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655" r:id="rId5"/>
  </p:sldMasterIdLst>
  <p:notesMasterIdLst>
    <p:notesMasterId r:id="rId113"/>
  </p:notesMasterIdLst>
  <p:sldIdLst>
    <p:sldId id="960" r:id="rId6"/>
    <p:sldId id="1129" r:id="rId7"/>
    <p:sldId id="964" r:id="rId8"/>
    <p:sldId id="1223" r:id="rId9"/>
    <p:sldId id="1051" r:id="rId10"/>
    <p:sldId id="1050" r:id="rId11"/>
    <p:sldId id="1271" r:id="rId12"/>
    <p:sldId id="1225" r:id="rId13"/>
    <p:sldId id="1227" r:id="rId14"/>
    <p:sldId id="1228" r:id="rId15"/>
    <p:sldId id="1272" r:id="rId16"/>
    <p:sldId id="1229" r:id="rId17"/>
    <p:sldId id="1230" r:id="rId18"/>
    <p:sldId id="1232" r:id="rId19"/>
    <p:sldId id="1233" r:id="rId20"/>
    <p:sldId id="1259" r:id="rId21"/>
    <p:sldId id="1231" r:id="rId22"/>
    <p:sldId id="1273" r:id="rId23"/>
    <p:sldId id="1261" r:id="rId24"/>
    <p:sldId id="1262" r:id="rId25"/>
    <p:sldId id="1263" r:id="rId26"/>
    <p:sldId id="1264" r:id="rId27"/>
    <p:sldId id="1234" r:id="rId28"/>
    <p:sldId id="1238" r:id="rId29"/>
    <p:sldId id="1245" r:id="rId30"/>
    <p:sldId id="1244" r:id="rId31"/>
    <p:sldId id="1241" r:id="rId32"/>
    <p:sldId id="1242" r:id="rId33"/>
    <p:sldId id="1243" r:id="rId34"/>
    <p:sldId id="1246" r:id="rId35"/>
    <p:sldId id="1249" r:id="rId36"/>
    <p:sldId id="1250" r:id="rId37"/>
    <p:sldId id="1252" r:id="rId38"/>
    <p:sldId id="1253" r:id="rId39"/>
    <p:sldId id="1254" r:id="rId40"/>
    <p:sldId id="1344" r:id="rId41"/>
    <p:sldId id="1255" r:id="rId42"/>
    <p:sldId id="1267" r:id="rId43"/>
    <p:sldId id="1268" r:id="rId44"/>
    <p:sldId id="1269" r:id="rId45"/>
    <p:sldId id="1274" r:id="rId46"/>
    <p:sldId id="1280" r:id="rId47"/>
    <p:sldId id="1281" r:id="rId48"/>
    <p:sldId id="1282" r:id="rId49"/>
    <p:sldId id="1284" r:id="rId50"/>
    <p:sldId id="1285" r:id="rId51"/>
    <p:sldId id="1286" r:id="rId52"/>
    <p:sldId id="1287" r:id="rId53"/>
    <p:sldId id="1276" r:id="rId54"/>
    <p:sldId id="1288" r:id="rId55"/>
    <p:sldId id="1289" r:id="rId56"/>
    <p:sldId id="1290" r:id="rId57"/>
    <p:sldId id="1291" r:id="rId58"/>
    <p:sldId id="1292" r:id="rId59"/>
    <p:sldId id="1293" r:id="rId60"/>
    <p:sldId id="1294" r:id="rId61"/>
    <p:sldId id="1295" r:id="rId62"/>
    <p:sldId id="1296" r:id="rId63"/>
    <p:sldId id="1302" r:id="rId64"/>
    <p:sldId id="1298" r:id="rId65"/>
    <p:sldId id="1299" r:id="rId66"/>
    <p:sldId id="1301" r:id="rId67"/>
    <p:sldId id="1297" r:id="rId68"/>
    <p:sldId id="1277" r:id="rId69"/>
    <p:sldId id="1303" r:id="rId70"/>
    <p:sldId id="1304" r:id="rId71"/>
    <p:sldId id="1305" r:id="rId72"/>
    <p:sldId id="1306" r:id="rId73"/>
    <p:sldId id="1307" r:id="rId74"/>
    <p:sldId id="1310" r:id="rId75"/>
    <p:sldId id="1309" r:id="rId76"/>
    <p:sldId id="1308" r:id="rId77"/>
    <p:sldId id="1311" r:id="rId78"/>
    <p:sldId id="1312" r:id="rId79"/>
    <p:sldId id="1313" r:id="rId80"/>
    <p:sldId id="1314" r:id="rId81"/>
    <p:sldId id="1315" r:id="rId82"/>
    <p:sldId id="1316" r:id="rId83"/>
    <p:sldId id="1317" r:id="rId84"/>
    <p:sldId id="1318" r:id="rId85"/>
    <p:sldId id="1320" r:id="rId86"/>
    <p:sldId id="1321" r:id="rId87"/>
    <p:sldId id="1323" r:id="rId88"/>
    <p:sldId id="1324" r:id="rId89"/>
    <p:sldId id="1325" r:id="rId90"/>
    <p:sldId id="1326" r:id="rId91"/>
    <p:sldId id="1278" r:id="rId92"/>
    <p:sldId id="1327" r:id="rId93"/>
    <p:sldId id="1328" r:id="rId94"/>
    <p:sldId id="1279" r:id="rId95"/>
    <p:sldId id="1329" r:id="rId96"/>
    <p:sldId id="1330" r:id="rId97"/>
    <p:sldId id="1332" r:id="rId98"/>
    <p:sldId id="1333" r:id="rId99"/>
    <p:sldId id="1334" r:id="rId100"/>
    <p:sldId id="1335" r:id="rId101"/>
    <p:sldId id="1338" r:id="rId102"/>
    <p:sldId id="1339" r:id="rId103"/>
    <p:sldId id="1340" r:id="rId104"/>
    <p:sldId id="1341" r:id="rId105"/>
    <p:sldId id="1342" r:id="rId106"/>
    <p:sldId id="1343" r:id="rId107"/>
    <p:sldId id="1337" r:id="rId108"/>
    <p:sldId id="1336" r:id="rId109"/>
    <p:sldId id="1038" r:id="rId110"/>
    <p:sldId id="1265" r:id="rId111"/>
    <p:sldId id="1266" r:id="rId11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96" userDrawn="1">
          <p15:clr>
            <a:srgbClr val="A4A3A4"/>
          </p15:clr>
        </p15:guide>
        <p15:guide id="3" orient="horz" pos="79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8"/>
    <a:srgbClr val="9CE0FA"/>
    <a:srgbClr val="8DDFB0"/>
    <a:srgbClr val="FFFE6D"/>
    <a:srgbClr val="F6F323"/>
    <a:srgbClr val="010F90"/>
    <a:srgbClr val="B5E7FF"/>
    <a:srgbClr val="A2C1FF"/>
    <a:srgbClr val="8FAADC"/>
    <a:srgbClr val="E4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526" autoAdjust="0"/>
    <p:restoredTop sz="81194" autoAdjust="0"/>
  </p:normalViewPr>
  <p:slideViewPr>
    <p:cSldViewPr snapToGrid="0" snapToObjects="1">
      <p:cViewPr varScale="1">
        <p:scale>
          <a:sx n="65" d="100"/>
          <a:sy n="65" d="100"/>
        </p:scale>
        <p:origin x="1214" y="58"/>
      </p:cViewPr>
      <p:guideLst>
        <p:guide pos="696"/>
        <p:guide orient="horz" pos="792"/>
      </p:guideLst>
    </p:cSldViewPr>
  </p:slideViewPr>
  <p:outlineViewPr>
    <p:cViewPr>
      <p:scale>
        <a:sx n="33" d="100"/>
        <a:sy n="33" d="100"/>
      </p:scale>
      <p:origin x="0" y="0"/>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117" Type="http://schemas.openxmlformats.org/officeDocument/2006/relationships/tableStyles" Target="tableStyles.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12" Type="http://schemas.openxmlformats.org/officeDocument/2006/relationships/slide" Target="slides/slide107.xml"/><Relationship Id="rId16" Type="http://schemas.openxmlformats.org/officeDocument/2006/relationships/slide" Target="slides/slide11.xml"/><Relationship Id="rId107" Type="http://schemas.openxmlformats.org/officeDocument/2006/relationships/slide" Target="slides/slide102.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slide" Target="slides/slide61.xml"/><Relationship Id="rId74" Type="http://schemas.openxmlformats.org/officeDocument/2006/relationships/slide" Target="slides/slide69.xml"/><Relationship Id="rId79" Type="http://schemas.openxmlformats.org/officeDocument/2006/relationships/slide" Target="slides/slide74.xml"/><Relationship Id="rId87" Type="http://schemas.openxmlformats.org/officeDocument/2006/relationships/slide" Target="slides/slide82.xml"/><Relationship Id="rId102" Type="http://schemas.openxmlformats.org/officeDocument/2006/relationships/slide" Target="slides/slide97.xml"/><Relationship Id="rId110" Type="http://schemas.openxmlformats.org/officeDocument/2006/relationships/slide" Target="slides/slide105.xml"/><Relationship Id="rId115" Type="http://schemas.openxmlformats.org/officeDocument/2006/relationships/viewProps" Target="viewProps.xml"/><Relationship Id="rId5" Type="http://schemas.openxmlformats.org/officeDocument/2006/relationships/slideMaster" Target="slideMasters/slideMaster2.xml"/><Relationship Id="rId61" Type="http://schemas.openxmlformats.org/officeDocument/2006/relationships/slide" Target="slides/slide56.xml"/><Relationship Id="rId82" Type="http://schemas.openxmlformats.org/officeDocument/2006/relationships/slide" Target="slides/slide77.xml"/><Relationship Id="rId90" Type="http://schemas.openxmlformats.org/officeDocument/2006/relationships/slide" Target="slides/slide85.xml"/><Relationship Id="rId95" Type="http://schemas.openxmlformats.org/officeDocument/2006/relationships/slide" Target="slides/slide90.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13" Type="http://schemas.openxmlformats.org/officeDocument/2006/relationships/notesMaster" Target="notesMasters/notesMaster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openxmlformats.org/officeDocument/2006/relationships/slide" Target="slides/slide75.xml"/><Relationship Id="rId85" Type="http://schemas.openxmlformats.org/officeDocument/2006/relationships/slide" Target="slides/slide80.xml"/><Relationship Id="rId93" Type="http://schemas.openxmlformats.org/officeDocument/2006/relationships/slide" Target="slides/slide88.xml"/><Relationship Id="rId98" Type="http://schemas.openxmlformats.org/officeDocument/2006/relationships/slide" Target="slides/slide93.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103" Type="http://schemas.openxmlformats.org/officeDocument/2006/relationships/slide" Target="slides/slide98.xml"/><Relationship Id="rId108" Type="http://schemas.openxmlformats.org/officeDocument/2006/relationships/slide" Target="slides/slide103.xml"/><Relationship Id="rId116" Type="http://schemas.openxmlformats.org/officeDocument/2006/relationships/theme" Target="theme/theme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83" Type="http://schemas.openxmlformats.org/officeDocument/2006/relationships/slide" Target="slides/slide78.xml"/><Relationship Id="rId88" Type="http://schemas.openxmlformats.org/officeDocument/2006/relationships/slide" Target="slides/slide83.xml"/><Relationship Id="rId91" Type="http://schemas.openxmlformats.org/officeDocument/2006/relationships/slide" Target="slides/slide86.xml"/><Relationship Id="rId96" Type="http://schemas.openxmlformats.org/officeDocument/2006/relationships/slide" Target="slides/slide91.xml"/><Relationship Id="rId111" Type="http://schemas.openxmlformats.org/officeDocument/2006/relationships/slide" Target="slides/slide106.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6" Type="http://schemas.openxmlformats.org/officeDocument/2006/relationships/slide" Target="slides/slide101.xml"/><Relationship Id="rId114" Type="http://schemas.openxmlformats.org/officeDocument/2006/relationships/presProps" Target="presProps.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slide" Target="slides/slide73.xml"/><Relationship Id="rId81" Type="http://schemas.openxmlformats.org/officeDocument/2006/relationships/slide" Target="slides/slide76.xml"/><Relationship Id="rId86" Type="http://schemas.openxmlformats.org/officeDocument/2006/relationships/slide" Target="slides/slide81.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customXml" Target="../customXml/item2.xml"/><Relationship Id="rId29" Type="http://schemas.openxmlformats.org/officeDocument/2006/relationships/slide" Target="slides/slide2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6.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11/4/2024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lighter header font</a:t>
            </a:r>
          </a:p>
          <a:p>
            <a:pPr marL="171450" indent="-171450">
              <a:buFont typeface="Arial" panose="020B0604020202020204" pitchFamily="34" charset="0"/>
              <a:buChar char="•"/>
            </a:pPr>
            <a:r>
              <a:rPr lang="en-US" dirty="0"/>
              <a:t>Re-do of network management slides; redo </a:t>
            </a:r>
            <a:r>
              <a:rPr lang="en-US"/>
              <a:t>of Bellman-Ford </a:t>
            </a:r>
            <a:r>
              <a:rPr lang="en-US" dirty="0"/>
              <a:t>slides</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a:t>
            </a:fld>
            <a:endParaRPr lang="en-US" dirty="0"/>
          </a:p>
        </p:txBody>
      </p:sp>
    </p:spTree>
    <p:extLst>
      <p:ext uri="{BB962C8B-B14F-4D97-AF65-F5344CB8AC3E}">
        <p14:creationId xmlns:p14="http://schemas.microsoft.com/office/powerpoint/2010/main" val="4146171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mtClean="0"/>
              <a:t>* Dijkstra</a:t>
            </a:r>
            <a:r>
              <a:rPr lang="en-US" dirty="0" smtClean="0"/>
              <a:t>:</a:t>
            </a:r>
            <a:r>
              <a:rPr lang="en-US" baseline="0" dirty="0" smtClean="0"/>
              <a:t> pronounced </a:t>
            </a:r>
            <a:r>
              <a:rPr lang="en-US" baseline="0" smtClean="0"/>
              <a:t>as "</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a:t>
            </a:fld>
            <a:endParaRPr lang="en-US" dirty="0"/>
          </a:p>
        </p:txBody>
      </p:sp>
    </p:spTree>
    <p:extLst>
      <p:ext uri="{BB962C8B-B14F-4D97-AF65-F5344CB8AC3E}">
        <p14:creationId xmlns:p14="http://schemas.microsoft.com/office/powerpoint/2010/main" val="33467844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dirty="0"/>
          </a:p>
        </p:txBody>
      </p:sp>
    </p:spTree>
    <p:extLst>
      <p:ext uri="{BB962C8B-B14F-4D97-AF65-F5344CB8AC3E}">
        <p14:creationId xmlns:p14="http://schemas.microsoft.com/office/powerpoint/2010/main" val="19558686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a:t>
            </a:fld>
            <a:endParaRPr lang="en-US" dirty="0"/>
          </a:p>
        </p:txBody>
      </p:sp>
    </p:spTree>
    <p:extLst>
      <p:ext uri="{BB962C8B-B14F-4D97-AF65-F5344CB8AC3E}">
        <p14:creationId xmlns:p14="http://schemas.microsoft.com/office/powerpoint/2010/main" val="26552242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a:t>
            </a:fld>
            <a:endParaRPr lang="en-US" dirty="0"/>
          </a:p>
        </p:txBody>
      </p:sp>
    </p:spTree>
    <p:extLst>
      <p:ext uri="{BB962C8B-B14F-4D97-AF65-F5344CB8AC3E}">
        <p14:creationId xmlns:p14="http://schemas.microsoft.com/office/powerpoint/2010/main" val="210961553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a:t>
            </a:fld>
            <a:endParaRPr lang="en-US" dirty="0"/>
          </a:p>
        </p:txBody>
      </p:sp>
    </p:spTree>
    <p:extLst>
      <p:ext uri="{BB962C8B-B14F-4D97-AF65-F5344CB8AC3E}">
        <p14:creationId xmlns:p14="http://schemas.microsoft.com/office/powerpoint/2010/main" val="424338837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Sum(1, 2, ..., N)</a:t>
            </a:r>
            <a:r>
              <a:rPr lang="en-US" baseline="0" dirty="0" smtClean="0"/>
              <a:t> = N(N+1)/2</a:t>
            </a:r>
          </a:p>
          <a:p>
            <a:pPr marL="171450" indent="-171450">
              <a:buFont typeface="Arial" panose="020B0604020202020204" pitchFamily="34" charset="0"/>
              <a:buChar char="•"/>
            </a:pPr>
            <a:endParaRPr lang="en-US" dirty="0" smtClean="0"/>
          </a:p>
        </p:txBody>
      </p:sp>
      <p:sp>
        <p:nvSpPr>
          <p:cNvPr id="4" name="Slide Number Placeholder 3"/>
          <p:cNvSpPr>
            <a:spLocks noGrp="1"/>
          </p:cNvSpPr>
          <p:nvPr>
            <p:ph type="sldNum" sz="quarter" idx="5"/>
          </p:nvPr>
        </p:nvSpPr>
        <p:spPr/>
        <p:txBody>
          <a:bodyPr/>
          <a:lstStyle/>
          <a:p>
            <a:fld id="{3D91EEAC-CFEF-9647-876F-EABC6B8338D7}" type="slidenum">
              <a:rPr lang="en-US" smtClean="0"/>
              <a:t>17</a:t>
            </a:fld>
            <a:endParaRPr lang="en-US" dirty="0"/>
          </a:p>
        </p:txBody>
      </p:sp>
    </p:spTree>
    <p:extLst>
      <p:ext uri="{BB962C8B-B14F-4D97-AF65-F5344CB8AC3E}">
        <p14:creationId xmlns:p14="http://schemas.microsoft.com/office/powerpoint/2010/main" val="11287890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18</a:t>
            </a:fld>
            <a:endParaRPr lang="en-US" dirty="0"/>
          </a:p>
        </p:txBody>
      </p:sp>
    </p:spTree>
    <p:extLst>
      <p:ext uri="{BB962C8B-B14F-4D97-AF65-F5344CB8AC3E}">
        <p14:creationId xmlns:p14="http://schemas.microsoft.com/office/powerpoint/2010/main" val="258862128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23</a:t>
            </a:fld>
            <a:endParaRPr lang="en-US" dirty="0"/>
          </a:p>
        </p:txBody>
      </p:sp>
    </p:spTree>
    <p:extLst>
      <p:ext uri="{BB962C8B-B14F-4D97-AF65-F5344CB8AC3E}">
        <p14:creationId xmlns:p14="http://schemas.microsoft.com/office/powerpoint/2010/main" val="121089949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24</a:t>
            </a:fld>
            <a:endParaRPr lang="en-US" dirty="0"/>
          </a:p>
        </p:txBody>
      </p:sp>
    </p:spTree>
    <p:extLst>
      <p:ext uri="{BB962C8B-B14F-4D97-AF65-F5344CB8AC3E}">
        <p14:creationId xmlns:p14="http://schemas.microsoft.com/office/powerpoint/2010/main" val="21850059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dirty="0"/>
          </a:p>
        </p:txBody>
      </p:sp>
    </p:spTree>
    <p:extLst>
      <p:ext uri="{BB962C8B-B14F-4D97-AF65-F5344CB8AC3E}">
        <p14:creationId xmlns:p14="http://schemas.microsoft.com/office/powerpoint/2010/main" val="32642990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25</a:t>
            </a:fld>
            <a:endParaRPr lang="en-US" dirty="0"/>
          </a:p>
        </p:txBody>
      </p:sp>
    </p:spTree>
    <p:extLst>
      <p:ext uri="{BB962C8B-B14F-4D97-AF65-F5344CB8AC3E}">
        <p14:creationId xmlns:p14="http://schemas.microsoft.com/office/powerpoint/2010/main" val="200369137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26</a:t>
            </a:fld>
            <a:endParaRPr lang="en-US" dirty="0"/>
          </a:p>
        </p:txBody>
      </p:sp>
    </p:spTree>
    <p:extLst>
      <p:ext uri="{BB962C8B-B14F-4D97-AF65-F5344CB8AC3E}">
        <p14:creationId xmlns:p14="http://schemas.microsoft.com/office/powerpoint/2010/main" val="361832341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27</a:t>
            </a:fld>
            <a:endParaRPr lang="en-US" dirty="0"/>
          </a:p>
        </p:txBody>
      </p:sp>
    </p:spTree>
    <p:extLst>
      <p:ext uri="{BB962C8B-B14F-4D97-AF65-F5344CB8AC3E}">
        <p14:creationId xmlns:p14="http://schemas.microsoft.com/office/powerpoint/2010/main" val="38105234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28</a:t>
            </a:fld>
            <a:endParaRPr lang="en-US" dirty="0"/>
          </a:p>
        </p:txBody>
      </p:sp>
    </p:spTree>
    <p:extLst>
      <p:ext uri="{BB962C8B-B14F-4D97-AF65-F5344CB8AC3E}">
        <p14:creationId xmlns:p14="http://schemas.microsoft.com/office/powerpoint/2010/main" val="379620557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29</a:t>
            </a:fld>
            <a:endParaRPr lang="en-US" dirty="0"/>
          </a:p>
        </p:txBody>
      </p:sp>
    </p:spTree>
    <p:extLst>
      <p:ext uri="{BB962C8B-B14F-4D97-AF65-F5344CB8AC3E}">
        <p14:creationId xmlns:p14="http://schemas.microsoft.com/office/powerpoint/2010/main" val="29549879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30</a:t>
            </a:fld>
            <a:endParaRPr lang="en-US" dirty="0"/>
          </a:p>
        </p:txBody>
      </p:sp>
    </p:spTree>
    <p:extLst>
      <p:ext uri="{BB962C8B-B14F-4D97-AF65-F5344CB8AC3E}">
        <p14:creationId xmlns:p14="http://schemas.microsoft.com/office/powerpoint/2010/main" val="211834350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31</a:t>
            </a:fld>
            <a:endParaRPr lang="en-US" dirty="0"/>
          </a:p>
        </p:txBody>
      </p:sp>
    </p:spTree>
    <p:extLst>
      <p:ext uri="{BB962C8B-B14F-4D97-AF65-F5344CB8AC3E}">
        <p14:creationId xmlns:p14="http://schemas.microsoft.com/office/powerpoint/2010/main" val="12397832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32</a:t>
            </a:fld>
            <a:endParaRPr lang="en-US" dirty="0"/>
          </a:p>
        </p:txBody>
      </p:sp>
    </p:spTree>
    <p:extLst>
      <p:ext uri="{BB962C8B-B14F-4D97-AF65-F5344CB8AC3E}">
        <p14:creationId xmlns:p14="http://schemas.microsoft.com/office/powerpoint/2010/main" val="21851739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33</a:t>
            </a:fld>
            <a:endParaRPr lang="en-US" dirty="0"/>
          </a:p>
        </p:txBody>
      </p:sp>
    </p:spTree>
    <p:extLst>
      <p:ext uri="{BB962C8B-B14F-4D97-AF65-F5344CB8AC3E}">
        <p14:creationId xmlns:p14="http://schemas.microsoft.com/office/powerpoint/2010/main" val="84488422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34</a:t>
            </a:fld>
            <a:endParaRPr lang="en-US" dirty="0"/>
          </a:p>
        </p:txBody>
      </p:sp>
    </p:spTree>
    <p:extLst>
      <p:ext uri="{BB962C8B-B14F-4D97-AF65-F5344CB8AC3E}">
        <p14:creationId xmlns:p14="http://schemas.microsoft.com/office/powerpoint/2010/main" val="37483291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19873036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35</a:t>
            </a:fld>
            <a:endParaRPr lang="en-US" dirty="0"/>
          </a:p>
        </p:txBody>
      </p:sp>
    </p:spTree>
    <p:extLst>
      <p:ext uri="{BB962C8B-B14F-4D97-AF65-F5344CB8AC3E}">
        <p14:creationId xmlns:p14="http://schemas.microsoft.com/office/powerpoint/2010/main" val="25668284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37</a:t>
            </a:fld>
            <a:endParaRPr lang="en-US" dirty="0"/>
          </a:p>
        </p:txBody>
      </p:sp>
    </p:spTree>
    <p:extLst>
      <p:ext uri="{BB962C8B-B14F-4D97-AF65-F5344CB8AC3E}">
        <p14:creationId xmlns:p14="http://schemas.microsoft.com/office/powerpoint/2010/main" val="105268535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Assumption: Initially,</a:t>
            </a:r>
            <a:r>
              <a:rPr lang="en-US" baseline="0" dirty="0" smtClean="0"/>
              <a:t> the DV in z notifies node y that its cost to x is 5.</a:t>
            </a:r>
          </a:p>
          <a:p>
            <a:pPr marL="171450" indent="-171450">
              <a:buFont typeface="Arial" panose="020B0604020202020204" pitchFamily="34" charset="0"/>
              <a:buChar char="•"/>
            </a:pPr>
            <a:r>
              <a:rPr lang="en-US" baseline="0" dirty="0" smtClean="0"/>
              <a:t>“How long will the process continue? You should convince yourself that the loop will persist for 44 iterations (message exchanges between y and z)—until z eventually computes the cost of its path via y to be greater than 50. At this point, z will (finally!) determine that its least-cost path to x is via its direct connection to x. y will then route to x via z.”</a:t>
            </a:r>
          </a:p>
          <a:p>
            <a:pPr marL="171450" indent="-171450">
              <a:buFont typeface="Arial" panose="020B0604020202020204" pitchFamily="34" charset="0"/>
              <a:buChar char="•"/>
            </a:pPr>
            <a:endParaRPr lang="en-US" baseline="0" dirty="0" smtClean="0"/>
          </a:p>
          <a:p>
            <a:endParaRPr lang="en-US" dirty="0"/>
          </a:p>
        </p:txBody>
      </p:sp>
      <p:sp>
        <p:nvSpPr>
          <p:cNvPr id="4" name="Slide Number Placeholder 3"/>
          <p:cNvSpPr>
            <a:spLocks noGrp="1"/>
          </p:cNvSpPr>
          <p:nvPr>
            <p:ph type="sldNum" sz="quarter" idx="10"/>
          </p:nvPr>
        </p:nvSpPr>
        <p:spPr/>
        <p:txBody>
          <a:bodyPr/>
          <a:lstStyle/>
          <a:p>
            <a:fld id="{3D91EEAC-CFEF-9647-876F-EABC6B8338D7}" type="slidenum">
              <a:rPr lang="en-US" smtClean="0"/>
              <a:t>39</a:t>
            </a:fld>
            <a:endParaRPr lang="en-US" dirty="0"/>
          </a:p>
        </p:txBody>
      </p:sp>
    </p:spTree>
    <p:extLst>
      <p:ext uri="{BB962C8B-B14F-4D97-AF65-F5344CB8AC3E}">
        <p14:creationId xmlns:p14="http://schemas.microsoft.com/office/powerpoint/2010/main" val="38909091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41</a:t>
            </a:fld>
            <a:endParaRPr lang="en-US" dirty="0"/>
          </a:p>
        </p:txBody>
      </p:sp>
    </p:spTree>
    <p:extLst>
      <p:ext uri="{BB962C8B-B14F-4D97-AF65-F5344CB8AC3E}">
        <p14:creationId xmlns:p14="http://schemas.microsoft.com/office/powerpoint/2010/main" val="40213619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49</a:t>
            </a:fld>
            <a:endParaRPr lang="en-US" dirty="0"/>
          </a:p>
        </p:txBody>
      </p:sp>
    </p:spTree>
    <p:extLst>
      <p:ext uri="{BB962C8B-B14F-4D97-AF65-F5344CB8AC3E}">
        <p14:creationId xmlns:p14="http://schemas.microsoft.com/office/powerpoint/2010/main" val="256725117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A router is to get packets out of its AS </a:t>
            </a:r>
            <a:r>
              <a:rPr lang="en-US" dirty="0" err="1" smtClean="0"/>
              <a:t>as</a:t>
            </a:r>
            <a:r>
              <a:rPr lang="en-US" dirty="0" smtClean="0"/>
              <a:t> quickly as possible (more specifically, with the least cost possible) without worrying about the cost of the remaining portions of the path outside of its AS to the destination.</a:t>
            </a:r>
          </a:p>
          <a:p>
            <a:pPr marL="171450" indent="-171450">
              <a:buFont typeface="Arial" panose="020B0604020202020204" pitchFamily="34" charset="0"/>
              <a:buChar char="•"/>
            </a:pPr>
            <a:r>
              <a:rPr lang="en-US" dirty="0" smtClean="0"/>
              <a:t>A router tries to reduce the cost in its own AS while ignoring the other components of the end-to-end costs outside its AS. </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fld id="{3D91EEAC-CFEF-9647-876F-EABC6B8338D7}" type="slidenum">
              <a:rPr lang="en-US" smtClean="0"/>
              <a:t>60</a:t>
            </a:fld>
            <a:endParaRPr lang="en-US" dirty="0"/>
          </a:p>
        </p:txBody>
      </p:sp>
    </p:spTree>
    <p:extLst>
      <p:ext uri="{BB962C8B-B14F-4D97-AF65-F5344CB8AC3E}">
        <p14:creationId xmlns:p14="http://schemas.microsoft.com/office/powerpoint/2010/main" val="258323380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64</a:t>
            </a:fld>
            <a:endParaRPr lang="en-US" dirty="0"/>
          </a:p>
        </p:txBody>
      </p:sp>
    </p:spTree>
    <p:extLst>
      <p:ext uri="{BB962C8B-B14F-4D97-AF65-F5344CB8AC3E}">
        <p14:creationId xmlns:p14="http://schemas.microsoft.com/office/powerpoint/2010/main" val="230253271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smtClean="0">
                <a:solidFill>
                  <a:schemeClr val="tx1"/>
                </a:solidFill>
                <a:effectLst/>
                <a:latin typeface="+mn-lt"/>
                <a:ea typeface="+mn-ea"/>
                <a:cs typeface="+mn-cs"/>
              </a:rPr>
              <a:t>The </a:t>
            </a:r>
            <a:r>
              <a:rPr lang="en-US" sz="1200" b="1" i="0" kern="1200" dirty="0" smtClean="0">
                <a:solidFill>
                  <a:schemeClr val="tx1"/>
                </a:solidFill>
                <a:effectLst/>
                <a:latin typeface="+mn-lt"/>
                <a:ea typeface="+mn-ea"/>
                <a:cs typeface="+mn-cs"/>
              </a:rPr>
              <a:t>Routing Information Protocol (RIP) </a:t>
            </a:r>
            <a:r>
              <a:rPr lang="en-US" sz="1200" b="0" i="0" kern="1200" dirty="0" smtClean="0">
                <a:solidFill>
                  <a:schemeClr val="tx1"/>
                </a:solidFill>
                <a:effectLst/>
                <a:latin typeface="+mn-lt"/>
                <a:ea typeface="+mn-ea"/>
                <a:cs typeface="+mn-cs"/>
              </a:rPr>
              <a:t>is a distance-vector routing protocol that manages router information in a network. It's commonly used in small to medium TCP/IP networks, such as corporate LANs or private WANs.</a:t>
            </a:r>
          </a:p>
          <a:p>
            <a:pPr marL="171450" indent="-171450">
              <a:buFont typeface="Arial" panose="020B0604020202020204" pitchFamily="34" charset="0"/>
              <a:buChar char="•"/>
            </a:pPr>
            <a:r>
              <a:rPr lang="en-US" sz="1200" b="1" i="0" kern="1200" dirty="0" smtClean="0">
                <a:solidFill>
                  <a:schemeClr val="tx1"/>
                </a:solidFill>
                <a:effectLst/>
                <a:latin typeface="+mn-lt"/>
                <a:ea typeface="+mn-ea"/>
                <a:cs typeface="+mn-cs"/>
              </a:rPr>
              <a:t>Intermediate System-to-Intermediate System (IS-IS)</a:t>
            </a:r>
            <a:r>
              <a:rPr lang="en-US" sz="1200" b="0" i="0" kern="1200" dirty="0" smtClean="0">
                <a:solidFill>
                  <a:schemeClr val="tx1"/>
                </a:solidFill>
                <a:effectLst/>
                <a:latin typeface="+mn-lt"/>
                <a:ea typeface="+mn-ea"/>
                <a:cs typeface="+mn-cs"/>
              </a:rPr>
              <a:t> is a routing protocol that is used to move information efficiently within a computer network. IS-IS is a link-state Interior Gateway Protocol (IGP) that is commonly used in large service provider networks and enterprise networks.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fld id="{3D91EEAC-CFEF-9647-876F-EABC6B8338D7}" type="slidenum">
              <a:rPr lang="en-US" smtClean="0"/>
              <a:t>65</a:t>
            </a:fld>
            <a:endParaRPr lang="en-US" dirty="0"/>
          </a:p>
        </p:txBody>
      </p:sp>
    </p:spTree>
    <p:extLst>
      <p:ext uri="{BB962C8B-B14F-4D97-AF65-F5344CB8AC3E}">
        <p14:creationId xmlns:p14="http://schemas.microsoft.com/office/powerpoint/2010/main" val="336350182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571384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5312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45447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1" i="0" kern="1200" dirty="0" smtClean="0">
                <a:solidFill>
                  <a:schemeClr val="tx1"/>
                </a:solidFill>
                <a:effectLst/>
                <a:latin typeface="+mn-lt"/>
                <a:ea typeface="+mn-ea"/>
                <a:cs typeface="+mn-cs"/>
              </a:rPr>
              <a:t>Simple Network Management Protocol (SNMP)</a:t>
            </a:r>
            <a:r>
              <a:rPr lang="en-US" sz="1200" b="0" i="0" kern="1200" dirty="0" smtClean="0">
                <a:solidFill>
                  <a:schemeClr val="tx1"/>
                </a:solidFill>
                <a:effectLst/>
                <a:latin typeface="+mn-lt"/>
                <a:ea typeface="+mn-ea"/>
                <a:cs typeface="+mn-cs"/>
              </a:rPr>
              <a:t> is an internet standard protocol that allows network administrators to monitor and manage devices on IP networks. SNMP is used to collect and organize information about devices, such as routers, switches, and servers, and to modify that information to change device behavior.</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fld id="{3D91EEAC-CFEF-9647-876F-EABC6B8338D7}" type="slidenum">
              <a:rPr lang="en-US" smtClean="0"/>
              <a:t>77</a:t>
            </a:fld>
            <a:endParaRPr lang="en-US" dirty="0"/>
          </a:p>
        </p:txBody>
      </p:sp>
    </p:spTree>
    <p:extLst>
      <p:ext uri="{BB962C8B-B14F-4D97-AF65-F5344CB8AC3E}">
        <p14:creationId xmlns:p14="http://schemas.microsoft.com/office/powerpoint/2010/main" val="51208969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78</a:t>
            </a:fld>
            <a:endParaRPr lang="en-US" dirty="0"/>
          </a:p>
        </p:txBody>
      </p:sp>
    </p:spTree>
    <p:extLst>
      <p:ext uri="{BB962C8B-B14F-4D97-AF65-F5344CB8AC3E}">
        <p14:creationId xmlns:p14="http://schemas.microsoft.com/office/powerpoint/2010/main" val="394458498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79</a:t>
            </a:fld>
            <a:endParaRPr lang="en-US" dirty="0"/>
          </a:p>
        </p:txBody>
      </p:sp>
    </p:spTree>
    <p:extLst>
      <p:ext uri="{BB962C8B-B14F-4D97-AF65-F5344CB8AC3E}">
        <p14:creationId xmlns:p14="http://schemas.microsoft.com/office/powerpoint/2010/main" val="21182569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80</a:t>
            </a:fld>
            <a:endParaRPr lang="en-US" dirty="0"/>
          </a:p>
        </p:txBody>
      </p:sp>
    </p:spTree>
    <p:extLst>
      <p:ext uri="{BB962C8B-B14F-4D97-AF65-F5344CB8AC3E}">
        <p14:creationId xmlns:p14="http://schemas.microsoft.com/office/powerpoint/2010/main" val="307105828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81</a:t>
            </a:fld>
            <a:endParaRPr lang="en-US" dirty="0"/>
          </a:p>
        </p:txBody>
      </p:sp>
    </p:spTree>
    <p:extLst>
      <p:ext uri="{BB962C8B-B14F-4D97-AF65-F5344CB8AC3E}">
        <p14:creationId xmlns:p14="http://schemas.microsoft.com/office/powerpoint/2010/main" val="223172468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82</a:t>
            </a:fld>
            <a:endParaRPr lang="en-US" dirty="0"/>
          </a:p>
        </p:txBody>
      </p:sp>
    </p:spTree>
    <p:extLst>
      <p:ext uri="{BB962C8B-B14F-4D97-AF65-F5344CB8AC3E}">
        <p14:creationId xmlns:p14="http://schemas.microsoft.com/office/powerpoint/2010/main" val="47474823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83</a:t>
            </a:fld>
            <a:endParaRPr lang="en-US" dirty="0"/>
          </a:p>
        </p:txBody>
      </p:sp>
    </p:spTree>
    <p:extLst>
      <p:ext uri="{BB962C8B-B14F-4D97-AF65-F5344CB8AC3E}">
        <p14:creationId xmlns:p14="http://schemas.microsoft.com/office/powerpoint/2010/main" val="95159293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84</a:t>
            </a:fld>
            <a:endParaRPr lang="en-US" dirty="0"/>
          </a:p>
        </p:txBody>
      </p:sp>
    </p:spTree>
    <p:extLst>
      <p:ext uri="{BB962C8B-B14F-4D97-AF65-F5344CB8AC3E}">
        <p14:creationId xmlns:p14="http://schemas.microsoft.com/office/powerpoint/2010/main" val="61683510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87</a:t>
            </a:fld>
            <a:endParaRPr lang="en-US" dirty="0"/>
          </a:p>
        </p:txBody>
      </p:sp>
    </p:spTree>
    <p:extLst>
      <p:ext uri="{BB962C8B-B14F-4D97-AF65-F5344CB8AC3E}">
        <p14:creationId xmlns:p14="http://schemas.microsoft.com/office/powerpoint/2010/main" val="340131867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90</a:t>
            </a:fld>
            <a:endParaRPr lang="en-US" dirty="0"/>
          </a:p>
        </p:txBody>
      </p:sp>
    </p:spTree>
    <p:extLst>
      <p:ext uri="{BB962C8B-B14F-4D97-AF65-F5344CB8AC3E}">
        <p14:creationId xmlns:p14="http://schemas.microsoft.com/office/powerpoint/2010/main" val="12247982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686511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92</a:t>
            </a:fld>
            <a:endParaRPr lang="en-US" dirty="0"/>
          </a:p>
        </p:txBody>
      </p:sp>
    </p:spTree>
    <p:extLst>
      <p:ext uri="{BB962C8B-B14F-4D97-AF65-F5344CB8AC3E}">
        <p14:creationId xmlns:p14="http://schemas.microsoft.com/office/powerpoint/2010/main" val="351035733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93</a:t>
            </a:fld>
            <a:endParaRPr lang="en-US" dirty="0"/>
          </a:p>
        </p:txBody>
      </p:sp>
    </p:spTree>
    <p:extLst>
      <p:ext uri="{BB962C8B-B14F-4D97-AF65-F5344CB8AC3E}">
        <p14:creationId xmlns:p14="http://schemas.microsoft.com/office/powerpoint/2010/main" val="361408426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103</a:t>
            </a:fld>
            <a:endParaRPr lang="en-US" dirty="0"/>
          </a:p>
        </p:txBody>
      </p:sp>
    </p:spTree>
    <p:extLst>
      <p:ext uri="{BB962C8B-B14F-4D97-AF65-F5344CB8AC3E}">
        <p14:creationId xmlns:p14="http://schemas.microsoft.com/office/powerpoint/2010/main" val="228275813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104</a:t>
            </a:fld>
            <a:endParaRPr lang="en-US" dirty="0"/>
          </a:p>
        </p:txBody>
      </p:sp>
    </p:spTree>
    <p:extLst>
      <p:ext uri="{BB962C8B-B14F-4D97-AF65-F5344CB8AC3E}">
        <p14:creationId xmlns:p14="http://schemas.microsoft.com/office/powerpoint/2010/main" val="335784295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105</a:t>
            </a:fld>
            <a:endParaRPr lang="en-US" dirty="0"/>
          </a:p>
        </p:txBody>
      </p:sp>
    </p:spTree>
    <p:extLst>
      <p:ext uri="{BB962C8B-B14F-4D97-AF65-F5344CB8AC3E}">
        <p14:creationId xmlns:p14="http://schemas.microsoft.com/office/powerpoint/2010/main" val="259049765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106</a:t>
            </a:fld>
            <a:endParaRPr lang="en-US" dirty="0"/>
          </a:p>
        </p:txBody>
      </p:sp>
    </p:spTree>
    <p:extLst>
      <p:ext uri="{BB962C8B-B14F-4D97-AF65-F5344CB8AC3E}">
        <p14:creationId xmlns:p14="http://schemas.microsoft.com/office/powerpoint/2010/main" val="123593440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107</a:t>
            </a:fld>
            <a:endParaRPr lang="en-US" dirty="0"/>
          </a:p>
        </p:txBody>
      </p:sp>
    </p:spTree>
    <p:extLst>
      <p:ext uri="{BB962C8B-B14F-4D97-AF65-F5344CB8AC3E}">
        <p14:creationId xmlns:p14="http://schemas.microsoft.com/office/powerpoint/2010/main" val="1785592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a:t>
            </a:fld>
            <a:endParaRPr lang="en-US" dirty="0"/>
          </a:p>
        </p:txBody>
      </p:sp>
    </p:spTree>
    <p:extLst>
      <p:ext uri="{BB962C8B-B14F-4D97-AF65-F5344CB8AC3E}">
        <p14:creationId xmlns:p14="http://schemas.microsoft.com/office/powerpoint/2010/main" val="19491656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a:t>
            </a:fld>
            <a:endParaRPr lang="en-US" dirty="0"/>
          </a:p>
        </p:txBody>
      </p:sp>
    </p:spTree>
    <p:extLst>
      <p:ext uri="{BB962C8B-B14F-4D97-AF65-F5344CB8AC3E}">
        <p14:creationId xmlns:p14="http://schemas.microsoft.com/office/powerpoint/2010/main" val="26362127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i="1" dirty="0" smtClean="0"/>
              <a:t>A node y is said to be a neighbor of node x if (𝑥,𝑦) belongs to E.</a:t>
            </a:r>
          </a:p>
          <a:p>
            <a:pPr marL="171450" indent="-171450">
              <a:buFont typeface="Arial" panose="020B0604020202020204" pitchFamily="34" charset="0"/>
              <a:buChar char="•"/>
            </a:pPr>
            <a:r>
              <a:rPr lang="en-US" sz="1200" i="1" dirty="0" err="1" smtClean="0"/>
              <a:t>c</a:t>
            </a:r>
            <a:r>
              <a:rPr lang="en-US" sz="1200" i="1" baseline="-25000" dirty="0" err="1" smtClean="0"/>
              <a:t>a,b</a:t>
            </a:r>
            <a:r>
              <a:rPr lang="en-US" sz="1200" i="1" baseline="-25000" dirty="0" smtClean="0"/>
              <a:t> </a:t>
            </a:r>
            <a:r>
              <a:rPr lang="en-US" sz="1200" dirty="0" smtClean="0"/>
              <a:t>= </a:t>
            </a:r>
            <a:r>
              <a:rPr lang="en-US" sz="1200" dirty="0" smtClean="0">
                <a:cs typeface="Arial" charset="0"/>
              </a:rPr>
              <a:t>∞ if (a, b) is not in E. That is, there does not exist a direct link from between</a:t>
            </a:r>
            <a:r>
              <a:rPr lang="en-US" sz="1200" baseline="0" dirty="0" smtClean="0">
                <a:cs typeface="Arial" charset="0"/>
              </a:rPr>
              <a:t> nodes a and b.</a:t>
            </a:r>
          </a:p>
          <a:p>
            <a:pPr marL="171450" indent="-171450">
              <a:buFont typeface="Arial" panose="020B0604020202020204" pitchFamily="34" charset="0"/>
              <a:buChar char="•"/>
            </a:pPr>
            <a:r>
              <a:rPr lang="en-US" sz="1200" baseline="0" dirty="0" smtClean="0">
                <a:cs typeface="Arial" charset="0"/>
              </a:rPr>
              <a:t>Answers:</a:t>
            </a:r>
          </a:p>
          <a:p>
            <a:pPr marL="0" indent="0">
              <a:buFont typeface="Arial" panose="020B0604020202020204" pitchFamily="34" charset="0"/>
              <a:buNone/>
            </a:pPr>
            <a:r>
              <a:rPr lang="en-US" sz="1200" baseline="0" dirty="0" smtClean="0">
                <a:cs typeface="Arial" charset="0"/>
              </a:rPr>
              <a:t>Q1=9; Q2=4; Q3=centralized routing?; Q4={</a:t>
            </a:r>
            <a:r>
              <a:rPr lang="en-US" sz="1200" baseline="0" dirty="0" err="1" smtClean="0">
                <a:cs typeface="Arial" charset="0"/>
              </a:rPr>
              <a:t>w,v,z</a:t>
            </a:r>
            <a:r>
              <a:rPr lang="en-US" sz="1200" baseline="0" dirty="0" smtClean="0">
                <a:cs typeface="Arial" charset="0"/>
              </a:rPr>
              <a:t>}, cost=3; Q5={</a:t>
            </a:r>
            <a:r>
              <a:rPr lang="en-US" sz="1200" baseline="0" dirty="0" err="1" smtClean="0">
                <a:cs typeface="Arial" charset="0"/>
              </a:rPr>
              <a:t>w,z</a:t>
            </a:r>
            <a:r>
              <a:rPr lang="en-US" sz="1200" baseline="0" dirty="0" smtClean="0">
                <a:cs typeface="Arial" charset="0"/>
              </a:rPr>
              <a:t>}, cost=5</a:t>
            </a:r>
          </a:p>
          <a:p>
            <a:pPr marL="0" indent="0">
              <a:buFont typeface="Arial" panose="020B0604020202020204" pitchFamily="34" charset="0"/>
              <a:buNone/>
            </a:pPr>
            <a:endParaRPr lang="en-US" sz="1200" dirty="0" smtClean="0">
              <a:cs typeface="Arial" charset="0"/>
            </a:endParaRP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a:t>
            </a:fld>
            <a:endParaRPr lang="en-US" dirty="0"/>
          </a:p>
        </p:txBody>
      </p:sp>
    </p:spTree>
    <p:extLst>
      <p:ext uri="{BB962C8B-B14F-4D97-AF65-F5344CB8AC3E}">
        <p14:creationId xmlns:p14="http://schemas.microsoft.com/office/powerpoint/2010/main" val="332040323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dirty="0"/>
          </a:p>
        </p:txBody>
      </p:sp>
    </p:spTree>
    <p:extLst>
      <p:ext uri="{BB962C8B-B14F-4D97-AF65-F5344CB8AC3E}">
        <p14:creationId xmlns:p14="http://schemas.microsoft.com/office/powerpoint/2010/main" val="40197925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5-</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5-</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5-</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5-</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002888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605787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4099547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4284961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5" Type="http://schemas.openxmlformats.org/officeDocument/2006/relationships/theme" Target="../theme/theme2.xml"/><Relationship Id="rId4"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5-</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101551686"/>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8.xml"/><Relationship Id="rId4" Type="http://schemas.openxmlformats.org/officeDocument/2006/relationships/image" Target="../media/image4.emf"/></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8.xml"/><Relationship Id="rId1" Type="http://schemas.openxmlformats.org/officeDocument/2006/relationships/slideLayout" Target="../slideLayouts/slideLayout8.xml"/><Relationship Id="rId4" Type="http://schemas.openxmlformats.org/officeDocument/2006/relationships/image" Target="../media/image4.emf"/></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jpeg"/><Relationship Id="rId1" Type="http://schemas.openxmlformats.org/officeDocument/2006/relationships/slideLayout" Target="../slideLayouts/slideLayout6.xml"/><Relationship Id="rId6" Type="http://schemas.openxmlformats.org/officeDocument/2006/relationships/image" Target="../media/image32.jpeg"/><Relationship Id="rId5" Type="http://schemas.openxmlformats.org/officeDocument/2006/relationships/image" Target="../media/image31.png"/><Relationship Id="rId4" Type="http://schemas.openxmlformats.org/officeDocument/2006/relationships/image" Target="../media/image30.png"/></Relationships>
</file>

<file path=ppt/slides/_rels/slide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1.xml"/><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5.png"/><Relationship Id="rId21" Type="http://schemas.openxmlformats.org/officeDocument/2006/relationships/image" Target="../media/image23.png"/><Relationship Id="rId7" Type="http://schemas.openxmlformats.org/officeDocument/2006/relationships/image" Target="../media/image9.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notesSlide" Target="../notesSlides/notesSlide7.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2.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7.png"/><Relationship Id="rId23" Type="http://schemas.openxmlformats.org/officeDocument/2006/relationships/image" Target="../media/image25.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6.png"/><Relationship Id="rId9" Type="http://schemas.openxmlformats.org/officeDocument/2006/relationships/image" Target="../media/image11.png"/><Relationship Id="rId14" Type="http://schemas.openxmlformats.org/officeDocument/2006/relationships/image" Target="../media/image16.png"/><Relationship Id="rId22" Type="http://schemas.openxmlformats.org/officeDocument/2006/relationships/image" Target="../media/image24.png"/></Relationships>
</file>

<file path=ppt/slides/_rels/slide8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xml"/><Relationship Id="rId1" Type="http://schemas.openxmlformats.org/officeDocument/2006/relationships/vmlDrawing" Target="../drawings/vmlDrawing1.vml"/><Relationship Id="rId4" Type="http://schemas.openxmlformats.org/officeDocument/2006/relationships/image" Target="../media/image36.emf"/></Relationships>
</file>

<file path=ppt/slides/_rels/slide9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r>
              <a:rPr lang="en-US" altLang="en-US" sz="2800" dirty="0">
                <a:solidFill>
                  <a:srgbClr val="008000"/>
                </a:solidFill>
                <a:latin typeface="+mn-lt"/>
              </a:rPr>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5</a:t>
            </a:r>
            <a:r>
              <a:rPr lang="en-US" altLang="en-US" sz="6000" b="1" dirty="0">
                <a:solidFill>
                  <a:srgbClr val="000099"/>
                </a:solidFill>
                <a:latin typeface="+mj-lt"/>
              </a:rPr>
              <a:t/>
            </a:r>
            <a:br>
              <a:rPr lang="en-US" altLang="en-US" sz="6000" b="1" dirty="0">
                <a:solidFill>
                  <a:srgbClr val="000099"/>
                </a:solidFill>
                <a:latin typeface="+mj-lt"/>
              </a:rPr>
            </a:br>
            <a:r>
              <a:rPr lang="en-US" altLang="en-US" sz="5400" b="1" dirty="0">
                <a:solidFill>
                  <a:srgbClr val="000099"/>
                </a:solidFill>
                <a:latin typeface="+mj-lt"/>
              </a:rPr>
              <a:t>Network Layer:</a:t>
            </a:r>
          </a:p>
          <a:p>
            <a:pPr eaLnBrk="1" hangingPunct="1">
              <a:lnSpc>
                <a:spcPct val="85000"/>
              </a:lnSpc>
            </a:pPr>
            <a:r>
              <a:rPr lang="en-US" altLang="en-US" sz="5400" b="1" dirty="0">
                <a:solidFill>
                  <a:srgbClr val="000099"/>
                </a:solidFill>
                <a:latin typeface="+mj-lt"/>
              </a:rPr>
              <a:t>Control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B27BFF1-5DCE-D642-8EFE-FACB1C97EEE0}"/>
              </a:ext>
            </a:extLst>
          </p:cNvPr>
          <p:cNvSpPr>
            <a:spLocks noGrp="1"/>
          </p:cNvSpPr>
          <p:nvPr>
            <p:ph type="title"/>
          </p:nvPr>
        </p:nvSpPr>
        <p:spPr>
          <a:xfrm>
            <a:off x="838200" y="348585"/>
            <a:ext cx="8320548" cy="894622"/>
          </a:xfrm>
        </p:spPr>
        <p:txBody>
          <a:bodyPr/>
          <a:lstStyle/>
          <a:p>
            <a:r>
              <a:rPr lang="en-US" dirty="0"/>
              <a:t>Routing algorithm classification</a:t>
            </a:r>
          </a:p>
        </p:txBody>
      </p:sp>
      <p:sp>
        <p:nvSpPr>
          <p:cNvPr id="546" name="Slide Number Placeholder 4">
            <a:extLst>
              <a:ext uri="{FF2B5EF4-FFF2-40B4-BE49-F238E27FC236}">
                <a16:creationId xmlns:a16="http://schemas.microsoft.com/office/drawing/2014/main" id="{5DC8F37A-7230-5148-88D9-265AE5AD394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506C293B-8D3D-2544-91D8-2533CD0AF99D}"/>
              </a:ext>
            </a:extLst>
          </p:cNvPr>
          <p:cNvSpPr txBox="1"/>
          <p:nvPr/>
        </p:nvSpPr>
        <p:spPr>
          <a:xfrm>
            <a:off x="662239" y="1676060"/>
            <a:ext cx="1910709" cy="923330"/>
          </a:xfrm>
          <a:prstGeom prst="rect">
            <a:avLst/>
          </a:prstGeom>
          <a:noFill/>
        </p:spPr>
        <p:txBody>
          <a:bodyPr wrap="square" rtlCol="0">
            <a:spAutoFit/>
          </a:bodyPr>
          <a:lstStyle/>
          <a:p>
            <a:r>
              <a:rPr lang="en-US" i="1" dirty="0"/>
              <a:t>global or decentralized information?</a:t>
            </a:r>
          </a:p>
        </p:txBody>
      </p:sp>
      <p:grpSp>
        <p:nvGrpSpPr>
          <p:cNvPr id="10" name="Group 9">
            <a:extLst>
              <a:ext uri="{FF2B5EF4-FFF2-40B4-BE49-F238E27FC236}">
                <a16:creationId xmlns:a16="http://schemas.microsoft.com/office/drawing/2014/main" id="{F2D47406-80F8-9441-A2E0-BD72AA9E3AE7}"/>
              </a:ext>
            </a:extLst>
          </p:cNvPr>
          <p:cNvGrpSpPr/>
          <p:nvPr/>
        </p:nvGrpSpPr>
        <p:grpSpPr>
          <a:xfrm>
            <a:off x="2157047" y="1381677"/>
            <a:ext cx="3873115" cy="1572756"/>
            <a:chOff x="2615403" y="1360146"/>
            <a:chExt cx="3593668" cy="1572756"/>
          </a:xfrm>
        </p:grpSpPr>
        <p:sp>
          <p:nvSpPr>
            <p:cNvPr id="9" name="Rectangle 8">
              <a:extLst>
                <a:ext uri="{FF2B5EF4-FFF2-40B4-BE49-F238E27FC236}">
                  <a16:creationId xmlns:a16="http://schemas.microsoft.com/office/drawing/2014/main" id="{34F40CFC-1B50-144E-A43A-6F638CE78029}"/>
                </a:ext>
              </a:extLst>
            </p:cNvPr>
            <p:cNvSpPr/>
            <p:nvPr/>
          </p:nvSpPr>
          <p:spPr>
            <a:xfrm>
              <a:off x="5987845" y="1519084"/>
              <a:ext cx="221226" cy="11651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Rectangle 3">
              <a:extLst>
                <a:ext uri="{FF2B5EF4-FFF2-40B4-BE49-F238E27FC236}">
                  <a16:creationId xmlns:a16="http://schemas.microsoft.com/office/drawing/2014/main" id="{396DD204-2A01-8E4D-BC4B-E0BD86B248A0}"/>
                </a:ext>
              </a:extLst>
            </p:cNvPr>
            <p:cNvSpPr txBox="1">
              <a:spLocks noChangeArrowheads="1"/>
            </p:cNvSpPr>
            <p:nvPr/>
          </p:nvSpPr>
          <p:spPr>
            <a:xfrm>
              <a:off x="2615403" y="1360146"/>
              <a:ext cx="3372443" cy="15727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spcBef>
                  <a:spcPts val="400"/>
                </a:spcBef>
                <a:buNone/>
              </a:pPr>
              <a:r>
                <a:rPr lang="en-US" sz="2400" dirty="0" smtClean="0">
                  <a:solidFill>
                    <a:srgbClr val="C00000"/>
                  </a:solidFill>
                </a:rPr>
                <a:t>Global/Centralized: </a:t>
              </a:r>
              <a:r>
                <a:rPr lang="en-US" sz="2000" dirty="0"/>
                <a:t>all routers have </a:t>
              </a:r>
              <a:r>
                <a:rPr lang="en-US" sz="2000" i="1" dirty="0"/>
                <a:t>complete</a:t>
              </a:r>
              <a:r>
                <a:rPr lang="en-US" sz="2000" dirty="0"/>
                <a:t> topology, link cost info</a:t>
              </a:r>
            </a:p>
            <a:p>
              <a:pPr>
                <a:spcBef>
                  <a:spcPts val="400"/>
                </a:spcBef>
                <a:buFont typeface="Arial" panose="020B0604020202020204" pitchFamily="34" charset="0"/>
                <a:buChar char="•"/>
              </a:pPr>
              <a:r>
                <a:rPr lang="en-US" altLang="ja-JP" sz="2000" dirty="0">
                  <a:solidFill>
                    <a:srgbClr val="000099"/>
                  </a:solidFill>
                </a:rPr>
                <a:t>“link state” </a:t>
              </a:r>
              <a:r>
                <a:rPr lang="en-US" altLang="ja-JP" sz="2000" dirty="0"/>
                <a:t>algorithms</a:t>
              </a:r>
            </a:p>
            <a:p>
              <a:pPr>
                <a:buFont typeface="Wingdings" charset="0"/>
                <a:buNone/>
              </a:pPr>
              <a:endParaRPr lang="en-US" sz="2000" dirty="0">
                <a:solidFill>
                  <a:srgbClr val="000099"/>
                </a:solidFill>
                <a:latin typeface="Gill Sans MT" charset="0"/>
              </a:endParaRPr>
            </a:p>
          </p:txBody>
        </p:sp>
      </p:grpSp>
      <p:grpSp>
        <p:nvGrpSpPr>
          <p:cNvPr id="12" name="Group 11">
            <a:extLst>
              <a:ext uri="{FF2B5EF4-FFF2-40B4-BE49-F238E27FC236}">
                <a16:creationId xmlns:a16="http://schemas.microsoft.com/office/drawing/2014/main" id="{2E6E0791-AA52-904B-8ABE-26FDED6C5706}"/>
              </a:ext>
            </a:extLst>
          </p:cNvPr>
          <p:cNvGrpSpPr/>
          <p:nvPr/>
        </p:nvGrpSpPr>
        <p:grpSpPr>
          <a:xfrm>
            <a:off x="5024438" y="1332026"/>
            <a:ext cx="6933679" cy="4832800"/>
            <a:chOff x="6002594" y="1332026"/>
            <a:chExt cx="6145099" cy="4832800"/>
          </a:xfrm>
        </p:grpSpPr>
        <p:sp>
          <p:nvSpPr>
            <p:cNvPr id="11" name="Rectangle 10">
              <a:extLst>
                <a:ext uri="{FF2B5EF4-FFF2-40B4-BE49-F238E27FC236}">
                  <a16:creationId xmlns:a16="http://schemas.microsoft.com/office/drawing/2014/main" id="{F51E5A78-7BA0-F648-A6EF-E28CE96CE5C2}"/>
                </a:ext>
              </a:extLst>
            </p:cNvPr>
            <p:cNvSpPr/>
            <p:nvPr/>
          </p:nvSpPr>
          <p:spPr>
            <a:xfrm>
              <a:off x="6002594" y="4365523"/>
              <a:ext cx="147483" cy="17993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Rectangle 3">
              <a:extLst>
                <a:ext uri="{FF2B5EF4-FFF2-40B4-BE49-F238E27FC236}">
                  <a16:creationId xmlns:a16="http://schemas.microsoft.com/office/drawing/2014/main" id="{3400BCC6-9926-3649-91F6-F0B8B87FE1A0}"/>
                </a:ext>
              </a:extLst>
            </p:cNvPr>
            <p:cNvSpPr txBox="1">
              <a:spLocks noChangeArrowheads="1"/>
            </p:cNvSpPr>
            <p:nvPr/>
          </p:nvSpPr>
          <p:spPr>
            <a:xfrm>
              <a:off x="6682622" y="1332026"/>
              <a:ext cx="5465071" cy="24580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spcBef>
                  <a:spcPts val="400"/>
                </a:spcBef>
                <a:buNone/>
              </a:pPr>
              <a:r>
                <a:rPr lang="en-US" sz="2400" dirty="0">
                  <a:solidFill>
                    <a:srgbClr val="C00000"/>
                  </a:solidFill>
                </a:rPr>
                <a:t>decentralized: </a:t>
              </a:r>
              <a:r>
                <a:rPr lang="en-US" sz="2000" dirty="0"/>
                <a:t>iterative process of computation, exchange of info with neighbors</a:t>
              </a:r>
            </a:p>
            <a:p>
              <a:pPr marL="407988" indent="-233363">
                <a:spcBef>
                  <a:spcPts val="400"/>
                </a:spcBef>
                <a:buClr>
                  <a:srgbClr val="0000A8"/>
                </a:buClr>
                <a:buFont typeface="Arial" panose="020B0604020202020204" pitchFamily="34" charset="0"/>
                <a:buChar char="•"/>
              </a:pPr>
              <a:r>
                <a:rPr lang="en-US" sz="2000" dirty="0"/>
                <a:t>routers initially only know link costs to attached </a:t>
              </a:r>
              <a:r>
                <a:rPr lang="en-US" sz="2000" dirty="0"/>
                <a:t>neighbors; </a:t>
              </a:r>
              <a:r>
                <a:rPr lang="en-US" sz="2000" dirty="0" smtClean="0"/>
                <a:t>no </a:t>
              </a:r>
              <a:r>
                <a:rPr lang="en-US" sz="2000" dirty="0"/>
                <a:t>node has complete information about the costs of all network links.</a:t>
              </a:r>
              <a:endParaRPr lang="en-US" sz="2000" dirty="0"/>
            </a:p>
            <a:p>
              <a:pPr marL="407988" indent="-233363">
                <a:spcBef>
                  <a:spcPts val="400"/>
                </a:spcBef>
                <a:buClr>
                  <a:srgbClr val="0000A8"/>
                </a:buClr>
                <a:buFont typeface="Arial" panose="020B0604020202020204" pitchFamily="34" charset="0"/>
                <a:buChar char="•"/>
              </a:pPr>
              <a:r>
                <a:rPr lang="en-US" altLang="ja-JP" sz="2000" dirty="0">
                  <a:solidFill>
                    <a:srgbClr val="000099"/>
                  </a:solidFill>
                </a:rPr>
                <a:t>“distance vector” </a:t>
              </a:r>
              <a:r>
                <a:rPr lang="en-US" altLang="ja-JP" sz="2000" dirty="0"/>
                <a:t>algorithms</a:t>
              </a:r>
              <a:endParaRPr lang="en-US" sz="2000" dirty="0"/>
            </a:p>
          </p:txBody>
        </p:sp>
      </p:grpSp>
      <p:sp>
        <p:nvSpPr>
          <p:cNvPr id="91" name="TextBox 90">
            <a:extLst>
              <a:ext uri="{FF2B5EF4-FFF2-40B4-BE49-F238E27FC236}">
                <a16:creationId xmlns:a16="http://schemas.microsoft.com/office/drawing/2014/main" id="{9CA84E65-C3D2-EE42-B4E7-C5FF4CE4FA7B}"/>
              </a:ext>
            </a:extLst>
          </p:cNvPr>
          <p:cNvSpPr txBox="1"/>
          <p:nvPr/>
        </p:nvSpPr>
        <p:spPr>
          <a:xfrm>
            <a:off x="615387" y="3394176"/>
            <a:ext cx="1910709" cy="646331"/>
          </a:xfrm>
          <a:prstGeom prst="rect">
            <a:avLst/>
          </a:prstGeom>
          <a:noFill/>
        </p:spPr>
        <p:txBody>
          <a:bodyPr wrap="square" rtlCol="0">
            <a:spAutoFit/>
          </a:bodyPr>
          <a:lstStyle/>
          <a:p>
            <a:r>
              <a:rPr lang="en-US" i="1" dirty="0"/>
              <a:t>How fast do routes change?</a:t>
            </a:r>
          </a:p>
        </p:txBody>
      </p:sp>
      <p:sp>
        <p:nvSpPr>
          <p:cNvPr id="94" name="Rectangle 93">
            <a:extLst>
              <a:ext uri="{FF2B5EF4-FFF2-40B4-BE49-F238E27FC236}">
                <a16:creationId xmlns:a16="http://schemas.microsoft.com/office/drawing/2014/main" id="{4D26FE6B-7647-B846-9799-98FEB9D0A654}"/>
              </a:ext>
            </a:extLst>
          </p:cNvPr>
          <p:cNvSpPr/>
          <p:nvPr/>
        </p:nvSpPr>
        <p:spPr>
          <a:xfrm>
            <a:off x="10171471" y="1184788"/>
            <a:ext cx="176981" cy="10323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16">
            <a:extLst>
              <a:ext uri="{FF2B5EF4-FFF2-40B4-BE49-F238E27FC236}">
                <a16:creationId xmlns:a16="http://schemas.microsoft.com/office/drawing/2014/main" id="{A4812886-28EC-D241-90C7-5E720368CE84}"/>
              </a:ext>
            </a:extLst>
          </p:cNvPr>
          <p:cNvGrpSpPr/>
          <p:nvPr/>
        </p:nvGrpSpPr>
        <p:grpSpPr>
          <a:xfrm>
            <a:off x="5870626" y="3314699"/>
            <a:ext cx="5946237" cy="1083263"/>
            <a:chOff x="8063525" y="3314699"/>
            <a:chExt cx="3636115" cy="1632651"/>
          </a:xfrm>
        </p:grpSpPr>
        <p:sp>
          <p:nvSpPr>
            <p:cNvPr id="15" name="Rectangle 14">
              <a:extLst>
                <a:ext uri="{FF2B5EF4-FFF2-40B4-BE49-F238E27FC236}">
                  <a16:creationId xmlns:a16="http://schemas.microsoft.com/office/drawing/2014/main" id="{9F87E6BF-15DE-A246-9A08-7C8063E9BE3B}"/>
                </a:ext>
              </a:extLst>
            </p:cNvPr>
            <p:cNvSpPr/>
            <p:nvPr/>
          </p:nvSpPr>
          <p:spPr>
            <a:xfrm>
              <a:off x="8922775" y="3314699"/>
              <a:ext cx="2580968" cy="2101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Rectangle 4">
              <a:extLst>
                <a:ext uri="{FF2B5EF4-FFF2-40B4-BE49-F238E27FC236}">
                  <a16:creationId xmlns:a16="http://schemas.microsoft.com/office/drawing/2014/main" id="{A5264CD0-EF94-D444-B0AF-8FAAE7055B9A}"/>
                </a:ext>
              </a:extLst>
            </p:cNvPr>
            <p:cNvSpPr txBox="1">
              <a:spLocks noChangeArrowheads="1"/>
            </p:cNvSpPr>
            <p:nvPr/>
          </p:nvSpPr>
          <p:spPr>
            <a:xfrm>
              <a:off x="8063525" y="3523236"/>
              <a:ext cx="3636115" cy="142411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indent="-57150">
                <a:buFont typeface="Wingdings" charset="0"/>
                <a:buNone/>
                <a:defRPr/>
              </a:pPr>
              <a:r>
                <a:rPr lang="en-US" sz="2400" dirty="0">
                  <a:solidFill>
                    <a:srgbClr val="CC0000"/>
                  </a:solidFill>
                </a:rPr>
                <a:t>dynamic</a:t>
              </a:r>
              <a:r>
                <a:rPr lang="en-US" sz="2000" i="1" dirty="0">
                  <a:solidFill>
                    <a:srgbClr val="CC0000"/>
                  </a:solidFill>
                </a:rPr>
                <a:t>: </a:t>
              </a:r>
              <a:r>
                <a:rPr lang="en-US" sz="2000" dirty="0"/>
                <a:t>routes change more quickly</a:t>
              </a:r>
            </a:p>
            <a:p>
              <a:pPr marL="349250" lvl="1" indent="-233363">
                <a:spcBef>
                  <a:spcPts val="400"/>
                </a:spcBef>
                <a:defRPr/>
              </a:pPr>
              <a:r>
                <a:rPr lang="en-US" sz="2000" dirty="0"/>
                <a:t>periodic updates or in response to link cost changes</a:t>
              </a:r>
            </a:p>
          </p:txBody>
        </p:sp>
      </p:grpSp>
      <p:grpSp>
        <p:nvGrpSpPr>
          <p:cNvPr id="16" name="Group 15">
            <a:extLst>
              <a:ext uri="{FF2B5EF4-FFF2-40B4-BE49-F238E27FC236}">
                <a16:creationId xmlns:a16="http://schemas.microsoft.com/office/drawing/2014/main" id="{73C4129E-0B83-3343-863D-606A39998A89}"/>
              </a:ext>
            </a:extLst>
          </p:cNvPr>
          <p:cNvGrpSpPr/>
          <p:nvPr/>
        </p:nvGrpSpPr>
        <p:grpSpPr>
          <a:xfrm>
            <a:off x="1465006" y="3314699"/>
            <a:ext cx="3939945" cy="1083264"/>
            <a:chOff x="1465006" y="3314699"/>
            <a:chExt cx="3939945" cy="1083264"/>
          </a:xfrm>
        </p:grpSpPr>
        <p:sp>
          <p:nvSpPr>
            <p:cNvPr id="98" name="Rectangle 97">
              <a:extLst>
                <a:ext uri="{FF2B5EF4-FFF2-40B4-BE49-F238E27FC236}">
                  <a16:creationId xmlns:a16="http://schemas.microsoft.com/office/drawing/2014/main" id="{D0862584-87FB-1B45-8C6F-1E2A810A4276}"/>
                </a:ext>
              </a:extLst>
            </p:cNvPr>
            <p:cNvSpPr/>
            <p:nvPr/>
          </p:nvSpPr>
          <p:spPr>
            <a:xfrm>
              <a:off x="1465006" y="3314699"/>
              <a:ext cx="2531807" cy="2249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Rectangle 3">
              <a:extLst>
                <a:ext uri="{FF2B5EF4-FFF2-40B4-BE49-F238E27FC236}">
                  <a16:creationId xmlns:a16="http://schemas.microsoft.com/office/drawing/2014/main" id="{28CA3E4A-EC8F-1F42-89F5-9571CBDD8106}"/>
                </a:ext>
              </a:extLst>
            </p:cNvPr>
            <p:cNvSpPr txBox="1">
              <a:spLocks noChangeArrowheads="1"/>
            </p:cNvSpPr>
            <p:nvPr/>
          </p:nvSpPr>
          <p:spPr>
            <a:xfrm>
              <a:off x="2382714" y="3402636"/>
              <a:ext cx="3022237" cy="9953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spcBef>
                  <a:spcPts val="400"/>
                </a:spcBef>
                <a:buNone/>
              </a:pPr>
              <a:r>
                <a:rPr lang="en-US" sz="2400" dirty="0">
                  <a:solidFill>
                    <a:srgbClr val="C00000"/>
                  </a:solidFill>
                </a:rPr>
                <a:t>static: </a:t>
              </a:r>
              <a:r>
                <a:rPr lang="en-US" sz="2000" dirty="0"/>
                <a:t>routes change slowly over time</a:t>
              </a:r>
              <a:endParaRPr lang="en-US" sz="2000" dirty="0">
                <a:solidFill>
                  <a:srgbClr val="000099"/>
                </a:solidFill>
                <a:latin typeface="Gill Sans MT" charset="0"/>
              </a:endParaRPr>
            </a:p>
          </p:txBody>
        </p:sp>
      </p:grpSp>
      <p:sp>
        <p:nvSpPr>
          <p:cNvPr id="18" name="Oval 17">
            <a:extLst>
              <a:ext uri="{FF2B5EF4-FFF2-40B4-BE49-F238E27FC236}">
                <a16:creationId xmlns:a16="http://schemas.microsoft.com/office/drawing/2014/main" id="{9509865B-1C67-3041-AB1E-A62EE542E28D}"/>
              </a:ext>
            </a:extLst>
          </p:cNvPr>
          <p:cNvSpPr/>
          <p:nvPr/>
        </p:nvSpPr>
        <p:spPr>
          <a:xfrm>
            <a:off x="2444711" y="2243318"/>
            <a:ext cx="1449121" cy="690125"/>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Oval 101">
            <a:extLst>
              <a:ext uri="{FF2B5EF4-FFF2-40B4-BE49-F238E27FC236}">
                <a16:creationId xmlns:a16="http://schemas.microsoft.com/office/drawing/2014/main" id="{66F27EF8-DDA8-E744-B654-79FCE215090E}"/>
              </a:ext>
            </a:extLst>
          </p:cNvPr>
          <p:cNvSpPr/>
          <p:nvPr/>
        </p:nvSpPr>
        <p:spPr>
          <a:xfrm>
            <a:off x="6135239" y="2726306"/>
            <a:ext cx="2281083" cy="543984"/>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506C293B-8D3D-2544-91D8-2533CD0AF99D}"/>
              </a:ext>
            </a:extLst>
          </p:cNvPr>
          <p:cNvSpPr txBox="1"/>
          <p:nvPr/>
        </p:nvSpPr>
        <p:spPr>
          <a:xfrm>
            <a:off x="601591" y="4822679"/>
            <a:ext cx="1555455" cy="646331"/>
          </a:xfrm>
          <a:prstGeom prst="rect">
            <a:avLst/>
          </a:prstGeom>
          <a:noFill/>
        </p:spPr>
        <p:txBody>
          <a:bodyPr wrap="square" rtlCol="0">
            <a:spAutoFit/>
          </a:bodyPr>
          <a:lstStyle/>
          <a:p>
            <a:r>
              <a:rPr lang="en-US" i="1" dirty="0" smtClean="0"/>
              <a:t>Load-sensitive or not?</a:t>
            </a:r>
            <a:endParaRPr lang="en-US" i="1" dirty="0"/>
          </a:p>
        </p:txBody>
      </p:sp>
      <p:sp>
        <p:nvSpPr>
          <p:cNvPr id="24" name="Rectangle 4">
            <a:extLst>
              <a:ext uri="{FF2B5EF4-FFF2-40B4-BE49-F238E27FC236}">
                <a16:creationId xmlns:a16="http://schemas.microsoft.com/office/drawing/2014/main" id="{A5264CD0-EF94-D444-B0AF-8FAAE7055B9A}"/>
              </a:ext>
            </a:extLst>
          </p:cNvPr>
          <p:cNvSpPr txBox="1">
            <a:spLocks noChangeArrowheads="1"/>
          </p:cNvSpPr>
          <p:nvPr/>
        </p:nvSpPr>
        <p:spPr>
          <a:xfrm>
            <a:off x="2217728" y="4808945"/>
            <a:ext cx="3409349" cy="94489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indent="-57150">
              <a:buFont typeface="Wingdings" charset="0"/>
              <a:buNone/>
              <a:defRPr/>
            </a:pPr>
            <a:r>
              <a:rPr lang="en-US" sz="2400" dirty="0" smtClean="0">
                <a:solidFill>
                  <a:srgbClr val="CC0000"/>
                </a:solidFill>
              </a:rPr>
              <a:t>Load-sensitive</a:t>
            </a:r>
            <a:r>
              <a:rPr lang="en-US" sz="2000" i="1" dirty="0" smtClean="0">
                <a:solidFill>
                  <a:srgbClr val="CC0000"/>
                </a:solidFill>
              </a:rPr>
              <a:t>: </a:t>
            </a:r>
            <a:r>
              <a:rPr lang="en-US" sz="2000" i="1" dirty="0" smtClean="0"/>
              <a:t>A link’s cost varies dynamically to reflect its current (or recent) level of congestion</a:t>
            </a:r>
            <a:endParaRPr lang="en-US" sz="2000" dirty="0"/>
          </a:p>
        </p:txBody>
      </p:sp>
      <p:sp>
        <p:nvSpPr>
          <p:cNvPr id="25" name="Rectangle 4">
            <a:extLst>
              <a:ext uri="{FF2B5EF4-FFF2-40B4-BE49-F238E27FC236}">
                <a16:creationId xmlns:a16="http://schemas.microsoft.com/office/drawing/2014/main" id="{A5264CD0-EF94-D444-B0AF-8FAAE7055B9A}"/>
              </a:ext>
            </a:extLst>
          </p:cNvPr>
          <p:cNvSpPr txBox="1">
            <a:spLocks noChangeArrowheads="1"/>
          </p:cNvSpPr>
          <p:nvPr/>
        </p:nvSpPr>
        <p:spPr>
          <a:xfrm>
            <a:off x="6144961" y="4797223"/>
            <a:ext cx="4203491" cy="94489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indent="-57150">
              <a:buFont typeface="Wingdings" charset="0"/>
              <a:buNone/>
              <a:defRPr/>
            </a:pPr>
            <a:r>
              <a:rPr lang="en-US" sz="2400" dirty="0" smtClean="0">
                <a:solidFill>
                  <a:srgbClr val="CC0000"/>
                </a:solidFill>
              </a:rPr>
              <a:t>Load-insensitive</a:t>
            </a:r>
            <a:r>
              <a:rPr lang="en-US" sz="2000" i="1" dirty="0" smtClean="0">
                <a:solidFill>
                  <a:srgbClr val="CC0000"/>
                </a:solidFill>
              </a:rPr>
              <a:t>: </a:t>
            </a:r>
            <a:r>
              <a:rPr lang="en-US" sz="2000" i="1" dirty="0" smtClean="0"/>
              <a:t>a link’s cost does not explicitly reflect its current level of congestion</a:t>
            </a:r>
            <a:endParaRPr lang="en-US" sz="2000" dirty="0"/>
          </a:p>
        </p:txBody>
      </p:sp>
    </p:spTree>
    <p:extLst>
      <p:ext uri="{BB962C8B-B14F-4D97-AF65-F5344CB8AC3E}">
        <p14:creationId xmlns:p14="http://schemas.microsoft.com/office/powerpoint/2010/main" val="922246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dissolve">
                                      <p:cBhvr>
                                        <p:cTn id="17" dur="500"/>
                                        <p:tgtEl>
                                          <p:spTgt spid="12"/>
                                        </p:tgtEl>
                                      </p:cBhvr>
                                    </p:animEffect>
                                  </p:childTnLst>
                                </p:cTn>
                              </p:par>
                              <p:par>
                                <p:cTn id="18" presetID="9" presetClass="exit" presetSubtype="0" fill="hold" grpId="1" nodeType="withEffect">
                                  <p:stCondLst>
                                    <p:cond delay="0"/>
                                  </p:stCondLst>
                                  <p:childTnLst>
                                    <p:animEffect transition="out" filter="dissolve">
                                      <p:cBhvr>
                                        <p:cTn id="19" dur="500"/>
                                        <p:tgtEl>
                                          <p:spTgt spid="18"/>
                                        </p:tgtEl>
                                      </p:cBhvr>
                                    </p:animEffect>
                                    <p:set>
                                      <p:cBhvr>
                                        <p:cTn id="20" dur="1" fill="hold">
                                          <p:stCondLst>
                                            <p:cond delay="499"/>
                                          </p:stCondLst>
                                        </p:cTn>
                                        <p:tgtEl>
                                          <p:spTgt spid="18"/>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02"/>
                                        </p:tgtEl>
                                        <p:attrNameLst>
                                          <p:attrName>style.visibility</p:attrName>
                                        </p:attrNameLst>
                                      </p:cBhvr>
                                      <p:to>
                                        <p:strVal val="visible"/>
                                      </p:to>
                                    </p:set>
                                    <p:animEffect transition="in" filter="dissolve">
                                      <p:cBhvr>
                                        <p:cTn id="25" dur="500"/>
                                        <p:tgtEl>
                                          <p:spTgt spid="10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dissolve">
                                      <p:cBhvr>
                                        <p:cTn id="30" dur="500"/>
                                        <p:tgtEl>
                                          <p:spTgt spid="16"/>
                                        </p:tgtEl>
                                      </p:cBhvr>
                                    </p:animEffect>
                                  </p:childTnLst>
                                </p:cTn>
                              </p:par>
                              <p:par>
                                <p:cTn id="31" presetID="9" presetClass="exit" presetSubtype="0" fill="hold" grpId="1" nodeType="withEffect">
                                  <p:stCondLst>
                                    <p:cond delay="0"/>
                                  </p:stCondLst>
                                  <p:childTnLst>
                                    <p:animEffect transition="out" filter="dissolve">
                                      <p:cBhvr>
                                        <p:cTn id="32" dur="500"/>
                                        <p:tgtEl>
                                          <p:spTgt spid="102"/>
                                        </p:tgtEl>
                                      </p:cBhvr>
                                    </p:animEffect>
                                    <p:set>
                                      <p:cBhvr>
                                        <p:cTn id="33" dur="1" fill="hold">
                                          <p:stCondLst>
                                            <p:cond delay="499"/>
                                          </p:stCondLst>
                                        </p:cTn>
                                        <p:tgtEl>
                                          <p:spTgt spid="102"/>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dissolve">
                                      <p:cBhvr>
                                        <p:cTn id="3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102" grpId="0" animBg="1"/>
      <p:bldP spid="102" grpId="1"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0D8C77EC-2308-2540-8046-6D5C756D814C}"/>
              </a:ext>
            </a:extLst>
          </p:cNvPr>
          <p:cNvSpPr/>
          <p:nvPr/>
        </p:nvSpPr>
        <p:spPr>
          <a:xfrm>
            <a:off x="983673" y="1551708"/>
            <a:ext cx="11000509" cy="4447309"/>
          </a:xfrm>
          <a:prstGeom prst="rect">
            <a:avLst/>
          </a:prstGeom>
          <a:solidFill>
            <a:schemeClr val="bg1">
              <a:lumMod val="9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itle 4">
            <a:extLst>
              <a:ext uri="{FF2B5EF4-FFF2-40B4-BE49-F238E27FC236}">
                <a16:creationId xmlns:a16="http://schemas.microsoft.com/office/drawing/2014/main" id="{B295C129-DA5D-C741-83BA-65FCBE7656D8}"/>
              </a:ext>
            </a:extLst>
          </p:cNvPr>
          <p:cNvSpPr>
            <a:spLocks noGrp="1"/>
          </p:cNvSpPr>
          <p:nvPr>
            <p:ph type="title"/>
          </p:nvPr>
        </p:nvSpPr>
        <p:spPr/>
        <p:txBody>
          <a:bodyPr/>
          <a:lstStyle/>
          <a:p>
            <a:r>
              <a:rPr lang="en-US" dirty="0"/>
              <a:t>Selected NETCONF Operations</a:t>
            </a:r>
          </a:p>
        </p:txBody>
      </p:sp>
      <p:sp>
        <p:nvSpPr>
          <p:cNvPr id="4" name="Slide Number Placeholder 3">
            <a:extLst>
              <a:ext uri="{FF2B5EF4-FFF2-40B4-BE49-F238E27FC236}">
                <a16:creationId xmlns:a16="http://schemas.microsoft.com/office/drawing/2014/main" id="{822AC4DB-FAFD-C14C-8E13-B0E008993F6B}"/>
              </a:ext>
            </a:extLst>
          </p:cNvPr>
          <p:cNvSpPr>
            <a:spLocks noGrp="1"/>
          </p:cNvSpPr>
          <p:nvPr>
            <p:ph type="sldNum" sz="quarter" idx="4"/>
          </p:nvPr>
        </p:nvSpPr>
        <p:spPr/>
        <p:txBody>
          <a:bodyPr/>
          <a:lstStyle/>
          <a:p>
            <a:r>
              <a:rPr lang="en-US" dirty="0"/>
              <a:t>Network Layer: 5-</a:t>
            </a:r>
            <a:fld id="{C4204591-24BD-A542-B9D5-F8D8A88D2FEE}" type="slidenum">
              <a:rPr lang="en-US" smtClean="0"/>
              <a:pPr/>
              <a:t>100</a:t>
            </a:fld>
            <a:endParaRPr lang="en-US" dirty="0"/>
          </a:p>
        </p:txBody>
      </p:sp>
      <p:sp>
        <p:nvSpPr>
          <p:cNvPr id="2" name="TextBox 1">
            <a:extLst>
              <a:ext uri="{FF2B5EF4-FFF2-40B4-BE49-F238E27FC236}">
                <a16:creationId xmlns:a16="http://schemas.microsoft.com/office/drawing/2014/main" id="{10E1D940-7781-1842-8960-20F88A06508A}"/>
              </a:ext>
            </a:extLst>
          </p:cNvPr>
          <p:cNvSpPr txBox="1"/>
          <p:nvPr/>
        </p:nvSpPr>
        <p:spPr>
          <a:xfrm>
            <a:off x="1052945" y="1659081"/>
            <a:ext cx="10737273" cy="4124206"/>
          </a:xfrm>
          <a:prstGeom prst="rect">
            <a:avLst/>
          </a:prstGeom>
          <a:noFill/>
        </p:spPr>
        <p:txBody>
          <a:bodyPr wrap="square" rtlCol="0">
            <a:spAutoFit/>
          </a:bodyPr>
          <a:lstStyle/>
          <a:p>
            <a:pPr marL="2000250" indent="-1931988">
              <a:spcAft>
                <a:spcPts val="1200"/>
              </a:spcAft>
            </a:pPr>
            <a:r>
              <a:rPr lang="en-US" sz="2800" dirty="0"/>
              <a:t>NETCONF              Operation Description</a:t>
            </a:r>
          </a:p>
          <a:p>
            <a:pPr marL="2635250" indent="-2635250"/>
            <a:r>
              <a:rPr lang="en-US" sz="2400" dirty="0"/>
              <a:t>&lt;get-config&gt;                </a:t>
            </a:r>
            <a:r>
              <a:rPr lang="en-US" sz="2000" dirty="0"/>
              <a:t>Retrieve all or part of a given configuration. A device may have multiple configurations. </a:t>
            </a:r>
          </a:p>
          <a:p>
            <a:pPr marL="2635250" indent="-2635250">
              <a:spcBef>
                <a:spcPts val="600"/>
              </a:spcBef>
            </a:pPr>
            <a:r>
              <a:rPr lang="en-US" sz="2400" dirty="0"/>
              <a:t>&lt;get&gt;                            </a:t>
            </a:r>
            <a:r>
              <a:rPr lang="en-US" sz="2000" dirty="0"/>
              <a:t>Retrieve all or part of both configuration state and operational state data.</a:t>
            </a:r>
          </a:p>
          <a:p>
            <a:pPr marL="2635250" indent="-2635250">
              <a:spcBef>
                <a:spcPts val="600"/>
              </a:spcBef>
            </a:pPr>
            <a:r>
              <a:rPr lang="en-US" sz="2400" dirty="0"/>
              <a:t>&lt;edit-config&gt;              </a:t>
            </a:r>
            <a:r>
              <a:rPr lang="en-US" sz="2000" dirty="0"/>
              <a:t>Change specified (possibly running) configuration at managed device. Managed device &lt;</a:t>
            </a:r>
            <a:r>
              <a:rPr lang="en-US" sz="2000" dirty="0" err="1"/>
              <a:t>rpc</a:t>
            </a:r>
            <a:r>
              <a:rPr lang="en-US" sz="2000" dirty="0"/>
              <a:t>-reply&gt; contains &lt;ok&gt;  or &lt;</a:t>
            </a:r>
            <a:r>
              <a:rPr lang="en-US" sz="2000" dirty="0" err="1"/>
              <a:t>rpcerror</a:t>
            </a:r>
            <a:r>
              <a:rPr lang="en-US" sz="2000" dirty="0"/>
              <a:t>&gt; with rollback.</a:t>
            </a:r>
          </a:p>
          <a:p>
            <a:pPr marL="2635250" indent="-2635250">
              <a:spcBef>
                <a:spcPts val="600"/>
              </a:spcBef>
            </a:pPr>
            <a:r>
              <a:rPr lang="en-US" sz="2400" dirty="0"/>
              <a:t>&lt;lock&gt;, &lt;unlock&gt;        </a:t>
            </a:r>
            <a:r>
              <a:rPr lang="en-US" sz="2000" dirty="0"/>
              <a:t>Lock (unlock) configuration datastore at managed device (to lock out NETCONF, SNMP, or CLIs commands from other sources).</a:t>
            </a:r>
          </a:p>
          <a:p>
            <a:pPr marL="2635250" indent="-2635250">
              <a:spcBef>
                <a:spcPts val="600"/>
              </a:spcBef>
            </a:pPr>
            <a:r>
              <a:rPr lang="en-US" sz="2000" dirty="0"/>
              <a:t>&lt;create-subscription&gt;</a:t>
            </a:r>
            <a:r>
              <a:rPr lang="en-US" sz="2400" dirty="0"/>
              <a:t>,    </a:t>
            </a:r>
            <a:r>
              <a:rPr lang="en-US" sz="2000" dirty="0"/>
              <a:t>Enable event notification subscription from managed device</a:t>
            </a:r>
          </a:p>
          <a:p>
            <a:pPr marL="2635250" indent="-2635250"/>
            <a:r>
              <a:rPr lang="en-US" sz="2400" dirty="0"/>
              <a:t>&lt;notification&gt;</a:t>
            </a:r>
          </a:p>
        </p:txBody>
      </p:sp>
      <p:cxnSp>
        <p:nvCxnSpPr>
          <p:cNvPr id="8" name="Straight Connector 7">
            <a:extLst>
              <a:ext uri="{FF2B5EF4-FFF2-40B4-BE49-F238E27FC236}">
                <a16:creationId xmlns:a16="http://schemas.microsoft.com/office/drawing/2014/main" id="{24F0778F-4B98-AF40-B6AE-4E4DFD747426}"/>
              </a:ext>
            </a:extLst>
          </p:cNvPr>
          <p:cNvCxnSpPr/>
          <p:nvPr/>
        </p:nvCxnSpPr>
        <p:spPr>
          <a:xfrm>
            <a:off x="983673" y="2189018"/>
            <a:ext cx="1098665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CC42771-C624-734B-AD91-E9F06EC042C5}"/>
              </a:ext>
            </a:extLst>
          </p:cNvPr>
          <p:cNvCxnSpPr/>
          <p:nvPr/>
        </p:nvCxnSpPr>
        <p:spPr>
          <a:xfrm>
            <a:off x="3546767" y="1551709"/>
            <a:ext cx="0" cy="446116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71820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295C129-DA5D-C741-83BA-65FCBE7656D8}"/>
              </a:ext>
            </a:extLst>
          </p:cNvPr>
          <p:cNvSpPr>
            <a:spLocks noGrp="1"/>
          </p:cNvSpPr>
          <p:nvPr>
            <p:ph type="title"/>
          </p:nvPr>
        </p:nvSpPr>
        <p:spPr/>
        <p:txBody>
          <a:bodyPr/>
          <a:lstStyle/>
          <a:p>
            <a:r>
              <a:rPr lang="en-US" dirty="0"/>
              <a:t>Sample NETCONF RPC message</a:t>
            </a:r>
          </a:p>
        </p:txBody>
      </p:sp>
      <p:sp>
        <p:nvSpPr>
          <p:cNvPr id="4" name="Slide Number Placeholder 3">
            <a:extLst>
              <a:ext uri="{FF2B5EF4-FFF2-40B4-BE49-F238E27FC236}">
                <a16:creationId xmlns:a16="http://schemas.microsoft.com/office/drawing/2014/main" id="{822AC4DB-FAFD-C14C-8E13-B0E008993F6B}"/>
              </a:ext>
            </a:extLst>
          </p:cNvPr>
          <p:cNvSpPr>
            <a:spLocks noGrp="1"/>
          </p:cNvSpPr>
          <p:nvPr>
            <p:ph type="sldNum" sz="quarter" idx="4"/>
          </p:nvPr>
        </p:nvSpPr>
        <p:spPr/>
        <p:txBody>
          <a:bodyPr/>
          <a:lstStyle/>
          <a:p>
            <a:r>
              <a:rPr lang="en-US" dirty="0"/>
              <a:t>Network Layer: 5-</a:t>
            </a:r>
            <a:fld id="{C4204591-24BD-A542-B9D5-F8D8A88D2FEE}" type="slidenum">
              <a:rPr lang="en-US" smtClean="0"/>
              <a:pPr/>
              <a:t>101</a:t>
            </a:fld>
            <a:endParaRPr lang="en-US" dirty="0"/>
          </a:p>
        </p:txBody>
      </p:sp>
      <p:pic>
        <p:nvPicPr>
          <p:cNvPr id="7" name="Picture 6">
            <a:extLst>
              <a:ext uri="{FF2B5EF4-FFF2-40B4-BE49-F238E27FC236}">
                <a16:creationId xmlns:a16="http://schemas.microsoft.com/office/drawing/2014/main" id="{4A03289A-CF46-3D45-BA01-40D4BF3D089C}"/>
              </a:ext>
            </a:extLst>
          </p:cNvPr>
          <p:cNvPicPr>
            <a:picLocks noChangeAspect="1"/>
          </p:cNvPicPr>
          <p:nvPr/>
        </p:nvPicPr>
        <p:blipFill>
          <a:blip r:embed="rId2"/>
          <a:stretch>
            <a:fillRect/>
          </a:stretch>
        </p:blipFill>
        <p:spPr>
          <a:xfrm>
            <a:off x="1369974" y="1385449"/>
            <a:ext cx="7886368" cy="5029200"/>
          </a:xfrm>
          <a:prstGeom prst="rect">
            <a:avLst/>
          </a:prstGeom>
        </p:spPr>
      </p:pic>
      <p:sp>
        <p:nvSpPr>
          <p:cNvPr id="9" name="TextBox 8">
            <a:extLst>
              <a:ext uri="{FF2B5EF4-FFF2-40B4-BE49-F238E27FC236}">
                <a16:creationId xmlns:a16="http://schemas.microsoft.com/office/drawing/2014/main" id="{82FB9B8D-5735-8049-B0DB-FBBEAAC39146}"/>
              </a:ext>
            </a:extLst>
          </p:cNvPr>
          <p:cNvSpPr txBox="1"/>
          <p:nvPr/>
        </p:nvSpPr>
        <p:spPr>
          <a:xfrm>
            <a:off x="4821382" y="1648686"/>
            <a:ext cx="1938288" cy="400110"/>
          </a:xfrm>
          <a:prstGeom prst="rect">
            <a:avLst/>
          </a:prstGeom>
          <a:noFill/>
        </p:spPr>
        <p:txBody>
          <a:bodyPr wrap="none" rtlCol="0">
            <a:spAutoFit/>
          </a:bodyPr>
          <a:lstStyle/>
          <a:p>
            <a:r>
              <a:rPr lang="en-US" sz="2000" dirty="0">
                <a:solidFill>
                  <a:srgbClr val="0000A8"/>
                </a:solidFill>
              </a:rPr>
              <a:t> note message id</a:t>
            </a:r>
          </a:p>
        </p:txBody>
      </p:sp>
      <p:sp>
        <p:nvSpPr>
          <p:cNvPr id="11" name="TextBox 10">
            <a:extLst>
              <a:ext uri="{FF2B5EF4-FFF2-40B4-BE49-F238E27FC236}">
                <a16:creationId xmlns:a16="http://schemas.microsoft.com/office/drawing/2014/main" id="{378A57B5-8F21-EF47-ACCE-13A131C0F4D8}"/>
              </a:ext>
            </a:extLst>
          </p:cNvPr>
          <p:cNvSpPr txBox="1"/>
          <p:nvPr/>
        </p:nvSpPr>
        <p:spPr>
          <a:xfrm>
            <a:off x="4197927" y="2770904"/>
            <a:ext cx="3736407" cy="400110"/>
          </a:xfrm>
          <a:prstGeom prst="rect">
            <a:avLst/>
          </a:prstGeom>
          <a:noFill/>
        </p:spPr>
        <p:txBody>
          <a:bodyPr wrap="none" rtlCol="0">
            <a:spAutoFit/>
          </a:bodyPr>
          <a:lstStyle/>
          <a:p>
            <a:r>
              <a:rPr lang="en-US" sz="2000" dirty="0">
                <a:solidFill>
                  <a:srgbClr val="0000A8"/>
                </a:solidFill>
              </a:rPr>
              <a:t>change the running configuration </a:t>
            </a:r>
          </a:p>
        </p:txBody>
      </p:sp>
      <p:sp>
        <p:nvSpPr>
          <p:cNvPr id="12" name="TextBox 11">
            <a:extLst>
              <a:ext uri="{FF2B5EF4-FFF2-40B4-BE49-F238E27FC236}">
                <a16:creationId xmlns:a16="http://schemas.microsoft.com/office/drawing/2014/main" id="{DCB67E0C-9F75-9C4D-81D9-6224CAB5865B}"/>
              </a:ext>
            </a:extLst>
          </p:cNvPr>
          <p:cNvSpPr txBox="1"/>
          <p:nvPr/>
        </p:nvSpPr>
        <p:spPr>
          <a:xfrm>
            <a:off x="7010400" y="4364176"/>
            <a:ext cx="4993803" cy="400110"/>
          </a:xfrm>
          <a:prstGeom prst="rect">
            <a:avLst/>
          </a:prstGeom>
          <a:noFill/>
        </p:spPr>
        <p:txBody>
          <a:bodyPr wrap="none" rtlCol="0">
            <a:spAutoFit/>
          </a:bodyPr>
          <a:lstStyle/>
          <a:p>
            <a:r>
              <a:rPr lang="en-US" sz="2000" dirty="0">
                <a:solidFill>
                  <a:srgbClr val="0000A8"/>
                </a:solidFill>
              </a:rPr>
              <a:t>change MTU of Ethernet 0/0 interface to 1500</a:t>
            </a:r>
          </a:p>
        </p:txBody>
      </p:sp>
      <p:sp>
        <p:nvSpPr>
          <p:cNvPr id="13" name="TextBox 12">
            <a:extLst>
              <a:ext uri="{FF2B5EF4-FFF2-40B4-BE49-F238E27FC236}">
                <a16:creationId xmlns:a16="http://schemas.microsoft.com/office/drawing/2014/main" id="{F8E5BAA9-5921-EF45-94E0-9A8026046319}"/>
              </a:ext>
            </a:extLst>
          </p:cNvPr>
          <p:cNvSpPr txBox="1"/>
          <p:nvPr/>
        </p:nvSpPr>
        <p:spPr>
          <a:xfrm>
            <a:off x="4197928" y="2244432"/>
            <a:ext cx="2559803" cy="400110"/>
          </a:xfrm>
          <a:prstGeom prst="rect">
            <a:avLst/>
          </a:prstGeom>
          <a:noFill/>
        </p:spPr>
        <p:txBody>
          <a:bodyPr wrap="none" rtlCol="0">
            <a:spAutoFit/>
          </a:bodyPr>
          <a:lstStyle/>
          <a:p>
            <a:r>
              <a:rPr lang="en-US" sz="2000" dirty="0">
                <a:solidFill>
                  <a:srgbClr val="0000A8"/>
                </a:solidFill>
              </a:rPr>
              <a:t>change a configuration</a:t>
            </a:r>
          </a:p>
        </p:txBody>
      </p:sp>
    </p:spTree>
    <p:extLst>
      <p:ext uri="{BB962C8B-B14F-4D97-AF65-F5344CB8AC3E}">
        <p14:creationId xmlns:p14="http://schemas.microsoft.com/office/powerpoint/2010/main" val="3442644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dissolve">
                                      <p:cBhvr>
                                        <p:cTn id="2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A54E48F-DE87-0F4A-BDE4-98824F58921B}"/>
              </a:ext>
            </a:extLst>
          </p:cNvPr>
          <p:cNvSpPr>
            <a:spLocks noGrp="1"/>
          </p:cNvSpPr>
          <p:nvPr>
            <p:ph idx="1"/>
          </p:nvPr>
        </p:nvSpPr>
        <p:spPr>
          <a:xfrm>
            <a:off x="855518" y="1391517"/>
            <a:ext cx="6376555" cy="5175537"/>
          </a:xfrm>
        </p:spPr>
        <p:txBody>
          <a:bodyPr>
            <a:normAutofit/>
          </a:bodyPr>
          <a:lstStyle/>
          <a:p>
            <a:pPr>
              <a:lnSpc>
                <a:spcPct val="100000"/>
              </a:lnSpc>
            </a:pPr>
            <a:r>
              <a:rPr lang="en-US" dirty="0"/>
              <a:t>data modeling language used to specify structure, syntax, semantics of NETCONF network management data</a:t>
            </a:r>
          </a:p>
          <a:p>
            <a:pPr lvl="1">
              <a:lnSpc>
                <a:spcPct val="100000"/>
              </a:lnSpc>
            </a:pPr>
            <a:r>
              <a:rPr lang="en-US" dirty="0"/>
              <a:t>built-in data types, like SMI</a:t>
            </a:r>
          </a:p>
          <a:p>
            <a:r>
              <a:rPr lang="en-US" dirty="0"/>
              <a:t>XML document describing device, capabilities can be generated from YANG description</a:t>
            </a:r>
          </a:p>
          <a:p>
            <a:r>
              <a:rPr lang="en-US" dirty="0"/>
              <a:t>can express constraints among data that must be satisfied by a valid NETCONF configuration</a:t>
            </a:r>
          </a:p>
          <a:p>
            <a:pPr lvl="1"/>
            <a:r>
              <a:rPr lang="en-US" dirty="0"/>
              <a:t>ensure NETCONF configurations satisfy correctness, consistency constraints</a:t>
            </a:r>
          </a:p>
          <a:p>
            <a:endParaRPr lang="en-US" dirty="0"/>
          </a:p>
          <a:p>
            <a:endParaRPr lang="en-US" dirty="0"/>
          </a:p>
          <a:p>
            <a:pPr>
              <a:lnSpc>
                <a:spcPct val="100000"/>
              </a:lnSpc>
            </a:pPr>
            <a:endParaRPr lang="en-US" dirty="0"/>
          </a:p>
          <a:p>
            <a:endParaRPr lang="en-US" dirty="0">
              <a:solidFill>
                <a:srgbClr val="C00000"/>
              </a:solidFill>
            </a:endParaRPr>
          </a:p>
          <a:p>
            <a:endParaRPr lang="en-US" dirty="0"/>
          </a:p>
        </p:txBody>
      </p:sp>
      <p:sp>
        <p:nvSpPr>
          <p:cNvPr id="5" name="Title 4">
            <a:extLst>
              <a:ext uri="{FF2B5EF4-FFF2-40B4-BE49-F238E27FC236}">
                <a16:creationId xmlns:a16="http://schemas.microsoft.com/office/drawing/2014/main" id="{B295C129-DA5D-C741-83BA-65FCBE7656D8}"/>
              </a:ext>
            </a:extLst>
          </p:cNvPr>
          <p:cNvSpPr>
            <a:spLocks noGrp="1"/>
          </p:cNvSpPr>
          <p:nvPr>
            <p:ph type="title"/>
          </p:nvPr>
        </p:nvSpPr>
        <p:spPr/>
        <p:txBody>
          <a:bodyPr/>
          <a:lstStyle/>
          <a:p>
            <a:r>
              <a:rPr lang="en-US" dirty="0"/>
              <a:t>YANG</a:t>
            </a:r>
          </a:p>
        </p:txBody>
      </p:sp>
      <p:sp>
        <p:nvSpPr>
          <p:cNvPr id="4" name="Slide Number Placeholder 3">
            <a:extLst>
              <a:ext uri="{FF2B5EF4-FFF2-40B4-BE49-F238E27FC236}">
                <a16:creationId xmlns:a16="http://schemas.microsoft.com/office/drawing/2014/main" id="{822AC4DB-FAFD-C14C-8E13-B0E008993F6B}"/>
              </a:ext>
            </a:extLst>
          </p:cNvPr>
          <p:cNvSpPr>
            <a:spLocks noGrp="1"/>
          </p:cNvSpPr>
          <p:nvPr>
            <p:ph type="sldNum" sz="quarter" idx="4"/>
          </p:nvPr>
        </p:nvSpPr>
        <p:spPr/>
        <p:txBody>
          <a:bodyPr/>
          <a:lstStyle/>
          <a:p>
            <a:r>
              <a:rPr lang="en-US" dirty="0"/>
              <a:t>Network Layer: 5-</a:t>
            </a:r>
            <a:fld id="{C4204591-24BD-A542-B9D5-F8D8A88D2FEE}" type="slidenum">
              <a:rPr lang="en-US" smtClean="0"/>
              <a:pPr/>
              <a:t>102</a:t>
            </a:fld>
            <a:endParaRPr lang="en-US" dirty="0"/>
          </a:p>
        </p:txBody>
      </p:sp>
      <p:grpSp>
        <p:nvGrpSpPr>
          <p:cNvPr id="17" name="Group 16">
            <a:extLst>
              <a:ext uri="{FF2B5EF4-FFF2-40B4-BE49-F238E27FC236}">
                <a16:creationId xmlns:a16="http://schemas.microsoft.com/office/drawing/2014/main" id="{FF606A3D-98C7-3141-9E6D-C036C17D0F9C}"/>
              </a:ext>
            </a:extLst>
          </p:cNvPr>
          <p:cNvGrpSpPr/>
          <p:nvPr/>
        </p:nvGrpSpPr>
        <p:grpSpPr>
          <a:xfrm>
            <a:off x="9663823" y="5371916"/>
            <a:ext cx="683116" cy="378456"/>
            <a:chOff x="7493876" y="2774731"/>
            <a:chExt cx="1481958" cy="894622"/>
          </a:xfrm>
        </p:grpSpPr>
        <p:sp>
          <p:nvSpPr>
            <p:cNvPr id="85" name="Freeform 84">
              <a:extLst>
                <a:ext uri="{FF2B5EF4-FFF2-40B4-BE49-F238E27FC236}">
                  <a16:creationId xmlns:a16="http://schemas.microsoft.com/office/drawing/2014/main" id="{A5DA5E18-8686-E145-8DA5-23811B6F833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6" name="Oval 85">
              <a:extLst>
                <a:ext uri="{FF2B5EF4-FFF2-40B4-BE49-F238E27FC236}">
                  <a16:creationId xmlns:a16="http://schemas.microsoft.com/office/drawing/2014/main" id="{0E24713D-6530-5246-97DB-AF19A2CAC25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 name="Group 86">
              <a:extLst>
                <a:ext uri="{FF2B5EF4-FFF2-40B4-BE49-F238E27FC236}">
                  <a16:creationId xmlns:a16="http://schemas.microsoft.com/office/drawing/2014/main" id="{06C74977-1030-FB41-A614-193B93F7ACA0}"/>
                </a:ext>
              </a:extLst>
            </p:cNvPr>
            <p:cNvGrpSpPr/>
            <p:nvPr/>
          </p:nvGrpSpPr>
          <p:grpSpPr>
            <a:xfrm>
              <a:off x="7713663" y="2848339"/>
              <a:ext cx="1042107" cy="425543"/>
              <a:chOff x="7786941" y="2884917"/>
              <a:chExt cx="897649" cy="353919"/>
            </a:xfrm>
          </p:grpSpPr>
          <p:sp>
            <p:nvSpPr>
              <p:cNvPr id="88" name="Freeform 87">
                <a:extLst>
                  <a:ext uri="{FF2B5EF4-FFF2-40B4-BE49-F238E27FC236}">
                    <a16:creationId xmlns:a16="http://schemas.microsoft.com/office/drawing/2014/main" id="{127BBA03-0BDD-F740-9E2D-974E1CC711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F8717235-AC5D-134F-80AE-3CC3D66FFD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0" name="Freeform 89">
                <a:extLst>
                  <a:ext uri="{FF2B5EF4-FFF2-40B4-BE49-F238E27FC236}">
                    <a16:creationId xmlns:a16="http://schemas.microsoft.com/office/drawing/2014/main" id="{1E576169-3560-EE42-A93A-6D7E4128B08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A0C3A701-7033-7341-9E86-9495726B58F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 name="Group 19">
            <a:extLst>
              <a:ext uri="{FF2B5EF4-FFF2-40B4-BE49-F238E27FC236}">
                <a16:creationId xmlns:a16="http://schemas.microsoft.com/office/drawing/2014/main" id="{9D23F822-9A2F-B44F-AC96-3AE7F7D6DADE}"/>
              </a:ext>
            </a:extLst>
          </p:cNvPr>
          <p:cNvGrpSpPr/>
          <p:nvPr/>
        </p:nvGrpSpPr>
        <p:grpSpPr>
          <a:xfrm>
            <a:off x="8013954" y="4940871"/>
            <a:ext cx="1784742" cy="783771"/>
            <a:chOff x="3623562" y="5108298"/>
            <a:chExt cx="1784742" cy="783771"/>
          </a:xfrm>
        </p:grpSpPr>
        <p:sp>
          <p:nvSpPr>
            <p:cNvPr id="79" name="Freeform 78">
              <a:extLst>
                <a:ext uri="{FF2B5EF4-FFF2-40B4-BE49-F238E27FC236}">
                  <a16:creationId xmlns:a16="http://schemas.microsoft.com/office/drawing/2014/main" id="{71212A8D-7779-1F4E-994D-9782B0EB081D}"/>
                </a:ext>
              </a:extLst>
            </p:cNvPr>
            <p:cNvSpPr/>
            <p:nvPr/>
          </p:nvSpPr>
          <p:spPr>
            <a:xfrm flipH="1">
              <a:off x="4018890" y="5238925"/>
              <a:ext cx="1389414" cy="653144"/>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414" h="653144">
                  <a:moveTo>
                    <a:pt x="59377" y="415637"/>
                  </a:moveTo>
                  <a:cubicBezTo>
                    <a:pt x="285008" y="332510"/>
                    <a:pt x="320635" y="320634"/>
                    <a:pt x="605641" y="0"/>
                  </a:cubicBezTo>
                  <a:lnTo>
                    <a:pt x="1389414" y="391887"/>
                  </a:lnTo>
                  <a:cubicBezTo>
                    <a:pt x="395845" y="482932"/>
                    <a:pt x="601683" y="407720"/>
                    <a:pt x="0" y="653144"/>
                  </a:cubicBezTo>
                  <a:lnTo>
                    <a:pt x="59377" y="415637"/>
                  </a:lnTo>
                  <a:close/>
                </a:path>
              </a:pathLst>
            </a:custGeom>
            <a:gradFill>
              <a:gsLst>
                <a:gs pos="0">
                  <a:schemeClr val="bg1"/>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306">
              <a:extLst>
                <a:ext uri="{FF2B5EF4-FFF2-40B4-BE49-F238E27FC236}">
                  <a16:creationId xmlns:a16="http://schemas.microsoft.com/office/drawing/2014/main" id="{1823057F-3197-5D4C-81D8-0BF2CBC1C543}"/>
                </a:ext>
              </a:extLst>
            </p:cNvPr>
            <p:cNvSpPr>
              <a:spLocks noChangeArrowheads="1"/>
            </p:cNvSpPr>
            <p:nvPr/>
          </p:nvSpPr>
          <p:spPr bwMode="auto">
            <a:xfrm>
              <a:off x="3623562" y="5108298"/>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81" name="Text Box 302">
              <a:extLst>
                <a:ext uri="{FF2B5EF4-FFF2-40B4-BE49-F238E27FC236}">
                  <a16:creationId xmlns:a16="http://schemas.microsoft.com/office/drawing/2014/main" id="{08B55003-F1A9-4F4F-91D6-F5A5B994856D}"/>
                </a:ext>
              </a:extLst>
            </p:cNvPr>
            <p:cNvSpPr txBox="1">
              <a:spLocks noChangeArrowheads="1"/>
            </p:cNvSpPr>
            <p:nvPr/>
          </p:nvSpPr>
          <p:spPr bwMode="auto">
            <a:xfrm>
              <a:off x="3656136" y="5229255"/>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82" name="Group 81">
              <a:extLst>
                <a:ext uri="{FF2B5EF4-FFF2-40B4-BE49-F238E27FC236}">
                  <a16:creationId xmlns:a16="http://schemas.microsoft.com/office/drawing/2014/main" id="{B243CA48-FE15-8B4E-8158-1652A5CD3B6B}"/>
                </a:ext>
              </a:extLst>
            </p:cNvPr>
            <p:cNvGrpSpPr/>
            <p:nvPr/>
          </p:nvGrpSpPr>
          <p:grpSpPr>
            <a:xfrm>
              <a:off x="4254952" y="5203301"/>
              <a:ext cx="533735" cy="344384"/>
              <a:chOff x="7290003" y="1864426"/>
              <a:chExt cx="533735" cy="344384"/>
            </a:xfrm>
          </p:grpSpPr>
          <p:sp>
            <p:nvSpPr>
              <p:cNvPr id="83" name="Can 82">
                <a:extLst>
                  <a:ext uri="{FF2B5EF4-FFF2-40B4-BE49-F238E27FC236}">
                    <a16:creationId xmlns:a16="http://schemas.microsoft.com/office/drawing/2014/main" id="{142E2D1C-22B8-D94C-BB90-336419FC22A0}"/>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 Box 305">
                <a:extLst>
                  <a:ext uri="{FF2B5EF4-FFF2-40B4-BE49-F238E27FC236}">
                    <a16:creationId xmlns:a16="http://schemas.microsoft.com/office/drawing/2014/main" id="{CBAEAD6A-F525-D14A-9DA6-325332171964}"/>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2" name="Group 1">
            <a:extLst>
              <a:ext uri="{FF2B5EF4-FFF2-40B4-BE49-F238E27FC236}">
                <a16:creationId xmlns:a16="http://schemas.microsoft.com/office/drawing/2014/main" id="{5EB98826-276D-9848-8572-028367A9E935}"/>
              </a:ext>
            </a:extLst>
          </p:cNvPr>
          <p:cNvGrpSpPr/>
          <p:nvPr/>
        </p:nvGrpSpPr>
        <p:grpSpPr>
          <a:xfrm>
            <a:off x="8876921" y="1455558"/>
            <a:ext cx="2432414" cy="1421499"/>
            <a:chOff x="6729466" y="2092868"/>
            <a:chExt cx="2432414" cy="1421499"/>
          </a:xfrm>
        </p:grpSpPr>
        <p:sp>
          <p:nvSpPr>
            <p:cNvPr id="22" name="Freeform 21">
              <a:extLst>
                <a:ext uri="{FF2B5EF4-FFF2-40B4-BE49-F238E27FC236}">
                  <a16:creationId xmlns:a16="http://schemas.microsoft.com/office/drawing/2014/main" id="{C9D2213A-504A-2A45-8376-9000F273045C}"/>
                </a:ext>
              </a:extLst>
            </p:cNvPr>
            <p:cNvSpPr/>
            <p:nvPr/>
          </p:nvSpPr>
          <p:spPr>
            <a:xfrm flipH="1">
              <a:off x="7131647" y="2745280"/>
              <a:ext cx="1600398" cy="585409"/>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851" h="585409">
                  <a:moveTo>
                    <a:pt x="41393" y="206474"/>
                  </a:moveTo>
                  <a:cubicBezTo>
                    <a:pt x="186988" y="162723"/>
                    <a:pt x="239468" y="114212"/>
                    <a:pt x="299240" y="0"/>
                  </a:cubicBezTo>
                  <a:cubicBezTo>
                    <a:pt x="766287" y="135093"/>
                    <a:pt x="734070" y="180625"/>
                    <a:pt x="1463851" y="83572"/>
                  </a:cubicBezTo>
                  <a:cubicBezTo>
                    <a:pt x="672235" y="284786"/>
                    <a:pt x="601683" y="339985"/>
                    <a:pt x="0" y="585409"/>
                  </a:cubicBezTo>
                  <a:lnTo>
                    <a:pt x="41393" y="206474"/>
                  </a:ln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280">
              <a:extLst>
                <a:ext uri="{FF2B5EF4-FFF2-40B4-BE49-F238E27FC236}">
                  <a16:creationId xmlns:a16="http://schemas.microsoft.com/office/drawing/2014/main" id="{DE4D1568-C98F-ED4D-AC87-B44C6EACE3D1}"/>
                </a:ext>
              </a:extLst>
            </p:cNvPr>
            <p:cNvSpPr>
              <a:spLocks noChangeArrowheads="1"/>
            </p:cNvSpPr>
            <p:nvPr/>
          </p:nvSpPr>
          <p:spPr bwMode="auto">
            <a:xfrm>
              <a:off x="6729466" y="2201533"/>
              <a:ext cx="1853311" cy="684610"/>
            </a:xfrm>
            <a:prstGeom prst="ellipse">
              <a:avLst/>
            </a:prstGeom>
            <a:solidFill>
              <a:schemeClr val="bg1">
                <a:lumMod val="95000"/>
              </a:schemeClr>
            </a:solidFill>
            <a:ln w="19050">
              <a:solidFill>
                <a:schemeClr val="tx1">
                  <a:lumMod val="65000"/>
                  <a:lumOff val="35000"/>
                </a:schemeClr>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4" name="Text Box 276">
              <a:extLst>
                <a:ext uri="{FF2B5EF4-FFF2-40B4-BE49-F238E27FC236}">
                  <a16:creationId xmlns:a16="http://schemas.microsoft.com/office/drawing/2014/main" id="{0FF0CD43-3F2A-0B49-BB21-15378B104EA2}"/>
                </a:ext>
              </a:extLst>
            </p:cNvPr>
            <p:cNvSpPr txBox="1">
              <a:spLocks noChangeArrowheads="1"/>
            </p:cNvSpPr>
            <p:nvPr/>
          </p:nvSpPr>
          <p:spPr bwMode="auto">
            <a:xfrm>
              <a:off x="6751500" y="2244164"/>
              <a:ext cx="1795750" cy="56528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managing</a:t>
              </a:r>
            </a:p>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server/controller</a:t>
              </a:r>
            </a:p>
          </p:txBody>
        </p:sp>
        <p:grpSp>
          <p:nvGrpSpPr>
            <p:cNvPr id="25" name="Group 24">
              <a:extLst>
                <a:ext uri="{FF2B5EF4-FFF2-40B4-BE49-F238E27FC236}">
                  <a16:creationId xmlns:a16="http://schemas.microsoft.com/office/drawing/2014/main" id="{07BC9D83-C123-7C4E-BFE2-3F723A6E9138}"/>
                </a:ext>
              </a:extLst>
            </p:cNvPr>
            <p:cNvGrpSpPr/>
            <p:nvPr/>
          </p:nvGrpSpPr>
          <p:grpSpPr>
            <a:xfrm>
              <a:off x="8113557" y="2092868"/>
              <a:ext cx="897159" cy="395103"/>
              <a:chOff x="7338951" y="1864426"/>
              <a:chExt cx="427511" cy="344384"/>
            </a:xfrm>
          </p:grpSpPr>
          <p:sp>
            <p:nvSpPr>
              <p:cNvPr id="70" name="Can 69">
                <a:extLst>
                  <a:ext uri="{FF2B5EF4-FFF2-40B4-BE49-F238E27FC236}">
                    <a16:creationId xmlns:a16="http://schemas.microsoft.com/office/drawing/2014/main" id="{35DCECAD-DC6B-8840-8AF5-C3FB3FB8A24B}"/>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Text Box 305">
                <a:extLst>
                  <a:ext uri="{FF2B5EF4-FFF2-40B4-BE49-F238E27FC236}">
                    <a16:creationId xmlns:a16="http://schemas.microsoft.com/office/drawing/2014/main" id="{3DEF16CC-8733-2443-9B6C-9B5452EB9234}"/>
                  </a:ext>
                </a:extLst>
              </p:cNvPr>
              <p:cNvSpPr txBox="1">
                <a:spLocks noChangeArrowheads="1"/>
              </p:cNvSpPr>
              <p:nvPr/>
            </p:nvSpPr>
            <p:spPr bwMode="auto">
              <a:xfrm>
                <a:off x="7404793" y="1927928"/>
                <a:ext cx="281197" cy="26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nvGrpSpPr>
            <p:cNvPr id="28" name="Group 906">
              <a:extLst>
                <a:ext uri="{FF2B5EF4-FFF2-40B4-BE49-F238E27FC236}">
                  <a16:creationId xmlns:a16="http://schemas.microsoft.com/office/drawing/2014/main" id="{C44082C3-458C-F24D-9324-6617C9A6EF2C}"/>
                </a:ext>
              </a:extLst>
            </p:cNvPr>
            <p:cNvGrpSpPr>
              <a:grpSpLocks/>
            </p:cNvGrpSpPr>
            <p:nvPr/>
          </p:nvGrpSpPr>
          <p:grpSpPr bwMode="auto">
            <a:xfrm>
              <a:off x="8692311" y="2648933"/>
              <a:ext cx="469569" cy="865434"/>
              <a:chOff x="4140" y="429"/>
              <a:chExt cx="1425" cy="2396"/>
            </a:xfrm>
          </p:grpSpPr>
          <p:sp>
            <p:nvSpPr>
              <p:cNvPr id="29" name="Freeform 907">
                <a:extLst>
                  <a:ext uri="{FF2B5EF4-FFF2-40B4-BE49-F238E27FC236}">
                    <a16:creationId xmlns:a16="http://schemas.microsoft.com/office/drawing/2014/main" id="{8208EDDA-D009-5A48-868D-24905F99554E}"/>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 name="Rectangle 908">
                <a:extLst>
                  <a:ext uri="{FF2B5EF4-FFF2-40B4-BE49-F238E27FC236}">
                    <a16:creationId xmlns:a16="http://schemas.microsoft.com/office/drawing/2014/main" id="{502A488F-E60D-2A41-8FFB-53A2AD13F698}"/>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1" name="Freeform 909">
                <a:extLst>
                  <a:ext uri="{FF2B5EF4-FFF2-40B4-BE49-F238E27FC236}">
                    <a16:creationId xmlns:a16="http://schemas.microsoft.com/office/drawing/2014/main" id="{6DD1C4C2-2836-2540-B183-C42F85856DB2}"/>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 name="Freeform 910">
                <a:extLst>
                  <a:ext uri="{FF2B5EF4-FFF2-40B4-BE49-F238E27FC236}">
                    <a16:creationId xmlns:a16="http://schemas.microsoft.com/office/drawing/2014/main" id="{19C58345-7A41-7C4A-A256-7505EC2AF3E3}"/>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 name="Rectangle 911">
                <a:extLst>
                  <a:ext uri="{FF2B5EF4-FFF2-40B4-BE49-F238E27FC236}">
                    <a16:creationId xmlns:a16="http://schemas.microsoft.com/office/drawing/2014/main" id="{5BAA8BFB-DB82-F34F-8229-2D9EE471828B}"/>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34" name="Group 912">
                <a:extLst>
                  <a:ext uri="{FF2B5EF4-FFF2-40B4-BE49-F238E27FC236}">
                    <a16:creationId xmlns:a16="http://schemas.microsoft.com/office/drawing/2014/main" id="{8F339325-C9EF-3C4B-8D6A-C8CD844802C8}"/>
                  </a:ext>
                </a:extLst>
              </p:cNvPr>
              <p:cNvGrpSpPr>
                <a:grpSpLocks/>
              </p:cNvGrpSpPr>
              <p:nvPr/>
            </p:nvGrpSpPr>
            <p:grpSpPr bwMode="auto">
              <a:xfrm>
                <a:off x="4749" y="668"/>
                <a:ext cx="581" cy="145"/>
                <a:chOff x="614" y="2568"/>
                <a:chExt cx="725" cy="139"/>
              </a:xfrm>
            </p:grpSpPr>
            <p:sp>
              <p:nvSpPr>
                <p:cNvPr id="59" name="AutoShape 913">
                  <a:extLst>
                    <a:ext uri="{FF2B5EF4-FFF2-40B4-BE49-F238E27FC236}">
                      <a16:creationId xmlns:a16="http://schemas.microsoft.com/office/drawing/2014/main" id="{A77DF795-26B2-C64C-871C-3CE9C5300A3D}"/>
                    </a:ext>
                  </a:extLst>
                </p:cNvPr>
                <p:cNvSpPr>
                  <a:spLocks noChangeArrowheads="1"/>
                </p:cNvSpPr>
                <p:nvPr/>
              </p:nvSpPr>
              <p:spPr bwMode="auto">
                <a:xfrm>
                  <a:off x="616" y="2565"/>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60" name="AutoShape 914">
                  <a:extLst>
                    <a:ext uri="{FF2B5EF4-FFF2-40B4-BE49-F238E27FC236}">
                      <a16:creationId xmlns:a16="http://schemas.microsoft.com/office/drawing/2014/main" id="{830EDEEB-69EB-FF4D-A3DF-4FADAE4AD234}"/>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35" name="Rectangle 915">
                <a:extLst>
                  <a:ext uri="{FF2B5EF4-FFF2-40B4-BE49-F238E27FC236}">
                    <a16:creationId xmlns:a16="http://schemas.microsoft.com/office/drawing/2014/main" id="{C1BD663B-C40E-E544-96F0-1F7291C9333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36" name="Group 916">
                <a:extLst>
                  <a:ext uri="{FF2B5EF4-FFF2-40B4-BE49-F238E27FC236}">
                    <a16:creationId xmlns:a16="http://schemas.microsoft.com/office/drawing/2014/main" id="{B775DF3E-8CF2-4A48-B17F-4D7CA72EBDE4}"/>
                  </a:ext>
                </a:extLst>
              </p:cNvPr>
              <p:cNvGrpSpPr>
                <a:grpSpLocks/>
              </p:cNvGrpSpPr>
              <p:nvPr/>
            </p:nvGrpSpPr>
            <p:grpSpPr bwMode="auto">
              <a:xfrm>
                <a:off x="4747" y="994"/>
                <a:ext cx="581" cy="134"/>
                <a:chOff x="614" y="2568"/>
                <a:chExt cx="725" cy="139"/>
              </a:xfrm>
            </p:grpSpPr>
            <p:sp>
              <p:nvSpPr>
                <p:cNvPr id="57" name="AutoShape 917">
                  <a:extLst>
                    <a:ext uri="{FF2B5EF4-FFF2-40B4-BE49-F238E27FC236}">
                      <a16:creationId xmlns:a16="http://schemas.microsoft.com/office/drawing/2014/main" id="{B24BFCAF-EB02-AD40-A42E-AC1301327FAD}"/>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58" name="AutoShape 918">
                  <a:extLst>
                    <a:ext uri="{FF2B5EF4-FFF2-40B4-BE49-F238E27FC236}">
                      <a16:creationId xmlns:a16="http://schemas.microsoft.com/office/drawing/2014/main" id="{E89E0C9B-094E-EB4D-B92B-5EFC0AAE8001}"/>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37" name="Rectangle 919">
                <a:extLst>
                  <a:ext uri="{FF2B5EF4-FFF2-40B4-BE49-F238E27FC236}">
                    <a16:creationId xmlns:a16="http://schemas.microsoft.com/office/drawing/2014/main" id="{3D896851-E44C-7D41-8271-208691F6D9C5}"/>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8" name="Rectangle 920">
                <a:extLst>
                  <a:ext uri="{FF2B5EF4-FFF2-40B4-BE49-F238E27FC236}">
                    <a16:creationId xmlns:a16="http://schemas.microsoft.com/office/drawing/2014/main" id="{275FEE35-7686-B447-AFFC-541443FC44ED}"/>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39" name="Group 921">
                <a:extLst>
                  <a:ext uri="{FF2B5EF4-FFF2-40B4-BE49-F238E27FC236}">
                    <a16:creationId xmlns:a16="http://schemas.microsoft.com/office/drawing/2014/main" id="{ED581CA1-912D-2243-A9FF-7AB45DDB3861}"/>
                  </a:ext>
                </a:extLst>
              </p:cNvPr>
              <p:cNvGrpSpPr>
                <a:grpSpLocks/>
              </p:cNvGrpSpPr>
              <p:nvPr/>
            </p:nvGrpSpPr>
            <p:grpSpPr bwMode="auto">
              <a:xfrm>
                <a:off x="4735" y="1627"/>
                <a:ext cx="582" cy="151"/>
                <a:chOff x="614" y="2568"/>
                <a:chExt cx="725" cy="139"/>
              </a:xfrm>
            </p:grpSpPr>
            <p:sp>
              <p:nvSpPr>
                <p:cNvPr id="55" name="AutoShape 922">
                  <a:extLst>
                    <a:ext uri="{FF2B5EF4-FFF2-40B4-BE49-F238E27FC236}">
                      <a16:creationId xmlns:a16="http://schemas.microsoft.com/office/drawing/2014/main" id="{6BDED07D-9689-124D-801E-E9831EF4A22E}"/>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56" name="AutoShape 923">
                  <a:extLst>
                    <a:ext uri="{FF2B5EF4-FFF2-40B4-BE49-F238E27FC236}">
                      <a16:creationId xmlns:a16="http://schemas.microsoft.com/office/drawing/2014/main" id="{3A35C3FC-F1D4-FF49-98B0-030D2312A5C5}"/>
                    </a:ext>
                  </a:extLst>
                </p:cNvPr>
                <p:cNvSpPr>
                  <a:spLocks noChangeArrowheads="1"/>
                </p:cNvSpPr>
                <p:nvPr/>
              </p:nvSpPr>
              <p:spPr bwMode="auto">
                <a:xfrm>
                  <a:off x="626" y="2589"/>
                  <a:ext cx="699"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40" name="Freeform 924">
                <a:extLst>
                  <a:ext uri="{FF2B5EF4-FFF2-40B4-BE49-F238E27FC236}">
                    <a16:creationId xmlns:a16="http://schemas.microsoft.com/office/drawing/2014/main" id="{2A345774-9586-3541-875A-A1635B30DC45}"/>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1" name="Group 925">
                <a:extLst>
                  <a:ext uri="{FF2B5EF4-FFF2-40B4-BE49-F238E27FC236}">
                    <a16:creationId xmlns:a16="http://schemas.microsoft.com/office/drawing/2014/main" id="{095DBB1A-C544-F343-9C99-CEFB3B93D441}"/>
                  </a:ext>
                </a:extLst>
              </p:cNvPr>
              <p:cNvGrpSpPr>
                <a:grpSpLocks/>
              </p:cNvGrpSpPr>
              <p:nvPr/>
            </p:nvGrpSpPr>
            <p:grpSpPr bwMode="auto">
              <a:xfrm>
                <a:off x="4739" y="1327"/>
                <a:ext cx="582" cy="139"/>
                <a:chOff x="614" y="2568"/>
                <a:chExt cx="725" cy="139"/>
              </a:xfrm>
            </p:grpSpPr>
            <p:sp>
              <p:nvSpPr>
                <p:cNvPr id="53" name="AutoShape 926">
                  <a:extLst>
                    <a:ext uri="{FF2B5EF4-FFF2-40B4-BE49-F238E27FC236}">
                      <a16:creationId xmlns:a16="http://schemas.microsoft.com/office/drawing/2014/main" id="{AE16C66D-320F-094A-81F8-9ABAF8A15BE4}"/>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54" name="AutoShape 927">
                  <a:extLst>
                    <a:ext uri="{FF2B5EF4-FFF2-40B4-BE49-F238E27FC236}">
                      <a16:creationId xmlns:a16="http://schemas.microsoft.com/office/drawing/2014/main" id="{523998E8-41BA-E24E-84EE-A54D2B47B33A}"/>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42" name="Rectangle 928">
                <a:extLst>
                  <a:ext uri="{FF2B5EF4-FFF2-40B4-BE49-F238E27FC236}">
                    <a16:creationId xmlns:a16="http://schemas.microsoft.com/office/drawing/2014/main" id="{B87E5718-1DC7-9D4A-9CE6-17F664BB111A}"/>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43" name="Freeform 929">
                <a:extLst>
                  <a:ext uri="{FF2B5EF4-FFF2-40B4-BE49-F238E27FC236}">
                    <a16:creationId xmlns:a16="http://schemas.microsoft.com/office/drawing/2014/main" id="{53306BDA-9211-7946-A859-5E32C4380730}"/>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 name="Freeform 930">
                <a:extLst>
                  <a:ext uri="{FF2B5EF4-FFF2-40B4-BE49-F238E27FC236}">
                    <a16:creationId xmlns:a16="http://schemas.microsoft.com/office/drawing/2014/main" id="{C53A5534-49DD-0240-9556-9F38F6596735}"/>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 name="Oval 931">
                <a:extLst>
                  <a:ext uri="{FF2B5EF4-FFF2-40B4-BE49-F238E27FC236}">
                    <a16:creationId xmlns:a16="http://schemas.microsoft.com/office/drawing/2014/main" id="{BD4129A8-9A64-B24D-8B26-DDD0B449ABA6}"/>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46" name="Freeform 932">
                <a:extLst>
                  <a:ext uri="{FF2B5EF4-FFF2-40B4-BE49-F238E27FC236}">
                    <a16:creationId xmlns:a16="http://schemas.microsoft.com/office/drawing/2014/main" id="{F6B1695E-8046-8D4D-AEEA-5BA4388C70FC}"/>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 name="AutoShape 933">
                <a:extLst>
                  <a:ext uri="{FF2B5EF4-FFF2-40B4-BE49-F238E27FC236}">
                    <a16:creationId xmlns:a16="http://schemas.microsoft.com/office/drawing/2014/main" id="{64CB52F4-7A9D-7A4A-8631-E0426489FCD8}"/>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48" name="AutoShape 934">
                <a:extLst>
                  <a:ext uri="{FF2B5EF4-FFF2-40B4-BE49-F238E27FC236}">
                    <a16:creationId xmlns:a16="http://schemas.microsoft.com/office/drawing/2014/main" id="{38CAFD50-D5E7-7247-9BFA-09F90783A3A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49" name="Oval 935">
                <a:extLst>
                  <a:ext uri="{FF2B5EF4-FFF2-40B4-BE49-F238E27FC236}">
                    <a16:creationId xmlns:a16="http://schemas.microsoft.com/office/drawing/2014/main" id="{42695772-FEC5-8C4D-B625-FEBB960FDB7B}"/>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50" name="Oval 936">
                <a:extLst>
                  <a:ext uri="{FF2B5EF4-FFF2-40B4-BE49-F238E27FC236}">
                    <a16:creationId xmlns:a16="http://schemas.microsoft.com/office/drawing/2014/main" id="{A7C9DD1B-901B-9548-B916-8B920CE3B42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FF0000"/>
                  </a:solidFill>
                  <a:effectLst/>
                  <a:uLnTx/>
                  <a:uFillTx/>
                  <a:latin typeface="Arial"/>
                  <a:ea typeface="ＭＳ Ｐゴシック" charset="0"/>
                  <a:cs typeface="Arial"/>
                </a:endParaRPr>
              </a:p>
            </p:txBody>
          </p:sp>
          <p:sp>
            <p:nvSpPr>
              <p:cNvPr id="51" name="Oval 937">
                <a:extLst>
                  <a:ext uri="{FF2B5EF4-FFF2-40B4-BE49-F238E27FC236}">
                    <a16:creationId xmlns:a16="http://schemas.microsoft.com/office/drawing/2014/main" id="{E59349FE-1FA2-C041-90A8-60904FC16BCD}"/>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52" name="Rectangle 938">
                <a:extLst>
                  <a:ext uri="{FF2B5EF4-FFF2-40B4-BE49-F238E27FC236}">
                    <a16:creationId xmlns:a16="http://schemas.microsoft.com/office/drawing/2014/main" id="{19D06E58-CCA0-964B-A6B9-7F0BA828F51E}"/>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sp>
        <p:nvSpPr>
          <p:cNvPr id="125" name="Right Arrow 124">
            <a:extLst>
              <a:ext uri="{FF2B5EF4-FFF2-40B4-BE49-F238E27FC236}">
                <a16:creationId xmlns:a16="http://schemas.microsoft.com/office/drawing/2014/main" id="{C4204DC0-E7B2-784E-A763-205D902F99D1}"/>
              </a:ext>
            </a:extLst>
          </p:cNvPr>
          <p:cNvSpPr/>
          <p:nvPr/>
        </p:nvSpPr>
        <p:spPr>
          <a:xfrm rot="6715731">
            <a:off x="9311946" y="3959296"/>
            <a:ext cx="2359727" cy="344442"/>
          </a:xfrm>
          <a:prstGeom prst="rightArrow">
            <a:avLst/>
          </a:prstGeom>
          <a:gradFill>
            <a:gsLst>
              <a:gs pos="0">
                <a:schemeClr val="accent1">
                  <a:lumMod val="5000"/>
                  <a:lumOff val="95000"/>
                </a:schemeClr>
              </a:gs>
              <a:gs pos="35000">
                <a:schemeClr val="accent1">
                  <a:lumMod val="20000"/>
                  <a:lumOff val="80000"/>
                </a:schemeClr>
              </a:gs>
              <a:gs pos="68000">
                <a:schemeClr val="accent1">
                  <a:lumMod val="45000"/>
                  <a:lumOff val="55000"/>
                </a:scheme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TextBox 130">
            <a:extLst>
              <a:ext uri="{FF2B5EF4-FFF2-40B4-BE49-F238E27FC236}">
                <a16:creationId xmlns:a16="http://schemas.microsoft.com/office/drawing/2014/main" id="{A5C24F2E-3C0F-6640-A613-9E505D2264C9}"/>
              </a:ext>
            </a:extLst>
          </p:cNvPr>
          <p:cNvSpPr txBox="1"/>
          <p:nvPr/>
        </p:nvSpPr>
        <p:spPr>
          <a:xfrm>
            <a:off x="7426037" y="2626200"/>
            <a:ext cx="2402496" cy="369332"/>
          </a:xfrm>
          <a:prstGeom prst="rect">
            <a:avLst/>
          </a:prstGeom>
          <a:noFill/>
        </p:spPr>
        <p:txBody>
          <a:bodyPr wrap="square" rtlCol="0">
            <a:spAutoFit/>
          </a:bodyPr>
          <a:lstStyle/>
          <a:p>
            <a:r>
              <a:rPr lang="en-US" dirty="0"/>
              <a:t>NETCONF RPC message</a:t>
            </a:r>
          </a:p>
        </p:txBody>
      </p:sp>
      <p:grpSp>
        <p:nvGrpSpPr>
          <p:cNvPr id="173" name="Group 172">
            <a:extLst>
              <a:ext uri="{FF2B5EF4-FFF2-40B4-BE49-F238E27FC236}">
                <a16:creationId xmlns:a16="http://schemas.microsoft.com/office/drawing/2014/main" id="{1507E82A-00E2-6149-8BD9-6014D684D587}"/>
              </a:ext>
            </a:extLst>
          </p:cNvPr>
          <p:cNvGrpSpPr/>
          <p:nvPr/>
        </p:nvGrpSpPr>
        <p:grpSpPr>
          <a:xfrm>
            <a:off x="7478010" y="2992581"/>
            <a:ext cx="2778034" cy="1372199"/>
            <a:chOff x="7090083" y="2881745"/>
            <a:chExt cx="2778034" cy="1372199"/>
          </a:xfrm>
        </p:grpSpPr>
        <p:sp>
          <p:nvSpPr>
            <p:cNvPr id="132" name="Rectangle 131">
              <a:extLst>
                <a:ext uri="{FF2B5EF4-FFF2-40B4-BE49-F238E27FC236}">
                  <a16:creationId xmlns:a16="http://schemas.microsoft.com/office/drawing/2014/main" id="{E31C46BD-424D-F943-9EDD-EAEDAD4C34C0}"/>
                </a:ext>
              </a:extLst>
            </p:cNvPr>
            <p:cNvSpPr/>
            <p:nvPr/>
          </p:nvSpPr>
          <p:spPr>
            <a:xfrm>
              <a:off x="7148945" y="2881745"/>
              <a:ext cx="2369128" cy="87283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TextBox 129">
              <a:extLst>
                <a:ext uri="{FF2B5EF4-FFF2-40B4-BE49-F238E27FC236}">
                  <a16:creationId xmlns:a16="http://schemas.microsoft.com/office/drawing/2014/main" id="{CF0EF1BF-E9F7-774E-BCAA-01841FC4D8BA}"/>
                </a:ext>
              </a:extLst>
            </p:cNvPr>
            <p:cNvSpPr txBox="1"/>
            <p:nvPr/>
          </p:nvSpPr>
          <p:spPr>
            <a:xfrm>
              <a:off x="7162800" y="2895600"/>
              <a:ext cx="2402496" cy="861774"/>
            </a:xfrm>
            <a:prstGeom prst="rect">
              <a:avLst/>
            </a:prstGeom>
            <a:noFill/>
          </p:spPr>
          <p:txBody>
            <a:bodyPr wrap="square" rtlCol="0">
              <a:spAutoFit/>
            </a:bodyPr>
            <a:lstStyle/>
            <a:p>
              <a:r>
                <a:rPr lang="en-US" sz="1600" dirty="0">
                  <a:latin typeface="Courier New" panose="02070309020205020404" pitchFamily="49" charset="0"/>
                  <a:cs typeface="Courier New" panose="02070309020205020404" pitchFamily="49" charset="0"/>
                </a:rPr>
                <a:t>&lt;edit-config&gt;</a:t>
              </a:r>
            </a:p>
            <a:p>
              <a:r>
                <a:rPr lang="en-US" dirty="0"/>
                <a:t>  YANG-generated XML</a:t>
              </a:r>
            </a:p>
            <a:p>
              <a:r>
                <a:rPr lang="en-US" sz="1600" dirty="0">
                  <a:latin typeface="Courier New" panose="02070309020205020404" pitchFamily="49" charset="0"/>
                  <a:cs typeface="Courier New" panose="02070309020205020404" pitchFamily="49" charset="0"/>
                </a:rPr>
                <a:t>&lt;/edit-config&gt;</a:t>
              </a:r>
            </a:p>
          </p:txBody>
        </p:sp>
        <p:sp>
          <p:nvSpPr>
            <p:cNvPr id="134" name="Freeform 133">
              <a:extLst>
                <a:ext uri="{FF2B5EF4-FFF2-40B4-BE49-F238E27FC236}">
                  <a16:creationId xmlns:a16="http://schemas.microsoft.com/office/drawing/2014/main" id="{D369D4BA-2E84-D84F-AE70-37148DB64CEC}"/>
                </a:ext>
              </a:extLst>
            </p:cNvPr>
            <p:cNvSpPr/>
            <p:nvPr/>
          </p:nvSpPr>
          <p:spPr>
            <a:xfrm flipH="1">
              <a:off x="7090083" y="2948098"/>
              <a:ext cx="2778034" cy="1305846"/>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1010" h="1305846">
                  <a:moveTo>
                    <a:pt x="3375" y="926911"/>
                  </a:moveTo>
                  <a:cubicBezTo>
                    <a:pt x="148970" y="883160"/>
                    <a:pt x="277486" y="114212"/>
                    <a:pt x="337258" y="0"/>
                  </a:cubicBezTo>
                  <a:cubicBezTo>
                    <a:pt x="221372" y="1035639"/>
                    <a:pt x="455275" y="804080"/>
                    <a:pt x="2541010" y="804009"/>
                  </a:cubicBezTo>
                  <a:cubicBezTo>
                    <a:pt x="1749394" y="1005223"/>
                    <a:pt x="601683" y="1060422"/>
                    <a:pt x="0" y="1305846"/>
                  </a:cubicBezTo>
                  <a:lnTo>
                    <a:pt x="3375" y="926911"/>
                  </a:ln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6" name="Group 201">
            <a:extLst>
              <a:ext uri="{FF2B5EF4-FFF2-40B4-BE49-F238E27FC236}">
                <a16:creationId xmlns:a16="http://schemas.microsoft.com/office/drawing/2014/main" id="{441B6C68-CF3E-DE45-BD05-40135C3439E0}"/>
              </a:ext>
            </a:extLst>
          </p:cNvPr>
          <p:cNvGrpSpPr>
            <a:grpSpLocks/>
          </p:cNvGrpSpPr>
          <p:nvPr/>
        </p:nvGrpSpPr>
        <p:grpSpPr bwMode="auto">
          <a:xfrm>
            <a:off x="10127673" y="3879272"/>
            <a:ext cx="587606" cy="741718"/>
            <a:chOff x="375561" y="297711"/>
            <a:chExt cx="1252683" cy="2138362"/>
          </a:xfrm>
        </p:grpSpPr>
        <p:sp>
          <p:nvSpPr>
            <p:cNvPr id="127" name="Freeform 126">
              <a:extLst>
                <a:ext uri="{FF2B5EF4-FFF2-40B4-BE49-F238E27FC236}">
                  <a16:creationId xmlns:a16="http://schemas.microsoft.com/office/drawing/2014/main" id="{9BDAC210-FFBB-2C43-9F5C-F3438E00170D}"/>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28" name="Freeform 127">
              <a:extLst>
                <a:ext uri="{FF2B5EF4-FFF2-40B4-BE49-F238E27FC236}">
                  <a16:creationId xmlns:a16="http://schemas.microsoft.com/office/drawing/2014/main" id="{E4CB1C61-DD5B-7248-BD4F-3F1152A307D3}"/>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29" name="Rectangle 128">
              <a:extLst>
                <a:ext uri="{FF2B5EF4-FFF2-40B4-BE49-F238E27FC236}">
                  <a16:creationId xmlns:a16="http://schemas.microsoft.com/office/drawing/2014/main" id="{DA993C28-914B-FD40-AB7E-63B97796C110}"/>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a typeface="ＭＳ Ｐゴシック" charset="0"/>
                <a:cs typeface="ＭＳ Ｐゴシック" charset="0"/>
              </a:endParaRPr>
            </a:p>
          </p:txBody>
        </p:sp>
      </p:grpSp>
      <p:grpSp>
        <p:nvGrpSpPr>
          <p:cNvPr id="185" name="Group 184">
            <a:extLst>
              <a:ext uri="{FF2B5EF4-FFF2-40B4-BE49-F238E27FC236}">
                <a16:creationId xmlns:a16="http://schemas.microsoft.com/office/drawing/2014/main" id="{D13681C5-FFD9-0949-8677-F68A6956B872}"/>
              </a:ext>
            </a:extLst>
          </p:cNvPr>
          <p:cNvGrpSpPr/>
          <p:nvPr/>
        </p:nvGrpSpPr>
        <p:grpSpPr>
          <a:xfrm>
            <a:off x="9157856" y="1889496"/>
            <a:ext cx="2919145" cy="3181268"/>
            <a:chOff x="9157856" y="1889496"/>
            <a:chExt cx="2919145" cy="3181268"/>
          </a:xfrm>
        </p:grpSpPr>
        <p:sp>
          <p:nvSpPr>
            <p:cNvPr id="174" name="TextBox 173">
              <a:extLst>
                <a:ext uri="{FF2B5EF4-FFF2-40B4-BE49-F238E27FC236}">
                  <a16:creationId xmlns:a16="http://schemas.microsoft.com/office/drawing/2014/main" id="{11A1897B-0824-D64E-B110-693E0A3A7C55}"/>
                </a:ext>
              </a:extLst>
            </p:cNvPr>
            <p:cNvSpPr txBox="1"/>
            <p:nvPr/>
          </p:nvSpPr>
          <p:spPr>
            <a:xfrm>
              <a:off x="10937009" y="3537239"/>
              <a:ext cx="1139992" cy="646331"/>
            </a:xfrm>
            <a:prstGeom prst="rect">
              <a:avLst/>
            </a:prstGeom>
            <a:noFill/>
          </p:spPr>
          <p:txBody>
            <a:bodyPr wrap="none" rtlCol="0">
              <a:spAutoFit/>
            </a:bodyPr>
            <a:lstStyle/>
            <a:p>
              <a:r>
                <a:rPr lang="en-US" dirty="0">
                  <a:solidFill>
                    <a:srgbClr val="0000A8"/>
                  </a:solidFill>
                </a:rPr>
                <a:t>YANG</a:t>
              </a:r>
            </a:p>
            <a:p>
              <a:r>
                <a:rPr lang="en-US" dirty="0">
                  <a:solidFill>
                    <a:srgbClr val="0000A8"/>
                  </a:solidFill>
                </a:rPr>
                <a:t>generated</a:t>
              </a:r>
            </a:p>
          </p:txBody>
        </p:sp>
        <p:cxnSp>
          <p:nvCxnSpPr>
            <p:cNvPr id="176" name="Straight Arrow Connector 175">
              <a:extLst>
                <a:ext uri="{FF2B5EF4-FFF2-40B4-BE49-F238E27FC236}">
                  <a16:creationId xmlns:a16="http://schemas.microsoft.com/office/drawing/2014/main" id="{4DA230C3-C528-374A-87C4-CF0B39B4B9AD}"/>
                </a:ext>
              </a:extLst>
            </p:cNvPr>
            <p:cNvCxnSpPr>
              <a:endCxn id="24" idx="3"/>
            </p:cNvCxnSpPr>
            <p:nvPr/>
          </p:nvCxnSpPr>
          <p:spPr>
            <a:xfrm flipH="1" flipV="1">
              <a:off x="10694705" y="1889496"/>
              <a:ext cx="305804" cy="1851231"/>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cxnSp>
          <p:nvCxnSpPr>
            <p:cNvPr id="177" name="Straight Arrow Connector 176">
              <a:extLst>
                <a:ext uri="{FF2B5EF4-FFF2-40B4-BE49-F238E27FC236}">
                  <a16:creationId xmlns:a16="http://schemas.microsoft.com/office/drawing/2014/main" id="{8B62C0D1-45A2-994A-8F47-A623CE8A5220}"/>
                </a:ext>
              </a:extLst>
            </p:cNvPr>
            <p:cNvCxnSpPr>
              <a:cxnSpLocks/>
            </p:cNvCxnSpPr>
            <p:nvPr/>
          </p:nvCxnSpPr>
          <p:spPr>
            <a:xfrm flipH="1">
              <a:off x="9157856" y="3743325"/>
              <a:ext cx="1843519" cy="1327439"/>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cxnSp>
          <p:nvCxnSpPr>
            <p:cNvPr id="180" name="Straight Arrow Connector 179">
              <a:extLst>
                <a:ext uri="{FF2B5EF4-FFF2-40B4-BE49-F238E27FC236}">
                  <a16:creationId xmlns:a16="http://schemas.microsoft.com/office/drawing/2014/main" id="{F1A06887-ADA5-0A45-A312-7207DA95E2D3}"/>
                </a:ext>
              </a:extLst>
            </p:cNvPr>
            <p:cNvCxnSpPr>
              <a:cxnSpLocks/>
            </p:cNvCxnSpPr>
            <p:nvPr/>
          </p:nvCxnSpPr>
          <p:spPr>
            <a:xfrm flipH="1" flipV="1">
              <a:off x="9754606" y="3416797"/>
              <a:ext cx="1240419" cy="323353"/>
            </a:xfrm>
            <a:prstGeom prst="straightConnector1">
              <a:avLst/>
            </a:prstGeom>
            <a:ln w="12700">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9446462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dissolve">
                                      <p:cBhvr>
                                        <p:cTn id="15" dur="500"/>
                                        <p:tgtEl>
                                          <p:spTgt spid="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85"/>
                                        </p:tgtEl>
                                        <p:attrNameLst>
                                          <p:attrName>style.visibility</p:attrName>
                                        </p:attrNameLst>
                                      </p:cBhvr>
                                      <p:to>
                                        <p:strVal val="visible"/>
                                      </p:to>
                                    </p:set>
                                    <p:animEffect transition="in" filter="dissolve">
                                      <p:cBhvr>
                                        <p:cTn id="20" dur="500"/>
                                        <p:tgtEl>
                                          <p:spTgt spid="18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Effect transition="in" filter="dissolve">
                                      <p:cBhvr>
                                        <p:cTn id="25" dur="500"/>
                                        <p:tgtEl>
                                          <p:spTgt spid="3">
                                            <p:txEl>
                                              <p:pRg st="3" end="3"/>
                                            </p:txEl>
                                          </p:spTgt>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3">
                                            <p:txEl>
                                              <p:pRg st="4" end="4"/>
                                            </p:txEl>
                                          </p:spTgt>
                                        </p:tgtEl>
                                        <p:attrNameLst>
                                          <p:attrName>style.visibility</p:attrName>
                                        </p:attrNameLst>
                                      </p:cBhvr>
                                      <p:to>
                                        <p:strVal val="visible"/>
                                      </p:to>
                                    </p:set>
                                    <p:animEffect transition="in" filter="dissolve">
                                      <p:cBhvr>
                                        <p:cTn id="28"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a:t>
            </a:r>
            <a:r>
              <a:rPr lang="en-US" altLang="en-US" sz="4400" dirty="0">
                <a:solidFill>
                  <a:srgbClr val="0000A8"/>
                </a:solidFill>
                <a:cs typeface="Calibri" panose="020F0502020204030204" pitchFamily="34" charset="0"/>
              </a:rPr>
              <a:t>Summary</a:t>
            </a:r>
            <a:endParaRPr lang="en-US" sz="4400" dirty="0">
              <a:solidFill>
                <a:srgbClr val="0000A8"/>
              </a:solidFill>
            </a:endParaRPr>
          </a:p>
        </p:txBody>
      </p:sp>
      <p:sp>
        <p:nvSpPr>
          <p:cNvPr id="11" name="Slide Number Placeholder 4">
            <a:extLst>
              <a:ext uri="{FF2B5EF4-FFF2-40B4-BE49-F238E27FC236}">
                <a16:creationId xmlns:a16="http://schemas.microsoft.com/office/drawing/2014/main" id="{60E442AF-0FD6-9040-9BFF-CE4BE886AA41}"/>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103</a:t>
            </a:fld>
            <a:endParaRPr lang="en-US" dirty="0"/>
          </a:p>
        </p:txBody>
      </p:sp>
      <p:sp>
        <p:nvSpPr>
          <p:cNvPr id="8" name="Rectangle 3">
            <a:extLst>
              <a:ext uri="{FF2B5EF4-FFF2-40B4-BE49-F238E27FC236}">
                <a16:creationId xmlns:a16="http://schemas.microsoft.com/office/drawing/2014/main" id="{33BBFA62-07B2-9E40-9402-33C2B933EEF9}"/>
              </a:ext>
            </a:extLst>
          </p:cNvPr>
          <p:cNvSpPr txBox="1">
            <a:spLocks noChangeArrowheads="1"/>
          </p:cNvSpPr>
          <p:nvPr/>
        </p:nvSpPr>
        <p:spPr>
          <a:xfrm>
            <a:off x="1008481" y="1307017"/>
            <a:ext cx="9385396" cy="4537618"/>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buFont typeface="Wingdings" charset="0"/>
              <a:buNone/>
              <a:defRPr/>
            </a:pPr>
            <a:r>
              <a:rPr lang="en-US" sz="3200" dirty="0">
                <a:solidFill>
                  <a:srgbClr val="CC0000"/>
                </a:solidFill>
              </a:rPr>
              <a:t>we’ve learned a lot!</a:t>
            </a:r>
            <a:endParaRPr lang="en-US" sz="3200" dirty="0"/>
          </a:p>
          <a:p>
            <a:pPr>
              <a:defRPr/>
            </a:pPr>
            <a:r>
              <a:rPr lang="en-US" dirty="0"/>
              <a:t>approaches to network control plane</a:t>
            </a:r>
          </a:p>
          <a:p>
            <a:pPr marL="746125" lvl="1" indent="-346075">
              <a:buClr>
                <a:srgbClr val="000090"/>
              </a:buClr>
            </a:pPr>
            <a:r>
              <a:rPr lang="en-US" dirty="0">
                <a:cs typeface="Gill Sans MT"/>
              </a:rPr>
              <a:t>per-router control (traditional)</a:t>
            </a:r>
          </a:p>
          <a:p>
            <a:pPr marL="746125" lvl="1" indent="-346075">
              <a:buClr>
                <a:srgbClr val="000090"/>
              </a:buClr>
            </a:pPr>
            <a:r>
              <a:rPr lang="en-US" dirty="0">
                <a:cs typeface="Gill Sans MT"/>
              </a:rPr>
              <a:t>logically centralized control (software defined networking)</a:t>
            </a:r>
            <a:endParaRPr lang="en-US" dirty="0"/>
          </a:p>
          <a:p>
            <a:pPr>
              <a:defRPr/>
            </a:pPr>
            <a:r>
              <a:rPr lang="en-US" dirty="0"/>
              <a:t>traditional routing algorithms</a:t>
            </a:r>
          </a:p>
          <a:p>
            <a:pPr lvl="1">
              <a:defRPr/>
            </a:pPr>
            <a:r>
              <a:rPr lang="en-US" dirty="0"/>
              <a:t>implementation in Internet: OSPF , BGP</a:t>
            </a:r>
          </a:p>
          <a:p>
            <a:pPr>
              <a:defRPr/>
            </a:pPr>
            <a:r>
              <a:rPr lang="en-US" dirty="0"/>
              <a:t>SDN controllers</a:t>
            </a:r>
          </a:p>
          <a:p>
            <a:pPr lvl="1">
              <a:defRPr/>
            </a:pPr>
            <a:r>
              <a:rPr lang="en-US" dirty="0"/>
              <a:t>implementation in practice: ODL, ONOS</a:t>
            </a:r>
          </a:p>
          <a:p>
            <a:pPr>
              <a:defRPr/>
            </a:pPr>
            <a:r>
              <a:rPr lang="en-US" dirty="0"/>
              <a:t>Internet Control Message Protocol</a:t>
            </a:r>
          </a:p>
          <a:p>
            <a:pPr>
              <a:defRPr/>
            </a:pPr>
            <a:r>
              <a:rPr lang="en-US" dirty="0"/>
              <a:t>network management</a:t>
            </a:r>
          </a:p>
          <a:p>
            <a:pPr marL="0" indent="0">
              <a:buFont typeface="Wingdings" pitchFamily="2" charset="2"/>
              <a:buNone/>
              <a:defRPr/>
            </a:pPr>
            <a:endParaRPr lang="en-US" dirty="0"/>
          </a:p>
        </p:txBody>
      </p:sp>
      <p:sp>
        <p:nvSpPr>
          <p:cNvPr id="9" name="TextBox 8">
            <a:extLst>
              <a:ext uri="{FF2B5EF4-FFF2-40B4-BE49-F238E27FC236}">
                <a16:creationId xmlns:a16="http://schemas.microsoft.com/office/drawing/2014/main" id="{8BD635A3-9995-414A-B734-1BF65FD4A892}"/>
              </a:ext>
            </a:extLst>
          </p:cNvPr>
          <p:cNvSpPr txBox="1"/>
          <p:nvPr/>
        </p:nvSpPr>
        <p:spPr>
          <a:xfrm>
            <a:off x="1021775" y="5643508"/>
            <a:ext cx="3202800" cy="523220"/>
          </a:xfrm>
          <a:prstGeom prst="rect">
            <a:avLst/>
          </a:prstGeom>
          <a:noFill/>
        </p:spPr>
        <p:txBody>
          <a:bodyPr wrap="none" rtlCol="0">
            <a:spAutoFit/>
          </a:bodyPr>
          <a:lstStyle/>
          <a:p>
            <a:r>
              <a:rPr lang="en-US" sz="2800" i="1" dirty="0">
                <a:solidFill>
                  <a:srgbClr val="C00000"/>
                </a:solidFill>
              </a:rPr>
              <a:t>next stop:  link layer!</a:t>
            </a:r>
          </a:p>
        </p:txBody>
      </p:sp>
    </p:spTree>
    <p:extLst>
      <p:ext uri="{BB962C8B-B14F-4D97-AF65-F5344CB8AC3E}">
        <p14:creationId xmlns:p14="http://schemas.microsoft.com/office/powerpoint/2010/main" val="2948149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xEl>
                                              <p:pRg st="2" end="2"/>
                                            </p:txEl>
                                          </p:spTgt>
                                        </p:tgtEl>
                                        <p:attrNameLst>
                                          <p:attrName>style.visibility</p:attrName>
                                        </p:attrNameLst>
                                      </p:cBhvr>
                                      <p:to>
                                        <p:strVal val="visible"/>
                                      </p:to>
                                    </p:set>
                                    <p:animEffect transition="in" filter="dissolve">
                                      <p:cBhvr>
                                        <p:cTn id="10" dur="500"/>
                                        <p:tgtEl>
                                          <p:spTgt spid="8">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animEffect transition="in" filter="dissolve">
                                      <p:cBhvr>
                                        <p:cTn id="13" dur="500"/>
                                        <p:tgtEl>
                                          <p:spTgt spid="8">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8">
                                            <p:txEl>
                                              <p:pRg st="4" end="4"/>
                                            </p:txEl>
                                          </p:spTgt>
                                        </p:tgtEl>
                                        <p:attrNameLst>
                                          <p:attrName>style.visibility</p:attrName>
                                        </p:attrNameLst>
                                      </p:cBhvr>
                                      <p:to>
                                        <p:strVal val="visible"/>
                                      </p:to>
                                    </p:set>
                                    <p:animEffect transition="in" filter="dissolve">
                                      <p:cBhvr>
                                        <p:cTn id="18" dur="500"/>
                                        <p:tgtEl>
                                          <p:spTgt spid="8">
                                            <p:txEl>
                                              <p:pRg st="4" end="4"/>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8">
                                            <p:txEl>
                                              <p:pRg st="5" end="5"/>
                                            </p:txEl>
                                          </p:spTgt>
                                        </p:tgtEl>
                                        <p:attrNameLst>
                                          <p:attrName>style.visibility</p:attrName>
                                        </p:attrNameLst>
                                      </p:cBhvr>
                                      <p:to>
                                        <p:strVal val="visible"/>
                                      </p:to>
                                    </p:set>
                                    <p:animEffect transition="in" filter="dissolve">
                                      <p:cBhvr>
                                        <p:cTn id="21" dur="500"/>
                                        <p:tgtEl>
                                          <p:spTgt spid="8">
                                            <p:txEl>
                                              <p:pRg st="5" end="5"/>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8">
                                            <p:txEl>
                                              <p:pRg st="6" end="6"/>
                                            </p:txEl>
                                          </p:spTgt>
                                        </p:tgtEl>
                                        <p:attrNameLst>
                                          <p:attrName>style.visibility</p:attrName>
                                        </p:attrNameLst>
                                      </p:cBhvr>
                                      <p:to>
                                        <p:strVal val="visible"/>
                                      </p:to>
                                    </p:set>
                                    <p:animEffect transition="in" filter="dissolve">
                                      <p:cBhvr>
                                        <p:cTn id="26" dur="500"/>
                                        <p:tgtEl>
                                          <p:spTgt spid="8">
                                            <p:txEl>
                                              <p:pRg st="6" end="6"/>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8">
                                            <p:txEl>
                                              <p:pRg st="7" end="7"/>
                                            </p:txEl>
                                          </p:spTgt>
                                        </p:tgtEl>
                                        <p:attrNameLst>
                                          <p:attrName>style.visibility</p:attrName>
                                        </p:attrNameLst>
                                      </p:cBhvr>
                                      <p:to>
                                        <p:strVal val="visible"/>
                                      </p:to>
                                    </p:set>
                                    <p:animEffect transition="in" filter="dissolve">
                                      <p:cBhvr>
                                        <p:cTn id="29" dur="500"/>
                                        <p:tgtEl>
                                          <p:spTgt spid="8">
                                            <p:txEl>
                                              <p:pRg st="7" end="7"/>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8">
                                            <p:txEl>
                                              <p:pRg st="8" end="8"/>
                                            </p:txEl>
                                          </p:spTgt>
                                        </p:tgtEl>
                                        <p:attrNameLst>
                                          <p:attrName>style.visibility</p:attrName>
                                        </p:attrNameLst>
                                      </p:cBhvr>
                                      <p:to>
                                        <p:strVal val="visible"/>
                                      </p:to>
                                    </p:set>
                                    <p:animEffect transition="in" filter="dissolve">
                                      <p:cBhvr>
                                        <p:cTn id="34" dur="500"/>
                                        <p:tgtEl>
                                          <p:spTgt spid="8">
                                            <p:txEl>
                                              <p:pRg st="8" end="8"/>
                                            </p:txEl>
                                          </p:spTgt>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8">
                                            <p:txEl>
                                              <p:pRg st="9" end="9"/>
                                            </p:txEl>
                                          </p:spTgt>
                                        </p:tgtEl>
                                        <p:attrNameLst>
                                          <p:attrName>style.visibility</p:attrName>
                                        </p:attrNameLst>
                                      </p:cBhvr>
                                      <p:to>
                                        <p:strVal val="visible"/>
                                      </p:to>
                                    </p:set>
                                    <p:animEffect transition="in" filter="dissolve">
                                      <p:cBhvr>
                                        <p:cTn id="39" dur="500"/>
                                        <p:tgtEl>
                                          <p:spTgt spid="8">
                                            <p:txEl>
                                              <p:pRg st="9" end="9"/>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dissolve">
                                      <p:cBhvr>
                                        <p:cTn id="4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P spid="9"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a:t>
            </a:r>
            <a:r>
              <a:rPr lang="en-US" altLang="en-US" dirty="0">
                <a:cs typeface="Calibri" panose="020F0502020204030204" pitchFamily="34" charset="0"/>
              </a:rPr>
              <a:t>,</a:t>
            </a:r>
            <a:r>
              <a:rPr lang="en-US" altLang="en-US" sz="4400" dirty="0">
                <a:cs typeface="Calibri" panose="020F0502020204030204" pitchFamily="34" charset="0"/>
              </a:rPr>
              <a:t> control plane:  </a:t>
            </a:r>
            <a:r>
              <a:rPr lang="en-US" altLang="en-US" sz="4400" dirty="0">
                <a:solidFill>
                  <a:srgbClr val="C00000"/>
                </a:solidFill>
                <a:cs typeface="Calibri" panose="020F0502020204030204" pitchFamily="34" charset="0"/>
              </a:rPr>
              <a:t>Done!</a:t>
            </a:r>
            <a:endParaRPr lang="en-US" sz="4400" dirty="0">
              <a:solidFill>
                <a:srgbClr val="C00000"/>
              </a:solidFill>
            </a:endParaRP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761675" y="4144564"/>
            <a:ext cx="5066531"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indent="-293688"/>
            <a:r>
              <a:rPr lang="en-US" altLang="en-US" sz="3200" dirty="0">
                <a:ea typeface="ＭＳ Ｐゴシック" panose="020B0600070205080204" pitchFamily="34" charset="-128"/>
                <a:cs typeface="ＭＳ Ｐゴシック" panose="020B0600070205080204" pitchFamily="34" charset="-128"/>
              </a:rPr>
              <a:t>network management, configuration </a:t>
            </a:r>
          </a:p>
          <a:p>
            <a:pPr marL="685800" lvl="1" indent="-219075"/>
            <a:r>
              <a:rPr lang="en-US" altLang="en-US" sz="2800" dirty="0">
                <a:ea typeface="ＭＳ Ｐゴシック" panose="020B0600070205080204" pitchFamily="34" charset="-128"/>
                <a:cs typeface="ＭＳ Ｐゴシック" panose="020B0600070205080204" pitchFamily="34" charset="-128"/>
              </a:rPr>
              <a:t>SNMP</a:t>
            </a:r>
          </a:p>
          <a:p>
            <a:pPr marL="685800" lvl="1" indent="-219075"/>
            <a:r>
              <a:rPr lang="en-US" altLang="en-US" sz="2800" dirty="0">
                <a:ea typeface="ＭＳ Ｐゴシック" panose="020B0600070205080204" pitchFamily="34" charset="-128"/>
                <a:cs typeface="ＭＳ Ｐゴシック" panose="020B0600070205080204" pitchFamily="34" charset="-128"/>
              </a:rPr>
              <a:t>NETCONF/YANG</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199399" y="1416044"/>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200" dirty="0">
                <a:ea typeface="ＭＳ Ｐゴシック" panose="020B0600070205080204" pitchFamily="34" charset="-128"/>
                <a:cs typeface="Arial" panose="020B0604020202020204" pitchFamily="34" charset="0"/>
              </a:rPr>
              <a:t>routing protocols</a:t>
            </a:r>
          </a:p>
          <a:p>
            <a:pPr marL="746125" lvl="1" indent="-273050">
              <a:spcBef>
                <a:spcPts val="600"/>
              </a:spcBef>
              <a:buFont typeface="Wingdings" pitchFamily="2" charset="2"/>
              <a:buChar char="§"/>
            </a:pPr>
            <a:r>
              <a:rPr lang="en-US" altLang="en-US" sz="2800" dirty="0">
                <a:ea typeface="ＭＳ Ｐゴシック" panose="020B0600070205080204" pitchFamily="34" charset="-128"/>
                <a:cs typeface="Arial" panose="020B0604020202020204" pitchFamily="34" charset="0"/>
              </a:rPr>
              <a:t>link state</a:t>
            </a:r>
          </a:p>
          <a:p>
            <a:pPr marL="746125" lvl="1" indent="-273050">
              <a:spcBef>
                <a:spcPts val="600"/>
              </a:spcBef>
              <a:buFont typeface="Wingdings" pitchFamily="2" charset="2"/>
              <a:buChar char="§"/>
            </a:pPr>
            <a:r>
              <a:rPr lang="en-US" altLang="en-US" sz="2800" dirty="0">
                <a:ea typeface="ＭＳ Ｐゴシック" panose="020B0600070205080204" pitchFamily="34" charset="-128"/>
                <a:cs typeface="Arial" panose="020B0604020202020204" pitchFamily="34" charset="0"/>
              </a:rPr>
              <a:t>distance vector</a:t>
            </a:r>
          </a:p>
          <a:p>
            <a:pPr marL="285750" indent="-285750">
              <a:spcBef>
                <a:spcPts val="600"/>
              </a:spcBef>
              <a:buClr>
                <a:srgbClr val="0000A8"/>
              </a:buClr>
            </a:pPr>
            <a:r>
              <a:rPr lang="en-US" altLang="en-US" sz="3200" dirty="0">
                <a:ea typeface="ＭＳ Ｐゴシック" panose="020B0600070205080204" pitchFamily="34" charset="-128"/>
                <a:cs typeface="Arial" panose="020B0604020202020204" pitchFamily="34" charset="0"/>
              </a:rPr>
              <a:t>intra-ISP routing: OSPF</a:t>
            </a:r>
          </a:p>
          <a:p>
            <a:pPr marL="285750" indent="-285750">
              <a:spcBef>
                <a:spcPts val="600"/>
              </a:spcBef>
              <a:buClr>
                <a:srgbClr val="0000A8"/>
              </a:buClr>
            </a:pPr>
            <a:r>
              <a:rPr lang="en-US" altLang="en-US" sz="3200" dirty="0">
                <a:ea typeface="ＭＳ Ｐゴシック" panose="020B0600070205080204" pitchFamily="34" charset="-128"/>
                <a:cs typeface="Arial" panose="020B0604020202020204" pitchFamily="34" charset="0"/>
              </a:rPr>
              <a:t>routing among ISPs: BGP</a:t>
            </a:r>
          </a:p>
          <a:p>
            <a:pPr marL="285750" indent="-285750">
              <a:spcBef>
                <a:spcPts val="600"/>
              </a:spcBef>
              <a:buClr>
                <a:srgbClr val="0000A8"/>
              </a:buClr>
            </a:pPr>
            <a:r>
              <a:rPr lang="en-US" altLang="en-US" sz="3200" dirty="0">
                <a:ea typeface="ＭＳ Ｐゴシック" panose="020B0600070205080204" pitchFamily="34" charset="-128"/>
                <a:cs typeface="Arial" panose="020B0604020202020204" pitchFamily="34" charset="0"/>
              </a:rPr>
              <a:t>SDN control plane</a:t>
            </a:r>
          </a:p>
          <a:p>
            <a:pPr marL="285750" indent="-285750">
              <a:spcBef>
                <a:spcPts val="600"/>
              </a:spcBef>
              <a:buClr>
                <a:srgbClr val="0000A8"/>
              </a:buClr>
            </a:pPr>
            <a:r>
              <a:rPr lang="en-US" altLang="en-US" sz="3200" dirty="0">
                <a:ea typeface="ＭＳ Ｐゴシック" panose="020B0600070205080204" pitchFamily="34" charset="-128"/>
                <a:cs typeface="ＭＳ Ｐゴシック" panose="020B0600070205080204" pitchFamily="34" charset="-128"/>
              </a:rPr>
              <a:t>Internet Control Message Protocol </a:t>
            </a:r>
          </a:p>
          <a:p>
            <a:pPr marL="466725" indent="-409575">
              <a:spcBef>
                <a:spcPts val="600"/>
              </a:spcBef>
              <a:buNone/>
            </a:pPr>
            <a:endParaRPr lang="en-US" altLang="en-US" sz="3200" dirty="0">
              <a:ea typeface="ＭＳ Ｐゴシック" panose="020B0600070205080204" pitchFamily="34" charset="-128"/>
              <a:cs typeface="Arial" panose="020B0604020202020204" pitchFamily="34" charset="0"/>
            </a:endParaRPr>
          </a:p>
        </p:txBody>
      </p:sp>
      <p:sp>
        <p:nvSpPr>
          <p:cNvPr id="11" name="Slide Number Placeholder 4">
            <a:extLst>
              <a:ext uri="{FF2B5EF4-FFF2-40B4-BE49-F238E27FC236}">
                <a16:creationId xmlns:a16="http://schemas.microsoft.com/office/drawing/2014/main" id="{60E442AF-0FD6-9040-9BFF-CE4BE886AA41}"/>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104</a:t>
            </a:fld>
            <a:endParaRPr lang="en-US" dirty="0"/>
          </a:p>
        </p:txBody>
      </p:sp>
    </p:spTree>
    <p:extLst>
      <p:ext uri="{BB962C8B-B14F-4D97-AF65-F5344CB8AC3E}">
        <p14:creationId xmlns:p14="http://schemas.microsoft.com/office/powerpoint/2010/main" val="4108974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5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105</a:t>
            </a:fld>
            <a:endParaRPr lang="en-US" dirty="0"/>
          </a:p>
        </p:txBody>
      </p:sp>
    </p:spTree>
    <p:extLst>
      <p:ext uri="{BB962C8B-B14F-4D97-AF65-F5344CB8AC3E}">
        <p14:creationId xmlns:p14="http://schemas.microsoft.com/office/powerpoint/2010/main" val="49287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4" y="174028"/>
            <a:ext cx="10893427" cy="894622"/>
          </a:xfrm>
        </p:spPr>
        <p:txBody>
          <a:bodyPr/>
          <a:lstStyle/>
          <a:p>
            <a:r>
              <a:rPr lang="en-US" dirty="0"/>
              <a:t>Distance vector: another example</a:t>
            </a:r>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106</a:t>
            </a:fld>
            <a:endParaRPr lang="en-US" dirty="0"/>
          </a:p>
        </p:txBody>
      </p:sp>
      <p:sp>
        <p:nvSpPr>
          <p:cNvPr id="443" name="Line 3">
            <a:extLst>
              <a:ext uri="{FF2B5EF4-FFF2-40B4-BE49-F238E27FC236}">
                <a16:creationId xmlns:a16="http://schemas.microsoft.com/office/drawing/2014/main" id="{939910D0-6520-E74E-BA03-8367DB9FDAE2}"/>
              </a:ext>
            </a:extLst>
          </p:cNvPr>
          <p:cNvSpPr>
            <a:spLocks noChangeShapeType="1"/>
          </p:cNvSpPr>
          <p:nvPr/>
        </p:nvSpPr>
        <p:spPr bwMode="auto">
          <a:xfrm>
            <a:off x="2196230" y="1648217"/>
            <a:ext cx="0" cy="1219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4" name="Line 4">
            <a:extLst>
              <a:ext uri="{FF2B5EF4-FFF2-40B4-BE49-F238E27FC236}">
                <a16:creationId xmlns:a16="http://schemas.microsoft.com/office/drawing/2014/main" id="{FBAA51FA-578A-FB4C-9FC1-D33D94C08735}"/>
              </a:ext>
            </a:extLst>
          </p:cNvPr>
          <p:cNvSpPr>
            <a:spLocks noChangeShapeType="1"/>
          </p:cNvSpPr>
          <p:nvPr/>
        </p:nvSpPr>
        <p:spPr bwMode="auto">
          <a:xfrm>
            <a:off x="1891430" y="1876817"/>
            <a:ext cx="1371600"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5" name="Text Box 5">
            <a:extLst>
              <a:ext uri="{FF2B5EF4-FFF2-40B4-BE49-F238E27FC236}">
                <a16:creationId xmlns:a16="http://schemas.microsoft.com/office/drawing/2014/main" id="{63C65693-0CB5-9044-8280-CEE1EF17BE0F}"/>
              </a:ext>
            </a:extLst>
          </p:cNvPr>
          <p:cNvSpPr txBox="1">
            <a:spLocks noChangeArrowheads="1"/>
          </p:cNvSpPr>
          <p:nvPr/>
        </p:nvSpPr>
        <p:spPr bwMode="auto">
          <a:xfrm>
            <a:off x="2196230" y="1491055"/>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   y   z</a:t>
            </a:r>
          </a:p>
        </p:txBody>
      </p:sp>
      <p:sp>
        <p:nvSpPr>
          <p:cNvPr id="446" name="Text Box 6">
            <a:extLst>
              <a:ext uri="{FF2B5EF4-FFF2-40B4-BE49-F238E27FC236}">
                <a16:creationId xmlns:a16="http://schemas.microsoft.com/office/drawing/2014/main" id="{0C8AEA14-E30C-AC4A-B87D-472785A1927A}"/>
              </a:ext>
            </a:extLst>
          </p:cNvPr>
          <p:cNvSpPr txBox="1">
            <a:spLocks noChangeArrowheads="1"/>
          </p:cNvSpPr>
          <p:nvPr/>
        </p:nvSpPr>
        <p:spPr bwMode="auto">
          <a:xfrm>
            <a:off x="1891430" y="18720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a:t>
            </a:r>
          </a:p>
        </p:txBody>
      </p:sp>
      <p:sp>
        <p:nvSpPr>
          <p:cNvPr id="447" name="Text Box 7">
            <a:extLst>
              <a:ext uri="{FF2B5EF4-FFF2-40B4-BE49-F238E27FC236}">
                <a16:creationId xmlns:a16="http://schemas.microsoft.com/office/drawing/2014/main" id="{9CB9B004-A231-8945-A90A-D2FD2F6661E5}"/>
              </a:ext>
            </a:extLst>
          </p:cNvPr>
          <p:cNvSpPr txBox="1">
            <a:spLocks noChangeArrowheads="1"/>
          </p:cNvSpPr>
          <p:nvPr/>
        </p:nvSpPr>
        <p:spPr bwMode="auto">
          <a:xfrm>
            <a:off x="1891430" y="21768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y</a:t>
            </a:r>
          </a:p>
        </p:txBody>
      </p:sp>
      <p:sp>
        <p:nvSpPr>
          <p:cNvPr id="448" name="Text Box 8">
            <a:extLst>
              <a:ext uri="{FF2B5EF4-FFF2-40B4-BE49-F238E27FC236}">
                <a16:creationId xmlns:a16="http://schemas.microsoft.com/office/drawing/2014/main" id="{D1A9BD92-FFBA-0F45-A8B0-C056C2DDB3BE}"/>
              </a:ext>
            </a:extLst>
          </p:cNvPr>
          <p:cNvSpPr txBox="1">
            <a:spLocks noChangeArrowheads="1"/>
          </p:cNvSpPr>
          <p:nvPr/>
        </p:nvSpPr>
        <p:spPr bwMode="auto">
          <a:xfrm>
            <a:off x="1891430" y="24816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z</a:t>
            </a:r>
          </a:p>
        </p:txBody>
      </p:sp>
      <p:sp>
        <p:nvSpPr>
          <p:cNvPr id="449" name="Text Box 9">
            <a:extLst>
              <a:ext uri="{FF2B5EF4-FFF2-40B4-BE49-F238E27FC236}">
                <a16:creationId xmlns:a16="http://schemas.microsoft.com/office/drawing/2014/main" id="{70BC3416-9A08-EC45-8E5D-0D62E7328005}"/>
              </a:ext>
            </a:extLst>
          </p:cNvPr>
          <p:cNvSpPr txBox="1">
            <a:spLocks noChangeArrowheads="1"/>
          </p:cNvSpPr>
          <p:nvPr/>
        </p:nvSpPr>
        <p:spPr bwMode="auto">
          <a:xfrm>
            <a:off x="2196230" y="1872055"/>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0  2   7</a:t>
            </a:r>
          </a:p>
        </p:txBody>
      </p:sp>
      <p:sp>
        <p:nvSpPr>
          <p:cNvPr id="450" name="Text Box 10">
            <a:extLst>
              <a:ext uri="{FF2B5EF4-FFF2-40B4-BE49-F238E27FC236}">
                <a16:creationId xmlns:a16="http://schemas.microsoft.com/office/drawing/2014/main" id="{3126AC87-8359-BD44-8B0C-CC527572FF4A}"/>
              </a:ext>
            </a:extLst>
          </p:cNvPr>
          <p:cNvSpPr txBox="1">
            <a:spLocks noChangeArrowheads="1"/>
          </p:cNvSpPr>
          <p:nvPr/>
        </p:nvSpPr>
        <p:spPr bwMode="auto">
          <a:xfrm>
            <a:off x="2196230" y="22530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1" name="Text Box 11">
            <a:extLst>
              <a:ext uri="{FF2B5EF4-FFF2-40B4-BE49-F238E27FC236}">
                <a16:creationId xmlns:a16="http://schemas.microsoft.com/office/drawing/2014/main" id="{6C8B20E3-E296-674B-80E9-64B2EFDC02EC}"/>
              </a:ext>
            </a:extLst>
          </p:cNvPr>
          <p:cNvSpPr txBox="1">
            <a:spLocks noChangeArrowheads="1"/>
          </p:cNvSpPr>
          <p:nvPr/>
        </p:nvSpPr>
        <p:spPr bwMode="auto">
          <a:xfrm>
            <a:off x="2424830" y="22530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2" name="Text Box 12">
            <a:extLst>
              <a:ext uri="{FF2B5EF4-FFF2-40B4-BE49-F238E27FC236}">
                <a16:creationId xmlns:a16="http://schemas.microsoft.com/office/drawing/2014/main" id="{111D1292-4CEC-9344-AF33-EB2DDE6F851D}"/>
              </a:ext>
            </a:extLst>
          </p:cNvPr>
          <p:cNvSpPr txBox="1">
            <a:spLocks noChangeArrowheads="1"/>
          </p:cNvSpPr>
          <p:nvPr/>
        </p:nvSpPr>
        <p:spPr bwMode="auto">
          <a:xfrm>
            <a:off x="2805830" y="22530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3" name="Text Box 13">
            <a:extLst>
              <a:ext uri="{FF2B5EF4-FFF2-40B4-BE49-F238E27FC236}">
                <a16:creationId xmlns:a16="http://schemas.microsoft.com/office/drawing/2014/main" id="{AE9EF258-7972-B446-AD9F-8B97076B818D}"/>
              </a:ext>
            </a:extLst>
          </p:cNvPr>
          <p:cNvSpPr txBox="1">
            <a:spLocks noChangeArrowheads="1"/>
          </p:cNvSpPr>
          <p:nvPr/>
        </p:nvSpPr>
        <p:spPr bwMode="auto">
          <a:xfrm>
            <a:off x="2196230" y="25578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4" name="Text Box 14">
            <a:extLst>
              <a:ext uri="{FF2B5EF4-FFF2-40B4-BE49-F238E27FC236}">
                <a16:creationId xmlns:a16="http://schemas.microsoft.com/office/drawing/2014/main" id="{0D5B7E41-5C46-6245-B3F5-C5C034F54A13}"/>
              </a:ext>
            </a:extLst>
          </p:cNvPr>
          <p:cNvSpPr txBox="1">
            <a:spLocks noChangeArrowheads="1"/>
          </p:cNvSpPr>
          <p:nvPr/>
        </p:nvSpPr>
        <p:spPr bwMode="auto">
          <a:xfrm>
            <a:off x="2424830" y="25578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5" name="Text Box 15">
            <a:extLst>
              <a:ext uri="{FF2B5EF4-FFF2-40B4-BE49-F238E27FC236}">
                <a16:creationId xmlns:a16="http://schemas.microsoft.com/office/drawing/2014/main" id="{C18A5654-24F2-FE41-AE07-5B3BAAE083F5}"/>
              </a:ext>
            </a:extLst>
          </p:cNvPr>
          <p:cNvSpPr txBox="1">
            <a:spLocks noChangeArrowheads="1"/>
          </p:cNvSpPr>
          <p:nvPr/>
        </p:nvSpPr>
        <p:spPr bwMode="auto">
          <a:xfrm>
            <a:off x="2805830" y="25578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6" name="Text Box 16">
            <a:extLst>
              <a:ext uri="{FF2B5EF4-FFF2-40B4-BE49-F238E27FC236}">
                <a16:creationId xmlns:a16="http://schemas.microsoft.com/office/drawing/2014/main" id="{42389D8A-00BE-3F4E-A672-5FBDE0DE25A9}"/>
              </a:ext>
            </a:extLst>
          </p:cNvPr>
          <p:cNvSpPr txBox="1">
            <a:spLocks noChangeArrowheads="1"/>
          </p:cNvSpPr>
          <p:nvPr/>
        </p:nvSpPr>
        <p:spPr bwMode="auto">
          <a:xfrm rot="-5400000">
            <a:off x="3627362" y="2226861"/>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from</a:t>
            </a:r>
          </a:p>
        </p:txBody>
      </p:sp>
      <p:sp>
        <p:nvSpPr>
          <p:cNvPr id="457" name="Text Box 17">
            <a:extLst>
              <a:ext uri="{FF2B5EF4-FFF2-40B4-BE49-F238E27FC236}">
                <a16:creationId xmlns:a16="http://schemas.microsoft.com/office/drawing/2014/main" id="{C4104C8E-6D55-8340-B34F-632A4F41BA7A}"/>
              </a:ext>
            </a:extLst>
          </p:cNvPr>
          <p:cNvSpPr txBox="1">
            <a:spLocks noChangeArrowheads="1"/>
          </p:cNvSpPr>
          <p:nvPr/>
        </p:nvSpPr>
        <p:spPr bwMode="auto">
          <a:xfrm>
            <a:off x="2329580" y="1359292"/>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cost to</a:t>
            </a:r>
          </a:p>
        </p:txBody>
      </p:sp>
      <p:sp>
        <p:nvSpPr>
          <p:cNvPr id="458" name="Text Box 18">
            <a:extLst>
              <a:ext uri="{FF2B5EF4-FFF2-40B4-BE49-F238E27FC236}">
                <a16:creationId xmlns:a16="http://schemas.microsoft.com/office/drawing/2014/main" id="{9A819F40-DC81-8147-9209-4A43511CF458}"/>
              </a:ext>
            </a:extLst>
          </p:cNvPr>
          <p:cNvSpPr txBox="1">
            <a:spLocks noChangeArrowheads="1"/>
          </p:cNvSpPr>
          <p:nvPr/>
        </p:nvSpPr>
        <p:spPr bwMode="auto">
          <a:xfrm rot="-5400000">
            <a:off x="1495349" y="4011211"/>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from</a:t>
            </a:r>
          </a:p>
        </p:txBody>
      </p:sp>
      <p:sp>
        <p:nvSpPr>
          <p:cNvPr id="459" name="Text Box 19">
            <a:extLst>
              <a:ext uri="{FF2B5EF4-FFF2-40B4-BE49-F238E27FC236}">
                <a16:creationId xmlns:a16="http://schemas.microsoft.com/office/drawing/2014/main" id="{14A2DFF4-3C64-774C-B843-E53559D4A717}"/>
              </a:ext>
            </a:extLst>
          </p:cNvPr>
          <p:cNvSpPr txBox="1">
            <a:spLocks noChangeArrowheads="1"/>
          </p:cNvSpPr>
          <p:nvPr/>
        </p:nvSpPr>
        <p:spPr bwMode="auto">
          <a:xfrm rot="-5400000">
            <a:off x="1495348" y="5819374"/>
            <a:ext cx="5381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from</a:t>
            </a:r>
          </a:p>
        </p:txBody>
      </p:sp>
      <p:sp>
        <p:nvSpPr>
          <p:cNvPr id="460" name="Line 20">
            <a:extLst>
              <a:ext uri="{FF2B5EF4-FFF2-40B4-BE49-F238E27FC236}">
                <a16:creationId xmlns:a16="http://schemas.microsoft.com/office/drawing/2014/main" id="{C6327ACE-9812-0641-8931-64A0CFB1EE98}"/>
              </a:ext>
            </a:extLst>
          </p:cNvPr>
          <p:cNvSpPr>
            <a:spLocks noChangeShapeType="1"/>
          </p:cNvSpPr>
          <p:nvPr/>
        </p:nvSpPr>
        <p:spPr bwMode="auto">
          <a:xfrm>
            <a:off x="4253630" y="1648217"/>
            <a:ext cx="0" cy="1219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1" name="Line 21">
            <a:extLst>
              <a:ext uri="{FF2B5EF4-FFF2-40B4-BE49-F238E27FC236}">
                <a16:creationId xmlns:a16="http://schemas.microsoft.com/office/drawing/2014/main" id="{8B62D26D-8647-AA48-B558-1D9779026FD3}"/>
              </a:ext>
            </a:extLst>
          </p:cNvPr>
          <p:cNvSpPr>
            <a:spLocks noChangeShapeType="1"/>
          </p:cNvSpPr>
          <p:nvPr/>
        </p:nvSpPr>
        <p:spPr bwMode="auto">
          <a:xfrm>
            <a:off x="3948830" y="1876817"/>
            <a:ext cx="1371600"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2" name="Text Box 22">
            <a:extLst>
              <a:ext uri="{FF2B5EF4-FFF2-40B4-BE49-F238E27FC236}">
                <a16:creationId xmlns:a16="http://schemas.microsoft.com/office/drawing/2014/main" id="{E032986C-0E69-C64C-BCCD-9CA18645D176}"/>
              </a:ext>
            </a:extLst>
          </p:cNvPr>
          <p:cNvSpPr txBox="1">
            <a:spLocks noChangeArrowheads="1"/>
          </p:cNvSpPr>
          <p:nvPr/>
        </p:nvSpPr>
        <p:spPr bwMode="auto">
          <a:xfrm>
            <a:off x="4253630" y="1491055"/>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   y   z</a:t>
            </a:r>
          </a:p>
        </p:txBody>
      </p:sp>
      <p:sp>
        <p:nvSpPr>
          <p:cNvPr id="463" name="Text Box 23">
            <a:extLst>
              <a:ext uri="{FF2B5EF4-FFF2-40B4-BE49-F238E27FC236}">
                <a16:creationId xmlns:a16="http://schemas.microsoft.com/office/drawing/2014/main" id="{9196401C-C6C6-4841-874F-E4C9CD66DFCC}"/>
              </a:ext>
            </a:extLst>
          </p:cNvPr>
          <p:cNvSpPr txBox="1">
            <a:spLocks noChangeArrowheads="1"/>
          </p:cNvSpPr>
          <p:nvPr/>
        </p:nvSpPr>
        <p:spPr bwMode="auto">
          <a:xfrm>
            <a:off x="3948830" y="18720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a:t>
            </a:r>
          </a:p>
        </p:txBody>
      </p:sp>
      <p:sp>
        <p:nvSpPr>
          <p:cNvPr id="464" name="Text Box 24">
            <a:extLst>
              <a:ext uri="{FF2B5EF4-FFF2-40B4-BE49-F238E27FC236}">
                <a16:creationId xmlns:a16="http://schemas.microsoft.com/office/drawing/2014/main" id="{E7BD555B-E160-5346-82D4-BCF9E63DA159}"/>
              </a:ext>
            </a:extLst>
          </p:cNvPr>
          <p:cNvSpPr txBox="1">
            <a:spLocks noChangeArrowheads="1"/>
          </p:cNvSpPr>
          <p:nvPr/>
        </p:nvSpPr>
        <p:spPr bwMode="auto">
          <a:xfrm>
            <a:off x="3948830" y="21768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y</a:t>
            </a:r>
          </a:p>
        </p:txBody>
      </p:sp>
      <p:sp>
        <p:nvSpPr>
          <p:cNvPr id="465" name="Text Box 25">
            <a:extLst>
              <a:ext uri="{FF2B5EF4-FFF2-40B4-BE49-F238E27FC236}">
                <a16:creationId xmlns:a16="http://schemas.microsoft.com/office/drawing/2014/main" id="{BFAD32FA-8579-6F4B-901E-2DFB5D558D68}"/>
              </a:ext>
            </a:extLst>
          </p:cNvPr>
          <p:cNvSpPr txBox="1">
            <a:spLocks noChangeArrowheads="1"/>
          </p:cNvSpPr>
          <p:nvPr/>
        </p:nvSpPr>
        <p:spPr bwMode="auto">
          <a:xfrm>
            <a:off x="3948830" y="24816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z</a:t>
            </a:r>
          </a:p>
        </p:txBody>
      </p:sp>
      <p:sp>
        <p:nvSpPr>
          <p:cNvPr id="466" name="Text Box 26">
            <a:extLst>
              <a:ext uri="{FF2B5EF4-FFF2-40B4-BE49-F238E27FC236}">
                <a16:creationId xmlns:a16="http://schemas.microsoft.com/office/drawing/2014/main" id="{9477A75E-A636-3F4B-9909-848BA5CF0F6D}"/>
              </a:ext>
            </a:extLst>
          </p:cNvPr>
          <p:cNvSpPr txBox="1">
            <a:spLocks noChangeArrowheads="1"/>
          </p:cNvSpPr>
          <p:nvPr/>
        </p:nvSpPr>
        <p:spPr bwMode="auto">
          <a:xfrm>
            <a:off x="4274268" y="1872055"/>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0</a:t>
            </a:r>
          </a:p>
        </p:txBody>
      </p:sp>
      <p:sp>
        <p:nvSpPr>
          <p:cNvPr id="467" name="Line 29">
            <a:extLst>
              <a:ext uri="{FF2B5EF4-FFF2-40B4-BE49-F238E27FC236}">
                <a16:creationId xmlns:a16="http://schemas.microsoft.com/office/drawing/2014/main" id="{75BD0381-0562-D546-9AF0-B19FCE9D6A88}"/>
              </a:ext>
            </a:extLst>
          </p:cNvPr>
          <p:cNvSpPr>
            <a:spLocks noChangeShapeType="1"/>
          </p:cNvSpPr>
          <p:nvPr/>
        </p:nvSpPr>
        <p:spPr bwMode="auto">
          <a:xfrm>
            <a:off x="2196230" y="3400817"/>
            <a:ext cx="0" cy="1219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8" name="Line 30">
            <a:extLst>
              <a:ext uri="{FF2B5EF4-FFF2-40B4-BE49-F238E27FC236}">
                <a16:creationId xmlns:a16="http://schemas.microsoft.com/office/drawing/2014/main" id="{EED41EBB-EA99-8C4C-B356-FFC04F35202A}"/>
              </a:ext>
            </a:extLst>
          </p:cNvPr>
          <p:cNvSpPr>
            <a:spLocks noChangeShapeType="1"/>
          </p:cNvSpPr>
          <p:nvPr/>
        </p:nvSpPr>
        <p:spPr bwMode="auto">
          <a:xfrm>
            <a:off x="1891430" y="3629417"/>
            <a:ext cx="1371600"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9" name="Text Box 31">
            <a:extLst>
              <a:ext uri="{FF2B5EF4-FFF2-40B4-BE49-F238E27FC236}">
                <a16:creationId xmlns:a16="http://schemas.microsoft.com/office/drawing/2014/main" id="{DE04857F-04C7-2A45-9008-63962135BDFF}"/>
              </a:ext>
            </a:extLst>
          </p:cNvPr>
          <p:cNvSpPr txBox="1">
            <a:spLocks noChangeArrowheads="1"/>
          </p:cNvSpPr>
          <p:nvPr/>
        </p:nvSpPr>
        <p:spPr bwMode="auto">
          <a:xfrm>
            <a:off x="2196230" y="3243655"/>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   y   z</a:t>
            </a:r>
          </a:p>
        </p:txBody>
      </p:sp>
      <p:sp>
        <p:nvSpPr>
          <p:cNvPr id="470" name="Text Box 32">
            <a:extLst>
              <a:ext uri="{FF2B5EF4-FFF2-40B4-BE49-F238E27FC236}">
                <a16:creationId xmlns:a16="http://schemas.microsoft.com/office/drawing/2014/main" id="{32F2134F-DADA-504D-87FB-F65DBD72C82C}"/>
              </a:ext>
            </a:extLst>
          </p:cNvPr>
          <p:cNvSpPr txBox="1">
            <a:spLocks noChangeArrowheads="1"/>
          </p:cNvSpPr>
          <p:nvPr/>
        </p:nvSpPr>
        <p:spPr bwMode="auto">
          <a:xfrm>
            <a:off x="1891430" y="36246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a:t>
            </a:r>
          </a:p>
        </p:txBody>
      </p:sp>
      <p:sp>
        <p:nvSpPr>
          <p:cNvPr id="471" name="Text Box 33">
            <a:extLst>
              <a:ext uri="{FF2B5EF4-FFF2-40B4-BE49-F238E27FC236}">
                <a16:creationId xmlns:a16="http://schemas.microsoft.com/office/drawing/2014/main" id="{09493725-917E-7E4C-B214-A060666AA033}"/>
              </a:ext>
            </a:extLst>
          </p:cNvPr>
          <p:cNvSpPr txBox="1">
            <a:spLocks noChangeArrowheads="1"/>
          </p:cNvSpPr>
          <p:nvPr/>
        </p:nvSpPr>
        <p:spPr bwMode="auto">
          <a:xfrm>
            <a:off x="1891430" y="39294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y</a:t>
            </a:r>
          </a:p>
        </p:txBody>
      </p:sp>
      <p:sp>
        <p:nvSpPr>
          <p:cNvPr id="472" name="Text Box 34">
            <a:extLst>
              <a:ext uri="{FF2B5EF4-FFF2-40B4-BE49-F238E27FC236}">
                <a16:creationId xmlns:a16="http://schemas.microsoft.com/office/drawing/2014/main" id="{39E2692B-68BF-284D-BD9C-6B4A373E29CC}"/>
              </a:ext>
            </a:extLst>
          </p:cNvPr>
          <p:cNvSpPr txBox="1">
            <a:spLocks noChangeArrowheads="1"/>
          </p:cNvSpPr>
          <p:nvPr/>
        </p:nvSpPr>
        <p:spPr bwMode="auto">
          <a:xfrm>
            <a:off x="1891430" y="42342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z</a:t>
            </a:r>
          </a:p>
        </p:txBody>
      </p:sp>
      <p:sp>
        <p:nvSpPr>
          <p:cNvPr id="473" name="Text Box 35">
            <a:extLst>
              <a:ext uri="{FF2B5EF4-FFF2-40B4-BE49-F238E27FC236}">
                <a16:creationId xmlns:a16="http://schemas.microsoft.com/office/drawing/2014/main" id="{C49848CC-FE8D-5A4F-890E-D9311F47A94A}"/>
              </a:ext>
            </a:extLst>
          </p:cNvPr>
          <p:cNvSpPr txBox="1">
            <a:spLocks noChangeArrowheads="1"/>
          </p:cNvSpPr>
          <p:nvPr/>
        </p:nvSpPr>
        <p:spPr bwMode="auto">
          <a:xfrm>
            <a:off x="2501030" y="36246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74" name="Text Box 36">
            <a:extLst>
              <a:ext uri="{FF2B5EF4-FFF2-40B4-BE49-F238E27FC236}">
                <a16:creationId xmlns:a16="http://schemas.microsoft.com/office/drawing/2014/main" id="{0F4B0497-AF0A-B949-97CF-86A3CF853CBF}"/>
              </a:ext>
            </a:extLst>
          </p:cNvPr>
          <p:cNvSpPr txBox="1">
            <a:spLocks noChangeArrowheads="1"/>
          </p:cNvSpPr>
          <p:nvPr/>
        </p:nvSpPr>
        <p:spPr bwMode="auto">
          <a:xfrm>
            <a:off x="2805830" y="36246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75" name="Text Box 37">
            <a:extLst>
              <a:ext uri="{FF2B5EF4-FFF2-40B4-BE49-F238E27FC236}">
                <a16:creationId xmlns:a16="http://schemas.microsoft.com/office/drawing/2014/main" id="{5D3DFBDB-39AA-BD41-B291-2A4FF492A1BD}"/>
              </a:ext>
            </a:extLst>
          </p:cNvPr>
          <p:cNvSpPr txBox="1">
            <a:spLocks noChangeArrowheads="1"/>
          </p:cNvSpPr>
          <p:nvPr/>
        </p:nvSpPr>
        <p:spPr bwMode="auto">
          <a:xfrm>
            <a:off x="2196230" y="43104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76" name="Text Box 38">
            <a:extLst>
              <a:ext uri="{FF2B5EF4-FFF2-40B4-BE49-F238E27FC236}">
                <a16:creationId xmlns:a16="http://schemas.microsoft.com/office/drawing/2014/main" id="{776D606C-DE24-8347-8683-291671A55057}"/>
              </a:ext>
            </a:extLst>
          </p:cNvPr>
          <p:cNvSpPr txBox="1">
            <a:spLocks noChangeArrowheads="1"/>
          </p:cNvSpPr>
          <p:nvPr/>
        </p:nvSpPr>
        <p:spPr bwMode="auto">
          <a:xfrm>
            <a:off x="2424830" y="43104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77" name="Text Box 39">
            <a:extLst>
              <a:ext uri="{FF2B5EF4-FFF2-40B4-BE49-F238E27FC236}">
                <a16:creationId xmlns:a16="http://schemas.microsoft.com/office/drawing/2014/main" id="{EB1D1ECD-7692-774D-A9DC-7E354528371A}"/>
              </a:ext>
            </a:extLst>
          </p:cNvPr>
          <p:cNvSpPr txBox="1">
            <a:spLocks noChangeArrowheads="1"/>
          </p:cNvSpPr>
          <p:nvPr/>
        </p:nvSpPr>
        <p:spPr bwMode="auto">
          <a:xfrm>
            <a:off x="2805830" y="43104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78" name="Text Box 40">
            <a:extLst>
              <a:ext uri="{FF2B5EF4-FFF2-40B4-BE49-F238E27FC236}">
                <a16:creationId xmlns:a16="http://schemas.microsoft.com/office/drawing/2014/main" id="{5088B19E-B34D-784B-A082-880065FF7781}"/>
              </a:ext>
            </a:extLst>
          </p:cNvPr>
          <p:cNvSpPr txBox="1">
            <a:spLocks noChangeArrowheads="1"/>
          </p:cNvSpPr>
          <p:nvPr/>
        </p:nvSpPr>
        <p:spPr bwMode="auto">
          <a:xfrm>
            <a:off x="2318468" y="3134117"/>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cost to</a:t>
            </a:r>
          </a:p>
        </p:txBody>
      </p:sp>
      <p:sp>
        <p:nvSpPr>
          <p:cNvPr id="479" name="Line 41">
            <a:extLst>
              <a:ext uri="{FF2B5EF4-FFF2-40B4-BE49-F238E27FC236}">
                <a16:creationId xmlns:a16="http://schemas.microsoft.com/office/drawing/2014/main" id="{ED309D65-AC9A-9A48-950E-AC379D97BBA0}"/>
              </a:ext>
            </a:extLst>
          </p:cNvPr>
          <p:cNvSpPr>
            <a:spLocks noChangeShapeType="1"/>
          </p:cNvSpPr>
          <p:nvPr/>
        </p:nvSpPr>
        <p:spPr bwMode="auto">
          <a:xfrm>
            <a:off x="2196230" y="5229617"/>
            <a:ext cx="0" cy="1219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80" name="Line 42">
            <a:extLst>
              <a:ext uri="{FF2B5EF4-FFF2-40B4-BE49-F238E27FC236}">
                <a16:creationId xmlns:a16="http://schemas.microsoft.com/office/drawing/2014/main" id="{7261B6D8-FC59-FF4F-9BF1-AFB07D29789F}"/>
              </a:ext>
            </a:extLst>
          </p:cNvPr>
          <p:cNvSpPr>
            <a:spLocks noChangeShapeType="1"/>
          </p:cNvSpPr>
          <p:nvPr/>
        </p:nvSpPr>
        <p:spPr bwMode="auto">
          <a:xfrm>
            <a:off x="1891430" y="5458217"/>
            <a:ext cx="1371600"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81" name="Text Box 43">
            <a:extLst>
              <a:ext uri="{FF2B5EF4-FFF2-40B4-BE49-F238E27FC236}">
                <a16:creationId xmlns:a16="http://schemas.microsoft.com/office/drawing/2014/main" id="{E4ED2235-863B-7A4C-81DA-A5C8498D7344}"/>
              </a:ext>
            </a:extLst>
          </p:cNvPr>
          <p:cNvSpPr txBox="1">
            <a:spLocks noChangeArrowheads="1"/>
          </p:cNvSpPr>
          <p:nvPr/>
        </p:nvSpPr>
        <p:spPr bwMode="auto">
          <a:xfrm>
            <a:off x="2196230" y="5072455"/>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   y   z</a:t>
            </a:r>
          </a:p>
        </p:txBody>
      </p:sp>
      <p:sp>
        <p:nvSpPr>
          <p:cNvPr id="482" name="Text Box 44">
            <a:extLst>
              <a:ext uri="{FF2B5EF4-FFF2-40B4-BE49-F238E27FC236}">
                <a16:creationId xmlns:a16="http://schemas.microsoft.com/office/drawing/2014/main" id="{80848CD5-EF97-E44C-8B10-AE1B3598E699}"/>
              </a:ext>
            </a:extLst>
          </p:cNvPr>
          <p:cNvSpPr txBox="1">
            <a:spLocks noChangeArrowheads="1"/>
          </p:cNvSpPr>
          <p:nvPr/>
        </p:nvSpPr>
        <p:spPr bwMode="auto">
          <a:xfrm>
            <a:off x="1891430" y="54534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a:t>
            </a:r>
          </a:p>
        </p:txBody>
      </p:sp>
      <p:sp>
        <p:nvSpPr>
          <p:cNvPr id="483" name="Text Box 45">
            <a:extLst>
              <a:ext uri="{FF2B5EF4-FFF2-40B4-BE49-F238E27FC236}">
                <a16:creationId xmlns:a16="http://schemas.microsoft.com/office/drawing/2014/main" id="{B922D36E-AC67-1A4C-BF40-D8CC270F89F0}"/>
              </a:ext>
            </a:extLst>
          </p:cNvPr>
          <p:cNvSpPr txBox="1">
            <a:spLocks noChangeArrowheads="1"/>
          </p:cNvSpPr>
          <p:nvPr/>
        </p:nvSpPr>
        <p:spPr bwMode="auto">
          <a:xfrm>
            <a:off x="1891430" y="57582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y</a:t>
            </a:r>
          </a:p>
        </p:txBody>
      </p:sp>
      <p:sp>
        <p:nvSpPr>
          <p:cNvPr id="484" name="Text Box 46">
            <a:extLst>
              <a:ext uri="{FF2B5EF4-FFF2-40B4-BE49-F238E27FC236}">
                <a16:creationId xmlns:a16="http://schemas.microsoft.com/office/drawing/2014/main" id="{C96BD7D4-6B14-C047-B652-884D02CB9971}"/>
              </a:ext>
            </a:extLst>
          </p:cNvPr>
          <p:cNvSpPr txBox="1">
            <a:spLocks noChangeArrowheads="1"/>
          </p:cNvSpPr>
          <p:nvPr/>
        </p:nvSpPr>
        <p:spPr bwMode="auto">
          <a:xfrm>
            <a:off x="1891430" y="60630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z</a:t>
            </a:r>
          </a:p>
        </p:txBody>
      </p:sp>
      <p:sp>
        <p:nvSpPr>
          <p:cNvPr id="485" name="Text Box 47">
            <a:extLst>
              <a:ext uri="{FF2B5EF4-FFF2-40B4-BE49-F238E27FC236}">
                <a16:creationId xmlns:a16="http://schemas.microsoft.com/office/drawing/2014/main" id="{7B2377F3-60C2-304A-9159-875DB1D6AEA8}"/>
              </a:ext>
            </a:extLst>
          </p:cNvPr>
          <p:cNvSpPr txBox="1">
            <a:spLocks noChangeArrowheads="1"/>
          </p:cNvSpPr>
          <p:nvPr/>
        </p:nvSpPr>
        <p:spPr bwMode="auto">
          <a:xfrm>
            <a:off x="2196230" y="5839217"/>
            <a:ext cx="990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86" name="Text Box 48">
            <a:extLst>
              <a:ext uri="{FF2B5EF4-FFF2-40B4-BE49-F238E27FC236}">
                <a16:creationId xmlns:a16="http://schemas.microsoft.com/office/drawing/2014/main" id="{D8E11DB6-4089-A144-9DBB-C9FF805F599A}"/>
              </a:ext>
            </a:extLst>
          </p:cNvPr>
          <p:cNvSpPr txBox="1">
            <a:spLocks noChangeArrowheads="1"/>
          </p:cNvSpPr>
          <p:nvPr/>
        </p:nvSpPr>
        <p:spPr bwMode="auto">
          <a:xfrm>
            <a:off x="2424830" y="58344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87" name="Text Box 49">
            <a:extLst>
              <a:ext uri="{FF2B5EF4-FFF2-40B4-BE49-F238E27FC236}">
                <a16:creationId xmlns:a16="http://schemas.microsoft.com/office/drawing/2014/main" id="{CC1B387A-1C77-A744-93E2-098ED73DA0EF}"/>
              </a:ext>
            </a:extLst>
          </p:cNvPr>
          <p:cNvSpPr txBox="1">
            <a:spLocks noChangeArrowheads="1"/>
          </p:cNvSpPr>
          <p:nvPr/>
        </p:nvSpPr>
        <p:spPr bwMode="auto">
          <a:xfrm>
            <a:off x="2805830" y="58344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88" name="Text Box 50">
            <a:extLst>
              <a:ext uri="{FF2B5EF4-FFF2-40B4-BE49-F238E27FC236}">
                <a16:creationId xmlns:a16="http://schemas.microsoft.com/office/drawing/2014/main" id="{7F1FABE2-EAE5-3B48-A95A-1DB182B20C7B}"/>
              </a:ext>
            </a:extLst>
          </p:cNvPr>
          <p:cNvSpPr txBox="1">
            <a:spLocks noChangeArrowheads="1"/>
          </p:cNvSpPr>
          <p:nvPr/>
        </p:nvSpPr>
        <p:spPr bwMode="auto">
          <a:xfrm>
            <a:off x="2196230" y="6139255"/>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7</a:t>
            </a:r>
          </a:p>
        </p:txBody>
      </p:sp>
      <p:sp>
        <p:nvSpPr>
          <p:cNvPr id="489" name="Text Box 51">
            <a:extLst>
              <a:ext uri="{FF2B5EF4-FFF2-40B4-BE49-F238E27FC236}">
                <a16:creationId xmlns:a16="http://schemas.microsoft.com/office/drawing/2014/main" id="{19FF0230-3458-D248-B773-7F9D70995B76}"/>
              </a:ext>
            </a:extLst>
          </p:cNvPr>
          <p:cNvSpPr txBox="1">
            <a:spLocks noChangeArrowheads="1"/>
          </p:cNvSpPr>
          <p:nvPr/>
        </p:nvSpPr>
        <p:spPr bwMode="auto">
          <a:xfrm>
            <a:off x="2424830" y="6139255"/>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p>
        </p:txBody>
      </p:sp>
      <p:sp>
        <p:nvSpPr>
          <p:cNvPr id="490" name="Text Box 52">
            <a:extLst>
              <a:ext uri="{FF2B5EF4-FFF2-40B4-BE49-F238E27FC236}">
                <a16:creationId xmlns:a16="http://schemas.microsoft.com/office/drawing/2014/main" id="{F1940022-DEF4-9D4B-BA4B-AAB79886293B}"/>
              </a:ext>
            </a:extLst>
          </p:cNvPr>
          <p:cNvSpPr txBox="1">
            <a:spLocks noChangeArrowheads="1"/>
          </p:cNvSpPr>
          <p:nvPr/>
        </p:nvSpPr>
        <p:spPr bwMode="auto">
          <a:xfrm>
            <a:off x="2805830" y="6139255"/>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0</a:t>
            </a:r>
          </a:p>
        </p:txBody>
      </p:sp>
      <p:sp>
        <p:nvSpPr>
          <p:cNvPr id="491" name="Text Box 53">
            <a:extLst>
              <a:ext uri="{FF2B5EF4-FFF2-40B4-BE49-F238E27FC236}">
                <a16:creationId xmlns:a16="http://schemas.microsoft.com/office/drawing/2014/main" id="{4EEA2A3C-0BB3-5A4A-A3BC-614C830D6888}"/>
              </a:ext>
            </a:extLst>
          </p:cNvPr>
          <p:cNvSpPr txBox="1">
            <a:spLocks noChangeArrowheads="1"/>
          </p:cNvSpPr>
          <p:nvPr/>
        </p:nvSpPr>
        <p:spPr bwMode="auto">
          <a:xfrm>
            <a:off x="2340693" y="4940692"/>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cost to</a:t>
            </a:r>
          </a:p>
        </p:txBody>
      </p:sp>
      <p:sp>
        <p:nvSpPr>
          <p:cNvPr id="492" name="Text Box 54">
            <a:extLst>
              <a:ext uri="{FF2B5EF4-FFF2-40B4-BE49-F238E27FC236}">
                <a16:creationId xmlns:a16="http://schemas.microsoft.com/office/drawing/2014/main" id="{00BD020A-F6F0-114E-BA53-F52BCF13BE7B}"/>
              </a:ext>
            </a:extLst>
          </p:cNvPr>
          <p:cNvSpPr txBox="1">
            <a:spLocks noChangeArrowheads="1"/>
          </p:cNvSpPr>
          <p:nvPr/>
        </p:nvSpPr>
        <p:spPr bwMode="auto">
          <a:xfrm>
            <a:off x="2196230" y="3700855"/>
            <a:ext cx="9461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2   0   1</a:t>
            </a:r>
          </a:p>
        </p:txBody>
      </p:sp>
      <p:sp>
        <p:nvSpPr>
          <p:cNvPr id="493" name="Text Box 55">
            <a:extLst>
              <a:ext uri="{FF2B5EF4-FFF2-40B4-BE49-F238E27FC236}">
                <a16:creationId xmlns:a16="http://schemas.microsoft.com/office/drawing/2014/main" id="{00FA41ED-B3FF-E242-9DB3-E1257161C355}"/>
              </a:ext>
            </a:extLst>
          </p:cNvPr>
          <p:cNvSpPr txBox="1">
            <a:spLocks noChangeArrowheads="1"/>
          </p:cNvSpPr>
          <p:nvPr/>
        </p:nvSpPr>
        <p:spPr bwMode="auto">
          <a:xfrm>
            <a:off x="2196230" y="5458217"/>
            <a:ext cx="990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 ∞  ∞</a:t>
            </a:r>
          </a:p>
        </p:txBody>
      </p:sp>
      <p:sp>
        <p:nvSpPr>
          <p:cNvPr id="494" name="Text Box 56">
            <a:extLst>
              <a:ext uri="{FF2B5EF4-FFF2-40B4-BE49-F238E27FC236}">
                <a16:creationId xmlns:a16="http://schemas.microsoft.com/office/drawing/2014/main" id="{6DADD8BB-11F7-2447-9FCC-5D864B5420E2}"/>
              </a:ext>
            </a:extLst>
          </p:cNvPr>
          <p:cNvSpPr txBox="1">
            <a:spLocks noChangeArrowheads="1"/>
          </p:cNvSpPr>
          <p:nvPr/>
        </p:nvSpPr>
        <p:spPr bwMode="auto">
          <a:xfrm>
            <a:off x="4237755" y="2207017"/>
            <a:ext cx="946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2   0   1</a:t>
            </a:r>
          </a:p>
        </p:txBody>
      </p:sp>
      <p:sp>
        <p:nvSpPr>
          <p:cNvPr id="495" name="Text Box 57">
            <a:extLst>
              <a:ext uri="{FF2B5EF4-FFF2-40B4-BE49-F238E27FC236}">
                <a16:creationId xmlns:a16="http://schemas.microsoft.com/office/drawing/2014/main" id="{5CB25BE3-30C1-0A41-90C7-82149A08281D}"/>
              </a:ext>
            </a:extLst>
          </p:cNvPr>
          <p:cNvSpPr txBox="1">
            <a:spLocks noChangeArrowheads="1"/>
          </p:cNvSpPr>
          <p:nvPr/>
        </p:nvSpPr>
        <p:spPr bwMode="auto">
          <a:xfrm>
            <a:off x="4237755" y="2522930"/>
            <a:ext cx="946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7   1   0</a:t>
            </a:r>
          </a:p>
        </p:txBody>
      </p:sp>
      <p:sp>
        <p:nvSpPr>
          <p:cNvPr id="496" name="Line 58">
            <a:extLst>
              <a:ext uri="{FF2B5EF4-FFF2-40B4-BE49-F238E27FC236}">
                <a16:creationId xmlns:a16="http://schemas.microsoft.com/office/drawing/2014/main" id="{21884B5D-F7C2-8C44-B19B-93AAB1E7C6FF}"/>
              </a:ext>
            </a:extLst>
          </p:cNvPr>
          <p:cNvSpPr>
            <a:spLocks noChangeShapeType="1"/>
          </p:cNvSpPr>
          <p:nvPr/>
        </p:nvSpPr>
        <p:spPr bwMode="auto">
          <a:xfrm>
            <a:off x="3186830" y="2181617"/>
            <a:ext cx="685800" cy="15240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7" name="Line 59">
            <a:extLst>
              <a:ext uri="{FF2B5EF4-FFF2-40B4-BE49-F238E27FC236}">
                <a16:creationId xmlns:a16="http://schemas.microsoft.com/office/drawing/2014/main" id="{7DF54633-A6C6-3549-93EA-4B0F0A132FAF}"/>
              </a:ext>
            </a:extLst>
          </p:cNvPr>
          <p:cNvSpPr>
            <a:spLocks noChangeShapeType="1"/>
          </p:cNvSpPr>
          <p:nvPr/>
        </p:nvSpPr>
        <p:spPr bwMode="auto">
          <a:xfrm>
            <a:off x="3110630" y="2257817"/>
            <a:ext cx="685800" cy="31242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8" name="Line 60">
            <a:extLst>
              <a:ext uri="{FF2B5EF4-FFF2-40B4-BE49-F238E27FC236}">
                <a16:creationId xmlns:a16="http://schemas.microsoft.com/office/drawing/2014/main" id="{1466A465-3F94-9545-ABD6-8D8CD2184C84}"/>
              </a:ext>
            </a:extLst>
          </p:cNvPr>
          <p:cNvSpPr>
            <a:spLocks noChangeShapeType="1"/>
          </p:cNvSpPr>
          <p:nvPr/>
        </p:nvSpPr>
        <p:spPr bwMode="auto">
          <a:xfrm flipV="1">
            <a:off x="3110630" y="2715017"/>
            <a:ext cx="762000" cy="12954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9" name="Line 61">
            <a:extLst>
              <a:ext uri="{FF2B5EF4-FFF2-40B4-BE49-F238E27FC236}">
                <a16:creationId xmlns:a16="http://schemas.microsoft.com/office/drawing/2014/main" id="{21BBF839-40E3-0C41-9536-5ABF8D8BDAA7}"/>
              </a:ext>
            </a:extLst>
          </p:cNvPr>
          <p:cNvSpPr>
            <a:spLocks noChangeShapeType="1"/>
          </p:cNvSpPr>
          <p:nvPr/>
        </p:nvSpPr>
        <p:spPr bwMode="auto">
          <a:xfrm>
            <a:off x="3110630" y="4315217"/>
            <a:ext cx="609600" cy="11430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0" name="Line 62">
            <a:extLst>
              <a:ext uri="{FF2B5EF4-FFF2-40B4-BE49-F238E27FC236}">
                <a16:creationId xmlns:a16="http://schemas.microsoft.com/office/drawing/2014/main" id="{D3CBD049-6D4E-044B-B00F-23CDF409F6F6}"/>
              </a:ext>
            </a:extLst>
          </p:cNvPr>
          <p:cNvSpPr>
            <a:spLocks noChangeShapeType="1"/>
          </p:cNvSpPr>
          <p:nvPr/>
        </p:nvSpPr>
        <p:spPr bwMode="auto">
          <a:xfrm flipV="1">
            <a:off x="3110630" y="2791217"/>
            <a:ext cx="838200" cy="34290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1" name="Line 63">
            <a:extLst>
              <a:ext uri="{FF2B5EF4-FFF2-40B4-BE49-F238E27FC236}">
                <a16:creationId xmlns:a16="http://schemas.microsoft.com/office/drawing/2014/main" id="{07663209-9542-2049-9E73-A6836493B7AF}"/>
              </a:ext>
            </a:extLst>
          </p:cNvPr>
          <p:cNvSpPr>
            <a:spLocks noChangeShapeType="1"/>
          </p:cNvSpPr>
          <p:nvPr/>
        </p:nvSpPr>
        <p:spPr bwMode="auto">
          <a:xfrm flipV="1">
            <a:off x="3186830" y="4543817"/>
            <a:ext cx="762000" cy="17526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2" name="Line 64">
            <a:extLst>
              <a:ext uri="{FF2B5EF4-FFF2-40B4-BE49-F238E27FC236}">
                <a16:creationId xmlns:a16="http://schemas.microsoft.com/office/drawing/2014/main" id="{0E7158AD-B22F-7D45-BE45-5A28417E3826}"/>
              </a:ext>
            </a:extLst>
          </p:cNvPr>
          <p:cNvSpPr>
            <a:spLocks noChangeShapeType="1"/>
          </p:cNvSpPr>
          <p:nvPr/>
        </p:nvSpPr>
        <p:spPr bwMode="auto">
          <a:xfrm>
            <a:off x="1586630" y="6545655"/>
            <a:ext cx="6417502" cy="0"/>
          </a:xfrm>
          <a:prstGeom prst="line">
            <a:avLst/>
          </a:prstGeom>
          <a:noFill/>
          <a:ln w="15875">
            <a:solidFill>
              <a:srgbClr val="000000"/>
            </a:solidFill>
            <a:prstDash val="sysDot"/>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3" name="Text Box 65">
            <a:extLst>
              <a:ext uri="{FF2B5EF4-FFF2-40B4-BE49-F238E27FC236}">
                <a16:creationId xmlns:a16="http://schemas.microsoft.com/office/drawing/2014/main" id="{46978D6B-6DAC-7F45-BEB1-D317E94DB5B2}"/>
              </a:ext>
            </a:extLst>
          </p:cNvPr>
          <p:cNvSpPr txBox="1">
            <a:spLocks noChangeArrowheads="1"/>
          </p:cNvSpPr>
          <p:nvPr/>
        </p:nvSpPr>
        <p:spPr bwMode="auto">
          <a:xfrm>
            <a:off x="7960443" y="6337692"/>
            <a:ext cx="6159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000000"/>
                </a:solidFill>
                <a:effectLst/>
                <a:uLnTx/>
                <a:uFillTx/>
                <a:latin typeface="+mn-lt"/>
                <a:ea typeface="ＭＳ Ｐゴシック" charset="0"/>
              </a:rPr>
              <a:t>time</a:t>
            </a:r>
          </a:p>
        </p:txBody>
      </p:sp>
      <p:grpSp>
        <p:nvGrpSpPr>
          <p:cNvPr id="504" name="Group 66">
            <a:extLst>
              <a:ext uri="{FF2B5EF4-FFF2-40B4-BE49-F238E27FC236}">
                <a16:creationId xmlns:a16="http://schemas.microsoft.com/office/drawing/2014/main" id="{131105F8-C125-CE49-B85B-EC210DF07326}"/>
              </a:ext>
            </a:extLst>
          </p:cNvPr>
          <p:cNvGrpSpPr>
            <a:grpSpLocks/>
          </p:cNvGrpSpPr>
          <p:nvPr/>
        </p:nvGrpSpPr>
        <p:grpSpPr bwMode="auto">
          <a:xfrm>
            <a:off x="9037572" y="2949053"/>
            <a:ext cx="2184400" cy="1212850"/>
            <a:chOff x="2352" y="0"/>
            <a:chExt cx="1376" cy="764"/>
          </a:xfrm>
        </p:grpSpPr>
        <p:sp>
          <p:nvSpPr>
            <p:cNvPr id="505" name="Freeform 67">
              <a:extLst>
                <a:ext uri="{FF2B5EF4-FFF2-40B4-BE49-F238E27FC236}">
                  <a16:creationId xmlns:a16="http://schemas.microsoft.com/office/drawing/2014/main" id="{263D03E2-9196-934C-9562-378C3A280ADC}"/>
                </a:ext>
              </a:extLst>
            </p:cNvPr>
            <p:cNvSpPr>
              <a:spLocks/>
            </p:cNvSpPr>
            <p:nvPr/>
          </p:nvSpPr>
          <p:spPr bwMode="auto">
            <a:xfrm>
              <a:off x="2352" y="0"/>
              <a:ext cx="1376" cy="764"/>
            </a:xfrm>
            <a:custGeom>
              <a:avLst/>
              <a:gdLst>
                <a:gd name="T0" fmla="*/ 113 w 1376"/>
                <a:gd name="T1" fmla="*/ 348 h 764"/>
                <a:gd name="T2" fmla="*/ 395 w 1376"/>
                <a:gd name="T3" fmla="*/ 162 h 764"/>
                <a:gd name="T4" fmla="*/ 710 w 1376"/>
                <a:gd name="T5" fmla="*/ 9 h 764"/>
                <a:gd name="T6" fmla="*/ 1160 w 1376"/>
                <a:gd name="T7" fmla="*/ 219 h 764"/>
                <a:gd name="T8" fmla="*/ 1367 w 1376"/>
                <a:gd name="T9" fmla="*/ 510 h 764"/>
                <a:gd name="T10" fmla="*/ 1103 w 1376"/>
                <a:gd name="T11" fmla="*/ 726 h 764"/>
                <a:gd name="T12" fmla="*/ 578 w 1376"/>
                <a:gd name="T13" fmla="*/ 738 h 764"/>
                <a:gd name="T14" fmla="*/ 77 w 1376"/>
                <a:gd name="T15" fmla="*/ 630 h 764"/>
                <a:gd name="T16" fmla="*/ 113 w 1376"/>
                <a:gd name="T17" fmla="*/ 348 h 7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76"/>
                <a:gd name="T28" fmla="*/ 0 h 764"/>
                <a:gd name="T29" fmla="*/ 1376 w 1376"/>
                <a:gd name="T30" fmla="*/ 764 h 7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76" h="764">
                  <a:moveTo>
                    <a:pt x="113" y="348"/>
                  </a:moveTo>
                  <a:cubicBezTo>
                    <a:pt x="166" y="270"/>
                    <a:pt x="296" y="218"/>
                    <a:pt x="395" y="162"/>
                  </a:cubicBezTo>
                  <a:cubicBezTo>
                    <a:pt x="494" y="106"/>
                    <a:pt x="583" y="0"/>
                    <a:pt x="710" y="9"/>
                  </a:cubicBezTo>
                  <a:cubicBezTo>
                    <a:pt x="837" y="18"/>
                    <a:pt x="1051" y="136"/>
                    <a:pt x="1160" y="219"/>
                  </a:cubicBezTo>
                  <a:cubicBezTo>
                    <a:pt x="1269" y="302"/>
                    <a:pt x="1376" y="426"/>
                    <a:pt x="1367" y="510"/>
                  </a:cubicBezTo>
                  <a:cubicBezTo>
                    <a:pt x="1358" y="594"/>
                    <a:pt x="1234" y="688"/>
                    <a:pt x="1103" y="726"/>
                  </a:cubicBezTo>
                  <a:cubicBezTo>
                    <a:pt x="972" y="764"/>
                    <a:pt x="749" y="754"/>
                    <a:pt x="578" y="738"/>
                  </a:cubicBezTo>
                  <a:cubicBezTo>
                    <a:pt x="407" y="722"/>
                    <a:pt x="154" y="695"/>
                    <a:pt x="77" y="630"/>
                  </a:cubicBezTo>
                  <a:cubicBezTo>
                    <a:pt x="0" y="565"/>
                    <a:pt x="60" y="426"/>
                    <a:pt x="113" y="348"/>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06" name="Group 68">
              <a:extLst>
                <a:ext uri="{FF2B5EF4-FFF2-40B4-BE49-F238E27FC236}">
                  <a16:creationId xmlns:a16="http://schemas.microsoft.com/office/drawing/2014/main" id="{83D5943B-43BC-7148-A0C5-04D5679B6A92}"/>
                </a:ext>
              </a:extLst>
            </p:cNvPr>
            <p:cNvGrpSpPr>
              <a:grpSpLocks/>
            </p:cNvGrpSpPr>
            <p:nvPr/>
          </p:nvGrpSpPr>
          <p:grpSpPr bwMode="auto">
            <a:xfrm>
              <a:off x="2448" y="70"/>
              <a:ext cx="1161" cy="676"/>
              <a:chOff x="-17" y="1282"/>
              <a:chExt cx="1161" cy="676"/>
            </a:xfrm>
          </p:grpSpPr>
          <p:sp>
            <p:nvSpPr>
              <p:cNvPr id="507" name="Freeform 69">
                <a:extLst>
                  <a:ext uri="{FF2B5EF4-FFF2-40B4-BE49-F238E27FC236}">
                    <a16:creationId xmlns:a16="http://schemas.microsoft.com/office/drawing/2014/main" id="{5C3786B6-68E8-994E-A191-4C79E192C632}"/>
                  </a:ext>
                </a:extLst>
              </p:cNvPr>
              <p:cNvSpPr>
                <a:spLocks/>
              </p:cNvSpPr>
              <p:nvPr/>
            </p:nvSpPr>
            <p:spPr bwMode="auto">
              <a:xfrm>
                <a:off x="246" y="1476"/>
                <a:ext cx="222" cy="180"/>
              </a:xfrm>
              <a:custGeom>
                <a:avLst/>
                <a:gdLst>
                  <a:gd name="T0" fmla="*/ 0 w 222"/>
                  <a:gd name="T1" fmla="*/ 180 h 180"/>
                  <a:gd name="T2" fmla="*/ 222 w 222"/>
                  <a:gd name="T3" fmla="*/ 0 h 180"/>
                  <a:gd name="T4" fmla="*/ 0 60000 65536"/>
                  <a:gd name="T5" fmla="*/ 0 60000 65536"/>
                  <a:gd name="T6" fmla="*/ 0 w 222"/>
                  <a:gd name="T7" fmla="*/ 0 h 180"/>
                  <a:gd name="T8" fmla="*/ 222 w 222"/>
                  <a:gd name="T9" fmla="*/ 180 h 180"/>
                </a:gdLst>
                <a:ahLst/>
                <a:cxnLst>
                  <a:cxn ang="T4">
                    <a:pos x="T0" y="T1"/>
                  </a:cxn>
                  <a:cxn ang="T5">
                    <a:pos x="T2" y="T3"/>
                  </a:cxn>
                </a:cxnLst>
                <a:rect l="T6" t="T7" r="T8" b="T9"/>
                <a:pathLst>
                  <a:path w="222" h="180">
                    <a:moveTo>
                      <a:pt x="0" y="180"/>
                    </a:moveTo>
                    <a:lnTo>
                      <a:pt x="22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8" name="Oval 70">
                <a:extLst>
                  <a:ext uri="{FF2B5EF4-FFF2-40B4-BE49-F238E27FC236}">
                    <a16:creationId xmlns:a16="http://schemas.microsoft.com/office/drawing/2014/main" id="{76B74C90-F035-0D46-90DC-7012A31BCF76}"/>
                  </a:ext>
                </a:extLst>
              </p:cNvPr>
              <p:cNvSpPr>
                <a:spLocks noChangeArrowheads="1"/>
              </p:cNvSpPr>
              <p:nvPr/>
            </p:nvSpPr>
            <p:spPr bwMode="auto">
              <a:xfrm>
                <a:off x="-14" y="1712"/>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9" name="Line 71">
                <a:extLst>
                  <a:ext uri="{FF2B5EF4-FFF2-40B4-BE49-F238E27FC236}">
                    <a16:creationId xmlns:a16="http://schemas.microsoft.com/office/drawing/2014/main" id="{E0C79831-B7E5-D94D-B962-8A0A2EBCC53B}"/>
                  </a:ext>
                </a:extLst>
              </p:cNvPr>
              <p:cNvSpPr>
                <a:spLocks noChangeShapeType="1"/>
              </p:cNvSpPr>
              <p:nvPr/>
            </p:nvSpPr>
            <p:spPr bwMode="auto">
              <a:xfrm>
                <a:off x="-14" y="1705"/>
                <a:ext cx="1"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0" name="Line 72">
                <a:extLst>
                  <a:ext uri="{FF2B5EF4-FFF2-40B4-BE49-F238E27FC236}">
                    <a16:creationId xmlns:a16="http://schemas.microsoft.com/office/drawing/2014/main" id="{B7A75E97-14D7-254C-BAE7-25319E0F33E5}"/>
                  </a:ext>
                </a:extLst>
              </p:cNvPr>
              <p:cNvSpPr>
                <a:spLocks noChangeShapeType="1"/>
              </p:cNvSpPr>
              <p:nvPr/>
            </p:nvSpPr>
            <p:spPr bwMode="auto">
              <a:xfrm>
                <a:off x="299" y="1705"/>
                <a:ext cx="1"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1" name="Rectangle 73">
                <a:extLst>
                  <a:ext uri="{FF2B5EF4-FFF2-40B4-BE49-F238E27FC236}">
                    <a16:creationId xmlns:a16="http://schemas.microsoft.com/office/drawing/2014/main" id="{0C521DAF-FFE0-054B-8828-ED05D1912D0A}"/>
                  </a:ext>
                </a:extLst>
              </p:cNvPr>
              <p:cNvSpPr>
                <a:spLocks noChangeArrowheads="1"/>
              </p:cNvSpPr>
              <p:nvPr/>
            </p:nvSpPr>
            <p:spPr bwMode="auto">
              <a:xfrm>
                <a:off x="-14" y="1705"/>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2" name="Oval 74">
                <a:extLst>
                  <a:ext uri="{FF2B5EF4-FFF2-40B4-BE49-F238E27FC236}">
                    <a16:creationId xmlns:a16="http://schemas.microsoft.com/office/drawing/2014/main" id="{91217C6B-657E-7D4C-92F2-48179F30D483}"/>
                  </a:ext>
                </a:extLst>
              </p:cNvPr>
              <p:cNvSpPr>
                <a:spLocks noChangeArrowheads="1"/>
              </p:cNvSpPr>
              <p:nvPr/>
            </p:nvSpPr>
            <p:spPr bwMode="auto">
              <a:xfrm>
                <a:off x="-17" y="1646"/>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3" name="Freeform 75">
                <a:extLst>
                  <a:ext uri="{FF2B5EF4-FFF2-40B4-BE49-F238E27FC236}">
                    <a16:creationId xmlns:a16="http://schemas.microsoft.com/office/drawing/2014/main" id="{93320E84-7F42-D646-8644-59F5B863EA5A}"/>
                  </a:ext>
                </a:extLst>
              </p:cNvPr>
              <p:cNvSpPr>
                <a:spLocks/>
              </p:cNvSpPr>
              <p:nvPr/>
            </p:nvSpPr>
            <p:spPr bwMode="auto">
              <a:xfrm>
                <a:off x="651" y="1476"/>
                <a:ext cx="216" cy="189"/>
              </a:xfrm>
              <a:custGeom>
                <a:avLst/>
                <a:gdLst>
                  <a:gd name="T0" fmla="*/ 0 w 216"/>
                  <a:gd name="T1" fmla="*/ 0 h 189"/>
                  <a:gd name="T2" fmla="*/ 216 w 216"/>
                  <a:gd name="T3" fmla="*/ 189 h 189"/>
                  <a:gd name="T4" fmla="*/ 0 60000 65536"/>
                  <a:gd name="T5" fmla="*/ 0 60000 65536"/>
                  <a:gd name="T6" fmla="*/ 0 w 216"/>
                  <a:gd name="T7" fmla="*/ 0 h 189"/>
                  <a:gd name="T8" fmla="*/ 216 w 216"/>
                  <a:gd name="T9" fmla="*/ 189 h 189"/>
                </a:gdLst>
                <a:ahLst/>
                <a:cxnLst>
                  <a:cxn ang="T4">
                    <a:pos x="T0" y="T1"/>
                  </a:cxn>
                  <a:cxn ang="T5">
                    <a:pos x="T2" y="T3"/>
                  </a:cxn>
                </a:cxnLst>
                <a:rect l="T6" t="T7" r="T8" b="T9"/>
                <a:pathLst>
                  <a:path w="216" h="189">
                    <a:moveTo>
                      <a:pt x="0" y="0"/>
                    </a:moveTo>
                    <a:lnTo>
                      <a:pt x="216" y="189"/>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4" name="Freeform 76">
                <a:extLst>
                  <a:ext uri="{FF2B5EF4-FFF2-40B4-BE49-F238E27FC236}">
                    <a16:creationId xmlns:a16="http://schemas.microsoft.com/office/drawing/2014/main" id="{BF0EFC1E-A2ED-9644-9F97-C07A497C709E}"/>
                  </a:ext>
                </a:extLst>
              </p:cNvPr>
              <p:cNvSpPr>
                <a:spLocks/>
              </p:cNvSpPr>
              <p:nvPr/>
            </p:nvSpPr>
            <p:spPr bwMode="auto">
              <a:xfrm>
                <a:off x="303" y="1740"/>
                <a:ext cx="540" cy="3"/>
              </a:xfrm>
              <a:custGeom>
                <a:avLst/>
                <a:gdLst>
                  <a:gd name="T0" fmla="*/ 540 w 540"/>
                  <a:gd name="T1" fmla="*/ 3 h 3"/>
                  <a:gd name="T2" fmla="*/ 0 w 540"/>
                  <a:gd name="T3" fmla="*/ 0 h 3"/>
                  <a:gd name="T4" fmla="*/ 0 60000 65536"/>
                  <a:gd name="T5" fmla="*/ 0 60000 65536"/>
                  <a:gd name="T6" fmla="*/ 0 w 540"/>
                  <a:gd name="T7" fmla="*/ 0 h 3"/>
                  <a:gd name="T8" fmla="*/ 540 w 540"/>
                  <a:gd name="T9" fmla="*/ 3 h 3"/>
                </a:gdLst>
                <a:ahLst/>
                <a:cxnLst>
                  <a:cxn ang="T4">
                    <a:pos x="T0" y="T1"/>
                  </a:cxn>
                  <a:cxn ang="T5">
                    <a:pos x="T2" y="T3"/>
                  </a:cxn>
                </a:cxnLst>
                <a:rect l="T6" t="T7" r="T8" b="T9"/>
                <a:pathLst>
                  <a:path w="540" h="3">
                    <a:moveTo>
                      <a:pt x="540" y="3"/>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15" name="Group 77">
                <a:extLst>
                  <a:ext uri="{FF2B5EF4-FFF2-40B4-BE49-F238E27FC236}">
                    <a16:creationId xmlns:a16="http://schemas.microsoft.com/office/drawing/2014/main" id="{8262C69D-F268-2849-B65D-1324D5E79FD0}"/>
                  </a:ext>
                </a:extLst>
              </p:cNvPr>
              <p:cNvGrpSpPr>
                <a:grpSpLocks/>
              </p:cNvGrpSpPr>
              <p:nvPr/>
            </p:nvGrpSpPr>
            <p:grpSpPr bwMode="auto">
              <a:xfrm>
                <a:off x="39" y="1594"/>
                <a:ext cx="196" cy="250"/>
                <a:chOff x="2959" y="2425"/>
                <a:chExt cx="197" cy="250"/>
              </a:xfrm>
            </p:grpSpPr>
            <p:sp>
              <p:nvSpPr>
                <p:cNvPr id="537" name="Rectangle 78">
                  <a:extLst>
                    <a:ext uri="{FF2B5EF4-FFF2-40B4-BE49-F238E27FC236}">
                      <a16:creationId xmlns:a16="http://schemas.microsoft.com/office/drawing/2014/main" id="{6C0B7D66-013B-B74F-B238-4572FF1070C6}"/>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8" name="Text Box 79">
                  <a:extLst>
                    <a:ext uri="{FF2B5EF4-FFF2-40B4-BE49-F238E27FC236}">
                      <a16:creationId xmlns:a16="http://schemas.microsoft.com/office/drawing/2014/main" id="{0F706F26-1CB7-8943-89C3-5B640B734B1D}"/>
                    </a:ext>
                  </a:extLst>
                </p:cNvPr>
                <p:cNvSpPr txBox="1">
                  <a:spLocks noChangeArrowheads="1"/>
                </p:cNvSpPr>
                <p:nvPr/>
              </p:nvSpPr>
              <p:spPr bwMode="auto">
                <a:xfrm>
                  <a:off x="2959" y="2425"/>
                  <a:ext cx="197"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x</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16" name="Group 80">
                <a:extLst>
                  <a:ext uri="{FF2B5EF4-FFF2-40B4-BE49-F238E27FC236}">
                    <a16:creationId xmlns:a16="http://schemas.microsoft.com/office/drawing/2014/main" id="{AE871476-E138-D04C-BACC-E193845288E8}"/>
                  </a:ext>
                </a:extLst>
              </p:cNvPr>
              <p:cNvGrpSpPr>
                <a:grpSpLocks/>
              </p:cNvGrpSpPr>
              <p:nvPr/>
            </p:nvGrpSpPr>
            <p:grpSpPr bwMode="auto">
              <a:xfrm>
                <a:off x="828" y="1576"/>
                <a:ext cx="316" cy="288"/>
                <a:chOff x="1740" y="2272"/>
                <a:chExt cx="316" cy="288"/>
              </a:xfrm>
            </p:grpSpPr>
            <p:sp>
              <p:nvSpPr>
                <p:cNvPr id="529" name="Oval 81">
                  <a:extLst>
                    <a:ext uri="{FF2B5EF4-FFF2-40B4-BE49-F238E27FC236}">
                      <a16:creationId xmlns:a16="http://schemas.microsoft.com/office/drawing/2014/main" id="{63D5C5EA-53A0-8947-BFB8-BA3581D41167}"/>
                    </a:ext>
                  </a:extLst>
                </p:cNvPr>
                <p:cNvSpPr>
                  <a:spLocks noChangeArrowheads="1"/>
                </p:cNvSpPr>
                <p:nvPr/>
              </p:nvSpPr>
              <p:spPr bwMode="auto">
                <a:xfrm>
                  <a:off x="1743" y="2420"/>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0" name="Line 82">
                  <a:extLst>
                    <a:ext uri="{FF2B5EF4-FFF2-40B4-BE49-F238E27FC236}">
                      <a16:creationId xmlns:a16="http://schemas.microsoft.com/office/drawing/2014/main" id="{8FF3C56B-7C27-0949-8918-4755B9C7CFB4}"/>
                    </a:ext>
                  </a:extLst>
                </p:cNvPr>
                <p:cNvSpPr>
                  <a:spLocks noChangeShapeType="1"/>
                </p:cNvSpPr>
                <p:nvPr/>
              </p:nvSpPr>
              <p:spPr bwMode="auto">
                <a:xfrm>
                  <a:off x="1743"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1" name="Line 83">
                  <a:extLst>
                    <a:ext uri="{FF2B5EF4-FFF2-40B4-BE49-F238E27FC236}">
                      <a16:creationId xmlns:a16="http://schemas.microsoft.com/office/drawing/2014/main" id="{E4D0170D-AC3D-E343-A0C0-936BA1823017}"/>
                    </a:ext>
                  </a:extLst>
                </p:cNvPr>
                <p:cNvSpPr>
                  <a:spLocks noChangeShapeType="1"/>
                </p:cNvSpPr>
                <p:nvPr/>
              </p:nvSpPr>
              <p:spPr bwMode="auto">
                <a:xfrm>
                  <a:off x="2056"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2" name="Rectangle 84">
                  <a:extLst>
                    <a:ext uri="{FF2B5EF4-FFF2-40B4-BE49-F238E27FC236}">
                      <a16:creationId xmlns:a16="http://schemas.microsoft.com/office/drawing/2014/main" id="{A95CCE0E-AE26-AF43-BF4F-282F90201920}"/>
                    </a:ext>
                  </a:extLst>
                </p:cNvPr>
                <p:cNvSpPr>
                  <a:spLocks noChangeArrowheads="1"/>
                </p:cNvSpPr>
                <p:nvPr/>
              </p:nvSpPr>
              <p:spPr bwMode="auto">
                <a:xfrm>
                  <a:off x="1743" y="2413"/>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3" name="Oval 85">
                  <a:extLst>
                    <a:ext uri="{FF2B5EF4-FFF2-40B4-BE49-F238E27FC236}">
                      <a16:creationId xmlns:a16="http://schemas.microsoft.com/office/drawing/2014/main" id="{1F165F2E-D551-1543-8FF4-E7E9AEB5B6C8}"/>
                    </a:ext>
                  </a:extLst>
                </p:cNvPr>
                <p:cNvSpPr>
                  <a:spLocks noChangeArrowheads="1"/>
                </p:cNvSpPr>
                <p:nvPr/>
              </p:nvSpPr>
              <p:spPr bwMode="auto">
                <a:xfrm>
                  <a:off x="1740" y="2354"/>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4" name="Group 86">
                  <a:extLst>
                    <a:ext uri="{FF2B5EF4-FFF2-40B4-BE49-F238E27FC236}">
                      <a16:creationId xmlns:a16="http://schemas.microsoft.com/office/drawing/2014/main" id="{4A219E6B-F8FD-F745-B02C-95F9E51582CE}"/>
                    </a:ext>
                  </a:extLst>
                </p:cNvPr>
                <p:cNvGrpSpPr>
                  <a:grpSpLocks/>
                </p:cNvGrpSpPr>
                <p:nvPr/>
              </p:nvGrpSpPr>
              <p:grpSpPr bwMode="auto">
                <a:xfrm>
                  <a:off x="1795" y="2272"/>
                  <a:ext cx="212" cy="288"/>
                  <a:chOff x="2951" y="2395"/>
                  <a:chExt cx="213" cy="288"/>
                </a:xfrm>
              </p:grpSpPr>
              <p:sp>
                <p:nvSpPr>
                  <p:cNvPr id="535" name="Rectangle 87">
                    <a:extLst>
                      <a:ext uri="{FF2B5EF4-FFF2-40B4-BE49-F238E27FC236}">
                        <a16:creationId xmlns:a16="http://schemas.microsoft.com/office/drawing/2014/main" id="{DF4CEA50-DC2D-B54A-A88C-7266818FA2E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6" name="Text Box 88">
                    <a:extLst>
                      <a:ext uri="{FF2B5EF4-FFF2-40B4-BE49-F238E27FC236}">
                        <a16:creationId xmlns:a16="http://schemas.microsoft.com/office/drawing/2014/main" id="{386959F9-9A61-B243-A07D-325F59824D43}"/>
                      </a:ext>
                    </a:extLst>
                  </p:cNvPr>
                  <p:cNvSpPr txBox="1">
                    <a:spLocks noChangeArrowheads="1"/>
                  </p:cNvSpPr>
                  <p:nvPr/>
                </p:nvSpPr>
                <p:spPr bwMode="auto">
                  <a:xfrm>
                    <a:off x="2951" y="2395"/>
                    <a:ext cx="213"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z</a:t>
                    </a:r>
                  </a:p>
                </p:txBody>
              </p:sp>
            </p:grpSp>
          </p:grpSp>
          <p:sp>
            <p:nvSpPr>
              <p:cNvPr id="517" name="Text Box 89">
                <a:extLst>
                  <a:ext uri="{FF2B5EF4-FFF2-40B4-BE49-F238E27FC236}">
                    <a16:creationId xmlns:a16="http://schemas.microsoft.com/office/drawing/2014/main" id="{2DB55D98-85D1-9148-BFB4-604DA29883C3}"/>
                  </a:ext>
                </a:extLst>
              </p:cNvPr>
              <p:cNvSpPr txBox="1">
                <a:spLocks noChangeArrowheads="1"/>
              </p:cNvSpPr>
              <p:nvPr/>
            </p:nvSpPr>
            <p:spPr bwMode="auto">
              <a:xfrm>
                <a:off x="724" y="1397"/>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8" name="Text Box 90">
                <a:extLst>
                  <a:ext uri="{FF2B5EF4-FFF2-40B4-BE49-F238E27FC236}">
                    <a16:creationId xmlns:a16="http://schemas.microsoft.com/office/drawing/2014/main" id="{5777214A-84D8-6042-BFBC-CD42F8A4E727}"/>
                  </a:ext>
                </a:extLst>
              </p:cNvPr>
              <p:cNvSpPr txBox="1">
                <a:spLocks noChangeArrowheads="1"/>
              </p:cNvSpPr>
              <p:nvPr/>
            </p:nvSpPr>
            <p:spPr bwMode="auto">
              <a:xfrm>
                <a:off x="196" y="1394"/>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9" name="Text Box 91">
                <a:extLst>
                  <a:ext uri="{FF2B5EF4-FFF2-40B4-BE49-F238E27FC236}">
                    <a16:creationId xmlns:a16="http://schemas.microsoft.com/office/drawing/2014/main" id="{A075B8CC-4064-A446-96E5-46A5335841DF}"/>
                  </a:ext>
                </a:extLst>
              </p:cNvPr>
              <p:cNvSpPr txBox="1">
                <a:spLocks noChangeArrowheads="1"/>
              </p:cNvSpPr>
              <p:nvPr/>
            </p:nvSpPr>
            <p:spPr bwMode="auto">
              <a:xfrm>
                <a:off x="481" y="1727"/>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7</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0" name="Group 92">
                <a:extLst>
                  <a:ext uri="{FF2B5EF4-FFF2-40B4-BE49-F238E27FC236}">
                    <a16:creationId xmlns:a16="http://schemas.microsoft.com/office/drawing/2014/main" id="{978CB86D-6BC1-D74D-81E3-563678BB15BD}"/>
                  </a:ext>
                </a:extLst>
              </p:cNvPr>
              <p:cNvGrpSpPr>
                <a:grpSpLocks/>
              </p:cNvGrpSpPr>
              <p:nvPr/>
            </p:nvGrpSpPr>
            <p:grpSpPr bwMode="auto">
              <a:xfrm>
                <a:off x="408" y="1282"/>
                <a:ext cx="316" cy="250"/>
                <a:chOff x="1740" y="2302"/>
                <a:chExt cx="316" cy="250"/>
              </a:xfrm>
            </p:grpSpPr>
            <p:sp>
              <p:nvSpPr>
                <p:cNvPr id="521" name="Oval 93">
                  <a:extLst>
                    <a:ext uri="{FF2B5EF4-FFF2-40B4-BE49-F238E27FC236}">
                      <a16:creationId xmlns:a16="http://schemas.microsoft.com/office/drawing/2014/main" id="{9E11D3DA-6E78-DC4D-AB66-97414F1706CE}"/>
                    </a:ext>
                  </a:extLst>
                </p:cNvPr>
                <p:cNvSpPr>
                  <a:spLocks noChangeArrowheads="1"/>
                </p:cNvSpPr>
                <p:nvPr/>
              </p:nvSpPr>
              <p:spPr bwMode="auto">
                <a:xfrm>
                  <a:off x="1743" y="2420"/>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2" name="Line 94">
                  <a:extLst>
                    <a:ext uri="{FF2B5EF4-FFF2-40B4-BE49-F238E27FC236}">
                      <a16:creationId xmlns:a16="http://schemas.microsoft.com/office/drawing/2014/main" id="{9CD3C1B5-32AF-0941-8FAD-BECEF5F877FD}"/>
                    </a:ext>
                  </a:extLst>
                </p:cNvPr>
                <p:cNvSpPr>
                  <a:spLocks noChangeShapeType="1"/>
                </p:cNvSpPr>
                <p:nvPr/>
              </p:nvSpPr>
              <p:spPr bwMode="auto">
                <a:xfrm>
                  <a:off x="1743"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3" name="Line 95">
                  <a:extLst>
                    <a:ext uri="{FF2B5EF4-FFF2-40B4-BE49-F238E27FC236}">
                      <a16:creationId xmlns:a16="http://schemas.microsoft.com/office/drawing/2014/main" id="{5A1A044E-122F-4747-A104-F412C2D38772}"/>
                    </a:ext>
                  </a:extLst>
                </p:cNvPr>
                <p:cNvSpPr>
                  <a:spLocks noChangeShapeType="1"/>
                </p:cNvSpPr>
                <p:nvPr/>
              </p:nvSpPr>
              <p:spPr bwMode="auto">
                <a:xfrm>
                  <a:off x="2056"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4" name="Rectangle 96">
                  <a:extLst>
                    <a:ext uri="{FF2B5EF4-FFF2-40B4-BE49-F238E27FC236}">
                      <a16:creationId xmlns:a16="http://schemas.microsoft.com/office/drawing/2014/main" id="{09C84F8B-D4F5-454E-A791-F7AEECAC4786}"/>
                    </a:ext>
                  </a:extLst>
                </p:cNvPr>
                <p:cNvSpPr>
                  <a:spLocks noChangeArrowheads="1"/>
                </p:cNvSpPr>
                <p:nvPr/>
              </p:nvSpPr>
              <p:spPr bwMode="auto">
                <a:xfrm>
                  <a:off x="1743" y="2413"/>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5" name="Oval 97">
                  <a:extLst>
                    <a:ext uri="{FF2B5EF4-FFF2-40B4-BE49-F238E27FC236}">
                      <a16:creationId xmlns:a16="http://schemas.microsoft.com/office/drawing/2014/main" id="{EE203571-1A2B-8347-8640-3200A749800F}"/>
                    </a:ext>
                  </a:extLst>
                </p:cNvPr>
                <p:cNvSpPr>
                  <a:spLocks noChangeArrowheads="1"/>
                </p:cNvSpPr>
                <p:nvPr/>
              </p:nvSpPr>
              <p:spPr bwMode="auto">
                <a:xfrm>
                  <a:off x="1740" y="2354"/>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6" name="Group 98">
                  <a:extLst>
                    <a:ext uri="{FF2B5EF4-FFF2-40B4-BE49-F238E27FC236}">
                      <a16:creationId xmlns:a16="http://schemas.microsoft.com/office/drawing/2014/main" id="{121AF45C-AC41-F04B-A84E-1F1324A6E2ED}"/>
                    </a:ext>
                  </a:extLst>
                </p:cNvPr>
                <p:cNvGrpSpPr>
                  <a:grpSpLocks/>
                </p:cNvGrpSpPr>
                <p:nvPr/>
              </p:nvGrpSpPr>
              <p:grpSpPr bwMode="auto">
                <a:xfrm>
                  <a:off x="1803" y="2302"/>
                  <a:ext cx="196" cy="250"/>
                  <a:chOff x="2958" y="2425"/>
                  <a:chExt cx="198" cy="250"/>
                </a:xfrm>
              </p:grpSpPr>
              <p:sp>
                <p:nvSpPr>
                  <p:cNvPr id="527" name="Rectangle 99">
                    <a:extLst>
                      <a:ext uri="{FF2B5EF4-FFF2-40B4-BE49-F238E27FC236}">
                        <a16:creationId xmlns:a16="http://schemas.microsoft.com/office/drawing/2014/main" id="{05065D65-45F5-1D49-A57E-6BF34FB53D70}"/>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8" name="Text Box 100">
                    <a:extLst>
                      <a:ext uri="{FF2B5EF4-FFF2-40B4-BE49-F238E27FC236}">
                        <a16:creationId xmlns:a16="http://schemas.microsoft.com/office/drawing/2014/main" id="{150498C7-B1F2-5B49-80A1-FAF96601B037}"/>
                      </a:ext>
                    </a:extLst>
                  </p:cNvPr>
                  <p:cNvSpPr txBox="1">
                    <a:spLocks noChangeArrowheads="1"/>
                  </p:cNvSpPr>
                  <p:nvPr/>
                </p:nvSpPr>
                <p:spPr bwMode="auto">
                  <a:xfrm>
                    <a:off x="2958" y="2425"/>
                    <a:ext cx="198"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y</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sp>
        <p:nvSpPr>
          <p:cNvPr id="539" name="Text Box 101">
            <a:extLst>
              <a:ext uri="{FF2B5EF4-FFF2-40B4-BE49-F238E27FC236}">
                <a16:creationId xmlns:a16="http://schemas.microsoft.com/office/drawing/2014/main" id="{AAF68ACA-AA85-2D45-AA50-EB9D1EF819C9}"/>
              </a:ext>
            </a:extLst>
          </p:cNvPr>
          <p:cNvSpPr txBox="1">
            <a:spLocks noChangeArrowheads="1"/>
          </p:cNvSpPr>
          <p:nvPr/>
        </p:nvSpPr>
        <p:spPr bwMode="auto">
          <a:xfrm>
            <a:off x="1471097" y="1455629"/>
            <a:ext cx="715260" cy="406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1" fontAlgn="base" latinLnBrk="0" hangingPunct="1">
              <a:lnSpc>
                <a:spcPct val="85000"/>
              </a:lnSpc>
              <a:spcBef>
                <a:spcPct val="0"/>
              </a:spcBef>
              <a:spcAft>
                <a:spcPct val="0"/>
              </a:spcAft>
              <a:buClrTx/>
              <a:buSzTx/>
              <a:buFontTx/>
              <a:buNone/>
              <a:tabLst/>
              <a:defRPr/>
            </a:pPr>
            <a:r>
              <a:rPr kumimoji="0" lang="en-US" i="0" u="none" strike="noStrike" kern="0" cap="none" spc="0" normalizeH="0" baseline="0" noProof="0" dirty="0">
                <a:ln>
                  <a:noFill/>
                </a:ln>
                <a:solidFill>
                  <a:srgbClr val="0000A8"/>
                </a:solidFill>
                <a:effectLst/>
                <a:uLnTx/>
                <a:uFillTx/>
                <a:latin typeface="Arial" charset="0"/>
                <a:ea typeface="ＭＳ Ｐゴシック" charset="0"/>
              </a:rPr>
              <a:t>D</a:t>
            </a:r>
            <a:r>
              <a:rPr kumimoji="0" lang="en-US" i="0" u="none" strike="noStrike" kern="0" cap="none" spc="0" normalizeH="0" baseline="-25000" noProof="0" dirty="0">
                <a:ln>
                  <a:noFill/>
                </a:ln>
                <a:solidFill>
                  <a:srgbClr val="0000A8"/>
                </a:solidFill>
                <a:effectLst/>
                <a:uLnTx/>
                <a:uFillTx/>
                <a:latin typeface="Arial" charset="0"/>
                <a:ea typeface="ＭＳ Ｐゴシック" charset="0"/>
              </a:rPr>
              <a:t>x</a:t>
            </a:r>
            <a:r>
              <a:rPr kumimoji="0" lang="en-US" i="0" u="none" strike="noStrike" kern="0" cap="none" spc="0" normalizeH="0" baseline="0" noProof="0" dirty="0">
                <a:ln>
                  <a:noFill/>
                </a:ln>
                <a:solidFill>
                  <a:srgbClr val="0000A8"/>
                </a:solidFill>
                <a:effectLst/>
                <a:uLnTx/>
                <a:uFillTx/>
                <a:latin typeface="Arial" charset="0"/>
                <a:ea typeface="ＭＳ Ｐゴシック" charset="0"/>
              </a:rPr>
              <a:t>()</a:t>
            </a:r>
          </a:p>
        </p:txBody>
      </p:sp>
      <p:sp>
        <p:nvSpPr>
          <p:cNvPr id="540" name="Oval 104">
            <a:extLst>
              <a:ext uri="{FF2B5EF4-FFF2-40B4-BE49-F238E27FC236}">
                <a16:creationId xmlns:a16="http://schemas.microsoft.com/office/drawing/2014/main" id="{E4833BB8-5386-714A-8ECD-2265D1970406}"/>
              </a:ext>
            </a:extLst>
          </p:cNvPr>
          <p:cNvSpPr>
            <a:spLocks noChangeArrowheads="1"/>
          </p:cNvSpPr>
          <p:nvPr/>
        </p:nvSpPr>
        <p:spPr bwMode="auto">
          <a:xfrm>
            <a:off x="2196230" y="1876817"/>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41" name="Oval 105">
            <a:extLst>
              <a:ext uri="{FF2B5EF4-FFF2-40B4-BE49-F238E27FC236}">
                <a16:creationId xmlns:a16="http://schemas.microsoft.com/office/drawing/2014/main" id="{539F2E50-2760-1F46-9F61-0FFBBE40D803}"/>
              </a:ext>
            </a:extLst>
          </p:cNvPr>
          <p:cNvSpPr>
            <a:spLocks noChangeArrowheads="1"/>
          </p:cNvSpPr>
          <p:nvPr/>
        </p:nvSpPr>
        <p:spPr bwMode="auto">
          <a:xfrm>
            <a:off x="2196230" y="3934217"/>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42" name="Oval 106">
            <a:extLst>
              <a:ext uri="{FF2B5EF4-FFF2-40B4-BE49-F238E27FC236}">
                <a16:creationId xmlns:a16="http://schemas.microsoft.com/office/drawing/2014/main" id="{B4D0684B-E9F4-224B-8F03-FAA946680F05}"/>
              </a:ext>
            </a:extLst>
          </p:cNvPr>
          <p:cNvSpPr>
            <a:spLocks noChangeArrowheads="1"/>
          </p:cNvSpPr>
          <p:nvPr/>
        </p:nvSpPr>
        <p:spPr bwMode="auto">
          <a:xfrm>
            <a:off x="2196230" y="6144017"/>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43" name="Oval 107">
            <a:extLst>
              <a:ext uri="{FF2B5EF4-FFF2-40B4-BE49-F238E27FC236}">
                <a16:creationId xmlns:a16="http://schemas.microsoft.com/office/drawing/2014/main" id="{D8B66424-DAF2-6B4B-A3EA-1F3A87F82C5A}"/>
              </a:ext>
            </a:extLst>
          </p:cNvPr>
          <p:cNvSpPr>
            <a:spLocks noChangeArrowheads="1"/>
          </p:cNvSpPr>
          <p:nvPr/>
        </p:nvSpPr>
        <p:spPr bwMode="auto">
          <a:xfrm>
            <a:off x="4274268" y="1876817"/>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44" name="Rectangle 108">
            <a:extLst>
              <a:ext uri="{FF2B5EF4-FFF2-40B4-BE49-F238E27FC236}">
                <a16:creationId xmlns:a16="http://schemas.microsoft.com/office/drawing/2014/main" id="{46C3C8FD-A834-5848-8F49-E36A80BE4717}"/>
              </a:ext>
            </a:extLst>
          </p:cNvPr>
          <p:cNvSpPr>
            <a:spLocks noChangeArrowheads="1"/>
          </p:cNvSpPr>
          <p:nvPr/>
        </p:nvSpPr>
        <p:spPr bwMode="auto">
          <a:xfrm>
            <a:off x="4876322" y="3416550"/>
            <a:ext cx="386836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just" eaLnBrk="0" fontAlgn="base" hangingPunct="0">
              <a:spcBef>
                <a:spcPct val="0"/>
              </a:spcBef>
              <a:spcAft>
                <a:spcPct val="0"/>
              </a:spcAft>
            </a:pPr>
            <a:r>
              <a:rPr lang="fr-FR" dirty="0">
                <a:solidFill>
                  <a:srgbClr val="000000"/>
                </a:solidFill>
                <a:latin typeface="Arial" charset="0"/>
                <a:ea typeface="ＭＳ Ｐゴシック" charset="0"/>
                <a:cs typeface="Times New Roman" charset="0"/>
              </a:rPr>
              <a:t>D</a:t>
            </a:r>
            <a:r>
              <a:rPr lang="fr-FR" baseline="-25000" dirty="0">
                <a:solidFill>
                  <a:srgbClr val="000000"/>
                </a:solidFill>
                <a:latin typeface="Arial" charset="0"/>
                <a:ea typeface="ＭＳ Ｐゴシック" charset="0"/>
                <a:cs typeface="Times New Roman" charset="0"/>
              </a:rPr>
              <a:t>x</a:t>
            </a:r>
            <a:r>
              <a:rPr lang="fr-FR" dirty="0">
                <a:solidFill>
                  <a:srgbClr val="000000"/>
                </a:solidFill>
                <a:latin typeface="Arial" charset="0"/>
                <a:ea typeface="ＭＳ Ｐゴシック" charset="0"/>
                <a:cs typeface="Times New Roman" charset="0"/>
              </a:rPr>
              <a:t>(y) = min{c</a:t>
            </a:r>
            <a:r>
              <a:rPr lang="fr-FR" baseline="-25000" dirty="0">
                <a:solidFill>
                  <a:srgbClr val="000000"/>
                </a:solidFill>
                <a:latin typeface="Arial" charset="0"/>
                <a:ea typeface="ＭＳ Ｐゴシック" charset="0"/>
                <a:cs typeface="Times New Roman" charset="0"/>
              </a:rPr>
              <a:t>x,y </a:t>
            </a:r>
            <a:r>
              <a:rPr lang="fr-FR" dirty="0">
                <a:solidFill>
                  <a:srgbClr val="000000"/>
                </a:solidFill>
                <a:latin typeface="Arial" charset="0"/>
                <a:ea typeface="ＭＳ Ｐゴシック" charset="0"/>
                <a:cs typeface="Times New Roman" charset="0"/>
              </a:rPr>
              <a:t>+ D</a:t>
            </a:r>
            <a:r>
              <a:rPr lang="fr-FR" baseline="-25000" dirty="0">
                <a:solidFill>
                  <a:srgbClr val="000000"/>
                </a:solidFill>
                <a:latin typeface="Arial" charset="0"/>
                <a:ea typeface="ＭＳ Ｐゴシック" charset="0"/>
                <a:cs typeface="Times New Roman" charset="0"/>
              </a:rPr>
              <a:t>y</a:t>
            </a:r>
            <a:r>
              <a:rPr lang="fr-FR" dirty="0">
                <a:solidFill>
                  <a:srgbClr val="000000"/>
                </a:solidFill>
                <a:latin typeface="Arial" charset="0"/>
                <a:ea typeface="ＭＳ Ｐゴシック" charset="0"/>
                <a:cs typeface="Times New Roman" charset="0"/>
              </a:rPr>
              <a:t>(y), c</a:t>
            </a:r>
            <a:r>
              <a:rPr lang="fr-FR" baseline="-25000" dirty="0">
                <a:solidFill>
                  <a:srgbClr val="000000"/>
                </a:solidFill>
                <a:latin typeface="Arial" charset="0"/>
                <a:ea typeface="ＭＳ Ｐゴシック" charset="0"/>
                <a:cs typeface="Times New Roman" charset="0"/>
              </a:rPr>
              <a:t>x,z</a:t>
            </a:r>
            <a:r>
              <a:rPr lang="fr-FR" dirty="0">
                <a:solidFill>
                  <a:srgbClr val="000000"/>
                </a:solidFill>
                <a:latin typeface="Arial" charset="0"/>
                <a:ea typeface="ＭＳ Ｐゴシック" charset="0"/>
                <a:cs typeface="Times New Roman" charset="0"/>
              </a:rPr>
              <a:t>+ D</a:t>
            </a:r>
            <a:r>
              <a:rPr lang="fr-FR" baseline="-25000" dirty="0">
                <a:solidFill>
                  <a:srgbClr val="000000"/>
                </a:solidFill>
                <a:latin typeface="Arial" charset="0"/>
                <a:ea typeface="ＭＳ Ｐゴシック" charset="0"/>
                <a:cs typeface="Times New Roman" charset="0"/>
              </a:rPr>
              <a:t>z</a:t>
            </a:r>
            <a:r>
              <a:rPr lang="fr-FR" dirty="0">
                <a:solidFill>
                  <a:srgbClr val="000000"/>
                </a:solidFill>
                <a:latin typeface="Arial" charset="0"/>
                <a:ea typeface="ＭＳ Ｐゴシック" charset="0"/>
                <a:cs typeface="Times New Roman" charset="0"/>
              </a:rPr>
              <a:t>(y)} </a:t>
            </a:r>
            <a:br>
              <a:rPr lang="fr-FR" dirty="0">
                <a:solidFill>
                  <a:srgbClr val="000000"/>
                </a:solidFill>
                <a:latin typeface="Arial" charset="0"/>
                <a:ea typeface="ＭＳ Ｐゴシック" charset="0"/>
                <a:cs typeface="Times New Roman" charset="0"/>
              </a:rPr>
            </a:br>
            <a:r>
              <a:rPr lang="fr-FR" dirty="0">
                <a:solidFill>
                  <a:srgbClr val="000000"/>
                </a:solidFill>
                <a:latin typeface="Arial" charset="0"/>
                <a:ea typeface="ＭＳ Ｐゴシック" charset="0"/>
                <a:cs typeface="Times New Roman" charset="0"/>
              </a:rPr>
              <a:t>             = min{2+0 , 7+1} = 2</a:t>
            </a:r>
          </a:p>
        </p:txBody>
      </p:sp>
      <p:sp>
        <p:nvSpPr>
          <p:cNvPr id="545" name="Line 109">
            <a:extLst>
              <a:ext uri="{FF2B5EF4-FFF2-40B4-BE49-F238E27FC236}">
                <a16:creationId xmlns:a16="http://schemas.microsoft.com/office/drawing/2014/main" id="{521E24B6-6689-494A-B9C4-5536D9945F11}"/>
              </a:ext>
            </a:extLst>
          </p:cNvPr>
          <p:cNvSpPr>
            <a:spLocks noChangeShapeType="1"/>
          </p:cNvSpPr>
          <p:nvPr/>
        </p:nvSpPr>
        <p:spPr bwMode="auto">
          <a:xfrm flipH="1" flipV="1">
            <a:off x="4737817" y="2139668"/>
            <a:ext cx="310172" cy="1304989"/>
          </a:xfrm>
          <a:prstGeom prst="line">
            <a:avLst/>
          </a:prstGeom>
          <a:noFill/>
          <a:ln w="12700">
            <a:solidFill>
              <a:srgbClr val="0000A8"/>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Rectangle 110">
            <a:extLst>
              <a:ext uri="{FF2B5EF4-FFF2-40B4-BE49-F238E27FC236}">
                <a16:creationId xmlns:a16="http://schemas.microsoft.com/office/drawing/2014/main" id="{B2A02F2F-A1E3-0B4C-A79C-C635D78CB0B6}"/>
              </a:ext>
            </a:extLst>
          </p:cNvPr>
          <p:cNvSpPr>
            <a:spLocks noChangeArrowheads="1"/>
          </p:cNvSpPr>
          <p:nvPr/>
        </p:nvSpPr>
        <p:spPr bwMode="auto">
          <a:xfrm>
            <a:off x="5921461" y="2260908"/>
            <a:ext cx="3660949" cy="726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eaLnBrk="0" fontAlgn="base" hangingPunct="0">
              <a:lnSpc>
                <a:spcPct val="120000"/>
              </a:lnSpc>
              <a:spcBef>
                <a:spcPct val="0"/>
              </a:spcBef>
              <a:spcAft>
                <a:spcPct val="0"/>
              </a:spcAft>
            </a:pPr>
            <a:r>
              <a:rPr lang="fr-FR" i="1" dirty="0">
                <a:solidFill>
                  <a:srgbClr val="000000"/>
                </a:solidFill>
                <a:latin typeface="Arial" charset="0"/>
                <a:ea typeface="ＭＳ Ｐゴシック" charset="0"/>
              </a:rPr>
              <a:t>D</a:t>
            </a:r>
            <a:r>
              <a:rPr lang="fr-FR" i="1" baseline="-25000" dirty="0">
                <a:solidFill>
                  <a:srgbClr val="000000"/>
                </a:solidFill>
                <a:latin typeface="Arial" charset="0"/>
                <a:ea typeface="ＭＳ Ｐゴシック" charset="0"/>
              </a:rPr>
              <a:t>x</a:t>
            </a:r>
            <a:r>
              <a:rPr lang="fr-FR" i="1" dirty="0">
                <a:solidFill>
                  <a:srgbClr val="000000"/>
                </a:solidFill>
                <a:latin typeface="Arial" charset="0"/>
                <a:ea typeface="ＭＳ Ｐゴシック" charset="0"/>
              </a:rPr>
              <a:t>(z) = </a:t>
            </a:r>
            <a:r>
              <a:rPr lang="fr-FR" dirty="0">
                <a:solidFill>
                  <a:srgbClr val="000000"/>
                </a:solidFill>
                <a:latin typeface="Arial" charset="0"/>
                <a:ea typeface="ＭＳ Ｐゴシック" charset="0"/>
              </a:rPr>
              <a:t>min{</a:t>
            </a:r>
            <a:r>
              <a:rPr lang="fr-FR" i="1" dirty="0">
                <a:solidFill>
                  <a:srgbClr val="000000"/>
                </a:solidFill>
                <a:latin typeface="Arial" charset="0"/>
                <a:ea typeface="ＭＳ Ｐゴシック" charset="0"/>
              </a:rPr>
              <a:t>c</a:t>
            </a:r>
            <a:r>
              <a:rPr lang="fr-FR" i="1" baseline="-25000" dirty="0">
                <a:solidFill>
                  <a:srgbClr val="000000"/>
                </a:solidFill>
                <a:latin typeface="Arial" charset="0"/>
                <a:ea typeface="ＭＳ Ｐゴシック" charset="0"/>
              </a:rPr>
              <a:t>x,y</a:t>
            </a:r>
            <a:r>
              <a:rPr lang="fr-FR" i="1" dirty="0">
                <a:solidFill>
                  <a:srgbClr val="000000"/>
                </a:solidFill>
                <a:latin typeface="Arial" charset="0"/>
                <a:ea typeface="ＭＳ Ｐゴシック" charset="0"/>
              </a:rPr>
              <a:t>+ D</a:t>
            </a:r>
            <a:r>
              <a:rPr lang="fr-FR" i="1" baseline="-25000" dirty="0">
                <a:solidFill>
                  <a:srgbClr val="000000"/>
                </a:solidFill>
                <a:latin typeface="Arial" charset="0"/>
                <a:ea typeface="ＭＳ Ｐゴシック" charset="0"/>
              </a:rPr>
              <a:t>y</a:t>
            </a:r>
            <a:r>
              <a:rPr lang="fr-FR" i="1" dirty="0">
                <a:solidFill>
                  <a:srgbClr val="000000"/>
                </a:solidFill>
                <a:latin typeface="Arial" charset="0"/>
                <a:ea typeface="ＭＳ Ｐゴシック" charset="0"/>
              </a:rPr>
              <a:t>(z), c</a:t>
            </a:r>
            <a:r>
              <a:rPr lang="fr-FR" i="1" baseline="-25000" dirty="0">
                <a:solidFill>
                  <a:srgbClr val="000000"/>
                </a:solidFill>
                <a:latin typeface="Arial" charset="0"/>
                <a:ea typeface="ＭＳ Ｐゴシック" charset="0"/>
              </a:rPr>
              <a:t>x,z</a:t>
            </a:r>
            <a:r>
              <a:rPr lang="fr-FR" i="1" dirty="0">
                <a:solidFill>
                  <a:srgbClr val="000000"/>
                </a:solidFill>
                <a:latin typeface="Arial" charset="0"/>
                <a:ea typeface="ＭＳ Ｐゴシック" charset="0"/>
              </a:rPr>
              <a:t>+ D</a:t>
            </a:r>
            <a:r>
              <a:rPr lang="fr-FR" i="1" baseline="-25000" dirty="0">
                <a:solidFill>
                  <a:srgbClr val="000000"/>
                </a:solidFill>
                <a:latin typeface="Arial" charset="0"/>
                <a:ea typeface="ＭＳ Ｐゴシック" charset="0"/>
              </a:rPr>
              <a:t>z</a:t>
            </a:r>
            <a:r>
              <a:rPr lang="fr-FR" i="1" dirty="0">
                <a:solidFill>
                  <a:srgbClr val="000000"/>
                </a:solidFill>
                <a:latin typeface="Arial" charset="0"/>
                <a:ea typeface="ＭＳ Ｐゴシック" charset="0"/>
              </a:rPr>
              <a:t>(z)</a:t>
            </a:r>
            <a:r>
              <a:rPr lang="fr-FR" dirty="0">
                <a:solidFill>
                  <a:srgbClr val="000000"/>
                </a:solidFill>
                <a:latin typeface="Arial" charset="0"/>
                <a:ea typeface="ＭＳ Ｐゴシック" charset="0"/>
              </a:rPr>
              <a:t>} </a:t>
            </a:r>
          </a:p>
          <a:p>
            <a:pPr eaLnBrk="0" fontAlgn="base" hangingPunct="0">
              <a:lnSpc>
                <a:spcPct val="120000"/>
              </a:lnSpc>
              <a:spcBef>
                <a:spcPct val="0"/>
              </a:spcBef>
              <a:spcAft>
                <a:spcPct val="0"/>
              </a:spcAft>
            </a:pPr>
            <a:r>
              <a:rPr lang="fr-FR" dirty="0">
                <a:solidFill>
                  <a:srgbClr val="000000"/>
                </a:solidFill>
                <a:latin typeface="Arial" charset="0"/>
                <a:ea typeface="ＭＳ Ｐゴシック" charset="0"/>
              </a:rPr>
              <a:t>= min{2+1 , 7+0} = 3</a:t>
            </a:r>
          </a:p>
        </p:txBody>
      </p:sp>
      <p:sp>
        <p:nvSpPr>
          <p:cNvPr id="547" name="Line 111">
            <a:extLst>
              <a:ext uri="{FF2B5EF4-FFF2-40B4-BE49-F238E27FC236}">
                <a16:creationId xmlns:a16="http://schemas.microsoft.com/office/drawing/2014/main" id="{0907A64B-C8AD-924E-8F80-30210673ED28}"/>
              </a:ext>
            </a:extLst>
          </p:cNvPr>
          <p:cNvSpPr>
            <a:spLocks noChangeShapeType="1"/>
          </p:cNvSpPr>
          <p:nvPr/>
        </p:nvSpPr>
        <p:spPr bwMode="auto">
          <a:xfrm flipH="1" flipV="1">
            <a:off x="5106812" y="2116725"/>
            <a:ext cx="805472" cy="338376"/>
          </a:xfrm>
          <a:prstGeom prst="line">
            <a:avLst/>
          </a:prstGeom>
          <a:noFill/>
          <a:ln w="9525">
            <a:solidFill>
              <a:srgbClr val="0000A8"/>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8" name="Text Box 112">
            <a:extLst>
              <a:ext uri="{FF2B5EF4-FFF2-40B4-BE49-F238E27FC236}">
                <a16:creationId xmlns:a16="http://schemas.microsoft.com/office/drawing/2014/main" id="{755B21C5-8034-A140-8D46-F6465D62607F}"/>
              </a:ext>
            </a:extLst>
          </p:cNvPr>
          <p:cNvSpPr txBox="1">
            <a:spLocks noChangeArrowheads="1"/>
          </p:cNvSpPr>
          <p:nvPr/>
        </p:nvSpPr>
        <p:spPr bwMode="auto">
          <a:xfrm>
            <a:off x="4899743" y="1875230"/>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p>
        </p:txBody>
      </p:sp>
      <p:sp>
        <p:nvSpPr>
          <p:cNvPr id="549" name="Text Box 113">
            <a:extLst>
              <a:ext uri="{FF2B5EF4-FFF2-40B4-BE49-F238E27FC236}">
                <a16:creationId xmlns:a16="http://schemas.microsoft.com/office/drawing/2014/main" id="{BB12F587-434B-8040-89E5-C339524079C5}"/>
              </a:ext>
            </a:extLst>
          </p:cNvPr>
          <p:cNvSpPr txBox="1">
            <a:spLocks noChangeArrowheads="1"/>
          </p:cNvSpPr>
          <p:nvPr/>
        </p:nvSpPr>
        <p:spPr bwMode="auto">
          <a:xfrm>
            <a:off x="4556843" y="1879992"/>
            <a:ext cx="3429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 </a:t>
            </a:r>
          </a:p>
        </p:txBody>
      </p:sp>
      <p:sp>
        <p:nvSpPr>
          <p:cNvPr id="550" name="Text Box 114">
            <a:extLst>
              <a:ext uri="{FF2B5EF4-FFF2-40B4-BE49-F238E27FC236}">
                <a16:creationId xmlns:a16="http://schemas.microsoft.com/office/drawing/2014/main" id="{1BE115B7-BB8D-4842-AC91-954E4DE00C77}"/>
              </a:ext>
            </a:extLst>
          </p:cNvPr>
          <p:cNvSpPr txBox="1">
            <a:spLocks noChangeArrowheads="1"/>
          </p:cNvSpPr>
          <p:nvPr/>
        </p:nvSpPr>
        <p:spPr bwMode="auto">
          <a:xfrm>
            <a:off x="1499672" y="3214405"/>
            <a:ext cx="715260" cy="406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1" fontAlgn="base" latinLnBrk="0" hangingPunct="1">
              <a:lnSpc>
                <a:spcPct val="85000"/>
              </a:lnSpc>
              <a:spcBef>
                <a:spcPct val="0"/>
              </a:spcBef>
              <a:spcAft>
                <a:spcPct val="0"/>
              </a:spcAft>
              <a:buClrTx/>
              <a:buSzTx/>
              <a:buFontTx/>
              <a:buNone/>
              <a:tabLst/>
              <a:defRPr/>
            </a:pPr>
            <a:r>
              <a:rPr kumimoji="0" lang="en-US" i="0" u="none" strike="noStrike" kern="0" cap="none" spc="0" normalizeH="0" baseline="0" noProof="0" dirty="0">
                <a:ln>
                  <a:noFill/>
                </a:ln>
                <a:solidFill>
                  <a:srgbClr val="0000A8"/>
                </a:solidFill>
                <a:effectLst/>
                <a:uLnTx/>
                <a:uFillTx/>
                <a:latin typeface="Arial" charset="0"/>
                <a:ea typeface="ＭＳ Ｐゴシック" charset="0"/>
              </a:rPr>
              <a:t>D</a:t>
            </a:r>
            <a:r>
              <a:rPr kumimoji="0" lang="en-US" i="0" u="none" strike="noStrike" kern="0" cap="none" spc="0" normalizeH="0" baseline="-25000" noProof="0" dirty="0">
                <a:ln>
                  <a:noFill/>
                </a:ln>
                <a:solidFill>
                  <a:srgbClr val="0000A8"/>
                </a:solidFill>
                <a:effectLst/>
                <a:uLnTx/>
                <a:uFillTx/>
                <a:latin typeface="Arial" charset="0"/>
                <a:ea typeface="ＭＳ Ｐゴシック" charset="0"/>
              </a:rPr>
              <a:t>y</a:t>
            </a:r>
            <a:r>
              <a:rPr kumimoji="0" lang="en-US" i="0" u="none" strike="noStrike" kern="0" cap="none" spc="0" normalizeH="0" baseline="0" noProof="0" dirty="0">
                <a:ln>
                  <a:noFill/>
                </a:ln>
                <a:solidFill>
                  <a:srgbClr val="0000A8"/>
                </a:solidFill>
                <a:effectLst/>
                <a:uLnTx/>
                <a:uFillTx/>
                <a:latin typeface="Arial" charset="0"/>
                <a:ea typeface="ＭＳ Ｐゴシック" charset="0"/>
              </a:rPr>
              <a:t>()</a:t>
            </a:r>
          </a:p>
        </p:txBody>
      </p:sp>
      <p:sp>
        <p:nvSpPr>
          <p:cNvPr id="551" name="Text Box 115">
            <a:extLst>
              <a:ext uri="{FF2B5EF4-FFF2-40B4-BE49-F238E27FC236}">
                <a16:creationId xmlns:a16="http://schemas.microsoft.com/office/drawing/2014/main" id="{E33B6EC8-BC95-5A49-B2A3-D690FAD1486D}"/>
              </a:ext>
            </a:extLst>
          </p:cNvPr>
          <p:cNvSpPr txBox="1">
            <a:spLocks noChangeArrowheads="1"/>
          </p:cNvSpPr>
          <p:nvPr/>
        </p:nvSpPr>
        <p:spPr bwMode="auto">
          <a:xfrm>
            <a:off x="1480970" y="5037203"/>
            <a:ext cx="715260" cy="406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1" fontAlgn="base" latinLnBrk="0" hangingPunct="1">
              <a:lnSpc>
                <a:spcPct val="85000"/>
              </a:lnSpc>
              <a:spcBef>
                <a:spcPct val="0"/>
              </a:spcBef>
              <a:spcAft>
                <a:spcPct val="0"/>
              </a:spcAft>
              <a:buClrTx/>
              <a:buSzTx/>
              <a:buFontTx/>
              <a:buNone/>
              <a:tabLst/>
              <a:defRPr/>
            </a:pPr>
            <a:r>
              <a:rPr kumimoji="0" lang="en-US" i="0" u="none" strike="noStrike" kern="0" cap="none" spc="0" normalizeH="0" baseline="0" noProof="0" dirty="0">
                <a:ln>
                  <a:noFill/>
                </a:ln>
                <a:solidFill>
                  <a:srgbClr val="0000A8"/>
                </a:solidFill>
                <a:effectLst/>
                <a:uLnTx/>
                <a:uFillTx/>
                <a:latin typeface="Arial" charset="0"/>
                <a:ea typeface="ＭＳ Ｐゴシック" charset="0"/>
              </a:rPr>
              <a:t>D</a:t>
            </a:r>
            <a:r>
              <a:rPr kumimoji="0" lang="en-US" i="0" u="none" strike="noStrike" kern="0" cap="none" spc="0" normalizeH="0" baseline="-25000" noProof="0" dirty="0">
                <a:ln>
                  <a:noFill/>
                </a:ln>
                <a:solidFill>
                  <a:srgbClr val="0000A8"/>
                </a:solidFill>
                <a:effectLst/>
                <a:uLnTx/>
                <a:uFillTx/>
                <a:latin typeface="Arial" charset="0"/>
                <a:ea typeface="ＭＳ Ｐゴシック" charset="0"/>
              </a:rPr>
              <a:t>z</a:t>
            </a:r>
            <a:r>
              <a:rPr kumimoji="0" lang="en-US" i="0" u="none" strike="noStrike" kern="0" cap="none" spc="0" normalizeH="0" baseline="0" noProof="0" dirty="0">
                <a:ln>
                  <a:noFill/>
                </a:ln>
                <a:solidFill>
                  <a:srgbClr val="0000A8"/>
                </a:solidFill>
                <a:effectLst/>
                <a:uLnTx/>
                <a:uFillTx/>
                <a:latin typeface="Arial" charset="0"/>
                <a:ea typeface="ＭＳ Ｐゴシック" charset="0"/>
              </a:rPr>
              <a:t>()</a:t>
            </a:r>
          </a:p>
        </p:txBody>
      </p:sp>
      <p:sp>
        <p:nvSpPr>
          <p:cNvPr id="552" name="Text Box 117">
            <a:extLst>
              <a:ext uri="{FF2B5EF4-FFF2-40B4-BE49-F238E27FC236}">
                <a16:creationId xmlns:a16="http://schemas.microsoft.com/office/drawing/2014/main" id="{2BC96468-B8D0-7747-BAA8-8ADD15DE73BE}"/>
              </a:ext>
            </a:extLst>
          </p:cNvPr>
          <p:cNvSpPr txBox="1">
            <a:spLocks noChangeArrowheads="1"/>
          </p:cNvSpPr>
          <p:nvPr/>
        </p:nvSpPr>
        <p:spPr bwMode="auto">
          <a:xfrm>
            <a:off x="4390155" y="1343417"/>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cost to</a:t>
            </a:r>
          </a:p>
        </p:txBody>
      </p:sp>
      <p:sp>
        <p:nvSpPr>
          <p:cNvPr id="553" name="Text Box 118">
            <a:extLst>
              <a:ext uri="{FF2B5EF4-FFF2-40B4-BE49-F238E27FC236}">
                <a16:creationId xmlns:a16="http://schemas.microsoft.com/office/drawing/2014/main" id="{7BC9CC29-3CAF-8840-B41C-0E5451EC2567}"/>
              </a:ext>
            </a:extLst>
          </p:cNvPr>
          <p:cNvSpPr txBox="1">
            <a:spLocks noChangeArrowheads="1"/>
          </p:cNvSpPr>
          <p:nvPr/>
        </p:nvSpPr>
        <p:spPr bwMode="auto">
          <a:xfrm rot="-5400000">
            <a:off x="1538212" y="2268136"/>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from</a:t>
            </a:r>
          </a:p>
        </p:txBody>
      </p:sp>
      <p:grpSp>
        <p:nvGrpSpPr>
          <p:cNvPr id="4" name="Group 3">
            <a:extLst>
              <a:ext uri="{FF2B5EF4-FFF2-40B4-BE49-F238E27FC236}">
                <a16:creationId xmlns:a16="http://schemas.microsoft.com/office/drawing/2014/main" id="{5F5CAF57-82C1-2845-A7F2-D9378B091BC8}"/>
              </a:ext>
            </a:extLst>
          </p:cNvPr>
          <p:cNvGrpSpPr/>
          <p:nvPr/>
        </p:nvGrpSpPr>
        <p:grpSpPr>
          <a:xfrm>
            <a:off x="2743200" y="1891430"/>
            <a:ext cx="2491320" cy="352127"/>
            <a:chOff x="2743200" y="1891430"/>
            <a:chExt cx="2491320" cy="352127"/>
          </a:xfrm>
        </p:grpSpPr>
        <p:sp>
          <p:nvSpPr>
            <p:cNvPr id="3" name="Oval 2">
              <a:extLst>
                <a:ext uri="{FF2B5EF4-FFF2-40B4-BE49-F238E27FC236}">
                  <a16:creationId xmlns:a16="http://schemas.microsoft.com/office/drawing/2014/main" id="{B94D18E1-E29B-3644-B343-3665BCDAB7D3}"/>
                </a:ext>
              </a:extLst>
            </p:cNvPr>
            <p:cNvSpPr/>
            <p:nvPr/>
          </p:nvSpPr>
          <p:spPr>
            <a:xfrm>
              <a:off x="2743200" y="1891430"/>
              <a:ext cx="350729" cy="350729"/>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6" name="Oval 555">
              <a:extLst>
                <a:ext uri="{FF2B5EF4-FFF2-40B4-BE49-F238E27FC236}">
                  <a16:creationId xmlns:a16="http://schemas.microsoft.com/office/drawing/2014/main" id="{F9971C8F-9E23-804B-AF92-3A64A52A6010}"/>
                </a:ext>
              </a:extLst>
            </p:cNvPr>
            <p:cNvSpPr/>
            <p:nvPr/>
          </p:nvSpPr>
          <p:spPr>
            <a:xfrm>
              <a:off x="4883791" y="1892828"/>
              <a:ext cx="350729" cy="350729"/>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847313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4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4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4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48"/>
                                        </p:tgtEl>
                                        <p:attrNameLst>
                                          <p:attrName>style.visibility</p:attrName>
                                        </p:attrNameLst>
                                      </p:cBhvr>
                                      <p:to>
                                        <p:strVal val="visible"/>
                                      </p:to>
                                    </p:set>
                                  </p:childTnLst>
                                </p:cTn>
                              </p:par>
                            </p:childTnLst>
                          </p:cTn>
                        </p:par>
                        <p:par>
                          <p:cTn id="23" fill="hold">
                            <p:stCondLst>
                              <p:cond delay="0"/>
                            </p:stCondLst>
                            <p:childTnLst>
                              <p:par>
                                <p:cTn id="24" presetID="9" presetClass="entr" presetSubtype="0"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 grpId="0"/>
      <p:bldP spid="545" grpId="0" animBg="1"/>
      <p:bldP spid="546" grpId="0"/>
      <p:bldP spid="547" grpId="0" animBg="1"/>
      <p:bldP spid="548" grpId="0"/>
      <p:bldP spid="54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4" y="174028"/>
            <a:ext cx="10893427" cy="894622"/>
          </a:xfrm>
        </p:spPr>
        <p:txBody>
          <a:bodyPr/>
          <a:lstStyle/>
          <a:p>
            <a:r>
              <a:rPr lang="en-US" dirty="0"/>
              <a:t>Distance vector: another example</a:t>
            </a:r>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107</a:t>
            </a:fld>
            <a:endParaRPr lang="en-US" dirty="0"/>
          </a:p>
        </p:txBody>
      </p:sp>
      <p:sp>
        <p:nvSpPr>
          <p:cNvPr id="443" name="Line 3">
            <a:extLst>
              <a:ext uri="{FF2B5EF4-FFF2-40B4-BE49-F238E27FC236}">
                <a16:creationId xmlns:a16="http://schemas.microsoft.com/office/drawing/2014/main" id="{939910D0-6520-E74E-BA03-8367DB9FDAE2}"/>
              </a:ext>
            </a:extLst>
          </p:cNvPr>
          <p:cNvSpPr>
            <a:spLocks noChangeShapeType="1"/>
          </p:cNvSpPr>
          <p:nvPr/>
        </p:nvSpPr>
        <p:spPr bwMode="auto">
          <a:xfrm>
            <a:off x="2196230" y="1648217"/>
            <a:ext cx="0" cy="1219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4" name="Line 4">
            <a:extLst>
              <a:ext uri="{FF2B5EF4-FFF2-40B4-BE49-F238E27FC236}">
                <a16:creationId xmlns:a16="http://schemas.microsoft.com/office/drawing/2014/main" id="{FBAA51FA-578A-FB4C-9FC1-D33D94C08735}"/>
              </a:ext>
            </a:extLst>
          </p:cNvPr>
          <p:cNvSpPr>
            <a:spLocks noChangeShapeType="1"/>
          </p:cNvSpPr>
          <p:nvPr/>
        </p:nvSpPr>
        <p:spPr bwMode="auto">
          <a:xfrm>
            <a:off x="1891430" y="1876817"/>
            <a:ext cx="1371600"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5" name="Text Box 5">
            <a:extLst>
              <a:ext uri="{FF2B5EF4-FFF2-40B4-BE49-F238E27FC236}">
                <a16:creationId xmlns:a16="http://schemas.microsoft.com/office/drawing/2014/main" id="{63C65693-0CB5-9044-8280-CEE1EF17BE0F}"/>
              </a:ext>
            </a:extLst>
          </p:cNvPr>
          <p:cNvSpPr txBox="1">
            <a:spLocks noChangeArrowheads="1"/>
          </p:cNvSpPr>
          <p:nvPr/>
        </p:nvSpPr>
        <p:spPr bwMode="auto">
          <a:xfrm>
            <a:off x="2196230" y="1491055"/>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   y   z</a:t>
            </a:r>
          </a:p>
        </p:txBody>
      </p:sp>
      <p:sp>
        <p:nvSpPr>
          <p:cNvPr id="446" name="Text Box 6">
            <a:extLst>
              <a:ext uri="{FF2B5EF4-FFF2-40B4-BE49-F238E27FC236}">
                <a16:creationId xmlns:a16="http://schemas.microsoft.com/office/drawing/2014/main" id="{0C8AEA14-E30C-AC4A-B87D-472785A1927A}"/>
              </a:ext>
            </a:extLst>
          </p:cNvPr>
          <p:cNvSpPr txBox="1">
            <a:spLocks noChangeArrowheads="1"/>
          </p:cNvSpPr>
          <p:nvPr/>
        </p:nvSpPr>
        <p:spPr bwMode="auto">
          <a:xfrm>
            <a:off x="1891430" y="18720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a:t>
            </a:r>
          </a:p>
        </p:txBody>
      </p:sp>
      <p:sp>
        <p:nvSpPr>
          <p:cNvPr id="447" name="Text Box 7">
            <a:extLst>
              <a:ext uri="{FF2B5EF4-FFF2-40B4-BE49-F238E27FC236}">
                <a16:creationId xmlns:a16="http://schemas.microsoft.com/office/drawing/2014/main" id="{9CB9B004-A231-8945-A90A-D2FD2F6661E5}"/>
              </a:ext>
            </a:extLst>
          </p:cNvPr>
          <p:cNvSpPr txBox="1">
            <a:spLocks noChangeArrowheads="1"/>
          </p:cNvSpPr>
          <p:nvPr/>
        </p:nvSpPr>
        <p:spPr bwMode="auto">
          <a:xfrm>
            <a:off x="1891430" y="21768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y</a:t>
            </a:r>
          </a:p>
        </p:txBody>
      </p:sp>
      <p:sp>
        <p:nvSpPr>
          <p:cNvPr id="448" name="Text Box 8">
            <a:extLst>
              <a:ext uri="{FF2B5EF4-FFF2-40B4-BE49-F238E27FC236}">
                <a16:creationId xmlns:a16="http://schemas.microsoft.com/office/drawing/2014/main" id="{D1A9BD92-FFBA-0F45-A8B0-C056C2DDB3BE}"/>
              </a:ext>
            </a:extLst>
          </p:cNvPr>
          <p:cNvSpPr txBox="1">
            <a:spLocks noChangeArrowheads="1"/>
          </p:cNvSpPr>
          <p:nvPr/>
        </p:nvSpPr>
        <p:spPr bwMode="auto">
          <a:xfrm>
            <a:off x="1891430" y="24816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z</a:t>
            </a:r>
          </a:p>
        </p:txBody>
      </p:sp>
      <p:sp>
        <p:nvSpPr>
          <p:cNvPr id="449" name="Text Box 9">
            <a:extLst>
              <a:ext uri="{FF2B5EF4-FFF2-40B4-BE49-F238E27FC236}">
                <a16:creationId xmlns:a16="http://schemas.microsoft.com/office/drawing/2014/main" id="{70BC3416-9A08-EC45-8E5D-0D62E7328005}"/>
              </a:ext>
            </a:extLst>
          </p:cNvPr>
          <p:cNvSpPr txBox="1">
            <a:spLocks noChangeArrowheads="1"/>
          </p:cNvSpPr>
          <p:nvPr/>
        </p:nvSpPr>
        <p:spPr bwMode="auto">
          <a:xfrm>
            <a:off x="2196230" y="1872055"/>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0  2   7</a:t>
            </a:r>
          </a:p>
        </p:txBody>
      </p:sp>
      <p:sp>
        <p:nvSpPr>
          <p:cNvPr id="450" name="Text Box 10">
            <a:extLst>
              <a:ext uri="{FF2B5EF4-FFF2-40B4-BE49-F238E27FC236}">
                <a16:creationId xmlns:a16="http://schemas.microsoft.com/office/drawing/2014/main" id="{3126AC87-8359-BD44-8B0C-CC527572FF4A}"/>
              </a:ext>
            </a:extLst>
          </p:cNvPr>
          <p:cNvSpPr txBox="1">
            <a:spLocks noChangeArrowheads="1"/>
          </p:cNvSpPr>
          <p:nvPr/>
        </p:nvSpPr>
        <p:spPr bwMode="auto">
          <a:xfrm>
            <a:off x="2196230" y="22530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1" name="Text Box 11">
            <a:extLst>
              <a:ext uri="{FF2B5EF4-FFF2-40B4-BE49-F238E27FC236}">
                <a16:creationId xmlns:a16="http://schemas.microsoft.com/office/drawing/2014/main" id="{6C8B20E3-E296-674B-80E9-64B2EFDC02EC}"/>
              </a:ext>
            </a:extLst>
          </p:cNvPr>
          <p:cNvSpPr txBox="1">
            <a:spLocks noChangeArrowheads="1"/>
          </p:cNvSpPr>
          <p:nvPr/>
        </p:nvSpPr>
        <p:spPr bwMode="auto">
          <a:xfrm>
            <a:off x="2424830" y="22530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2" name="Text Box 12">
            <a:extLst>
              <a:ext uri="{FF2B5EF4-FFF2-40B4-BE49-F238E27FC236}">
                <a16:creationId xmlns:a16="http://schemas.microsoft.com/office/drawing/2014/main" id="{111D1292-4CEC-9344-AF33-EB2DDE6F851D}"/>
              </a:ext>
            </a:extLst>
          </p:cNvPr>
          <p:cNvSpPr txBox="1">
            <a:spLocks noChangeArrowheads="1"/>
          </p:cNvSpPr>
          <p:nvPr/>
        </p:nvSpPr>
        <p:spPr bwMode="auto">
          <a:xfrm>
            <a:off x="2805830" y="22530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3" name="Text Box 13">
            <a:extLst>
              <a:ext uri="{FF2B5EF4-FFF2-40B4-BE49-F238E27FC236}">
                <a16:creationId xmlns:a16="http://schemas.microsoft.com/office/drawing/2014/main" id="{AE9EF258-7972-B446-AD9F-8B97076B818D}"/>
              </a:ext>
            </a:extLst>
          </p:cNvPr>
          <p:cNvSpPr txBox="1">
            <a:spLocks noChangeArrowheads="1"/>
          </p:cNvSpPr>
          <p:nvPr/>
        </p:nvSpPr>
        <p:spPr bwMode="auto">
          <a:xfrm>
            <a:off x="2196230" y="25578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4" name="Text Box 14">
            <a:extLst>
              <a:ext uri="{FF2B5EF4-FFF2-40B4-BE49-F238E27FC236}">
                <a16:creationId xmlns:a16="http://schemas.microsoft.com/office/drawing/2014/main" id="{0D5B7E41-5C46-6245-B3F5-C5C034F54A13}"/>
              </a:ext>
            </a:extLst>
          </p:cNvPr>
          <p:cNvSpPr txBox="1">
            <a:spLocks noChangeArrowheads="1"/>
          </p:cNvSpPr>
          <p:nvPr/>
        </p:nvSpPr>
        <p:spPr bwMode="auto">
          <a:xfrm>
            <a:off x="2424830" y="25578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5" name="Text Box 15">
            <a:extLst>
              <a:ext uri="{FF2B5EF4-FFF2-40B4-BE49-F238E27FC236}">
                <a16:creationId xmlns:a16="http://schemas.microsoft.com/office/drawing/2014/main" id="{C18A5654-24F2-FE41-AE07-5B3BAAE083F5}"/>
              </a:ext>
            </a:extLst>
          </p:cNvPr>
          <p:cNvSpPr txBox="1">
            <a:spLocks noChangeArrowheads="1"/>
          </p:cNvSpPr>
          <p:nvPr/>
        </p:nvSpPr>
        <p:spPr bwMode="auto">
          <a:xfrm>
            <a:off x="2805830" y="25578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57" name="Text Box 17">
            <a:extLst>
              <a:ext uri="{FF2B5EF4-FFF2-40B4-BE49-F238E27FC236}">
                <a16:creationId xmlns:a16="http://schemas.microsoft.com/office/drawing/2014/main" id="{C4104C8E-6D55-8340-B34F-632A4F41BA7A}"/>
              </a:ext>
            </a:extLst>
          </p:cNvPr>
          <p:cNvSpPr txBox="1">
            <a:spLocks noChangeArrowheads="1"/>
          </p:cNvSpPr>
          <p:nvPr/>
        </p:nvSpPr>
        <p:spPr bwMode="auto">
          <a:xfrm>
            <a:off x="2329580" y="1359292"/>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cost to</a:t>
            </a:r>
          </a:p>
        </p:txBody>
      </p:sp>
      <p:sp>
        <p:nvSpPr>
          <p:cNvPr id="458" name="Text Box 18">
            <a:extLst>
              <a:ext uri="{FF2B5EF4-FFF2-40B4-BE49-F238E27FC236}">
                <a16:creationId xmlns:a16="http://schemas.microsoft.com/office/drawing/2014/main" id="{9A819F40-DC81-8147-9209-4A43511CF458}"/>
              </a:ext>
            </a:extLst>
          </p:cNvPr>
          <p:cNvSpPr txBox="1">
            <a:spLocks noChangeArrowheads="1"/>
          </p:cNvSpPr>
          <p:nvPr/>
        </p:nvSpPr>
        <p:spPr bwMode="auto">
          <a:xfrm rot="-5400000">
            <a:off x="1495349" y="4011211"/>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from</a:t>
            </a:r>
          </a:p>
        </p:txBody>
      </p:sp>
      <p:sp>
        <p:nvSpPr>
          <p:cNvPr id="459" name="Text Box 19">
            <a:extLst>
              <a:ext uri="{FF2B5EF4-FFF2-40B4-BE49-F238E27FC236}">
                <a16:creationId xmlns:a16="http://schemas.microsoft.com/office/drawing/2014/main" id="{14A2DFF4-3C64-774C-B843-E53559D4A717}"/>
              </a:ext>
            </a:extLst>
          </p:cNvPr>
          <p:cNvSpPr txBox="1">
            <a:spLocks noChangeArrowheads="1"/>
          </p:cNvSpPr>
          <p:nvPr/>
        </p:nvSpPr>
        <p:spPr bwMode="auto">
          <a:xfrm rot="-5400000">
            <a:off x="1495348" y="5819374"/>
            <a:ext cx="5381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from</a:t>
            </a:r>
          </a:p>
        </p:txBody>
      </p:sp>
      <p:sp>
        <p:nvSpPr>
          <p:cNvPr id="467" name="Line 29">
            <a:extLst>
              <a:ext uri="{FF2B5EF4-FFF2-40B4-BE49-F238E27FC236}">
                <a16:creationId xmlns:a16="http://schemas.microsoft.com/office/drawing/2014/main" id="{75BD0381-0562-D546-9AF0-B19FCE9D6A88}"/>
              </a:ext>
            </a:extLst>
          </p:cNvPr>
          <p:cNvSpPr>
            <a:spLocks noChangeShapeType="1"/>
          </p:cNvSpPr>
          <p:nvPr/>
        </p:nvSpPr>
        <p:spPr bwMode="auto">
          <a:xfrm>
            <a:off x="2196230" y="3400817"/>
            <a:ext cx="0" cy="1219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8" name="Line 30">
            <a:extLst>
              <a:ext uri="{FF2B5EF4-FFF2-40B4-BE49-F238E27FC236}">
                <a16:creationId xmlns:a16="http://schemas.microsoft.com/office/drawing/2014/main" id="{EED41EBB-EA99-8C4C-B356-FFC04F35202A}"/>
              </a:ext>
            </a:extLst>
          </p:cNvPr>
          <p:cNvSpPr>
            <a:spLocks noChangeShapeType="1"/>
          </p:cNvSpPr>
          <p:nvPr/>
        </p:nvSpPr>
        <p:spPr bwMode="auto">
          <a:xfrm>
            <a:off x="1891430" y="3629417"/>
            <a:ext cx="1371600"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9" name="Text Box 31">
            <a:extLst>
              <a:ext uri="{FF2B5EF4-FFF2-40B4-BE49-F238E27FC236}">
                <a16:creationId xmlns:a16="http://schemas.microsoft.com/office/drawing/2014/main" id="{DE04857F-04C7-2A45-9008-63962135BDFF}"/>
              </a:ext>
            </a:extLst>
          </p:cNvPr>
          <p:cNvSpPr txBox="1">
            <a:spLocks noChangeArrowheads="1"/>
          </p:cNvSpPr>
          <p:nvPr/>
        </p:nvSpPr>
        <p:spPr bwMode="auto">
          <a:xfrm>
            <a:off x="2196230" y="3243655"/>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   y   z</a:t>
            </a:r>
          </a:p>
        </p:txBody>
      </p:sp>
      <p:sp>
        <p:nvSpPr>
          <p:cNvPr id="470" name="Text Box 32">
            <a:extLst>
              <a:ext uri="{FF2B5EF4-FFF2-40B4-BE49-F238E27FC236}">
                <a16:creationId xmlns:a16="http://schemas.microsoft.com/office/drawing/2014/main" id="{32F2134F-DADA-504D-87FB-F65DBD72C82C}"/>
              </a:ext>
            </a:extLst>
          </p:cNvPr>
          <p:cNvSpPr txBox="1">
            <a:spLocks noChangeArrowheads="1"/>
          </p:cNvSpPr>
          <p:nvPr/>
        </p:nvSpPr>
        <p:spPr bwMode="auto">
          <a:xfrm>
            <a:off x="1891430" y="36246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a:t>
            </a:r>
          </a:p>
        </p:txBody>
      </p:sp>
      <p:sp>
        <p:nvSpPr>
          <p:cNvPr id="471" name="Text Box 33">
            <a:extLst>
              <a:ext uri="{FF2B5EF4-FFF2-40B4-BE49-F238E27FC236}">
                <a16:creationId xmlns:a16="http://schemas.microsoft.com/office/drawing/2014/main" id="{09493725-917E-7E4C-B214-A060666AA033}"/>
              </a:ext>
            </a:extLst>
          </p:cNvPr>
          <p:cNvSpPr txBox="1">
            <a:spLocks noChangeArrowheads="1"/>
          </p:cNvSpPr>
          <p:nvPr/>
        </p:nvSpPr>
        <p:spPr bwMode="auto">
          <a:xfrm>
            <a:off x="1891430" y="39294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y</a:t>
            </a:r>
          </a:p>
        </p:txBody>
      </p:sp>
      <p:sp>
        <p:nvSpPr>
          <p:cNvPr id="472" name="Text Box 34">
            <a:extLst>
              <a:ext uri="{FF2B5EF4-FFF2-40B4-BE49-F238E27FC236}">
                <a16:creationId xmlns:a16="http://schemas.microsoft.com/office/drawing/2014/main" id="{39E2692B-68BF-284D-BD9C-6B4A373E29CC}"/>
              </a:ext>
            </a:extLst>
          </p:cNvPr>
          <p:cNvSpPr txBox="1">
            <a:spLocks noChangeArrowheads="1"/>
          </p:cNvSpPr>
          <p:nvPr/>
        </p:nvSpPr>
        <p:spPr bwMode="auto">
          <a:xfrm>
            <a:off x="1891430" y="42342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z</a:t>
            </a:r>
          </a:p>
        </p:txBody>
      </p:sp>
      <p:sp>
        <p:nvSpPr>
          <p:cNvPr id="473" name="Text Box 35">
            <a:extLst>
              <a:ext uri="{FF2B5EF4-FFF2-40B4-BE49-F238E27FC236}">
                <a16:creationId xmlns:a16="http://schemas.microsoft.com/office/drawing/2014/main" id="{C49848CC-FE8D-5A4F-890E-D9311F47A94A}"/>
              </a:ext>
            </a:extLst>
          </p:cNvPr>
          <p:cNvSpPr txBox="1">
            <a:spLocks noChangeArrowheads="1"/>
          </p:cNvSpPr>
          <p:nvPr/>
        </p:nvSpPr>
        <p:spPr bwMode="auto">
          <a:xfrm>
            <a:off x="2501030" y="36246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74" name="Text Box 36">
            <a:extLst>
              <a:ext uri="{FF2B5EF4-FFF2-40B4-BE49-F238E27FC236}">
                <a16:creationId xmlns:a16="http://schemas.microsoft.com/office/drawing/2014/main" id="{0F4B0497-AF0A-B949-97CF-86A3CF853CBF}"/>
              </a:ext>
            </a:extLst>
          </p:cNvPr>
          <p:cNvSpPr txBox="1">
            <a:spLocks noChangeArrowheads="1"/>
          </p:cNvSpPr>
          <p:nvPr/>
        </p:nvSpPr>
        <p:spPr bwMode="auto">
          <a:xfrm>
            <a:off x="2805830" y="36246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75" name="Text Box 37">
            <a:extLst>
              <a:ext uri="{FF2B5EF4-FFF2-40B4-BE49-F238E27FC236}">
                <a16:creationId xmlns:a16="http://schemas.microsoft.com/office/drawing/2014/main" id="{5D3DFBDB-39AA-BD41-B291-2A4FF492A1BD}"/>
              </a:ext>
            </a:extLst>
          </p:cNvPr>
          <p:cNvSpPr txBox="1">
            <a:spLocks noChangeArrowheads="1"/>
          </p:cNvSpPr>
          <p:nvPr/>
        </p:nvSpPr>
        <p:spPr bwMode="auto">
          <a:xfrm>
            <a:off x="2196230" y="43104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76" name="Text Box 38">
            <a:extLst>
              <a:ext uri="{FF2B5EF4-FFF2-40B4-BE49-F238E27FC236}">
                <a16:creationId xmlns:a16="http://schemas.microsoft.com/office/drawing/2014/main" id="{776D606C-DE24-8347-8683-291671A55057}"/>
              </a:ext>
            </a:extLst>
          </p:cNvPr>
          <p:cNvSpPr txBox="1">
            <a:spLocks noChangeArrowheads="1"/>
          </p:cNvSpPr>
          <p:nvPr/>
        </p:nvSpPr>
        <p:spPr bwMode="auto">
          <a:xfrm>
            <a:off x="2424830" y="43104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77" name="Text Box 39">
            <a:extLst>
              <a:ext uri="{FF2B5EF4-FFF2-40B4-BE49-F238E27FC236}">
                <a16:creationId xmlns:a16="http://schemas.microsoft.com/office/drawing/2014/main" id="{EB1D1ECD-7692-774D-A9DC-7E354528371A}"/>
              </a:ext>
            </a:extLst>
          </p:cNvPr>
          <p:cNvSpPr txBox="1">
            <a:spLocks noChangeArrowheads="1"/>
          </p:cNvSpPr>
          <p:nvPr/>
        </p:nvSpPr>
        <p:spPr bwMode="auto">
          <a:xfrm>
            <a:off x="2805830" y="43104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78" name="Text Box 40">
            <a:extLst>
              <a:ext uri="{FF2B5EF4-FFF2-40B4-BE49-F238E27FC236}">
                <a16:creationId xmlns:a16="http://schemas.microsoft.com/office/drawing/2014/main" id="{5088B19E-B34D-784B-A082-880065FF7781}"/>
              </a:ext>
            </a:extLst>
          </p:cNvPr>
          <p:cNvSpPr txBox="1">
            <a:spLocks noChangeArrowheads="1"/>
          </p:cNvSpPr>
          <p:nvPr/>
        </p:nvSpPr>
        <p:spPr bwMode="auto">
          <a:xfrm>
            <a:off x="2318468" y="3134117"/>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cost to</a:t>
            </a:r>
          </a:p>
        </p:txBody>
      </p:sp>
      <p:sp>
        <p:nvSpPr>
          <p:cNvPr id="479" name="Line 41">
            <a:extLst>
              <a:ext uri="{FF2B5EF4-FFF2-40B4-BE49-F238E27FC236}">
                <a16:creationId xmlns:a16="http://schemas.microsoft.com/office/drawing/2014/main" id="{ED309D65-AC9A-9A48-950E-AC379D97BBA0}"/>
              </a:ext>
            </a:extLst>
          </p:cNvPr>
          <p:cNvSpPr>
            <a:spLocks noChangeShapeType="1"/>
          </p:cNvSpPr>
          <p:nvPr/>
        </p:nvSpPr>
        <p:spPr bwMode="auto">
          <a:xfrm>
            <a:off x="2196230" y="5229617"/>
            <a:ext cx="0" cy="12192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80" name="Line 42">
            <a:extLst>
              <a:ext uri="{FF2B5EF4-FFF2-40B4-BE49-F238E27FC236}">
                <a16:creationId xmlns:a16="http://schemas.microsoft.com/office/drawing/2014/main" id="{7261B6D8-FC59-FF4F-9BF1-AFB07D29789F}"/>
              </a:ext>
            </a:extLst>
          </p:cNvPr>
          <p:cNvSpPr>
            <a:spLocks noChangeShapeType="1"/>
          </p:cNvSpPr>
          <p:nvPr/>
        </p:nvSpPr>
        <p:spPr bwMode="auto">
          <a:xfrm>
            <a:off x="1891430" y="5458217"/>
            <a:ext cx="1371600"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81" name="Text Box 43">
            <a:extLst>
              <a:ext uri="{FF2B5EF4-FFF2-40B4-BE49-F238E27FC236}">
                <a16:creationId xmlns:a16="http://schemas.microsoft.com/office/drawing/2014/main" id="{E4ED2235-863B-7A4C-81DA-A5C8498D7344}"/>
              </a:ext>
            </a:extLst>
          </p:cNvPr>
          <p:cNvSpPr txBox="1">
            <a:spLocks noChangeArrowheads="1"/>
          </p:cNvSpPr>
          <p:nvPr/>
        </p:nvSpPr>
        <p:spPr bwMode="auto">
          <a:xfrm>
            <a:off x="2196230" y="5072455"/>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   y   z</a:t>
            </a:r>
          </a:p>
        </p:txBody>
      </p:sp>
      <p:sp>
        <p:nvSpPr>
          <p:cNvPr id="482" name="Text Box 44">
            <a:extLst>
              <a:ext uri="{FF2B5EF4-FFF2-40B4-BE49-F238E27FC236}">
                <a16:creationId xmlns:a16="http://schemas.microsoft.com/office/drawing/2014/main" id="{80848CD5-EF97-E44C-8B10-AE1B3598E699}"/>
              </a:ext>
            </a:extLst>
          </p:cNvPr>
          <p:cNvSpPr txBox="1">
            <a:spLocks noChangeArrowheads="1"/>
          </p:cNvSpPr>
          <p:nvPr/>
        </p:nvSpPr>
        <p:spPr bwMode="auto">
          <a:xfrm>
            <a:off x="1891430" y="54534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x</a:t>
            </a:r>
          </a:p>
        </p:txBody>
      </p:sp>
      <p:sp>
        <p:nvSpPr>
          <p:cNvPr id="483" name="Text Box 45">
            <a:extLst>
              <a:ext uri="{FF2B5EF4-FFF2-40B4-BE49-F238E27FC236}">
                <a16:creationId xmlns:a16="http://schemas.microsoft.com/office/drawing/2014/main" id="{B922D36E-AC67-1A4C-BF40-D8CC270F89F0}"/>
              </a:ext>
            </a:extLst>
          </p:cNvPr>
          <p:cNvSpPr txBox="1">
            <a:spLocks noChangeArrowheads="1"/>
          </p:cNvSpPr>
          <p:nvPr/>
        </p:nvSpPr>
        <p:spPr bwMode="auto">
          <a:xfrm>
            <a:off x="1891430" y="57582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y</a:t>
            </a:r>
          </a:p>
        </p:txBody>
      </p:sp>
      <p:sp>
        <p:nvSpPr>
          <p:cNvPr id="484" name="Text Box 46">
            <a:extLst>
              <a:ext uri="{FF2B5EF4-FFF2-40B4-BE49-F238E27FC236}">
                <a16:creationId xmlns:a16="http://schemas.microsoft.com/office/drawing/2014/main" id="{C96BD7D4-6B14-C047-B652-884D02CB9971}"/>
              </a:ext>
            </a:extLst>
          </p:cNvPr>
          <p:cNvSpPr txBox="1">
            <a:spLocks noChangeArrowheads="1"/>
          </p:cNvSpPr>
          <p:nvPr/>
        </p:nvSpPr>
        <p:spPr bwMode="auto">
          <a:xfrm>
            <a:off x="1891430" y="6063055"/>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z</a:t>
            </a:r>
          </a:p>
        </p:txBody>
      </p:sp>
      <p:sp>
        <p:nvSpPr>
          <p:cNvPr id="485" name="Text Box 47">
            <a:extLst>
              <a:ext uri="{FF2B5EF4-FFF2-40B4-BE49-F238E27FC236}">
                <a16:creationId xmlns:a16="http://schemas.microsoft.com/office/drawing/2014/main" id="{7B2377F3-60C2-304A-9159-875DB1D6AEA8}"/>
              </a:ext>
            </a:extLst>
          </p:cNvPr>
          <p:cNvSpPr txBox="1">
            <a:spLocks noChangeArrowheads="1"/>
          </p:cNvSpPr>
          <p:nvPr/>
        </p:nvSpPr>
        <p:spPr bwMode="auto">
          <a:xfrm>
            <a:off x="2196230" y="5839217"/>
            <a:ext cx="990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86" name="Text Box 48">
            <a:extLst>
              <a:ext uri="{FF2B5EF4-FFF2-40B4-BE49-F238E27FC236}">
                <a16:creationId xmlns:a16="http://schemas.microsoft.com/office/drawing/2014/main" id="{D8E11DB6-4089-A144-9DBB-C9FF805F599A}"/>
              </a:ext>
            </a:extLst>
          </p:cNvPr>
          <p:cNvSpPr txBox="1">
            <a:spLocks noChangeArrowheads="1"/>
          </p:cNvSpPr>
          <p:nvPr/>
        </p:nvSpPr>
        <p:spPr bwMode="auto">
          <a:xfrm>
            <a:off x="2424830" y="58344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87" name="Text Box 49">
            <a:extLst>
              <a:ext uri="{FF2B5EF4-FFF2-40B4-BE49-F238E27FC236}">
                <a16:creationId xmlns:a16="http://schemas.microsoft.com/office/drawing/2014/main" id="{CC1B387A-1C77-A744-93E2-098ED73DA0EF}"/>
              </a:ext>
            </a:extLst>
          </p:cNvPr>
          <p:cNvSpPr txBox="1">
            <a:spLocks noChangeArrowheads="1"/>
          </p:cNvSpPr>
          <p:nvPr/>
        </p:nvSpPr>
        <p:spPr bwMode="auto">
          <a:xfrm>
            <a:off x="2805830" y="5834455"/>
            <a:ext cx="347663"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88" name="Text Box 50">
            <a:extLst>
              <a:ext uri="{FF2B5EF4-FFF2-40B4-BE49-F238E27FC236}">
                <a16:creationId xmlns:a16="http://schemas.microsoft.com/office/drawing/2014/main" id="{7F1FABE2-EAE5-3B48-A95A-1DB182B20C7B}"/>
              </a:ext>
            </a:extLst>
          </p:cNvPr>
          <p:cNvSpPr txBox="1">
            <a:spLocks noChangeArrowheads="1"/>
          </p:cNvSpPr>
          <p:nvPr/>
        </p:nvSpPr>
        <p:spPr bwMode="auto">
          <a:xfrm>
            <a:off x="2196230" y="6139255"/>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7</a:t>
            </a:r>
          </a:p>
        </p:txBody>
      </p:sp>
      <p:sp>
        <p:nvSpPr>
          <p:cNvPr id="489" name="Text Box 51">
            <a:extLst>
              <a:ext uri="{FF2B5EF4-FFF2-40B4-BE49-F238E27FC236}">
                <a16:creationId xmlns:a16="http://schemas.microsoft.com/office/drawing/2014/main" id="{19FF0230-3458-D248-B773-7F9D70995B76}"/>
              </a:ext>
            </a:extLst>
          </p:cNvPr>
          <p:cNvSpPr txBox="1">
            <a:spLocks noChangeArrowheads="1"/>
          </p:cNvSpPr>
          <p:nvPr/>
        </p:nvSpPr>
        <p:spPr bwMode="auto">
          <a:xfrm>
            <a:off x="2424830" y="6139255"/>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p>
        </p:txBody>
      </p:sp>
      <p:sp>
        <p:nvSpPr>
          <p:cNvPr id="490" name="Text Box 52">
            <a:extLst>
              <a:ext uri="{FF2B5EF4-FFF2-40B4-BE49-F238E27FC236}">
                <a16:creationId xmlns:a16="http://schemas.microsoft.com/office/drawing/2014/main" id="{F1940022-DEF4-9D4B-BA4B-AAB79886293B}"/>
              </a:ext>
            </a:extLst>
          </p:cNvPr>
          <p:cNvSpPr txBox="1">
            <a:spLocks noChangeArrowheads="1"/>
          </p:cNvSpPr>
          <p:nvPr/>
        </p:nvSpPr>
        <p:spPr bwMode="auto">
          <a:xfrm>
            <a:off x="2805830" y="6139255"/>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0</a:t>
            </a:r>
          </a:p>
        </p:txBody>
      </p:sp>
      <p:sp>
        <p:nvSpPr>
          <p:cNvPr id="491" name="Text Box 53">
            <a:extLst>
              <a:ext uri="{FF2B5EF4-FFF2-40B4-BE49-F238E27FC236}">
                <a16:creationId xmlns:a16="http://schemas.microsoft.com/office/drawing/2014/main" id="{4EEA2A3C-0BB3-5A4A-A3BC-614C830D6888}"/>
              </a:ext>
            </a:extLst>
          </p:cNvPr>
          <p:cNvSpPr txBox="1">
            <a:spLocks noChangeArrowheads="1"/>
          </p:cNvSpPr>
          <p:nvPr/>
        </p:nvSpPr>
        <p:spPr bwMode="auto">
          <a:xfrm>
            <a:off x="2340693" y="4940692"/>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cost to</a:t>
            </a:r>
          </a:p>
        </p:txBody>
      </p:sp>
      <p:sp>
        <p:nvSpPr>
          <p:cNvPr id="492" name="Text Box 54">
            <a:extLst>
              <a:ext uri="{FF2B5EF4-FFF2-40B4-BE49-F238E27FC236}">
                <a16:creationId xmlns:a16="http://schemas.microsoft.com/office/drawing/2014/main" id="{00BD020A-F6F0-114E-BA53-F52BCF13BE7B}"/>
              </a:ext>
            </a:extLst>
          </p:cNvPr>
          <p:cNvSpPr txBox="1">
            <a:spLocks noChangeArrowheads="1"/>
          </p:cNvSpPr>
          <p:nvPr/>
        </p:nvSpPr>
        <p:spPr bwMode="auto">
          <a:xfrm>
            <a:off x="2200424" y="3658910"/>
            <a:ext cx="946150" cy="64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2   0   1</a:t>
            </a:r>
          </a:p>
        </p:txBody>
      </p:sp>
      <p:sp>
        <p:nvSpPr>
          <p:cNvPr id="493" name="Text Box 55">
            <a:extLst>
              <a:ext uri="{FF2B5EF4-FFF2-40B4-BE49-F238E27FC236}">
                <a16:creationId xmlns:a16="http://schemas.microsoft.com/office/drawing/2014/main" id="{00FA41ED-B3FF-E242-9DB3-E1257161C355}"/>
              </a:ext>
            </a:extLst>
          </p:cNvPr>
          <p:cNvSpPr txBox="1">
            <a:spLocks noChangeArrowheads="1"/>
          </p:cNvSpPr>
          <p:nvPr/>
        </p:nvSpPr>
        <p:spPr bwMode="auto">
          <a:xfrm>
            <a:off x="2196230" y="5458217"/>
            <a:ext cx="9906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 ∞  ∞</a:t>
            </a:r>
          </a:p>
        </p:txBody>
      </p:sp>
      <p:sp>
        <p:nvSpPr>
          <p:cNvPr id="496" name="Line 58">
            <a:extLst>
              <a:ext uri="{FF2B5EF4-FFF2-40B4-BE49-F238E27FC236}">
                <a16:creationId xmlns:a16="http://schemas.microsoft.com/office/drawing/2014/main" id="{21884B5D-F7C2-8C44-B19B-93AAB1E7C6FF}"/>
              </a:ext>
            </a:extLst>
          </p:cNvPr>
          <p:cNvSpPr>
            <a:spLocks noChangeShapeType="1"/>
          </p:cNvSpPr>
          <p:nvPr/>
        </p:nvSpPr>
        <p:spPr bwMode="auto">
          <a:xfrm>
            <a:off x="3186830" y="2181617"/>
            <a:ext cx="685800" cy="15240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7" name="Line 59">
            <a:extLst>
              <a:ext uri="{FF2B5EF4-FFF2-40B4-BE49-F238E27FC236}">
                <a16:creationId xmlns:a16="http://schemas.microsoft.com/office/drawing/2014/main" id="{7DF54633-A6C6-3549-93EA-4B0F0A132FAF}"/>
              </a:ext>
            </a:extLst>
          </p:cNvPr>
          <p:cNvSpPr>
            <a:spLocks noChangeShapeType="1"/>
          </p:cNvSpPr>
          <p:nvPr/>
        </p:nvSpPr>
        <p:spPr bwMode="auto">
          <a:xfrm>
            <a:off x="3110630" y="2257817"/>
            <a:ext cx="685800" cy="31242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8" name="Line 60">
            <a:extLst>
              <a:ext uri="{FF2B5EF4-FFF2-40B4-BE49-F238E27FC236}">
                <a16:creationId xmlns:a16="http://schemas.microsoft.com/office/drawing/2014/main" id="{1466A465-3F94-9545-ABD6-8D8CD2184C84}"/>
              </a:ext>
            </a:extLst>
          </p:cNvPr>
          <p:cNvSpPr>
            <a:spLocks noChangeShapeType="1"/>
          </p:cNvSpPr>
          <p:nvPr/>
        </p:nvSpPr>
        <p:spPr bwMode="auto">
          <a:xfrm flipV="1">
            <a:off x="3110630" y="2715017"/>
            <a:ext cx="762000" cy="12954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9" name="Line 61">
            <a:extLst>
              <a:ext uri="{FF2B5EF4-FFF2-40B4-BE49-F238E27FC236}">
                <a16:creationId xmlns:a16="http://schemas.microsoft.com/office/drawing/2014/main" id="{21BBF839-40E3-0C41-9536-5ABF8D8BDAA7}"/>
              </a:ext>
            </a:extLst>
          </p:cNvPr>
          <p:cNvSpPr>
            <a:spLocks noChangeShapeType="1"/>
          </p:cNvSpPr>
          <p:nvPr/>
        </p:nvSpPr>
        <p:spPr bwMode="auto">
          <a:xfrm>
            <a:off x="3110630" y="4315217"/>
            <a:ext cx="609600" cy="11430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0" name="Line 62">
            <a:extLst>
              <a:ext uri="{FF2B5EF4-FFF2-40B4-BE49-F238E27FC236}">
                <a16:creationId xmlns:a16="http://schemas.microsoft.com/office/drawing/2014/main" id="{D3CBD049-6D4E-044B-B00F-23CDF409F6F6}"/>
              </a:ext>
            </a:extLst>
          </p:cNvPr>
          <p:cNvSpPr>
            <a:spLocks noChangeShapeType="1"/>
          </p:cNvSpPr>
          <p:nvPr/>
        </p:nvSpPr>
        <p:spPr bwMode="auto">
          <a:xfrm flipV="1">
            <a:off x="3110630" y="2791217"/>
            <a:ext cx="838200" cy="34290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1" name="Line 63">
            <a:extLst>
              <a:ext uri="{FF2B5EF4-FFF2-40B4-BE49-F238E27FC236}">
                <a16:creationId xmlns:a16="http://schemas.microsoft.com/office/drawing/2014/main" id="{07663209-9542-2049-9E73-A6836493B7AF}"/>
              </a:ext>
            </a:extLst>
          </p:cNvPr>
          <p:cNvSpPr>
            <a:spLocks noChangeShapeType="1"/>
          </p:cNvSpPr>
          <p:nvPr/>
        </p:nvSpPr>
        <p:spPr bwMode="auto">
          <a:xfrm flipV="1">
            <a:off x="3186830" y="4543817"/>
            <a:ext cx="762000" cy="175260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04" name="Group 66">
            <a:extLst>
              <a:ext uri="{FF2B5EF4-FFF2-40B4-BE49-F238E27FC236}">
                <a16:creationId xmlns:a16="http://schemas.microsoft.com/office/drawing/2014/main" id="{131105F8-C125-CE49-B85B-EC210DF07326}"/>
              </a:ext>
            </a:extLst>
          </p:cNvPr>
          <p:cNvGrpSpPr>
            <a:grpSpLocks/>
          </p:cNvGrpSpPr>
          <p:nvPr/>
        </p:nvGrpSpPr>
        <p:grpSpPr bwMode="auto">
          <a:xfrm>
            <a:off x="9037572" y="2949053"/>
            <a:ext cx="2184400" cy="1212850"/>
            <a:chOff x="2352" y="0"/>
            <a:chExt cx="1376" cy="764"/>
          </a:xfrm>
        </p:grpSpPr>
        <p:sp>
          <p:nvSpPr>
            <p:cNvPr id="505" name="Freeform 67">
              <a:extLst>
                <a:ext uri="{FF2B5EF4-FFF2-40B4-BE49-F238E27FC236}">
                  <a16:creationId xmlns:a16="http://schemas.microsoft.com/office/drawing/2014/main" id="{263D03E2-9196-934C-9562-378C3A280ADC}"/>
                </a:ext>
              </a:extLst>
            </p:cNvPr>
            <p:cNvSpPr>
              <a:spLocks/>
            </p:cNvSpPr>
            <p:nvPr/>
          </p:nvSpPr>
          <p:spPr bwMode="auto">
            <a:xfrm>
              <a:off x="2352" y="0"/>
              <a:ext cx="1376" cy="764"/>
            </a:xfrm>
            <a:custGeom>
              <a:avLst/>
              <a:gdLst>
                <a:gd name="T0" fmla="*/ 113 w 1376"/>
                <a:gd name="T1" fmla="*/ 348 h 764"/>
                <a:gd name="T2" fmla="*/ 395 w 1376"/>
                <a:gd name="T3" fmla="*/ 162 h 764"/>
                <a:gd name="T4" fmla="*/ 710 w 1376"/>
                <a:gd name="T5" fmla="*/ 9 h 764"/>
                <a:gd name="T6" fmla="*/ 1160 w 1376"/>
                <a:gd name="T7" fmla="*/ 219 h 764"/>
                <a:gd name="T8" fmla="*/ 1367 w 1376"/>
                <a:gd name="T9" fmla="*/ 510 h 764"/>
                <a:gd name="T10" fmla="*/ 1103 w 1376"/>
                <a:gd name="T11" fmla="*/ 726 h 764"/>
                <a:gd name="T12" fmla="*/ 578 w 1376"/>
                <a:gd name="T13" fmla="*/ 738 h 764"/>
                <a:gd name="T14" fmla="*/ 77 w 1376"/>
                <a:gd name="T15" fmla="*/ 630 h 764"/>
                <a:gd name="T16" fmla="*/ 113 w 1376"/>
                <a:gd name="T17" fmla="*/ 348 h 7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76"/>
                <a:gd name="T28" fmla="*/ 0 h 764"/>
                <a:gd name="T29" fmla="*/ 1376 w 1376"/>
                <a:gd name="T30" fmla="*/ 764 h 7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76" h="764">
                  <a:moveTo>
                    <a:pt x="113" y="348"/>
                  </a:moveTo>
                  <a:cubicBezTo>
                    <a:pt x="166" y="270"/>
                    <a:pt x="296" y="218"/>
                    <a:pt x="395" y="162"/>
                  </a:cubicBezTo>
                  <a:cubicBezTo>
                    <a:pt x="494" y="106"/>
                    <a:pt x="583" y="0"/>
                    <a:pt x="710" y="9"/>
                  </a:cubicBezTo>
                  <a:cubicBezTo>
                    <a:pt x="837" y="18"/>
                    <a:pt x="1051" y="136"/>
                    <a:pt x="1160" y="219"/>
                  </a:cubicBezTo>
                  <a:cubicBezTo>
                    <a:pt x="1269" y="302"/>
                    <a:pt x="1376" y="426"/>
                    <a:pt x="1367" y="510"/>
                  </a:cubicBezTo>
                  <a:cubicBezTo>
                    <a:pt x="1358" y="594"/>
                    <a:pt x="1234" y="688"/>
                    <a:pt x="1103" y="726"/>
                  </a:cubicBezTo>
                  <a:cubicBezTo>
                    <a:pt x="972" y="764"/>
                    <a:pt x="749" y="754"/>
                    <a:pt x="578" y="738"/>
                  </a:cubicBezTo>
                  <a:cubicBezTo>
                    <a:pt x="407" y="722"/>
                    <a:pt x="154" y="695"/>
                    <a:pt x="77" y="630"/>
                  </a:cubicBezTo>
                  <a:cubicBezTo>
                    <a:pt x="0" y="565"/>
                    <a:pt x="60" y="426"/>
                    <a:pt x="113" y="348"/>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06" name="Group 68">
              <a:extLst>
                <a:ext uri="{FF2B5EF4-FFF2-40B4-BE49-F238E27FC236}">
                  <a16:creationId xmlns:a16="http://schemas.microsoft.com/office/drawing/2014/main" id="{83D5943B-43BC-7148-A0C5-04D5679B6A92}"/>
                </a:ext>
              </a:extLst>
            </p:cNvPr>
            <p:cNvGrpSpPr>
              <a:grpSpLocks/>
            </p:cNvGrpSpPr>
            <p:nvPr/>
          </p:nvGrpSpPr>
          <p:grpSpPr bwMode="auto">
            <a:xfrm>
              <a:off x="2448" y="70"/>
              <a:ext cx="1161" cy="676"/>
              <a:chOff x="-17" y="1282"/>
              <a:chExt cx="1161" cy="676"/>
            </a:xfrm>
          </p:grpSpPr>
          <p:sp>
            <p:nvSpPr>
              <p:cNvPr id="507" name="Freeform 69">
                <a:extLst>
                  <a:ext uri="{FF2B5EF4-FFF2-40B4-BE49-F238E27FC236}">
                    <a16:creationId xmlns:a16="http://schemas.microsoft.com/office/drawing/2014/main" id="{5C3786B6-68E8-994E-A191-4C79E192C632}"/>
                  </a:ext>
                </a:extLst>
              </p:cNvPr>
              <p:cNvSpPr>
                <a:spLocks/>
              </p:cNvSpPr>
              <p:nvPr/>
            </p:nvSpPr>
            <p:spPr bwMode="auto">
              <a:xfrm>
                <a:off x="246" y="1476"/>
                <a:ext cx="222" cy="180"/>
              </a:xfrm>
              <a:custGeom>
                <a:avLst/>
                <a:gdLst>
                  <a:gd name="T0" fmla="*/ 0 w 222"/>
                  <a:gd name="T1" fmla="*/ 180 h 180"/>
                  <a:gd name="T2" fmla="*/ 222 w 222"/>
                  <a:gd name="T3" fmla="*/ 0 h 180"/>
                  <a:gd name="T4" fmla="*/ 0 60000 65536"/>
                  <a:gd name="T5" fmla="*/ 0 60000 65536"/>
                  <a:gd name="T6" fmla="*/ 0 w 222"/>
                  <a:gd name="T7" fmla="*/ 0 h 180"/>
                  <a:gd name="T8" fmla="*/ 222 w 222"/>
                  <a:gd name="T9" fmla="*/ 180 h 180"/>
                </a:gdLst>
                <a:ahLst/>
                <a:cxnLst>
                  <a:cxn ang="T4">
                    <a:pos x="T0" y="T1"/>
                  </a:cxn>
                  <a:cxn ang="T5">
                    <a:pos x="T2" y="T3"/>
                  </a:cxn>
                </a:cxnLst>
                <a:rect l="T6" t="T7" r="T8" b="T9"/>
                <a:pathLst>
                  <a:path w="222" h="180">
                    <a:moveTo>
                      <a:pt x="0" y="180"/>
                    </a:moveTo>
                    <a:lnTo>
                      <a:pt x="22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8" name="Oval 70">
                <a:extLst>
                  <a:ext uri="{FF2B5EF4-FFF2-40B4-BE49-F238E27FC236}">
                    <a16:creationId xmlns:a16="http://schemas.microsoft.com/office/drawing/2014/main" id="{76B74C90-F035-0D46-90DC-7012A31BCF76}"/>
                  </a:ext>
                </a:extLst>
              </p:cNvPr>
              <p:cNvSpPr>
                <a:spLocks noChangeArrowheads="1"/>
              </p:cNvSpPr>
              <p:nvPr/>
            </p:nvSpPr>
            <p:spPr bwMode="auto">
              <a:xfrm>
                <a:off x="-14" y="1712"/>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09" name="Line 71">
                <a:extLst>
                  <a:ext uri="{FF2B5EF4-FFF2-40B4-BE49-F238E27FC236}">
                    <a16:creationId xmlns:a16="http://schemas.microsoft.com/office/drawing/2014/main" id="{E0C79831-B7E5-D94D-B962-8A0A2EBCC53B}"/>
                  </a:ext>
                </a:extLst>
              </p:cNvPr>
              <p:cNvSpPr>
                <a:spLocks noChangeShapeType="1"/>
              </p:cNvSpPr>
              <p:nvPr/>
            </p:nvSpPr>
            <p:spPr bwMode="auto">
              <a:xfrm>
                <a:off x="-14" y="1705"/>
                <a:ext cx="1"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0" name="Line 72">
                <a:extLst>
                  <a:ext uri="{FF2B5EF4-FFF2-40B4-BE49-F238E27FC236}">
                    <a16:creationId xmlns:a16="http://schemas.microsoft.com/office/drawing/2014/main" id="{B7A75E97-14D7-254C-BAE7-25319E0F33E5}"/>
                  </a:ext>
                </a:extLst>
              </p:cNvPr>
              <p:cNvSpPr>
                <a:spLocks noChangeShapeType="1"/>
              </p:cNvSpPr>
              <p:nvPr/>
            </p:nvSpPr>
            <p:spPr bwMode="auto">
              <a:xfrm>
                <a:off x="299" y="1705"/>
                <a:ext cx="1"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1" name="Rectangle 73">
                <a:extLst>
                  <a:ext uri="{FF2B5EF4-FFF2-40B4-BE49-F238E27FC236}">
                    <a16:creationId xmlns:a16="http://schemas.microsoft.com/office/drawing/2014/main" id="{0C521DAF-FFE0-054B-8828-ED05D1912D0A}"/>
                  </a:ext>
                </a:extLst>
              </p:cNvPr>
              <p:cNvSpPr>
                <a:spLocks noChangeArrowheads="1"/>
              </p:cNvSpPr>
              <p:nvPr/>
            </p:nvSpPr>
            <p:spPr bwMode="auto">
              <a:xfrm>
                <a:off x="-14" y="1705"/>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2" name="Oval 74">
                <a:extLst>
                  <a:ext uri="{FF2B5EF4-FFF2-40B4-BE49-F238E27FC236}">
                    <a16:creationId xmlns:a16="http://schemas.microsoft.com/office/drawing/2014/main" id="{91217C6B-657E-7D4C-92F2-48179F30D483}"/>
                  </a:ext>
                </a:extLst>
              </p:cNvPr>
              <p:cNvSpPr>
                <a:spLocks noChangeArrowheads="1"/>
              </p:cNvSpPr>
              <p:nvPr/>
            </p:nvSpPr>
            <p:spPr bwMode="auto">
              <a:xfrm>
                <a:off x="-17" y="1646"/>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3" name="Freeform 75">
                <a:extLst>
                  <a:ext uri="{FF2B5EF4-FFF2-40B4-BE49-F238E27FC236}">
                    <a16:creationId xmlns:a16="http://schemas.microsoft.com/office/drawing/2014/main" id="{93320E84-7F42-D646-8644-59F5B863EA5A}"/>
                  </a:ext>
                </a:extLst>
              </p:cNvPr>
              <p:cNvSpPr>
                <a:spLocks/>
              </p:cNvSpPr>
              <p:nvPr/>
            </p:nvSpPr>
            <p:spPr bwMode="auto">
              <a:xfrm>
                <a:off x="651" y="1476"/>
                <a:ext cx="216" cy="189"/>
              </a:xfrm>
              <a:custGeom>
                <a:avLst/>
                <a:gdLst>
                  <a:gd name="T0" fmla="*/ 0 w 216"/>
                  <a:gd name="T1" fmla="*/ 0 h 189"/>
                  <a:gd name="T2" fmla="*/ 216 w 216"/>
                  <a:gd name="T3" fmla="*/ 189 h 189"/>
                  <a:gd name="T4" fmla="*/ 0 60000 65536"/>
                  <a:gd name="T5" fmla="*/ 0 60000 65536"/>
                  <a:gd name="T6" fmla="*/ 0 w 216"/>
                  <a:gd name="T7" fmla="*/ 0 h 189"/>
                  <a:gd name="T8" fmla="*/ 216 w 216"/>
                  <a:gd name="T9" fmla="*/ 189 h 189"/>
                </a:gdLst>
                <a:ahLst/>
                <a:cxnLst>
                  <a:cxn ang="T4">
                    <a:pos x="T0" y="T1"/>
                  </a:cxn>
                  <a:cxn ang="T5">
                    <a:pos x="T2" y="T3"/>
                  </a:cxn>
                </a:cxnLst>
                <a:rect l="T6" t="T7" r="T8" b="T9"/>
                <a:pathLst>
                  <a:path w="216" h="189">
                    <a:moveTo>
                      <a:pt x="0" y="0"/>
                    </a:moveTo>
                    <a:lnTo>
                      <a:pt x="216" y="189"/>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4" name="Freeform 76">
                <a:extLst>
                  <a:ext uri="{FF2B5EF4-FFF2-40B4-BE49-F238E27FC236}">
                    <a16:creationId xmlns:a16="http://schemas.microsoft.com/office/drawing/2014/main" id="{BF0EFC1E-A2ED-9644-9F97-C07A497C709E}"/>
                  </a:ext>
                </a:extLst>
              </p:cNvPr>
              <p:cNvSpPr>
                <a:spLocks/>
              </p:cNvSpPr>
              <p:nvPr/>
            </p:nvSpPr>
            <p:spPr bwMode="auto">
              <a:xfrm>
                <a:off x="303" y="1740"/>
                <a:ext cx="540" cy="3"/>
              </a:xfrm>
              <a:custGeom>
                <a:avLst/>
                <a:gdLst>
                  <a:gd name="T0" fmla="*/ 540 w 540"/>
                  <a:gd name="T1" fmla="*/ 3 h 3"/>
                  <a:gd name="T2" fmla="*/ 0 w 540"/>
                  <a:gd name="T3" fmla="*/ 0 h 3"/>
                  <a:gd name="T4" fmla="*/ 0 60000 65536"/>
                  <a:gd name="T5" fmla="*/ 0 60000 65536"/>
                  <a:gd name="T6" fmla="*/ 0 w 540"/>
                  <a:gd name="T7" fmla="*/ 0 h 3"/>
                  <a:gd name="T8" fmla="*/ 540 w 540"/>
                  <a:gd name="T9" fmla="*/ 3 h 3"/>
                </a:gdLst>
                <a:ahLst/>
                <a:cxnLst>
                  <a:cxn ang="T4">
                    <a:pos x="T0" y="T1"/>
                  </a:cxn>
                  <a:cxn ang="T5">
                    <a:pos x="T2" y="T3"/>
                  </a:cxn>
                </a:cxnLst>
                <a:rect l="T6" t="T7" r="T8" b="T9"/>
                <a:pathLst>
                  <a:path w="540" h="3">
                    <a:moveTo>
                      <a:pt x="540" y="3"/>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15" name="Group 77">
                <a:extLst>
                  <a:ext uri="{FF2B5EF4-FFF2-40B4-BE49-F238E27FC236}">
                    <a16:creationId xmlns:a16="http://schemas.microsoft.com/office/drawing/2014/main" id="{8262C69D-F268-2849-B65D-1324D5E79FD0}"/>
                  </a:ext>
                </a:extLst>
              </p:cNvPr>
              <p:cNvGrpSpPr>
                <a:grpSpLocks/>
              </p:cNvGrpSpPr>
              <p:nvPr/>
            </p:nvGrpSpPr>
            <p:grpSpPr bwMode="auto">
              <a:xfrm>
                <a:off x="39" y="1594"/>
                <a:ext cx="196" cy="250"/>
                <a:chOff x="2959" y="2425"/>
                <a:chExt cx="197" cy="250"/>
              </a:xfrm>
            </p:grpSpPr>
            <p:sp>
              <p:nvSpPr>
                <p:cNvPr id="537" name="Rectangle 78">
                  <a:extLst>
                    <a:ext uri="{FF2B5EF4-FFF2-40B4-BE49-F238E27FC236}">
                      <a16:creationId xmlns:a16="http://schemas.microsoft.com/office/drawing/2014/main" id="{6C0B7D66-013B-B74F-B238-4572FF1070C6}"/>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8" name="Text Box 79">
                  <a:extLst>
                    <a:ext uri="{FF2B5EF4-FFF2-40B4-BE49-F238E27FC236}">
                      <a16:creationId xmlns:a16="http://schemas.microsoft.com/office/drawing/2014/main" id="{0F706F26-1CB7-8943-89C3-5B640B734B1D}"/>
                    </a:ext>
                  </a:extLst>
                </p:cNvPr>
                <p:cNvSpPr txBox="1">
                  <a:spLocks noChangeArrowheads="1"/>
                </p:cNvSpPr>
                <p:nvPr/>
              </p:nvSpPr>
              <p:spPr bwMode="auto">
                <a:xfrm>
                  <a:off x="2959" y="2425"/>
                  <a:ext cx="197"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x</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16" name="Group 80">
                <a:extLst>
                  <a:ext uri="{FF2B5EF4-FFF2-40B4-BE49-F238E27FC236}">
                    <a16:creationId xmlns:a16="http://schemas.microsoft.com/office/drawing/2014/main" id="{AE871476-E138-D04C-BACC-E193845288E8}"/>
                  </a:ext>
                </a:extLst>
              </p:cNvPr>
              <p:cNvGrpSpPr>
                <a:grpSpLocks/>
              </p:cNvGrpSpPr>
              <p:nvPr/>
            </p:nvGrpSpPr>
            <p:grpSpPr bwMode="auto">
              <a:xfrm>
                <a:off x="828" y="1576"/>
                <a:ext cx="316" cy="288"/>
                <a:chOff x="1740" y="2272"/>
                <a:chExt cx="316" cy="288"/>
              </a:xfrm>
            </p:grpSpPr>
            <p:sp>
              <p:nvSpPr>
                <p:cNvPr id="529" name="Oval 81">
                  <a:extLst>
                    <a:ext uri="{FF2B5EF4-FFF2-40B4-BE49-F238E27FC236}">
                      <a16:creationId xmlns:a16="http://schemas.microsoft.com/office/drawing/2014/main" id="{63D5C5EA-53A0-8947-BFB8-BA3581D41167}"/>
                    </a:ext>
                  </a:extLst>
                </p:cNvPr>
                <p:cNvSpPr>
                  <a:spLocks noChangeArrowheads="1"/>
                </p:cNvSpPr>
                <p:nvPr/>
              </p:nvSpPr>
              <p:spPr bwMode="auto">
                <a:xfrm>
                  <a:off x="1743" y="2420"/>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0" name="Line 82">
                  <a:extLst>
                    <a:ext uri="{FF2B5EF4-FFF2-40B4-BE49-F238E27FC236}">
                      <a16:creationId xmlns:a16="http://schemas.microsoft.com/office/drawing/2014/main" id="{8FF3C56B-7C27-0949-8918-4755B9C7CFB4}"/>
                    </a:ext>
                  </a:extLst>
                </p:cNvPr>
                <p:cNvSpPr>
                  <a:spLocks noChangeShapeType="1"/>
                </p:cNvSpPr>
                <p:nvPr/>
              </p:nvSpPr>
              <p:spPr bwMode="auto">
                <a:xfrm>
                  <a:off x="1743"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1" name="Line 83">
                  <a:extLst>
                    <a:ext uri="{FF2B5EF4-FFF2-40B4-BE49-F238E27FC236}">
                      <a16:creationId xmlns:a16="http://schemas.microsoft.com/office/drawing/2014/main" id="{E4D0170D-AC3D-E343-A0C0-936BA1823017}"/>
                    </a:ext>
                  </a:extLst>
                </p:cNvPr>
                <p:cNvSpPr>
                  <a:spLocks noChangeShapeType="1"/>
                </p:cNvSpPr>
                <p:nvPr/>
              </p:nvSpPr>
              <p:spPr bwMode="auto">
                <a:xfrm>
                  <a:off x="2056"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2" name="Rectangle 84">
                  <a:extLst>
                    <a:ext uri="{FF2B5EF4-FFF2-40B4-BE49-F238E27FC236}">
                      <a16:creationId xmlns:a16="http://schemas.microsoft.com/office/drawing/2014/main" id="{A95CCE0E-AE26-AF43-BF4F-282F90201920}"/>
                    </a:ext>
                  </a:extLst>
                </p:cNvPr>
                <p:cNvSpPr>
                  <a:spLocks noChangeArrowheads="1"/>
                </p:cNvSpPr>
                <p:nvPr/>
              </p:nvSpPr>
              <p:spPr bwMode="auto">
                <a:xfrm>
                  <a:off x="1743" y="2413"/>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3" name="Oval 85">
                  <a:extLst>
                    <a:ext uri="{FF2B5EF4-FFF2-40B4-BE49-F238E27FC236}">
                      <a16:creationId xmlns:a16="http://schemas.microsoft.com/office/drawing/2014/main" id="{1F165F2E-D551-1543-8FF4-E7E9AEB5B6C8}"/>
                    </a:ext>
                  </a:extLst>
                </p:cNvPr>
                <p:cNvSpPr>
                  <a:spLocks noChangeArrowheads="1"/>
                </p:cNvSpPr>
                <p:nvPr/>
              </p:nvSpPr>
              <p:spPr bwMode="auto">
                <a:xfrm>
                  <a:off x="1740" y="2354"/>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4" name="Group 86">
                  <a:extLst>
                    <a:ext uri="{FF2B5EF4-FFF2-40B4-BE49-F238E27FC236}">
                      <a16:creationId xmlns:a16="http://schemas.microsoft.com/office/drawing/2014/main" id="{4A219E6B-F8FD-F745-B02C-95F9E51582CE}"/>
                    </a:ext>
                  </a:extLst>
                </p:cNvPr>
                <p:cNvGrpSpPr>
                  <a:grpSpLocks/>
                </p:cNvGrpSpPr>
                <p:nvPr/>
              </p:nvGrpSpPr>
              <p:grpSpPr bwMode="auto">
                <a:xfrm>
                  <a:off x="1795" y="2272"/>
                  <a:ext cx="212" cy="288"/>
                  <a:chOff x="2951" y="2395"/>
                  <a:chExt cx="213" cy="288"/>
                </a:xfrm>
              </p:grpSpPr>
              <p:sp>
                <p:nvSpPr>
                  <p:cNvPr id="535" name="Rectangle 87">
                    <a:extLst>
                      <a:ext uri="{FF2B5EF4-FFF2-40B4-BE49-F238E27FC236}">
                        <a16:creationId xmlns:a16="http://schemas.microsoft.com/office/drawing/2014/main" id="{DF4CEA50-DC2D-B54A-A88C-7266818FA2E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6" name="Text Box 88">
                    <a:extLst>
                      <a:ext uri="{FF2B5EF4-FFF2-40B4-BE49-F238E27FC236}">
                        <a16:creationId xmlns:a16="http://schemas.microsoft.com/office/drawing/2014/main" id="{386959F9-9A61-B243-A07D-325F59824D43}"/>
                      </a:ext>
                    </a:extLst>
                  </p:cNvPr>
                  <p:cNvSpPr txBox="1">
                    <a:spLocks noChangeArrowheads="1"/>
                  </p:cNvSpPr>
                  <p:nvPr/>
                </p:nvSpPr>
                <p:spPr bwMode="auto">
                  <a:xfrm>
                    <a:off x="2951" y="2395"/>
                    <a:ext cx="213"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z</a:t>
                    </a:r>
                  </a:p>
                </p:txBody>
              </p:sp>
            </p:grpSp>
          </p:grpSp>
          <p:sp>
            <p:nvSpPr>
              <p:cNvPr id="517" name="Text Box 89">
                <a:extLst>
                  <a:ext uri="{FF2B5EF4-FFF2-40B4-BE49-F238E27FC236}">
                    <a16:creationId xmlns:a16="http://schemas.microsoft.com/office/drawing/2014/main" id="{2DB55D98-85D1-9148-BFB4-604DA29883C3}"/>
                  </a:ext>
                </a:extLst>
              </p:cNvPr>
              <p:cNvSpPr txBox="1">
                <a:spLocks noChangeArrowheads="1"/>
              </p:cNvSpPr>
              <p:nvPr/>
            </p:nvSpPr>
            <p:spPr bwMode="auto">
              <a:xfrm>
                <a:off x="724" y="1397"/>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8" name="Text Box 90">
                <a:extLst>
                  <a:ext uri="{FF2B5EF4-FFF2-40B4-BE49-F238E27FC236}">
                    <a16:creationId xmlns:a16="http://schemas.microsoft.com/office/drawing/2014/main" id="{5777214A-84D8-6042-BFBC-CD42F8A4E727}"/>
                  </a:ext>
                </a:extLst>
              </p:cNvPr>
              <p:cNvSpPr txBox="1">
                <a:spLocks noChangeArrowheads="1"/>
              </p:cNvSpPr>
              <p:nvPr/>
            </p:nvSpPr>
            <p:spPr bwMode="auto">
              <a:xfrm>
                <a:off x="196" y="1394"/>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9" name="Text Box 91">
                <a:extLst>
                  <a:ext uri="{FF2B5EF4-FFF2-40B4-BE49-F238E27FC236}">
                    <a16:creationId xmlns:a16="http://schemas.microsoft.com/office/drawing/2014/main" id="{A075B8CC-4064-A446-96E5-46A5335841DF}"/>
                  </a:ext>
                </a:extLst>
              </p:cNvPr>
              <p:cNvSpPr txBox="1">
                <a:spLocks noChangeArrowheads="1"/>
              </p:cNvSpPr>
              <p:nvPr/>
            </p:nvSpPr>
            <p:spPr bwMode="auto">
              <a:xfrm>
                <a:off x="481" y="1727"/>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7</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0" name="Group 92">
                <a:extLst>
                  <a:ext uri="{FF2B5EF4-FFF2-40B4-BE49-F238E27FC236}">
                    <a16:creationId xmlns:a16="http://schemas.microsoft.com/office/drawing/2014/main" id="{978CB86D-6BC1-D74D-81E3-563678BB15BD}"/>
                  </a:ext>
                </a:extLst>
              </p:cNvPr>
              <p:cNvGrpSpPr>
                <a:grpSpLocks/>
              </p:cNvGrpSpPr>
              <p:nvPr/>
            </p:nvGrpSpPr>
            <p:grpSpPr bwMode="auto">
              <a:xfrm>
                <a:off x="408" y="1282"/>
                <a:ext cx="316" cy="250"/>
                <a:chOff x="1740" y="2302"/>
                <a:chExt cx="316" cy="250"/>
              </a:xfrm>
            </p:grpSpPr>
            <p:sp>
              <p:nvSpPr>
                <p:cNvPr id="521" name="Oval 93">
                  <a:extLst>
                    <a:ext uri="{FF2B5EF4-FFF2-40B4-BE49-F238E27FC236}">
                      <a16:creationId xmlns:a16="http://schemas.microsoft.com/office/drawing/2014/main" id="{9E11D3DA-6E78-DC4D-AB66-97414F1706CE}"/>
                    </a:ext>
                  </a:extLst>
                </p:cNvPr>
                <p:cNvSpPr>
                  <a:spLocks noChangeArrowheads="1"/>
                </p:cNvSpPr>
                <p:nvPr/>
              </p:nvSpPr>
              <p:spPr bwMode="auto">
                <a:xfrm>
                  <a:off x="1743" y="2420"/>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2" name="Line 94">
                  <a:extLst>
                    <a:ext uri="{FF2B5EF4-FFF2-40B4-BE49-F238E27FC236}">
                      <a16:creationId xmlns:a16="http://schemas.microsoft.com/office/drawing/2014/main" id="{9CD3C1B5-32AF-0941-8FAD-BECEF5F877FD}"/>
                    </a:ext>
                  </a:extLst>
                </p:cNvPr>
                <p:cNvSpPr>
                  <a:spLocks noChangeShapeType="1"/>
                </p:cNvSpPr>
                <p:nvPr/>
              </p:nvSpPr>
              <p:spPr bwMode="auto">
                <a:xfrm>
                  <a:off x="1743"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3" name="Line 95">
                  <a:extLst>
                    <a:ext uri="{FF2B5EF4-FFF2-40B4-BE49-F238E27FC236}">
                      <a16:creationId xmlns:a16="http://schemas.microsoft.com/office/drawing/2014/main" id="{5A1A044E-122F-4747-A104-F412C2D38772}"/>
                    </a:ext>
                  </a:extLst>
                </p:cNvPr>
                <p:cNvSpPr>
                  <a:spLocks noChangeShapeType="1"/>
                </p:cNvSpPr>
                <p:nvPr/>
              </p:nvSpPr>
              <p:spPr bwMode="auto">
                <a:xfrm>
                  <a:off x="2056"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4" name="Rectangle 96">
                  <a:extLst>
                    <a:ext uri="{FF2B5EF4-FFF2-40B4-BE49-F238E27FC236}">
                      <a16:creationId xmlns:a16="http://schemas.microsoft.com/office/drawing/2014/main" id="{09C84F8B-D4F5-454E-A791-F7AEECAC4786}"/>
                    </a:ext>
                  </a:extLst>
                </p:cNvPr>
                <p:cNvSpPr>
                  <a:spLocks noChangeArrowheads="1"/>
                </p:cNvSpPr>
                <p:nvPr/>
              </p:nvSpPr>
              <p:spPr bwMode="auto">
                <a:xfrm>
                  <a:off x="1743" y="2413"/>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5" name="Oval 97">
                  <a:extLst>
                    <a:ext uri="{FF2B5EF4-FFF2-40B4-BE49-F238E27FC236}">
                      <a16:creationId xmlns:a16="http://schemas.microsoft.com/office/drawing/2014/main" id="{EE203571-1A2B-8347-8640-3200A749800F}"/>
                    </a:ext>
                  </a:extLst>
                </p:cNvPr>
                <p:cNvSpPr>
                  <a:spLocks noChangeArrowheads="1"/>
                </p:cNvSpPr>
                <p:nvPr/>
              </p:nvSpPr>
              <p:spPr bwMode="auto">
                <a:xfrm>
                  <a:off x="1740" y="2354"/>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6" name="Group 98">
                  <a:extLst>
                    <a:ext uri="{FF2B5EF4-FFF2-40B4-BE49-F238E27FC236}">
                      <a16:creationId xmlns:a16="http://schemas.microsoft.com/office/drawing/2014/main" id="{121AF45C-AC41-F04B-A84E-1F1324A6E2ED}"/>
                    </a:ext>
                  </a:extLst>
                </p:cNvPr>
                <p:cNvGrpSpPr>
                  <a:grpSpLocks/>
                </p:cNvGrpSpPr>
                <p:nvPr/>
              </p:nvGrpSpPr>
              <p:grpSpPr bwMode="auto">
                <a:xfrm>
                  <a:off x="1803" y="2302"/>
                  <a:ext cx="196" cy="250"/>
                  <a:chOff x="2958" y="2425"/>
                  <a:chExt cx="198" cy="250"/>
                </a:xfrm>
              </p:grpSpPr>
              <p:sp>
                <p:nvSpPr>
                  <p:cNvPr id="527" name="Rectangle 99">
                    <a:extLst>
                      <a:ext uri="{FF2B5EF4-FFF2-40B4-BE49-F238E27FC236}">
                        <a16:creationId xmlns:a16="http://schemas.microsoft.com/office/drawing/2014/main" id="{05065D65-45F5-1D49-A57E-6BF34FB53D70}"/>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8" name="Text Box 100">
                    <a:extLst>
                      <a:ext uri="{FF2B5EF4-FFF2-40B4-BE49-F238E27FC236}">
                        <a16:creationId xmlns:a16="http://schemas.microsoft.com/office/drawing/2014/main" id="{150498C7-B1F2-5B49-80A1-FAF96601B037}"/>
                      </a:ext>
                    </a:extLst>
                  </p:cNvPr>
                  <p:cNvSpPr txBox="1">
                    <a:spLocks noChangeArrowheads="1"/>
                  </p:cNvSpPr>
                  <p:nvPr/>
                </p:nvSpPr>
                <p:spPr bwMode="auto">
                  <a:xfrm>
                    <a:off x="2958" y="2425"/>
                    <a:ext cx="198"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y</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sp>
        <p:nvSpPr>
          <p:cNvPr id="539" name="Text Box 101">
            <a:extLst>
              <a:ext uri="{FF2B5EF4-FFF2-40B4-BE49-F238E27FC236}">
                <a16:creationId xmlns:a16="http://schemas.microsoft.com/office/drawing/2014/main" id="{AAF68ACA-AA85-2D45-AA50-EB9D1EF819C9}"/>
              </a:ext>
            </a:extLst>
          </p:cNvPr>
          <p:cNvSpPr txBox="1">
            <a:spLocks noChangeArrowheads="1"/>
          </p:cNvSpPr>
          <p:nvPr/>
        </p:nvSpPr>
        <p:spPr bwMode="auto">
          <a:xfrm>
            <a:off x="1471097" y="1455629"/>
            <a:ext cx="715260" cy="406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1" fontAlgn="base" latinLnBrk="0" hangingPunct="1">
              <a:lnSpc>
                <a:spcPct val="85000"/>
              </a:lnSpc>
              <a:spcBef>
                <a:spcPct val="0"/>
              </a:spcBef>
              <a:spcAft>
                <a:spcPct val="0"/>
              </a:spcAft>
              <a:buClrTx/>
              <a:buSzTx/>
              <a:buFontTx/>
              <a:buNone/>
              <a:tabLst/>
              <a:defRPr/>
            </a:pPr>
            <a:r>
              <a:rPr kumimoji="0" lang="en-US" i="0" u="none" strike="noStrike" kern="0" cap="none" spc="0" normalizeH="0" baseline="0" noProof="0" dirty="0">
                <a:ln>
                  <a:noFill/>
                </a:ln>
                <a:solidFill>
                  <a:srgbClr val="0000A8"/>
                </a:solidFill>
                <a:effectLst/>
                <a:uLnTx/>
                <a:uFillTx/>
                <a:latin typeface="Arial" charset="0"/>
                <a:ea typeface="ＭＳ Ｐゴシック" charset="0"/>
              </a:rPr>
              <a:t>D</a:t>
            </a:r>
            <a:r>
              <a:rPr kumimoji="0" lang="en-US" i="0" u="none" strike="noStrike" kern="0" cap="none" spc="0" normalizeH="0" baseline="-25000" noProof="0" dirty="0">
                <a:ln>
                  <a:noFill/>
                </a:ln>
                <a:solidFill>
                  <a:srgbClr val="0000A8"/>
                </a:solidFill>
                <a:effectLst/>
                <a:uLnTx/>
                <a:uFillTx/>
                <a:latin typeface="Arial" charset="0"/>
                <a:ea typeface="ＭＳ Ｐゴシック" charset="0"/>
              </a:rPr>
              <a:t>x</a:t>
            </a:r>
            <a:r>
              <a:rPr kumimoji="0" lang="en-US" i="0" u="none" strike="noStrike" kern="0" cap="none" spc="0" normalizeH="0" baseline="0" noProof="0" dirty="0">
                <a:ln>
                  <a:noFill/>
                </a:ln>
                <a:solidFill>
                  <a:srgbClr val="0000A8"/>
                </a:solidFill>
                <a:effectLst/>
                <a:uLnTx/>
                <a:uFillTx/>
                <a:latin typeface="Arial" charset="0"/>
                <a:ea typeface="ＭＳ Ｐゴシック" charset="0"/>
              </a:rPr>
              <a:t>()</a:t>
            </a:r>
          </a:p>
        </p:txBody>
      </p:sp>
      <p:sp>
        <p:nvSpPr>
          <p:cNvPr id="540" name="Oval 104">
            <a:extLst>
              <a:ext uri="{FF2B5EF4-FFF2-40B4-BE49-F238E27FC236}">
                <a16:creationId xmlns:a16="http://schemas.microsoft.com/office/drawing/2014/main" id="{E4833BB8-5386-714A-8ECD-2265D1970406}"/>
              </a:ext>
            </a:extLst>
          </p:cNvPr>
          <p:cNvSpPr>
            <a:spLocks noChangeArrowheads="1"/>
          </p:cNvSpPr>
          <p:nvPr/>
        </p:nvSpPr>
        <p:spPr bwMode="auto">
          <a:xfrm>
            <a:off x="2196230" y="1876817"/>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41" name="Oval 105">
            <a:extLst>
              <a:ext uri="{FF2B5EF4-FFF2-40B4-BE49-F238E27FC236}">
                <a16:creationId xmlns:a16="http://schemas.microsoft.com/office/drawing/2014/main" id="{539F2E50-2760-1F46-9F61-0FFBBE40D803}"/>
              </a:ext>
            </a:extLst>
          </p:cNvPr>
          <p:cNvSpPr>
            <a:spLocks noChangeArrowheads="1"/>
          </p:cNvSpPr>
          <p:nvPr/>
        </p:nvSpPr>
        <p:spPr bwMode="auto">
          <a:xfrm>
            <a:off x="2196230" y="3934217"/>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42" name="Oval 106">
            <a:extLst>
              <a:ext uri="{FF2B5EF4-FFF2-40B4-BE49-F238E27FC236}">
                <a16:creationId xmlns:a16="http://schemas.microsoft.com/office/drawing/2014/main" id="{B4D0684B-E9F4-224B-8F03-FAA946680F05}"/>
              </a:ext>
            </a:extLst>
          </p:cNvPr>
          <p:cNvSpPr>
            <a:spLocks noChangeArrowheads="1"/>
          </p:cNvSpPr>
          <p:nvPr/>
        </p:nvSpPr>
        <p:spPr bwMode="auto">
          <a:xfrm>
            <a:off x="2196230" y="6144017"/>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550" name="Text Box 114">
            <a:extLst>
              <a:ext uri="{FF2B5EF4-FFF2-40B4-BE49-F238E27FC236}">
                <a16:creationId xmlns:a16="http://schemas.microsoft.com/office/drawing/2014/main" id="{1BE115B7-BB8D-4842-AC91-954E4DE00C77}"/>
              </a:ext>
            </a:extLst>
          </p:cNvPr>
          <p:cNvSpPr txBox="1">
            <a:spLocks noChangeArrowheads="1"/>
          </p:cNvSpPr>
          <p:nvPr/>
        </p:nvSpPr>
        <p:spPr bwMode="auto">
          <a:xfrm>
            <a:off x="1499672" y="3214405"/>
            <a:ext cx="715260" cy="406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1" fontAlgn="base" latinLnBrk="0" hangingPunct="1">
              <a:lnSpc>
                <a:spcPct val="85000"/>
              </a:lnSpc>
              <a:spcBef>
                <a:spcPct val="0"/>
              </a:spcBef>
              <a:spcAft>
                <a:spcPct val="0"/>
              </a:spcAft>
              <a:buClrTx/>
              <a:buSzTx/>
              <a:buFontTx/>
              <a:buNone/>
              <a:tabLst/>
              <a:defRPr/>
            </a:pPr>
            <a:r>
              <a:rPr kumimoji="0" lang="en-US" i="0" u="none" strike="noStrike" kern="0" cap="none" spc="0" normalizeH="0" baseline="0" noProof="0" dirty="0">
                <a:ln>
                  <a:noFill/>
                </a:ln>
                <a:solidFill>
                  <a:srgbClr val="0000A8"/>
                </a:solidFill>
                <a:effectLst/>
                <a:uLnTx/>
                <a:uFillTx/>
                <a:latin typeface="Arial" charset="0"/>
                <a:ea typeface="ＭＳ Ｐゴシック" charset="0"/>
              </a:rPr>
              <a:t>D</a:t>
            </a:r>
            <a:r>
              <a:rPr kumimoji="0" lang="en-US" i="0" u="none" strike="noStrike" kern="0" cap="none" spc="0" normalizeH="0" baseline="-25000" noProof="0" dirty="0">
                <a:ln>
                  <a:noFill/>
                </a:ln>
                <a:solidFill>
                  <a:srgbClr val="0000A8"/>
                </a:solidFill>
                <a:effectLst/>
                <a:uLnTx/>
                <a:uFillTx/>
                <a:latin typeface="Arial" charset="0"/>
                <a:ea typeface="ＭＳ Ｐゴシック" charset="0"/>
              </a:rPr>
              <a:t>y</a:t>
            </a:r>
            <a:r>
              <a:rPr kumimoji="0" lang="en-US" i="0" u="none" strike="noStrike" kern="0" cap="none" spc="0" normalizeH="0" baseline="0" noProof="0" dirty="0">
                <a:ln>
                  <a:noFill/>
                </a:ln>
                <a:solidFill>
                  <a:srgbClr val="0000A8"/>
                </a:solidFill>
                <a:effectLst/>
                <a:uLnTx/>
                <a:uFillTx/>
                <a:latin typeface="Arial" charset="0"/>
                <a:ea typeface="ＭＳ Ｐゴシック" charset="0"/>
              </a:rPr>
              <a:t>()</a:t>
            </a:r>
          </a:p>
        </p:txBody>
      </p:sp>
      <p:sp>
        <p:nvSpPr>
          <p:cNvPr id="551" name="Text Box 115">
            <a:extLst>
              <a:ext uri="{FF2B5EF4-FFF2-40B4-BE49-F238E27FC236}">
                <a16:creationId xmlns:a16="http://schemas.microsoft.com/office/drawing/2014/main" id="{E33B6EC8-BC95-5A49-B2A3-D690FAD1486D}"/>
              </a:ext>
            </a:extLst>
          </p:cNvPr>
          <p:cNvSpPr txBox="1">
            <a:spLocks noChangeArrowheads="1"/>
          </p:cNvSpPr>
          <p:nvPr/>
        </p:nvSpPr>
        <p:spPr bwMode="auto">
          <a:xfrm>
            <a:off x="1480970" y="5037203"/>
            <a:ext cx="715260" cy="406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1" fontAlgn="base" latinLnBrk="0" hangingPunct="1">
              <a:lnSpc>
                <a:spcPct val="85000"/>
              </a:lnSpc>
              <a:spcBef>
                <a:spcPct val="0"/>
              </a:spcBef>
              <a:spcAft>
                <a:spcPct val="0"/>
              </a:spcAft>
              <a:buClrTx/>
              <a:buSzTx/>
              <a:buFontTx/>
              <a:buNone/>
              <a:tabLst/>
              <a:defRPr/>
            </a:pPr>
            <a:r>
              <a:rPr kumimoji="0" lang="en-US" i="0" u="none" strike="noStrike" kern="0" cap="none" spc="0" normalizeH="0" baseline="0" noProof="0" dirty="0">
                <a:ln>
                  <a:noFill/>
                </a:ln>
                <a:solidFill>
                  <a:srgbClr val="0000A8"/>
                </a:solidFill>
                <a:effectLst/>
                <a:uLnTx/>
                <a:uFillTx/>
                <a:latin typeface="Arial" charset="0"/>
                <a:ea typeface="ＭＳ Ｐゴシック" charset="0"/>
              </a:rPr>
              <a:t>D</a:t>
            </a:r>
            <a:r>
              <a:rPr kumimoji="0" lang="en-US" i="0" u="none" strike="noStrike" kern="0" cap="none" spc="0" normalizeH="0" baseline="-25000" noProof="0" dirty="0">
                <a:ln>
                  <a:noFill/>
                </a:ln>
                <a:solidFill>
                  <a:srgbClr val="0000A8"/>
                </a:solidFill>
                <a:effectLst/>
                <a:uLnTx/>
                <a:uFillTx/>
                <a:latin typeface="Arial" charset="0"/>
                <a:ea typeface="ＭＳ Ｐゴシック" charset="0"/>
              </a:rPr>
              <a:t>z</a:t>
            </a:r>
            <a:r>
              <a:rPr kumimoji="0" lang="en-US" i="0" u="none" strike="noStrike" kern="0" cap="none" spc="0" normalizeH="0" baseline="0" noProof="0" dirty="0">
                <a:ln>
                  <a:noFill/>
                </a:ln>
                <a:solidFill>
                  <a:srgbClr val="0000A8"/>
                </a:solidFill>
                <a:effectLst/>
                <a:uLnTx/>
                <a:uFillTx/>
                <a:latin typeface="Arial" charset="0"/>
                <a:ea typeface="ＭＳ Ｐゴシック" charset="0"/>
              </a:rPr>
              <a:t>()</a:t>
            </a:r>
          </a:p>
        </p:txBody>
      </p:sp>
      <p:sp>
        <p:nvSpPr>
          <p:cNvPr id="553" name="Text Box 118">
            <a:extLst>
              <a:ext uri="{FF2B5EF4-FFF2-40B4-BE49-F238E27FC236}">
                <a16:creationId xmlns:a16="http://schemas.microsoft.com/office/drawing/2014/main" id="{7BC9CC29-3CAF-8840-B41C-0E5451EC2567}"/>
              </a:ext>
            </a:extLst>
          </p:cNvPr>
          <p:cNvSpPr txBox="1">
            <a:spLocks noChangeArrowheads="1"/>
          </p:cNvSpPr>
          <p:nvPr/>
        </p:nvSpPr>
        <p:spPr bwMode="auto">
          <a:xfrm rot="-5400000">
            <a:off x="1538212" y="2268136"/>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from</a:t>
            </a:r>
          </a:p>
        </p:txBody>
      </p:sp>
      <p:grpSp>
        <p:nvGrpSpPr>
          <p:cNvPr id="115" name="Group 114">
            <a:extLst>
              <a:ext uri="{FF2B5EF4-FFF2-40B4-BE49-F238E27FC236}">
                <a16:creationId xmlns:a16="http://schemas.microsoft.com/office/drawing/2014/main" id="{ABA1FD83-DFE8-5347-B9CE-6C968DD0DF5C}"/>
              </a:ext>
            </a:extLst>
          </p:cNvPr>
          <p:cNvGrpSpPr/>
          <p:nvPr/>
        </p:nvGrpSpPr>
        <p:grpSpPr>
          <a:xfrm>
            <a:off x="3737691" y="1343416"/>
            <a:ext cx="3792537" cy="5105400"/>
            <a:chOff x="2760663" y="1143000"/>
            <a:chExt cx="3792537" cy="5105400"/>
          </a:xfrm>
        </p:grpSpPr>
        <p:sp>
          <p:nvSpPr>
            <p:cNvPr id="116" name="Line 20">
              <a:extLst>
                <a:ext uri="{FF2B5EF4-FFF2-40B4-BE49-F238E27FC236}">
                  <a16:creationId xmlns:a16="http://schemas.microsoft.com/office/drawing/2014/main" id="{4144DB2B-5DFB-074B-B3F3-150454E0C9CF}"/>
                </a:ext>
              </a:extLst>
            </p:cNvPr>
            <p:cNvSpPr>
              <a:spLocks noChangeShapeType="1"/>
            </p:cNvSpPr>
            <p:nvPr/>
          </p:nvSpPr>
          <p:spPr bwMode="auto">
            <a:xfrm>
              <a:off x="5486400" y="15240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17" name="Line 21">
              <a:extLst>
                <a:ext uri="{FF2B5EF4-FFF2-40B4-BE49-F238E27FC236}">
                  <a16:creationId xmlns:a16="http://schemas.microsoft.com/office/drawing/2014/main" id="{7E1B00D8-0C9F-8C49-AE51-1B80C71A1138}"/>
                </a:ext>
              </a:extLst>
            </p:cNvPr>
            <p:cNvSpPr>
              <a:spLocks noChangeShapeType="1"/>
            </p:cNvSpPr>
            <p:nvPr/>
          </p:nvSpPr>
          <p:spPr bwMode="auto">
            <a:xfrm>
              <a:off x="5181600" y="17526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18" name="Text Box 22">
              <a:extLst>
                <a:ext uri="{FF2B5EF4-FFF2-40B4-BE49-F238E27FC236}">
                  <a16:creationId xmlns:a16="http://schemas.microsoft.com/office/drawing/2014/main" id="{C9FE0AC9-76B8-E844-AEAD-8B55DE4B5E55}"/>
                </a:ext>
              </a:extLst>
            </p:cNvPr>
            <p:cNvSpPr txBox="1">
              <a:spLocks noChangeArrowheads="1"/>
            </p:cNvSpPr>
            <p:nvPr/>
          </p:nvSpPr>
          <p:spPr bwMode="auto">
            <a:xfrm>
              <a:off x="5486400" y="13668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   y   z</a:t>
              </a:r>
            </a:p>
          </p:txBody>
        </p:sp>
        <p:sp>
          <p:nvSpPr>
            <p:cNvPr id="119" name="Text Box 23">
              <a:extLst>
                <a:ext uri="{FF2B5EF4-FFF2-40B4-BE49-F238E27FC236}">
                  <a16:creationId xmlns:a16="http://schemas.microsoft.com/office/drawing/2014/main" id="{08D2EAF9-30A9-DB4D-BE82-84EE045D09F3}"/>
                </a:ext>
              </a:extLst>
            </p:cNvPr>
            <p:cNvSpPr txBox="1">
              <a:spLocks noChangeArrowheads="1"/>
            </p:cNvSpPr>
            <p:nvPr/>
          </p:nvSpPr>
          <p:spPr bwMode="auto">
            <a:xfrm>
              <a:off x="5181600" y="1747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a:t>
              </a:r>
            </a:p>
          </p:txBody>
        </p:sp>
        <p:sp>
          <p:nvSpPr>
            <p:cNvPr id="120" name="Text Box 24">
              <a:extLst>
                <a:ext uri="{FF2B5EF4-FFF2-40B4-BE49-F238E27FC236}">
                  <a16:creationId xmlns:a16="http://schemas.microsoft.com/office/drawing/2014/main" id="{64F8E11E-A22A-FD49-8A59-46F2A477ED7B}"/>
                </a:ext>
              </a:extLst>
            </p:cNvPr>
            <p:cNvSpPr txBox="1">
              <a:spLocks noChangeArrowheads="1"/>
            </p:cNvSpPr>
            <p:nvPr/>
          </p:nvSpPr>
          <p:spPr bwMode="auto">
            <a:xfrm>
              <a:off x="5181600" y="2052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y</a:t>
              </a:r>
            </a:p>
          </p:txBody>
        </p:sp>
        <p:sp>
          <p:nvSpPr>
            <p:cNvPr id="121" name="Text Box 25">
              <a:extLst>
                <a:ext uri="{FF2B5EF4-FFF2-40B4-BE49-F238E27FC236}">
                  <a16:creationId xmlns:a16="http://schemas.microsoft.com/office/drawing/2014/main" id="{78EC6E18-F467-454C-9F75-2E68E50DF1DD}"/>
                </a:ext>
              </a:extLst>
            </p:cNvPr>
            <p:cNvSpPr txBox="1">
              <a:spLocks noChangeArrowheads="1"/>
            </p:cNvSpPr>
            <p:nvPr/>
          </p:nvSpPr>
          <p:spPr bwMode="auto">
            <a:xfrm>
              <a:off x="5181600" y="2357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z</a:t>
              </a:r>
            </a:p>
          </p:txBody>
        </p:sp>
        <p:sp>
          <p:nvSpPr>
            <p:cNvPr id="122" name="Text Box 26">
              <a:extLst>
                <a:ext uri="{FF2B5EF4-FFF2-40B4-BE49-F238E27FC236}">
                  <a16:creationId xmlns:a16="http://schemas.microsoft.com/office/drawing/2014/main" id="{91B2EA85-2427-634E-8646-38ADAE3AED50}"/>
                </a:ext>
              </a:extLst>
            </p:cNvPr>
            <p:cNvSpPr txBox="1">
              <a:spLocks noChangeArrowheads="1"/>
            </p:cNvSpPr>
            <p:nvPr/>
          </p:nvSpPr>
          <p:spPr bwMode="auto">
            <a:xfrm>
              <a:off x="5486400" y="17478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0  2   3</a:t>
              </a:r>
            </a:p>
          </p:txBody>
        </p:sp>
        <p:sp>
          <p:nvSpPr>
            <p:cNvPr id="123" name="Text Box 27">
              <a:extLst>
                <a:ext uri="{FF2B5EF4-FFF2-40B4-BE49-F238E27FC236}">
                  <a16:creationId xmlns:a16="http://schemas.microsoft.com/office/drawing/2014/main" id="{C16C8AF6-4A75-B84C-9396-22A308E84CDA}"/>
                </a:ext>
              </a:extLst>
            </p:cNvPr>
            <p:cNvSpPr txBox="1">
              <a:spLocks noChangeArrowheads="1"/>
            </p:cNvSpPr>
            <p:nvPr/>
          </p:nvSpPr>
          <p:spPr bwMode="auto">
            <a:xfrm rot="-5400000">
              <a:off x="4820443" y="2167732"/>
              <a:ext cx="5381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from</a:t>
              </a:r>
            </a:p>
          </p:txBody>
        </p:sp>
        <p:sp>
          <p:nvSpPr>
            <p:cNvPr id="124" name="Text Box 28">
              <a:extLst>
                <a:ext uri="{FF2B5EF4-FFF2-40B4-BE49-F238E27FC236}">
                  <a16:creationId xmlns:a16="http://schemas.microsoft.com/office/drawing/2014/main" id="{F630FEE9-7CE4-964F-AD1C-14B362CBE58B}"/>
                </a:ext>
              </a:extLst>
            </p:cNvPr>
            <p:cNvSpPr txBox="1">
              <a:spLocks noChangeArrowheads="1"/>
            </p:cNvSpPr>
            <p:nvPr/>
          </p:nvSpPr>
          <p:spPr bwMode="auto">
            <a:xfrm>
              <a:off x="5608638" y="1223963"/>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cost to</a:t>
              </a:r>
            </a:p>
          </p:txBody>
        </p:sp>
        <p:sp>
          <p:nvSpPr>
            <p:cNvPr id="125" name="Line 50">
              <a:extLst>
                <a:ext uri="{FF2B5EF4-FFF2-40B4-BE49-F238E27FC236}">
                  <a16:creationId xmlns:a16="http://schemas.microsoft.com/office/drawing/2014/main" id="{1DE66E0F-A7EC-2C43-B5D0-23D486D6F9BA}"/>
                </a:ext>
              </a:extLst>
            </p:cNvPr>
            <p:cNvSpPr>
              <a:spLocks noChangeShapeType="1"/>
            </p:cNvSpPr>
            <p:nvPr/>
          </p:nvSpPr>
          <p:spPr bwMode="auto">
            <a:xfrm>
              <a:off x="3276600" y="32004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26" name="Line 51">
              <a:extLst>
                <a:ext uri="{FF2B5EF4-FFF2-40B4-BE49-F238E27FC236}">
                  <a16:creationId xmlns:a16="http://schemas.microsoft.com/office/drawing/2014/main" id="{6C841A72-C5FE-5949-919A-B4C133D083A8}"/>
                </a:ext>
              </a:extLst>
            </p:cNvPr>
            <p:cNvSpPr>
              <a:spLocks noChangeShapeType="1"/>
            </p:cNvSpPr>
            <p:nvPr/>
          </p:nvSpPr>
          <p:spPr bwMode="auto">
            <a:xfrm>
              <a:off x="2971800" y="34290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27" name="Text Box 52">
              <a:extLst>
                <a:ext uri="{FF2B5EF4-FFF2-40B4-BE49-F238E27FC236}">
                  <a16:creationId xmlns:a16="http://schemas.microsoft.com/office/drawing/2014/main" id="{E1492B2F-25A1-6F4E-B5C0-098424DFCED0}"/>
                </a:ext>
              </a:extLst>
            </p:cNvPr>
            <p:cNvSpPr txBox="1">
              <a:spLocks noChangeArrowheads="1"/>
            </p:cNvSpPr>
            <p:nvPr/>
          </p:nvSpPr>
          <p:spPr bwMode="auto">
            <a:xfrm>
              <a:off x="3276600" y="30432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   y   z</a:t>
              </a:r>
            </a:p>
          </p:txBody>
        </p:sp>
        <p:sp>
          <p:nvSpPr>
            <p:cNvPr id="128" name="Text Box 53">
              <a:extLst>
                <a:ext uri="{FF2B5EF4-FFF2-40B4-BE49-F238E27FC236}">
                  <a16:creationId xmlns:a16="http://schemas.microsoft.com/office/drawing/2014/main" id="{9263A0CF-0F83-FD4A-B283-7EAEEA3F93D5}"/>
                </a:ext>
              </a:extLst>
            </p:cNvPr>
            <p:cNvSpPr txBox="1">
              <a:spLocks noChangeArrowheads="1"/>
            </p:cNvSpPr>
            <p:nvPr/>
          </p:nvSpPr>
          <p:spPr bwMode="auto">
            <a:xfrm>
              <a:off x="2971800" y="34242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a:t>
              </a:r>
            </a:p>
          </p:txBody>
        </p:sp>
        <p:sp>
          <p:nvSpPr>
            <p:cNvPr id="129" name="Text Box 54">
              <a:extLst>
                <a:ext uri="{FF2B5EF4-FFF2-40B4-BE49-F238E27FC236}">
                  <a16:creationId xmlns:a16="http://schemas.microsoft.com/office/drawing/2014/main" id="{E1300D24-831D-C340-A7E6-E9595063FCAC}"/>
                </a:ext>
              </a:extLst>
            </p:cNvPr>
            <p:cNvSpPr txBox="1">
              <a:spLocks noChangeArrowheads="1"/>
            </p:cNvSpPr>
            <p:nvPr/>
          </p:nvSpPr>
          <p:spPr bwMode="auto">
            <a:xfrm>
              <a:off x="2971800" y="37290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y</a:t>
              </a:r>
            </a:p>
          </p:txBody>
        </p:sp>
        <p:sp>
          <p:nvSpPr>
            <p:cNvPr id="130" name="Text Box 55">
              <a:extLst>
                <a:ext uri="{FF2B5EF4-FFF2-40B4-BE49-F238E27FC236}">
                  <a16:creationId xmlns:a16="http://schemas.microsoft.com/office/drawing/2014/main" id="{F5E54AC6-0FCF-3C4D-AE73-40696DC85A71}"/>
                </a:ext>
              </a:extLst>
            </p:cNvPr>
            <p:cNvSpPr txBox="1">
              <a:spLocks noChangeArrowheads="1"/>
            </p:cNvSpPr>
            <p:nvPr/>
          </p:nvSpPr>
          <p:spPr bwMode="auto">
            <a:xfrm>
              <a:off x="2971800" y="4033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z</a:t>
              </a:r>
            </a:p>
          </p:txBody>
        </p:sp>
        <p:sp>
          <p:nvSpPr>
            <p:cNvPr id="131" name="Text Box 56">
              <a:extLst>
                <a:ext uri="{FF2B5EF4-FFF2-40B4-BE49-F238E27FC236}">
                  <a16:creationId xmlns:a16="http://schemas.microsoft.com/office/drawing/2014/main" id="{F75153EE-3482-8542-A4C4-AC8C2FC2488A}"/>
                </a:ext>
              </a:extLst>
            </p:cNvPr>
            <p:cNvSpPr txBox="1">
              <a:spLocks noChangeArrowheads="1"/>
            </p:cNvSpPr>
            <p:nvPr/>
          </p:nvSpPr>
          <p:spPr bwMode="auto">
            <a:xfrm>
              <a:off x="3276600" y="34242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0  2   7</a:t>
              </a:r>
            </a:p>
          </p:txBody>
        </p:sp>
        <p:sp>
          <p:nvSpPr>
            <p:cNvPr id="132" name="Text Box 57">
              <a:extLst>
                <a:ext uri="{FF2B5EF4-FFF2-40B4-BE49-F238E27FC236}">
                  <a16:creationId xmlns:a16="http://schemas.microsoft.com/office/drawing/2014/main" id="{2FDABCC8-77E5-B94A-B85A-F00ADCFC6135}"/>
                </a:ext>
              </a:extLst>
            </p:cNvPr>
            <p:cNvSpPr txBox="1">
              <a:spLocks noChangeArrowheads="1"/>
            </p:cNvSpPr>
            <p:nvPr/>
          </p:nvSpPr>
          <p:spPr bwMode="auto">
            <a:xfrm rot="-5400000">
              <a:off x="2643981" y="3821907"/>
              <a:ext cx="5381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from</a:t>
              </a:r>
            </a:p>
          </p:txBody>
        </p:sp>
        <p:sp>
          <p:nvSpPr>
            <p:cNvPr id="133" name="Text Box 58">
              <a:extLst>
                <a:ext uri="{FF2B5EF4-FFF2-40B4-BE49-F238E27FC236}">
                  <a16:creationId xmlns:a16="http://schemas.microsoft.com/office/drawing/2014/main" id="{2F22E984-7BD2-7049-9779-3B2DF0655D91}"/>
                </a:ext>
              </a:extLst>
            </p:cNvPr>
            <p:cNvSpPr txBox="1">
              <a:spLocks noChangeArrowheads="1"/>
            </p:cNvSpPr>
            <p:nvPr/>
          </p:nvSpPr>
          <p:spPr bwMode="auto">
            <a:xfrm>
              <a:off x="3421063" y="2900363"/>
              <a:ext cx="706437"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cost to</a:t>
              </a:r>
            </a:p>
          </p:txBody>
        </p:sp>
        <p:sp>
          <p:nvSpPr>
            <p:cNvPr id="134" name="Line 59">
              <a:extLst>
                <a:ext uri="{FF2B5EF4-FFF2-40B4-BE49-F238E27FC236}">
                  <a16:creationId xmlns:a16="http://schemas.microsoft.com/office/drawing/2014/main" id="{4DA56E92-6298-ED4D-889D-BD6B87900B71}"/>
                </a:ext>
              </a:extLst>
            </p:cNvPr>
            <p:cNvSpPr>
              <a:spLocks noChangeShapeType="1"/>
            </p:cNvSpPr>
            <p:nvPr/>
          </p:nvSpPr>
          <p:spPr bwMode="auto">
            <a:xfrm>
              <a:off x="5486400" y="32766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35" name="Line 60">
              <a:extLst>
                <a:ext uri="{FF2B5EF4-FFF2-40B4-BE49-F238E27FC236}">
                  <a16:creationId xmlns:a16="http://schemas.microsoft.com/office/drawing/2014/main" id="{38288DE2-8F1A-C943-9577-C5AB8F681328}"/>
                </a:ext>
              </a:extLst>
            </p:cNvPr>
            <p:cNvSpPr>
              <a:spLocks noChangeShapeType="1"/>
            </p:cNvSpPr>
            <p:nvPr/>
          </p:nvSpPr>
          <p:spPr bwMode="auto">
            <a:xfrm>
              <a:off x="5181600" y="35052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36" name="Text Box 61">
              <a:extLst>
                <a:ext uri="{FF2B5EF4-FFF2-40B4-BE49-F238E27FC236}">
                  <a16:creationId xmlns:a16="http://schemas.microsoft.com/office/drawing/2014/main" id="{30D567A8-C9F8-4A4B-8BCE-538C3C795E1C}"/>
                </a:ext>
              </a:extLst>
            </p:cNvPr>
            <p:cNvSpPr txBox="1">
              <a:spLocks noChangeArrowheads="1"/>
            </p:cNvSpPr>
            <p:nvPr/>
          </p:nvSpPr>
          <p:spPr bwMode="auto">
            <a:xfrm>
              <a:off x="5486400" y="31194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   y   z</a:t>
              </a:r>
            </a:p>
          </p:txBody>
        </p:sp>
        <p:sp>
          <p:nvSpPr>
            <p:cNvPr id="137" name="Text Box 62">
              <a:extLst>
                <a:ext uri="{FF2B5EF4-FFF2-40B4-BE49-F238E27FC236}">
                  <a16:creationId xmlns:a16="http://schemas.microsoft.com/office/drawing/2014/main" id="{AB04B685-1C21-974D-9179-86AEFB57F681}"/>
                </a:ext>
              </a:extLst>
            </p:cNvPr>
            <p:cNvSpPr txBox="1">
              <a:spLocks noChangeArrowheads="1"/>
            </p:cNvSpPr>
            <p:nvPr/>
          </p:nvSpPr>
          <p:spPr bwMode="auto">
            <a:xfrm>
              <a:off x="5181600" y="3500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a:t>
              </a:r>
            </a:p>
          </p:txBody>
        </p:sp>
        <p:sp>
          <p:nvSpPr>
            <p:cNvPr id="138" name="Text Box 63">
              <a:extLst>
                <a:ext uri="{FF2B5EF4-FFF2-40B4-BE49-F238E27FC236}">
                  <a16:creationId xmlns:a16="http://schemas.microsoft.com/office/drawing/2014/main" id="{B03D6419-FD0C-BE45-8623-BA90BF23D807}"/>
                </a:ext>
              </a:extLst>
            </p:cNvPr>
            <p:cNvSpPr txBox="1">
              <a:spLocks noChangeArrowheads="1"/>
            </p:cNvSpPr>
            <p:nvPr/>
          </p:nvSpPr>
          <p:spPr bwMode="auto">
            <a:xfrm>
              <a:off x="5181600" y="38052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y</a:t>
              </a:r>
            </a:p>
          </p:txBody>
        </p:sp>
        <p:sp>
          <p:nvSpPr>
            <p:cNvPr id="139" name="Text Box 64">
              <a:extLst>
                <a:ext uri="{FF2B5EF4-FFF2-40B4-BE49-F238E27FC236}">
                  <a16:creationId xmlns:a16="http://schemas.microsoft.com/office/drawing/2014/main" id="{CE3783B5-28D8-584A-AE17-E49FD4EFC4CB}"/>
                </a:ext>
              </a:extLst>
            </p:cNvPr>
            <p:cNvSpPr txBox="1">
              <a:spLocks noChangeArrowheads="1"/>
            </p:cNvSpPr>
            <p:nvPr/>
          </p:nvSpPr>
          <p:spPr bwMode="auto">
            <a:xfrm>
              <a:off x="5181600" y="41100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z</a:t>
              </a:r>
            </a:p>
          </p:txBody>
        </p:sp>
        <p:sp>
          <p:nvSpPr>
            <p:cNvPr id="140" name="Text Box 65">
              <a:extLst>
                <a:ext uri="{FF2B5EF4-FFF2-40B4-BE49-F238E27FC236}">
                  <a16:creationId xmlns:a16="http://schemas.microsoft.com/office/drawing/2014/main" id="{7E8F8993-5FF5-6B4D-861C-71F030EFC83A}"/>
                </a:ext>
              </a:extLst>
            </p:cNvPr>
            <p:cNvSpPr txBox="1">
              <a:spLocks noChangeArrowheads="1"/>
            </p:cNvSpPr>
            <p:nvPr/>
          </p:nvSpPr>
          <p:spPr bwMode="auto">
            <a:xfrm>
              <a:off x="5486400" y="35004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0  2   3</a:t>
              </a:r>
            </a:p>
          </p:txBody>
        </p:sp>
        <p:sp>
          <p:nvSpPr>
            <p:cNvPr id="141" name="Text Box 66">
              <a:extLst>
                <a:ext uri="{FF2B5EF4-FFF2-40B4-BE49-F238E27FC236}">
                  <a16:creationId xmlns:a16="http://schemas.microsoft.com/office/drawing/2014/main" id="{DA39478D-98E3-2F49-9A5B-27D196B79CDA}"/>
                </a:ext>
              </a:extLst>
            </p:cNvPr>
            <p:cNvSpPr txBox="1">
              <a:spLocks noChangeArrowheads="1"/>
            </p:cNvSpPr>
            <p:nvPr/>
          </p:nvSpPr>
          <p:spPr bwMode="auto">
            <a:xfrm rot="-5400000">
              <a:off x="4820443" y="3898107"/>
              <a:ext cx="5381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from</a:t>
              </a:r>
            </a:p>
          </p:txBody>
        </p:sp>
        <p:sp>
          <p:nvSpPr>
            <p:cNvPr id="142" name="Text Box 67">
              <a:extLst>
                <a:ext uri="{FF2B5EF4-FFF2-40B4-BE49-F238E27FC236}">
                  <a16:creationId xmlns:a16="http://schemas.microsoft.com/office/drawing/2014/main" id="{5708604F-50A0-EE47-9C31-BD29C52EBE14}"/>
                </a:ext>
              </a:extLst>
            </p:cNvPr>
            <p:cNvSpPr txBox="1">
              <a:spLocks noChangeArrowheads="1"/>
            </p:cNvSpPr>
            <p:nvPr/>
          </p:nvSpPr>
          <p:spPr bwMode="auto">
            <a:xfrm>
              <a:off x="5597525" y="2965450"/>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cost to</a:t>
              </a:r>
            </a:p>
          </p:txBody>
        </p:sp>
        <p:sp>
          <p:nvSpPr>
            <p:cNvPr id="143" name="Line 68">
              <a:extLst>
                <a:ext uri="{FF2B5EF4-FFF2-40B4-BE49-F238E27FC236}">
                  <a16:creationId xmlns:a16="http://schemas.microsoft.com/office/drawing/2014/main" id="{EADB6CD3-30DA-524F-AF65-29306DF2356D}"/>
                </a:ext>
              </a:extLst>
            </p:cNvPr>
            <p:cNvSpPr>
              <a:spLocks noChangeShapeType="1"/>
            </p:cNvSpPr>
            <p:nvPr/>
          </p:nvSpPr>
          <p:spPr bwMode="auto">
            <a:xfrm>
              <a:off x="5410200" y="49530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44" name="Line 69">
              <a:extLst>
                <a:ext uri="{FF2B5EF4-FFF2-40B4-BE49-F238E27FC236}">
                  <a16:creationId xmlns:a16="http://schemas.microsoft.com/office/drawing/2014/main" id="{D8838154-BF72-B443-877A-456567965A4F}"/>
                </a:ext>
              </a:extLst>
            </p:cNvPr>
            <p:cNvSpPr>
              <a:spLocks noChangeShapeType="1"/>
            </p:cNvSpPr>
            <p:nvPr/>
          </p:nvSpPr>
          <p:spPr bwMode="auto">
            <a:xfrm>
              <a:off x="5105400" y="51816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45" name="Text Box 70">
              <a:extLst>
                <a:ext uri="{FF2B5EF4-FFF2-40B4-BE49-F238E27FC236}">
                  <a16:creationId xmlns:a16="http://schemas.microsoft.com/office/drawing/2014/main" id="{EE34189A-380F-7642-B18C-2F6994F2184E}"/>
                </a:ext>
              </a:extLst>
            </p:cNvPr>
            <p:cNvSpPr txBox="1">
              <a:spLocks noChangeArrowheads="1"/>
            </p:cNvSpPr>
            <p:nvPr/>
          </p:nvSpPr>
          <p:spPr bwMode="auto">
            <a:xfrm>
              <a:off x="5410200" y="47958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   y   z</a:t>
              </a:r>
            </a:p>
          </p:txBody>
        </p:sp>
        <p:sp>
          <p:nvSpPr>
            <p:cNvPr id="146" name="Text Box 71">
              <a:extLst>
                <a:ext uri="{FF2B5EF4-FFF2-40B4-BE49-F238E27FC236}">
                  <a16:creationId xmlns:a16="http://schemas.microsoft.com/office/drawing/2014/main" id="{72F88910-6649-864E-AAEC-C377BFCD6E19}"/>
                </a:ext>
              </a:extLst>
            </p:cNvPr>
            <p:cNvSpPr txBox="1">
              <a:spLocks noChangeArrowheads="1"/>
            </p:cNvSpPr>
            <p:nvPr/>
          </p:nvSpPr>
          <p:spPr bwMode="auto">
            <a:xfrm>
              <a:off x="5105400" y="5176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a:t>
              </a:r>
            </a:p>
          </p:txBody>
        </p:sp>
        <p:sp>
          <p:nvSpPr>
            <p:cNvPr id="147" name="Text Box 72">
              <a:extLst>
                <a:ext uri="{FF2B5EF4-FFF2-40B4-BE49-F238E27FC236}">
                  <a16:creationId xmlns:a16="http://schemas.microsoft.com/office/drawing/2014/main" id="{4BB635F1-A540-AB4F-83C9-376DD752A197}"/>
                </a:ext>
              </a:extLst>
            </p:cNvPr>
            <p:cNvSpPr txBox="1">
              <a:spLocks noChangeArrowheads="1"/>
            </p:cNvSpPr>
            <p:nvPr/>
          </p:nvSpPr>
          <p:spPr bwMode="auto">
            <a:xfrm>
              <a:off x="5105400" y="5481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y</a:t>
              </a:r>
            </a:p>
          </p:txBody>
        </p:sp>
        <p:sp>
          <p:nvSpPr>
            <p:cNvPr id="148" name="Text Box 73">
              <a:extLst>
                <a:ext uri="{FF2B5EF4-FFF2-40B4-BE49-F238E27FC236}">
                  <a16:creationId xmlns:a16="http://schemas.microsoft.com/office/drawing/2014/main" id="{F568A4AD-2019-D542-97D8-C2AFECA68B8B}"/>
                </a:ext>
              </a:extLst>
            </p:cNvPr>
            <p:cNvSpPr txBox="1">
              <a:spLocks noChangeArrowheads="1"/>
            </p:cNvSpPr>
            <p:nvPr/>
          </p:nvSpPr>
          <p:spPr bwMode="auto">
            <a:xfrm>
              <a:off x="5105400" y="5786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z</a:t>
              </a:r>
            </a:p>
          </p:txBody>
        </p:sp>
        <p:sp>
          <p:nvSpPr>
            <p:cNvPr id="149" name="Text Box 74">
              <a:extLst>
                <a:ext uri="{FF2B5EF4-FFF2-40B4-BE49-F238E27FC236}">
                  <a16:creationId xmlns:a16="http://schemas.microsoft.com/office/drawing/2014/main" id="{88E09B4A-0DA1-F04F-AAFE-01DC62D233FB}"/>
                </a:ext>
              </a:extLst>
            </p:cNvPr>
            <p:cNvSpPr txBox="1">
              <a:spLocks noChangeArrowheads="1"/>
            </p:cNvSpPr>
            <p:nvPr/>
          </p:nvSpPr>
          <p:spPr bwMode="auto">
            <a:xfrm>
              <a:off x="5410200" y="51768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0  2   3</a:t>
              </a:r>
            </a:p>
          </p:txBody>
        </p:sp>
        <p:sp>
          <p:nvSpPr>
            <p:cNvPr id="150" name="Text Box 75">
              <a:extLst>
                <a:ext uri="{FF2B5EF4-FFF2-40B4-BE49-F238E27FC236}">
                  <a16:creationId xmlns:a16="http://schemas.microsoft.com/office/drawing/2014/main" id="{6CC4F39D-0234-674C-BA5C-63BA885E20D8}"/>
                </a:ext>
              </a:extLst>
            </p:cNvPr>
            <p:cNvSpPr txBox="1">
              <a:spLocks noChangeArrowheads="1"/>
            </p:cNvSpPr>
            <p:nvPr/>
          </p:nvSpPr>
          <p:spPr bwMode="auto">
            <a:xfrm rot="-5400000">
              <a:off x="4755357" y="5563394"/>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from</a:t>
              </a:r>
            </a:p>
          </p:txBody>
        </p:sp>
        <p:sp>
          <p:nvSpPr>
            <p:cNvPr id="151" name="Text Box 76">
              <a:extLst>
                <a:ext uri="{FF2B5EF4-FFF2-40B4-BE49-F238E27FC236}">
                  <a16:creationId xmlns:a16="http://schemas.microsoft.com/office/drawing/2014/main" id="{3E4793D5-141B-0C42-BD5E-F6B69C64BDCB}"/>
                </a:ext>
              </a:extLst>
            </p:cNvPr>
            <p:cNvSpPr txBox="1">
              <a:spLocks noChangeArrowheads="1"/>
            </p:cNvSpPr>
            <p:nvPr/>
          </p:nvSpPr>
          <p:spPr bwMode="auto">
            <a:xfrm>
              <a:off x="5521325" y="4664075"/>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cost to</a:t>
              </a:r>
            </a:p>
          </p:txBody>
        </p:sp>
        <p:sp>
          <p:nvSpPr>
            <p:cNvPr id="152" name="Line 77">
              <a:extLst>
                <a:ext uri="{FF2B5EF4-FFF2-40B4-BE49-F238E27FC236}">
                  <a16:creationId xmlns:a16="http://schemas.microsoft.com/office/drawing/2014/main" id="{14CE36D0-CF05-864A-8A09-B8653E1409F1}"/>
                </a:ext>
              </a:extLst>
            </p:cNvPr>
            <p:cNvSpPr>
              <a:spLocks noChangeShapeType="1"/>
            </p:cNvSpPr>
            <p:nvPr/>
          </p:nvSpPr>
          <p:spPr bwMode="auto">
            <a:xfrm>
              <a:off x="3276600" y="49530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53" name="Line 78">
              <a:extLst>
                <a:ext uri="{FF2B5EF4-FFF2-40B4-BE49-F238E27FC236}">
                  <a16:creationId xmlns:a16="http://schemas.microsoft.com/office/drawing/2014/main" id="{BB876A47-1C89-404D-9919-C79C83D182BC}"/>
                </a:ext>
              </a:extLst>
            </p:cNvPr>
            <p:cNvSpPr>
              <a:spLocks noChangeShapeType="1"/>
            </p:cNvSpPr>
            <p:nvPr/>
          </p:nvSpPr>
          <p:spPr bwMode="auto">
            <a:xfrm>
              <a:off x="2971800" y="51816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54" name="Text Box 79">
              <a:extLst>
                <a:ext uri="{FF2B5EF4-FFF2-40B4-BE49-F238E27FC236}">
                  <a16:creationId xmlns:a16="http://schemas.microsoft.com/office/drawing/2014/main" id="{7E9BE629-82FC-AF43-8B11-C1B6B6AFA619}"/>
                </a:ext>
              </a:extLst>
            </p:cNvPr>
            <p:cNvSpPr txBox="1">
              <a:spLocks noChangeArrowheads="1"/>
            </p:cNvSpPr>
            <p:nvPr/>
          </p:nvSpPr>
          <p:spPr bwMode="auto">
            <a:xfrm>
              <a:off x="3276600" y="47958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   y   z</a:t>
              </a:r>
            </a:p>
          </p:txBody>
        </p:sp>
        <p:sp>
          <p:nvSpPr>
            <p:cNvPr id="155" name="Text Box 80">
              <a:extLst>
                <a:ext uri="{FF2B5EF4-FFF2-40B4-BE49-F238E27FC236}">
                  <a16:creationId xmlns:a16="http://schemas.microsoft.com/office/drawing/2014/main" id="{767F888D-5357-B247-ABF9-36B87547C7E4}"/>
                </a:ext>
              </a:extLst>
            </p:cNvPr>
            <p:cNvSpPr txBox="1">
              <a:spLocks noChangeArrowheads="1"/>
            </p:cNvSpPr>
            <p:nvPr/>
          </p:nvSpPr>
          <p:spPr bwMode="auto">
            <a:xfrm>
              <a:off x="2971800" y="51768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a:t>
              </a:r>
            </a:p>
          </p:txBody>
        </p:sp>
        <p:sp>
          <p:nvSpPr>
            <p:cNvPr id="156" name="Text Box 81">
              <a:extLst>
                <a:ext uri="{FF2B5EF4-FFF2-40B4-BE49-F238E27FC236}">
                  <a16:creationId xmlns:a16="http://schemas.microsoft.com/office/drawing/2014/main" id="{C6F0E942-31EE-1C44-AB02-8705C1B07CFC}"/>
                </a:ext>
              </a:extLst>
            </p:cNvPr>
            <p:cNvSpPr txBox="1">
              <a:spLocks noChangeArrowheads="1"/>
            </p:cNvSpPr>
            <p:nvPr/>
          </p:nvSpPr>
          <p:spPr bwMode="auto">
            <a:xfrm>
              <a:off x="2971800" y="5481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y</a:t>
              </a:r>
            </a:p>
          </p:txBody>
        </p:sp>
        <p:sp>
          <p:nvSpPr>
            <p:cNvPr id="157" name="Text Box 82">
              <a:extLst>
                <a:ext uri="{FF2B5EF4-FFF2-40B4-BE49-F238E27FC236}">
                  <a16:creationId xmlns:a16="http://schemas.microsoft.com/office/drawing/2014/main" id="{F7D75BA4-0A9F-BA41-AF22-E195DE013A75}"/>
                </a:ext>
              </a:extLst>
            </p:cNvPr>
            <p:cNvSpPr txBox="1">
              <a:spLocks noChangeArrowheads="1"/>
            </p:cNvSpPr>
            <p:nvPr/>
          </p:nvSpPr>
          <p:spPr bwMode="auto">
            <a:xfrm>
              <a:off x="2971800" y="5786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z</a:t>
              </a:r>
            </a:p>
          </p:txBody>
        </p:sp>
        <p:sp>
          <p:nvSpPr>
            <p:cNvPr id="158" name="Text Box 83">
              <a:extLst>
                <a:ext uri="{FF2B5EF4-FFF2-40B4-BE49-F238E27FC236}">
                  <a16:creationId xmlns:a16="http://schemas.microsoft.com/office/drawing/2014/main" id="{8353E28B-E861-E04B-9CAC-11C865E2B3E3}"/>
                </a:ext>
              </a:extLst>
            </p:cNvPr>
            <p:cNvSpPr txBox="1">
              <a:spLocks noChangeArrowheads="1"/>
            </p:cNvSpPr>
            <p:nvPr/>
          </p:nvSpPr>
          <p:spPr bwMode="auto">
            <a:xfrm>
              <a:off x="3276600" y="51768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0  2   7</a:t>
              </a:r>
            </a:p>
          </p:txBody>
        </p:sp>
        <p:sp>
          <p:nvSpPr>
            <p:cNvPr id="159" name="Text Box 84">
              <a:extLst>
                <a:ext uri="{FF2B5EF4-FFF2-40B4-BE49-F238E27FC236}">
                  <a16:creationId xmlns:a16="http://schemas.microsoft.com/office/drawing/2014/main" id="{3F36A84A-276A-DF42-B597-7B39AB5FD186}"/>
                </a:ext>
              </a:extLst>
            </p:cNvPr>
            <p:cNvSpPr txBox="1">
              <a:spLocks noChangeArrowheads="1"/>
            </p:cNvSpPr>
            <p:nvPr/>
          </p:nvSpPr>
          <p:spPr bwMode="auto">
            <a:xfrm rot="-5400000">
              <a:off x="2643982" y="5531644"/>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from</a:t>
              </a:r>
            </a:p>
          </p:txBody>
        </p:sp>
        <p:sp>
          <p:nvSpPr>
            <p:cNvPr id="160" name="Text Box 85">
              <a:extLst>
                <a:ext uri="{FF2B5EF4-FFF2-40B4-BE49-F238E27FC236}">
                  <a16:creationId xmlns:a16="http://schemas.microsoft.com/office/drawing/2014/main" id="{A7F5CC85-9234-BB46-B11F-06C0959436D9}"/>
                </a:ext>
              </a:extLst>
            </p:cNvPr>
            <p:cNvSpPr txBox="1">
              <a:spLocks noChangeArrowheads="1"/>
            </p:cNvSpPr>
            <p:nvPr/>
          </p:nvSpPr>
          <p:spPr bwMode="auto">
            <a:xfrm>
              <a:off x="3409950" y="4664075"/>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cost to</a:t>
              </a:r>
            </a:p>
          </p:txBody>
        </p:sp>
        <p:sp>
          <p:nvSpPr>
            <p:cNvPr id="161" name="Text Box 103">
              <a:extLst>
                <a:ext uri="{FF2B5EF4-FFF2-40B4-BE49-F238E27FC236}">
                  <a16:creationId xmlns:a16="http://schemas.microsoft.com/office/drawing/2014/main" id="{96789DF3-57A4-E34A-93AB-C449DE36D18A}"/>
                </a:ext>
              </a:extLst>
            </p:cNvPr>
            <p:cNvSpPr txBox="1">
              <a:spLocks noChangeArrowheads="1"/>
            </p:cNvSpPr>
            <p:nvPr/>
          </p:nvSpPr>
          <p:spPr bwMode="auto">
            <a:xfrm>
              <a:off x="3276600" y="3771900"/>
              <a:ext cx="8826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2  0   1</a:t>
              </a:r>
            </a:p>
          </p:txBody>
        </p:sp>
        <p:sp>
          <p:nvSpPr>
            <p:cNvPr id="162" name="Text Box 104">
              <a:extLst>
                <a:ext uri="{FF2B5EF4-FFF2-40B4-BE49-F238E27FC236}">
                  <a16:creationId xmlns:a16="http://schemas.microsoft.com/office/drawing/2014/main" id="{96DC6239-1589-6D4F-AABD-57B6E96D5852}"/>
                </a:ext>
              </a:extLst>
            </p:cNvPr>
            <p:cNvSpPr txBox="1">
              <a:spLocks noChangeArrowheads="1"/>
            </p:cNvSpPr>
            <p:nvPr/>
          </p:nvSpPr>
          <p:spPr bwMode="auto">
            <a:xfrm>
              <a:off x="3276600" y="4110038"/>
              <a:ext cx="946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7   1   0</a:t>
              </a:r>
            </a:p>
          </p:txBody>
        </p:sp>
        <p:sp>
          <p:nvSpPr>
            <p:cNvPr id="163" name="Text Box 105">
              <a:extLst>
                <a:ext uri="{FF2B5EF4-FFF2-40B4-BE49-F238E27FC236}">
                  <a16:creationId xmlns:a16="http://schemas.microsoft.com/office/drawing/2014/main" id="{7455A733-B4AF-AC45-B037-A657FB2B4F75}"/>
                </a:ext>
              </a:extLst>
            </p:cNvPr>
            <p:cNvSpPr txBox="1">
              <a:spLocks noChangeArrowheads="1"/>
            </p:cNvSpPr>
            <p:nvPr/>
          </p:nvSpPr>
          <p:spPr bwMode="auto">
            <a:xfrm>
              <a:off x="3276600" y="55578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2  0   1</a:t>
              </a:r>
            </a:p>
          </p:txBody>
        </p:sp>
        <p:sp>
          <p:nvSpPr>
            <p:cNvPr id="164" name="Text Box 106">
              <a:extLst>
                <a:ext uri="{FF2B5EF4-FFF2-40B4-BE49-F238E27FC236}">
                  <a16:creationId xmlns:a16="http://schemas.microsoft.com/office/drawing/2014/main" id="{B7D34B7B-6C05-C742-BC5A-FAC79E894FFF}"/>
                </a:ext>
              </a:extLst>
            </p:cNvPr>
            <p:cNvSpPr txBox="1">
              <a:spLocks noChangeArrowheads="1"/>
            </p:cNvSpPr>
            <p:nvPr/>
          </p:nvSpPr>
          <p:spPr bwMode="auto">
            <a:xfrm>
              <a:off x="3276600" y="58626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3  1   0</a:t>
              </a:r>
            </a:p>
          </p:txBody>
        </p:sp>
        <p:sp>
          <p:nvSpPr>
            <p:cNvPr id="165" name="Text Box 107">
              <a:extLst>
                <a:ext uri="{FF2B5EF4-FFF2-40B4-BE49-F238E27FC236}">
                  <a16:creationId xmlns:a16="http://schemas.microsoft.com/office/drawing/2014/main" id="{A05361A9-24BB-C941-9778-99FA23064EE3}"/>
                </a:ext>
              </a:extLst>
            </p:cNvPr>
            <p:cNvSpPr txBox="1">
              <a:spLocks noChangeArrowheads="1"/>
            </p:cNvSpPr>
            <p:nvPr/>
          </p:nvSpPr>
          <p:spPr bwMode="auto">
            <a:xfrm>
              <a:off x="5486400" y="2095500"/>
              <a:ext cx="946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2   0   1</a:t>
              </a:r>
            </a:p>
          </p:txBody>
        </p:sp>
        <p:sp>
          <p:nvSpPr>
            <p:cNvPr id="166" name="Text Box 108">
              <a:extLst>
                <a:ext uri="{FF2B5EF4-FFF2-40B4-BE49-F238E27FC236}">
                  <a16:creationId xmlns:a16="http://schemas.microsoft.com/office/drawing/2014/main" id="{09A4DD37-56D5-F44F-87FF-73055D372B9B}"/>
                </a:ext>
              </a:extLst>
            </p:cNvPr>
            <p:cNvSpPr txBox="1">
              <a:spLocks noChangeArrowheads="1"/>
            </p:cNvSpPr>
            <p:nvPr/>
          </p:nvSpPr>
          <p:spPr bwMode="auto">
            <a:xfrm>
              <a:off x="5486400" y="24336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3  1   0</a:t>
              </a:r>
            </a:p>
          </p:txBody>
        </p:sp>
        <p:sp>
          <p:nvSpPr>
            <p:cNvPr id="167" name="Text Box 109">
              <a:extLst>
                <a:ext uri="{FF2B5EF4-FFF2-40B4-BE49-F238E27FC236}">
                  <a16:creationId xmlns:a16="http://schemas.microsoft.com/office/drawing/2014/main" id="{DDFCB738-7B77-3145-AD8A-D8D6FFF76373}"/>
                </a:ext>
              </a:extLst>
            </p:cNvPr>
            <p:cNvSpPr txBox="1">
              <a:spLocks noChangeArrowheads="1"/>
            </p:cNvSpPr>
            <p:nvPr/>
          </p:nvSpPr>
          <p:spPr bwMode="auto">
            <a:xfrm>
              <a:off x="5486400" y="3825875"/>
              <a:ext cx="8826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2  0   1</a:t>
              </a:r>
            </a:p>
          </p:txBody>
        </p:sp>
        <p:sp>
          <p:nvSpPr>
            <p:cNvPr id="168" name="Text Box 110">
              <a:extLst>
                <a:ext uri="{FF2B5EF4-FFF2-40B4-BE49-F238E27FC236}">
                  <a16:creationId xmlns:a16="http://schemas.microsoft.com/office/drawing/2014/main" id="{8D3448C5-9AAA-8544-B930-DCC7AA33F508}"/>
                </a:ext>
              </a:extLst>
            </p:cNvPr>
            <p:cNvSpPr txBox="1">
              <a:spLocks noChangeArrowheads="1"/>
            </p:cNvSpPr>
            <p:nvPr/>
          </p:nvSpPr>
          <p:spPr bwMode="auto">
            <a:xfrm>
              <a:off x="5410200" y="58626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3  1   0</a:t>
              </a:r>
            </a:p>
          </p:txBody>
        </p:sp>
        <p:sp>
          <p:nvSpPr>
            <p:cNvPr id="169" name="Text Box 111">
              <a:extLst>
                <a:ext uri="{FF2B5EF4-FFF2-40B4-BE49-F238E27FC236}">
                  <a16:creationId xmlns:a16="http://schemas.microsoft.com/office/drawing/2014/main" id="{5F7526AB-6759-C44E-AB91-7171F6C81C3D}"/>
                </a:ext>
              </a:extLst>
            </p:cNvPr>
            <p:cNvSpPr txBox="1">
              <a:spLocks noChangeArrowheads="1"/>
            </p:cNvSpPr>
            <p:nvPr/>
          </p:nvSpPr>
          <p:spPr bwMode="auto">
            <a:xfrm>
              <a:off x="5410200" y="54816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2  0   1</a:t>
              </a:r>
            </a:p>
          </p:txBody>
        </p:sp>
        <p:sp>
          <p:nvSpPr>
            <p:cNvPr id="170" name="Text Box 112">
              <a:extLst>
                <a:ext uri="{FF2B5EF4-FFF2-40B4-BE49-F238E27FC236}">
                  <a16:creationId xmlns:a16="http://schemas.microsoft.com/office/drawing/2014/main" id="{D9D57209-1A4D-4C4B-BF5C-85589FEF5B6C}"/>
                </a:ext>
              </a:extLst>
            </p:cNvPr>
            <p:cNvSpPr txBox="1">
              <a:spLocks noChangeArrowheads="1"/>
            </p:cNvSpPr>
            <p:nvPr/>
          </p:nvSpPr>
          <p:spPr bwMode="auto">
            <a:xfrm>
              <a:off x="5486400" y="4110038"/>
              <a:ext cx="882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3  1   0</a:t>
              </a:r>
            </a:p>
          </p:txBody>
        </p:sp>
        <p:sp>
          <p:nvSpPr>
            <p:cNvPr id="171" name="Line 119">
              <a:extLst>
                <a:ext uri="{FF2B5EF4-FFF2-40B4-BE49-F238E27FC236}">
                  <a16:creationId xmlns:a16="http://schemas.microsoft.com/office/drawing/2014/main" id="{05008BB1-8BC7-5D41-989B-D3579E2834DC}"/>
                </a:ext>
              </a:extLst>
            </p:cNvPr>
            <p:cNvSpPr>
              <a:spLocks noChangeShapeType="1"/>
            </p:cNvSpPr>
            <p:nvPr/>
          </p:nvSpPr>
          <p:spPr bwMode="auto">
            <a:xfrm>
              <a:off x="4267200" y="1981200"/>
              <a:ext cx="762000" cy="1600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dirty="0"/>
            </a:p>
          </p:txBody>
        </p:sp>
        <p:sp>
          <p:nvSpPr>
            <p:cNvPr id="172" name="Line 120">
              <a:extLst>
                <a:ext uri="{FF2B5EF4-FFF2-40B4-BE49-F238E27FC236}">
                  <a16:creationId xmlns:a16="http://schemas.microsoft.com/office/drawing/2014/main" id="{6FD1E4DD-CD67-F84C-B839-92CF570F832D}"/>
                </a:ext>
              </a:extLst>
            </p:cNvPr>
            <p:cNvSpPr>
              <a:spLocks noChangeShapeType="1"/>
            </p:cNvSpPr>
            <p:nvPr/>
          </p:nvSpPr>
          <p:spPr bwMode="auto">
            <a:xfrm>
              <a:off x="4191000" y="2057400"/>
              <a:ext cx="838200" cy="29718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dirty="0"/>
            </a:p>
          </p:txBody>
        </p:sp>
        <p:sp>
          <p:nvSpPr>
            <p:cNvPr id="173" name="Line 121">
              <a:extLst>
                <a:ext uri="{FF2B5EF4-FFF2-40B4-BE49-F238E27FC236}">
                  <a16:creationId xmlns:a16="http://schemas.microsoft.com/office/drawing/2014/main" id="{8575679C-3BDE-A64C-A026-C74CE64AF1C0}"/>
                </a:ext>
              </a:extLst>
            </p:cNvPr>
            <p:cNvSpPr>
              <a:spLocks noChangeShapeType="1"/>
            </p:cNvSpPr>
            <p:nvPr/>
          </p:nvSpPr>
          <p:spPr bwMode="auto">
            <a:xfrm flipV="1">
              <a:off x="4114800" y="2743200"/>
              <a:ext cx="1143000" cy="32004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dirty="0"/>
            </a:p>
          </p:txBody>
        </p:sp>
        <p:sp>
          <p:nvSpPr>
            <p:cNvPr id="174" name="Line 122">
              <a:extLst>
                <a:ext uri="{FF2B5EF4-FFF2-40B4-BE49-F238E27FC236}">
                  <a16:creationId xmlns:a16="http://schemas.microsoft.com/office/drawing/2014/main" id="{42375F01-8C94-A74A-B05B-ABAE77F456E3}"/>
                </a:ext>
              </a:extLst>
            </p:cNvPr>
            <p:cNvSpPr>
              <a:spLocks noChangeShapeType="1"/>
            </p:cNvSpPr>
            <p:nvPr/>
          </p:nvSpPr>
          <p:spPr bwMode="auto">
            <a:xfrm flipV="1">
              <a:off x="4114800" y="4419600"/>
              <a:ext cx="1066800" cy="16764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dirty="0"/>
            </a:p>
          </p:txBody>
        </p:sp>
        <p:sp>
          <p:nvSpPr>
            <p:cNvPr id="175" name="Oval 167">
              <a:extLst>
                <a:ext uri="{FF2B5EF4-FFF2-40B4-BE49-F238E27FC236}">
                  <a16:creationId xmlns:a16="http://schemas.microsoft.com/office/drawing/2014/main" id="{B26A55CF-0250-0A45-85E3-4CF355F1065A}"/>
                </a:ext>
              </a:extLst>
            </p:cNvPr>
            <p:cNvSpPr>
              <a:spLocks noChangeArrowheads="1"/>
            </p:cNvSpPr>
            <p:nvPr/>
          </p:nvSpPr>
          <p:spPr bwMode="auto">
            <a:xfrm>
              <a:off x="3200400" y="5867400"/>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dirty="0"/>
            </a:p>
          </p:txBody>
        </p:sp>
        <p:sp>
          <p:nvSpPr>
            <p:cNvPr id="176" name="Text Box 187">
              <a:extLst>
                <a:ext uri="{FF2B5EF4-FFF2-40B4-BE49-F238E27FC236}">
                  <a16:creationId xmlns:a16="http://schemas.microsoft.com/office/drawing/2014/main" id="{F2D1616A-CCD3-4243-B3B5-C825CA7D90D1}"/>
                </a:ext>
              </a:extLst>
            </p:cNvPr>
            <p:cNvSpPr txBox="1">
              <a:spLocks noChangeArrowheads="1"/>
            </p:cNvSpPr>
            <p:nvPr/>
          </p:nvSpPr>
          <p:spPr bwMode="auto">
            <a:xfrm rot="-5400000">
              <a:off x="2650332" y="2026444"/>
              <a:ext cx="538162"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from</a:t>
              </a:r>
            </a:p>
          </p:txBody>
        </p:sp>
        <p:sp>
          <p:nvSpPr>
            <p:cNvPr id="177" name="Line 191">
              <a:extLst>
                <a:ext uri="{FF2B5EF4-FFF2-40B4-BE49-F238E27FC236}">
                  <a16:creationId xmlns:a16="http://schemas.microsoft.com/office/drawing/2014/main" id="{C20FA117-F592-384A-B960-75274EE774E0}"/>
                </a:ext>
              </a:extLst>
            </p:cNvPr>
            <p:cNvSpPr>
              <a:spLocks noChangeShapeType="1"/>
            </p:cNvSpPr>
            <p:nvPr/>
          </p:nvSpPr>
          <p:spPr bwMode="auto">
            <a:xfrm>
              <a:off x="3276600" y="1447800"/>
              <a:ext cx="0" cy="1219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78" name="Line 192">
              <a:extLst>
                <a:ext uri="{FF2B5EF4-FFF2-40B4-BE49-F238E27FC236}">
                  <a16:creationId xmlns:a16="http://schemas.microsoft.com/office/drawing/2014/main" id="{AF724175-D92A-FB41-A9DC-F9F2FF210396}"/>
                </a:ext>
              </a:extLst>
            </p:cNvPr>
            <p:cNvSpPr>
              <a:spLocks noChangeShapeType="1"/>
            </p:cNvSpPr>
            <p:nvPr/>
          </p:nvSpPr>
          <p:spPr bwMode="auto">
            <a:xfrm>
              <a:off x="2971800" y="1676400"/>
              <a:ext cx="13716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79" name="Text Box 193">
              <a:extLst>
                <a:ext uri="{FF2B5EF4-FFF2-40B4-BE49-F238E27FC236}">
                  <a16:creationId xmlns:a16="http://schemas.microsoft.com/office/drawing/2014/main" id="{D438CFFD-2388-3A48-AE2E-E88A70864F63}"/>
                </a:ext>
              </a:extLst>
            </p:cNvPr>
            <p:cNvSpPr txBox="1">
              <a:spLocks noChangeArrowheads="1"/>
            </p:cNvSpPr>
            <p:nvPr/>
          </p:nvSpPr>
          <p:spPr bwMode="auto">
            <a:xfrm>
              <a:off x="3276600" y="1290638"/>
              <a:ext cx="9080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   y   z</a:t>
              </a:r>
            </a:p>
          </p:txBody>
        </p:sp>
        <p:sp>
          <p:nvSpPr>
            <p:cNvPr id="180" name="Text Box 194">
              <a:extLst>
                <a:ext uri="{FF2B5EF4-FFF2-40B4-BE49-F238E27FC236}">
                  <a16:creationId xmlns:a16="http://schemas.microsoft.com/office/drawing/2014/main" id="{4AC2DE6F-3A8C-5C43-9513-91B581506206}"/>
                </a:ext>
              </a:extLst>
            </p:cNvPr>
            <p:cNvSpPr txBox="1">
              <a:spLocks noChangeArrowheads="1"/>
            </p:cNvSpPr>
            <p:nvPr/>
          </p:nvSpPr>
          <p:spPr bwMode="auto">
            <a:xfrm>
              <a:off x="2971800" y="16716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x</a:t>
              </a:r>
            </a:p>
          </p:txBody>
        </p:sp>
        <p:sp>
          <p:nvSpPr>
            <p:cNvPr id="181" name="Text Box 195">
              <a:extLst>
                <a:ext uri="{FF2B5EF4-FFF2-40B4-BE49-F238E27FC236}">
                  <a16:creationId xmlns:a16="http://schemas.microsoft.com/office/drawing/2014/main" id="{8ADFA607-B746-E34D-8F61-F586237C01A9}"/>
                </a:ext>
              </a:extLst>
            </p:cNvPr>
            <p:cNvSpPr txBox="1">
              <a:spLocks noChangeArrowheads="1"/>
            </p:cNvSpPr>
            <p:nvPr/>
          </p:nvSpPr>
          <p:spPr bwMode="auto">
            <a:xfrm>
              <a:off x="2971800" y="19764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y</a:t>
              </a:r>
            </a:p>
          </p:txBody>
        </p:sp>
        <p:sp>
          <p:nvSpPr>
            <p:cNvPr id="182" name="Text Box 196">
              <a:extLst>
                <a:ext uri="{FF2B5EF4-FFF2-40B4-BE49-F238E27FC236}">
                  <a16:creationId xmlns:a16="http://schemas.microsoft.com/office/drawing/2014/main" id="{1538966C-7C10-DF4B-9641-E32F6FEA96B9}"/>
                </a:ext>
              </a:extLst>
            </p:cNvPr>
            <p:cNvSpPr txBox="1">
              <a:spLocks noChangeArrowheads="1"/>
            </p:cNvSpPr>
            <p:nvPr/>
          </p:nvSpPr>
          <p:spPr bwMode="auto">
            <a:xfrm>
              <a:off x="2971800" y="2281238"/>
              <a:ext cx="298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z</a:t>
              </a:r>
            </a:p>
          </p:txBody>
        </p:sp>
        <p:sp>
          <p:nvSpPr>
            <p:cNvPr id="183" name="Text Box 197">
              <a:extLst>
                <a:ext uri="{FF2B5EF4-FFF2-40B4-BE49-F238E27FC236}">
                  <a16:creationId xmlns:a16="http://schemas.microsoft.com/office/drawing/2014/main" id="{0C8F8A7C-6C51-AA46-8F5D-CDCB0F4C1BFB}"/>
                </a:ext>
              </a:extLst>
            </p:cNvPr>
            <p:cNvSpPr txBox="1">
              <a:spLocks noChangeArrowheads="1"/>
            </p:cNvSpPr>
            <p:nvPr/>
          </p:nvSpPr>
          <p:spPr bwMode="auto">
            <a:xfrm>
              <a:off x="3297238" y="1671638"/>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0</a:t>
              </a:r>
            </a:p>
          </p:txBody>
        </p:sp>
        <p:sp>
          <p:nvSpPr>
            <p:cNvPr id="184" name="Text Box 225">
              <a:extLst>
                <a:ext uri="{FF2B5EF4-FFF2-40B4-BE49-F238E27FC236}">
                  <a16:creationId xmlns:a16="http://schemas.microsoft.com/office/drawing/2014/main" id="{62C1EEE0-67B4-D645-B265-9F9CCAEBA5CF}"/>
                </a:ext>
              </a:extLst>
            </p:cNvPr>
            <p:cNvSpPr txBox="1">
              <a:spLocks noChangeArrowheads="1"/>
            </p:cNvSpPr>
            <p:nvPr/>
          </p:nvSpPr>
          <p:spPr bwMode="auto">
            <a:xfrm>
              <a:off x="3260725" y="2006600"/>
              <a:ext cx="946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2   0   1</a:t>
              </a:r>
            </a:p>
          </p:txBody>
        </p:sp>
        <p:sp>
          <p:nvSpPr>
            <p:cNvPr id="185" name="Text Box 226">
              <a:extLst>
                <a:ext uri="{FF2B5EF4-FFF2-40B4-BE49-F238E27FC236}">
                  <a16:creationId xmlns:a16="http://schemas.microsoft.com/office/drawing/2014/main" id="{A3212B60-A7BB-5C4B-B2DB-B3879F6E81C2}"/>
                </a:ext>
              </a:extLst>
            </p:cNvPr>
            <p:cNvSpPr txBox="1">
              <a:spLocks noChangeArrowheads="1"/>
            </p:cNvSpPr>
            <p:nvPr/>
          </p:nvSpPr>
          <p:spPr bwMode="auto">
            <a:xfrm>
              <a:off x="3260725" y="2322513"/>
              <a:ext cx="946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7   1   0</a:t>
              </a:r>
            </a:p>
          </p:txBody>
        </p:sp>
        <p:sp>
          <p:nvSpPr>
            <p:cNvPr id="186" name="Oval 274">
              <a:extLst>
                <a:ext uri="{FF2B5EF4-FFF2-40B4-BE49-F238E27FC236}">
                  <a16:creationId xmlns:a16="http://schemas.microsoft.com/office/drawing/2014/main" id="{2191A68F-F0CF-5A43-BA0E-0AA2147F1F8F}"/>
                </a:ext>
              </a:extLst>
            </p:cNvPr>
            <p:cNvSpPr>
              <a:spLocks noChangeArrowheads="1"/>
            </p:cNvSpPr>
            <p:nvPr/>
          </p:nvSpPr>
          <p:spPr bwMode="auto">
            <a:xfrm>
              <a:off x="3297238" y="1676400"/>
              <a:ext cx="1066800" cy="381000"/>
            </a:xfrm>
            <a:prstGeom prst="ellipse">
              <a:avLst/>
            </a:prstGeom>
            <a:noFill/>
            <a:ln w="9525">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dirty="0"/>
            </a:p>
          </p:txBody>
        </p:sp>
        <p:sp>
          <p:nvSpPr>
            <p:cNvPr id="187" name="Text Box 279">
              <a:extLst>
                <a:ext uri="{FF2B5EF4-FFF2-40B4-BE49-F238E27FC236}">
                  <a16:creationId xmlns:a16="http://schemas.microsoft.com/office/drawing/2014/main" id="{35AE3563-0144-2149-B342-8E35061DD112}"/>
                </a:ext>
              </a:extLst>
            </p:cNvPr>
            <p:cNvSpPr txBox="1">
              <a:spLocks noChangeArrowheads="1"/>
            </p:cNvSpPr>
            <p:nvPr/>
          </p:nvSpPr>
          <p:spPr bwMode="auto">
            <a:xfrm>
              <a:off x="3922713" y="1674813"/>
              <a:ext cx="311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3</a:t>
              </a:r>
            </a:p>
          </p:txBody>
        </p:sp>
        <p:sp>
          <p:nvSpPr>
            <p:cNvPr id="188" name="Text Box 280">
              <a:extLst>
                <a:ext uri="{FF2B5EF4-FFF2-40B4-BE49-F238E27FC236}">
                  <a16:creationId xmlns:a16="http://schemas.microsoft.com/office/drawing/2014/main" id="{FB65B54C-B8C4-EC4A-B89D-DE20BB7CB6E3}"/>
                </a:ext>
              </a:extLst>
            </p:cNvPr>
            <p:cNvSpPr txBox="1">
              <a:spLocks noChangeArrowheads="1"/>
            </p:cNvSpPr>
            <p:nvPr/>
          </p:nvSpPr>
          <p:spPr bwMode="auto">
            <a:xfrm>
              <a:off x="3579813" y="1679575"/>
              <a:ext cx="3429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2 </a:t>
              </a:r>
            </a:p>
          </p:txBody>
        </p:sp>
        <p:sp>
          <p:nvSpPr>
            <p:cNvPr id="189" name="Text Box 283">
              <a:extLst>
                <a:ext uri="{FF2B5EF4-FFF2-40B4-BE49-F238E27FC236}">
                  <a16:creationId xmlns:a16="http://schemas.microsoft.com/office/drawing/2014/main" id="{3BE681BC-63E4-5448-8CC2-0E1459ACBD29}"/>
                </a:ext>
              </a:extLst>
            </p:cNvPr>
            <p:cNvSpPr txBox="1">
              <a:spLocks noChangeArrowheads="1"/>
            </p:cNvSpPr>
            <p:nvPr/>
          </p:nvSpPr>
          <p:spPr bwMode="auto">
            <a:xfrm>
              <a:off x="3413125" y="1143000"/>
              <a:ext cx="7064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i="1" dirty="0"/>
                <a:t>cost to</a:t>
              </a:r>
            </a:p>
          </p:txBody>
        </p:sp>
      </p:grpSp>
      <p:sp>
        <p:nvSpPr>
          <p:cNvPr id="190" name="Line 64">
            <a:extLst>
              <a:ext uri="{FF2B5EF4-FFF2-40B4-BE49-F238E27FC236}">
                <a16:creationId xmlns:a16="http://schemas.microsoft.com/office/drawing/2014/main" id="{8605E1E4-D849-BB4E-B06D-F9D938345189}"/>
              </a:ext>
            </a:extLst>
          </p:cNvPr>
          <p:cNvSpPr>
            <a:spLocks noChangeShapeType="1"/>
          </p:cNvSpPr>
          <p:nvPr/>
        </p:nvSpPr>
        <p:spPr bwMode="auto">
          <a:xfrm>
            <a:off x="1586630" y="6545655"/>
            <a:ext cx="6417502" cy="0"/>
          </a:xfrm>
          <a:prstGeom prst="line">
            <a:avLst/>
          </a:prstGeom>
          <a:noFill/>
          <a:ln w="15875">
            <a:solidFill>
              <a:srgbClr val="000000"/>
            </a:solidFill>
            <a:prstDash val="sysDot"/>
            <a:round/>
            <a:headEnd/>
            <a:tailEnd type="triangle" w="med" len="med"/>
          </a:ln>
          <a:extLst>
            <a:ext uri="{909E8E84-426E-40dd-AFC4-6F175D3DCCD1}">
              <a14:hiddenFill xmlns:a14="http://schemas.microsoft.com/office/drawing/2010/main" xmlns="">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1" name="Text Box 65">
            <a:extLst>
              <a:ext uri="{FF2B5EF4-FFF2-40B4-BE49-F238E27FC236}">
                <a16:creationId xmlns:a16="http://schemas.microsoft.com/office/drawing/2014/main" id="{277C3140-A4C8-3848-91EA-B31F85BA86F4}"/>
              </a:ext>
            </a:extLst>
          </p:cNvPr>
          <p:cNvSpPr txBox="1">
            <a:spLocks noChangeArrowheads="1"/>
          </p:cNvSpPr>
          <p:nvPr/>
        </p:nvSpPr>
        <p:spPr bwMode="auto">
          <a:xfrm>
            <a:off x="7960443" y="6337692"/>
            <a:ext cx="6159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000000"/>
                </a:solidFill>
                <a:effectLst/>
                <a:uLnTx/>
                <a:uFillTx/>
                <a:latin typeface="+mn-lt"/>
                <a:ea typeface="ＭＳ Ｐゴシック" charset="0"/>
              </a:rPr>
              <a:t>time</a:t>
            </a:r>
          </a:p>
        </p:txBody>
      </p:sp>
    </p:spTree>
    <p:extLst>
      <p:ext uri="{BB962C8B-B14F-4D97-AF65-F5344CB8AC3E}">
        <p14:creationId xmlns:p14="http://schemas.microsoft.com/office/powerpoint/2010/main" val="2330582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“control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761675" y="4144564"/>
            <a:ext cx="5066531"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indent="-293688">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network management, configuration </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SNMP</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NETCONF/YANG</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routing protocols</a:t>
            </a:r>
          </a:p>
          <a:p>
            <a:pPr marL="746125" lvl="1" indent="-273050">
              <a:spcBef>
                <a:spcPts val="600"/>
              </a:spcBef>
              <a:buFont typeface="Wingdings" pitchFamily="2" charset="2"/>
              <a:buChar char="§"/>
            </a:pPr>
            <a:r>
              <a:rPr lang="en-US" altLang="en-US" sz="3200" dirty="0">
                <a:solidFill>
                  <a:srgbClr val="C00000"/>
                </a:solidFill>
                <a:ea typeface="ＭＳ Ｐゴシック" panose="020B0600070205080204" pitchFamily="34" charset="-128"/>
                <a:cs typeface="Arial" panose="020B0604020202020204" pitchFamily="34" charset="0"/>
              </a:rPr>
              <a:t>link state</a:t>
            </a:r>
          </a:p>
          <a:p>
            <a:pPr marL="746125" lvl="1" indent="-273050">
              <a:spcBef>
                <a:spcPts val="600"/>
              </a:spcBef>
              <a:buClr>
                <a:schemeClr val="bg1">
                  <a:lumMod val="75000"/>
                </a:schemeClr>
              </a:buClr>
              <a:buFont typeface="Wingdings" pitchFamily="2" charset="2"/>
              <a:buChar cha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distance vector</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intra-ISP routing: OSPF</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among ISPs: BGP</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SDN control plane</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Internet Control Message Protocol </a:t>
            </a:r>
          </a:p>
          <a:p>
            <a:pPr marL="466725" indent="-409575">
              <a:spcBef>
                <a:spcPts val="600"/>
              </a:spcBef>
              <a:buNone/>
            </a:pPr>
            <a:endParaRPr lang="en-US" altLang="en-US" sz="3200" dirty="0">
              <a:ea typeface="ＭＳ Ｐゴシック" panose="020B0600070205080204" pitchFamily="34" charset="-128"/>
              <a:cs typeface="Arial" panose="020B0604020202020204" pitchFamily="34" charset="0"/>
            </a:endParaRPr>
          </a:p>
        </p:txBody>
      </p:sp>
      <p:sp>
        <p:nvSpPr>
          <p:cNvPr id="11" name="Slide Number Placeholder 4">
            <a:extLst>
              <a:ext uri="{FF2B5EF4-FFF2-40B4-BE49-F238E27FC236}">
                <a16:creationId xmlns:a16="http://schemas.microsoft.com/office/drawing/2014/main" id="{60E442AF-0FD6-9040-9BFF-CE4BE886AA41}"/>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11</a:t>
            </a:fld>
            <a:endParaRPr lang="en-US" dirty="0"/>
          </a:p>
        </p:txBody>
      </p:sp>
    </p:spTree>
    <p:extLst>
      <p:ext uri="{BB962C8B-B14F-4D97-AF65-F5344CB8AC3E}">
        <p14:creationId xmlns:p14="http://schemas.microsoft.com/office/powerpoint/2010/main" val="2708800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B27BFF1-5DCE-D642-8EFE-FACB1C97EEE0}"/>
              </a:ext>
            </a:extLst>
          </p:cNvPr>
          <p:cNvSpPr>
            <a:spLocks noGrp="1"/>
          </p:cNvSpPr>
          <p:nvPr>
            <p:ph type="title"/>
          </p:nvPr>
        </p:nvSpPr>
        <p:spPr>
          <a:xfrm>
            <a:off x="838200" y="348585"/>
            <a:ext cx="9839632" cy="894622"/>
          </a:xfrm>
        </p:spPr>
        <p:txBody>
          <a:bodyPr/>
          <a:lstStyle/>
          <a:p>
            <a:r>
              <a:rPr lang="en-US" b="0" dirty="0">
                <a:latin typeface="+mn-lt"/>
              </a:rPr>
              <a:t>Dijkstra’s link-state routing algorithm</a:t>
            </a:r>
          </a:p>
        </p:txBody>
      </p:sp>
      <p:sp>
        <p:nvSpPr>
          <p:cNvPr id="546" name="Slide Number Placeholder 4">
            <a:extLst>
              <a:ext uri="{FF2B5EF4-FFF2-40B4-BE49-F238E27FC236}">
                <a16:creationId xmlns:a16="http://schemas.microsoft.com/office/drawing/2014/main" id="{5DC8F37A-7230-5148-88D9-265AE5AD394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3" name="Rectangle 3">
            <a:extLst>
              <a:ext uri="{FF2B5EF4-FFF2-40B4-BE49-F238E27FC236}">
                <a16:creationId xmlns:a16="http://schemas.microsoft.com/office/drawing/2014/main" id="{AE9CCC8F-9B64-9843-9FF6-322BE507C6B3}"/>
              </a:ext>
            </a:extLst>
          </p:cNvPr>
          <p:cNvSpPr txBox="1">
            <a:spLocks noChangeArrowheads="1"/>
          </p:cNvSpPr>
          <p:nvPr/>
        </p:nvSpPr>
        <p:spPr>
          <a:xfrm>
            <a:off x="750989" y="1541236"/>
            <a:ext cx="5708805" cy="490378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solidFill>
                  <a:srgbClr val="0000A8"/>
                </a:solidFill>
              </a:rPr>
              <a:t>centralized: </a:t>
            </a:r>
            <a:r>
              <a:rPr lang="en-US" dirty="0"/>
              <a:t>network topology, link costs known to </a:t>
            </a:r>
            <a:r>
              <a:rPr lang="en-US" i="1" dirty="0"/>
              <a:t>all</a:t>
            </a:r>
            <a:r>
              <a:rPr lang="en-US" dirty="0"/>
              <a:t> nodes</a:t>
            </a:r>
          </a:p>
          <a:p>
            <a:pPr lvl="1"/>
            <a:r>
              <a:rPr lang="en-US" dirty="0"/>
              <a:t>accomplished via “</a:t>
            </a:r>
            <a:r>
              <a:rPr lang="en-US" altLang="ja-JP" dirty="0"/>
              <a:t>link state broadcast” </a:t>
            </a:r>
          </a:p>
          <a:p>
            <a:pPr lvl="1"/>
            <a:r>
              <a:rPr lang="en-US" dirty="0"/>
              <a:t>all nodes have same info</a:t>
            </a:r>
          </a:p>
          <a:p>
            <a:r>
              <a:rPr lang="en-US" dirty="0"/>
              <a:t>computes least cost paths from one node (“</a:t>
            </a:r>
            <a:r>
              <a:rPr lang="en-US" altLang="ja-JP" dirty="0"/>
              <a:t>source”) to all other nodes</a:t>
            </a:r>
          </a:p>
          <a:p>
            <a:pPr lvl="1"/>
            <a:r>
              <a:rPr lang="en-US" dirty="0"/>
              <a:t>gives </a:t>
            </a:r>
            <a:r>
              <a:rPr lang="en-US" i="1" dirty="0">
                <a:solidFill>
                  <a:srgbClr val="000099"/>
                </a:solidFill>
              </a:rPr>
              <a:t>forwarding table</a:t>
            </a:r>
            <a:r>
              <a:rPr lang="en-US" dirty="0"/>
              <a:t> for that node</a:t>
            </a:r>
          </a:p>
          <a:p>
            <a:r>
              <a:rPr lang="en-US" dirty="0">
                <a:solidFill>
                  <a:srgbClr val="0000A8"/>
                </a:solidFill>
              </a:rPr>
              <a:t>iterative: </a:t>
            </a:r>
            <a:r>
              <a:rPr lang="en-US" dirty="0"/>
              <a:t>after </a:t>
            </a:r>
            <a:r>
              <a:rPr lang="en-US" i="1" dirty="0"/>
              <a:t>k</a:t>
            </a:r>
            <a:r>
              <a:rPr lang="en-US" dirty="0"/>
              <a:t> iterations, know least cost path to </a:t>
            </a:r>
            <a:r>
              <a:rPr lang="en-US" i="1" dirty="0"/>
              <a:t>k </a:t>
            </a:r>
            <a:r>
              <a:rPr lang="en-US" dirty="0"/>
              <a:t>destinations</a:t>
            </a:r>
          </a:p>
        </p:txBody>
      </p:sp>
      <p:grpSp>
        <p:nvGrpSpPr>
          <p:cNvPr id="5" name="Group 4">
            <a:extLst>
              <a:ext uri="{FF2B5EF4-FFF2-40B4-BE49-F238E27FC236}">
                <a16:creationId xmlns:a16="http://schemas.microsoft.com/office/drawing/2014/main" id="{87E67AF1-7D2F-A84A-A994-30B5519FB522}"/>
              </a:ext>
            </a:extLst>
          </p:cNvPr>
          <p:cNvGrpSpPr/>
          <p:nvPr/>
        </p:nvGrpSpPr>
        <p:grpSpPr>
          <a:xfrm>
            <a:off x="7315200" y="1524000"/>
            <a:ext cx="4441371" cy="4882184"/>
            <a:chOff x="7315200" y="1524000"/>
            <a:chExt cx="4441371" cy="4882184"/>
          </a:xfrm>
        </p:grpSpPr>
        <p:sp>
          <p:nvSpPr>
            <p:cNvPr id="24" name="Rectangle 4">
              <a:extLst>
                <a:ext uri="{FF2B5EF4-FFF2-40B4-BE49-F238E27FC236}">
                  <a16:creationId xmlns:a16="http://schemas.microsoft.com/office/drawing/2014/main" id="{D11D1E9D-A4E0-2D4D-8EB8-EB3C738C058E}"/>
                </a:ext>
              </a:extLst>
            </p:cNvPr>
            <p:cNvSpPr txBox="1">
              <a:spLocks noChangeArrowheads="1"/>
            </p:cNvSpPr>
            <p:nvPr/>
          </p:nvSpPr>
          <p:spPr>
            <a:xfrm>
              <a:off x="7387774" y="2168014"/>
              <a:ext cx="4310742" cy="423817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73050">
                <a:lnSpc>
                  <a:spcPct val="85000"/>
                </a:lnSpc>
                <a:spcBef>
                  <a:spcPts val="600"/>
                </a:spcBef>
              </a:pPr>
              <a:r>
                <a:rPr lang="en-US" i="1" dirty="0">
                  <a:solidFill>
                    <a:srgbClr val="000099"/>
                  </a:solidFill>
                </a:rPr>
                <a:t>c</a:t>
              </a:r>
              <a:r>
                <a:rPr lang="en-US" i="1" baseline="-25000" dirty="0">
                  <a:solidFill>
                    <a:srgbClr val="000099"/>
                  </a:solidFill>
                </a:rPr>
                <a:t>x,y</a:t>
              </a:r>
              <a:r>
                <a:rPr lang="en-US" i="1" dirty="0">
                  <a:solidFill>
                    <a:srgbClr val="000099"/>
                  </a:solidFill>
                </a:rPr>
                <a:t>:</a:t>
              </a:r>
              <a:r>
                <a:rPr lang="en-US" sz="2400" i="1" dirty="0"/>
                <a:t> </a:t>
              </a:r>
              <a:r>
                <a:rPr lang="en-US" sz="2400" u="sng" dirty="0"/>
                <a:t>direct</a:t>
              </a:r>
              <a:r>
                <a:rPr lang="en-US" sz="2400" dirty="0"/>
                <a:t> link cost from node </a:t>
              </a:r>
              <a:r>
                <a:rPr lang="en-US" sz="2400" i="1" dirty="0"/>
                <a:t>x</a:t>
              </a:r>
              <a:r>
                <a:rPr lang="en-US" sz="2400" dirty="0"/>
                <a:t> to </a:t>
              </a:r>
              <a:r>
                <a:rPr lang="en-US" sz="2400" i="1" dirty="0"/>
                <a:t>y</a:t>
              </a:r>
              <a:r>
                <a:rPr lang="en-US" sz="2400" dirty="0"/>
                <a:t>;  = ∞ if not direct neighbors</a:t>
              </a:r>
            </a:p>
            <a:p>
              <a:pPr marL="403225" indent="-273050">
                <a:lnSpc>
                  <a:spcPct val="85000"/>
                </a:lnSpc>
                <a:spcBef>
                  <a:spcPts val="600"/>
                </a:spcBef>
              </a:pPr>
              <a:r>
                <a:rPr lang="en-US" i="1" dirty="0">
                  <a:solidFill>
                    <a:srgbClr val="000099"/>
                  </a:solidFill>
                </a:rPr>
                <a:t>D(v):</a:t>
              </a:r>
              <a:r>
                <a:rPr lang="en-US" sz="2400" i="1" dirty="0"/>
                <a:t> current</a:t>
              </a:r>
              <a:r>
                <a:rPr lang="en-US" sz="2400" dirty="0"/>
                <a:t> estimate of cost of least-cost-path from source to destination </a:t>
              </a:r>
              <a:r>
                <a:rPr lang="en-US" sz="2400" i="1" dirty="0"/>
                <a:t>v</a:t>
              </a:r>
            </a:p>
            <a:p>
              <a:pPr marL="403225" indent="-273050">
                <a:lnSpc>
                  <a:spcPct val="85000"/>
                </a:lnSpc>
                <a:spcBef>
                  <a:spcPts val="600"/>
                </a:spcBef>
              </a:pPr>
              <a:r>
                <a:rPr lang="en-US" i="1" dirty="0">
                  <a:solidFill>
                    <a:srgbClr val="000099"/>
                  </a:solidFill>
                </a:rPr>
                <a:t>p(v):</a:t>
              </a:r>
              <a:r>
                <a:rPr lang="en-US" sz="2400" i="1" dirty="0"/>
                <a:t> </a:t>
              </a:r>
              <a:r>
                <a:rPr lang="en-US" sz="2400" dirty="0"/>
                <a:t>predecessor node along path from source to </a:t>
              </a:r>
              <a:r>
                <a:rPr lang="en-US" sz="2400" i="1" dirty="0"/>
                <a:t>v</a:t>
              </a:r>
            </a:p>
            <a:p>
              <a:pPr marL="403225" indent="-273050">
                <a:lnSpc>
                  <a:spcPct val="85000"/>
                </a:lnSpc>
                <a:spcBef>
                  <a:spcPts val="600"/>
                </a:spcBef>
              </a:pPr>
              <a:r>
                <a:rPr lang="en-US" i="1" dirty="0">
                  <a:solidFill>
                    <a:srgbClr val="000099"/>
                  </a:solidFill>
                </a:rPr>
                <a:t>N</a:t>
              </a:r>
              <a:r>
                <a:rPr lang="en-US" i="1" dirty="0">
                  <a:solidFill>
                    <a:srgbClr val="000099"/>
                  </a:solidFill>
                  <a:cs typeface="Arial" charset="0"/>
                </a:rPr>
                <a:t>'</a:t>
              </a:r>
              <a:r>
                <a:rPr lang="en-US" i="1" dirty="0">
                  <a:solidFill>
                    <a:srgbClr val="000099"/>
                  </a:solidFill>
                </a:rPr>
                <a:t>:</a:t>
              </a:r>
              <a:r>
                <a:rPr lang="en-US" sz="2400" i="1" dirty="0"/>
                <a:t> </a:t>
              </a:r>
              <a:r>
                <a:rPr lang="en-US" sz="2400" dirty="0"/>
                <a:t>set of nodes whose least-cost-path </a:t>
              </a:r>
              <a:r>
                <a:rPr lang="en-US" sz="2400" i="1" dirty="0"/>
                <a:t>definitively</a:t>
              </a:r>
              <a:r>
                <a:rPr lang="en-US" sz="2400" dirty="0"/>
                <a:t> known</a:t>
              </a:r>
            </a:p>
            <a:p>
              <a:pPr>
                <a:lnSpc>
                  <a:spcPct val="75000"/>
                </a:lnSpc>
              </a:pPr>
              <a:endParaRPr lang="en-US" dirty="0">
                <a:latin typeface="Gill Sans MT" charset="0"/>
              </a:endParaRPr>
            </a:p>
          </p:txBody>
        </p:sp>
        <p:sp>
          <p:nvSpPr>
            <p:cNvPr id="2" name="Rectangle 1">
              <a:extLst>
                <a:ext uri="{FF2B5EF4-FFF2-40B4-BE49-F238E27FC236}">
                  <a16:creationId xmlns:a16="http://schemas.microsoft.com/office/drawing/2014/main" id="{575BF574-1695-D54B-8932-9F284CCA9BE5}"/>
                </a:ext>
              </a:extLst>
            </p:cNvPr>
            <p:cNvSpPr/>
            <p:nvPr/>
          </p:nvSpPr>
          <p:spPr>
            <a:xfrm>
              <a:off x="7315200" y="1828800"/>
              <a:ext cx="4441371" cy="4339771"/>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C2AE01A3-6135-9744-BC6A-3A4D19D0FA06}"/>
                </a:ext>
              </a:extLst>
            </p:cNvPr>
            <p:cNvSpPr txBox="1"/>
            <p:nvPr/>
          </p:nvSpPr>
          <p:spPr>
            <a:xfrm>
              <a:off x="7823199" y="1524000"/>
              <a:ext cx="1608967" cy="584775"/>
            </a:xfrm>
            <a:prstGeom prst="rect">
              <a:avLst/>
            </a:prstGeom>
            <a:solidFill>
              <a:schemeClr val="bg1"/>
            </a:solidFill>
          </p:spPr>
          <p:txBody>
            <a:bodyPr wrap="none" rtlCol="0">
              <a:spAutoFit/>
            </a:bodyPr>
            <a:lstStyle/>
            <a:p>
              <a:r>
                <a:rPr lang="en-US" sz="3200" dirty="0">
                  <a:solidFill>
                    <a:srgbClr val="C00000"/>
                  </a:solidFill>
                </a:rPr>
                <a:t>notation</a:t>
              </a:r>
            </a:p>
          </p:txBody>
        </p:sp>
      </p:grpSp>
    </p:spTree>
    <p:extLst>
      <p:ext uri="{BB962C8B-B14F-4D97-AF65-F5344CB8AC3E}">
        <p14:creationId xmlns:p14="http://schemas.microsoft.com/office/powerpoint/2010/main" val="144395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Effect transition="in" filter="dissolve">
                                      <p:cBhvr>
                                        <p:cTn id="7" dur="500"/>
                                        <p:tgtEl>
                                          <p:spTgt spid="2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3">
                                            <p:txEl>
                                              <p:pRg st="1" end="1"/>
                                            </p:txEl>
                                          </p:spTgt>
                                        </p:tgtEl>
                                        <p:attrNameLst>
                                          <p:attrName>style.visibility</p:attrName>
                                        </p:attrNameLst>
                                      </p:cBhvr>
                                      <p:to>
                                        <p:strVal val="visible"/>
                                      </p:to>
                                    </p:set>
                                    <p:animEffect transition="in" filter="dissolve">
                                      <p:cBhvr>
                                        <p:cTn id="10" dur="500"/>
                                        <p:tgtEl>
                                          <p:spTgt spid="2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3">
                                            <p:txEl>
                                              <p:pRg st="2" end="2"/>
                                            </p:txEl>
                                          </p:spTgt>
                                        </p:tgtEl>
                                        <p:attrNameLst>
                                          <p:attrName>style.visibility</p:attrName>
                                        </p:attrNameLst>
                                      </p:cBhvr>
                                      <p:to>
                                        <p:strVal val="visible"/>
                                      </p:to>
                                    </p:set>
                                    <p:animEffect transition="in" filter="dissolve">
                                      <p:cBhvr>
                                        <p:cTn id="13" dur="500"/>
                                        <p:tgtEl>
                                          <p:spTgt spid="2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3">
                                            <p:txEl>
                                              <p:pRg st="3" end="3"/>
                                            </p:txEl>
                                          </p:spTgt>
                                        </p:tgtEl>
                                        <p:attrNameLst>
                                          <p:attrName>style.visibility</p:attrName>
                                        </p:attrNameLst>
                                      </p:cBhvr>
                                      <p:to>
                                        <p:strVal val="visible"/>
                                      </p:to>
                                    </p:set>
                                    <p:animEffect transition="in" filter="dissolve">
                                      <p:cBhvr>
                                        <p:cTn id="18" dur="500"/>
                                        <p:tgtEl>
                                          <p:spTgt spid="23">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23">
                                            <p:txEl>
                                              <p:pRg st="4" end="4"/>
                                            </p:txEl>
                                          </p:spTgt>
                                        </p:tgtEl>
                                        <p:attrNameLst>
                                          <p:attrName>style.visibility</p:attrName>
                                        </p:attrNameLst>
                                      </p:cBhvr>
                                      <p:to>
                                        <p:strVal val="visible"/>
                                      </p:to>
                                    </p:set>
                                    <p:animEffect transition="in" filter="dissolve">
                                      <p:cBhvr>
                                        <p:cTn id="21" dur="500"/>
                                        <p:tgtEl>
                                          <p:spTgt spid="2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3">
                                            <p:txEl>
                                              <p:pRg st="5" end="5"/>
                                            </p:txEl>
                                          </p:spTgt>
                                        </p:tgtEl>
                                        <p:attrNameLst>
                                          <p:attrName>style.visibility</p:attrName>
                                        </p:attrNameLst>
                                      </p:cBhvr>
                                      <p:to>
                                        <p:strVal val="visible"/>
                                      </p:to>
                                    </p:set>
                                    <p:animEffect transition="in" filter="dissolve">
                                      <p:cBhvr>
                                        <p:cTn id="26" dur="500"/>
                                        <p:tgtEl>
                                          <p:spTgt spid="23">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dissolve">
                                      <p:cBhvr>
                                        <p:cTn id="3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D1BF78F-2764-A548-ABF1-4B1E42A705DA}"/>
              </a:ext>
            </a:extLst>
          </p:cNvPr>
          <p:cNvGrpSpPr/>
          <p:nvPr/>
        </p:nvGrpSpPr>
        <p:grpSpPr>
          <a:xfrm>
            <a:off x="1088571" y="3643090"/>
            <a:ext cx="1669144" cy="2786743"/>
            <a:chOff x="391885" y="3599543"/>
            <a:chExt cx="1669144" cy="2786743"/>
          </a:xfrm>
        </p:grpSpPr>
        <p:sp>
          <p:nvSpPr>
            <p:cNvPr id="4" name="Oval 3">
              <a:extLst>
                <a:ext uri="{FF2B5EF4-FFF2-40B4-BE49-F238E27FC236}">
                  <a16:creationId xmlns:a16="http://schemas.microsoft.com/office/drawing/2014/main" id="{2D7BEC2C-0D8F-4B40-94FB-EBBC0F3C072B}"/>
                </a:ext>
              </a:extLst>
            </p:cNvPr>
            <p:cNvSpPr/>
            <p:nvPr/>
          </p:nvSpPr>
          <p:spPr>
            <a:xfrm>
              <a:off x="391885" y="3599543"/>
              <a:ext cx="1480458" cy="278674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a:extLst>
                <a:ext uri="{FF2B5EF4-FFF2-40B4-BE49-F238E27FC236}">
                  <a16:creationId xmlns:a16="http://schemas.microsoft.com/office/drawing/2014/main" id="{D65DE2F2-C2A0-5A4A-BDC1-ACDB6130E0FD}"/>
                </a:ext>
              </a:extLst>
            </p:cNvPr>
            <p:cNvSpPr/>
            <p:nvPr/>
          </p:nvSpPr>
          <p:spPr>
            <a:xfrm>
              <a:off x="1161143" y="3715658"/>
              <a:ext cx="899886" cy="25835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0" name="Straight Arrow Connector 9">
              <a:extLst>
                <a:ext uri="{FF2B5EF4-FFF2-40B4-BE49-F238E27FC236}">
                  <a16:creationId xmlns:a16="http://schemas.microsoft.com/office/drawing/2014/main" id="{599703E9-6EB8-4942-9B41-791473B66075}"/>
                </a:ext>
              </a:extLst>
            </p:cNvPr>
            <p:cNvCxnSpPr>
              <a:cxnSpLocks/>
            </p:cNvCxnSpPr>
            <p:nvPr/>
          </p:nvCxnSpPr>
          <p:spPr>
            <a:xfrm>
              <a:off x="1377950" y="3679825"/>
              <a:ext cx="144237" cy="107497"/>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6" name="Title 5">
            <a:extLst>
              <a:ext uri="{FF2B5EF4-FFF2-40B4-BE49-F238E27FC236}">
                <a16:creationId xmlns:a16="http://schemas.microsoft.com/office/drawing/2014/main" id="{5B27BFF1-5DCE-D642-8EFE-FACB1C97EEE0}"/>
              </a:ext>
            </a:extLst>
          </p:cNvPr>
          <p:cNvSpPr>
            <a:spLocks noGrp="1"/>
          </p:cNvSpPr>
          <p:nvPr>
            <p:ph type="title"/>
          </p:nvPr>
        </p:nvSpPr>
        <p:spPr>
          <a:xfrm>
            <a:off x="838200" y="348585"/>
            <a:ext cx="9839632" cy="894622"/>
          </a:xfrm>
        </p:spPr>
        <p:txBody>
          <a:bodyPr/>
          <a:lstStyle/>
          <a:p>
            <a:r>
              <a:rPr lang="en-US" b="0" dirty="0">
                <a:latin typeface="+mn-lt"/>
              </a:rPr>
              <a:t>Dijkstra’s link-state routing algorithm</a:t>
            </a:r>
          </a:p>
        </p:txBody>
      </p:sp>
      <p:sp>
        <p:nvSpPr>
          <p:cNvPr id="546" name="Slide Number Placeholder 4">
            <a:extLst>
              <a:ext uri="{FF2B5EF4-FFF2-40B4-BE49-F238E27FC236}">
                <a16:creationId xmlns:a16="http://schemas.microsoft.com/office/drawing/2014/main" id="{5DC8F37A-7230-5148-88D9-265AE5AD394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 name="Text Box 3">
            <a:extLst>
              <a:ext uri="{FF2B5EF4-FFF2-40B4-BE49-F238E27FC236}">
                <a16:creationId xmlns:a16="http://schemas.microsoft.com/office/drawing/2014/main" id="{E360F75D-37CB-A045-9AC4-50629DAD82D8}"/>
              </a:ext>
            </a:extLst>
          </p:cNvPr>
          <p:cNvSpPr txBox="1">
            <a:spLocks noChangeArrowheads="1"/>
          </p:cNvSpPr>
          <p:nvPr/>
        </p:nvSpPr>
        <p:spPr bwMode="auto">
          <a:xfrm>
            <a:off x="2157412" y="1225689"/>
            <a:ext cx="9799235" cy="24191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90000"/>
              </a:lnSpc>
            </a:pPr>
            <a:r>
              <a:rPr lang="en-US" sz="2000" dirty="0">
                <a:latin typeface="+mn-lt"/>
              </a:rPr>
              <a:t>1  </a:t>
            </a:r>
            <a:r>
              <a:rPr lang="en-US" i="1" dirty="0">
                <a:solidFill>
                  <a:srgbClr val="0000A8"/>
                </a:solidFill>
                <a:latin typeface="+mn-lt"/>
              </a:rPr>
              <a:t>Initialization:</a:t>
            </a:r>
            <a:r>
              <a:rPr lang="en-US" dirty="0">
                <a:solidFill>
                  <a:srgbClr val="0000A8"/>
                </a:solidFill>
                <a:latin typeface="+mn-lt"/>
              </a:rPr>
              <a:t> </a:t>
            </a:r>
          </a:p>
          <a:p>
            <a:pPr>
              <a:lnSpc>
                <a:spcPct val="90000"/>
              </a:lnSpc>
            </a:pPr>
            <a:r>
              <a:rPr lang="en-US" dirty="0">
                <a:latin typeface="+mn-lt"/>
              </a:rPr>
              <a:t>2   </a:t>
            </a:r>
            <a:r>
              <a:rPr lang="en-US" i="1" dirty="0">
                <a:latin typeface="+mn-lt"/>
              </a:rPr>
              <a:t> N</a:t>
            </a:r>
            <a:r>
              <a:rPr lang="en-US" i="1" dirty="0">
                <a:latin typeface="+mn-lt"/>
                <a:cs typeface="Arial" charset="0"/>
              </a:rPr>
              <a:t>'</a:t>
            </a:r>
            <a:r>
              <a:rPr lang="en-US" i="1" dirty="0">
                <a:latin typeface="+mn-lt"/>
              </a:rPr>
              <a:t> </a:t>
            </a:r>
            <a:r>
              <a:rPr lang="en-US" dirty="0">
                <a:latin typeface="+mn-lt"/>
              </a:rPr>
              <a:t>= {</a:t>
            </a:r>
            <a:r>
              <a:rPr lang="en-US" i="1" dirty="0">
                <a:latin typeface="+mn-lt"/>
              </a:rPr>
              <a:t>u</a:t>
            </a:r>
            <a:r>
              <a:rPr lang="en-US" dirty="0">
                <a:latin typeface="+mn-lt"/>
              </a:rPr>
              <a:t>}                               </a:t>
            </a:r>
            <a:r>
              <a:rPr lang="en-US" sz="1600" dirty="0">
                <a:latin typeface="Arial" panose="020B0604020202020204" pitchFamily="34" charset="0"/>
                <a:cs typeface="Arial" panose="020B0604020202020204" pitchFamily="34" charset="0"/>
              </a:rPr>
              <a:t>/* compute </a:t>
            </a:r>
            <a:r>
              <a:rPr lang="en-US" sz="1600" dirty="0"/>
              <a:t>least cost path from u </a:t>
            </a:r>
            <a:r>
              <a:rPr lang="en-US" altLang="ja-JP" sz="1600" dirty="0"/>
              <a:t>to all other nodes */</a:t>
            </a:r>
            <a:endParaRPr lang="en-US" dirty="0">
              <a:latin typeface="+mn-lt"/>
            </a:endParaRPr>
          </a:p>
          <a:p>
            <a:pPr>
              <a:lnSpc>
                <a:spcPct val="90000"/>
              </a:lnSpc>
            </a:pPr>
            <a:r>
              <a:rPr lang="en-US" dirty="0">
                <a:latin typeface="+mn-lt"/>
              </a:rPr>
              <a:t>3    for all nodes </a:t>
            </a:r>
            <a:r>
              <a:rPr lang="en-US" i="1" dirty="0">
                <a:latin typeface="+mn-lt"/>
              </a:rPr>
              <a:t>v</a:t>
            </a:r>
            <a:r>
              <a:rPr lang="en-US" dirty="0">
                <a:latin typeface="+mn-lt"/>
              </a:rPr>
              <a:t> </a:t>
            </a:r>
          </a:p>
          <a:p>
            <a:pPr>
              <a:lnSpc>
                <a:spcPct val="90000"/>
              </a:lnSpc>
            </a:pPr>
            <a:r>
              <a:rPr lang="en-US" dirty="0">
                <a:latin typeface="+mn-lt"/>
              </a:rPr>
              <a:t>4      if </a:t>
            </a:r>
            <a:r>
              <a:rPr lang="en-US" i="1" dirty="0">
                <a:latin typeface="+mn-lt"/>
              </a:rPr>
              <a:t>v</a:t>
            </a:r>
            <a:r>
              <a:rPr lang="en-US" dirty="0">
                <a:latin typeface="+mn-lt"/>
              </a:rPr>
              <a:t> adjacent to </a:t>
            </a:r>
            <a:r>
              <a:rPr lang="en-US" i="1" dirty="0">
                <a:latin typeface="+mn-lt"/>
              </a:rPr>
              <a:t>u</a:t>
            </a:r>
            <a:r>
              <a:rPr lang="en-US" dirty="0">
                <a:latin typeface="+mn-lt"/>
              </a:rPr>
              <a:t>            </a:t>
            </a:r>
            <a:r>
              <a:rPr lang="en-US" sz="1800" dirty="0">
                <a:latin typeface="+mn-lt"/>
              </a:rPr>
              <a:t>/* </a:t>
            </a:r>
            <a:r>
              <a:rPr lang="en-US" sz="1800" i="1" dirty="0">
                <a:latin typeface="+mn-lt"/>
              </a:rPr>
              <a:t>u </a:t>
            </a:r>
            <a:r>
              <a:rPr lang="en-US" sz="1800" dirty="0">
                <a:latin typeface="+mn-lt"/>
              </a:rPr>
              <a:t>initially</a:t>
            </a:r>
            <a:r>
              <a:rPr lang="en-US" sz="1800" i="1" dirty="0">
                <a:latin typeface="+mn-lt"/>
              </a:rPr>
              <a:t> </a:t>
            </a:r>
            <a:r>
              <a:rPr lang="en-US" sz="1800" dirty="0">
                <a:latin typeface="+mn-lt"/>
              </a:rPr>
              <a:t>knows direct-path-cost only to  direct neighbors    */</a:t>
            </a:r>
            <a:endParaRPr lang="en-US" dirty="0">
              <a:latin typeface="+mn-lt"/>
            </a:endParaRPr>
          </a:p>
          <a:p>
            <a:pPr>
              <a:lnSpc>
                <a:spcPct val="90000"/>
              </a:lnSpc>
            </a:pPr>
            <a:r>
              <a:rPr lang="en-US" dirty="0">
                <a:latin typeface="+mn-lt"/>
              </a:rPr>
              <a:t>5          then </a:t>
            </a:r>
            <a:r>
              <a:rPr lang="en-US" i="1" dirty="0">
                <a:latin typeface="+mn-lt"/>
              </a:rPr>
              <a:t>D(v) = c</a:t>
            </a:r>
            <a:r>
              <a:rPr lang="en-US" i="1" baseline="-25000" dirty="0">
                <a:latin typeface="+mn-lt"/>
              </a:rPr>
              <a:t>u,v      </a:t>
            </a:r>
            <a:r>
              <a:rPr lang="en-US" sz="1800" baseline="-25000" dirty="0">
                <a:latin typeface="+mn-lt"/>
              </a:rPr>
              <a:t>             </a:t>
            </a:r>
            <a:r>
              <a:rPr lang="en-US" sz="1800" dirty="0">
                <a:latin typeface="+mn-lt"/>
              </a:rPr>
              <a:t>/* but may not be </a:t>
            </a:r>
            <a:r>
              <a:rPr lang="en-US" sz="1800" i="1" dirty="0">
                <a:latin typeface="+mn-lt"/>
              </a:rPr>
              <a:t>minimum</a:t>
            </a:r>
            <a:r>
              <a:rPr lang="en-US" sz="1800" dirty="0">
                <a:latin typeface="+mn-lt"/>
              </a:rPr>
              <a:t> cost!                                                    */</a:t>
            </a:r>
          </a:p>
          <a:p>
            <a:pPr>
              <a:lnSpc>
                <a:spcPct val="90000"/>
              </a:lnSpc>
            </a:pPr>
            <a:r>
              <a:rPr lang="en-US" dirty="0">
                <a:latin typeface="+mn-lt"/>
              </a:rPr>
              <a:t>6      else </a:t>
            </a:r>
            <a:r>
              <a:rPr lang="en-US" i="1" dirty="0">
                <a:latin typeface="+mn-lt"/>
              </a:rPr>
              <a:t>D(v) </a:t>
            </a:r>
            <a:r>
              <a:rPr lang="en-US" dirty="0">
                <a:latin typeface="+mn-lt"/>
              </a:rPr>
              <a:t>= </a:t>
            </a:r>
            <a:r>
              <a:rPr lang="en-US" dirty="0">
                <a:latin typeface="+mn-lt"/>
                <a:cs typeface="Arial" charset="0"/>
              </a:rPr>
              <a:t>∞</a:t>
            </a:r>
            <a:r>
              <a:rPr lang="en-US" dirty="0">
                <a:latin typeface="+mn-lt"/>
              </a:rPr>
              <a:t> </a:t>
            </a:r>
          </a:p>
          <a:p>
            <a:pPr>
              <a:lnSpc>
                <a:spcPct val="90000"/>
              </a:lnSpc>
            </a:pPr>
            <a:r>
              <a:rPr lang="en-US" dirty="0">
                <a:latin typeface="+mn-lt"/>
              </a:rPr>
              <a:t>7 </a:t>
            </a:r>
          </a:p>
        </p:txBody>
      </p:sp>
      <p:sp>
        <p:nvSpPr>
          <p:cNvPr id="16" name="Text Box 3">
            <a:extLst>
              <a:ext uri="{FF2B5EF4-FFF2-40B4-BE49-F238E27FC236}">
                <a16:creationId xmlns:a16="http://schemas.microsoft.com/office/drawing/2014/main" id="{E6A5B365-6E84-8F48-A98B-CE54B371702B}"/>
              </a:ext>
            </a:extLst>
          </p:cNvPr>
          <p:cNvSpPr txBox="1">
            <a:spLocks noChangeArrowheads="1"/>
          </p:cNvSpPr>
          <p:nvPr/>
        </p:nvSpPr>
        <p:spPr bwMode="auto">
          <a:xfrm>
            <a:off x="2179184" y="3194942"/>
            <a:ext cx="3075073"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endParaRPr lang="en-US" dirty="0">
              <a:latin typeface="+mn-lt"/>
            </a:endParaRPr>
          </a:p>
          <a:p>
            <a:r>
              <a:rPr lang="en-US" dirty="0">
                <a:solidFill>
                  <a:srgbClr val="0000A8"/>
                </a:solidFill>
                <a:latin typeface="+mn-lt"/>
              </a:rPr>
              <a:t>8   </a:t>
            </a:r>
            <a:r>
              <a:rPr lang="en-US" i="1" dirty="0">
                <a:solidFill>
                  <a:srgbClr val="0000A8"/>
                </a:solidFill>
                <a:latin typeface="+mn-lt"/>
              </a:rPr>
              <a:t>Loop </a:t>
            </a:r>
            <a:endParaRPr lang="en-US" dirty="0">
              <a:solidFill>
                <a:srgbClr val="0000A8"/>
              </a:solidFill>
              <a:latin typeface="+mn-lt"/>
            </a:endParaRPr>
          </a:p>
          <a:p>
            <a:r>
              <a:rPr lang="en-US" dirty="0">
                <a:latin typeface="+mn-lt"/>
              </a:rPr>
              <a:t>9     </a:t>
            </a:r>
          </a:p>
          <a:p>
            <a:r>
              <a:rPr lang="en-US" dirty="0">
                <a:latin typeface="+mn-lt"/>
              </a:rPr>
              <a:t>10    </a:t>
            </a:r>
          </a:p>
          <a:p>
            <a:r>
              <a:rPr lang="en-US" dirty="0">
                <a:latin typeface="+mn-lt"/>
              </a:rPr>
              <a:t>11</a:t>
            </a:r>
          </a:p>
          <a:p>
            <a:r>
              <a:rPr lang="en-US" dirty="0">
                <a:latin typeface="+mn-lt"/>
              </a:rPr>
              <a:t>12</a:t>
            </a:r>
            <a:endParaRPr lang="en-US" b="1" dirty="0">
              <a:solidFill>
                <a:srgbClr val="CC0000"/>
              </a:solidFill>
              <a:latin typeface="+mn-lt"/>
            </a:endParaRPr>
          </a:p>
          <a:p>
            <a:r>
              <a:rPr lang="en-US" dirty="0">
                <a:latin typeface="+mn-lt"/>
              </a:rPr>
              <a:t>13</a:t>
            </a:r>
          </a:p>
          <a:p>
            <a:r>
              <a:rPr lang="en-US" dirty="0">
                <a:latin typeface="+mn-lt"/>
              </a:rPr>
              <a:t>14</a:t>
            </a:r>
          </a:p>
          <a:p>
            <a:r>
              <a:rPr lang="en-US" b="1" dirty="0">
                <a:solidFill>
                  <a:srgbClr val="0000A8"/>
                </a:solidFill>
                <a:latin typeface="+mn-lt"/>
              </a:rPr>
              <a:t>15  </a:t>
            </a:r>
            <a:r>
              <a:rPr lang="en-US" i="1" dirty="0">
                <a:solidFill>
                  <a:srgbClr val="0000A8"/>
                </a:solidFill>
                <a:latin typeface="+mn-lt"/>
              </a:rPr>
              <a:t>until all nodes in N</a:t>
            </a:r>
            <a:r>
              <a:rPr lang="en-US" i="1" dirty="0">
                <a:solidFill>
                  <a:srgbClr val="0000A8"/>
                </a:solidFill>
                <a:latin typeface="+mn-lt"/>
                <a:cs typeface="Arial" charset="0"/>
              </a:rPr>
              <a:t>'</a:t>
            </a:r>
            <a:r>
              <a:rPr lang="en-US" dirty="0">
                <a:solidFill>
                  <a:srgbClr val="0000A8"/>
                </a:solidFill>
                <a:latin typeface="+mn-lt"/>
              </a:rPr>
              <a:t> </a:t>
            </a:r>
          </a:p>
        </p:txBody>
      </p:sp>
      <p:sp>
        <p:nvSpPr>
          <p:cNvPr id="17" name="Text Box 3">
            <a:extLst>
              <a:ext uri="{FF2B5EF4-FFF2-40B4-BE49-F238E27FC236}">
                <a16:creationId xmlns:a16="http://schemas.microsoft.com/office/drawing/2014/main" id="{C3FDD5E0-11CC-FC44-8118-718358E5438B}"/>
              </a:ext>
            </a:extLst>
          </p:cNvPr>
          <p:cNvSpPr txBox="1">
            <a:spLocks noChangeArrowheads="1"/>
          </p:cNvSpPr>
          <p:nvPr/>
        </p:nvSpPr>
        <p:spPr bwMode="auto">
          <a:xfrm>
            <a:off x="2767012" y="3546934"/>
            <a:ext cx="7463582" cy="2657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endParaRPr lang="en-US" dirty="0">
              <a:latin typeface="+mn-lt"/>
            </a:endParaRPr>
          </a:p>
          <a:p>
            <a:r>
              <a:rPr lang="en-US" dirty="0">
                <a:latin typeface="+mn-lt"/>
              </a:rPr>
              <a:t>find </a:t>
            </a:r>
            <a:r>
              <a:rPr lang="en-US" i="1" dirty="0">
                <a:latin typeface="+mn-lt"/>
              </a:rPr>
              <a:t>w</a:t>
            </a:r>
            <a:r>
              <a:rPr lang="en-US" dirty="0">
                <a:latin typeface="+mn-lt"/>
              </a:rPr>
              <a:t> not in </a:t>
            </a:r>
            <a:r>
              <a:rPr lang="en-US" i="1" dirty="0">
                <a:latin typeface="+mn-lt"/>
              </a:rPr>
              <a:t>N</a:t>
            </a:r>
            <a:r>
              <a:rPr lang="en-US" i="1" dirty="0">
                <a:latin typeface="+mn-lt"/>
                <a:cs typeface="Arial" charset="0"/>
              </a:rPr>
              <a:t>'</a:t>
            </a:r>
            <a:r>
              <a:rPr lang="en-US" i="1" dirty="0">
                <a:latin typeface="+mn-lt"/>
              </a:rPr>
              <a:t> </a:t>
            </a:r>
            <a:r>
              <a:rPr lang="en-US" dirty="0">
                <a:latin typeface="+mn-lt"/>
              </a:rPr>
              <a:t>such that </a:t>
            </a:r>
            <a:r>
              <a:rPr lang="en-US" i="1" dirty="0">
                <a:latin typeface="+mn-lt"/>
              </a:rPr>
              <a:t>D(w) </a:t>
            </a:r>
            <a:r>
              <a:rPr lang="en-US" dirty="0">
                <a:latin typeface="+mn-lt"/>
              </a:rPr>
              <a:t>is a minimum </a:t>
            </a:r>
          </a:p>
          <a:p>
            <a:r>
              <a:rPr lang="en-US" dirty="0">
                <a:latin typeface="+mn-lt"/>
              </a:rPr>
              <a:t>add </a:t>
            </a:r>
            <a:r>
              <a:rPr lang="en-US" i="1" dirty="0">
                <a:latin typeface="+mn-lt"/>
              </a:rPr>
              <a:t>w</a:t>
            </a:r>
            <a:r>
              <a:rPr lang="en-US" dirty="0">
                <a:latin typeface="+mn-lt"/>
              </a:rPr>
              <a:t> to </a:t>
            </a:r>
            <a:r>
              <a:rPr lang="en-US" i="1" dirty="0">
                <a:latin typeface="+mn-lt"/>
              </a:rPr>
              <a:t>N</a:t>
            </a:r>
            <a:r>
              <a:rPr lang="en-US" i="1" dirty="0">
                <a:latin typeface="+mn-lt"/>
                <a:cs typeface="Arial" charset="0"/>
              </a:rPr>
              <a:t>'</a:t>
            </a:r>
            <a:r>
              <a:rPr lang="en-US" i="1" dirty="0">
                <a:latin typeface="+mn-lt"/>
              </a:rPr>
              <a:t> </a:t>
            </a:r>
          </a:p>
          <a:p>
            <a:r>
              <a:rPr lang="en-US" dirty="0">
                <a:latin typeface="+mn-lt"/>
              </a:rPr>
              <a:t>update </a:t>
            </a:r>
            <a:r>
              <a:rPr lang="en-US" i="1" dirty="0">
                <a:latin typeface="+mn-lt"/>
              </a:rPr>
              <a:t>D(v) </a:t>
            </a:r>
            <a:r>
              <a:rPr lang="en-US" dirty="0">
                <a:latin typeface="+mn-lt"/>
              </a:rPr>
              <a:t>for all</a:t>
            </a:r>
            <a:r>
              <a:rPr lang="en-US" i="1" dirty="0">
                <a:latin typeface="+mn-lt"/>
              </a:rPr>
              <a:t> v </a:t>
            </a:r>
            <a:r>
              <a:rPr lang="en-US" dirty="0">
                <a:latin typeface="+mn-lt"/>
              </a:rPr>
              <a:t>adjacent to </a:t>
            </a:r>
            <a:r>
              <a:rPr lang="en-US" i="1" dirty="0">
                <a:latin typeface="+mn-lt"/>
              </a:rPr>
              <a:t>w</a:t>
            </a:r>
            <a:r>
              <a:rPr lang="en-US" dirty="0">
                <a:latin typeface="+mn-lt"/>
              </a:rPr>
              <a:t> and not in </a:t>
            </a:r>
            <a:r>
              <a:rPr lang="en-US" i="1" dirty="0">
                <a:latin typeface="+mn-lt"/>
              </a:rPr>
              <a:t>N</a:t>
            </a:r>
            <a:r>
              <a:rPr lang="en-US" i="1" dirty="0">
                <a:latin typeface="+mn-lt"/>
                <a:cs typeface="Arial" charset="0"/>
              </a:rPr>
              <a:t>'</a:t>
            </a:r>
            <a:r>
              <a:rPr lang="en-US" i="1" dirty="0">
                <a:latin typeface="+mn-lt"/>
              </a:rPr>
              <a:t> </a:t>
            </a:r>
            <a:r>
              <a:rPr lang="en-US" dirty="0">
                <a:latin typeface="+mn-lt"/>
              </a:rPr>
              <a:t>: </a:t>
            </a:r>
          </a:p>
          <a:p>
            <a:r>
              <a:rPr lang="en-US" b="1" i="1" dirty="0">
                <a:solidFill>
                  <a:srgbClr val="CC0000"/>
                </a:solidFill>
                <a:latin typeface="+mn-lt"/>
              </a:rPr>
              <a:t>     D(v) = </a:t>
            </a:r>
            <a:r>
              <a:rPr lang="en-US" b="1" dirty="0">
                <a:solidFill>
                  <a:srgbClr val="CC0000"/>
                </a:solidFill>
                <a:latin typeface="+mn-lt"/>
              </a:rPr>
              <a:t>min</a:t>
            </a:r>
            <a:r>
              <a:rPr lang="en-US" b="1" i="1" dirty="0">
                <a:solidFill>
                  <a:srgbClr val="CC0000"/>
                </a:solidFill>
                <a:latin typeface="+mn-lt"/>
              </a:rPr>
              <a:t> </a:t>
            </a:r>
            <a:r>
              <a:rPr lang="en-US" b="1" dirty="0">
                <a:solidFill>
                  <a:srgbClr val="CC0000"/>
                </a:solidFill>
                <a:latin typeface="+mn-lt"/>
              </a:rPr>
              <a:t>( </a:t>
            </a:r>
            <a:r>
              <a:rPr lang="en-US" b="1" i="1" dirty="0">
                <a:solidFill>
                  <a:srgbClr val="CC0000"/>
                </a:solidFill>
                <a:latin typeface="+mn-lt"/>
              </a:rPr>
              <a:t>D(v),  D(w) + c</a:t>
            </a:r>
            <a:r>
              <a:rPr lang="en-US" b="1" i="1" baseline="-25000" dirty="0">
                <a:solidFill>
                  <a:srgbClr val="CC0000"/>
                </a:solidFill>
                <a:latin typeface="+mn-lt"/>
              </a:rPr>
              <a:t>w,v  </a:t>
            </a:r>
            <a:r>
              <a:rPr lang="en-US" b="1" dirty="0">
                <a:solidFill>
                  <a:srgbClr val="CC0000"/>
                </a:solidFill>
                <a:latin typeface="+mn-lt"/>
              </a:rPr>
              <a:t>)</a:t>
            </a:r>
            <a:r>
              <a:rPr lang="en-US" b="1" i="1" dirty="0">
                <a:solidFill>
                  <a:srgbClr val="CC0000"/>
                </a:solidFill>
                <a:latin typeface="+mn-lt"/>
              </a:rPr>
              <a:t> </a:t>
            </a:r>
          </a:p>
          <a:p>
            <a:pPr>
              <a:spcBef>
                <a:spcPts val="400"/>
              </a:spcBef>
            </a:pPr>
            <a:r>
              <a:rPr lang="en-US" sz="2000" dirty="0">
                <a:latin typeface="+mn-lt"/>
              </a:rPr>
              <a:t>/* new least-path-cost to </a:t>
            </a:r>
            <a:r>
              <a:rPr lang="en-US" sz="2000" i="1" dirty="0">
                <a:latin typeface="+mn-lt"/>
              </a:rPr>
              <a:t>v </a:t>
            </a:r>
            <a:r>
              <a:rPr lang="en-US" sz="2000" dirty="0">
                <a:latin typeface="+mn-lt"/>
              </a:rPr>
              <a:t>is either old least-cost-path to</a:t>
            </a:r>
            <a:r>
              <a:rPr lang="en-US" sz="2000" i="1" dirty="0">
                <a:latin typeface="+mn-lt"/>
              </a:rPr>
              <a:t> v </a:t>
            </a:r>
            <a:r>
              <a:rPr lang="en-US" sz="2000" dirty="0">
                <a:latin typeface="+mn-lt"/>
              </a:rPr>
              <a:t>or known </a:t>
            </a:r>
          </a:p>
          <a:p>
            <a:pPr>
              <a:spcBef>
                <a:spcPts val="400"/>
              </a:spcBef>
            </a:pPr>
            <a:r>
              <a:rPr lang="en-US" sz="2000" dirty="0">
                <a:latin typeface="+mn-lt"/>
              </a:rPr>
              <a:t>least-cost-path to </a:t>
            </a:r>
            <a:r>
              <a:rPr lang="en-US" sz="2000" i="1" dirty="0">
                <a:latin typeface="+mn-lt"/>
              </a:rPr>
              <a:t>w</a:t>
            </a:r>
            <a:r>
              <a:rPr lang="en-US" sz="2000" dirty="0">
                <a:latin typeface="+mn-lt"/>
              </a:rPr>
              <a:t> plus direct-cost from </a:t>
            </a:r>
            <a:r>
              <a:rPr lang="en-US" sz="2000" i="1" dirty="0">
                <a:latin typeface="+mn-lt"/>
              </a:rPr>
              <a:t>w</a:t>
            </a:r>
            <a:r>
              <a:rPr lang="en-US" sz="2000" dirty="0">
                <a:latin typeface="+mn-lt"/>
              </a:rPr>
              <a:t> to </a:t>
            </a:r>
            <a:r>
              <a:rPr lang="en-US" sz="2000" i="1" dirty="0">
                <a:latin typeface="+mn-lt"/>
              </a:rPr>
              <a:t>v</a:t>
            </a:r>
            <a:r>
              <a:rPr lang="en-US" sz="2000" dirty="0">
                <a:latin typeface="+mn-lt"/>
              </a:rPr>
              <a:t> */ </a:t>
            </a:r>
          </a:p>
        </p:txBody>
      </p:sp>
    </p:spTree>
    <p:extLst>
      <p:ext uri="{BB962C8B-B14F-4D97-AF65-F5344CB8AC3E}">
        <p14:creationId xmlns:p14="http://schemas.microsoft.com/office/powerpoint/2010/main" val="2178218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dissolve">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dissolve">
                                      <p:cBhvr>
                                        <p:cTn id="2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51">
            <a:extLst>
              <a:ext uri="{FF2B5EF4-FFF2-40B4-BE49-F238E27FC236}">
                <a16:creationId xmlns:a16="http://schemas.microsoft.com/office/drawing/2014/main" id="{3DC340D0-8A95-8143-AD57-B872A9C6CD43}"/>
              </a:ext>
            </a:extLst>
          </p:cNvPr>
          <p:cNvGrpSpPr/>
          <p:nvPr/>
        </p:nvGrpSpPr>
        <p:grpSpPr>
          <a:xfrm>
            <a:off x="5701792" y="4279392"/>
            <a:ext cx="918006" cy="1764574"/>
            <a:chOff x="4618299" y="5972536"/>
            <a:chExt cx="2734563" cy="1944547"/>
          </a:xfrm>
        </p:grpSpPr>
        <p:sp>
          <p:nvSpPr>
            <p:cNvPr id="46" name="Rectangle 45">
              <a:extLst>
                <a:ext uri="{FF2B5EF4-FFF2-40B4-BE49-F238E27FC236}">
                  <a16:creationId xmlns:a16="http://schemas.microsoft.com/office/drawing/2014/main" id="{C27F7A7B-99F0-6C4B-B48D-B877DEAB2FD6}"/>
                </a:ext>
              </a:extLst>
            </p:cNvPr>
            <p:cNvSpPr/>
            <p:nvPr/>
          </p:nvSpPr>
          <p:spPr>
            <a:xfrm>
              <a:off x="4618299" y="5972536"/>
              <a:ext cx="2511706" cy="1944547"/>
            </a:xfrm>
            <a:prstGeom prst="rect">
              <a:avLst/>
            </a:prstGeom>
            <a:no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6" name="Rectangle 565">
              <a:extLst>
                <a:ext uri="{FF2B5EF4-FFF2-40B4-BE49-F238E27FC236}">
                  <a16:creationId xmlns:a16="http://schemas.microsoft.com/office/drawing/2014/main" id="{01376935-088F-E14B-99BC-C62CE0D1A8D3}"/>
                </a:ext>
              </a:extLst>
            </p:cNvPr>
            <p:cNvSpPr/>
            <p:nvPr/>
          </p:nvSpPr>
          <p:spPr>
            <a:xfrm>
              <a:off x="6852056" y="6129160"/>
              <a:ext cx="500806" cy="16745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67" name="Straight Arrow Connector 566">
              <a:extLst>
                <a:ext uri="{FF2B5EF4-FFF2-40B4-BE49-F238E27FC236}">
                  <a16:creationId xmlns:a16="http://schemas.microsoft.com/office/drawing/2014/main" id="{EE536074-780C-B94B-BB7B-5519ED0B8ED5}"/>
                </a:ext>
              </a:extLst>
            </p:cNvPr>
            <p:cNvCxnSpPr>
              <a:cxnSpLocks/>
            </p:cNvCxnSpPr>
            <p:nvPr/>
          </p:nvCxnSpPr>
          <p:spPr>
            <a:xfrm>
              <a:off x="7131754" y="6015734"/>
              <a:ext cx="0" cy="235302"/>
            </a:xfrm>
            <a:prstGeom prst="straightConnector1">
              <a:avLst/>
            </a:prstGeom>
            <a:ln w="2540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sp>
        <p:nvSpPr>
          <p:cNvPr id="6" name="Title 5">
            <a:extLst>
              <a:ext uri="{FF2B5EF4-FFF2-40B4-BE49-F238E27FC236}">
                <a16:creationId xmlns:a16="http://schemas.microsoft.com/office/drawing/2014/main" id="{5B27BFF1-5DCE-D642-8EFE-FACB1C97EEE0}"/>
              </a:ext>
            </a:extLst>
          </p:cNvPr>
          <p:cNvSpPr>
            <a:spLocks noGrp="1"/>
          </p:cNvSpPr>
          <p:nvPr>
            <p:ph type="title"/>
          </p:nvPr>
        </p:nvSpPr>
        <p:spPr>
          <a:xfrm>
            <a:off x="838199" y="354060"/>
            <a:ext cx="11179629" cy="894622"/>
          </a:xfrm>
        </p:spPr>
        <p:txBody>
          <a:bodyPr/>
          <a:lstStyle/>
          <a:p>
            <a:r>
              <a:rPr lang="en-US" b="0" dirty="0">
                <a:latin typeface="+mn-lt"/>
              </a:rPr>
              <a:t>Dijkstra’s algorithm: an example</a:t>
            </a:r>
          </a:p>
        </p:txBody>
      </p:sp>
      <p:sp>
        <p:nvSpPr>
          <p:cNvPr id="546" name="Slide Number Placeholder 4">
            <a:extLst>
              <a:ext uri="{FF2B5EF4-FFF2-40B4-BE49-F238E27FC236}">
                <a16:creationId xmlns:a16="http://schemas.microsoft.com/office/drawing/2014/main" id="{5DC8F37A-7230-5148-88D9-265AE5AD394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46" name="Text Box 3">
            <a:extLst>
              <a:ext uri="{FF2B5EF4-FFF2-40B4-BE49-F238E27FC236}">
                <a16:creationId xmlns:a16="http://schemas.microsoft.com/office/drawing/2014/main" id="{B903AE0C-4346-CF44-9481-037FB37A3981}"/>
              </a:ext>
            </a:extLst>
          </p:cNvPr>
          <p:cNvSpPr txBox="1">
            <a:spLocks noChangeArrowheads="1"/>
          </p:cNvSpPr>
          <p:nvPr/>
        </p:nvSpPr>
        <p:spPr bwMode="auto">
          <a:xfrm>
            <a:off x="1397181" y="1647825"/>
            <a:ext cx="706437" cy="2225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Step</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0</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1</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4</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5</a:t>
            </a:r>
          </a:p>
        </p:txBody>
      </p:sp>
      <p:sp>
        <p:nvSpPr>
          <p:cNvPr id="247" name="Text Box 4">
            <a:extLst>
              <a:ext uri="{FF2B5EF4-FFF2-40B4-BE49-F238E27FC236}">
                <a16:creationId xmlns:a16="http://schemas.microsoft.com/office/drawing/2014/main" id="{940B6AB4-2B9C-424D-9073-90B490CA145F}"/>
              </a:ext>
            </a:extLst>
          </p:cNvPr>
          <p:cNvSpPr txBox="1">
            <a:spLocks noChangeArrowheads="1"/>
          </p:cNvSpPr>
          <p:nvPr/>
        </p:nvSpPr>
        <p:spPr bwMode="auto">
          <a:xfrm>
            <a:off x="3007285" y="1657350"/>
            <a:ext cx="420308"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N</a:t>
            </a: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charset="0"/>
              </a:rPr>
              <a:t>'</a:t>
            </a:r>
          </a:p>
        </p:txBody>
      </p:sp>
      <p:sp>
        <p:nvSpPr>
          <p:cNvPr id="248" name="Text Box 5">
            <a:extLst>
              <a:ext uri="{FF2B5EF4-FFF2-40B4-BE49-F238E27FC236}">
                <a16:creationId xmlns:a16="http://schemas.microsoft.com/office/drawing/2014/main" id="{BFC5A1B4-9A1A-8748-B5FA-043233C160A8}"/>
              </a:ext>
            </a:extLst>
          </p:cNvPr>
          <p:cNvSpPr txBox="1">
            <a:spLocks noChangeArrowheads="1"/>
          </p:cNvSpPr>
          <p:nvPr/>
        </p:nvSpPr>
        <p:spPr bwMode="auto">
          <a:xfrm>
            <a:off x="3932260" y="1626727"/>
            <a:ext cx="118013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D(v),p(v)</a:t>
            </a:r>
          </a:p>
        </p:txBody>
      </p:sp>
      <p:sp>
        <p:nvSpPr>
          <p:cNvPr id="250" name="Text Box 7">
            <a:extLst>
              <a:ext uri="{FF2B5EF4-FFF2-40B4-BE49-F238E27FC236}">
                <a16:creationId xmlns:a16="http://schemas.microsoft.com/office/drawing/2014/main" id="{134AE2AD-F4F6-A646-BCC7-1F2E0A23EDC2}"/>
              </a:ext>
            </a:extLst>
          </p:cNvPr>
          <p:cNvSpPr txBox="1">
            <a:spLocks noChangeArrowheads="1"/>
          </p:cNvSpPr>
          <p:nvPr/>
        </p:nvSpPr>
        <p:spPr bwMode="auto">
          <a:xfrm>
            <a:off x="6534634" y="1626726"/>
            <a:ext cx="11801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D(x),p(x)</a:t>
            </a:r>
          </a:p>
        </p:txBody>
      </p:sp>
      <p:sp>
        <p:nvSpPr>
          <p:cNvPr id="251" name="Text Box 8">
            <a:extLst>
              <a:ext uri="{FF2B5EF4-FFF2-40B4-BE49-F238E27FC236}">
                <a16:creationId xmlns:a16="http://schemas.microsoft.com/office/drawing/2014/main" id="{A27983AD-A090-0449-BF43-DC6600055B40}"/>
              </a:ext>
            </a:extLst>
          </p:cNvPr>
          <p:cNvSpPr txBox="1">
            <a:spLocks noChangeArrowheads="1"/>
          </p:cNvSpPr>
          <p:nvPr/>
        </p:nvSpPr>
        <p:spPr bwMode="auto">
          <a:xfrm>
            <a:off x="7856559" y="1638300"/>
            <a:ext cx="11801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D(y),p(y)</a:t>
            </a:r>
          </a:p>
        </p:txBody>
      </p:sp>
      <p:sp>
        <p:nvSpPr>
          <p:cNvPr id="252" name="Text Box 9">
            <a:extLst>
              <a:ext uri="{FF2B5EF4-FFF2-40B4-BE49-F238E27FC236}">
                <a16:creationId xmlns:a16="http://schemas.microsoft.com/office/drawing/2014/main" id="{297C2219-5295-1C4F-BC52-FD72360100DB}"/>
              </a:ext>
            </a:extLst>
          </p:cNvPr>
          <p:cNvSpPr txBox="1">
            <a:spLocks noChangeArrowheads="1"/>
          </p:cNvSpPr>
          <p:nvPr/>
        </p:nvSpPr>
        <p:spPr bwMode="auto">
          <a:xfrm>
            <a:off x="9163535" y="1638300"/>
            <a:ext cx="118013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D(z),p(z)</a:t>
            </a:r>
          </a:p>
        </p:txBody>
      </p:sp>
      <p:sp>
        <p:nvSpPr>
          <p:cNvPr id="253" name="Line 10">
            <a:extLst>
              <a:ext uri="{FF2B5EF4-FFF2-40B4-BE49-F238E27FC236}">
                <a16:creationId xmlns:a16="http://schemas.microsoft.com/office/drawing/2014/main" id="{D9A0E014-3E4B-AA48-86C7-6D4E4AE592F4}"/>
              </a:ext>
            </a:extLst>
          </p:cNvPr>
          <p:cNvSpPr>
            <a:spLocks noChangeShapeType="1"/>
          </p:cNvSpPr>
          <p:nvPr/>
        </p:nvSpPr>
        <p:spPr bwMode="auto">
          <a:xfrm>
            <a:off x="1519418" y="1998662"/>
            <a:ext cx="8505825" cy="9525"/>
          </a:xfrm>
          <a:prstGeom prst="line">
            <a:avLst/>
          </a:prstGeom>
          <a:noFill/>
          <a:ln w="28575">
            <a:solidFill>
              <a:srgbClr val="3333CC"/>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59" name="Group 16">
            <a:extLst>
              <a:ext uri="{FF2B5EF4-FFF2-40B4-BE49-F238E27FC236}">
                <a16:creationId xmlns:a16="http://schemas.microsoft.com/office/drawing/2014/main" id="{F6D427A6-9405-2D4E-BC72-78E69E64A628}"/>
              </a:ext>
            </a:extLst>
          </p:cNvPr>
          <p:cNvGrpSpPr>
            <a:grpSpLocks/>
          </p:cNvGrpSpPr>
          <p:nvPr/>
        </p:nvGrpSpPr>
        <p:grpSpPr bwMode="auto">
          <a:xfrm>
            <a:off x="1528762" y="4132366"/>
            <a:ext cx="3571875" cy="2236788"/>
            <a:chOff x="3162" y="1071"/>
            <a:chExt cx="2250" cy="1409"/>
          </a:xfrm>
        </p:grpSpPr>
        <p:sp>
          <p:nvSpPr>
            <p:cNvPr id="260" name="Freeform 17">
              <a:extLst>
                <a:ext uri="{FF2B5EF4-FFF2-40B4-BE49-F238E27FC236}">
                  <a16:creationId xmlns:a16="http://schemas.microsoft.com/office/drawing/2014/main" id="{B59803F6-669E-C147-9AA7-07A510F23C39}"/>
                </a:ext>
              </a:extLst>
            </p:cNvPr>
            <p:cNvSpPr>
              <a:spLocks/>
            </p:cNvSpPr>
            <p:nvPr/>
          </p:nvSpPr>
          <p:spPr bwMode="auto">
            <a:xfrm>
              <a:off x="3162" y="1071"/>
              <a:ext cx="2250" cy="1409"/>
            </a:xfrm>
            <a:custGeom>
              <a:avLst/>
              <a:gdLst>
                <a:gd name="T0" fmla="*/ 0 w 2250"/>
                <a:gd name="T1" fmla="*/ 624 h 1409"/>
                <a:gd name="T2" fmla="*/ 219 w 2250"/>
                <a:gd name="T3" fmla="*/ 321 h 1409"/>
                <a:gd name="T4" fmla="*/ 529 w 2250"/>
                <a:gd name="T5" fmla="*/ 35 h 1409"/>
                <a:gd name="T6" fmla="*/ 1551 w 2250"/>
                <a:gd name="T7" fmla="*/ 111 h 1409"/>
                <a:gd name="T8" fmla="*/ 1968 w 2250"/>
                <a:gd name="T9" fmla="*/ 483 h 1409"/>
                <a:gd name="T10" fmla="*/ 2199 w 2250"/>
                <a:gd name="T11" fmla="*/ 906 h 1409"/>
                <a:gd name="T12" fmla="*/ 1659 w 2250"/>
                <a:gd name="T13" fmla="*/ 1314 h 1409"/>
                <a:gd name="T14" fmla="*/ 993 w 2250"/>
                <a:gd name="T15" fmla="*/ 1386 h 1409"/>
                <a:gd name="T16" fmla="*/ 465 w 2250"/>
                <a:gd name="T17" fmla="*/ 1356 h 1409"/>
                <a:gd name="T18" fmla="*/ 102 w 2250"/>
                <a:gd name="T19" fmla="*/ 1068 h 1409"/>
                <a:gd name="T20" fmla="*/ 0 w 2250"/>
                <a:gd name="T21" fmla="*/ 624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1" name="Freeform 18">
              <a:extLst>
                <a:ext uri="{FF2B5EF4-FFF2-40B4-BE49-F238E27FC236}">
                  <a16:creationId xmlns:a16="http://schemas.microsoft.com/office/drawing/2014/main" id="{4CE8143F-BB5D-1548-A2D1-0B3C05E2D172}"/>
                </a:ext>
              </a:extLst>
            </p:cNvPr>
            <p:cNvSpPr>
              <a:spLocks/>
            </p:cNvSpPr>
            <p:nvPr/>
          </p:nvSpPr>
          <p:spPr bwMode="auto">
            <a:xfrm>
              <a:off x="3498" y="1620"/>
              <a:ext cx="342" cy="186"/>
            </a:xfrm>
            <a:custGeom>
              <a:avLst/>
              <a:gdLst>
                <a:gd name="T0" fmla="*/ 0 w 342"/>
                <a:gd name="T1" fmla="*/ 186 h 186"/>
                <a:gd name="T2" fmla="*/ 342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2" name="Oval 19">
              <a:extLst>
                <a:ext uri="{FF2B5EF4-FFF2-40B4-BE49-F238E27FC236}">
                  <a16:creationId xmlns:a16="http://schemas.microsoft.com/office/drawing/2014/main" id="{CB2328B2-500E-0643-881F-169F140BD4A3}"/>
                </a:ext>
              </a:extLst>
            </p:cNvPr>
            <p:cNvSpPr>
              <a:spLocks noChangeArrowheads="1"/>
            </p:cNvSpPr>
            <p:nvPr/>
          </p:nvSpPr>
          <p:spPr bwMode="auto">
            <a:xfrm>
              <a:off x="3238" y="1862"/>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3" name="Line 20">
              <a:extLst>
                <a:ext uri="{FF2B5EF4-FFF2-40B4-BE49-F238E27FC236}">
                  <a16:creationId xmlns:a16="http://schemas.microsoft.com/office/drawing/2014/main" id="{EC0FDC3E-2336-EF44-B445-144049FF3B49}"/>
                </a:ext>
              </a:extLst>
            </p:cNvPr>
            <p:cNvSpPr>
              <a:spLocks noChangeShapeType="1"/>
            </p:cNvSpPr>
            <p:nvPr/>
          </p:nvSpPr>
          <p:spPr bwMode="auto">
            <a:xfrm>
              <a:off x="3238" y="1855"/>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4" name="Line 21">
              <a:extLst>
                <a:ext uri="{FF2B5EF4-FFF2-40B4-BE49-F238E27FC236}">
                  <a16:creationId xmlns:a16="http://schemas.microsoft.com/office/drawing/2014/main" id="{07B5F04F-0C18-CE48-93A1-4B267BBE4FAF}"/>
                </a:ext>
              </a:extLst>
            </p:cNvPr>
            <p:cNvSpPr>
              <a:spLocks noChangeShapeType="1"/>
            </p:cNvSpPr>
            <p:nvPr/>
          </p:nvSpPr>
          <p:spPr bwMode="auto">
            <a:xfrm>
              <a:off x="3551" y="1855"/>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5" name="Rectangle 22">
              <a:extLst>
                <a:ext uri="{FF2B5EF4-FFF2-40B4-BE49-F238E27FC236}">
                  <a16:creationId xmlns:a16="http://schemas.microsoft.com/office/drawing/2014/main" id="{0C43506A-1E78-F54A-910F-D37EBC1EF67F}"/>
                </a:ext>
              </a:extLst>
            </p:cNvPr>
            <p:cNvSpPr>
              <a:spLocks noChangeArrowheads="1"/>
            </p:cNvSpPr>
            <p:nvPr/>
          </p:nvSpPr>
          <p:spPr bwMode="auto">
            <a:xfrm>
              <a:off x="3238" y="1855"/>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6" name="Oval 23">
              <a:extLst>
                <a:ext uri="{FF2B5EF4-FFF2-40B4-BE49-F238E27FC236}">
                  <a16:creationId xmlns:a16="http://schemas.microsoft.com/office/drawing/2014/main" id="{27A71FF2-F42F-2844-AC5E-37F186F80F5F}"/>
                </a:ext>
              </a:extLst>
            </p:cNvPr>
            <p:cNvSpPr>
              <a:spLocks noChangeArrowheads="1"/>
            </p:cNvSpPr>
            <p:nvPr/>
          </p:nvSpPr>
          <p:spPr bwMode="auto">
            <a:xfrm>
              <a:off x="3235" y="1796"/>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7" name="Oval 24">
              <a:extLst>
                <a:ext uri="{FF2B5EF4-FFF2-40B4-BE49-F238E27FC236}">
                  <a16:creationId xmlns:a16="http://schemas.microsoft.com/office/drawing/2014/main" id="{9C47D8B7-EC1D-C743-87B3-403B84D4AD21}"/>
                </a:ext>
              </a:extLst>
            </p:cNvPr>
            <p:cNvSpPr>
              <a:spLocks noChangeArrowheads="1"/>
            </p:cNvSpPr>
            <p:nvPr/>
          </p:nvSpPr>
          <p:spPr bwMode="auto">
            <a:xfrm>
              <a:off x="3712" y="2249"/>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8" name="Line 25">
              <a:extLst>
                <a:ext uri="{FF2B5EF4-FFF2-40B4-BE49-F238E27FC236}">
                  <a16:creationId xmlns:a16="http://schemas.microsoft.com/office/drawing/2014/main" id="{BEC31F1C-3B0C-3040-AD04-6FCA0D057A34}"/>
                </a:ext>
              </a:extLst>
            </p:cNvPr>
            <p:cNvSpPr>
              <a:spLocks noChangeShapeType="1"/>
            </p:cNvSpPr>
            <p:nvPr/>
          </p:nvSpPr>
          <p:spPr bwMode="auto">
            <a:xfrm>
              <a:off x="3712" y="224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9" name="Line 26">
              <a:extLst>
                <a:ext uri="{FF2B5EF4-FFF2-40B4-BE49-F238E27FC236}">
                  <a16:creationId xmlns:a16="http://schemas.microsoft.com/office/drawing/2014/main" id="{56212EB3-C962-DA44-8730-7936B2191ABD}"/>
                </a:ext>
              </a:extLst>
            </p:cNvPr>
            <p:cNvSpPr>
              <a:spLocks noChangeShapeType="1"/>
            </p:cNvSpPr>
            <p:nvPr/>
          </p:nvSpPr>
          <p:spPr bwMode="auto">
            <a:xfrm>
              <a:off x="4025" y="224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0" name="Rectangle 27">
              <a:extLst>
                <a:ext uri="{FF2B5EF4-FFF2-40B4-BE49-F238E27FC236}">
                  <a16:creationId xmlns:a16="http://schemas.microsoft.com/office/drawing/2014/main" id="{70DA0FF6-1A2B-FA4D-8CF4-CF4512C72289}"/>
                </a:ext>
              </a:extLst>
            </p:cNvPr>
            <p:cNvSpPr>
              <a:spLocks noChangeArrowheads="1"/>
            </p:cNvSpPr>
            <p:nvPr/>
          </p:nvSpPr>
          <p:spPr bwMode="auto">
            <a:xfrm>
              <a:off x="3712" y="2242"/>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1" name="Oval 28">
              <a:extLst>
                <a:ext uri="{FF2B5EF4-FFF2-40B4-BE49-F238E27FC236}">
                  <a16:creationId xmlns:a16="http://schemas.microsoft.com/office/drawing/2014/main" id="{91BA553D-89DC-1440-84C3-F0FFE0B7EE06}"/>
                </a:ext>
              </a:extLst>
            </p:cNvPr>
            <p:cNvSpPr>
              <a:spLocks noChangeArrowheads="1"/>
            </p:cNvSpPr>
            <p:nvPr/>
          </p:nvSpPr>
          <p:spPr bwMode="auto">
            <a:xfrm>
              <a:off x="3709" y="2183"/>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2" name="Oval 29">
              <a:extLst>
                <a:ext uri="{FF2B5EF4-FFF2-40B4-BE49-F238E27FC236}">
                  <a16:creationId xmlns:a16="http://schemas.microsoft.com/office/drawing/2014/main" id="{5F155988-DD8E-7949-85F9-F8B730D85581}"/>
                </a:ext>
              </a:extLst>
            </p:cNvPr>
            <p:cNvSpPr>
              <a:spLocks noChangeArrowheads="1"/>
            </p:cNvSpPr>
            <p:nvPr/>
          </p:nvSpPr>
          <p:spPr bwMode="auto">
            <a:xfrm>
              <a:off x="3708" y="1559"/>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3" name="Line 30">
              <a:extLst>
                <a:ext uri="{FF2B5EF4-FFF2-40B4-BE49-F238E27FC236}">
                  <a16:creationId xmlns:a16="http://schemas.microsoft.com/office/drawing/2014/main" id="{007AA526-21E2-1449-A457-DC487F6259BF}"/>
                </a:ext>
              </a:extLst>
            </p:cNvPr>
            <p:cNvSpPr>
              <a:spLocks noChangeShapeType="1"/>
            </p:cNvSpPr>
            <p:nvPr/>
          </p:nvSpPr>
          <p:spPr bwMode="auto">
            <a:xfrm>
              <a:off x="3708" y="155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4" name="Line 31">
              <a:extLst>
                <a:ext uri="{FF2B5EF4-FFF2-40B4-BE49-F238E27FC236}">
                  <a16:creationId xmlns:a16="http://schemas.microsoft.com/office/drawing/2014/main" id="{A7D6DEE1-2254-2340-92B2-4425F8E4149C}"/>
                </a:ext>
              </a:extLst>
            </p:cNvPr>
            <p:cNvSpPr>
              <a:spLocks noChangeShapeType="1"/>
            </p:cNvSpPr>
            <p:nvPr/>
          </p:nvSpPr>
          <p:spPr bwMode="auto">
            <a:xfrm>
              <a:off x="4021" y="155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5" name="Rectangle 32">
              <a:extLst>
                <a:ext uri="{FF2B5EF4-FFF2-40B4-BE49-F238E27FC236}">
                  <a16:creationId xmlns:a16="http://schemas.microsoft.com/office/drawing/2014/main" id="{CD0F76A8-F2F6-A040-A641-8C6DD2B4D0BA}"/>
                </a:ext>
              </a:extLst>
            </p:cNvPr>
            <p:cNvSpPr>
              <a:spLocks noChangeArrowheads="1"/>
            </p:cNvSpPr>
            <p:nvPr/>
          </p:nvSpPr>
          <p:spPr bwMode="auto">
            <a:xfrm>
              <a:off x="3708" y="1552"/>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9" name="Oval 33">
              <a:extLst>
                <a:ext uri="{FF2B5EF4-FFF2-40B4-BE49-F238E27FC236}">
                  <a16:creationId xmlns:a16="http://schemas.microsoft.com/office/drawing/2014/main" id="{021DFE64-FE6B-AF4B-A487-798FD40EE4E9}"/>
                </a:ext>
              </a:extLst>
            </p:cNvPr>
            <p:cNvSpPr>
              <a:spLocks noChangeArrowheads="1"/>
            </p:cNvSpPr>
            <p:nvPr/>
          </p:nvSpPr>
          <p:spPr bwMode="auto">
            <a:xfrm>
              <a:off x="3705" y="1493"/>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5" name="Oval 34">
              <a:extLst>
                <a:ext uri="{FF2B5EF4-FFF2-40B4-BE49-F238E27FC236}">
                  <a16:creationId xmlns:a16="http://schemas.microsoft.com/office/drawing/2014/main" id="{D7221543-9DA7-9C4F-BF64-841725D580D9}"/>
                </a:ext>
              </a:extLst>
            </p:cNvPr>
            <p:cNvSpPr>
              <a:spLocks noChangeArrowheads="1"/>
            </p:cNvSpPr>
            <p:nvPr/>
          </p:nvSpPr>
          <p:spPr bwMode="auto">
            <a:xfrm>
              <a:off x="4391" y="1555"/>
              <a:ext cx="312"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6" name="Line 35">
              <a:extLst>
                <a:ext uri="{FF2B5EF4-FFF2-40B4-BE49-F238E27FC236}">
                  <a16:creationId xmlns:a16="http://schemas.microsoft.com/office/drawing/2014/main" id="{3AA9DB23-022C-B843-ACB1-9CD5A8D48918}"/>
                </a:ext>
              </a:extLst>
            </p:cNvPr>
            <p:cNvSpPr>
              <a:spLocks noChangeShapeType="1"/>
            </p:cNvSpPr>
            <p:nvPr/>
          </p:nvSpPr>
          <p:spPr bwMode="auto">
            <a:xfrm>
              <a:off x="4391" y="154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7" name="Line 36">
              <a:extLst>
                <a:ext uri="{FF2B5EF4-FFF2-40B4-BE49-F238E27FC236}">
                  <a16:creationId xmlns:a16="http://schemas.microsoft.com/office/drawing/2014/main" id="{AAE6AF87-B018-8A44-81E6-B8267ADC39E9}"/>
                </a:ext>
              </a:extLst>
            </p:cNvPr>
            <p:cNvSpPr>
              <a:spLocks noChangeShapeType="1"/>
            </p:cNvSpPr>
            <p:nvPr/>
          </p:nvSpPr>
          <p:spPr bwMode="auto">
            <a:xfrm>
              <a:off x="4703" y="154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8" name="Rectangle 37">
              <a:extLst>
                <a:ext uri="{FF2B5EF4-FFF2-40B4-BE49-F238E27FC236}">
                  <a16:creationId xmlns:a16="http://schemas.microsoft.com/office/drawing/2014/main" id="{E486C5EC-F3AE-514D-8BFC-C15DDC7BC42F}"/>
                </a:ext>
              </a:extLst>
            </p:cNvPr>
            <p:cNvSpPr>
              <a:spLocks noChangeArrowheads="1"/>
            </p:cNvSpPr>
            <p:nvPr/>
          </p:nvSpPr>
          <p:spPr bwMode="auto">
            <a:xfrm>
              <a:off x="4391" y="1548"/>
              <a:ext cx="309"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3" name="Oval 38">
              <a:extLst>
                <a:ext uri="{FF2B5EF4-FFF2-40B4-BE49-F238E27FC236}">
                  <a16:creationId xmlns:a16="http://schemas.microsoft.com/office/drawing/2014/main" id="{D570042E-655B-9244-B2DE-DD6B84D18E36}"/>
                </a:ext>
              </a:extLst>
            </p:cNvPr>
            <p:cNvSpPr>
              <a:spLocks noChangeArrowheads="1"/>
            </p:cNvSpPr>
            <p:nvPr/>
          </p:nvSpPr>
          <p:spPr bwMode="auto">
            <a:xfrm>
              <a:off x="4394" y="1492"/>
              <a:ext cx="312"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4" name="Oval 39">
              <a:extLst>
                <a:ext uri="{FF2B5EF4-FFF2-40B4-BE49-F238E27FC236}">
                  <a16:creationId xmlns:a16="http://schemas.microsoft.com/office/drawing/2014/main" id="{209FDC48-A133-7C43-A4F4-AEC33B2394DC}"/>
                </a:ext>
              </a:extLst>
            </p:cNvPr>
            <p:cNvSpPr>
              <a:spLocks noChangeArrowheads="1"/>
            </p:cNvSpPr>
            <p:nvPr/>
          </p:nvSpPr>
          <p:spPr bwMode="auto">
            <a:xfrm>
              <a:off x="4401" y="2246"/>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Line 40">
              <a:extLst>
                <a:ext uri="{FF2B5EF4-FFF2-40B4-BE49-F238E27FC236}">
                  <a16:creationId xmlns:a16="http://schemas.microsoft.com/office/drawing/2014/main" id="{6C737D5E-249D-704B-8624-06BC6AF83FC8}"/>
                </a:ext>
              </a:extLst>
            </p:cNvPr>
            <p:cNvSpPr>
              <a:spLocks noChangeShapeType="1"/>
            </p:cNvSpPr>
            <p:nvPr/>
          </p:nvSpPr>
          <p:spPr bwMode="auto">
            <a:xfrm>
              <a:off x="4401" y="2239"/>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6" name="Line 41">
              <a:extLst>
                <a:ext uri="{FF2B5EF4-FFF2-40B4-BE49-F238E27FC236}">
                  <a16:creationId xmlns:a16="http://schemas.microsoft.com/office/drawing/2014/main" id="{2BB65E91-5543-2A4A-83D1-AF4BD2A561BA}"/>
                </a:ext>
              </a:extLst>
            </p:cNvPr>
            <p:cNvSpPr>
              <a:spLocks noChangeShapeType="1"/>
            </p:cNvSpPr>
            <p:nvPr/>
          </p:nvSpPr>
          <p:spPr bwMode="auto">
            <a:xfrm>
              <a:off x="4714" y="2239"/>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Rectangle 42">
              <a:extLst>
                <a:ext uri="{FF2B5EF4-FFF2-40B4-BE49-F238E27FC236}">
                  <a16:creationId xmlns:a16="http://schemas.microsoft.com/office/drawing/2014/main" id="{31754303-C1B0-564A-BC8B-D1994E2260A3}"/>
                </a:ext>
              </a:extLst>
            </p:cNvPr>
            <p:cNvSpPr>
              <a:spLocks noChangeArrowheads="1"/>
            </p:cNvSpPr>
            <p:nvPr/>
          </p:nvSpPr>
          <p:spPr bwMode="auto">
            <a:xfrm>
              <a:off x="4401" y="2239"/>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8" name="Oval 43">
              <a:extLst>
                <a:ext uri="{FF2B5EF4-FFF2-40B4-BE49-F238E27FC236}">
                  <a16:creationId xmlns:a16="http://schemas.microsoft.com/office/drawing/2014/main" id="{5EBC6ED3-D791-D849-8DF4-6EEC31DF9218}"/>
                </a:ext>
              </a:extLst>
            </p:cNvPr>
            <p:cNvSpPr>
              <a:spLocks noChangeArrowheads="1"/>
            </p:cNvSpPr>
            <p:nvPr/>
          </p:nvSpPr>
          <p:spPr bwMode="auto">
            <a:xfrm>
              <a:off x="4398" y="2180"/>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9" name="Oval 44">
              <a:extLst>
                <a:ext uri="{FF2B5EF4-FFF2-40B4-BE49-F238E27FC236}">
                  <a16:creationId xmlns:a16="http://schemas.microsoft.com/office/drawing/2014/main" id="{69D4B18F-1B3D-AA47-B609-E5E0116A4B8C}"/>
                </a:ext>
              </a:extLst>
            </p:cNvPr>
            <p:cNvSpPr>
              <a:spLocks noChangeArrowheads="1"/>
            </p:cNvSpPr>
            <p:nvPr/>
          </p:nvSpPr>
          <p:spPr bwMode="auto">
            <a:xfrm>
              <a:off x="4966" y="1905"/>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3" name="Line 45">
              <a:extLst>
                <a:ext uri="{FF2B5EF4-FFF2-40B4-BE49-F238E27FC236}">
                  <a16:creationId xmlns:a16="http://schemas.microsoft.com/office/drawing/2014/main" id="{6B623BCC-754E-AD43-A91B-5BE9046197D9}"/>
                </a:ext>
              </a:extLst>
            </p:cNvPr>
            <p:cNvSpPr>
              <a:spLocks noChangeShapeType="1"/>
            </p:cNvSpPr>
            <p:nvPr/>
          </p:nvSpPr>
          <p:spPr bwMode="auto">
            <a:xfrm>
              <a:off x="4966" y="189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5" name="Line 46">
              <a:extLst>
                <a:ext uri="{FF2B5EF4-FFF2-40B4-BE49-F238E27FC236}">
                  <a16:creationId xmlns:a16="http://schemas.microsoft.com/office/drawing/2014/main" id="{70C54C4E-9E9A-CB4F-9BAD-759F10AB73D6}"/>
                </a:ext>
              </a:extLst>
            </p:cNvPr>
            <p:cNvSpPr>
              <a:spLocks noChangeShapeType="1"/>
            </p:cNvSpPr>
            <p:nvPr/>
          </p:nvSpPr>
          <p:spPr bwMode="auto">
            <a:xfrm>
              <a:off x="5279" y="189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7" name="Rectangle 47">
              <a:extLst>
                <a:ext uri="{FF2B5EF4-FFF2-40B4-BE49-F238E27FC236}">
                  <a16:creationId xmlns:a16="http://schemas.microsoft.com/office/drawing/2014/main" id="{48B02502-224F-614A-AF74-CA45B87B4FC2}"/>
                </a:ext>
              </a:extLst>
            </p:cNvPr>
            <p:cNvSpPr>
              <a:spLocks noChangeArrowheads="1"/>
            </p:cNvSpPr>
            <p:nvPr/>
          </p:nvSpPr>
          <p:spPr bwMode="auto">
            <a:xfrm>
              <a:off x="4966" y="1898"/>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Oval 48">
              <a:extLst>
                <a:ext uri="{FF2B5EF4-FFF2-40B4-BE49-F238E27FC236}">
                  <a16:creationId xmlns:a16="http://schemas.microsoft.com/office/drawing/2014/main" id="{1CBE76C4-29B1-DF47-8C80-E056EC01FEE0}"/>
                </a:ext>
              </a:extLst>
            </p:cNvPr>
            <p:cNvSpPr>
              <a:spLocks noChangeArrowheads="1"/>
            </p:cNvSpPr>
            <p:nvPr/>
          </p:nvSpPr>
          <p:spPr bwMode="auto">
            <a:xfrm>
              <a:off x="4963" y="1839"/>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Freeform 49">
              <a:extLst>
                <a:ext uri="{FF2B5EF4-FFF2-40B4-BE49-F238E27FC236}">
                  <a16:creationId xmlns:a16="http://schemas.microsoft.com/office/drawing/2014/main" id="{F7C58F3A-0B59-CE40-8968-EFD5B03D593E}"/>
                </a:ext>
              </a:extLst>
            </p:cNvPr>
            <p:cNvSpPr>
              <a:spLocks/>
            </p:cNvSpPr>
            <p:nvPr/>
          </p:nvSpPr>
          <p:spPr bwMode="auto">
            <a:xfrm>
              <a:off x="4557" y="1647"/>
              <a:ext cx="1" cy="522"/>
            </a:xfrm>
            <a:custGeom>
              <a:avLst/>
              <a:gdLst>
                <a:gd name="T0" fmla="*/ 0 w 1"/>
                <a:gd name="T1" fmla="*/ 0 h 522"/>
                <a:gd name="T2" fmla="*/ 0 w 1"/>
                <a:gd name="T3" fmla="*/ 522 h 522"/>
                <a:gd name="T4" fmla="*/ 0 60000 65536"/>
                <a:gd name="T5" fmla="*/ 0 60000 65536"/>
                <a:gd name="T6" fmla="*/ 0 w 1"/>
                <a:gd name="T7" fmla="*/ 0 h 522"/>
                <a:gd name="T8" fmla="*/ 1 w 1"/>
                <a:gd name="T9" fmla="*/ 522 h 522"/>
              </a:gdLst>
              <a:ahLst/>
              <a:cxnLst>
                <a:cxn ang="T4">
                  <a:pos x="T0" y="T1"/>
                </a:cxn>
                <a:cxn ang="T5">
                  <a:pos x="T2" y="T3"/>
                </a:cxn>
              </a:cxnLst>
              <a:rect l="T6" t="T7" r="T8" b="T9"/>
              <a:pathLst>
                <a:path w="1" h="522">
                  <a:moveTo>
                    <a:pt x="0" y="0"/>
                  </a:moveTo>
                  <a:lnTo>
                    <a:pt x="0" y="522"/>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8" name="Freeform 50">
              <a:extLst>
                <a:ext uri="{FF2B5EF4-FFF2-40B4-BE49-F238E27FC236}">
                  <a16:creationId xmlns:a16="http://schemas.microsoft.com/office/drawing/2014/main" id="{5CA0B20D-583A-724F-8F77-3D2EE0DD0137}"/>
                </a:ext>
              </a:extLst>
            </p:cNvPr>
            <p:cNvSpPr>
              <a:spLocks/>
            </p:cNvSpPr>
            <p:nvPr/>
          </p:nvSpPr>
          <p:spPr bwMode="auto">
            <a:xfrm>
              <a:off x="3864" y="1653"/>
              <a:ext cx="1" cy="537"/>
            </a:xfrm>
            <a:custGeom>
              <a:avLst/>
              <a:gdLst>
                <a:gd name="T0" fmla="*/ 0 w 1"/>
                <a:gd name="T1" fmla="*/ 0 h 537"/>
                <a:gd name="T2" fmla="*/ 0 w 1"/>
                <a:gd name="T3" fmla="*/ 537 h 537"/>
                <a:gd name="T4" fmla="*/ 0 60000 65536"/>
                <a:gd name="T5" fmla="*/ 0 60000 65536"/>
                <a:gd name="T6" fmla="*/ 0 w 1"/>
                <a:gd name="T7" fmla="*/ 0 h 537"/>
                <a:gd name="T8" fmla="*/ 1 w 1"/>
                <a:gd name="T9" fmla="*/ 537 h 537"/>
              </a:gdLst>
              <a:ahLst/>
              <a:cxnLst>
                <a:cxn ang="T4">
                  <a:pos x="T0" y="T1"/>
                </a:cxn>
                <a:cxn ang="T5">
                  <a:pos x="T2" y="T3"/>
                </a:cxn>
              </a:cxnLst>
              <a:rect l="T6" t="T7" r="T8" b="T9"/>
              <a:pathLst>
                <a:path w="1" h="537">
                  <a:moveTo>
                    <a:pt x="0" y="0"/>
                  </a:moveTo>
                  <a:lnTo>
                    <a:pt x="0" y="537"/>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3" name="Freeform 51">
              <a:extLst>
                <a:ext uri="{FF2B5EF4-FFF2-40B4-BE49-F238E27FC236}">
                  <a16:creationId xmlns:a16="http://schemas.microsoft.com/office/drawing/2014/main" id="{F9705D5A-4067-4E46-97EF-A4A7592F8062}"/>
                </a:ext>
              </a:extLst>
            </p:cNvPr>
            <p:cNvSpPr>
              <a:spLocks/>
            </p:cNvSpPr>
            <p:nvPr/>
          </p:nvSpPr>
          <p:spPr bwMode="auto">
            <a:xfrm>
              <a:off x="4029" y="1638"/>
              <a:ext cx="504" cy="600"/>
            </a:xfrm>
            <a:custGeom>
              <a:avLst/>
              <a:gdLst>
                <a:gd name="T0" fmla="*/ 0 w 378"/>
                <a:gd name="T1" fmla="*/ 11993521 h 174"/>
                <a:gd name="T2" fmla="*/ 5035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4" name="Freeform 52">
              <a:extLst>
                <a:ext uri="{FF2B5EF4-FFF2-40B4-BE49-F238E27FC236}">
                  <a16:creationId xmlns:a16="http://schemas.microsoft.com/office/drawing/2014/main" id="{22C3BA86-2C31-C244-BCC8-F79B83E99BAE}"/>
                </a:ext>
              </a:extLst>
            </p:cNvPr>
            <p:cNvSpPr>
              <a:spLocks/>
            </p:cNvSpPr>
            <p:nvPr/>
          </p:nvSpPr>
          <p:spPr bwMode="auto">
            <a:xfrm>
              <a:off x="4716" y="1986"/>
              <a:ext cx="366" cy="270"/>
            </a:xfrm>
            <a:custGeom>
              <a:avLst/>
              <a:gdLst>
                <a:gd name="T0" fmla="*/ 0 w 366"/>
                <a:gd name="T1" fmla="*/ 270 h 270"/>
                <a:gd name="T2" fmla="*/ 366 w 366"/>
                <a:gd name="T3" fmla="*/ 0 h 270"/>
                <a:gd name="T4" fmla="*/ 0 60000 65536"/>
                <a:gd name="T5" fmla="*/ 0 60000 65536"/>
                <a:gd name="T6" fmla="*/ 0 w 366"/>
                <a:gd name="T7" fmla="*/ 0 h 270"/>
                <a:gd name="T8" fmla="*/ 366 w 366"/>
                <a:gd name="T9" fmla="*/ 270 h 270"/>
              </a:gdLst>
              <a:ahLst/>
              <a:cxnLst>
                <a:cxn ang="T4">
                  <a:pos x="T0" y="T1"/>
                </a:cxn>
                <a:cxn ang="T5">
                  <a:pos x="T2" y="T3"/>
                </a:cxn>
              </a:cxnLst>
              <a:rect l="T6" t="T7" r="T8" b="T9"/>
              <a:pathLst>
                <a:path w="366" h="270">
                  <a:moveTo>
                    <a:pt x="0" y="270"/>
                  </a:moveTo>
                  <a:lnTo>
                    <a:pt x="366"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5" name="Freeform 53">
              <a:extLst>
                <a:ext uri="{FF2B5EF4-FFF2-40B4-BE49-F238E27FC236}">
                  <a16:creationId xmlns:a16="http://schemas.microsoft.com/office/drawing/2014/main" id="{36BA8254-18D7-D841-8B10-CF1677FF4B4C}"/>
                </a:ext>
              </a:extLst>
            </p:cNvPr>
            <p:cNvSpPr>
              <a:spLocks/>
            </p:cNvSpPr>
            <p:nvPr/>
          </p:nvSpPr>
          <p:spPr bwMode="auto">
            <a:xfrm>
              <a:off x="4035" y="2268"/>
              <a:ext cx="366" cy="1"/>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6" name="Freeform 54">
              <a:extLst>
                <a:ext uri="{FF2B5EF4-FFF2-40B4-BE49-F238E27FC236}">
                  <a16:creationId xmlns:a16="http://schemas.microsoft.com/office/drawing/2014/main" id="{FDD9D6F7-B6B7-8C4F-B4CD-8A42B44DA874}"/>
                </a:ext>
              </a:extLst>
            </p:cNvPr>
            <p:cNvSpPr>
              <a:spLocks/>
            </p:cNvSpPr>
            <p:nvPr/>
          </p:nvSpPr>
          <p:spPr bwMode="auto">
            <a:xfrm>
              <a:off x="3444" y="1944"/>
              <a:ext cx="276" cy="264"/>
            </a:xfrm>
            <a:custGeom>
              <a:avLst/>
              <a:gdLst>
                <a:gd name="T0" fmla="*/ 276 w 276"/>
                <a:gd name="T1" fmla="*/ 264 h 264"/>
                <a:gd name="T2" fmla="*/ 0 w 276"/>
                <a:gd name="T3" fmla="*/ 0 h 264"/>
                <a:gd name="T4" fmla="*/ 0 60000 65536"/>
                <a:gd name="T5" fmla="*/ 0 60000 65536"/>
                <a:gd name="T6" fmla="*/ 0 w 276"/>
                <a:gd name="T7" fmla="*/ 0 h 264"/>
                <a:gd name="T8" fmla="*/ 276 w 276"/>
                <a:gd name="T9" fmla="*/ 264 h 264"/>
              </a:gdLst>
              <a:ahLst/>
              <a:cxnLst>
                <a:cxn ang="T4">
                  <a:pos x="T0" y="T1"/>
                </a:cxn>
                <a:cxn ang="T5">
                  <a:pos x="T2" y="T3"/>
                </a:cxn>
              </a:cxnLst>
              <a:rect l="T6" t="T7" r="T8" b="T9"/>
              <a:pathLst>
                <a:path w="276" h="264">
                  <a:moveTo>
                    <a:pt x="276" y="264"/>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7" name="Freeform 55">
              <a:extLst>
                <a:ext uri="{FF2B5EF4-FFF2-40B4-BE49-F238E27FC236}">
                  <a16:creationId xmlns:a16="http://schemas.microsoft.com/office/drawing/2014/main" id="{0EEE8685-1A2C-124B-AEBC-CE60F95275A6}"/>
                </a:ext>
              </a:extLst>
            </p:cNvPr>
            <p:cNvSpPr>
              <a:spLocks/>
            </p:cNvSpPr>
            <p:nvPr/>
          </p:nvSpPr>
          <p:spPr bwMode="auto">
            <a:xfrm>
              <a:off x="4029" y="1578"/>
              <a:ext cx="366" cy="1"/>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8" name="Freeform 56">
              <a:extLst>
                <a:ext uri="{FF2B5EF4-FFF2-40B4-BE49-F238E27FC236}">
                  <a16:creationId xmlns:a16="http://schemas.microsoft.com/office/drawing/2014/main" id="{CDFCCD1A-99F5-3248-A9D4-80A4A3508E86}"/>
                </a:ext>
              </a:extLst>
            </p:cNvPr>
            <p:cNvSpPr>
              <a:spLocks/>
            </p:cNvSpPr>
            <p:nvPr/>
          </p:nvSpPr>
          <p:spPr bwMode="auto">
            <a:xfrm>
              <a:off x="4704" y="1575"/>
              <a:ext cx="396" cy="267"/>
            </a:xfrm>
            <a:custGeom>
              <a:avLst/>
              <a:gdLst>
                <a:gd name="T0" fmla="*/ 396 w 396"/>
                <a:gd name="T1" fmla="*/ 267 h 267"/>
                <a:gd name="T2" fmla="*/ 0 w 396"/>
                <a:gd name="T3" fmla="*/ 0 h 267"/>
                <a:gd name="T4" fmla="*/ 0 60000 65536"/>
                <a:gd name="T5" fmla="*/ 0 60000 65536"/>
                <a:gd name="T6" fmla="*/ 0 w 396"/>
                <a:gd name="T7" fmla="*/ 0 h 267"/>
                <a:gd name="T8" fmla="*/ 396 w 396"/>
                <a:gd name="T9" fmla="*/ 267 h 267"/>
              </a:gdLst>
              <a:ahLst/>
              <a:cxnLst>
                <a:cxn ang="T4">
                  <a:pos x="T0" y="T1"/>
                </a:cxn>
                <a:cxn ang="T5">
                  <a:pos x="T2" y="T3"/>
                </a:cxn>
              </a:cxnLst>
              <a:rect l="T6" t="T7" r="T8" b="T9"/>
              <a:pathLst>
                <a:path w="396" h="267">
                  <a:moveTo>
                    <a:pt x="396" y="267"/>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9" name="Freeform 57">
              <a:extLst>
                <a:ext uri="{FF2B5EF4-FFF2-40B4-BE49-F238E27FC236}">
                  <a16:creationId xmlns:a16="http://schemas.microsoft.com/office/drawing/2014/main" id="{8158BEB1-D7DD-304F-93D8-B63A3B9F79D7}"/>
                </a:ext>
              </a:extLst>
            </p:cNvPr>
            <p:cNvSpPr>
              <a:spLocks/>
            </p:cNvSpPr>
            <p:nvPr/>
          </p:nvSpPr>
          <p:spPr bwMode="auto">
            <a:xfrm>
              <a:off x="3387" y="1146"/>
              <a:ext cx="1110" cy="645"/>
            </a:xfrm>
            <a:custGeom>
              <a:avLst/>
              <a:gdLst>
                <a:gd name="T0" fmla="*/ 1110 w 1110"/>
                <a:gd name="T1" fmla="*/ 342 h 645"/>
                <a:gd name="T2" fmla="*/ 0 w 1110"/>
                <a:gd name="T3" fmla="*/ 645 h 645"/>
                <a:gd name="T4" fmla="*/ 0 60000 65536"/>
                <a:gd name="T5" fmla="*/ 0 60000 65536"/>
                <a:gd name="T6" fmla="*/ 0 w 1110"/>
                <a:gd name="T7" fmla="*/ 0 h 645"/>
                <a:gd name="T8" fmla="*/ 1110 w 1110"/>
                <a:gd name="T9" fmla="*/ 645 h 645"/>
              </a:gdLst>
              <a:ahLst/>
              <a:cxnLst>
                <a:cxn ang="T4">
                  <a:pos x="T0" y="T1"/>
                </a:cxn>
                <a:cxn ang="T5">
                  <a:pos x="T2" y="T3"/>
                </a:cxn>
              </a:cxnLst>
              <a:rect l="T6" t="T7" r="T8" b="T9"/>
              <a:pathLst>
                <a:path w="1110" h="645">
                  <a:moveTo>
                    <a:pt x="1110" y="342"/>
                  </a:moveTo>
                  <a:cubicBezTo>
                    <a:pt x="1104" y="0"/>
                    <a:pt x="21" y="63"/>
                    <a:pt x="0" y="645"/>
                  </a:cubicBez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0" name="Group 58">
              <a:extLst>
                <a:ext uri="{FF2B5EF4-FFF2-40B4-BE49-F238E27FC236}">
                  <a16:creationId xmlns:a16="http://schemas.microsoft.com/office/drawing/2014/main" id="{5708D0AB-39B8-5F4D-964A-583102F20F6D}"/>
                </a:ext>
              </a:extLst>
            </p:cNvPr>
            <p:cNvGrpSpPr>
              <a:grpSpLocks/>
            </p:cNvGrpSpPr>
            <p:nvPr/>
          </p:nvGrpSpPr>
          <p:grpSpPr bwMode="auto">
            <a:xfrm>
              <a:off x="3287" y="1744"/>
              <a:ext cx="205" cy="250"/>
              <a:chOff x="2954" y="2425"/>
              <a:chExt cx="208" cy="250"/>
            </a:xfrm>
          </p:grpSpPr>
          <p:sp>
            <p:nvSpPr>
              <p:cNvPr id="476" name="Rectangle 59">
                <a:extLst>
                  <a:ext uri="{FF2B5EF4-FFF2-40B4-BE49-F238E27FC236}">
                    <a16:creationId xmlns:a16="http://schemas.microsoft.com/office/drawing/2014/main" id="{698B8676-76A7-4C47-8D65-7AD44E1F849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7" name="Text Box 60">
                <a:extLst>
                  <a:ext uri="{FF2B5EF4-FFF2-40B4-BE49-F238E27FC236}">
                    <a16:creationId xmlns:a16="http://schemas.microsoft.com/office/drawing/2014/main" id="{5163CA4B-303D-0E4C-B36C-0EB9193499CB}"/>
                  </a:ext>
                </a:extLst>
              </p:cNvPr>
              <p:cNvSpPr txBox="1">
                <a:spLocks noChangeArrowheads="1"/>
              </p:cNvSpPr>
              <p:nvPr/>
            </p:nvSpPr>
            <p:spPr bwMode="auto">
              <a:xfrm>
                <a:off x="2954" y="2425"/>
                <a:ext cx="208"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61">
              <a:extLst>
                <a:ext uri="{FF2B5EF4-FFF2-40B4-BE49-F238E27FC236}">
                  <a16:creationId xmlns:a16="http://schemas.microsoft.com/office/drawing/2014/main" id="{22504589-6EDA-CD46-9F6D-B4E53859C7BB}"/>
                </a:ext>
              </a:extLst>
            </p:cNvPr>
            <p:cNvGrpSpPr>
              <a:grpSpLocks/>
            </p:cNvGrpSpPr>
            <p:nvPr/>
          </p:nvGrpSpPr>
          <p:grpSpPr bwMode="auto">
            <a:xfrm>
              <a:off x="4461" y="2128"/>
              <a:ext cx="196" cy="250"/>
              <a:chOff x="2958" y="2425"/>
              <a:chExt cx="199" cy="250"/>
            </a:xfrm>
          </p:grpSpPr>
          <p:sp>
            <p:nvSpPr>
              <p:cNvPr id="474" name="Rectangle 62">
                <a:extLst>
                  <a:ext uri="{FF2B5EF4-FFF2-40B4-BE49-F238E27FC236}">
                    <a16:creationId xmlns:a16="http://schemas.microsoft.com/office/drawing/2014/main" id="{B5EB60BB-0E5E-C14B-B24B-878829D35E80}"/>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5" name="Text Box 63">
                <a:extLst>
                  <a:ext uri="{FF2B5EF4-FFF2-40B4-BE49-F238E27FC236}">
                    <a16:creationId xmlns:a16="http://schemas.microsoft.com/office/drawing/2014/main" id="{AC01CA65-68FA-E340-BE13-4C47DBA310D1}"/>
                  </a:ext>
                </a:extLst>
              </p:cNvPr>
              <p:cNvSpPr txBox="1">
                <a:spLocks noChangeArrowheads="1"/>
              </p:cNvSpPr>
              <p:nvPr/>
            </p:nvSpPr>
            <p:spPr bwMode="auto">
              <a:xfrm>
                <a:off x="2958" y="2425"/>
                <a:ext cx="199"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y</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2" name="Group 64">
              <a:extLst>
                <a:ext uri="{FF2B5EF4-FFF2-40B4-BE49-F238E27FC236}">
                  <a16:creationId xmlns:a16="http://schemas.microsoft.com/office/drawing/2014/main" id="{7E66326C-FC5C-CB48-9635-4D30ECB15D8D}"/>
                </a:ext>
              </a:extLst>
            </p:cNvPr>
            <p:cNvGrpSpPr>
              <a:grpSpLocks/>
            </p:cNvGrpSpPr>
            <p:nvPr/>
          </p:nvGrpSpPr>
          <p:grpSpPr bwMode="auto">
            <a:xfrm>
              <a:off x="3772" y="2095"/>
              <a:ext cx="212" cy="288"/>
              <a:chOff x="2951" y="2395"/>
              <a:chExt cx="213" cy="288"/>
            </a:xfrm>
          </p:grpSpPr>
          <p:sp>
            <p:nvSpPr>
              <p:cNvPr id="472" name="Rectangle 65">
                <a:extLst>
                  <a:ext uri="{FF2B5EF4-FFF2-40B4-BE49-F238E27FC236}">
                    <a16:creationId xmlns:a16="http://schemas.microsoft.com/office/drawing/2014/main" id="{6BF35853-D616-6B43-8985-14AABE1F7525}"/>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3" name="Text Box 66">
                <a:extLst>
                  <a:ext uri="{FF2B5EF4-FFF2-40B4-BE49-F238E27FC236}">
                    <a16:creationId xmlns:a16="http://schemas.microsoft.com/office/drawing/2014/main" id="{3282D7A0-A2E9-7F4B-A22E-01546569C593}"/>
                  </a:ext>
                </a:extLst>
              </p:cNvPr>
              <p:cNvSpPr txBox="1">
                <a:spLocks noChangeArrowheads="1"/>
              </p:cNvSpPr>
              <p:nvPr/>
            </p:nvSpPr>
            <p:spPr bwMode="auto">
              <a:xfrm>
                <a:off x="2951" y="2395"/>
                <a:ext cx="213"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x</a:t>
                </a:r>
              </a:p>
            </p:txBody>
          </p:sp>
        </p:grpSp>
        <p:grpSp>
          <p:nvGrpSpPr>
            <p:cNvPr id="453" name="Group 67">
              <a:extLst>
                <a:ext uri="{FF2B5EF4-FFF2-40B4-BE49-F238E27FC236}">
                  <a16:creationId xmlns:a16="http://schemas.microsoft.com/office/drawing/2014/main" id="{3104BBAE-4F76-E649-85DB-F84D22362B81}"/>
                </a:ext>
              </a:extLst>
            </p:cNvPr>
            <p:cNvGrpSpPr>
              <a:grpSpLocks/>
            </p:cNvGrpSpPr>
            <p:nvPr/>
          </p:nvGrpSpPr>
          <p:grpSpPr bwMode="auto">
            <a:xfrm>
              <a:off x="4438" y="1438"/>
              <a:ext cx="232" cy="250"/>
              <a:chOff x="2941" y="2425"/>
              <a:chExt cx="235" cy="250"/>
            </a:xfrm>
          </p:grpSpPr>
          <p:sp>
            <p:nvSpPr>
              <p:cNvPr id="470" name="Rectangle 68">
                <a:extLst>
                  <a:ext uri="{FF2B5EF4-FFF2-40B4-BE49-F238E27FC236}">
                    <a16:creationId xmlns:a16="http://schemas.microsoft.com/office/drawing/2014/main" id="{0CEE42FC-526E-AB47-8798-637A6484857F}"/>
                  </a:ext>
                </a:extLst>
              </p:cNvPr>
              <p:cNvSpPr>
                <a:spLocks noChangeArrowheads="1"/>
              </p:cNvSpPr>
              <p:nvPr/>
            </p:nvSpPr>
            <p:spPr bwMode="auto">
              <a:xfrm>
                <a:off x="2982" y="2490"/>
                <a:ext cx="146"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1" name="Text Box 69">
                <a:extLst>
                  <a:ext uri="{FF2B5EF4-FFF2-40B4-BE49-F238E27FC236}">
                    <a16:creationId xmlns:a16="http://schemas.microsoft.com/office/drawing/2014/main" id="{BD20AA39-4C83-B348-A22B-DC09D5E67986}"/>
                  </a:ext>
                </a:extLst>
              </p:cNvPr>
              <p:cNvSpPr txBox="1">
                <a:spLocks noChangeArrowheads="1"/>
              </p:cNvSpPr>
              <p:nvPr/>
            </p:nvSpPr>
            <p:spPr bwMode="auto">
              <a:xfrm>
                <a:off x="2941" y="2425"/>
                <a:ext cx="235"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w</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70">
              <a:extLst>
                <a:ext uri="{FF2B5EF4-FFF2-40B4-BE49-F238E27FC236}">
                  <a16:creationId xmlns:a16="http://schemas.microsoft.com/office/drawing/2014/main" id="{76A8AB1F-2271-4C40-97FF-558125D0E3D2}"/>
                </a:ext>
              </a:extLst>
            </p:cNvPr>
            <p:cNvGrpSpPr>
              <a:grpSpLocks/>
            </p:cNvGrpSpPr>
            <p:nvPr/>
          </p:nvGrpSpPr>
          <p:grpSpPr bwMode="auto">
            <a:xfrm>
              <a:off x="3771" y="1438"/>
              <a:ext cx="196" cy="250"/>
              <a:chOff x="2958" y="2425"/>
              <a:chExt cx="199" cy="250"/>
            </a:xfrm>
          </p:grpSpPr>
          <p:sp>
            <p:nvSpPr>
              <p:cNvPr id="468" name="Rectangle 71">
                <a:extLst>
                  <a:ext uri="{FF2B5EF4-FFF2-40B4-BE49-F238E27FC236}">
                    <a16:creationId xmlns:a16="http://schemas.microsoft.com/office/drawing/2014/main" id="{8A1243C8-B070-1144-AFC1-660A0D476384}"/>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9" name="Text Box 72">
                <a:extLst>
                  <a:ext uri="{FF2B5EF4-FFF2-40B4-BE49-F238E27FC236}">
                    <a16:creationId xmlns:a16="http://schemas.microsoft.com/office/drawing/2014/main" id="{0A633A5D-CB9F-9D4A-9828-FA8DAB76D822}"/>
                  </a:ext>
                </a:extLst>
              </p:cNvPr>
              <p:cNvSpPr txBox="1">
                <a:spLocks noChangeArrowheads="1"/>
              </p:cNvSpPr>
              <p:nvPr/>
            </p:nvSpPr>
            <p:spPr bwMode="auto">
              <a:xfrm>
                <a:off x="2958" y="2425"/>
                <a:ext cx="199"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v</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5" name="Group 73">
              <a:extLst>
                <a:ext uri="{FF2B5EF4-FFF2-40B4-BE49-F238E27FC236}">
                  <a16:creationId xmlns:a16="http://schemas.microsoft.com/office/drawing/2014/main" id="{1F39B98B-5A5F-9A45-8998-1BA51D5362D8}"/>
                </a:ext>
              </a:extLst>
            </p:cNvPr>
            <p:cNvGrpSpPr>
              <a:grpSpLocks/>
            </p:cNvGrpSpPr>
            <p:nvPr/>
          </p:nvGrpSpPr>
          <p:grpSpPr bwMode="auto">
            <a:xfrm>
              <a:off x="5025" y="1756"/>
              <a:ext cx="212" cy="288"/>
              <a:chOff x="2949" y="2395"/>
              <a:chExt cx="214" cy="288"/>
            </a:xfrm>
          </p:grpSpPr>
          <p:sp>
            <p:nvSpPr>
              <p:cNvPr id="466" name="Rectangle 74">
                <a:extLst>
                  <a:ext uri="{FF2B5EF4-FFF2-40B4-BE49-F238E27FC236}">
                    <a16:creationId xmlns:a16="http://schemas.microsoft.com/office/drawing/2014/main" id="{6D133BDC-CBD5-E04A-956A-CB070C46E616}"/>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7" name="Text Box 75">
                <a:extLst>
                  <a:ext uri="{FF2B5EF4-FFF2-40B4-BE49-F238E27FC236}">
                    <a16:creationId xmlns:a16="http://schemas.microsoft.com/office/drawing/2014/main" id="{E22274D1-6BF0-6F4F-AA7F-923617C44471}"/>
                  </a:ext>
                </a:extLst>
              </p:cNvPr>
              <p:cNvSpPr txBox="1">
                <a:spLocks noChangeArrowheads="1"/>
              </p:cNvSpPr>
              <p:nvPr/>
            </p:nvSpPr>
            <p:spPr bwMode="auto">
              <a:xfrm>
                <a:off x="2949" y="2395"/>
                <a:ext cx="214"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z</a:t>
                </a:r>
              </a:p>
            </p:txBody>
          </p:sp>
        </p:grpSp>
        <p:sp>
          <p:nvSpPr>
            <p:cNvPr id="456" name="Text Box 76">
              <a:extLst>
                <a:ext uri="{FF2B5EF4-FFF2-40B4-BE49-F238E27FC236}">
                  <a16:creationId xmlns:a16="http://schemas.microsoft.com/office/drawing/2014/main" id="{E87F994C-88BC-7843-84FF-C20876A28AD3}"/>
                </a:ext>
              </a:extLst>
            </p:cNvPr>
            <p:cNvSpPr txBox="1">
              <a:spLocks noChangeArrowheads="1"/>
            </p:cNvSpPr>
            <p:nvPr/>
          </p:nvSpPr>
          <p:spPr bwMode="auto">
            <a:xfrm>
              <a:off x="3493" y="1568"/>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7" name="Text Box 77">
              <a:extLst>
                <a:ext uri="{FF2B5EF4-FFF2-40B4-BE49-F238E27FC236}">
                  <a16:creationId xmlns:a16="http://schemas.microsoft.com/office/drawing/2014/main" id="{D6E661FA-C756-184B-8F8C-454F6D2F20C6}"/>
                </a:ext>
              </a:extLst>
            </p:cNvPr>
            <p:cNvSpPr txBox="1">
              <a:spLocks noChangeArrowheads="1"/>
            </p:cNvSpPr>
            <p:nvPr/>
          </p:nvSpPr>
          <p:spPr bwMode="auto">
            <a:xfrm>
              <a:off x="3841" y="1787"/>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8" name="Text Box 78">
              <a:extLst>
                <a:ext uri="{FF2B5EF4-FFF2-40B4-BE49-F238E27FC236}">
                  <a16:creationId xmlns:a16="http://schemas.microsoft.com/office/drawing/2014/main" id="{7AAD1753-0153-BE49-9A5A-86A6144677D4}"/>
                </a:ext>
              </a:extLst>
            </p:cNvPr>
            <p:cNvSpPr txBox="1">
              <a:spLocks noChangeArrowheads="1"/>
            </p:cNvSpPr>
            <p:nvPr/>
          </p:nvSpPr>
          <p:spPr bwMode="auto">
            <a:xfrm>
              <a:off x="3406" y="2000"/>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9" name="Text Box 79">
              <a:extLst>
                <a:ext uri="{FF2B5EF4-FFF2-40B4-BE49-F238E27FC236}">
                  <a16:creationId xmlns:a16="http://schemas.microsoft.com/office/drawing/2014/main" id="{CE9F4FB6-1319-824C-8EE6-E829F9B81392}"/>
                </a:ext>
              </a:extLst>
            </p:cNvPr>
            <p:cNvSpPr txBox="1">
              <a:spLocks noChangeArrowheads="1"/>
            </p:cNvSpPr>
            <p:nvPr/>
          </p:nvSpPr>
          <p:spPr bwMode="auto">
            <a:xfrm>
              <a:off x="4225" y="1880"/>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0" name="Text Box 80">
              <a:extLst>
                <a:ext uri="{FF2B5EF4-FFF2-40B4-BE49-F238E27FC236}">
                  <a16:creationId xmlns:a16="http://schemas.microsoft.com/office/drawing/2014/main" id="{C479D34B-E495-6941-B1B8-7C27A07FA48D}"/>
                </a:ext>
              </a:extLst>
            </p:cNvPr>
            <p:cNvSpPr txBox="1">
              <a:spLocks noChangeArrowheads="1"/>
            </p:cNvSpPr>
            <p:nvPr/>
          </p:nvSpPr>
          <p:spPr bwMode="auto">
            <a:xfrm>
              <a:off x="4162" y="2234"/>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1" name="Text Box 81">
              <a:extLst>
                <a:ext uri="{FF2B5EF4-FFF2-40B4-BE49-F238E27FC236}">
                  <a16:creationId xmlns:a16="http://schemas.microsoft.com/office/drawing/2014/main" id="{651E935E-97A1-694E-90ED-DA0D52808F61}"/>
                </a:ext>
              </a:extLst>
            </p:cNvPr>
            <p:cNvSpPr txBox="1">
              <a:spLocks noChangeArrowheads="1"/>
            </p:cNvSpPr>
            <p:nvPr/>
          </p:nvSpPr>
          <p:spPr bwMode="auto">
            <a:xfrm>
              <a:off x="4522" y="1805"/>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2" name="Text Box 82">
              <a:extLst>
                <a:ext uri="{FF2B5EF4-FFF2-40B4-BE49-F238E27FC236}">
                  <a16:creationId xmlns:a16="http://schemas.microsoft.com/office/drawing/2014/main" id="{BCE34168-89E8-CA4E-B734-D7785C5D44A4}"/>
                </a:ext>
              </a:extLst>
            </p:cNvPr>
            <p:cNvSpPr txBox="1">
              <a:spLocks noChangeArrowheads="1"/>
            </p:cNvSpPr>
            <p:nvPr/>
          </p:nvSpPr>
          <p:spPr bwMode="auto">
            <a:xfrm>
              <a:off x="4882" y="2069"/>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3" name="Text Box 83">
              <a:extLst>
                <a:ext uri="{FF2B5EF4-FFF2-40B4-BE49-F238E27FC236}">
                  <a16:creationId xmlns:a16="http://schemas.microsoft.com/office/drawing/2014/main" id="{E61D1248-702D-AA4E-A62B-3B6DB8874302}"/>
                </a:ext>
              </a:extLst>
            </p:cNvPr>
            <p:cNvSpPr txBox="1">
              <a:spLocks noChangeArrowheads="1"/>
            </p:cNvSpPr>
            <p:nvPr/>
          </p:nvSpPr>
          <p:spPr bwMode="auto">
            <a:xfrm>
              <a:off x="4855" y="1532"/>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4" name="Text Box 84">
              <a:extLst>
                <a:ext uri="{FF2B5EF4-FFF2-40B4-BE49-F238E27FC236}">
                  <a16:creationId xmlns:a16="http://schemas.microsoft.com/office/drawing/2014/main" id="{8E7448E7-B23E-9A4A-947C-66285C7E1020}"/>
                </a:ext>
              </a:extLst>
            </p:cNvPr>
            <p:cNvSpPr txBox="1">
              <a:spLocks noChangeArrowheads="1"/>
            </p:cNvSpPr>
            <p:nvPr/>
          </p:nvSpPr>
          <p:spPr bwMode="auto">
            <a:xfrm>
              <a:off x="4120" y="1382"/>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5" name="Text Box 85">
              <a:extLst>
                <a:ext uri="{FF2B5EF4-FFF2-40B4-BE49-F238E27FC236}">
                  <a16:creationId xmlns:a16="http://schemas.microsoft.com/office/drawing/2014/main" id="{EFA31E11-E078-ED44-8DB8-4912DC480664}"/>
                </a:ext>
              </a:extLst>
            </p:cNvPr>
            <p:cNvSpPr txBox="1">
              <a:spLocks noChangeArrowheads="1"/>
            </p:cNvSpPr>
            <p:nvPr/>
          </p:nvSpPr>
          <p:spPr bwMode="auto">
            <a:xfrm>
              <a:off x="3769" y="1115"/>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90" name="Text Box 9">
            <a:extLst>
              <a:ext uri="{FF2B5EF4-FFF2-40B4-BE49-F238E27FC236}">
                <a16:creationId xmlns:a16="http://schemas.microsoft.com/office/drawing/2014/main" id="{7264032F-FC16-7043-941E-B120E8ED9940}"/>
              </a:ext>
            </a:extLst>
          </p:cNvPr>
          <p:cNvSpPr txBox="1">
            <a:spLocks noChangeArrowheads="1"/>
          </p:cNvSpPr>
          <p:nvPr/>
        </p:nvSpPr>
        <p:spPr bwMode="auto">
          <a:xfrm>
            <a:off x="9490547" y="3198952"/>
            <a:ext cx="52610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4,y</a:t>
            </a:r>
          </a:p>
        </p:txBody>
      </p:sp>
      <p:sp>
        <p:nvSpPr>
          <p:cNvPr id="495" name="Text Box 6">
            <a:extLst>
              <a:ext uri="{FF2B5EF4-FFF2-40B4-BE49-F238E27FC236}">
                <a16:creationId xmlns:a16="http://schemas.microsoft.com/office/drawing/2014/main" id="{A24F37E4-4175-D247-9C29-BC40A27B53F0}"/>
              </a:ext>
            </a:extLst>
          </p:cNvPr>
          <p:cNvSpPr txBox="1">
            <a:spLocks noChangeArrowheads="1"/>
          </p:cNvSpPr>
          <p:nvPr/>
        </p:nvSpPr>
        <p:spPr bwMode="auto">
          <a:xfrm>
            <a:off x="5169952" y="1633417"/>
            <a:ext cx="129554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D(w),p(w)</a:t>
            </a:r>
          </a:p>
        </p:txBody>
      </p:sp>
      <p:sp>
        <p:nvSpPr>
          <p:cNvPr id="498" name="Text Box 6">
            <a:extLst>
              <a:ext uri="{FF2B5EF4-FFF2-40B4-BE49-F238E27FC236}">
                <a16:creationId xmlns:a16="http://schemas.microsoft.com/office/drawing/2014/main" id="{64BB3F8B-CE19-1C41-B2C9-B564AF1B5BB5}"/>
              </a:ext>
            </a:extLst>
          </p:cNvPr>
          <p:cNvSpPr txBox="1">
            <a:spLocks noChangeArrowheads="1"/>
          </p:cNvSpPr>
          <p:nvPr/>
        </p:nvSpPr>
        <p:spPr bwMode="auto">
          <a:xfrm>
            <a:off x="13837414" y="2958717"/>
            <a:ext cx="1284288"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D(w),p(w)</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5,u</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4,x</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3,y</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3,y</a:t>
            </a:r>
          </a:p>
        </p:txBody>
      </p:sp>
      <p:grpSp>
        <p:nvGrpSpPr>
          <p:cNvPr id="36" name="Group 35">
            <a:extLst>
              <a:ext uri="{FF2B5EF4-FFF2-40B4-BE49-F238E27FC236}">
                <a16:creationId xmlns:a16="http://schemas.microsoft.com/office/drawing/2014/main" id="{71973CA4-9B72-A545-BA9F-40D90EB8CE03}"/>
              </a:ext>
            </a:extLst>
          </p:cNvPr>
          <p:cNvGrpSpPr/>
          <p:nvPr/>
        </p:nvGrpSpPr>
        <p:grpSpPr>
          <a:xfrm>
            <a:off x="5554672" y="2866120"/>
            <a:ext cx="4461980" cy="406922"/>
            <a:chOff x="5554672" y="2866120"/>
            <a:chExt cx="4461980" cy="406922"/>
          </a:xfrm>
        </p:grpSpPr>
        <p:sp>
          <p:nvSpPr>
            <p:cNvPr id="489" name="Text Box 9">
              <a:extLst>
                <a:ext uri="{FF2B5EF4-FFF2-40B4-BE49-F238E27FC236}">
                  <a16:creationId xmlns:a16="http://schemas.microsoft.com/office/drawing/2014/main" id="{AF5565C2-0153-3D44-85CB-BBD065682DF3}"/>
                </a:ext>
              </a:extLst>
            </p:cNvPr>
            <p:cNvSpPr txBox="1">
              <a:spLocks noChangeArrowheads="1"/>
            </p:cNvSpPr>
            <p:nvPr/>
          </p:nvSpPr>
          <p:spPr bwMode="auto">
            <a:xfrm>
              <a:off x="9490547" y="2872932"/>
              <a:ext cx="52610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4,y</a:t>
              </a:r>
            </a:p>
          </p:txBody>
        </p:sp>
        <p:sp>
          <p:nvSpPr>
            <p:cNvPr id="499" name="Text Box 6">
              <a:extLst>
                <a:ext uri="{FF2B5EF4-FFF2-40B4-BE49-F238E27FC236}">
                  <a16:creationId xmlns:a16="http://schemas.microsoft.com/office/drawing/2014/main" id="{B7834F0D-0E0E-F04D-A076-86B8692EFB59}"/>
                </a:ext>
              </a:extLst>
            </p:cNvPr>
            <p:cNvSpPr txBox="1">
              <a:spLocks noChangeArrowheads="1"/>
            </p:cNvSpPr>
            <p:nvPr/>
          </p:nvSpPr>
          <p:spPr bwMode="auto">
            <a:xfrm>
              <a:off x="5554672" y="2866120"/>
              <a:ext cx="52610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3,y</a:t>
              </a:r>
            </a:p>
          </p:txBody>
        </p:sp>
      </p:grpSp>
      <p:grpSp>
        <p:nvGrpSpPr>
          <p:cNvPr id="5" name="Group 4">
            <a:extLst>
              <a:ext uri="{FF2B5EF4-FFF2-40B4-BE49-F238E27FC236}">
                <a16:creationId xmlns:a16="http://schemas.microsoft.com/office/drawing/2014/main" id="{83A2ED86-B66C-0F49-818B-087416791E66}"/>
              </a:ext>
            </a:extLst>
          </p:cNvPr>
          <p:cNvGrpSpPr/>
          <p:nvPr/>
        </p:nvGrpSpPr>
        <p:grpSpPr>
          <a:xfrm>
            <a:off x="4263633" y="1951300"/>
            <a:ext cx="5679281" cy="401555"/>
            <a:chOff x="4263633" y="1951300"/>
            <a:chExt cx="5679281" cy="401555"/>
          </a:xfrm>
        </p:grpSpPr>
        <p:sp>
          <p:nvSpPr>
            <p:cNvPr id="249" name="Text Box 6">
              <a:extLst>
                <a:ext uri="{FF2B5EF4-FFF2-40B4-BE49-F238E27FC236}">
                  <a16:creationId xmlns:a16="http://schemas.microsoft.com/office/drawing/2014/main" id="{CD4FA9CE-7149-A440-83C1-21E98C3A6B6D}"/>
                </a:ext>
              </a:extLst>
            </p:cNvPr>
            <p:cNvSpPr txBox="1">
              <a:spLocks noChangeArrowheads="1"/>
            </p:cNvSpPr>
            <p:nvPr/>
          </p:nvSpPr>
          <p:spPr bwMode="auto">
            <a:xfrm>
              <a:off x="5570608" y="1951300"/>
              <a:ext cx="54053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5,u</a:t>
              </a:r>
            </a:p>
          </p:txBody>
        </p:sp>
        <p:sp>
          <p:nvSpPr>
            <p:cNvPr id="483" name="Text Box 9">
              <a:extLst>
                <a:ext uri="{FF2B5EF4-FFF2-40B4-BE49-F238E27FC236}">
                  <a16:creationId xmlns:a16="http://schemas.microsoft.com/office/drawing/2014/main" id="{451C47E2-E094-7147-A23C-5212BC8FB56C}"/>
                </a:ext>
              </a:extLst>
            </p:cNvPr>
            <p:cNvSpPr txBox="1">
              <a:spLocks noChangeArrowheads="1"/>
            </p:cNvSpPr>
            <p:nvPr/>
          </p:nvSpPr>
          <p:spPr bwMode="auto">
            <a:xfrm>
              <a:off x="9564285" y="1975894"/>
              <a:ext cx="378629"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charset="0"/>
                  <a:ea typeface="ＭＳ Ｐゴシック" charset="0"/>
                </a:rPr>
                <a:t>∞</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3" name="Text Box 9">
              <a:extLst>
                <a:ext uri="{FF2B5EF4-FFF2-40B4-BE49-F238E27FC236}">
                  <a16:creationId xmlns:a16="http://schemas.microsoft.com/office/drawing/2014/main" id="{77161A6C-F59E-E646-A81F-7F211BDD0048}"/>
                </a:ext>
              </a:extLst>
            </p:cNvPr>
            <p:cNvSpPr txBox="1">
              <a:spLocks noChangeArrowheads="1"/>
            </p:cNvSpPr>
            <p:nvPr/>
          </p:nvSpPr>
          <p:spPr bwMode="auto">
            <a:xfrm>
              <a:off x="8268885" y="1974450"/>
              <a:ext cx="378629"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charset="0"/>
                  <a:ea typeface="ＭＳ Ｐゴシック" charset="0"/>
                </a:rPr>
                <a:t>∞</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4" name="Text Box 7">
              <a:extLst>
                <a:ext uri="{FF2B5EF4-FFF2-40B4-BE49-F238E27FC236}">
                  <a16:creationId xmlns:a16="http://schemas.microsoft.com/office/drawing/2014/main" id="{052BF5DE-999E-0047-B15A-B0A0D539AFA6}"/>
                </a:ext>
              </a:extLst>
            </p:cNvPr>
            <p:cNvSpPr txBox="1">
              <a:spLocks noChangeArrowheads="1"/>
            </p:cNvSpPr>
            <p:nvPr/>
          </p:nvSpPr>
          <p:spPr bwMode="auto">
            <a:xfrm>
              <a:off x="6866008" y="1951300"/>
              <a:ext cx="54053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1,u</a:t>
              </a:r>
            </a:p>
          </p:txBody>
        </p:sp>
        <p:sp>
          <p:nvSpPr>
            <p:cNvPr id="500" name="Text Box 5">
              <a:extLst>
                <a:ext uri="{FF2B5EF4-FFF2-40B4-BE49-F238E27FC236}">
                  <a16:creationId xmlns:a16="http://schemas.microsoft.com/office/drawing/2014/main" id="{39318546-EB10-7141-A532-7477C3F9247F}"/>
                </a:ext>
              </a:extLst>
            </p:cNvPr>
            <p:cNvSpPr txBox="1">
              <a:spLocks noChangeArrowheads="1"/>
            </p:cNvSpPr>
            <p:nvPr/>
          </p:nvSpPr>
          <p:spPr bwMode="auto">
            <a:xfrm>
              <a:off x="4263633" y="1952745"/>
              <a:ext cx="54053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2,u</a:t>
              </a:r>
            </a:p>
          </p:txBody>
        </p:sp>
      </p:grpSp>
      <p:grpSp>
        <p:nvGrpSpPr>
          <p:cNvPr id="34" name="Group 33">
            <a:extLst>
              <a:ext uri="{FF2B5EF4-FFF2-40B4-BE49-F238E27FC236}">
                <a16:creationId xmlns:a16="http://schemas.microsoft.com/office/drawing/2014/main" id="{B5E6F247-A516-EB44-B218-3523C7F15256}"/>
              </a:ext>
            </a:extLst>
          </p:cNvPr>
          <p:cNvGrpSpPr/>
          <p:nvPr/>
        </p:nvGrpSpPr>
        <p:grpSpPr>
          <a:xfrm>
            <a:off x="4263633" y="2255616"/>
            <a:ext cx="5679281" cy="416447"/>
            <a:chOff x="4263633" y="2255616"/>
            <a:chExt cx="5679281" cy="416447"/>
          </a:xfrm>
        </p:grpSpPr>
        <p:sp>
          <p:nvSpPr>
            <p:cNvPr id="487" name="Text Box 9">
              <a:extLst>
                <a:ext uri="{FF2B5EF4-FFF2-40B4-BE49-F238E27FC236}">
                  <a16:creationId xmlns:a16="http://schemas.microsoft.com/office/drawing/2014/main" id="{6DD8D8CE-3DDC-DF48-BBFB-EBDD1F22125C}"/>
                </a:ext>
              </a:extLst>
            </p:cNvPr>
            <p:cNvSpPr txBox="1">
              <a:spLocks noChangeArrowheads="1"/>
            </p:cNvSpPr>
            <p:nvPr/>
          </p:nvSpPr>
          <p:spPr bwMode="auto">
            <a:xfrm>
              <a:off x="9564285" y="2301914"/>
              <a:ext cx="378629"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charset="0"/>
                  <a:ea typeface="ＭＳ Ｐゴシック" charset="0"/>
                </a:rPr>
                <a:t>∞</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2" name="Text Box 8">
              <a:extLst>
                <a:ext uri="{FF2B5EF4-FFF2-40B4-BE49-F238E27FC236}">
                  <a16:creationId xmlns:a16="http://schemas.microsoft.com/office/drawing/2014/main" id="{9DBF3B61-BEF7-8A40-AF7C-22BFA4A5F837}"/>
                </a:ext>
              </a:extLst>
            </p:cNvPr>
            <p:cNvSpPr txBox="1">
              <a:spLocks noChangeArrowheads="1"/>
            </p:cNvSpPr>
            <p:nvPr/>
          </p:nvSpPr>
          <p:spPr bwMode="auto">
            <a:xfrm>
              <a:off x="8206722" y="2260378"/>
              <a:ext cx="52610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2,x</a:t>
              </a:r>
            </a:p>
          </p:txBody>
        </p:sp>
        <p:sp>
          <p:nvSpPr>
            <p:cNvPr id="496" name="Text Box 6">
              <a:extLst>
                <a:ext uri="{FF2B5EF4-FFF2-40B4-BE49-F238E27FC236}">
                  <a16:creationId xmlns:a16="http://schemas.microsoft.com/office/drawing/2014/main" id="{F4E69EDF-A458-174E-A9A1-51CA8C7BCF62}"/>
                </a:ext>
              </a:extLst>
            </p:cNvPr>
            <p:cNvSpPr txBox="1">
              <a:spLocks noChangeArrowheads="1"/>
            </p:cNvSpPr>
            <p:nvPr/>
          </p:nvSpPr>
          <p:spPr bwMode="auto">
            <a:xfrm>
              <a:off x="5566247" y="2271953"/>
              <a:ext cx="52610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4,x</a:t>
              </a:r>
            </a:p>
          </p:txBody>
        </p:sp>
        <p:sp>
          <p:nvSpPr>
            <p:cNvPr id="501" name="Text Box 5">
              <a:extLst>
                <a:ext uri="{FF2B5EF4-FFF2-40B4-BE49-F238E27FC236}">
                  <a16:creationId xmlns:a16="http://schemas.microsoft.com/office/drawing/2014/main" id="{3ACD38CB-FB5D-F74D-8F1B-D1ED7765296E}"/>
                </a:ext>
              </a:extLst>
            </p:cNvPr>
            <p:cNvSpPr txBox="1">
              <a:spLocks noChangeArrowheads="1"/>
            </p:cNvSpPr>
            <p:nvPr/>
          </p:nvSpPr>
          <p:spPr bwMode="auto">
            <a:xfrm>
              <a:off x="4263633" y="2255616"/>
              <a:ext cx="54053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2,u</a:t>
              </a:r>
            </a:p>
          </p:txBody>
        </p:sp>
      </p:grpSp>
      <p:grpSp>
        <p:nvGrpSpPr>
          <p:cNvPr id="35" name="Group 34">
            <a:extLst>
              <a:ext uri="{FF2B5EF4-FFF2-40B4-BE49-F238E27FC236}">
                <a16:creationId xmlns:a16="http://schemas.microsoft.com/office/drawing/2014/main" id="{3D9389ED-B03B-214C-ADF2-72A54A5A4AFE}"/>
              </a:ext>
            </a:extLst>
          </p:cNvPr>
          <p:cNvGrpSpPr/>
          <p:nvPr/>
        </p:nvGrpSpPr>
        <p:grpSpPr>
          <a:xfrm>
            <a:off x="4263633" y="2546912"/>
            <a:ext cx="5753019" cy="428022"/>
            <a:chOff x="4263633" y="2546912"/>
            <a:chExt cx="5753019" cy="428022"/>
          </a:xfrm>
        </p:grpSpPr>
        <p:sp>
          <p:nvSpPr>
            <p:cNvPr id="488" name="Text Box 9">
              <a:extLst>
                <a:ext uri="{FF2B5EF4-FFF2-40B4-BE49-F238E27FC236}">
                  <a16:creationId xmlns:a16="http://schemas.microsoft.com/office/drawing/2014/main" id="{A038CE8D-1564-2D4D-A52D-5FACBB86FE37}"/>
                </a:ext>
              </a:extLst>
            </p:cNvPr>
            <p:cNvSpPr txBox="1">
              <a:spLocks noChangeArrowheads="1"/>
            </p:cNvSpPr>
            <p:nvPr/>
          </p:nvSpPr>
          <p:spPr bwMode="auto">
            <a:xfrm>
              <a:off x="9490547" y="2546912"/>
              <a:ext cx="52610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4,y</a:t>
              </a:r>
            </a:p>
          </p:txBody>
        </p:sp>
        <p:sp>
          <p:nvSpPr>
            <p:cNvPr id="497" name="Text Box 6">
              <a:extLst>
                <a:ext uri="{FF2B5EF4-FFF2-40B4-BE49-F238E27FC236}">
                  <a16:creationId xmlns:a16="http://schemas.microsoft.com/office/drawing/2014/main" id="{A382A71E-E492-4443-89C5-C12D644FE79C}"/>
                </a:ext>
              </a:extLst>
            </p:cNvPr>
            <p:cNvSpPr txBox="1">
              <a:spLocks noChangeArrowheads="1"/>
            </p:cNvSpPr>
            <p:nvPr/>
          </p:nvSpPr>
          <p:spPr bwMode="auto">
            <a:xfrm>
              <a:off x="5566247" y="2574824"/>
              <a:ext cx="52610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3,y</a:t>
              </a:r>
            </a:p>
          </p:txBody>
        </p:sp>
        <p:sp>
          <p:nvSpPr>
            <p:cNvPr id="502" name="Text Box 5">
              <a:extLst>
                <a:ext uri="{FF2B5EF4-FFF2-40B4-BE49-F238E27FC236}">
                  <a16:creationId xmlns:a16="http://schemas.microsoft.com/office/drawing/2014/main" id="{C9B2A270-7336-FE45-A405-3057D86CB194}"/>
                </a:ext>
              </a:extLst>
            </p:cNvPr>
            <p:cNvSpPr txBox="1">
              <a:spLocks noChangeArrowheads="1"/>
            </p:cNvSpPr>
            <p:nvPr/>
          </p:nvSpPr>
          <p:spPr bwMode="auto">
            <a:xfrm>
              <a:off x="4263633" y="2558487"/>
              <a:ext cx="54053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2,u</a:t>
              </a:r>
            </a:p>
          </p:txBody>
        </p:sp>
      </p:grpSp>
      <p:sp>
        <p:nvSpPr>
          <p:cNvPr id="503" name="Text Box 4">
            <a:extLst>
              <a:ext uri="{FF2B5EF4-FFF2-40B4-BE49-F238E27FC236}">
                <a16:creationId xmlns:a16="http://schemas.microsoft.com/office/drawing/2014/main" id="{E994D46E-7D0F-9843-807C-ABB0D4B5FA66}"/>
              </a:ext>
            </a:extLst>
          </p:cNvPr>
          <p:cNvSpPr txBox="1">
            <a:spLocks noChangeArrowheads="1"/>
          </p:cNvSpPr>
          <p:nvPr/>
        </p:nvSpPr>
        <p:spPr bwMode="auto">
          <a:xfrm>
            <a:off x="2380129" y="3488080"/>
            <a:ext cx="102624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uxyvwz</a:t>
            </a:r>
          </a:p>
        </p:txBody>
      </p:sp>
      <p:sp>
        <p:nvSpPr>
          <p:cNvPr id="504" name="Text Box 4">
            <a:extLst>
              <a:ext uri="{FF2B5EF4-FFF2-40B4-BE49-F238E27FC236}">
                <a16:creationId xmlns:a16="http://schemas.microsoft.com/office/drawing/2014/main" id="{0A3ED467-D430-4A47-866D-6A5E75B0C40B}"/>
              </a:ext>
            </a:extLst>
          </p:cNvPr>
          <p:cNvSpPr txBox="1">
            <a:spLocks noChangeArrowheads="1"/>
          </p:cNvSpPr>
          <p:nvPr/>
        </p:nvSpPr>
        <p:spPr bwMode="auto">
          <a:xfrm>
            <a:off x="2521874" y="3178926"/>
            <a:ext cx="89800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uxyvw</a:t>
            </a:r>
          </a:p>
        </p:txBody>
      </p:sp>
      <p:sp>
        <p:nvSpPr>
          <p:cNvPr id="505" name="Text Box 4">
            <a:extLst>
              <a:ext uri="{FF2B5EF4-FFF2-40B4-BE49-F238E27FC236}">
                <a16:creationId xmlns:a16="http://schemas.microsoft.com/office/drawing/2014/main" id="{DBDC054B-9144-E046-848B-AA4FB410A4FE}"/>
              </a:ext>
            </a:extLst>
          </p:cNvPr>
          <p:cNvSpPr txBox="1">
            <a:spLocks noChangeArrowheads="1"/>
          </p:cNvSpPr>
          <p:nvPr/>
        </p:nvSpPr>
        <p:spPr bwMode="auto">
          <a:xfrm>
            <a:off x="2698178" y="2856764"/>
            <a:ext cx="71205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uxyv</a:t>
            </a:r>
          </a:p>
        </p:txBody>
      </p:sp>
      <p:sp>
        <p:nvSpPr>
          <p:cNvPr id="506" name="Text Box 4">
            <a:extLst>
              <a:ext uri="{FF2B5EF4-FFF2-40B4-BE49-F238E27FC236}">
                <a16:creationId xmlns:a16="http://schemas.microsoft.com/office/drawing/2014/main" id="{BBFEB9F8-55C5-9340-9F0D-07D6265CDD30}"/>
              </a:ext>
            </a:extLst>
          </p:cNvPr>
          <p:cNvSpPr txBox="1">
            <a:spLocks noChangeArrowheads="1"/>
          </p:cNvSpPr>
          <p:nvPr/>
        </p:nvSpPr>
        <p:spPr bwMode="auto">
          <a:xfrm>
            <a:off x="2816771" y="2546463"/>
            <a:ext cx="58381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uxy</a:t>
            </a:r>
          </a:p>
        </p:txBody>
      </p:sp>
      <p:sp>
        <p:nvSpPr>
          <p:cNvPr id="507" name="Text Box 4">
            <a:extLst>
              <a:ext uri="{FF2B5EF4-FFF2-40B4-BE49-F238E27FC236}">
                <a16:creationId xmlns:a16="http://schemas.microsoft.com/office/drawing/2014/main" id="{2AA27EEE-C105-4546-92C9-79D7A34AE083}"/>
              </a:ext>
            </a:extLst>
          </p:cNvPr>
          <p:cNvSpPr txBox="1">
            <a:spLocks noChangeArrowheads="1"/>
          </p:cNvSpPr>
          <p:nvPr/>
        </p:nvSpPr>
        <p:spPr bwMode="auto">
          <a:xfrm>
            <a:off x="2958516" y="2241520"/>
            <a:ext cx="45557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ux</a:t>
            </a:r>
          </a:p>
        </p:txBody>
      </p:sp>
      <p:sp>
        <p:nvSpPr>
          <p:cNvPr id="508" name="Text Box 4">
            <a:extLst>
              <a:ext uri="{FF2B5EF4-FFF2-40B4-BE49-F238E27FC236}">
                <a16:creationId xmlns:a16="http://schemas.microsoft.com/office/drawing/2014/main" id="{46A6DAE9-5634-E343-888C-DBD504BE17BD}"/>
              </a:ext>
            </a:extLst>
          </p:cNvPr>
          <p:cNvSpPr txBox="1">
            <a:spLocks noChangeArrowheads="1"/>
          </p:cNvSpPr>
          <p:nvPr/>
        </p:nvSpPr>
        <p:spPr bwMode="auto">
          <a:xfrm>
            <a:off x="3082181" y="1941646"/>
            <a:ext cx="32733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a:t>
            </a:r>
          </a:p>
        </p:txBody>
      </p:sp>
      <p:cxnSp>
        <p:nvCxnSpPr>
          <p:cNvPr id="3" name="Straight Connector 2">
            <a:extLst>
              <a:ext uri="{FF2B5EF4-FFF2-40B4-BE49-F238E27FC236}">
                <a16:creationId xmlns:a16="http://schemas.microsoft.com/office/drawing/2014/main" id="{155C6A08-435F-074A-8CB5-94B5718AAF55}"/>
              </a:ext>
            </a:extLst>
          </p:cNvPr>
          <p:cNvCxnSpPr/>
          <p:nvPr/>
        </p:nvCxnSpPr>
        <p:spPr>
          <a:xfrm>
            <a:off x="1706097" y="2303362"/>
            <a:ext cx="8229600"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A3B06771-707C-C549-B117-3063EC3738D7}"/>
              </a:ext>
            </a:extLst>
          </p:cNvPr>
          <p:cNvCxnSpPr/>
          <p:nvPr/>
        </p:nvCxnSpPr>
        <p:spPr>
          <a:xfrm>
            <a:off x="1714983" y="2606233"/>
            <a:ext cx="8229600"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0" name="Straight Connector 509">
            <a:extLst>
              <a:ext uri="{FF2B5EF4-FFF2-40B4-BE49-F238E27FC236}">
                <a16:creationId xmlns:a16="http://schemas.microsoft.com/office/drawing/2014/main" id="{1D62FDB7-4F58-C84F-A936-529AACBF81D5}"/>
              </a:ext>
            </a:extLst>
          </p:cNvPr>
          <p:cNvCxnSpPr/>
          <p:nvPr/>
        </p:nvCxnSpPr>
        <p:spPr>
          <a:xfrm>
            <a:off x="1719251" y="2913722"/>
            <a:ext cx="8229600"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1" name="Straight Connector 510">
            <a:extLst>
              <a:ext uri="{FF2B5EF4-FFF2-40B4-BE49-F238E27FC236}">
                <a16:creationId xmlns:a16="http://schemas.microsoft.com/office/drawing/2014/main" id="{F671747E-F7E7-174E-B66B-4158AC0C73AC}"/>
              </a:ext>
            </a:extLst>
          </p:cNvPr>
          <p:cNvCxnSpPr/>
          <p:nvPr/>
        </p:nvCxnSpPr>
        <p:spPr>
          <a:xfrm>
            <a:off x="1718901" y="3225829"/>
            <a:ext cx="8229600"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4" name="Straight Connector 513">
            <a:extLst>
              <a:ext uri="{FF2B5EF4-FFF2-40B4-BE49-F238E27FC236}">
                <a16:creationId xmlns:a16="http://schemas.microsoft.com/office/drawing/2014/main" id="{A48E9275-8476-9244-A5FE-18548D30A1B6}"/>
              </a:ext>
            </a:extLst>
          </p:cNvPr>
          <p:cNvCxnSpPr/>
          <p:nvPr/>
        </p:nvCxnSpPr>
        <p:spPr>
          <a:xfrm>
            <a:off x="1727787" y="3565644"/>
            <a:ext cx="8229600"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D587C637-11FC-0A49-8C82-7AF7D38C6CD6}"/>
              </a:ext>
            </a:extLst>
          </p:cNvPr>
          <p:cNvSpPr txBox="1"/>
          <p:nvPr/>
        </p:nvSpPr>
        <p:spPr>
          <a:xfrm>
            <a:off x="4409954" y="1342663"/>
            <a:ext cx="300082" cy="400110"/>
          </a:xfrm>
          <a:prstGeom prst="rect">
            <a:avLst/>
          </a:prstGeom>
          <a:noFill/>
        </p:spPr>
        <p:txBody>
          <a:bodyPr wrap="none" rtlCol="0">
            <a:spAutoFit/>
          </a:bodyPr>
          <a:lstStyle/>
          <a:p>
            <a:r>
              <a:rPr lang="en-US" sz="2000" dirty="0">
                <a:solidFill>
                  <a:srgbClr val="FF0000"/>
                </a:solidFill>
              </a:rPr>
              <a:t>v</a:t>
            </a:r>
          </a:p>
        </p:txBody>
      </p:sp>
      <p:sp>
        <p:nvSpPr>
          <p:cNvPr id="521" name="TextBox 520">
            <a:extLst>
              <a:ext uri="{FF2B5EF4-FFF2-40B4-BE49-F238E27FC236}">
                <a16:creationId xmlns:a16="http://schemas.microsoft.com/office/drawing/2014/main" id="{4C80ECA4-7464-CB40-8CC6-A7EDC7E7964C}"/>
              </a:ext>
            </a:extLst>
          </p:cNvPr>
          <p:cNvSpPr txBox="1"/>
          <p:nvPr/>
        </p:nvSpPr>
        <p:spPr>
          <a:xfrm>
            <a:off x="5685099" y="1337058"/>
            <a:ext cx="367408" cy="400110"/>
          </a:xfrm>
          <a:prstGeom prst="rect">
            <a:avLst/>
          </a:prstGeom>
          <a:noFill/>
        </p:spPr>
        <p:txBody>
          <a:bodyPr wrap="none" rtlCol="0">
            <a:spAutoFit/>
          </a:bodyPr>
          <a:lstStyle/>
          <a:p>
            <a:r>
              <a:rPr lang="en-US" sz="2000" dirty="0">
                <a:solidFill>
                  <a:srgbClr val="FF0000"/>
                </a:solidFill>
              </a:rPr>
              <a:t>w</a:t>
            </a:r>
          </a:p>
        </p:txBody>
      </p:sp>
      <p:sp>
        <p:nvSpPr>
          <p:cNvPr id="522" name="TextBox 521">
            <a:extLst>
              <a:ext uri="{FF2B5EF4-FFF2-40B4-BE49-F238E27FC236}">
                <a16:creationId xmlns:a16="http://schemas.microsoft.com/office/drawing/2014/main" id="{1052726D-C214-914F-AE65-3CE2B48F9FD7}"/>
              </a:ext>
            </a:extLst>
          </p:cNvPr>
          <p:cNvSpPr txBox="1"/>
          <p:nvPr/>
        </p:nvSpPr>
        <p:spPr>
          <a:xfrm>
            <a:off x="6994969" y="1331453"/>
            <a:ext cx="300082" cy="400110"/>
          </a:xfrm>
          <a:prstGeom prst="rect">
            <a:avLst/>
          </a:prstGeom>
          <a:noFill/>
        </p:spPr>
        <p:txBody>
          <a:bodyPr wrap="none" rtlCol="0">
            <a:spAutoFit/>
          </a:bodyPr>
          <a:lstStyle/>
          <a:p>
            <a:r>
              <a:rPr lang="en-US" sz="2000" dirty="0">
                <a:solidFill>
                  <a:srgbClr val="FF0000"/>
                </a:solidFill>
              </a:rPr>
              <a:t>x</a:t>
            </a:r>
          </a:p>
        </p:txBody>
      </p:sp>
      <p:sp>
        <p:nvSpPr>
          <p:cNvPr id="523" name="TextBox 522">
            <a:extLst>
              <a:ext uri="{FF2B5EF4-FFF2-40B4-BE49-F238E27FC236}">
                <a16:creationId xmlns:a16="http://schemas.microsoft.com/office/drawing/2014/main" id="{5B04DCE1-2FE2-A84B-8E64-4C946D2739CC}"/>
              </a:ext>
            </a:extLst>
          </p:cNvPr>
          <p:cNvSpPr txBox="1"/>
          <p:nvPr/>
        </p:nvSpPr>
        <p:spPr>
          <a:xfrm>
            <a:off x="8327989" y="1337423"/>
            <a:ext cx="300082" cy="400110"/>
          </a:xfrm>
          <a:prstGeom prst="rect">
            <a:avLst/>
          </a:prstGeom>
          <a:noFill/>
        </p:spPr>
        <p:txBody>
          <a:bodyPr wrap="none" rtlCol="0">
            <a:spAutoFit/>
          </a:bodyPr>
          <a:lstStyle/>
          <a:p>
            <a:r>
              <a:rPr lang="en-US" sz="2000" dirty="0">
                <a:solidFill>
                  <a:srgbClr val="FF0000"/>
                </a:solidFill>
              </a:rPr>
              <a:t>y</a:t>
            </a:r>
          </a:p>
        </p:txBody>
      </p:sp>
      <p:sp>
        <p:nvSpPr>
          <p:cNvPr id="524" name="TextBox 523">
            <a:extLst>
              <a:ext uri="{FF2B5EF4-FFF2-40B4-BE49-F238E27FC236}">
                <a16:creationId xmlns:a16="http://schemas.microsoft.com/office/drawing/2014/main" id="{9A4E2888-3BE6-BB46-8B3E-D324D269A9FF}"/>
              </a:ext>
            </a:extLst>
          </p:cNvPr>
          <p:cNvSpPr txBox="1"/>
          <p:nvPr/>
        </p:nvSpPr>
        <p:spPr>
          <a:xfrm>
            <a:off x="9591559" y="1354968"/>
            <a:ext cx="285656" cy="400110"/>
          </a:xfrm>
          <a:prstGeom prst="rect">
            <a:avLst/>
          </a:prstGeom>
          <a:noFill/>
        </p:spPr>
        <p:txBody>
          <a:bodyPr wrap="none" rtlCol="0">
            <a:spAutoFit/>
          </a:bodyPr>
          <a:lstStyle/>
          <a:p>
            <a:r>
              <a:rPr lang="en-US" sz="2000" dirty="0">
                <a:solidFill>
                  <a:srgbClr val="FF0000"/>
                </a:solidFill>
              </a:rPr>
              <a:t>z</a:t>
            </a:r>
          </a:p>
        </p:txBody>
      </p:sp>
      <p:grpSp>
        <p:nvGrpSpPr>
          <p:cNvPr id="17" name="Group 16">
            <a:extLst>
              <a:ext uri="{FF2B5EF4-FFF2-40B4-BE49-F238E27FC236}">
                <a16:creationId xmlns:a16="http://schemas.microsoft.com/office/drawing/2014/main" id="{80C9846B-B76F-EC46-B3DD-08ED42B2D986}"/>
              </a:ext>
            </a:extLst>
          </p:cNvPr>
          <p:cNvGrpSpPr/>
          <p:nvPr/>
        </p:nvGrpSpPr>
        <p:grpSpPr>
          <a:xfrm>
            <a:off x="3119488" y="1398905"/>
            <a:ext cx="4326893" cy="1233760"/>
            <a:chOff x="3104054" y="1398906"/>
            <a:chExt cx="4326893" cy="1233760"/>
          </a:xfrm>
        </p:grpSpPr>
        <p:grpSp>
          <p:nvGrpSpPr>
            <p:cNvPr id="516" name="Group 515">
              <a:extLst>
                <a:ext uri="{FF2B5EF4-FFF2-40B4-BE49-F238E27FC236}">
                  <a16:creationId xmlns:a16="http://schemas.microsoft.com/office/drawing/2014/main" id="{E48D8571-6045-3E40-9668-A4DCC2FFD7ED}"/>
                </a:ext>
              </a:extLst>
            </p:cNvPr>
            <p:cNvGrpSpPr/>
            <p:nvPr/>
          </p:nvGrpSpPr>
          <p:grpSpPr>
            <a:xfrm>
              <a:off x="3104054" y="1398906"/>
              <a:ext cx="4196366" cy="1233760"/>
              <a:chOff x="239710" y="526192"/>
              <a:chExt cx="4196366" cy="1233760"/>
            </a:xfrm>
          </p:grpSpPr>
          <p:sp>
            <p:nvSpPr>
              <p:cNvPr id="517" name="Oval 516">
                <a:extLst>
                  <a:ext uri="{FF2B5EF4-FFF2-40B4-BE49-F238E27FC236}">
                    <a16:creationId xmlns:a16="http://schemas.microsoft.com/office/drawing/2014/main" id="{68A21CC6-2268-6A4F-86A7-EE2A64DDB546}"/>
                  </a:ext>
                </a:extLst>
              </p:cNvPr>
              <p:cNvSpPr/>
              <p:nvPr/>
            </p:nvSpPr>
            <p:spPr>
              <a:xfrm>
                <a:off x="4120980" y="526192"/>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18" name="Straight Arrow Connector 517">
                <a:extLst>
                  <a:ext uri="{FF2B5EF4-FFF2-40B4-BE49-F238E27FC236}">
                    <a16:creationId xmlns:a16="http://schemas.microsoft.com/office/drawing/2014/main" id="{0C2832E9-BE63-D54F-9A07-797BB768C48C}"/>
                  </a:ext>
                </a:extLst>
              </p:cNvPr>
              <p:cNvCxnSpPr>
                <a:cxnSpLocks/>
                <a:stCxn id="517" idx="4"/>
                <a:endCxn id="520" idx="6"/>
              </p:cNvCxnSpPr>
              <p:nvPr/>
            </p:nvCxnSpPr>
            <p:spPr>
              <a:xfrm flipH="1">
                <a:off x="541927" y="821724"/>
                <a:ext cx="3736601" cy="790462"/>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20" name="Oval 519">
                <a:extLst>
                  <a:ext uri="{FF2B5EF4-FFF2-40B4-BE49-F238E27FC236}">
                    <a16:creationId xmlns:a16="http://schemas.microsoft.com/office/drawing/2014/main" id="{17653CE0-07E1-464B-8144-C45075F66FA4}"/>
                  </a:ext>
                </a:extLst>
              </p:cNvPr>
              <p:cNvSpPr/>
              <p:nvPr/>
            </p:nvSpPr>
            <p:spPr>
              <a:xfrm>
                <a:off x="239710" y="1464420"/>
                <a:ext cx="302217"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5" name="Oval 114">
              <a:extLst>
                <a:ext uri="{FF2B5EF4-FFF2-40B4-BE49-F238E27FC236}">
                  <a16:creationId xmlns:a16="http://schemas.microsoft.com/office/drawing/2014/main" id="{C682F2F6-CA7A-944A-9033-FDDB0D769442}"/>
                </a:ext>
              </a:extLst>
            </p:cNvPr>
            <p:cNvSpPr>
              <a:spLocks noChangeArrowheads="1"/>
            </p:cNvSpPr>
            <p:nvPr/>
          </p:nvSpPr>
          <p:spPr bwMode="auto">
            <a:xfrm>
              <a:off x="6828095" y="2025569"/>
              <a:ext cx="602852" cy="301972"/>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fontAlgn="base" hangingPunct="0">
                <a:spcBef>
                  <a:spcPct val="0"/>
                </a:spcBef>
                <a:spcAft>
                  <a:spcPct val="0"/>
                </a:spcAft>
              </a:pPr>
              <a:endParaRPr lang="en-US" sz="2000" dirty="0">
                <a:solidFill>
                  <a:srgbClr val="000000"/>
                </a:solidFill>
                <a:latin typeface="Comic Sans MS" charset="0"/>
                <a:ea typeface="ＭＳ Ｐゴシック" charset="0"/>
              </a:endParaRPr>
            </a:p>
          </p:txBody>
        </p:sp>
        <p:cxnSp>
          <p:nvCxnSpPr>
            <p:cNvPr id="13" name="Straight Arrow Connector 12">
              <a:extLst>
                <a:ext uri="{FF2B5EF4-FFF2-40B4-BE49-F238E27FC236}">
                  <a16:creationId xmlns:a16="http://schemas.microsoft.com/office/drawing/2014/main" id="{BE661659-5D13-8544-B931-6BD6A0036B25}"/>
                </a:ext>
              </a:extLst>
            </p:cNvPr>
            <p:cNvCxnSpPr>
              <a:cxnSpLocks/>
              <a:stCxn id="525" idx="0"/>
            </p:cNvCxnSpPr>
            <p:nvPr/>
          </p:nvCxnSpPr>
          <p:spPr>
            <a:xfrm flipV="1">
              <a:off x="7129521" y="1638301"/>
              <a:ext cx="484" cy="387268"/>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30" name="Group 529">
            <a:extLst>
              <a:ext uri="{FF2B5EF4-FFF2-40B4-BE49-F238E27FC236}">
                <a16:creationId xmlns:a16="http://schemas.microsoft.com/office/drawing/2014/main" id="{E156D929-7F75-B740-BEE1-71E12F7E0BCF}"/>
              </a:ext>
            </a:extLst>
          </p:cNvPr>
          <p:cNvGrpSpPr/>
          <p:nvPr/>
        </p:nvGrpSpPr>
        <p:grpSpPr>
          <a:xfrm>
            <a:off x="3117557" y="1389255"/>
            <a:ext cx="5681132" cy="1534706"/>
            <a:chOff x="1772965" y="1097960"/>
            <a:chExt cx="5681132" cy="1534706"/>
          </a:xfrm>
        </p:grpSpPr>
        <p:grpSp>
          <p:nvGrpSpPr>
            <p:cNvPr id="531" name="Group 530">
              <a:extLst>
                <a:ext uri="{FF2B5EF4-FFF2-40B4-BE49-F238E27FC236}">
                  <a16:creationId xmlns:a16="http://schemas.microsoft.com/office/drawing/2014/main" id="{405B06F4-42C4-874B-8775-68CE587789F1}"/>
                </a:ext>
              </a:extLst>
            </p:cNvPr>
            <p:cNvGrpSpPr/>
            <p:nvPr/>
          </p:nvGrpSpPr>
          <p:grpSpPr>
            <a:xfrm>
              <a:off x="1772965" y="1097960"/>
              <a:ext cx="5539030" cy="1534706"/>
              <a:chOff x="-1091379" y="225246"/>
              <a:chExt cx="5539030" cy="1534706"/>
            </a:xfrm>
          </p:grpSpPr>
          <p:sp>
            <p:nvSpPr>
              <p:cNvPr id="534" name="Oval 533">
                <a:extLst>
                  <a:ext uri="{FF2B5EF4-FFF2-40B4-BE49-F238E27FC236}">
                    <a16:creationId xmlns:a16="http://schemas.microsoft.com/office/drawing/2014/main" id="{6413A5FF-0871-0C46-8A58-9D04A8AADA7E}"/>
                  </a:ext>
                </a:extLst>
              </p:cNvPr>
              <p:cNvSpPr/>
              <p:nvPr/>
            </p:nvSpPr>
            <p:spPr>
              <a:xfrm>
                <a:off x="4132555" y="225246"/>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35" name="Straight Arrow Connector 534">
                <a:extLst>
                  <a:ext uri="{FF2B5EF4-FFF2-40B4-BE49-F238E27FC236}">
                    <a16:creationId xmlns:a16="http://schemas.microsoft.com/office/drawing/2014/main" id="{4BBE828C-BFCA-9E42-9A8E-855E80AB79F7}"/>
                  </a:ext>
                </a:extLst>
              </p:cNvPr>
              <p:cNvCxnSpPr>
                <a:cxnSpLocks/>
                <a:stCxn id="534" idx="4"/>
                <a:endCxn id="536" idx="6"/>
              </p:cNvCxnSpPr>
              <p:nvPr/>
            </p:nvCxnSpPr>
            <p:spPr>
              <a:xfrm flipH="1">
                <a:off x="-789162" y="520778"/>
                <a:ext cx="5079265" cy="1091408"/>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36" name="Oval 535">
                <a:extLst>
                  <a:ext uri="{FF2B5EF4-FFF2-40B4-BE49-F238E27FC236}">
                    <a16:creationId xmlns:a16="http://schemas.microsoft.com/office/drawing/2014/main" id="{29408050-96BC-544E-9C63-1E100FDDF6A2}"/>
                  </a:ext>
                </a:extLst>
              </p:cNvPr>
              <p:cNvSpPr/>
              <p:nvPr/>
            </p:nvSpPr>
            <p:spPr>
              <a:xfrm>
                <a:off x="-1091379" y="1464420"/>
                <a:ext cx="302217"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2" name="Oval 114">
              <a:extLst>
                <a:ext uri="{FF2B5EF4-FFF2-40B4-BE49-F238E27FC236}">
                  <a16:creationId xmlns:a16="http://schemas.microsoft.com/office/drawing/2014/main" id="{685FCE3A-E651-194B-82B8-7C5CF12FA788}"/>
                </a:ext>
              </a:extLst>
            </p:cNvPr>
            <p:cNvSpPr>
              <a:spLocks noChangeArrowheads="1"/>
            </p:cNvSpPr>
            <p:nvPr/>
          </p:nvSpPr>
          <p:spPr bwMode="auto">
            <a:xfrm>
              <a:off x="6851245" y="2025569"/>
              <a:ext cx="602852" cy="301972"/>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fontAlgn="base" hangingPunct="0">
                <a:spcBef>
                  <a:spcPct val="0"/>
                </a:spcBef>
                <a:spcAft>
                  <a:spcPct val="0"/>
                </a:spcAft>
              </a:pPr>
              <a:endParaRPr lang="en-US" sz="2000" dirty="0">
                <a:solidFill>
                  <a:srgbClr val="000000"/>
                </a:solidFill>
                <a:latin typeface="Comic Sans MS" charset="0"/>
                <a:ea typeface="ＭＳ Ｐゴシック" charset="0"/>
              </a:endParaRPr>
            </a:p>
          </p:txBody>
        </p:sp>
        <p:cxnSp>
          <p:nvCxnSpPr>
            <p:cNvPr id="533" name="Straight Arrow Connector 532">
              <a:extLst>
                <a:ext uri="{FF2B5EF4-FFF2-40B4-BE49-F238E27FC236}">
                  <a16:creationId xmlns:a16="http://schemas.microsoft.com/office/drawing/2014/main" id="{017D4077-E857-0E47-AE8D-9DAEDC889967}"/>
                </a:ext>
              </a:extLst>
            </p:cNvPr>
            <p:cNvCxnSpPr>
              <a:cxnSpLocks/>
              <a:stCxn id="532" idx="0"/>
              <a:endCxn id="534" idx="4"/>
            </p:cNvCxnSpPr>
            <p:nvPr/>
          </p:nvCxnSpPr>
          <p:spPr>
            <a:xfrm flipV="1">
              <a:off x="7152671" y="1393492"/>
              <a:ext cx="1776" cy="632077"/>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37" name="Group 536">
            <a:extLst>
              <a:ext uri="{FF2B5EF4-FFF2-40B4-BE49-F238E27FC236}">
                <a16:creationId xmlns:a16="http://schemas.microsoft.com/office/drawing/2014/main" id="{911D6D48-B41E-C748-8CC0-00A6299B0AAA}"/>
              </a:ext>
            </a:extLst>
          </p:cNvPr>
          <p:cNvGrpSpPr/>
          <p:nvPr/>
        </p:nvGrpSpPr>
        <p:grpSpPr>
          <a:xfrm>
            <a:off x="3109189" y="1412217"/>
            <a:ext cx="1746239" cy="1817119"/>
            <a:chOff x="5709634" y="1003247"/>
            <a:chExt cx="1746239" cy="1817119"/>
          </a:xfrm>
        </p:grpSpPr>
        <p:grpSp>
          <p:nvGrpSpPr>
            <p:cNvPr id="538" name="Group 537">
              <a:extLst>
                <a:ext uri="{FF2B5EF4-FFF2-40B4-BE49-F238E27FC236}">
                  <a16:creationId xmlns:a16="http://schemas.microsoft.com/office/drawing/2014/main" id="{476B669B-D835-7546-8C5D-745C28DBA626}"/>
                </a:ext>
              </a:extLst>
            </p:cNvPr>
            <p:cNvGrpSpPr/>
            <p:nvPr/>
          </p:nvGrpSpPr>
          <p:grpSpPr>
            <a:xfrm>
              <a:off x="5709634" y="1003247"/>
              <a:ext cx="1602361" cy="1817119"/>
              <a:chOff x="2845290" y="130533"/>
              <a:chExt cx="1602361" cy="1817119"/>
            </a:xfrm>
          </p:grpSpPr>
          <p:sp>
            <p:nvSpPr>
              <p:cNvPr id="541" name="Oval 540">
                <a:extLst>
                  <a:ext uri="{FF2B5EF4-FFF2-40B4-BE49-F238E27FC236}">
                    <a16:creationId xmlns:a16="http://schemas.microsoft.com/office/drawing/2014/main" id="{5000BC0A-ACF3-A743-B038-FE3A215C971F}"/>
                  </a:ext>
                </a:extLst>
              </p:cNvPr>
              <p:cNvSpPr/>
              <p:nvPr/>
            </p:nvSpPr>
            <p:spPr>
              <a:xfrm>
                <a:off x="4132555" y="130533"/>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42" name="Straight Arrow Connector 541">
                <a:extLst>
                  <a:ext uri="{FF2B5EF4-FFF2-40B4-BE49-F238E27FC236}">
                    <a16:creationId xmlns:a16="http://schemas.microsoft.com/office/drawing/2014/main" id="{AF172589-3BBB-8C42-AF91-ED4A3B8F251F}"/>
                  </a:ext>
                </a:extLst>
              </p:cNvPr>
              <p:cNvCxnSpPr>
                <a:cxnSpLocks/>
                <a:stCxn id="541" idx="4"/>
                <a:endCxn id="543" idx="6"/>
              </p:cNvCxnSpPr>
              <p:nvPr/>
            </p:nvCxnSpPr>
            <p:spPr>
              <a:xfrm flipH="1">
                <a:off x="3147507" y="426065"/>
                <a:ext cx="1142596" cy="1373821"/>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43" name="Oval 542">
                <a:extLst>
                  <a:ext uri="{FF2B5EF4-FFF2-40B4-BE49-F238E27FC236}">
                    <a16:creationId xmlns:a16="http://schemas.microsoft.com/office/drawing/2014/main" id="{983583A7-CF39-514C-B2F9-EC8A8919C008}"/>
                  </a:ext>
                </a:extLst>
              </p:cNvPr>
              <p:cNvSpPr/>
              <p:nvPr/>
            </p:nvSpPr>
            <p:spPr>
              <a:xfrm>
                <a:off x="2845290" y="1652120"/>
                <a:ext cx="302217"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9" name="Oval 114">
              <a:extLst>
                <a:ext uri="{FF2B5EF4-FFF2-40B4-BE49-F238E27FC236}">
                  <a16:creationId xmlns:a16="http://schemas.microsoft.com/office/drawing/2014/main" id="{88D76B70-8DB1-1F44-AC98-B4B908DE7566}"/>
                </a:ext>
              </a:extLst>
            </p:cNvPr>
            <p:cNvSpPr>
              <a:spLocks noChangeArrowheads="1"/>
            </p:cNvSpPr>
            <p:nvPr/>
          </p:nvSpPr>
          <p:spPr bwMode="auto">
            <a:xfrm>
              <a:off x="6853021" y="2199189"/>
              <a:ext cx="602852" cy="301972"/>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fontAlgn="base" hangingPunct="0">
                <a:spcBef>
                  <a:spcPct val="0"/>
                </a:spcBef>
                <a:spcAft>
                  <a:spcPct val="0"/>
                </a:spcAft>
              </a:pPr>
              <a:endParaRPr lang="en-US" sz="2000" dirty="0">
                <a:solidFill>
                  <a:srgbClr val="000000"/>
                </a:solidFill>
                <a:latin typeface="Comic Sans MS" charset="0"/>
                <a:ea typeface="ＭＳ Ｐゴシック" charset="0"/>
              </a:endParaRPr>
            </a:p>
          </p:txBody>
        </p:sp>
        <p:cxnSp>
          <p:nvCxnSpPr>
            <p:cNvPr id="540" name="Straight Arrow Connector 539">
              <a:extLst>
                <a:ext uri="{FF2B5EF4-FFF2-40B4-BE49-F238E27FC236}">
                  <a16:creationId xmlns:a16="http://schemas.microsoft.com/office/drawing/2014/main" id="{01FD8F8E-8376-A54A-8760-9722F14602E4}"/>
                </a:ext>
              </a:extLst>
            </p:cNvPr>
            <p:cNvCxnSpPr>
              <a:cxnSpLocks/>
              <a:stCxn id="539" idx="0"/>
              <a:endCxn id="541" idx="4"/>
            </p:cNvCxnSpPr>
            <p:nvPr/>
          </p:nvCxnSpPr>
          <p:spPr>
            <a:xfrm flipV="1">
              <a:off x="7154447" y="1298779"/>
              <a:ext cx="0" cy="900410"/>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4" name="Group 543">
            <a:extLst>
              <a:ext uri="{FF2B5EF4-FFF2-40B4-BE49-F238E27FC236}">
                <a16:creationId xmlns:a16="http://schemas.microsoft.com/office/drawing/2014/main" id="{E03EF3CA-2D9B-664C-A155-84446468FB79}"/>
              </a:ext>
            </a:extLst>
          </p:cNvPr>
          <p:cNvGrpSpPr/>
          <p:nvPr/>
        </p:nvGrpSpPr>
        <p:grpSpPr>
          <a:xfrm>
            <a:off x="3082834" y="1400642"/>
            <a:ext cx="3065254" cy="2136777"/>
            <a:chOff x="4423568" y="495889"/>
            <a:chExt cx="3065254" cy="2136777"/>
          </a:xfrm>
        </p:grpSpPr>
        <p:grpSp>
          <p:nvGrpSpPr>
            <p:cNvPr id="545" name="Group 544">
              <a:extLst>
                <a:ext uri="{FF2B5EF4-FFF2-40B4-BE49-F238E27FC236}">
                  <a16:creationId xmlns:a16="http://schemas.microsoft.com/office/drawing/2014/main" id="{9E0A8781-B42F-7A49-819E-17E215845ED5}"/>
                </a:ext>
              </a:extLst>
            </p:cNvPr>
            <p:cNvGrpSpPr/>
            <p:nvPr/>
          </p:nvGrpSpPr>
          <p:grpSpPr>
            <a:xfrm>
              <a:off x="4423568" y="495889"/>
              <a:ext cx="2923151" cy="2136777"/>
              <a:chOff x="1559224" y="-376825"/>
              <a:chExt cx="2923151" cy="2136777"/>
            </a:xfrm>
          </p:grpSpPr>
          <p:sp>
            <p:nvSpPr>
              <p:cNvPr id="549" name="Oval 548">
                <a:extLst>
                  <a:ext uri="{FF2B5EF4-FFF2-40B4-BE49-F238E27FC236}">
                    <a16:creationId xmlns:a16="http://schemas.microsoft.com/office/drawing/2014/main" id="{D753C51A-4350-514E-8575-255BE71968EF}"/>
                  </a:ext>
                </a:extLst>
              </p:cNvPr>
              <p:cNvSpPr/>
              <p:nvPr/>
            </p:nvSpPr>
            <p:spPr>
              <a:xfrm>
                <a:off x="4167279" y="-376825"/>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50" name="Straight Arrow Connector 549">
                <a:extLst>
                  <a:ext uri="{FF2B5EF4-FFF2-40B4-BE49-F238E27FC236}">
                    <a16:creationId xmlns:a16="http://schemas.microsoft.com/office/drawing/2014/main" id="{52E7D202-00E1-0940-872A-88DE48D25A31}"/>
                  </a:ext>
                </a:extLst>
              </p:cNvPr>
              <p:cNvCxnSpPr>
                <a:cxnSpLocks/>
                <a:stCxn id="549" idx="4"/>
                <a:endCxn id="551" idx="6"/>
              </p:cNvCxnSpPr>
              <p:nvPr/>
            </p:nvCxnSpPr>
            <p:spPr>
              <a:xfrm flipH="1">
                <a:off x="1861441" y="-81293"/>
                <a:ext cx="2463386" cy="1693479"/>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51" name="Oval 550">
                <a:extLst>
                  <a:ext uri="{FF2B5EF4-FFF2-40B4-BE49-F238E27FC236}">
                    <a16:creationId xmlns:a16="http://schemas.microsoft.com/office/drawing/2014/main" id="{0C65CD2E-F916-7F44-8015-E772F7A08327}"/>
                  </a:ext>
                </a:extLst>
              </p:cNvPr>
              <p:cNvSpPr/>
              <p:nvPr/>
            </p:nvSpPr>
            <p:spPr>
              <a:xfrm>
                <a:off x="1559224" y="1464420"/>
                <a:ext cx="302217"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7" name="Oval 114">
              <a:extLst>
                <a:ext uri="{FF2B5EF4-FFF2-40B4-BE49-F238E27FC236}">
                  <a16:creationId xmlns:a16="http://schemas.microsoft.com/office/drawing/2014/main" id="{C71CC878-55D7-AD4F-B3B1-13953C4E6D8A}"/>
                </a:ext>
              </a:extLst>
            </p:cNvPr>
            <p:cNvSpPr>
              <a:spLocks noChangeArrowheads="1"/>
            </p:cNvSpPr>
            <p:nvPr/>
          </p:nvSpPr>
          <p:spPr bwMode="auto">
            <a:xfrm>
              <a:off x="6885970" y="2025569"/>
              <a:ext cx="602852" cy="301972"/>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fontAlgn="base" hangingPunct="0">
                <a:spcBef>
                  <a:spcPct val="0"/>
                </a:spcBef>
                <a:spcAft>
                  <a:spcPct val="0"/>
                </a:spcAft>
              </a:pPr>
              <a:endParaRPr lang="en-US" sz="2000" dirty="0">
                <a:solidFill>
                  <a:srgbClr val="000000"/>
                </a:solidFill>
                <a:latin typeface="Comic Sans MS" charset="0"/>
                <a:ea typeface="ＭＳ Ｐゴシック" charset="0"/>
              </a:endParaRPr>
            </a:p>
          </p:txBody>
        </p:sp>
        <p:cxnSp>
          <p:nvCxnSpPr>
            <p:cNvPr id="548" name="Straight Arrow Connector 547">
              <a:extLst>
                <a:ext uri="{FF2B5EF4-FFF2-40B4-BE49-F238E27FC236}">
                  <a16:creationId xmlns:a16="http://schemas.microsoft.com/office/drawing/2014/main" id="{7B56A3C2-EAE1-8E49-9661-485FF1A1FAA4}"/>
                </a:ext>
              </a:extLst>
            </p:cNvPr>
            <p:cNvCxnSpPr>
              <a:cxnSpLocks/>
              <a:stCxn id="547" idx="0"/>
              <a:endCxn id="549" idx="4"/>
            </p:cNvCxnSpPr>
            <p:nvPr/>
          </p:nvCxnSpPr>
          <p:spPr>
            <a:xfrm flipV="1">
              <a:off x="7187396" y="791421"/>
              <a:ext cx="1775" cy="1234148"/>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52" name="Group 551">
            <a:extLst>
              <a:ext uri="{FF2B5EF4-FFF2-40B4-BE49-F238E27FC236}">
                <a16:creationId xmlns:a16="http://schemas.microsoft.com/office/drawing/2014/main" id="{837723A6-32DA-4C49-8E78-4111930D0945}"/>
              </a:ext>
            </a:extLst>
          </p:cNvPr>
          <p:cNvGrpSpPr/>
          <p:nvPr/>
        </p:nvGrpSpPr>
        <p:grpSpPr>
          <a:xfrm>
            <a:off x="3084763" y="1437297"/>
            <a:ext cx="6956123" cy="2426144"/>
            <a:chOff x="534474" y="495889"/>
            <a:chExt cx="6956123" cy="2426144"/>
          </a:xfrm>
        </p:grpSpPr>
        <p:grpSp>
          <p:nvGrpSpPr>
            <p:cNvPr id="553" name="Group 552">
              <a:extLst>
                <a:ext uri="{FF2B5EF4-FFF2-40B4-BE49-F238E27FC236}">
                  <a16:creationId xmlns:a16="http://schemas.microsoft.com/office/drawing/2014/main" id="{D4AF9FEB-87B8-2440-BFF7-2388513CCB4D}"/>
                </a:ext>
              </a:extLst>
            </p:cNvPr>
            <p:cNvGrpSpPr/>
            <p:nvPr/>
          </p:nvGrpSpPr>
          <p:grpSpPr>
            <a:xfrm>
              <a:off x="534474" y="495889"/>
              <a:ext cx="6812245" cy="2426144"/>
              <a:chOff x="-2329870" y="-376825"/>
              <a:chExt cx="6812245" cy="2426144"/>
            </a:xfrm>
          </p:grpSpPr>
          <p:sp>
            <p:nvSpPr>
              <p:cNvPr id="556" name="Oval 555">
                <a:extLst>
                  <a:ext uri="{FF2B5EF4-FFF2-40B4-BE49-F238E27FC236}">
                    <a16:creationId xmlns:a16="http://schemas.microsoft.com/office/drawing/2014/main" id="{E833C45F-B922-8B4F-A541-13D5EDF3D166}"/>
                  </a:ext>
                </a:extLst>
              </p:cNvPr>
              <p:cNvSpPr/>
              <p:nvPr/>
            </p:nvSpPr>
            <p:spPr>
              <a:xfrm>
                <a:off x="4167279" y="-376825"/>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57" name="Straight Arrow Connector 556">
                <a:extLst>
                  <a:ext uri="{FF2B5EF4-FFF2-40B4-BE49-F238E27FC236}">
                    <a16:creationId xmlns:a16="http://schemas.microsoft.com/office/drawing/2014/main" id="{BAC38F32-13CD-8D49-B140-20E9CE2B7D81}"/>
                  </a:ext>
                </a:extLst>
              </p:cNvPr>
              <p:cNvCxnSpPr>
                <a:cxnSpLocks/>
                <a:stCxn id="556" idx="4"/>
                <a:endCxn id="558" idx="6"/>
              </p:cNvCxnSpPr>
              <p:nvPr/>
            </p:nvCxnSpPr>
            <p:spPr>
              <a:xfrm flipH="1">
                <a:off x="-2027653" y="-81293"/>
                <a:ext cx="6352480" cy="1982846"/>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58" name="Oval 557">
                <a:extLst>
                  <a:ext uri="{FF2B5EF4-FFF2-40B4-BE49-F238E27FC236}">
                    <a16:creationId xmlns:a16="http://schemas.microsoft.com/office/drawing/2014/main" id="{5A968801-B5C0-774E-9189-C0C84CCD1C5E}"/>
                  </a:ext>
                </a:extLst>
              </p:cNvPr>
              <p:cNvSpPr/>
              <p:nvPr/>
            </p:nvSpPr>
            <p:spPr>
              <a:xfrm>
                <a:off x="-2329870" y="1753787"/>
                <a:ext cx="302217"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54" name="Oval 114">
              <a:extLst>
                <a:ext uri="{FF2B5EF4-FFF2-40B4-BE49-F238E27FC236}">
                  <a16:creationId xmlns:a16="http://schemas.microsoft.com/office/drawing/2014/main" id="{2DD21A52-3AB5-1146-AA26-D2C240D0B0AF}"/>
                </a:ext>
              </a:extLst>
            </p:cNvPr>
            <p:cNvSpPr>
              <a:spLocks noChangeArrowheads="1"/>
            </p:cNvSpPr>
            <p:nvPr/>
          </p:nvSpPr>
          <p:spPr bwMode="auto">
            <a:xfrm>
              <a:off x="6887745" y="2326511"/>
              <a:ext cx="602852" cy="301972"/>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fontAlgn="base" hangingPunct="0">
                <a:spcBef>
                  <a:spcPct val="0"/>
                </a:spcBef>
                <a:spcAft>
                  <a:spcPct val="0"/>
                </a:spcAft>
              </a:pPr>
              <a:endParaRPr lang="en-US" sz="2000" dirty="0">
                <a:solidFill>
                  <a:srgbClr val="000000"/>
                </a:solidFill>
                <a:latin typeface="Comic Sans MS" charset="0"/>
                <a:ea typeface="ＭＳ Ｐゴシック" charset="0"/>
              </a:endParaRPr>
            </a:p>
          </p:txBody>
        </p:sp>
        <p:cxnSp>
          <p:nvCxnSpPr>
            <p:cNvPr id="555" name="Straight Arrow Connector 554">
              <a:extLst>
                <a:ext uri="{FF2B5EF4-FFF2-40B4-BE49-F238E27FC236}">
                  <a16:creationId xmlns:a16="http://schemas.microsoft.com/office/drawing/2014/main" id="{31B6FC9B-38BD-A74B-95DB-48A86BA94800}"/>
                </a:ext>
              </a:extLst>
            </p:cNvPr>
            <p:cNvCxnSpPr>
              <a:cxnSpLocks/>
              <a:stCxn id="554" idx="0"/>
              <a:endCxn id="556" idx="4"/>
            </p:cNvCxnSpPr>
            <p:nvPr/>
          </p:nvCxnSpPr>
          <p:spPr>
            <a:xfrm flipV="1">
              <a:off x="7189171" y="791421"/>
              <a:ext cx="0" cy="1535090"/>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38" name="Straight Arrow Connector 37">
            <a:extLst>
              <a:ext uri="{FF2B5EF4-FFF2-40B4-BE49-F238E27FC236}">
                <a16:creationId xmlns:a16="http://schemas.microsoft.com/office/drawing/2014/main" id="{112457CF-2890-E146-8628-638AC5577656}"/>
              </a:ext>
            </a:extLst>
          </p:cNvPr>
          <p:cNvCxnSpPr>
            <a:cxnSpLocks/>
            <a:endCxn id="271" idx="2"/>
          </p:cNvCxnSpPr>
          <p:nvPr/>
        </p:nvCxnSpPr>
        <p:spPr>
          <a:xfrm>
            <a:off x="1957653" y="5544274"/>
            <a:ext cx="439472" cy="428799"/>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59" name="Straight Arrow Connector 558">
            <a:extLst>
              <a:ext uri="{FF2B5EF4-FFF2-40B4-BE49-F238E27FC236}">
                <a16:creationId xmlns:a16="http://schemas.microsoft.com/office/drawing/2014/main" id="{491C301B-8A6E-4845-BF28-577AD894F891}"/>
              </a:ext>
            </a:extLst>
          </p:cNvPr>
          <p:cNvCxnSpPr>
            <a:cxnSpLocks/>
            <a:endCxn id="414" idx="2"/>
          </p:cNvCxnSpPr>
          <p:nvPr/>
        </p:nvCxnSpPr>
        <p:spPr>
          <a:xfrm>
            <a:off x="2908706" y="6055489"/>
            <a:ext cx="586969" cy="6484"/>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60" name="Straight Arrow Connector 559">
            <a:extLst>
              <a:ext uri="{FF2B5EF4-FFF2-40B4-BE49-F238E27FC236}">
                <a16:creationId xmlns:a16="http://schemas.microsoft.com/office/drawing/2014/main" id="{3C9D1B43-9124-3142-843B-DC7A58F1456E}"/>
              </a:ext>
            </a:extLst>
          </p:cNvPr>
          <p:cNvCxnSpPr>
            <a:cxnSpLocks/>
            <a:stCxn id="266" idx="7"/>
          </p:cNvCxnSpPr>
          <p:nvPr/>
        </p:nvCxnSpPr>
        <p:spPr>
          <a:xfrm flipV="1">
            <a:off x="2068770" y="5023414"/>
            <a:ext cx="502342" cy="281976"/>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61" name="Straight Arrow Connector 560">
            <a:extLst>
              <a:ext uri="{FF2B5EF4-FFF2-40B4-BE49-F238E27FC236}">
                <a16:creationId xmlns:a16="http://schemas.microsoft.com/office/drawing/2014/main" id="{8A7B92A4-0E80-6D4D-87F2-803D33EFB3E5}"/>
              </a:ext>
            </a:extLst>
          </p:cNvPr>
          <p:cNvCxnSpPr>
            <a:cxnSpLocks/>
          </p:cNvCxnSpPr>
          <p:nvPr/>
        </p:nvCxnSpPr>
        <p:spPr>
          <a:xfrm flipV="1">
            <a:off x="3744012" y="4988689"/>
            <a:ext cx="0" cy="883534"/>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62" name="Straight Arrow Connector 561">
            <a:extLst>
              <a:ext uri="{FF2B5EF4-FFF2-40B4-BE49-F238E27FC236}">
                <a16:creationId xmlns:a16="http://schemas.microsoft.com/office/drawing/2014/main" id="{368CBA46-10A4-6B43-8244-BF448DB2A1AB}"/>
              </a:ext>
            </a:extLst>
          </p:cNvPr>
          <p:cNvCxnSpPr>
            <a:cxnSpLocks/>
          </p:cNvCxnSpPr>
          <p:nvPr/>
        </p:nvCxnSpPr>
        <p:spPr>
          <a:xfrm flipV="1">
            <a:off x="4007312" y="5577069"/>
            <a:ext cx="606730" cy="44806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63" name="Text Box 3">
            <a:extLst>
              <a:ext uri="{FF2B5EF4-FFF2-40B4-BE49-F238E27FC236}">
                <a16:creationId xmlns:a16="http://schemas.microsoft.com/office/drawing/2014/main" id="{26DB9EA5-AEE6-8446-BB60-338C393AB3A4}"/>
              </a:ext>
            </a:extLst>
          </p:cNvPr>
          <p:cNvSpPr txBox="1">
            <a:spLocks noChangeArrowheads="1"/>
          </p:cNvSpPr>
          <p:nvPr/>
        </p:nvSpPr>
        <p:spPr bwMode="auto">
          <a:xfrm>
            <a:off x="5894442" y="4463262"/>
            <a:ext cx="5770234"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200" dirty="0">
                <a:latin typeface="+mn-lt"/>
              </a:rPr>
              <a:t>find </a:t>
            </a:r>
            <a:r>
              <a:rPr lang="en-US" sz="2200" i="1" dirty="0">
                <a:latin typeface="+mn-lt"/>
              </a:rPr>
              <a:t>a</a:t>
            </a:r>
            <a:r>
              <a:rPr lang="en-US" sz="2200" dirty="0">
                <a:latin typeface="+mn-lt"/>
              </a:rPr>
              <a:t> not in </a:t>
            </a:r>
            <a:r>
              <a:rPr lang="en-US" sz="2200" i="1" dirty="0">
                <a:latin typeface="+mn-lt"/>
              </a:rPr>
              <a:t>N</a:t>
            </a:r>
            <a:r>
              <a:rPr lang="en-US" sz="2200" i="1" dirty="0">
                <a:latin typeface="+mn-lt"/>
                <a:cs typeface="Arial" charset="0"/>
              </a:rPr>
              <a:t>'</a:t>
            </a:r>
            <a:r>
              <a:rPr lang="en-US" sz="2200" i="1" dirty="0">
                <a:latin typeface="+mn-lt"/>
              </a:rPr>
              <a:t> </a:t>
            </a:r>
            <a:r>
              <a:rPr lang="en-US" sz="2200" dirty="0">
                <a:latin typeface="+mn-lt"/>
              </a:rPr>
              <a:t>such that </a:t>
            </a:r>
            <a:r>
              <a:rPr lang="en-US" sz="2200" i="1" dirty="0">
                <a:latin typeface="+mn-lt"/>
              </a:rPr>
              <a:t>D(a) </a:t>
            </a:r>
            <a:r>
              <a:rPr lang="en-US" sz="2200" dirty="0">
                <a:latin typeface="+mn-lt"/>
              </a:rPr>
              <a:t>is a minimum </a:t>
            </a:r>
          </a:p>
          <a:p>
            <a:r>
              <a:rPr lang="en-US" sz="2200" dirty="0">
                <a:latin typeface="+mn-lt"/>
              </a:rPr>
              <a:t>add </a:t>
            </a:r>
            <a:r>
              <a:rPr lang="en-US" sz="2200" i="1" dirty="0">
                <a:latin typeface="+mn-lt"/>
              </a:rPr>
              <a:t>a</a:t>
            </a:r>
            <a:r>
              <a:rPr lang="en-US" sz="2200" dirty="0">
                <a:latin typeface="+mn-lt"/>
              </a:rPr>
              <a:t> to </a:t>
            </a:r>
            <a:r>
              <a:rPr lang="en-US" sz="2200" i="1" dirty="0">
                <a:latin typeface="+mn-lt"/>
              </a:rPr>
              <a:t>N</a:t>
            </a:r>
            <a:r>
              <a:rPr lang="en-US" sz="2200" i="1" dirty="0">
                <a:latin typeface="+mn-lt"/>
                <a:cs typeface="Arial" charset="0"/>
              </a:rPr>
              <a:t>'</a:t>
            </a:r>
            <a:r>
              <a:rPr lang="en-US" sz="2200" i="1" dirty="0">
                <a:latin typeface="+mn-lt"/>
              </a:rPr>
              <a:t> </a:t>
            </a:r>
          </a:p>
          <a:p>
            <a:r>
              <a:rPr lang="en-US" sz="2200" dirty="0">
                <a:latin typeface="+mn-lt"/>
              </a:rPr>
              <a:t>update </a:t>
            </a:r>
            <a:r>
              <a:rPr lang="en-US" sz="2200" i="1" dirty="0">
                <a:latin typeface="+mn-lt"/>
              </a:rPr>
              <a:t>D(b) </a:t>
            </a:r>
            <a:r>
              <a:rPr lang="en-US" sz="2200" dirty="0">
                <a:latin typeface="+mn-lt"/>
              </a:rPr>
              <a:t>for all </a:t>
            </a:r>
            <a:r>
              <a:rPr lang="en-US" sz="2200" i="1" dirty="0">
                <a:latin typeface="+mn-lt"/>
              </a:rPr>
              <a:t>b</a:t>
            </a:r>
            <a:r>
              <a:rPr lang="en-US" sz="2200" dirty="0">
                <a:latin typeface="+mn-lt"/>
              </a:rPr>
              <a:t> adjacent to </a:t>
            </a:r>
            <a:r>
              <a:rPr lang="en-US" sz="2200" i="1" dirty="0">
                <a:latin typeface="+mn-lt"/>
              </a:rPr>
              <a:t>a</a:t>
            </a:r>
            <a:r>
              <a:rPr lang="en-US" sz="2200" dirty="0">
                <a:latin typeface="+mn-lt"/>
              </a:rPr>
              <a:t> and not in </a:t>
            </a:r>
            <a:r>
              <a:rPr lang="en-US" sz="2200" i="1" dirty="0">
                <a:latin typeface="+mn-lt"/>
              </a:rPr>
              <a:t>N</a:t>
            </a:r>
            <a:r>
              <a:rPr lang="en-US" sz="2200" i="1" dirty="0">
                <a:latin typeface="+mn-lt"/>
                <a:cs typeface="Arial" charset="0"/>
              </a:rPr>
              <a:t>'</a:t>
            </a:r>
            <a:r>
              <a:rPr lang="en-US" sz="2200" i="1" dirty="0">
                <a:latin typeface="+mn-lt"/>
              </a:rPr>
              <a:t> </a:t>
            </a:r>
            <a:r>
              <a:rPr lang="en-US" sz="2200" dirty="0">
                <a:latin typeface="+mn-lt"/>
              </a:rPr>
              <a:t>: </a:t>
            </a:r>
          </a:p>
          <a:p>
            <a:r>
              <a:rPr lang="en-US" sz="2200" b="1" i="1" dirty="0">
                <a:solidFill>
                  <a:srgbClr val="CC0000"/>
                </a:solidFill>
                <a:latin typeface="+mn-lt"/>
              </a:rPr>
              <a:t>     D(b) = </a:t>
            </a:r>
            <a:r>
              <a:rPr lang="en-US" sz="2200" b="1" dirty="0">
                <a:solidFill>
                  <a:srgbClr val="CC0000"/>
                </a:solidFill>
                <a:latin typeface="+mn-lt"/>
              </a:rPr>
              <a:t>min</a:t>
            </a:r>
            <a:r>
              <a:rPr lang="en-US" sz="2200" b="1" i="1" dirty="0">
                <a:solidFill>
                  <a:srgbClr val="CC0000"/>
                </a:solidFill>
                <a:latin typeface="+mn-lt"/>
              </a:rPr>
              <a:t> ( D(b), D(a) + c</a:t>
            </a:r>
            <a:r>
              <a:rPr lang="en-US" sz="2200" b="1" i="1" baseline="-25000" dirty="0">
                <a:solidFill>
                  <a:srgbClr val="CC0000"/>
                </a:solidFill>
                <a:latin typeface="+mn-lt"/>
              </a:rPr>
              <a:t>a,b </a:t>
            </a:r>
            <a:r>
              <a:rPr lang="en-US" sz="2200" b="1" i="1" dirty="0">
                <a:solidFill>
                  <a:srgbClr val="CC0000"/>
                </a:solidFill>
                <a:latin typeface="+mn-lt"/>
              </a:rPr>
              <a:t>) </a:t>
            </a:r>
          </a:p>
        </p:txBody>
      </p:sp>
      <p:sp>
        <p:nvSpPr>
          <p:cNvPr id="53" name="Rectangle 52">
            <a:extLst>
              <a:ext uri="{FF2B5EF4-FFF2-40B4-BE49-F238E27FC236}">
                <a16:creationId xmlns:a16="http://schemas.microsoft.com/office/drawing/2014/main" id="{AE2B11F0-0B2B-E548-A572-A488F5822281}"/>
              </a:ext>
            </a:extLst>
          </p:cNvPr>
          <p:cNvSpPr/>
          <p:nvPr/>
        </p:nvSpPr>
        <p:spPr>
          <a:xfrm>
            <a:off x="5606004" y="3868305"/>
            <a:ext cx="6721033" cy="341632"/>
          </a:xfrm>
          <a:prstGeom prst="rect">
            <a:avLst/>
          </a:prstGeom>
        </p:spPr>
        <p:txBody>
          <a:bodyPr wrap="square">
            <a:spAutoFit/>
          </a:bodyPr>
          <a:lstStyle/>
          <a:p>
            <a:pPr>
              <a:lnSpc>
                <a:spcPct val="90000"/>
              </a:lnSpc>
            </a:pPr>
            <a:r>
              <a:rPr lang="en-US" dirty="0"/>
              <a:t>Initialization (step 0): For all a: if </a:t>
            </a:r>
            <a:r>
              <a:rPr lang="en-US" i="1" dirty="0"/>
              <a:t>a</a:t>
            </a:r>
            <a:r>
              <a:rPr lang="en-US" dirty="0"/>
              <a:t> adjacent to then </a:t>
            </a:r>
            <a:r>
              <a:rPr lang="en-US" i="1" dirty="0"/>
              <a:t>D(a) = c</a:t>
            </a:r>
            <a:r>
              <a:rPr lang="en-US" i="1" baseline="-25000" dirty="0"/>
              <a:t>u,a </a:t>
            </a:r>
            <a:endParaRPr lang="en-US" baseline="-25000" dirty="0"/>
          </a:p>
        </p:txBody>
      </p:sp>
    </p:spTree>
    <p:extLst>
      <p:ext uri="{BB962C8B-B14F-4D97-AF65-F5344CB8AC3E}">
        <p14:creationId xmlns:p14="http://schemas.microsoft.com/office/powerpoint/2010/main" val="1865970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dissolve">
                                      <p:cBhvr>
                                        <p:cTn id="12" dur="1000"/>
                                        <p:tgtEl>
                                          <p:spTgt spid="17"/>
                                        </p:tgtEl>
                                      </p:cBhvr>
                                    </p:animEffect>
                                  </p:childTnLst>
                                </p:cTn>
                              </p:par>
                            </p:childTnLst>
                          </p:cTn>
                        </p:par>
                        <p:par>
                          <p:cTn id="13" fill="hold">
                            <p:stCondLst>
                              <p:cond delay="1000"/>
                            </p:stCondLst>
                            <p:childTnLst>
                              <p:par>
                                <p:cTn id="14" presetID="9" presetClass="entr" presetSubtype="0" fill="hold" grpId="0" nodeType="afterEffect">
                                  <p:stCondLst>
                                    <p:cond delay="0"/>
                                  </p:stCondLst>
                                  <p:childTnLst>
                                    <p:set>
                                      <p:cBhvr>
                                        <p:cTn id="15" dur="1" fill="hold">
                                          <p:stCondLst>
                                            <p:cond delay="0"/>
                                          </p:stCondLst>
                                        </p:cTn>
                                        <p:tgtEl>
                                          <p:spTgt spid="507"/>
                                        </p:tgtEl>
                                        <p:attrNameLst>
                                          <p:attrName>style.visibility</p:attrName>
                                        </p:attrNameLst>
                                      </p:cBhvr>
                                      <p:to>
                                        <p:strVal val="visible"/>
                                      </p:to>
                                    </p:set>
                                    <p:animEffect transition="in" filter="dissolve">
                                      <p:cBhvr>
                                        <p:cTn id="16" dur="500"/>
                                        <p:tgtEl>
                                          <p:spTgt spid="507"/>
                                        </p:tgtEl>
                                      </p:cBhvr>
                                    </p:animEffect>
                                  </p:childTnLst>
                                </p:cTn>
                              </p:par>
                              <p:par>
                                <p:cTn id="17" presetID="9" presetClass="exit" presetSubtype="0" fill="hold" grpId="0" nodeType="withEffect">
                                  <p:stCondLst>
                                    <p:cond delay="0"/>
                                  </p:stCondLst>
                                  <p:childTnLst>
                                    <p:animEffect transition="out" filter="dissolve">
                                      <p:cBhvr>
                                        <p:cTn id="18" dur="500"/>
                                        <p:tgtEl>
                                          <p:spTgt spid="53"/>
                                        </p:tgtEl>
                                      </p:cBhvr>
                                    </p:animEffect>
                                    <p:set>
                                      <p:cBhvr>
                                        <p:cTn id="19" dur="1" fill="hold">
                                          <p:stCondLst>
                                            <p:cond delay="499"/>
                                          </p:stCondLst>
                                        </p:cTn>
                                        <p:tgtEl>
                                          <p:spTgt spid="53"/>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38"/>
                                        </p:tgtEl>
                                        <p:attrNameLst>
                                          <p:attrName>style.visibility</p:attrName>
                                        </p:attrNameLst>
                                      </p:cBhvr>
                                      <p:to>
                                        <p:strVal val="visible"/>
                                      </p:to>
                                    </p:set>
                                    <p:animEffect transition="in" filter="dissolve">
                                      <p:cBhvr>
                                        <p:cTn id="24" dur="500"/>
                                        <p:tgtEl>
                                          <p:spTgt spid="38"/>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xit" presetSubtype="0" fill="hold" nodeType="clickEffect">
                                  <p:stCondLst>
                                    <p:cond delay="0"/>
                                  </p:stCondLst>
                                  <p:childTnLst>
                                    <p:animEffect transition="out" filter="dissolve">
                                      <p:cBhvr>
                                        <p:cTn id="28" dur="500"/>
                                        <p:tgtEl>
                                          <p:spTgt spid="17"/>
                                        </p:tgtEl>
                                      </p:cBhvr>
                                    </p:animEffect>
                                    <p:set>
                                      <p:cBhvr>
                                        <p:cTn id="29" dur="1" fill="hold">
                                          <p:stCondLst>
                                            <p:cond delay="499"/>
                                          </p:stCondLst>
                                        </p:cTn>
                                        <p:tgtEl>
                                          <p:spTgt spid="17"/>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wipe(left)">
                                      <p:cBhvr>
                                        <p:cTn id="34" dur="1000"/>
                                        <p:tgtEl>
                                          <p:spTgt spid="34"/>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530"/>
                                        </p:tgtEl>
                                        <p:attrNameLst>
                                          <p:attrName>style.visibility</p:attrName>
                                        </p:attrNameLst>
                                      </p:cBhvr>
                                      <p:to>
                                        <p:strVal val="visible"/>
                                      </p:to>
                                    </p:set>
                                    <p:animEffect transition="in" filter="dissolve">
                                      <p:cBhvr>
                                        <p:cTn id="39" dur="1000"/>
                                        <p:tgtEl>
                                          <p:spTgt spid="530"/>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506"/>
                                        </p:tgtEl>
                                        <p:attrNameLst>
                                          <p:attrName>style.visibility</p:attrName>
                                        </p:attrNameLst>
                                      </p:cBhvr>
                                      <p:to>
                                        <p:strVal val="visible"/>
                                      </p:to>
                                    </p:set>
                                    <p:animEffect transition="in" filter="dissolve">
                                      <p:cBhvr>
                                        <p:cTn id="43" dur="500"/>
                                        <p:tgtEl>
                                          <p:spTgt spid="506"/>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559"/>
                                        </p:tgtEl>
                                        <p:attrNameLst>
                                          <p:attrName>style.visibility</p:attrName>
                                        </p:attrNameLst>
                                      </p:cBhvr>
                                      <p:to>
                                        <p:strVal val="visible"/>
                                      </p:to>
                                    </p:set>
                                    <p:animEffect transition="in" filter="dissolve">
                                      <p:cBhvr>
                                        <p:cTn id="48" dur="500"/>
                                        <p:tgtEl>
                                          <p:spTgt spid="559"/>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nodeType="clickEffect">
                                  <p:stCondLst>
                                    <p:cond delay="0"/>
                                  </p:stCondLst>
                                  <p:childTnLst>
                                    <p:animEffect transition="out" filter="dissolve">
                                      <p:cBhvr>
                                        <p:cTn id="52" dur="500"/>
                                        <p:tgtEl>
                                          <p:spTgt spid="530"/>
                                        </p:tgtEl>
                                      </p:cBhvr>
                                    </p:animEffect>
                                    <p:set>
                                      <p:cBhvr>
                                        <p:cTn id="53" dur="1" fill="hold">
                                          <p:stCondLst>
                                            <p:cond delay="499"/>
                                          </p:stCondLst>
                                        </p:cTn>
                                        <p:tgtEl>
                                          <p:spTgt spid="53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wipe(left)">
                                      <p:cBhvr>
                                        <p:cTn id="58" dur="1000"/>
                                        <p:tgtEl>
                                          <p:spTgt spid="35"/>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537"/>
                                        </p:tgtEl>
                                        <p:attrNameLst>
                                          <p:attrName>style.visibility</p:attrName>
                                        </p:attrNameLst>
                                      </p:cBhvr>
                                      <p:to>
                                        <p:strVal val="visible"/>
                                      </p:to>
                                    </p:set>
                                    <p:animEffect transition="in" filter="dissolve">
                                      <p:cBhvr>
                                        <p:cTn id="63" dur="1000"/>
                                        <p:tgtEl>
                                          <p:spTgt spid="537"/>
                                        </p:tgtEl>
                                      </p:cBhvr>
                                    </p:animEffect>
                                  </p:childTnLst>
                                </p:cTn>
                              </p:par>
                            </p:childTnLst>
                          </p:cTn>
                        </p:par>
                        <p:par>
                          <p:cTn id="64" fill="hold">
                            <p:stCondLst>
                              <p:cond delay="1000"/>
                            </p:stCondLst>
                            <p:childTnLst>
                              <p:par>
                                <p:cTn id="65" presetID="9" presetClass="entr" presetSubtype="0" fill="hold" grpId="0" nodeType="afterEffect">
                                  <p:stCondLst>
                                    <p:cond delay="0"/>
                                  </p:stCondLst>
                                  <p:childTnLst>
                                    <p:set>
                                      <p:cBhvr>
                                        <p:cTn id="66" dur="1" fill="hold">
                                          <p:stCondLst>
                                            <p:cond delay="0"/>
                                          </p:stCondLst>
                                        </p:cTn>
                                        <p:tgtEl>
                                          <p:spTgt spid="505"/>
                                        </p:tgtEl>
                                        <p:attrNameLst>
                                          <p:attrName>style.visibility</p:attrName>
                                        </p:attrNameLst>
                                      </p:cBhvr>
                                      <p:to>
                                        <p:strVal val="visible"/>
                                      </p:to>
                                    </p:set>
                                    <p:animEffect transition="in" filter="dissolve">
                                      <p:cBhvr>
                                        <p:cTn id="67" dur="500"/>
                                        <p:tgtEl>
                                          <p:spTgt spid="505"/>
                                        </p:tgtEl>
                                      </p:cBhvr>
                                    </p:animEffect>
                                  </p:childTnLst>
                                </p:cTn>
                              </p:par>
                            </p:childTnLst>
                          </p:cTn>
                        </p:par>
                      </p:childTnLst>
                    </p:cTn>
                  </p:par>
                  <p:par>
                    <p:cTn id="68" fill="hold">
                      <p:stCondLst>
                        <p:cond delay="indefinite"/>
                      </p:stCondLst>
                      <p:childTnLst>
                        <p:par>
                          <p:cTn id="69" fill="hold">
                            <p:stCondLst>
                              <p:cond delay="0"/>
                            </p:stCondLst>
                            <p:childTnLst>
                              <p:par>
                                <p:cTn id="70" presetID="9" presetClass="entr" presetSubtype="0" fill="hold" nodeType="clickEffect">
                                  <p:stCondLst>
                                    <p:cond delay="0"/>
                                  </p:stCondLst>
                                  <p:childTnLst>
                                    <p:set>
                                      <p:cBhvr>
                                        <p:cTn id="71" dur="1" fill="hold">
                                          <p:stCondLst>
                                            <p:cond delay="0"/>
                                          </p:stCondLst>
                                        </p:cTn>
                                        <p:tgtEl>
                                          <p:spTgt spid="560"/>
                                        </p:tgtEl>
                                        <p:attrNameLst>
                                          <p:attrName>style.visibility</p:attrName>
                                        </p:attrNameLst>
                                      </p:cBhvr>
                                      <p:to>
                                        <p:strVal val="visible"/>
                                      </p:to>
                                    </p:set>
                                    <p:animEffect transition="in" filter="dissolve">
                                      <p:cBhvr>
                                        <p:cTn id="72" dur="500"/>
                                        <p:tgtEl>
                                          <p:spTgt spid="560"/>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xit" presetSubtype="0" fill="hold" nodeType="clickEffect">
                                  <p:stCondLst>
                                    <p:cond delay="0"/>
                                  </p:stCondLst>
                                  <p:childTnLst>
                                    <p:animEffect transition="out" filter="dissolve">
                                      <p:cBhvr>
                                        <p:cTn id="76" dur="500"/>
                                        <p:tgtEl>
                                          <p:spTgt spid="537"/>
                                        </p:tgtEl>
                                      </p:cBhvr>
                                    </p:animEffect>
                                    <p:set>
                                      <p:cBhvr>
                                        <p:cTn id="77" dur="1" fill="hold">
                                          <p:stCondLst>
                                            <p:cond delay="499"/>
                                          </p:stCondLst>
                                        </p:cTn>
                                        <p:tgtEl>
                                          <p:spTgt spid="537"/>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nodeType="clickEffect">
                                  <p:stCondLst>
                                    <p:cond delay="0"/>
                                  </p:stCondLst>
                                  <p:childTnLst>
                                    <p:set>
                                      <p:cBhvr>
                                        <p:cTn id="81" dur="1" fill="hold">
                                          <p:stCondLst>
                                            <p:cond delay="0"/>
                                          </p:stCondLst>
                                        </p:cTn>
                                        <p:tgtEl>
                                          <p:spTgt spid="36"/>
                                        </p:tgtEl>
                                        <p:attrNameLst>
                                          <p:attrName>style.visibility</p:attrName>
                                        </p:attrNameLst>
                                      </p:cBhvr>
                                      <p:to>
                                        <p:strVal val="visible"/>
                                      </p:to>
                                    </p:set>
                                    <p:animEffect transition="in" filter="wipe(left)">
                                      <p:cBhvr>
                                        <p:cTn id="82" dur="1000"/>
                                        <p:tgtEl>
                                          <p:spTgt spid="36"/>
                                        </p:tgtEl>
                                      </p:cBhvr>
                                    </p:animEffect>
                                  </p:childTnLst>
                                </p:cTn>
                              </p:par>
                            </p:childTnLst>
                          </p:cTn>
                        </p:par>
                      </p:childTnLst>
                    </p:cTn>
                  </p:par>
                  <p:par>
                    <p:cTn id="83" fill="hold">
                      <p:stCondLst>
                        <p:cond delay="indefinite"/>
                      </p:stCondLst>
                      <p:childTnLst>
                        <p:par>
                          <p:cTn id="84" fill="hold">
                            <p:stCondLst>
                              <p:cond delay="0"/>
                            </p:stCondLst>
                            <p:childTnLst>
                              <p:par>
                                <p:cTn id="85" presetID="9" presetClass="entr" presetSubtype="0" fill="hold" nodeType="clickEffect">
                                  <p:stCondLst>
                                    <p:cond delay="0"/>
                                  </p:stCondLst>
                                  <p:childTnLst>
                                    <p:set>
                                      <p:cBhvr>
                                        <p:cTn id="86" dur="1" fill="hold">
                                          <p:stCondLst>
                                            <p:cond delay="0"/>
                                          </p:stCondLst>
                                        </p:cTn>
                                        <p:tgtEl>
                                          <p:spTgt spid="544"/>
                                        </p:tgtEl>
                                        <p:attrNameLst>
                                          <p:attrName>style.visibility</p:attrName>
                                        </p:attrNameLst>
                                      </p:cBhvr>
                                      <p:to>
                                        <p:strVal val="visible"/>
                                      </p:to>
                                    </p:set>
                                    <p:animEffect transition="in" filter="dissolve">
                                      <p:cBhvr>
                                        <p:cTn id="87" dur="1000"/>
                                        <p:tgtEl>
                                          <p:spTgt spid="544"/>
                                        </p:tgtEl>
                                      </p:cBhvr>
                                    </p:animEffect>
                                  </p:childTnLst>
                                </p:cTn>
                              </p:par>
                            </p:childTnLst>
                          </p:cTn>
                        </p:par>
                        <p:par>
                          <p:cTn id="88" fill="hold">
                            <p:stCondLst>
                              <p:cond delay="1000"/>
                            </p:stCondLst>
                            <p:childTnLst>
                              <p:par>
                                <p:cTn id="89" presetID="9" presetClass="entr" presetSubtype="0" fill="hold" grpId="0" nodeType="afterEffect">
                                  <p:stCondLst>
                                    <p:cond delay="0"/>
                                  </p:stCondLst>
                                  <p:childTnLst>
                                    <p:set>
                                      <p:cBhvr>
                                        <p:cTn id="90" dur="1" fill="hold">
                                          <p:stCondLst>
                                            <p:cond delay="0"/>
                                          </p:stCondLst>
                                        </p:cTn>
                                        <p:tgtEl>
                                          <p:spTgt spid="504"/>
                                        </p:tgtEl>
                                        <p:attrNameLst>
                                          <p:attrName>style.visibility</p:attrName>
                                        </p:attrNameLst>
                                      </p:cBhvr>
                                      <p:to>
                                        <p:strVal val="visible"/>
                                      </p:to>
                                    </p:set>
                                    <p:animEffect transition="in" filter="dissolve">
                                      <p:cBhvr>
                                        <p:cTn id="91" dur="500"/>
                                        <p:tgtEl>
                                          <p:spTgt spid="504"/>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nodeType="clickEffect">
                                  <p:stCondLst>
                                    <p:cond delay="0"/>
                                  </p:stCondLst>
                                  <p:childTnLst>
                                    <p:set>
                                      <p:cBhvr>
                                        <p:cTn id="95" dur="1" fill="hold">
                                          <p:stCondLst>
                                            <p:cond delay="0"/>
                                          </p:stCondLst>
                                        </p:cTn>
                                        <p:tgtEl>
                                          <p:spTgt spid="561"/>
                                        </p:tgtEl>
                                        <p:attrNameLst>
                                          <p:attrName>style.visibility</p:attrName>
                                        </p:attrNameLst>
                                      </p:cBhvr>
                                      <p:to>
                                        <p:strVal val="visible"/>
                                      </p:to>
                                    </p:set>
                                    <p:animEffect transition="in" filter="dissolve">
                                      <p:cBhvr>
                                        <p:cTn id="96" dur="500"/>
                                        <p:tgtEl>
                                          <p:spTgt spid="561"/>
                                        </p:tgtEl>
                                      </p:cBhvr>
                                    </p:animEffect>
                                  </p:childTnLst>
                                </p:cTn>
                              </p:par>
                            </p:childTnLst>
                          </p:cTn>
                        </p:par>
                      </p:childTnLst>
                    </p:cTn>
                  </p:par>
                  <p:par>
                    <p:cTn id="97" fill="hold">
                      <p:stCondLst>
                        <p:cond delay="indefinite"/>
                      </p:stCondLst>
                      <p:childTnLst>
                        <p:par>
                          <p:cTn id="98" fill="hold">
                            <p:stCondLst>
                              <p:cond delay="0"/>
                            </p:stCondLst>
                            <p:childTnLst>
                              <p:par>
                                <p:cTn id="99" presetID="9" presetClass="exit" presetSubtype="0" fill="hold" nodeType="clickEffect">
                                  <p:stCondLst>
                                    <p:cond delay="0"/>
                                  </p:stCondLst>
                                  <p:childTnLst>
                                    <p:animEffect transition="out" filter="dissolve">
                                      <p:cBhvr>
                                        <p:cTn id="100" dur="500"/>
                                        <p:tgtEl>
                                          <p:spTgt spid="544"/>
                                        </p:tgtEl>
                                      </p:cBhvr>
                                    </p:animEffect>
                                    <p:set>
                                      <p:cBhvr>
                                        <p:cTn id="101" dur="1" fill="hold">
                                          <p:stCondLst>
                                            <p:cond delay="499"/>
                                          </p:stCondLst>
                                        </p:cTn>
                                        <p:tgtEl>
                                          <p:spTgt spid="544"/>
                                        </p:tgtEl>
                                        <p:attrNameLst>
                                          <p:attrName>style.visibility</p:attrName>
                                        </p:attrNameLst>
                                      </p:cBhvr>
                                      <p:to>
                                        <p:strVal val="hidden"/>
                                      </p:to>
                                    </p:set>
                                  </p:childTnLst>
                                </p:cTn>
                              </p:par>
                            </p:childTnLst>
                          </p:cTn>
                        </p:par>
                      </p:childTnLst>
                    </p:cTn>
                  </p:par>
                  <p:par>
                    <p:cTn id="102" fill="hold">
                      <p:stCondLst>
                        <p:cond delay="indefinite"/>
                      </p:stCondLst>
                      <p:childTnLst>
                        <p:par>
                          <p:cTn id="103" fill="hold">
                            <p:stCondLst>
                              <p:cond delay="0"/>
                            </p:stCondLst>
                            <p:childTnLst>
                              <p:par>
                                <p:cTn id="104" presetID="9" presetClass="entr" presetSubtype="0" fill="hold" grpId="0" nodeType="clickEffect">
                                  <p:stCondLst>
                                    <p:cond delay="0"/>
                                  </p:stCondLst>
                                  <p:childTnLst>
                                    <p:set>
                                      <p:cBhvr>
                                        <p:cTn id="105" dur="1" fill="hold">
                                          <p:stCondLst>
                                            <p:cond delay="0"/>
                                          </p:stCondLst>
                                        </p:cTn>
                                        <p:tgtEl>
                                          <p:spTgt spid="490"/>
                                        </p:tgtEl>
                                        <p:attrNameLst>
                                          <p:attrName>style.visibility</p:attrName>
                                        </p:attrNameLst>
                                      </p:cBhvr>
                                      <p:to>
                                        <p:strVal val="visible"/>
                                      </p:to>
                                    </p:set>
                                    <p:animEffect transition="in" filter="dissolve">
                                      <p:cBhvr>
                                        <p:cTn id="106" dur="1000"/>
                                        <p:tgtEl>
                                          <p:spTgt spid="490"/>
                                        </p:tgtEl>
                                      </p:cBhvr>
                                    </p:animEffect>
                                  </p:childTnLst>
                                </p:cTn>
                              </p:par>
                            </p:childTnLst>
                          </p:cTn>
                        </p:par>
                      </p:childTnLst>
                    </p:cTn>
                  </p:par>
                  <p:par>
                    <p:cTn id="107" fill="hold">
                      <p:stCondLst>
                        <p:cond delay="indefinite"/>
                      </p:stCondLst>
                      <p:childTnLst>
                        <p:par>
                          <p:cTn id="108" fill="hold">
                            <p:stCondLst>
                              <p:cond delay="0"/>
                            </p:stCondLst>
                            <p:childTnLst>
                              <p:par>
                                <p:cTn id="109" presetID="9" presetClass="entr" presetSubtype="0" fill="hold" nodeType="clickEffect">
                                  <p:stCondLst>
                                    <p:cond delay="0"/>
                                  </p:stCondLst>
                                  <p:childTnLst>
                                    <p:set>
                                      <p:cBhvr>
                                        <p:cTn id="110" dur="1" fill="hold">
                                          <p:stCondLst>
                                            <p:cond delay="0"/>
                                          </p:stCondLst>
                                        </p:cTn>
                                        <p:tgtEl>
                                          <p:spTgt spid="552"/>
                                        </p:tgtEl>
                                        <p:attrNameLst>
                                          <p:attrName>style.visibility</p:attrName>
                                        </p:attrNameLst>
                                      </p:cBhvr>
                                      <p:to>
                                        <p:strVal val="visible"/>
                                      </p:to>
                                    </p:set>
                                    <p:animEffect transition="in" filter="dissolve">
                                      <p:cBhvr>
                                        <p:cTn id="111" dur="1000"/>
                                        <p:tgtEl>
                                          <p:spTgt spid="552"/>
                                        </p:tgtEl>
                                      </p:cBhvr>
                                    </p:animEffect>
                                  </p:childTnLst>
                                </p:cTn>
                              </p:par>
                            </p:childTnLst>
                          </p:cTn>
                        </p:par>
                        <p:par>
                          <p:cTn id="112" fill="hold">
                            <p:stCondLst>
                              <p:cond delay="1000"/>
                            </p:stCondLst>
                            <p:childTnLst>
                              <p:par>
                                <p:cTn id="113" presetID="9" presetClass="entr" presetSubtype="0" fill="hold" grpId="0" nodeType="afterEffect">
                                  <p:stCondLst>
                                    <p:cond delay="0"/>
                                  </p:stCondLst>
                                  <p:childTnLst>
                                    <p:set>
                                      <p:cBhvr>
                                        <p:cTn id="114" dur="1" fill="hold">
                                          <p:stCondLst>
                                            <p:cond delay="0"/>
                                          </p:stCondLst>
                                        </p:cTn>
                                        <p:tgtEl>
                                          <p:spTgt spid="503"/>
                                        </p:tgtEl>
                                        <p:attrNameLst>
                                          <p:attrName>style.visibility</p:attrName>
                                        </p:attrNameLst>
                                      </p:cBhvr>
                                      <p:to>
                                        <p:strVal val="visible"/>
                                      </p:to>
                                    </p:set>
                                    <p:animEffect transition="in" filter="dissolve">
                                      <p:cBhvr>
                                        <p:cTn id="115" dur="500"/>
                                        <p:tgtEl>
                                          <p:spTgt spid="503"/>
                                        </p:tgtEl>
                                      </p:cBhvr>
                                    </p:animEffect>
                                  </p:childTnLst>
                                </p:cTn>
                              </p:par>
                            </p:childTnLst>
                          </p:cTn>
                        </p:par>
                      </p:childTnLst>
                    </p:cTn>
                  </p:par>
                  <p:par>
                    <p:cTn id="116" fill="hold">
                      <p:stCondLst>
                        <p:cond delay="indefinite"/>
                      </p:stCondLst>
                      <p:childTnLst>
                        <p:par>
                          <p:cTn id="117" fill="hold">
                            <p:stCondLst>
                              <p:cond delay="0"/>
                            </p:stCondLst>
                            <p:childTnLst>
                              <p:par>
                                <p:cTn id="118" presetID="9" presetClass="entr" presetSubtype="0" fill="hold" nodeType="clickEffect">
                                  <p:stCondLst>
                                    <p:cond delay="0"/>
                                  </p:stCondLst>
                                  <p:childTnLst>
                                    <p:set>
                                      <p:cBhvr>
                                        <p:cTn id="119" dur="1" fill="hold">
                                          <p:stCondLst>
                                            <p:cond delay="0"/>
                                          </p:stCondLst>
                                        </p:cTn>
                                        <p:tgtEl>
                                          <p:spTgt spid="562"/>
                                        </p:tgtEl>
                                        <p:attrNameLst>
                                          <p:attrName>style.visibility</p:attrName>
                                        </p:attrNameLst>
                                      </p:cBhvr>
                                      <p:to>
                                        <p:strVal val="visible"/>
                                      </p:to>
                                    </p:set>
                                    <p:animEffect transition="in" filter="dissolve">
                                      <p:cBhvr>
                                        <p:cTn id="120" dur="500"/>
                                        <p:tgtEl>
                                          <p:spTgt spid="5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0" grpId="0"/>
      <p:bldP spid="503" grpId="0"/>
      <p:bldP spid="504" grpId="0"/>
      <p:bldP spid="505" grpId="0"/>
      <p:bldP spid="506" grpId="0"/>
      <p:bldP spid="507" grpId="0"/>
      <p:bldP spid="5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B27BFF1-5DCE-D642-8EFE-FACB1C97EEE0}"/>
              </a:ext>
            </a:extLst>
          </p:cNvPr>
          <p:cNvSpPr>
            <a:spLocks noGrp="1"/>
          </p:cNvSpPr>
          <p:nvPr>
            <p:ph type="title"/>
          </p:nvPr>
        </p:nvSpPr>
        <p:spPr>
          <a:xfrm>
            <a:off x="838199" y="354060"/>
            <a:ext cx="11179629" cy="894622"/>
          </a:xfrm>
        </p:spPr>
        <p:txBody>
          <a:bodyPr/>
          <a:lstStyle/>
          <a:p>
            <a:r>
              <a:rPr lang="en-US" b="0" dirty="0">
                <a:latin typeface="+mn-lt"/>
              </a:rPr>
              <a:t>Dijkstra’s algorithm: an example</a:t>
            </a:r>
          </a:p>
        </p:txBody>
      </p:sp>
      <p:sp>
        <p:nvSpPr>
          <p:cNvPr id="546" name="Slide Number Placeholder 4">
            <a:extLst>
              <a:ext uri="{FF2B5EF4-FFF2-40B4-BE49-F238E27FC236}">
                <a16:creationId xmlns:a16="http://schemas.microsoft.com/office/drawing/2014/main" id="{5DC8F37A-7230-5148-88D9-265AE5AD394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98" name="Text Box 6">
            <a:extLst>
              <a:ext uri="{FF2B5EF4-FFF2-40B4-BE49-F238E27FC236}">
                <a16:creationId xmlns:a16="http://schemas.microsoft.com/office/drawing/2014/main" id="{64BB3F8B-CE19-1C41-B2C9-B564AF1B5BB5}"/>
              </a:ext>
            </a:extLst>
          </p:cNvPr>
          <p:cNvSpPr txBox="1">
            <a:spLocks noChangeArrowheads="1"/>
          </p:cNvSpPr>
          <p:nvPr/>
        </p:nvSpPr>
        <p:spPr bwMode="auto">
          <a:xfrm>
            <a:off x="13837414" y="2958717"/>
            <a:ext cx="1284288" cy="1616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D(w),p(w)</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5,u</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4,x</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3,y</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3,y</a:t>
            </a:r>
          </a:p>
        </p:txBody>
      </p:sp>
      <p:grpSp>
        <p:nvGrpSpPr>
          <p:cNvPr id="4" name="Group 3"/>
          <p:cNvGrpSpPr/>
          <p:nvPr/>
        </p:nvGrpSpPr>
        <p:grpSpPr>
          <a:xfrm>
            <a:off x="558469" y="1306972"/>
            <a:ext cx="2859088" cy="2082800"/>
            <a:chOff x="4237238" y="1377591"/>
            <a:chExt cx="3571875" cy="2236788"/>
          </a:xfrm>
        </p:grpSpPr>
        <p:grpSp>
          <p:nvGrpSpPr>
            <p:cNvPr id="259" name="Group 16">
              <a:extLst>
                <a:ext uri="{FF2B5EF4-FFF2-40B4-BE49-F238E27FC236}">
                  <a16:creationId xmlns:a16="http://schemas.microsoft.com/office/drawing/2014/main" id="{F6D427A6-9405-2D4E-BC72-78E69E64A628}"/>
                </a:ext>
              </a:extLst>
            </p:cNvPr>
            <p:cNvGrpSpPr>
              <a:grpSpLocks/>
            </p:cNvGrpSpPr>
            <p:nvPr/>
          </p:nvGrpSpPr>
          <p:grpSpPr bwMode="auto">
            <a:xfrm>
              <a:off x="4237238" y="1377591"/>
              <a:ext cx="3571875" cy="2236788"/>
              <a:chOff x="3162" y="1071"/>
              <a:chExt cx="2250" cy="1409"/>
            </a:xfrm>
          </p:grpSpPr>
          <p:sp>
            <p:nvSpPr>
              <p:cNvPr id="260" name="Freeform 17">
                <a:extLst>
                  <a:ext uri="{FF2B5EF4-FFF2-40B4-BE49-F238E27FC236}">
                    <a16:creationId xmlns:a16="http://schemas.microsoft.com/office/drawing/2014/main" id="{B59803F6-669E-C147-9AA7-07A510F23C39}"/>
                  </a:ext>
                </a:extLst>
              </p:cNvPr>
              <p:cNvSpPr>
                <a:spLocks/>
              </p:cNvSpPr>
              <p:nvPr/>
            </p:nvSpPr>
            <p:spPr bwMode="auto">
              <a:xfrm>
                <a:off x="3162" y="1071"/>
                <a:ext cx="2250" cy="1409"/>
              </a:xfrm>
              <a:custGeom>
                <a:avLst/>
                <a:gdLst>
                  <a:gd name="T0" fmla="*/ 0 w 2250"/>
                  <a:gd name="T1" fmla="*/ 624 h 1409"/>
                  <a:gd name="T2" fmla="*/ 219 w 2250"/>
                  <a:gd name="T3" fmla="*/ 321 h 1409"/>
                  <a:gd name="T4" fmla="*/ 529 w 2250"/>
                  <a:gd name="T5" fmla="*/ 35 h 1409"/>
                  <a:gd name="T6" fmla="*/ 1551 w 2250"/>
                  <a:gd name="T7" fmla="*/ 111 h 1409"/>
                  <a:gd name="T8" fmla="*/ 1968 w 2250"/>
                  <a:gd name="T9" fmla="*/ 483 h 1409"/>
                  <a:gd name="T10" fmla="*/ 2199 w 2250"/>
                  <a:gd name="T11" fmla="*/ 906 h 1409"/>
                  <a:gd name="T12" fmla="*/ 1659 w 2250"/>
                  <a:gd name="T13" fmla="*/ 1314 h 1409"/>
                  <a:gd name="T14" fmla="*/ 993 w 2250"/>
                  <a:gd name="T15" fmla="*/ 1386 h 1409"/>
                  <a:gd name="T16" fmla="*/ 465 w 2250"/>
                  <a:gd name="T17" fmla="*/ 1356 h 1409"/>
                  <a:gd name="T18" fmla="*/ 102 w 2250"/>
                  <a:gd name="T19" fmla="*/ 1068 h 1409"/>
                  <a:gd name="T20" fmla="*/ 0 w 2250"/>
                  <a:gd name="T21" fmla="*/ 624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1" name="Freeform 18">
                <a:extLst>
                  <a:ext uri="{FF2B5EF4-FFF2-40B4-BE49-F238E27FC236}">
                    <a16:creationId xmlns:a16="http://schemas.microsoft.com/office/drawing/2014/main" id="{4CE8143F-BB5D-1548-A2D1-0B3C05E2D172}"/>
                  </a:ext>
                </a:extLst>
              </p:cNvPr>
              <p:cNvSpPr>
                <a:spLocks/>
              </p:cNvSpPr>
              <p:nvPr/>
            </p:nvSpPr>
            <p:spPr bwMode="auto">
              <a:xfrm>
                <a:off x="3498" y="1620"/>
                <a:ext cx="342" cy="186"/>
              </a:xfrm>
              <a:custGeom>
                <a:avLst/>
                <a:gdLst>
                  <a:gd name="T0" fmla="*/ 0 w 342"/>
                  <a:gd name="T1" fmla="*/ 186 h 186"/>
                  <a:gd name="T2" fmla="*/ 342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2" name="Oval 19">
                <a:extLst>
                  <a:ext uri="{FF2B5EF4-FFF2-40B4-BE49-F238E27FC236}">
                    <a16:creationId xmlns:a16="http://schemas.microsoft.com/office/drawing/2014/main" id="{CB2328B2-500E-0643-881F-169F140BD4A3}"/>
                  </a:ext>
                </a:extLst>
              </p:cNvPr>
              <p:cNvSpPr>
                <a:spLocks noChangeArrowheads="1"/>
              </p:cNvSpPr>
              <p:nvPr/>
            </p:nvSpPr>
            <p:spPr bwMode="auto">
              <a:xfrm>
                <a:off x="3238" y="1862"/>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3" name="Line 20">
                <a:extLst>
                  <a:ext uri="{FF2B5EF4-FFF2-40B4-BE49-F238E27FC236}">
                    <a16:creationId xmlns:a16="http://schemas.microsoft.com/office/drawing/2014/main" id="{EC0FDC3E-2336-EF44-B445-144049FF3B49}"/>
                  </a:ext>
                </a:extLst>
              </p:cNvPr>
              <p:cNvSpPr>
                <a:spLocks noChangeShapeType="1"/>
              </p:cNvSpPr>
              <p:nvPr/>
            </p:nvSpPr>
            <p:spPr bwMode="auto">
              <a:xfrm>
                <a:off x="3238" y="1855"/>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4" name="Line 21">
                <a:extLst>
                  <a:ext uri="{FF2B5EF4-FFF2-40B4-BE49-F238E27FC236}">
                    <a16:creationId xmlns:a16="http://schemas.microsoft.com/office/drawing/2014/main" id="{07B5F04F-0C18-CE48-93A1-4B267BBE4FAF}"/>
                  </a:ext>
                </a:extLst>
              </p:cNvPr>
              <p:cNvSpPr>
                <a:spLocks noChangeShapeType="1"/>
              </p:cNvSpPr>
              <p:nvPr/>
            </p:nvSpPr>
            <p:spPr bwMode="auto">
              <a:xfrm>
                <a:off x="3551" y="1855"/>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5" name="Rectangle 22">
                <a:extLst>
                  <a:ext uri="{FF2B5EF4-FFF2-40B4-BE49-F238E27FC236}">
                    <a16:creationId xmlns:a16="http://schemas.microsoft.com/office/drawing/2014/main" id="{0C43506A-1E78-F54A-910F-D37EBC1EF67F}"/>
                  </a:ext>
                </a:extLst>
              </p:cNvPr>
              <p:cNvSpPr>
                <a:spLocks noChangeArrowheads="1"/>
              </p:cNvSpPr>
              <p:nvPr/>
            </p:nvSpPr>
            <p:spPr bwMode="auto">
              <a:xfrm>
                <a:off x="3238" y="1855"/>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6" name="Oval 23">
                <a:extLst>
                  <a:ext uri="{FF2B5EF4-FFF2-40B4-BE49-F238E27FC236}">
                    <a16:creationId xmlns:a16="http://schemas.microsoft.com/office/drawing/2014/main" id="{27A71FF2-F42F-2844-AC5E-37F186F80F5F}"/>
                  </a:ext>
                </a:extLst>
              </p:cNvPr>
              <p:cNvSpPr>
                <a:spLocks noChangeArrowheads="1"/>
              </p:cNvSpPr>
              <p:nvPr/>
            </p:nvSpPr>
            <p:spPr bwMode="auto">
              <a:xfrm>
                <a:off x="3235" y="1796"/>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7" name="Oval 24">
                <a:extLst>
                  <a:ext uri="{FF2B5EF4-FFF2-40B4-BE49-F238E27FC236}">
                    <a16:creationId xmlns:a16="http://schemas.microsoft.com/office/drawing/2014/main" id="{9C47D8B7-EC1D-C743-87B3-403B84D4AD21}"/>
                  </a:ext>
                </a:extLst>
              </p:cNvPr>
              <p:cNvSpPr>
                <a:spLocks noChangeArrowheads="1"/>
              </p:cNvSpPr>
              <p:nvPr/>
            </p:nvSpPr>
            <p:spPr bwMode="auto">
              <a:xfrm>
                <a:off x="3712" y="2249"/>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8" name="Line 25">
                <a:extLst>
                  <a:ext uri="{FF2B5EF4-FFF2-40B4-BE49-F238E27FC236}">
                    <a16:creationId xmlns:a16="http://schemas.microsoft.com/office/drawing/2014/main" id="{BEC31F1C-3B0C-3040-AD04-6FCA0D057A34}"/>
                  </a:ext>
                </a:extLst>
              </p:cNvPr>
              <p:cNvSpPr>
                <a:spLocks noChangeShapeType="1"/>
              </p:cNvSpPr>
              <p:nvPr/>
            </p:nvSpPr>
            <p:spPr bwMode="auto">
              <a:xfrm>
                <a:off x="3712" y="224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9" name="Line 26">
                <a:extLst>
                  <a:ext uri="{FF2B5EF4-FFF2-40B4-BE49-F238E27FC236}">
                    <a16:creationId xmlns:a16="http://schemas.microsoft.com/office/drawing/2014/main" id="{56212EB3-C962-DA44-8730-7936B2191ABD}"/>
                  </a:ext>
                </a:extLst>
              </p:cNvPr>
              <p:cNvSpPr>
                <a:spLocks noChangeShapeType="1"/>
              </p:cNvSpPr>
              <p:nvPr/>
            </p:nvSpPr>
            <p:spPr bwMode="auto">
              <a:xfrm>
                <a:off x="4025" y="224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0" name="Rectangle 27">
                <a:extLst>
                  <a:ext uri="{FF2B5EF4-FFF2-40B4-BE49-F238E27FC236}">
                    <a16:creationId xmlns:a16="http://schemas.microsoft.com/office/drawing/2014/main" id="{70DA0FF6-1A2B-FA4D-8CF4-CF4512C72289}"/>
                  </a:ext>
                </a:extLst>
              </p:cNvPr>
              <p:cNvSpPr>
                <a:spLocks noChangeArrowheads="1"/>
              </p:cNvSpPr>
              <p:nvPr/>
            </p:nvSpPr>
            <p:spPr bwMode="auto">
              <a:xfrm>
                <a:off x="3712" y="2242"/>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1" name="Oval 28">
                <a:extLst>
                  <a:ext uri="{FF2B5EF4-FFF2-40B4-BE49-F238E27FC236}">
                    <a16:creationId xmlns:a16="http://schemas.microsoft.com/office/drawing/2014/main" id="{91BA553D-89DC-1440-84C3-F0FFE0B7EE06}"/>
                  </a:ext>
                </a:extLst>
              </p:cNvPr>
              <p:cNvSpPr>
                <a:spLocks noChangeArrowheads="1"/>
              </p:cNvSpPr>
              <p:nvPr/>
            </p:nvSpPr>
            <p:spPr bwMode="auto">
              <a:xfrm>
                <a:off x="3709" y="2183"/>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2" name="Oval 29">
                <a:extLst>
                  <a:ext uri="{FF2B5EF4-FFF2-40B4-BE49-F238E27FC236}">
                    <a16:creationId xmlns:a16="http://schemas.microsoft.com/office/drawing/2014/main" id="{5F155988-DD8E-7949-85F9-F8B730D85581}"/>
                  </a:ext>
                </a:extLst>
              </p:cNvPr>
              <p:cNvSpPr>
                <a:spLocks noChangeArrowheads="1"/>
              </p:cNvSpPr>
              <p:nvPr/>
            </p:nvSpPr>
            <p:spPr bwMode="auto">
              <a:xfrm>
                <a:off x="3708" y="1559"/>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3" name="Line 30">
                <a:extLst>
                  <a:ext uri="{FF2B5EF4-FFF2-40B4-BE49-F238E27FC236}">
                    <a16:creationId xmlns:a16="http://schemas.microsoft.com/office/drawing/2014/main" id="{007AA526-21E2-1449-A457-DC487F6259BF}"/>
                  </a:ext>
                </a:extLst>
              </p:cNvPr>
              <p:cNvSpPr>
                <a:spLocks noChangeShapeType="1"/>
              </p:cNvSpPr>
              <p:nvPr/>
            </p:nvSpPr>
            <p:spPr bwMode="auto">
              <a:xfrm>
                <a:off x="3708" y="155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4" name="Line 31">
                <a:extLst>
                  <a:ext uri="{FF2B5EF4-FFF2-40B4-BE49-F238E27FC236}">
                    <a16:creationId xmlns:a16="http://schemas.microsoft.com/office/drawing/2014/main" id="{A7D6DEE1-2254-2340-92B2-4425F8E4149C}"/>
                  </a:ext>
                </a:extLst>
              </p:cNvPr>
              <p:cNvSpPr>
                <a:spLocks noChangeShapeType="1"/>
              </p:cNvSpPr>
              <p:nvPr/>
            </p:nvSpPr>
            <p:spPr bwMode="auto">
              <a:xfrm>
                <a:off x="4021" y="155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5" name="Rectangle 32">
                <a:extLst>
                  <a:ext uri="{FF2B5EF4-FFF2-40B4-BE49-F238E27FC236}">
                    <a16:creationId xmlns:a16="http://schemas.microsoft.com/office/drawing/2014/main" id="{CD0F76A8-F2F6-A040-A641-8C6DD2B4D0BA}"/>
                  </a:ext>
                </a:extLst>
              </p:cNvPr>
              <p:cNvSpPr>
                <a:spLocks noChangeArrowheads="1"/>
              </p:cNvSpPr>
              <p:nvPr/>
            </p:nvSpPr>
            <p:spPr bwMode="auto">
              <a:xfrm>
                <a:off x="3708" y="1552"/>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9" name="Oval 33">
                <a:extLst>
                  <a:ext uri="{FF2B5EF4-FFF2-40B4-BE49-F238E27FC236}">
                    <a16:creationId xmlns:a16="http://schemas.microsoft.com/office/drawing/2014/main" id="{021DFE64-FE6B-AF4B-A487-798FD40EE4E9}"/>
                  </a:ext>
                </a:extLst>
              </p:cNvPr>
              <p:cNvSpPr>
                <a:spLocks noChangeArrowheads="1"/>
              </p:cNvSpPr>
              <p:nvPr/>
            </p:nvSpPr>
            <p:spPr bwMode="auto">
              <a:xfrm>
                <a:off x="3705" y="1493"/>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5" name="Oval 34">
                <a:extLst>
                  <a:ext uri="{FF2B5EF4-FFF2-40B4-BE49-F238E27FC236}">
                    <a16:creationId xmlns:a16="http://schemas.microsoft.com/office/drawing/2014/main" id="{D7221543-9DA7-9C4F-BF64-841725D580D9}"/>
                  </a:ext>
                </a:extLst>
              </p:cNvPr>
              <p:cNvSpPr>
                <a:spLocks noChangeArrowheads="1"/>
              </p:cNvSpPr>
              <p:nvPr/>
            </p:nvSpPr>
            <p:spPr bwMode="auto">
              <a:xfrm>
                <a:off x="4391" y="1555"/>
                <a:ext cx="312"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6" name="Line 35">
                <a:extLst>
                  <a:ext uri="{FF2B5EF4-FFF2-40B4-BE49-F238E27FC236}">
                    <a16:creationId xmlns:a16="http://schemas.microsoft.com/office/drawing/2014/main" id="{3AA9DB23-022C-B843-ACB1-9CD5A8D48918}"/>
                  </a:ext>
                </a:extLst>
              </p:cNvPr>
              <p:cNvSpPr>
                <a:spLocks noChangeShapeType="1"/>
              </p:cNvSpPr>
              <p:nvPr/>
            </p:nvSpPr>
            <p:spPr bwMode="auto">
              <a:xfrm>
                <a:off x="4391" y="154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7" name="Line 36">
                <a:extLst>
                  <a:ext uri="{FF2B5EF4-FFF2-40B4-BE49-F238E27FC236}">
                    <a16:creationId xmlns:a16="http://schemas.microsoft.com/office/drawing/2014/main" id="{AAE6AF87-B018-8A44-81E6-B8267ADC39E9}"/>
                  </a:ext>
                </a:extLst>
              </p:cNvPr>
              <p:cNvSpPr>
                <a:spLocks noChangeShapeType="1"/>
              </p:cNvSpPr>
              <p:nvPr/>
            </p:nvSpPr>
            <p:spPr bwMode="auto">
              <a:xfrm>
                <a:off x="4703" y="154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8" name="Rectangle 37">
                <a:extLst>
                  <a:ext uri="{FF2B5EF4-FFF2-40B4-BE49-F238E27FC236}">
                    <a16:creationId xmlns:a16="http://schemas.microsoft.com/office/drawing/2014/main" id="{E486C5EC-F3AE-514D-8BFC-C15DDC7BC42F}"/>
                  </a:ext>
                </a:extLst>
              </p:cNvPr>
              <p:cNvSpPr>
                <a:spLocks noChangeArrowheads="1"/>
              </p:cNvSpPr>
              <p:nvPr/>
            </p:nvSpPr>
            <p:spPr bwMode="auto">
              <a:xfrm>
                <a:off x="4391" y="1548"/>
                <a:ext cx="309"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3" name="Oval 38">
                <a:extLst>
                  <a:ext uri="{FF2B5EF4-FFF2-40B4-BE49-F238E27FC236}">
                    <a16:creationId xmlns:a16="http://schemas.microsoft.com/office/drawing/2014/main" id="{D570042E-655B-9244-B2DE-DD6B84D18E36}"/>
                  </a:ext>
                </a:extLst>
              </p:cNvPr>
              <p:cNvSpPr>
                <a:spLocks noChangeArrowheads="1"/>
              </p:cNvSpPr>
              <p:nvPr/>
            </p:nvSpPr>
            <p:spPr bwMode="auto">
              <a:xfrm>
                <a:off x="4394" y="1492"/>
                <a:ext cx="312"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4" name="Oval 39">
                <a:extLst>
                  <a:ext uri="{FF2B5EF4-FFF2-40B4-BE49-F238E27FC236}">
                    <a16:creationId xmlns:a16="http://schemas.microsoft.com/office/drawing/2014/main" id="{209FDC48-A133-7C43-A4F4-AEC33B2394DC}"/>
                  </a:ext>
                </a:extLst>
              </p:cNvPr>
              <p:cNvSpPr>
                <a:spLocks noChangeArrowheads="1"/>
              </p:cNvSpPr>
              <p:nvPr/>
            </p:nvSpPr>
            <p:spPr bwMode="auto">
              <a:xfrm>
                <a:off x="4401" y="2246"/>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Line 40">
                <a:extLst>
                  <a:ext uri="{FF2B5EF4-FFF2-40B4-BE49-F238E27FC236}">
                    <a16:creationId xmlns:a16="http://schemas.microsoft.com/office/drawing/2014/main" id="{6C737D5E-249D-704B-8624-06BC6AF83FC8}"/>
                  </a:ext>
                </a:extLst>
              </p:cNvPr>
              <p:cNvSpPr>
                <a:spLocks noChangeShapeType="1"/>
              </p:cNvSpPr>
              <p:nvPr/>
            </p:nvSpPr>
            <p:spPr bwMode="auto">
              <a:xfrm>
                <a:off x="4401" y="2239"/>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6" name="Line 41">
                <a:extLst>
                  <a:ext uri="{FF2B5EF4-FFF2-40B4-BE49-F238E27FC236}">
                    <a16:creationId xmlns:a16="http://schemas.microsoft.com/office/drawing/2014/main" id="{2BB65E91-5543-2A4A-83D1-AF4BD2A561BA}"/>
                  </a:ext>
                </a:extLst>
              </p:cNvPr>
              <p:cNvSpPr>
                <a:spLocks noChangeShapeType="1"/>
              </p:cNvSpPr>
              <p:nvPr/>
            </p:nvSpPr>
            <p:spPr bwMode="auto">
              <a:xfrm>
                <a:off x="4714" y="2239"/>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Rectangle 42">
                <a:extLst>
                  <a:ext uri="{FF2B5EF4-FFF2-40B4-BE49-F238E27FC236}">
                    <a16:creationId xmlns:a16="http://schemas.microsoft.com/office/drawing/2014/main" id="{31754303-C1B0-564A-BC8B-D1994E2260A3}"/>
                  </a:ext>
                </a:extLst>
              </p:cNvPr>
              <p:cNvSpPr>
                <a:spLocks noChangeArrowheads="1"/>
              </p:cNvSpPr>
              <p:nvPr/>
            </p:nvSpPr>
            <p:spPr bwMode="auto">
              <a:xfrm>
                <a:off x="4401" y="2239"/>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8" name="Oval 43">
                <a:extLst>
                  <a:ext uri="{FF2B5EF4-FFF2-40B4-BE49-F238E27FC236}">
                    <a16:creationId xmlns:a16="http://schemas.microsoft.com/office/drawing/2014/main" id="{5EBC6ED3-D791-D849-8DF4-6EEC31DF9218}"/>
                  </a:ext>
                </a:extLst>
              </p:cNvPr>
              <p:cNvSpPr>
                <a:spLocks noChangeArrowheads="1"/>
              </p:cNvSpPr>
              <p:nvPr/>
            </p:nvSpPr>
            <p:spPr bwMode="auto">
              <a:xfrm>
                <a:off x="4398" y="2180"/>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9" name="Oval 44">
                <a:extLst>
                  <a:ext uri="{FF2B5EF4-FFF2-40B4-BE49-F238E27FC236}">
                    <a16:creationId xmlns:a16="http://schemas.microsoft.com/office/drawing/2014/main" id="{69D4B18F-1B3D-AA47-B609-E5E0116A4B8C}"/>
                  </a:ext>
                </a:extLst>
              </p:cNvPr>
              <p:cNvSpPr>
                <a:spLocks noChangeArrowheads="1"/>
              </p:cNvSpPr>
              <p:nvPr/>
            </p:nvSpPr>
            <p:spPr bwMode="auto">
              <a:xfrm>
                <a:off x="4966" y="1905"/>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3" name="Line 45">
                <a:extLst>
                  <a:ext uri="{FF2B5EF4-FFF2-40B4-BE49-F238E27FC236}">
                    <a16:creationId xmlns:a16="http://schemas.microsoft.com/office/drawing/2014/main" id="{6B623BCC-754E-AD43-A91B-5BE9046197D9}"/>
                  </a:ext>
                </a:extLst>
              </p:cNvPr>
              <p:cNvSpPr>
                <a:spLocks noChangeShapeType="1"/>
              </p:cNvSpPr>
              <p:nvPr/>
            </p:nvSpPr>
            <p:spPr bwMode="auto">
              <a:xfrm>
                <a:off x="4966" y="189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5" name="Line 46">
                <a:extLst>
                  <a:ext uri="{FF2B5EF4-FFF2-40B4-BE49-F238E27FC236}">
                    <a16:creationId xmlns:a16="http://schemas.microsoft.com/office/drawing/2014/main" id="{70C54C4E-9E9A-CB4F-9BAD-759F10AB73D6}"/>
                  </a:ext>
                </a:extLst>
              </p:cNvPr>
              <p:cNvSpPr>
                <a:spLocks noChangeShapeType="1"/>
              </p:cNvSpPr>
              <p:nvPr/>
            </p:nvSpPr>
            <p:spPr bwMode="auto">
              <a:xfrm>
                <a:off x="5279" y="189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7" name="Rectangle 47">
                <a:extLst>
                  <a:ext uri="{FF2B5EF4-FFF2-40B4-BE49-F238E27FC236}">
                    <a16:creationId xmlns:a16="http://schemas.microsoft.com/office/drawing/2014/main" id="{48B02502-224F-614A-AF74-CA45B87B4FC2}"/>
                  </a:ext>
                </a:extLst>
              </p:cNvPr>
              <p:cNvSpPr>
                <a:spLocks noChangeArrowheads="1"/>
              </p:cNvSpPr>
              <p:nvPr/>
            </p:nvSpPr>
            <p:spPr bwMode="auto">
              <a:xfrm>
                <a:off x="4966" y="1898"/>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Oval 48">
                <a:extLst>
                  <a:ext uri="{FF2B5EF4-FFF2-40B4-BE49-F238E27FC236}">
                    <a16:creationId xmlns:a16="http://schemas.microsoft.com/office/drawing/2014/main" id="{1CBE76C4-29B1-DF47-8C80-E056EC01FEE0}"/>
                  </a:ext>
                </a:extLst>
              </p:cNvPr>
              <p:cNvSpPr>
                <a:spLocks noChangeArrowheads="1"/>
              </p:cNvSpPr>
              <p:nvPr/>
            </p:nvSpPr>
            <p:spPr bwMode="auto">
              <a:xfrm>
                <a:off x="4963" y="1839"/>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Freeform 49">
                <a:extLst>
                  <a:ext uri="{FF2B5EF4-FFF2-40B4-BE49-F238E27FC236}">
                    <a16:creationId xmlns:a16="http://schemas.microsoft.com/office/drawing/2014/main" id="{F7C58F3A-0B59-CE40-8968-EFD5B03D593E}"/>
                  </a:ext>
                </a:extLst>
              </p:cNvPr>
              <p:cNvSpPr>
                <a:spLocks/>
              </p:cNvSpPr>
              <p:nvPr/>
            </p:nvSpPr>
            <p:spPr bwMode="auto">
              <a:xfrm>
                <a:off x="4557" y="1647"/>
                <a:ext cx="1" cy="522"/>
              </a:xfrm>
              <a:custGeom>
                <a:avLst/>
                <a:gdLst>
                  <a:gd name="T0" fmla="*/ 0 w 1"/>
                  <a:gd name="T1" fmla="*/ 0 h 522"/>
                  <a:gd name="T2" fmla="*/ 0 w 1"/>
                  <a:gd name="T3" fmla="*/ 522 h 522"/>
                  <a:gd name="T4" fmla="*/ 0 60000 65536"/>
                  <a:gd name="T5" fmla="*/ 0 60000 65536"/>
                  <a:gd name="T6" fmla="*/ 0 w 1"/>
                  <a:gd name="T7" fmla="*/ 0 h 522"/>
                  <a:gd name="T8" fmla="*/ 1 w 1"/>
                  <a:gd name="T9" fmla="*/ 522 h 522"/>
                </a:gdLst>
                <a:ahLst/>
                <a:cxnLst>
                  <a:cxn ang="T4">
                    <a:pos x="T0" y="T1"/>
                  </a:cxn>
                  <a:cxn ang="T5">
                    <a:pos x="T2" y="T3"/>
                  </a:cxn>
                </a:cxnLst>
                <a:rect l="T6" t="T7" r="T8" b="T9"/>
                <a:pathLst>
                  <a:path w="1" h="522">
                    <a:moveTo>
                      <a:pt x="0" y="0"/>
                    </a:moveTo>
                    <a:lnTo>
                      <a:pt x="0" y="522"/>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8" name="Freeform 50">
                <a:extLst>
                  <a:ext uri="{FF2B5EF4-FFF2-40B4-BE49-F238E27FC236}">
                    <a16:creationId xmlns:a16="http://schemas.microsoft.com/office/drawing/2014/main" id="{5CA0B20D-583A-724F-8F77-3D2EE0DD0137}"/>
                  </a:ext>
                </a:extLst>
              </p:cNvPr>
              <p:cNvSpPr>
                <a:spLocks/>
              </p:cNvSpPr>
              <p:nvPr/>
            </p:nvSpPr>
            <p:spPr bwMode="auto">
              <a:xfrm>
                <a:off x="3864" y="1653"/>
                <a:ext cx="1" cy="537"/>
              </a:xfrm>
              <a:custGeom>
                <a:avLst/>
                <a:gdLst>
                  <a:gd name="T0" fmla="*/ 0 w 1"/>
                  <a:gd name="T1" fmla="*/ 0 h 537"/>
                  <a:gd name="T2" fmla="*/ 0 w 1"/>
                  <a:gd name="T3" fmla="*/ 537 h 537"/>
                  <a:gd name="T4" fmla="*/ 0 60000 65536"/>
                  <a:gd name="T5" fmla="*/ 0 60000 65536"/>
                  <a:gd name="T6" fmla="*/ 0 w 1"/>
                  <a:gd name="T7" fmla="*/ 0 h 537"/>
                  <a:gd name="T8" fmla="*/ 1 w 1"/>
                  <a:gd name="T9" fmla="*/ 537 h 537"/>
                </a:gdLst>
                <a:ahLst/>
                <a:cxnLst>
                  <a:cxn ang="T4">
                    <a:pos x="T0" y="T1"/>
                  </a:cxn>
                  <a:cxn ang="T5">
                    <a:pos x="T2" y="T3"/>
                  </a:cxn>
                </a:cxnLst>
                <a:rect l="T6" t="T7" r="T8" b="T9"/>
                <a:pathLst>
                  <a:path w="1" h="537">
                    <a:moveTo>
                      <a:pt x="0" y="0"/>
                    </a:moveTo>
                    <a:lnTo>
                      <a:pt x="0" y="537"/>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3" name="Freeform 51">
                <a:extLst>
                  <a:ext uri="{FF2B5EF4-FFF2-40B4-BE49-F238E27FC236}">
                    <a16:creationId xmlns:a16="http://schemas.microsoft.com/office/drawing/2014/main" id="{F9705D5A-4067-4E46-97EF-A4A7592F8062}"/>
                  </a:ext>
                </a:extLst>
              </p:cNvPr>
              <p:cNvSpPr>
                <a:spLocks/>
              </p:cNvSpPr>
              <p:nvPr/>
            </p:nvSpPr>
            <p:spPr bwMode="auto">
              <a:xfrm>
                <a:off x="4029" y="1638"/>
                <a:ext cx="504" cy="600"/>
              </a:xfrm>
              <a:custGeom>
                <a:avLst/>
                <a:gdLst>
                  <a:gd name="T0" fmla="*/ 0 w 378"/>
                  <a:gd name="T1" fmla="*/ 11993521 h 174"/>
                  <a:gd name="T2" fmla="*/ 5035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4" name="Freeform 52">
                <a:extLst>
                  <a:ext uri="{FF2B5EF4-FFF2-40B4-BE49-F238E27FC236}">
                    <a16:creationId xmlns:a16="http://schemas.microsoft.com/office/drawing/2014/main" id="{22C3BA86-2C31-C244-BCC8-F79B83E99BAE}"/>
                  </a:ext>
                </a:extLst>
              </p:cNvPr>
              <p:cNvSpPr>
                <a:spLocks/>
              </p:cNvSpPr>
              <p:nvPr/>
            </p:nvSpPr>
            <p:spPr bwMode="auto">
              <a:xfrm>
                <a:off x="4716" y="1986"/>
                <a:ext cx="366" cy="270"/>
              </a:xfrm>
              <a:custGeom>
                <a:avLst/>
                <a:gdLst>
                  <a:gd name="T0" fmla="*/ 0 w 366"/>
                  <a:gd name="T1" fmla="*/ 270 h 270"/>
                  <a:gd name="T2" fmla="*/ 366 w 366"/>
                  <a:gd name="T3" fmla="*/ 0 h 270"/>
                  <a:gd name="T4" fmla="*/ 0 60000 65536"/>
                  <a:gd name="T5" fmla="*/ 0 60000 65536"/>
                  <a:gd name="T6" fmla="*/ 0 w 366"/>
                  <a:gd name="T7" fmla="*/ 0 h 270"/>
                  <a:gd name="T8" fmla="*/ 366 w 366"/>
                  <a:gd name="T9" fmla="*/ 270 h 270"/>
                </a:gdLst>
                <a:ahLst/>
                <a:cxnLst>
                  <a:cxn ang="T4">
                    <a:pos x="T0" y="T1"/>
                  </a:cxn>
                  <a:cxn ang="T5">
                    <a:pos x="T2" y="T3"/>
                  </a:cxn>
                </a:cxnLst>
                <a:rect l="T6" t="T7" r="T8" b="T9"/>
                <a:pathLst>
                  <a:path w="366" h="270">
                    <a:moveTo>
                      <a:pt x="0" y="270"/>
                    </a:moveTo>
                    <a:lnTo>
                      <a:pt x="366"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5" name="Freeform 53">
                <a:extLst>
                  <a:ext uri="{FF2B5EF4-FFF2-40B4-BE49-F238E27FC236}">
                    <a16:creationId xmlns:a16="http://schemas.microsoft.com/office/drawing/2014/main" id="{36BA8254-18D7-D841-8B10-CF1677FF4B4C}"/>
                  </a:ext>
                </a:extLst>
              </p:cNvPr>
              <p:cNvSpPr>
                <a:spLocks/>
              </p:cNvSpPr>
              <p:nvPr/>
            </p:nvSpPr>
            <p:spPr bwMode="auto">
              <a:xfrm>
                <a:off x="4035" y="2268"/>
                <a:ext cx="366" cy="1"/>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6" name="Freeform 54">
                <a:extLst>
                  <a:ext uri="{FF2B5EF4-FFF2-40B4-BE49-F238E27FC236}">
                    <a16:creationId xmlns:a16="http://schemas.microsoft.com/office/drawing/2014/main" id="{FDD9D6F7-B6B7-8C4F-B4CD-8A42B44DA874}"/>
                  </a:ext>
                </a:extLst>
              </p:cNvPr>
              <p:cNvSpPr>
                <a:spLocks/>
              </p:cNvSpPr>
              <p:nvPr/>
            </p:nvSpPr>
            <p:spPr bwMode="auto">
              <a:xfrm>
                <a:off x="3444" y="1944"/>
                <a:ext cx="276" cy="264"/>
              </a:xfrm>
              <a:custGeom>
                <a:avLst/>
                <a:gdLst>
                  <a:gd name="T0" fmla="*/ 276 w 276"/>
                  <a:gd name="T1" fmla="*/ 264 h 264"/>
                  <a:gd name="T2" fmla="*/ 0 w 276"/>
                  <a:gd name="T3" fmla="*/ 0 h 264"/>
                  <a:gd name="T4" fmla="*/ 0 60000 65536"/>
                  <a:gd name="T5" fmla="*/ 0 60000 65536"/>
                  <a:gd name="T6" fmla="*/ 0 w 276"/>
                  <a:gd name="T7" fmla="*/ 0 h 264"/>
                  <a:gd name="T8" fmla="*/ 276 w 276"/>
                  <a:gd name="T9" fmla="*/ 264 h 264"/>
                </a:gdLst>
                <a:ahLst/>
                <a:cxnLst>
                  <a:cxn ang="T4">
                    <a:pos x="T0" y="T1"/>
                  </a:cxn>
                  <a:cxn ang="T5">
                    <a:pos x="T2" y="T3"/>
                  </a:cxn>
                </a:cxnLst>
                <a:rect l="T6" t="T7" r="T8" b="T9"/>
                <a:pathLst>
                  <a:path w="276" h="264">
                    <a:moveTo>
                      <a:pt x="276" y="264"/>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7" name="Freeform 55">
                <a:extLst>
                  <a:ext uri="{FF2B5EF4-FFF2-40B4-BE49-F238E27FC236}">
                    <a16:creationId xmlns:a16="http://schemas.microsoft.com/office/drawing/2014/main" id="{0EEE8685-1A2C-124B-AEBC-CE60F95275A6}"/>
                  </a:ext>
                </a:extLst>
              </p:cNvPr>
              <p:cNvSpPr>
                <a:spLocks/>
              </p:cNvSpPr>
              <p:nvPr/>
            </p:nvSpPr>
            <p:spPr bwMode="auto">
              <a:xfrm>
                <a:off x="4029" y="1578"/>
                <a:ext cx="366" cy="1"/>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8" name="Freeform 56">
                <a:extLst>
                  <a:ext uri="{FF2B5EF4-FFF2-40B4-BE49-F238E27FC236}">
                    <a16:creationId xmlns:a16="http://schemas.microsoft.com/office/drawing/2014/main" id="{CDFCCD1A-99F5-3248-A9D4-80A4A3508E86}"/>
                  </a:ext>
                </a:extLst>
              </p:cNvPr>
              <p:cNvSpPr>
                <a:spLocks/>
              </p:cNvSpPr>
              <p:nvPr/>
            </p:nvSpPr>
            <p:spPr bwMode="auto">
              <a:xfrm>
                <a:off x="4704" y="1575"/>
                <a:ext cx="396" cy="267"/>
              </a:xfrm>
              <a:custGeom>
                <a:avLst/>
                <a:gdLst>
                  <a:gd name="T0" fmla="*/ 396 w 396"/>
                  <a:gd name="T1" fmla="*/ 267 h 267"/>
                  <a:gd name="T2" fmla="*/ 0 w 396"/>
                  <a:gd name="T3" fmla="*/ 0 h 267"/>
                  <a:gd name="T4" fmla="*/ 0 60000 65536"/>
                  <a:gd name="T5" fmla="*/ 0 60000 65536"/>
                  <a:gd name="T6" fmla="*/ 0 w 396"/>
                  <a:gd name="T7" fmla="*/ 0 h 267"/>
                  <a:gd name="T8" fmla="*/ 396 w 396"/>
                  <a:gd name="T9" fmla="*/ 267 h 267"/>
                </a:gdLst>
                <a:ahLst/>
                <a:cxnLst>
                  <a:cxn ang="T4">
                    <a:pos x="T0" y="T1"/>
                  </a:cxn>
                  <a:cxn ang="T5">
                    <a:pos x="T2" y="T3"/>
                  </a:cxn>
                </a:cxnLst>
                <a:rect l="T6" t="T7" r="T8" b="T9"/>
                <a:pathLst>
                  <a:path w="396" h="267">
                    <a:moveTo>
                      <a:pt x="396" y="267"/>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9" name="Freeform 57">
                <a:extLst>
                  <a:ext uri="{FF2B5EF4-FFF2-40B4-BE49-F238E27FC236}">
                    <a16:creationId xmlns:a16="http://schemas.microsoft.com/office/drawing/2014/main" id="{8158BEB1-D7DD-304F-93D8-B63A3B9F79D7}"/>
                  </a:ext>
                </a:extLst>
              </p:cNvPr>
              <p:cNvSpPr>
                <a:spLocks/>
              </p:cNvSpPr>
              <p:nvPr/>
            </p:nvSpPr>
            <p:spPr bwMode="auto">
              <a:xfrm>
                <a:off x="3387" y="1146"/>
                <a:ext cx="1110" cy="645"/>
              </a:xfrm>
              <a:custGeom>
                <a:avLst/>
                <a:gdLst>
                  <a:gd name="T0" fmla="*/ 1110 w 1110"/>
                  <a:gd name="T1" fmla="*/ 342 h 645"/>
                  <a:gd name="T2" fmla="*/ 0 w 1110"/>
                  <a:gd name="T3" fmla="*/ 645 h 645"/>
                  <a:gd name="T4" fmla="*/ 0 60000 65536"/>
                  <a:gd name="T5" fmla="*/ 0 60000 65536"/>
                  <a:gd name="T6" fmla="*/ 0 w 1110"/>
                  <a:gd name="T7" fmla="*/ 0 h 645"/>
                  <a:gd name="T8" fmla="*/ 1110 w 1110"/>
                  <a:gd name="T9" fmla="*/ 645 h 645"/>
                </a:gdLst>
                <a:ahLst/>
                <a:cxnLst>
                  <a:cxn ang="T4">
                    <a:pos x="T0" y="T1"/>
                  </a:cxn>
                  <a:cxn ang="T5">
                    <a:pos x="T2" y="T3"/>
                  </a:cxn>
                </a:cxnLst>
                <a:rect l="T6" t="T7" r="T8" b="T9"/>
                <a:pathLst>
                  <a:path w="1110" h="645">
                    <a:moveTo>
                      <a:pt x="1110" y="342"/>
                    </a:moveTo>
                    <a:cubicBezTo>
                      <a:pt x="1104" y="0"/>
                      <a:pt x="21" y="63"/>
                      <a:pt x="0" y="645"/>
                    </a:cubicBez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0" name="Group 58">
                <a:extLst>
                  <a:ext uri="{FF2B5EF4-FFF2-40B4-BE49-F238E27FC236}">
                    <a16:creationId xmlns:a16="http://schemas.microsoft.com/office/drawing/2014/main" id="{5708D0AB-39B8-5F4D-964A-583102F20F6D}"/>
                  </a:ext>
                </a:extLst>
              </p:cNvPr>
              <p:cNvGrpSpPr>
                <a:grpSpLocks/>
              </p:cNvGrpSpPr>
              <p:nvPr/>
            </p:nvGrpSpPr>
            <p:grpSpPr bwMode="auto">
              <a:xfrm>
                <a:off x="3287" y="1744"/>
                <a:ext cx="205" cy="250"/>
                <a:chOff x="2954" y="2425"/>
                <a:chExt cx="208" cy="250"/>
              </a:xfrm>
            </p:grpSpPr>
            <p:sp>
              <p:nvSpPr>
                <p:cNvPr id="476" name="Rectangle 59">
                  <a:extLst>
                    <a:ext uri="{FF2B5EF4-FFF2-40B4-BE49-F238E27FC236}">
                      <a16:creationId xmlns:a16="http://schemas.microsoft.com/office/drawing/2014/main" id="{698B8676-76A7-4C47-8D65-7AD44E1F849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7" name="Text Box 60">
                  <a:extLst>
                    <a:ext uri="{FF2B5EF4-FFF2-40B4-BE49-F238E27FC236}">
                      <a16:creationId xmlns:a16="http://schemas.microsoft.com/office/drawing/2014/main" id="{5163CA4B-303D-0E4C-B36C-0EB9193499CB}"/>
                    </a:ext>
                  </a:extLst>
                </p:cNvPr>
                <p:cNvSpPr txBox="1">
                  <a:spLocks noChangeArrowheads="1"/>
                </p:cNvSpPr>
                <p:nvPr/>
              </p:nvSpPr>
              <p:spPr bwMode="auto">
                <a:xfrm>
                  <a:off x="2954" y="2425"/>
                  <a:ext cx="208"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61">
                <a:extLst>
                  <a:ext uri="{FF2B5EF4-FFF2-40B4-BE49-F238E27FC236}">
                    <a16:creationId xmlns:a16="http://schemas.microsoft.com/office/drawing/2014/main" id="{22504589-6EDA-CD46-9F6D-B4E53859C7BB}"/>
                  </a:ext>
                </a:extLst>
              </p:cNvPr>
              <p:cNvGrpSpPr>
                <a:grpSpLocks/>
              </p:cNvGrpSpPr>
              <p:nvPr/>
            </p:nvGrpSpPr>
            <p:grpSpPr bwMode="auto">
              <a:xfrm>
                <a:off x="4461" y="2128"/>
                <a:ext cx="196" cy="250"/>
                <a:chOff x="2958" y="2425"/>
                <a:chExt cx="199" cy="250"/>
              </a:xfrm>
            </p:grpSpPr>
            <p:sp>
              <p:nvSpPr>
                <p:cNvPr id="474" name="Rectangle 62">
                  <a:extLst>
                    <a:ext uri="{FF2B5EF4-FFF2-40B4-BE49-F238E27FC236}">
                      <a16:creationId xmlns:a16="http://schemas.microsoft.com/office/drawing/2014/main" id="{B5EB60BB-0E5E-C14B-B24B-878829D35E80}"/>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5" name="Text Box 63">
                  <a:extLst>
                    <a:ext uri="{FF2B5EF4-FFF2-40B4-BE49-F238E27FC236}">
                      <a16:creationId xmlns:a16="http://schemas.microsoft.com/office/drawing/2014/main" id="{AC01CA65-68FA-E340-BE13-4C47DBA310D1}"/>
                    </a:ext>
                  </a:extLst>
                </p:cNvPr>
                <p:cNvSpPr txBox="1">
                  <a:spLocks noChangeArrowheads="1"/>
                </p:cNvSpPr>
                <p:nvPr/>
              </p:nvSpPr>
              <p:spPr bwMode="auto">
                <a:xfrm>
                  <a:off x="2958" y="2425"/>
                  <a:ext cx="199"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y</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2" name="Group 64">
                <a:extLst>
                  <a:ext uri="{FF2B5EF4-FFF2-40B4-BE49-F238E27FC236}">
                    <a16:creationId xmlns:a16="http://schemas.microsoft.com/office/drawing/2014/main" id="{7E66326C-FC5C-CB48-9635-4D30ECB15D8D}"/>
                  </a:ext>
                </a:extLst>
              </p:cNvPr>
              <p:cNvGrpSpPr>
                <a:grpSpLocks/>
              </p:cNvGrpSpPr>
              <p:nvPr/>
            </p:nvGrpSpPr>
            <p:grpSpPr bwMode="auto">
              <a:xfrm>
                <a:off x="3772" y="2095"/>
                <a:ext cx="212" cy="288"/>
                <a:chOff x="2951" y="2395"/>
                <a:chExt cx="213" cy="288"/>
              </a:xfrm>
            </p:grpSpPr>
            <p:sp>
              <p:nvSpPr>
                <p:cNvPr id="472" name="Rectangle 65">
                  <a:extLst>
                    <a:ext uri="{FF2B5EF4-FFF2-40B4-BE49-F238E27FC236}">
                      <a16:creationId xmlns:a16="http://schemas.microsoft.com/office/drawing/2014/main" id="{6BF35853-D616-6B43-8985-14AABE1F7525}"/>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3" name="Text Box 66">
                  <a:extLst>
                    <a:ext uri="{FF2B5EF4-FFF2-40B4-BE49-F238E27FC236}">
                      <a16:creationId xmlns:a16="http://schemas.microsoft.com/office/drawing/2014/main" id="{3282D7A0-A2E9-7F4B-A22E-01546569C593}"/>
                    </a:ext>
                  </a:extLst>
                </p:cNvPr>
                <p:cNvSpPr txBox="1">
                  <a:spLocks noChangeArrowheads="1"/>
                </p:cNvSpPr>
                <p:nvPr/>
              </p:nvSpPr>
              <p:spPr bwMode="auto">
                <a:xfrm>
                  <a:off x="2951" y="2395"/>
                  <a:ext cx="213"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x</a:t>
                  </a:r>
                </a:p>
              </p:txBody>
            </p:sp>
          </p:grpSp>
          <p:grpSp>
            <p:nvGrpSpPr>
              <p:cNvPr id="453" name="Group 67">
                <a:extLst>
                  <a:ext uri="{FF2B5EF4-FFF2-40B4-BE49-F238E27FC236}">
                    <a16:creationId xmlns:a16="http://schemas.microsoft.com/office/drawing/2014/main" id="{3104BBAE-4F76-E649-85DB-F84D22362B81}"/>
                  </a:ext>
                </a:extLst>
              </p:cNvPr>
              <p:cNvGrpSpPr>
                <a:grpSpLocks/>
              </p:cNvGrpSpPr>
              <p:nvPr/>
            </p:nvGrpSpPr>
            <p:grpSpPr bwMode="auto">
              <a:xfrm>
                <a:off x="4438" y="1438"/>
                <a:ext cx="232" cy="250"/>
                <a:chOff x="2941" y="2425"/>
                <a:chExt cx="235" cy="250"/>
              </a:xfrm>
            </p:grpSpPr>
            <p:sp>
              <p:nvSpPr>
                <p:cNvPr id="470" name="Rectangle 68">
                  <a:extLst>
                    <a:ext uri="{FF2B5EF4-FFF2-40B4-BE49-F238E27FC236}">
                      <a16:creationId xmlns:a16="http://schemas.microsoft.com/office/drawing/2014/main" id="{0CEE42FC-526E-AB47-8798-637A6484857F}"/>
                    </a:ext>
                  </a:extLst>
                </p:cNvPr>
                <p:cNvSpPr>
                  <a:spLocks noChangeArrowheads="1"/>
                </p:cNvSpPr>
                <p:nvPr/>
              </p:nvSpPr>
              <p:spPr bwMode="auto">
                <a:xfrm>
                  <a:off x="2982" y="2490"/>
                  <a:ext cx="146"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1" name="Text Box 69">
                  <a:extLst>
                    <a:ext uri="{FF2B5EF4-FFF2-40B4-BE49-F238E27FC236}">
                      <a16:creationId xmlns:a16="http://schemas.microsoft.com/office/drawing/2014/main" id="{BD20AA39-4C83-B348-A22B-DC09D5E67986}"/>
                    </a:ext>
                  </a:extLst>
                </p:cNvPr>
                <p:cNvSpPr txBox="1">
                  <a:spLocks noChangeArrowheads="1"/>
                </p:cNvSpPr>
                <p:nvPr/>
              </p:nvSpPr>
              <p:spPr bwMode="auto">
                <a:xfrm>
                  <a:off x="2941" y="2425"/>
                  <a:ext cx="235"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w</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70">
                <a:extLst>
                  <a:ext uri="{FF2B5EF4-FFF2-40B4-BE49-F238E27FC236}">
                    <a16:creationId xmlns:a16="http://schemas.microsoft.com/office/drawing/2014/main" id="{76A8AB1F-2271-4C40-97FF-558125D0E3D2}"/>
                  </a:ext>
                </a:extLst>
              </p:cNvPr>
              <p:cNvGrpSpPr>
                <a:grpSpLocks/>
              </p:cNvGrpSpPr>
              <p:nvPr/>
            </p:nvGrpSpPr>
            <p:grpSpPr bwMode="auto">
              <a:xfrm>
                <a:off x="3771" y="1438"/>
                <a:ext cx="196" cy="250"/>
                <a:chOff x="2958" y="2425"/>
                <a:chExt cx="199" cy="250"/>
              </a:xfrm>
            </p:grpSpPr>
            <p:sp>
              <p:nvSpPr>
                <p:cNvPr id="468" name="Rectangle 71">
                  <a:extLst>
                    <a:ext uri="{FF2B5EF4-FFF2-40B4-BE49-F238E27FC236}">
                      <a16:creationId xmlns:a16="http://schemas.microsoft.com/office/drawing/2014/main" id="{8A1243C8-B070-1144-AFC1-660A0D476384}"/>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9" name="Text Box 72">
                  <a:extLst>
                    <a:ext uri="{FF2B5EF4-FFF2-40B4-BE49-F238E27FC236}">
                      <a16:creationId xmlns:a16="http://schemas.microsoft.com/office/drawing/2014/main" id="{0A633A5D-CB9F-9D4A-9828-FA8DAB76D822}"/>
                    </a:ext>
                  </a:extLst>
                </p:cNvPr>
                <p:cNvSpPr txBox="1">
                  <a:spLocks noChangeArrowheads="1"/>
                </p:cNvSpPr>
                <p:nvPr/>
              </p:nvSpPr>
              <p:spPr bwMode="auto">
                <a:xfrm>
                  <a:off x="2958" y="2425"/>
                  <a:ext cx="199"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v</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5" name="Group 73">
                <a:extLst>
                  <a:ext uri="{FF2B5EF4-FFF2-40B4-BE49-F238E27FC236}">
                    <a16:creationId xmlns:a16="http://schemas.microsoft.com/office/drawing/2014/main" id="{1F39B98B-5A5F-9A45-8998-1BA51D5362D8}"/>
                  </a:ext>
                </a:extLst>
              </p:cNvPr>
              <p:cNvGrpSpPr>
                <a:grpSpLocks/>
              </p:cNvGrpSpPr>
              <p:nvPr/>
            </p:nvGrpSpPr>
            <p:grpSpPr bwMode="auto">
              <a:xfrm>
                <a:off x="5025" y="1756"/>
                <a:ext cx="212" cy="288"/>
                <a:chOff x="2949" y="2395"/>
                <a:chExt cx="214" cy="288"/>
              </a:xfrm>
            </p:grpSpPr>
            <p:sp>
              <p:nvSpPr>
                <p:cNvPr id="466" name="Rectangle 74">
                  <a:extLst>
                    <a:ext uri="{FF2B5EF4-FFF2-40B4-BE49-F238E27FC236}">
                      <a16:creationId xmlns:a16="http://schemas.microsoft.com/office/drawing/2014/main" id="{6D133BDC-CBD5-E04A-956A-CB070C46E616}"/>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7" name="Text Box 75">
                  <a:extLst>
                    <a:ext uri="{FF2B5EF4-FFF2-40B4-BE49-F238E27FC236}">
                      <a16:creationId xmlns:a16="http://schemas.microsoft.com/office/drawing/2014/main" id="{E22274D1-6BF0-6F4F-AA7F-923617C44471}"/>
                    </a:ext>
                  </a:extLst>
                </p:cNvPr>
                <p:cNvSpPr txBox="1">
                  <a:spLocks noChangeArrowheads="1"/>
                </p:cNvSpPr>
                <p:nvPr/>
              </p:nvSpPr>
              <p:spPr bwMode="auto">
                <a:xfrm>
                  <a:off x="2949" y="2395"/>
                  <a:ext cx="214"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z</a:t>
                  </a:r>
                </a:p>
              </p:txBody>
            </p:sp>
          </p:grpSp>
          <p:sp>
            <p:nvSpPr>
              <p:cNvPr id="456" name="Text Box 76">
                <a:extLst>
                  <a:ext uri="{FF2B5EF4-FFF2-40B4-BE49-F238E27FC236}">
                    <a16:creationId xmlns:a16="http://schemas.microsoft.com/office/drawing/2014/main" id="{E87F994C-88BC-7843-84FF-C20876A28AD3}"/>
                  </a:ext>
                </a:extLst>
              </p:cNvPr>
              <p:cNvSpPr txBox="1">
                <a:spLocks noChangeArrowheads="1"/>
              </p:cNvSpPr>
              <p:nvPr/>
            </p:nvSpPr>
            <p:spPr bwMode="auto">
              <a:xfrm>
                <a:off x="3493" y="1568"/>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7" name="Text Box 77">
                <a:extLst>
                  <a:ext uri="{FF2B5EF4-FFF2-40B4-BE49-F238E27FC236}">
                    <a16:creationId xmlns:a16="http://schemas.microsoft.com/office/drawing/2014/main" id="{D6E661FA-C756-184B-8F8C-454F6D2F20C6}"/>
                  </a:ext>
                </a:extLst>
              </p:cNvPr>
              <p:cNvSpPr txBox="1">
                <a:spLocks noChangeArrowheads="1"/>
              </p:cNvSpPr>
              <p:nvPr/>
            </p:nvSpPr>
            <p:spPr bwMode="auto">
              <a:xfrm>
                <a:off x="3841" y="1787"/>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8" name="Text Box 78">
                <a:extLst>
                  <a:ext uri="{FF2B5EF4-FFF2-40B4-BE49-F238E27FC236}">
                    <a16:creationId xmlns:a16="http://schemas.microsoft.com/office/drawing/2014/main" id="{7AAD1753-0153-BE49-9A5A-86A6144677D4}"/>
                  </a:ext>
                </a:extLst>
              </p:cNvPr>
              <p:cNvSpPr txBox="1">
                <a:spLocks noChangeArrowheads="1"/>
              </p:cNvSpPr>
              <p:nvPr/>
            </p:nvSpPr>
            <p:spPr bwMode="auto">
              <a:xfrm>
                <a:off x="3406" y="2000"/>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9" name="Text Box 79">
                <a:extLst>
                  <a:ext uri="{FF2B5EF4-FFF2-40B4-BE49-F238E27FC236}">
                    <a16:creationId xmlns:a16="http://schemas.microsoft.com/office/drawing/2014/main" id="{CE9F4FB6-1319-824C-8EE6-E829F9B81392}"/>
                  </a:ext>
                </a:extLst>
              </p:cNvPr>
              <p:cNvSpPr txBox="1">
                <a:spLocks noChangeArrowheads="1"/>
              </p:cNvSpPr>
              <p:nvPr/>
            </p:nvSpPr>
            <p:spPr bwMode="auto">
              <a:xfrm>
                <a:off x="4225" y="1880"/>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0" name="Text Box 80">
                <a:extLst>
                  <a:ext uri="{FF2B5EF4-FFF2-40B4-BE49-F238E27FC236}">
                    <a16:creationId xmlns:a16="http://schemas.microsoft.com/office/drawing/2014/main" id="{C479D34B-E495-6941-B1B8-7C27A07FA48D}"/>
                  </a:ext>
                </a:extLst>
              </p:cNvPr>
              <p:cNvSpPr txBox="1">
                <a:spLocks noChangeArrowheads="1"/>
              </p:cNvSpPr>
              <p:nvPr/>
            </p:nvSpPr>
            <p:spPr bwMode="auto">
              <a:xfrm>
                <a:off x="4162" y="2234"/>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1" name="Text Box 81">
                <a:extLst>
                  <a:ext uri="{FF2B5EF4-FFF2-40B4-BE49-F238E27FC236}">
                    <a16:creationId xmlns:a16="http://schemas.microsoft.com/office/drawing/2014/main" id="{651E935E-97A1-694E-90ED-DA0D52808F61}"/>
                  </a:ext>
                </a:extLst>
              </p:cNvPr>
              <p:cNvSpPr txBox="1">
                <a:spLocks noChangeArrowheads="1"/>
              </p:cNvSpPr>
              <p:nvPr/>
            </p:nvSpPr>
            <p:spPr bwMode="auto">
              <a:xfrm>
                <a:off x="4522" y="1805"/>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2" name="Text Box 82">
                <a:extLst>
                  <a:ext uri="{FF2B5EF4-FFF2-40B4-BE49-F238E27FC236}">
                    <a16:creationId xmlns:a16="http://schemas.microsoft.com/office/drawing/2014/main" id="{BCE34168-89E8-CA4E-B734-D7785C5D44A4}"/>
                  </a:ext>
                </a:extLst>
              </p:cNvPr>
              <p:cNvSpPr txBox="1">
                <a:spLocks noChangeArrowheads="1"/>
              </p:cNvSpPr>
              <p:nvPr/>
            </p:nvSpPr>
            <p:spPr bwMode="auto">
              <a:xfrm>
                <a:off x="4882" y="2069"/>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3" name="Text Box 83">
                <a:extLst>
                  <a:ext uri="{FF2B5EF4-FFF2-40B4-BE49-F238E27FC236}">
                    <a16:creationId xmlns:a16="http://schemas.microsoft.com/office/drawing/2014/main" id="{E61D1248-702D-AA4E-A62B-3B6DB8874302}"/>
                  </a:ext>
                </a:extLst>
              </p:cNvPr>
              <p:cNvSpPr txBox="1">
                <a:spLocks noChangeArrowheads="1"/>
              </p:cNvSpPr>
              <p:nvPr/>
            </p:nvSpPr>
            <p:spPr bwMode="auto">
              <a:xfrm>
                <a:off x="4855" y="1532"/>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4" name="Text Box 84">
                <a:extLst>
                  <a:ext uri="{FF2B5EF4-FFF2-40B4-BE49-F238E27FC236}">
                    <a16:creationId xmlns:a16="http://schemas.microsoft.com/office/drawing/2014/main" id="{8E7448E7-B23E-9A4A-947C-66285C7E1020}"/>
                  </a:ext>
                </a:extLst>
              </p:cNvPr>
              <p:cNvSpPr txBox="1">
                <a:spLocks noChangeArrowheads="1"/>
              </p:cNvSpPr>
              <p:nvPr/>
            </p:nvSpPr>
            <p:spPr bwMode="auto">
              <a:xfrm>
                <a:off x="4120" y="1382"/>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5" name="Text Box 85">
                <a:extLst>
                  <a:ext uri="{FF2B5EF4-FFF2-40B4-BE49-F238E27FC236}">
                    <a16:creationId xmlns:a16="http://schemas.microsoft.com/office/drawing/2014/main" id="{EFA31E11-E078-ED44-8DB8-4912DC480664}"/>
                  </a:ext>
                </a:extLst>
              </p:cNvPr>
              <p:cNvSpPr txBox="1">
                <a:spLocks noChangeArrowheads="1"/>
              </p:cNvSpPr>
              <p:nvPr/>
            </p:nvSpPr>
            <p:spPr bwMode="auto">
              <a:xfrm>
                <a:off x="3769" y="1115"/>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cxnSp>
          <p:nvCxnSpPr>
            <p:cNvPr id="38" name="Straight Arrow Connector 37">
              <a:extLst>
                <a:ext uri="{FF2B5EF4-FFF2-40B4-BE49-F238E27FC236}">
                  <a16:creationId xmlns:a16="http://schemas.microsoft.com/office/drawing/2014/main" id="{112457CF-2890-E146-8628-638AC5577656}"/>
                </a:ext>
              </a:extLst>
            </p:cNvPr>
            <p:cNvCxnSpPr>
              <a:cxnSpLocks/>
              <a:endCxn id="271" idx="2"/>
            </p:cNvCxnSpPr>
            <p:nvPr/>
          </p:nvCxnSpPr>
          <p:spPr>
            <a:xfrm>
              <a:off x="4666129" y="2789499"/>
              <a:ext cx="439472" cy="428799"/>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59" name="Straight Arrow Connector 558">
              <a:extLst>
                <a:ext uri="{FF2B5EF4-FFF2-40B4-BE49-F238E27FC236}">
                  <a16:creationId xmlns:a16="http://schemas.microsoft.com/office/drawing/2014/main" id="{491C301B-8A6E-4845-BF28-577AD894F891}"/>
                </a:ext>
              </a:extLst>
            </p:cNvPr>
            <p:cNvCxnSpPr>
              <a:cxnSpLocks/>
              <a:endCxn id="414" idx="2"/>
            </p:cNvCxnSpPr>
            <p:nvPr/>
          </p:nvCxnSpPr>
          <p:spPr>
            <a:xfrm>
              <a:off x="5617182" y="3300714"/>
              <a:ext cx="586969" cy="6484"/>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60" name="Straight Arrow Connector 559">
              <a:extLst>
                <a:ext uri="{FF2B5EF4-FFF2-40B4-BE49-F238E27FC236}">
                  <a16:creationId xmlns:a16="http://schemas.microsoft.com/office/drawing/2014/main" id="{3C9D1B43-9124-3142-843B-DC7A58F1456E}"/>
                </a:ext>
              </a:extLst>
            </p:cNvPr>
            <p:cNvCxnSpPr>
              <a:cxnSpLocks/>
              <a:stCxn id="266" idx="7"/>
            </p:cNvCxnSpPr>
            <p:nvPr/>
          </p:nvCxnSpPr>
          <p:spPr>
            <a:xfrm flipV="1">
              <a:off x="4777246" y="2268639"/>
              <a:ext cx="502342" cy="281976"/>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61" name="Straight Arrow Connector 560">
              <a:extLst>
                <a:ext uri="{FF2B5EF4-FFF2-40B4-BE49-F238E27FC236}">
                  <a16:creationId xmlns:a16="http://schemas.microsoft.com/office/drawing/2014/main" id="{8A7B92A4-0E80-6D4D-87F2-803D33EFB3E5}"/>
                </a:ext>
              </a:extLst>
            </p:cNvPr>
            <p:cNvCxnSpPr>
              <a:cxnSpLocks/>
            </p:cNvCxnSpPr>
            <p:nvPr/>
          </p:nvCxnSpPr>
          <p:spPr>
            <a:xfrm flipV="1">
              <a:off x="6452488" y="2233914"/>
              <a:ext cx="0" cy="883534"/>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62" name="Straight Arrow Connector 561">
              <a:extLst>
                <a:ext uri="{FF2B5EF4-FFF2-40B4-BE49-F238E27FC236}">
                  <a16:creationId xmlns:a16="http://schemas.microsoft.com/office/drawing/2014/main" id="{368CBA46-10A4-6B43-8244-BF448DB2A1AB}"/>
                </a:ext>
              </a:extLst>
            </p:cNvPr>
            <p:cNvCxnSpPr>
              <a:cxnSpLocks/>
            </p:cNvCxnSpPr>
            <p:nvPr/>
          </p:nvCxnSpPr>
          <p:spPr>
            <a:xfrm flipV="1">
              <a:off x="6715788" y="2822294"/>
              <a:ext cx="606730" cy="448060"/>
            </a:xfrm>
            <a:prstGeom prst="straightConnector1">
              <a:avLst/>
            </a:prstGeom>
            <a:ln w="3175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34" name="Group 3">
            <a:extLst>
              <a:ext uri="{FF2B5EF4-FFF2-40B4-BE49-F238E27FC236}">
                <a16:creationId xmlns:a16="http://schemas.microsoft.com/office/drawing/2014/main" id="{CAD83B90-6A61-424F-807D-7507674811C5}"/>
              </a:ext>
            </a:extLst>
          </p:cNvPr>
          <p:cNvGrpSpPr>
            <a:grpSpLocks/>
          </p:cNvGrpSpPr>
          <p:nvPr/>
        </p:nvGrpSpPr>
        <p:grpSpPr bwMode="auto">
          <a:xfrm>
            <a:off x="1182356" y="4594769"/>
            <a:ext cx="3244850" cy="1500187"/>
            <a:chOff x="1385" y="1283"/>
            <a:chExt cx="2044" cy="945"/>
          </a:xfrm>
        </p:grpSpPr>
        <p:sp>
          <p:nvSpPr>
            <p:cNvPr id="235" name="Freeform 4">
              <a:extLst>
                <a:ext uri="{FF2B5EF4-FFF2-40B4-BE49-F238E27FC236}">
                  <a16:creationId xmlns:a16="http://schemas.microsoft.com/office/drawing/2014/main" id="{D55BBFC2-7A7F-8B48-AC36-5E367A0102A7}"/>
                </a:ext>
              </a:extLst>
            </p:cNvPr>
            <p:cNvSpPr>
              <a:spLocks/>
            </p:cNvSpPr>
            <p:nvPr/>
          </p:nvSpPr>
          <p:spPr bwMode="auto">
            <a:xfrm>
              <a:off x="1648" y="1465"/>
              <a:ext cx="342" cy="186"/>
            </a:xfrm>
            <a:custGeom>
              <a:avLst/>
              <a:gdLst>
                <a:gd name="T0" fmla="*/ 0 w 342"/>
                <a:gd name="T1" fmla="*/ 186 h 186"/>
                <a:gd name="T2" fmla="*/ 342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6" name="Oval 5">
              <a:extLst>
                <a:ext uri="{FF2B5EF4-FFF2-40B4-BE49-F238E27FC236}">
                  <a16:creationId xmlns:a16="http://schemas.microsoft.com/office/drawing/2014/main" id="{D1E533AD-8D87-7A4B-8A7E-E763008FB4BF}"/>
                </a:ext>
              </a:extLst>
            </p:cNvPr>
            <p:cNvSpPr>
              <a:spLocks noChangeArrowheads="1"/>
            </p:cNvSpPr>
            <p:nvPr/>
          </p:nvSpPr>
          <p:spPr bwMode="auto">
            <a:xfrm>
              <a:off x="1388" y="1707"/>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7" name="Line 6">
              <a:extLst>
                <a:ext uri="{FF2B5EF4-FFF2-40B4-BE49-F238E27FC236}">
                  <a16:creationId xmlns:a16="http://schemas.microsoft.com/office/drawing/2014/main" id="{8393A25C-8E73-3945-96CC-27CA319F0D65}"/>
                </a:ext>
              </a:extLst>
            </p:cNvPr>
            <p:cNvSpPr>
              <a:spLocks noChangeShapeType="1"/>
            </p:cNvSpPr>
            <p:nvPr/>
          </p:nvSpPr>
          <p:spPr bwMode="auto">
            <a:xfrm>
              <a:off x="1388" y="1700"/>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8" name="Line 7">
              <a:extLst>
                <a:ext uri="{FF2B5EF4-FFF2-40B4-BE49-F238E27FC236}">
                  <a16:creationId xmlns:a16="http://schemas.microsoft.com/office/drawing/2014/main" id="{00CB3848-99BB-D84B-AFA1-D2A40790588A}"/>
                </a:ext>
              </a:extLst>
            </p:cNvPr>
            <p:cNvSpPr>
              <a:spLocks noChangeShapeType="1"/>
            </p:cNvSpPr>
            <p:nvPr/>
          </p:nvSpPr>
          <p:spPr bwMode="auto">
            <a:xfrm>
              <a:off x="1701" y="1700"/>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9" name="Rectangle 8">
              <a:extLst>
                <a:ext uri="{FF2B5EF4-FFF2-40B4-BE49-F238E27FC236}">
                  <a16:creationId xmlns:a16="http://schemas.microsoft.com/office/drawing/2014/main" id="{D86D7FD3-F350-4745-AAE8-4DC4DEC2289F}"/>
                </a:ext>
              </a:extLst>
            </p:cNvPr>
            <p:cNvSpPr>
              <a:spLocks noChangeArrowheads="1"/>
            </p:cNvSpPr>
            <p:nvPr/>
          </p:nvSpPr>
          <p:spPr bwMode="auto">
            <a:xfrm>
              <a:off x="1388" y="1700"/>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0" name="Oval 9">
              <a:extLst>
                <a:ext uri="{FF2B5EF4-FFF2-40B4-BE49-F238E27FC236}">
                  <a16:creationId xmlns:a16="http://schemas.microsoft.com/office/drawing/2014/main" id="{9A82BFE7-2A38-894C-A32D-46DEDFCA2D5B}"/>
                </a:ext>
              </a:extLst>
            </p:cNvPr>
            <p:cNvSpPr>
              <a:spLocks noChangeArrowheads="1"/>
            </p:cNvSpPr>
            <p:nvPr/>
          </p:nvSpPr>
          <p:spPr bwMode="auto">
            <a:xfrm>
              <a:off x="1385" y="1641"/>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1" name="Oval 10">
              <a:extLst>
                <a:ext uri="{FF2B5EF4-FFF2-40B4-BE49-F238E27FC236}">
                  <a16:creationId xmlns:a16="http://schemas.microsoft.com/office/drawing/2014/main" id="{AA854307-5377-8A41-9AEB-75CD5A873A85}"/>
                </a:ext>
              </a:extLst>
            </p:cNvPr>
            <p:cNvSpPr>
              <a:spLocks noChangeArrowheads="1"/>
            </p:cNvSpPr>
            <p:nvPr/>
          </p:nvSpPr>
          <p:spPr bwMode="auto">
            <a:xfrm>
              <a:off x="1862" y="2094"/>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2" name="Line 11">
              <a:extLst>
                <a:ext uri="{FF2B5EF4-FFF2-40B4-BE49-F238E27FC236}">
                  <a16:creationId xmlns:a16="http://schemas.microsoft.com/office/drawing/2014/main" id="{9FA810B5-81B4-AB4E-9CB4-8AB6FC42F914}"/>
                </a:ext>
              </a:extLst>
            </p:cNvPr>
            <p:cNvSpPr>
              <a:spLocks noChangeShapeType="1"/>
            </p:cNvSpPr>
            <p:nvPr/>
          </p:nvSpPr>
          <p:spPr bwMode="auto">
            <a:xfrm>
              <a:off x="1862" y="2087"/>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3" name="Line 12">
              <a:extLst>
                <a:ext uri="{FF2B5EF4-FFF2-40B4-BE49-F238E27FC236}">
                  <a16:creationId xmlns:a16="http://schemas.microsoft.com/office/drawing/2014/main" id="{1F897DDB-A59F-8A49-AA62-3734F23BB98B}"/>
                </a:ext>
              </a:extLst>
            </p:cNvPr>
            <p:cNvSpPr>
              <a:spLocks noChangeShapeType="1"/>
            </p:cNvSpPr>
            <p:nvPr/>
          </p:nvSpPr>
          <p:spPr bwMode="auto">
            <a:xfrm>
              <a:off x="2175" y="2087"/>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4" name="Rectangle 13">
              <a:extLst>
                <a:ext uri="{FF2B5EF4-FFF2-40B4-BE49-F238E27FC236}">
                  <a16:creationId xmlns:a16="http://schemas.microsoft.com/office/drawing/2014/main" id="{109513FF-1C63-234A-9B1E-75D62A42C019}"/>
                </a:ext>
              </a:extLst>
            </p:cNvPr>
            <p:cNvSpPr>
              <a:spLocks noChangeArrowheads="1"/>
            </p:cNvSpPr>
            <p:nvPr/>
          </p:nvSpPr>
          <p:spPr bwMode="auto">
            <a:xfrm>
              <a:off x="1862" y="2087"/>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5" name="Oval 14">
              <a:extLst>
                <a:ext uri="{FF2B5EF4-FFF2-40B4-BE49-F238E27FC236}">
                  <a16:creationId xmlns:a16="http://schemas.microsoft.com/office/drawing/2014/main" id="{30EA6A56-1EC2-C342-B322-0BD69F60A770}"/>
                </a:ext>
              </a:extLst>
            </p:cNvPr>
            <p:cNvSpPr>
              <a:spLocks noChangeArrowheads="1"/>
            </p:cNvSpPr>
            <p:nvPr/>
          </p:nvSpPr>
          <p:spPr bwMode="auto">
            <a:xfrm>
              <a:off x="1859" y="2028"/>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Oval 15">
              <a:extLst>
                <a:ext uri="{FF2B5EF4-FFF2-40B4-BE49-F238E27FC236}">
                  <a16:creationId xmlns:a16="http://schemas.microsoft.com/office/drawing/2014/main" id="{91BAA6D5-E6E6-3F47-BA4B-0311E0711BF2}"/>
                </a:ext>
              </a:extLst>
            </p:cNvPr>
            <p:cNvSpPr>
              <a:spLocks noChangeArrowheads="1"/>
            </p:cNvSpPr>
            <p:nvPr/>
          </p:nvSpPr>
          <p:spPr bwMode="auto">
            <a:xfrm>
              <a:off x="1858" y="1404"/>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Line 16">
              <a:extLst>
                <a:ext uri="{FF2B5EF4-FFF2-40B4-BE49-F238E27FC236}">
                  <a16:creationId xmlns:a16="http://schemas.microsoft.com/office/drawing/2014/main" id="{A8F35EF4-8155-D144-9887-2394E21FD472}"/>
                </a:ext>
              </a:extLst>
            </p:cNvPr>
            <p:cNvSpPr>
              <a:spLocks noChangeShapeType="1"/>
            </p:cNvSpPr>
            <p:nvPr/>
          </p:nvSpPr>
          <p:spPr bwMode="auto">
            <a:xfrm>
              <a:off x="1858" y="1397"/>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6" name="Line 17">
              <a:extLst>
                <a:ext uri="{FF2B5EF4-FFF2-40B4-BE49-F238E27FC236}">
                  <a16:creationId xmlns:a16="http://schemas.microsoft.com/office/drawing/2014/main" id="{C0FFA446-EED0-654F-8B59-830BB7BE9A71}"/>
                </a:ext>
              </a:extLst>
            </p:cNvPr>
            <p:cNvSpPr>
              <a:spLocks noChangeShapeType="1"/>
            </p:cNvSpPr>
            <p:nvPr/>
          </p:nvSpPr>
          <p:spPr bwMode="auto">
            <a:xfrm>
              <a:off x="2171" y="1397"/>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7" name="Rectangle 18">
              <a:extLst>
                <a:ext uri="{FF2B5EF4-FFF2-40B4-BE49-F238E27FC236}">
                  <a16:creationId xmlns:a16="http://schemas.microsoft.com/office/drawing/2014/main" id="{8C6FDE51-7923-3B44-830E-2DB7807967F9}"/>
                </a:ext>
              </a:extLst>
            </p:cNvPr>
            <p:cNvSpPr>
              <a:spLocks noChangeArrowheads="1"/>
            </p:cNvSpPr>
            <p:nvPr/>
          </p:nvSpPr>
          <p:spPr bwMode="auto">
            <a:xfrm>
              <a:off x="1858" y="1397"/>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8" name="Oval 19">
              <a:extLst>
                <a:ext uri="{FF2B5EF4-FFF2-40B4-BE49-F238E27FC236}">
                  <a16:creationId xmlns:a16="http://schemas.microsoft.com/office/drawing/2014/main" id="{48735EAA-D015-2749-B8E6-A932F1A86542}"/>
                </a:ext>
              </a:extLst>
            </p:cNvPr>
            <p:cNvSpPr>
              <a:spLocks noChangeArrowheads="1"/>
            </p:cNvSpPr>
            <p:nvPr/>
          </p:nvSpPr>
          <p:spPr bwMode="auto">
            <a:xfrm>
              <a:off x="1855" y="1338"/>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6" name="Oval 20">
              <a:extLst>
                <a:ext uri="{FF2B5EF4-FFF2-40B4-BE49-F238E27FC236}">
                  <a16:creationId xmlns:a16="http://schemas.microsoft.com/office/drawing/2014/main" id="{2C0D7CB9-B6B7-7F48-A7C9-A5362FCF3389}"/>
                </a:ext>
              </a:extLst>
            </p:cNvPr>
            <p:cNvSpPr>
              <a:spLocks noChangeArrowheads="1"/>
            </p:cNvSpPr>
            <p:nvPr/>
          </p:nvSpPr>
          <p:spPr bwMode="auto">
            <a:xfrm>
              <a:off x="2541" y="1400"/>
              <a:ext cx="312"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7" name="Line 21">
              <a:extLst>
                <a:ext uri="{FF2B5EF4-FFF2-40B4-BE49-F238E27FC236}">
                  <a16:creationId xmlns:a16="http://schemas.microsoft.com/office/drawing/2014/main" id="{5710184A-753A-EF4E-A1BA-C728CC0A0842}"/>
                </a:ext>
              </a:extLst>
            </p:cNvPr>
            <p:cNvSpPr>
              <a:spLocks noChangeShapeType="1"/>
            </p:cNvSpPr>
            <p:nvPr/>
          </p:nvSpPr>
          <p:spPr bwMode="auto">
            <a:xfrm>
              <a:off x="2541" y="139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8" name="Line 22">
              <a:extLst>
                <a:ext uri="{FF2B5EF4-FFF2-40B4-BE49-F238E27FC236}">
                  <a16:creationId xmlns:a16="http://schemas.microsoft.com/office/drawing/2014/main" id="{77D8EC50-7DE6-D947-804E-5FF59E34213E}"/>
                </a:ext>
              </a:extLst>
            </p:cNvPr>
            <p:cNvSpPr>
              <a:spLocks noChangeShapeType="1"/>
            </p:cNvSpPr>
            <p:nvPr/>
          </p:nvSpPr>
          <p:spPr bwMode="auto">
            <a:xfrm>
              <a:off x="2853" y="139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9" name="Rectangle 23">
              <a:extLst>
                <a:ext uri="{FF2B5EF4-FFF2-40B4-BE49-F238E27FC236}">
                  <a16:creationId xmlns:a16="http://schemas.microsoft.com/office/drawing/2014/main" id="{640A0C04-CA0A-D44B-AE10-2BB26102D989}"/>
                </a:ext>
              </a:extLst>
            </p:cNvPr>
            <p:cNvSpPr>
              <a:spLocks noChangeArrowheads="1"/>
            </p:cNvSpPr>
            <p:nvPr/>
          </p:nvSpPr>
          <p:spPr bwMode="auto">
            <a:xfrm>
              <a:off x="2541" y="1393"/>
              <a:ext cx="309"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0" name="Oval 24">
              <a:extLst>
                <a:ext uri="{FF2B5EF4-FFF2-40B4-BE49-F238E27FC236}">
                  <a16:creationId xmlns:a16="http://schemas.microsoft.com/office/drawing/2014/main" id="{3DBD615F-4385-7F48-84F4-A38AEA1DC5FD}"/>
                </a:ext>
              </a:extLst>
            </p:cNvPr>
            <p:cNvSpPr>
              <a:spLocks noChangeArrowheads="1"/>
            </p:cNvSpPr>
            <p:nvPr/>
          </p:nvSpPr>
          <p:spPr bwMode="auto">
            <a:xfrm>
              <a:off x="2544" y="1337"/>
              <a:ext cx="312"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1" name="Oval 25">
              <a:extLst>
                <a:ext uri="{FF2B5EF4-FFF2-40B4-BE49-F238E27FC236}">
                  <a16:creationId xmlns:a16="http://schemas.microsoft.com/office/drawing/2014/main" id="{5EAEA945-6C71-7244-8444-F5DE78D3A253}"/>
                </a:ext>
              </a:extLst>
            </p:cNvPr>
            <p:cNvSpPr>
              <a:spLocks noChangeArrowheads="1"/>
            </p:cNvSpPr>
            <p:nvPr/>
          </p:nvSpPr>
          <p:spPr bwMode="auto">
            <a:xfrm>
              <a:off x="2551" y="2091"/>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2" name="Line 26">
              <a:extLst>
                <a:ext uri="{FF2B5EF4-FFF2-40B4-BE49-F238E27FC236}">
                  <a16:creationId xmlns:a16="http://schemas.microsoft.com/office/drawing/2014/main" id="{B239EFA1-CE87-FA45-AECE-0A1D04B2EEA2}"/>
                </a:ext>
              </a:extLst>
            </p:cNvPr>
            <p:cNvSpPr>
              <a:spLocks noChangeShapeType="1"/>
            </p:cNvSpPr>
            <p:nvPr/>
          </p:nvSpPr>
          <p:spPr bwMode="auto">
            <a:xfrm>
              <a:off x="2551" y="2084"/>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3" name="Line 27">
              <a:extLst>
                <a:ext uri="{FF2B5EF4-FFF2-40B4-BE49-F238E27FC236}">
                  <a16:creationId xmlns:a16="http://schemas.microsoft.com/office/drawing/2014/main" id="{F57F8B7F-1DEE-0646-944B-3627E05035DF}"/>
                </a:ext>
              </a:extLst>
            </p:cNvPr>
            <p:cNvSpPr>
              <a:spLocks noChangeShapeType="1"/>
            </p:cNvSpPr>
            <p:nvPr/>
          </p:nvSpPr>
          <p:spPr bwMode="auto">
            <a:xfrm>
              <a:off x="2864" y="2084"/>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4" name="Rectangle 28">
              <a:extLst>
                <a:ext uri="{FF2B5EF4-FFF2-40B4-BE49-F238E27FC236}">
                  <a16:creationId xmlns:a16="http://schemas.microsoft.com/office/drawing/2014/main" id="{48E9AA69-2A64-F44B-AF24-4B58BF3B859A}"/>
                </a:ext>
              </a:extLst>
            </p:cNvPr>
            <p:cNvSpPr>
              <a:spLocks noChangeArrowheads="1"/>
            </p:cNvSpPr>
            <p:nvPr/>
          </p:nvSpPr>
          <p:spPr bwMode="auto">
            <a:xfrm>
              <a:off x="2551" y="2084"/>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5" name="Oval 29">
              <a:extLst>
                <a:ext uri="{FF2B5EF4-FFF2-40B4-BE49-F238E27FC236}">
                  <a16:creationId xmlns:a16="http://schemas.microsoft.com/office/drawing/2014/main" id="{DB57CF03-5C7F-7446-BFCA-6885962A7619}"/>
                </a:ext>
              </a:extLst>
            </p:cNvPr>
            <p:cNvSpPr>
              <a:spLocks noChangeArrowheads="1"/>
            </p:cNvSpPr>
            <p:nvPr/>
          </p:nvSpPr>
          <p:spPr bwMode="auto">
            <a:xfrm>
              <a:off x="2548" y="2025"/>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6" name="Oval 30">
              <a:extLst>
                <a:ext uri="{FF2B5EF4-FFF2-40B4-BE49-F238E27FC236}">
                  <a16:creationId xmlns:a16="http://schemas.microsoft.com/office/drawing/2014/main" id="{57E7565D-361A-0649-83E3-41C966CEDD90}"/>
                </a:ext>
              </a:extLst>
            </p:cNvPr>
            <p:cNvSpPr>
              <a:spLocks noChangeArrowheads="1"/>
            </p:cNvSpPr>
            <p:nvPr/>
          </p:nvSpPr>
          <p:spPr bwMode="auto">
            <a:xfrm>
              <a:off x="3116" y="1750"/>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7" name="Line 31">
              <a:extLst>
                <a:ext uri="{FF2B5EF4-FFF2-40B4-BE49-F238E27FC236}">
                  <a16:creationId xmlns:a16="http://schemas.microsoft.com/office/drawing/2014/main" id="{7307AAD6-1B7B-3E4C-AD3F-1CB98C2433DD}"/>
                </a:ext>
              </a:extLst>
            </p:cNvPr>
            <p:cNvSpPr>
              <a:spLocks noChangeShapeType="1"/>
            </p:cNvSpPr>
            <p:nvPr/>
          </p:nvSpPr>
          <p:spPr bwMode="auto">
            <a:xfrm>
              <a:off x="3116" y="174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8" name="Line 32">
              <a:extLst>
                <a:ext uri="{FF2B5EF4-FFF2-40B4-BE49-F238E27FC236}">
                  <a16:creationId xmlns:a16="http://schemas.microsoft.com/office/drawing/2014/main" id="{85AADD66-C3FE-324C-91AE-0057BDCFD4DB}"/>
                </a:ext>
              </a:extLst>
            </p:cNvPr>
            <p:cNvSpPr>
              <a:spLocks noChangeShapeType="1"/>
            </p:cNvSpPr>
            <p:nvPr/>
          </p:nvSpPr>
          <p:spPr bwMode="auto">
            <a:xfrm>
              <a:off x="3429" y="174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9" name="Rectangle 33">
              <a:extLst>
                <a:ext uri="{FF2B5EF4-FFF2-40B4-BE49-F238E27FC236}">
                  <a16:creationId xmlns:a16="http://schemas.microsoft.com/office/drawing/2014/main" id="{8FC4E749-70CE-3946-A306-97D91D359DD6}"/>
                </a:ext>
              </a:extLst>
            </p:cNvPr>
            <p:cNvSpPr>
              <a:spLocks noChangeArrowheads="1"/>
            </p:cNvSpPr>
            <p:nvPr/>
          </p:nvSpPr>
          <p:spPr bwMode="auto">
            <a:xfrm>
              <a:off x="3116" y="1743"/>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Oval 34">
              <a:extLst>
                <a:ext uri="{FF2B5EF4-FFF2-40B4-BE49-F238E27FC236}">
                  <a16:creationId xmlns:a16="http://schemas.microsoft.com/office/drawing/2014/main" id="{83AC3490-7FA4-A843-9DD7-EAD43C146CE9}"/>
                </a:ext>
              </a:extLst>
            </p:cNvPr>
            <p:cNvSpPr>
              <a:spLocks noChangeArrowheads="1"/>
            </p:cNvSpPr>
            <p:nvPr/>
          </p:nvSpPr>
          <p:spPr bwMode="auto">
            <a:xfrm>
              <a:off x="3113" y="1684"/>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1" name="Freeform 35">
              <a:extLst>
                <a:ext uri="{FF2B5EF4-FFF2-40B4-BE49-F238E27FC236}">
                  <a16:creationId xmlns:a16="http://schemas.microsoft.com/office/drawing/2014/main" id="{E0CB0E6F-0318-5A42-804B-74DE7351E2D5}"/>
                </a:ext>
              </a:extLst>
            </p:cNvPr>
            <p:cNvSpPr>
              <a:spLocks/>
            </p:cNvSpPr>
            <p:nvPr/>
          </p:nvSpPr>
          <p:spPr bwMode="auto">
            <a:xfrm>
              <a:off x="2707" y="1492"/>
              <a:ext cx="1" cy="522"/>
            </a:xfrm>
            <a:custGeom>
              <a:avLst/>
              <a:gdLst>
                <a:gd name="T0" fmla="*/ 0 w 1"/>
                <a:gd name="T1" fmla="*/ 0 h 522"/>
                <a:gd name="T2" fmla="*/ 0 w 1"/>
                <a:gd name="T3" fmla="*/ 522 h 522"/>
                <a:gd name="T4" fmla="*/ 0 60000 65536"/>
                <a:gd name="T5" fmla="*/ 0 60000 65536"/>
                <a:gd name="T6" fmla="*/ 0 w 1"/>
                <a:gd name="T7" fmla="*/ 0 h 522"/>
                <a:gd name="T8" fmla="*/ 1 w 1"/>
                <a:gd name="T9" fmla="*/ 522 h 522"/>
              </a:gdLst>
              <a:ahLst/>
              <a:cxnLst>
                <a:cxn ang="T4">
                  <a:pos x="T0" y="T1"/>
                </a:cxn>
                <a:cxn ang="T5">
                  <a:pos x="T2" y="T3"/>
                </a:cxn>
              </a:cxnLst>
              <a:rect l="T6" t="T7" r="T8" b="T9"/>
              <a:pathLst>
                <a:path w="1" h="522">
                  <a:moveTo>
                    <a:pt x="0" y="0"/>
                  </a:moveTo>
                  <a:lnTo>
                    <a:pt x="0" y="522"/>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Freeform 36">
              <a:extLst>
                <a:ext uri="{FF2B5EF4-FFF2-40B4-BE49-F238E27FC236}">
                  <a16:creationId xmlns:a16="http://schemas.microsoft.com/office/drawing/2014/main" id="{8911BBF2-790A-F940-A9A6-265EE2DEDCD5}"/>
                </a:ext>
              </a:extLst>
            </p:cNvPr>
            <p:cNvSpPr>
              <a:spLocks/>
            </p:cNvSpPr>
            <p:nvPr/>
          </p:nvSpPr>
          <p:spPr bwMode="auto">
            <a:xfrm>
              <a:off x="2866" y="1831"/>
              <a:ext cx="366" cy="270"/>
            </a:xfrm>
            <a:custGeom>
              <a:avLst/>
              <a:gdLst>
                <a:gd name="T0" fmla="*/ 0 w 366"/>
                <a:gd name="T1" fmla="*/ 270 h 270"/>
                <a:gd name="T2" fmla="*/ 366 w 366"/>
                <a:gd name="T3" fmla="*/ 0 h 270"/>
                <a:gd name="T4" fmla="*/ 0 60000 65536"/>
                <a:gd name="T5" fmla="*/ 0 60000 65536"/>
                <a:gd name="T6" fmla="*/ 0 w 366"/>
                <a:gd name="T7" fmla="*/ 0 h 270"/>
                <a:gd name="T8" fmla="*/ 366 w 366"/>
                <a:gd name="T9" fmla="*/ 270 h 270"/>
              </a:gdLst>
              <a:ahLst/>
              <a:cxnLst>
                <a:cxn ang="T4">
                  <a:pos x="T0" y="T1"/>
                </a:cxn>
                <a:cxn ang="T5">
                  <a:pos x="T2" y="T3"/>
                </a:cxn>
              </a:cxnLst>
              <a:rect l="T6" t="T7" r="T8" b="T9"/>
              <a:pathLst>
                <a:path w="366" h="270">
                  <a:moveTo>
                    <a:pt x="0" y="270"/>
                  </a:moveTo>
                  <a:lnTo>
                    <a:pt x="366"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Freeform 37">
              <a:extLst>
                <a:ext uri="{FF2B5EF4-FFF2-40B4-BE49-F238E27FC236}">
                  <a16:creationId xmlns:a16="http://schemas.microsoft.com/office/drawing/2014/main" id="{5FCEA00D-30D9-AD48-B36B-87D306BDCA76}"/>
                </a:ext>
              </a:extLst>
            </p:cNvPr>
            <p:cNvSpPr>
              <a:spLocks/>
            </p:cNvSpPr>
            <p:nvPr/>
          </p:nvSpPr>
          <p:spPr bwMode="auto">
            <a:xfrm>
              <a:off x="2185" y="2113"/>
              <a:ext cx="366" cy="1"/>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Freeform 38">
              <a:extLst>
                <a:ext uri="{FF2B5EF4-FFF2-40B4-BE49-F238E27FC236}">
                  <a16:creationId xmlns:a16="http://schemas.microsoft.com/office/drawing/2014/main" id="{FFF79244-8621-1B4A-A951-D5F428298CC0}"/>
                </a:ext>
              </a:extLst>
            </p:cNvPr>
            <p:cNvSpPr>
              <a:spLocks/>
            </p:cNvSpPr>
            <p:nvPr/>
          </p:nvSpPr>
          <p:spPr bwMode="auto">
            <a:xfrm>
              <a:off x="1594" y="1789"/>
              <a:ext cx="276" cy="264"/>
            </a:xfrm>
            <a:custGeom>
              <a:avLst/>
              <a:gdLst>
                <a:gd name="T0" fmla="*/ 276 w 276"/>
                <a:gd name="T1" fmla="*/ 264 h 264"/>
                <a:gd name="T2" fmla="*/ 0 w 276"/>
                <a:gd name="T3" fmla="*/ 0 h 264"/>
                <a:gd name="T4" fmla="*/ 0 60000 65536"/>
                <a:gd name="T5" fmla="*/ 0 60000 65536"/>
                <a:gd name="T6" fmla="*/ 0 w 276"/>
                <a:gd name="T7" fmla="*/ 0 h 264"/>
                <a:gd name="T8" fmla="*/ 276 w 276"/>
                <a:gd name="T9" fmla="*/ 264 h 264"/>
              </a:gdLst>
              <a:ahLst/>
              <a:cxnLst>
                <a:cxn ang="T4">
                  <a:pos x="T0" y="T1"/>
                </a:cxn>
                <a:cxn ang="T5">
                  <a:pos x="T2" y="T3"/>
                </a:cxn>
              </a:cxnLst>
              <a:rect l="T6" t="T7" r="T8" b="T9"/>
              <a:pathLst>
                <a:path w="276" h="264">
                  <a:moveTo>
                    <a:pt x="276" y="264"/>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95" name="Group 39">
              <a:extLst>
                <a:ext uri="{FF2B5EF4-FFF2-40B4-BE49-F238E27FC236}">
                  <a16:creationId xmlns:a16="http://schemas.microsoft.com/office/drawing/2014/main" id="{3FE22FDD-2AF6-2F45-9D94-A7E347A876AC}"/>
                </a:ext>
              </a:extLst>
            </p:cNvPr>
            <p:cNvGrpSpPr>
              <a:grpSpLocks/>
            </p:cNvGrpSpPr>
            <p:nvPr/>
          </p:nvGrpSpPr>
          <p:grpSpPr bwMode="auto">
            <a:xfrm>
              <a:off x="1437" y="1589"/>
              <a:ext cx="205" cy="250"/>
              <a:chOff x="2954" y="2425"/>
              <a:chExt cx="208" cy="250"/>
            </a:xfrm>
          </p:grpSpPr>
          <p:sp>
            <p:nvSpPr>
              <p:cNvPr id="311" name="Rectangle 40">
                <a:extLst>
                  <a:ext uri="{FF2B5EF4-FFF2-40B4-BE49-F238E27FC236}">
                    <a16:creationId xmlns:a16="http://schemas.microsoft.com/office/drawing/2014/main" id="{7F9E7EA5-4703-3A4F-83AA-78477F6D2D3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Text Box 41">
                <a:extLst>
                  <a:ext uri="{FF2B5EF4-FFF2-40B4-BE49-F238E27FC236}">
                    <a16:creationId xmlns:a16="http://schemas.microsoft.com/office/drawing/2014/main" id="{7F6788A4-B028-5E46-BA6B-8260B340CCBA}"/>
                  </a:ext>
                </a:extLst>
              </p:cNvPr>
              <p:cNvSpPr txBox="1">
                <a:spLocks noChangeArrowheads="1"/>
              </p:cNvSpPr>
              <p:nvPr/>
            </p:nvSpPr>
            <p:spPr bwMode="auto">
              <a:xfrm>
                <a:off x="2954" y="2425"/>
                <a:ext cx="208"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6" name="Group 42">
              <a:extLst>
                <a:ext uri="{FF2B5EF4-FFF2-40B4-BE49-F238E27FC236}">
                  <a16:creationId xmlns:a16="http://schemas.microsoft.com/office/drawing/2014/main" id="{3B399E80-BBE9-DE42-9C20-F733C3486EF5}"/>
                </a:ext>
              </a:extLst>
            </p:cNvPr>
            <p:cNvGrpSpPr>
              <a:grpSpLocks/>
            </p:cNvGrpSpPr>
            <p:nvPr/>
          </p:nvGrpSpPr>
          <p:grpSpPr bwMode="auto">
            <a:xfrm>
              <a:off x="2611" y="1973"/>
              <a:ext cx="196" cy="250"/>
              <a:chOff x="2958" y="2425"/>
              <a:chExt cx="199" cy="250"/>
            </a:xfrm>
          </p:grpSpPr>
          <p:sp>
            <p:nvSpPr>
              <p:cNvPr id="309" name="Rectangle 43">
                <a:extLst>
                  <a:ext uri="{FF2B5EF4-FFF2-40B4-BE49-F238E27FC236}">
                    <a16:creationId xmlns:a16="http://schemas.microsoft.com/office/drawing/2014/main" id="{C759317C-74E3-004E-8696-C6730D2A76B6}"/>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Text Box 44">
                <a:extLst>
                  <a:ext uri="{FF2B5EF4-FFF2-40B4-BE49-F238E27FC236}">
                    <a16:creationId xmlns:a16="http://schemas.microsoft.com/office/drawing/2014/main" id="{5EC66565-CE3C-DC49-A451-6127C9B7F138}"/>
                  </a:ext>
                </a:extLst>
              </p:cNvPr>
              <p:cNvSpPr txBox="1">
                <a:spLocks noChangeArrowheads="1"/>
              </p:cNvSpPr>
              <p:nvPr/>
            </p:nvSpPr>
            <p:spPr bwMode="auto">
              <a:xfrm>
                <a:off x="2958" y="2425"/>
                <a:ext cx="199"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y</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5">
              <a:extLst>
                <a:ext uri="{FF2B5EF4-FFF2-40B4-BE49-F238E27FC236}">
                  <a16:creationId xmlns:a16="http://schemas.microsoft.com/office/drawing/2014/main" id="{24F7013F-EE6F-1840-BCC7-9CF2E43BDEC7}"/>
                </a:ext>
              </a:extLst>
            </p:cNvPr>
            <p:cNvGrpSpPr>
              <a:grpSpLocks/>
            </p:cNvGrpSpPr>
            <p:nvPr/>
          </p:nvGrpSpPr>
          <p:grpSpPr bwMode="auto">
            <a:xfrm>
              <a:off x="1922" y="1940"/>
              <a:ext cx="212" cy="288"/>
              <a:chOff x="2951" y="2395"/>
              <a:chExt cx="213" cy="288"/>
            </a:xfrm>
          </p:grpSpPr>
          <p:sp>
            <p:nvSpPr>
              <p:cNvPr id="307" name="Rectangle 46">
                <a:extLst>
                  <a:ext uri="{FF2B5EF4-FFF2-40B4-BE49-F238E27FC236}">
                    <a16:creationId xmlns:a16="http://schemas.microsoft.com/office/drawing/2014/main" id="{534C2F14-5739-6A42-A4B7-963A8F9D05F3}"/>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7">
                <a:extLst>
                  <a:ext uri="{FF2B5EF4-FFF2-40B4-BE49-F238E27FC236}">
                    <a16:creationId xmlns:a16="http://schemas.microsoft.com/office/drawing/2014/main" id="{06099668-A654-B443-AD81-E015DBEC4A94}"/>
                  </a:ext>
                </a:extLst>
              </p:cNvPr>
              <p:cNvSpPr txBox="1">
                <a:spLocks noChangeArrowheads="1"/>
              </p:cNvSpPr>
              <p:nvPr/>
            </p:nvSpPr>
            <p:spPr bwMode="auto">
              <a:xfrm>
                <a:off x="2951" y="2395"/>
                <a:ext cx="213"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x</a:t>
                </a:r>
              </a:p>
            </p:txBody>
          </p:sp>
        </p:grpSp>
        <p:grpSp>
          <p:nvGrpSpPr>
            <p:cNvPr id="298" name="Group 48">
              <a:extLst>
                <a:ext uri="{FF2B5EF4-FFF2-40B4-BE49-F238E27FC236}">
                  <a16:creationId xmlns:a16="http://schemas.microsoft.com/office/drawing/2014/main" id="{9DDFF683-1C8F-C14A-B1E0-84D48C9766B8}"/>
                </a:ext>
              </a:extLst>
            </p:cNvPr>
            <p:cNvGrpSpPr>
              <a:grpSpLocks/>
            </p:cNvGrpSpPr>
            <p:nvPr/>
          </p:nvGrpSpPr>
          <p:grpSpPr bwMode="auto">
            <a:xfrm>
              <a:off x="2588" y="1283"/>
              <a:ext cx="232" cy="250"/>
              <a:chOff x="2941" y="2425"/>
              <a:chExt cx="235" cy="250"/>
            </a:xfrm>
          </p:grpSpPr>
          <p:sp>
            <p:nvSpPr>
              <p:cNvPr id="305" name="Rectangle 49">
                <a:extLst>
                  <a:ext uri="{FF2B5EF4-FFF2-40B4-BE49-F238E27FC236}">
                    <a16:creationId xmlns:a16="http://schemas.microsoft.com/office/drawing/2014/main" id="{6ACA49F7-2DDA-174A-BA02-F0E6DC5FE7C7}"/>
                  </a:ext>
                </a:extLst>
              </p:cNvPr>
              <p:cNvSpPr>
                <a:spLocks noChangeArrowheads="1"/>
              </p:cNvSpPr>
              <p:nvPr/>
            </p:nvSpPr>
            <p:spPr bwMode="auto">
              <a:xfrm>
                <a:off x="2982" y="2490"/>
                <a:ext cx="146"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6" name="Text Box 50">
                <a:extLst>
                  <a:ext uri="{FF2B5EF4-FFF2-40B4-BE49-F238E27FC236}">
                    <a16:creationId xmlns:a16="http://schemas.microsoft.com/office/drawing/2014/main" id="{B380098B-5F1B-B443-B890-D9D80D58A566}"/>
                  </a:ext>
                </a:extLst>
              </p:cNvPr>
              <p:cNvSpPr txBox="1">
                <a:spLocks noChangeArrowheads="1"/>
              </p:cNvSpPr>
              <p:nvPr/>
            </p:nvSpPr>
            <p:spPr bwMode="auto">
              <a:xfrm>
                <a:off x="2941" y="2425"/>
                <a:ext cx="235"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w</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9" name="Group 51">
              <a:extLst>
                <a:ext uri="{FF2B5EF4-FFF2-40B4-BE49-F238E27FC236}">
                  <a16:creationId xmlns:a16="http://schemas.microsoft.com/office/drawing/2014/main" id="{657C09A9-0D00-C341-97E4-BFE0D534EAC3}"/>
                </a:ext>
              </a:extLst>
            </p:cNvPr>
            <p:cNvGrpSpPr>
              <a:grpSpLocks/>
            </p:cNvGrpSpPr>
            <p:nvPr/>
          </p:nvGrpSpPr>
          <p:grpSpPr bwMode="auto">
            <a:xfrm>
              <a:off x="1921" y="1283"/>
              <a:ext cx="196" cy="250"/>
              <a:chOff x="2958" y="2425"/>
              <a:chExt cx="199" cy="250"/>
            </a:xfrm>
          </p:grpSpPr>
          <p:sp>
            <p:nvSpPr>
              <p:cNvPr id="303" name="Rectangle 52">
                <a:extLst>
                  <a:ext uri="{FF2B5EF4-FFF2-40B4-BE49-F238E27FC236}">
                    <a16:creationId xmlns:a16="http://schemas.microsoft.com/office/drawing/2014/main" id="{DA96FFA9-8E2C-F446-A90C-1D2C3A740941}"/>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Text Box 53">
                <a:extLst>
                  <a:ext uri="{FF2B5EF4-FFF2-40B4-BE49-F238E27FC236}">
                    <a16:creationId xmlns:a16="http://schemas.microsoft.com/office/drawing/2014/main" id="{4094D47B-3C2E-1549-9303-FE64B14C52B7}"/>
                  </a:ext>
                </a:extLst>
              </p:cNvPr>
              <p:cNvSpPr txBox="1">
                <a:spLocks noChangeArrowheads="1"/>
              </p:cNvSpPr>
              <p:nvPr/>
            </p:nvSpPr>
            <p:spPr bwMode="auto">
              <a:xfrm>
                <a:off x="2958" y="2425"/>
                <a:ext cx="199"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v</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0" name="Group 54">
              <a:extLst>
                <a:ext uri="{FF2B5EF4-FFF2-40B4-BE49-F238E27FC236}">
                  <a16:creationId xmlns:a16="http://schemas.microsoft.com/office/drawing/2014/main" id="{4895C555-2EC4-9F4B-9A35-FF3D23C076E1}"/>
                </a:ext>
              </a:extLst>
            </p:cNvPr>
            <p:cNvGrpSpPr>
              <a:grpSpLocks/>
            </p:cNvGrpSpPr>
            <p:nvPr/>
          </p:nvGrpSpPr>
          <p:grpSpPr bwMode="auto">
            <a:xfrm>
              <a:off x="3175" y="1601"/>
              <a:ext cx="212" cy="288"/>
              <a:chOff x="2949" y="2395"/>
              <a:chExt cx="214" cy="288"/>
            </a:xfrm>
          </p:grpSpPr>
          <p:sp>
            <p:nvSpPr>
              <p:cNvPr id="301" name="Rectangle 55">
                <a:extLst>
                  <a:ext uri="{FF2B5EF4-FFF2-40B4-BE49-F238E27FC236}">
                    <a16:creationId xmlns:a16="http://schemas.microsoft.com/office/drawing/2014/main" id="{1594FC40-950D-DD4E-9742-69A340A7FA59}"/>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Text Box 56">
                <a:extLst>
                  <a:ext uri="{FF2B5EF4-FFF2-40B4-BE49-F238E27FC236}">
                    <a16:creationId xmlns:a16="http://schemas.microsoft.com/office/drawing/2014/main" id="{70D90BEE-05A4-FA49-8BE7-08E95F13AB67}"/>
                  </a:ext>
                </a:extLst>
              </p:cNvPr>
              <p:cNvSpPr txBox="1">
                <a:spLocks noChangeArrowheads="1"/>
              </p:cNvSpPr>
              <p:nvPr/>
            </p:nvSpPr>
            <p:spPr bwMode="auto">
              <a:xfrm>
                <a:off x="2949" y="2395"/>
                <a:ext cx="214"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z</a:t>
                </a:r>
              </a:p>
            </p:txBody>
          </p:sp>
        </p:grpSp>
      </p:grpSp>
      <p:sp>
        <p:nvSpPr>
          <p:cNvPr id="313" name="Text Box 57">
            <a:extLst>
              <a:ext uri="{FF2B5EF4-FFF2-40B4-BE49-F238E27FC236}">
                <a16:creationId xmlns:a16="http://schemas.microsoft.com/office/drawing/2014/main" id="{64A60984-9F92-014B-A1A1-4ED6EE18F034}"/>
              </a:ext>
            </a:extLst>
          </p:cNvPr>
          <p:cNvSpPr txBox="1">
            <a:spLocks noChangeArrowheads="1"/>
          </p:cNvSpPr>
          <p:nvPr/>
        </p:nvSpPr>
        <p:spPr bwMode="auto">
          <a:xfrm>
            <a:off x="441194" y="3975560"/>
            <a:ext cx="482728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fontAlgn="base" hangingPunct="0">
              <a:spcBef>
                <a:spcPct val="0"/>
              </a:spcBef>
              <a:spcAft>
                <a:spcPct val="0"/>
              </a:spcAft>
            </a:pPr>
            <a:r>
              <a:rPr lang="en-US" dirty="0">
                <a:solidFill>
                  <a:srgbClr val="000000"/>
                </a:solidFill>
                <a:latin typeface="+mn-lt"/>
              </a:rPr>
              <a:t>resulting </a:t>
            </a:r>
            <a:r>
              <a:rPr lang="en-US" b="1" dirty="0">
                <a:solidFill>
                  <a:srgbClr val="000000"/>
                </a:solidFill>
                <a:latin typeface="+mn-lt"/>
              </a:rPr>
              <a:t>least-cost-path tree </a:t>
            </a:r>
            <a:r>
              <a:rPr lang="en-US" dirty="0">
                <a:solidFill>
                  <a:srgbClr val="000000"/>
                </a:solidFill>
                <a:latin typeface="+mn-lt"/>
              </a:rPr>
              <a:t>from u:</a:t>
            </a:r>
          </a:p>
        </p:txBody>
      </p:sp>
      <p:grpSp>
        <p:nvGrpSpPr>
          <p:cNvPr id="24" name="Group 23">
            <a:extLst>
              <a:ext uri="{FF2B5EF4-FFF2-40B4-BE49-F238E27FC236}">
                <a16:creationId xmlns:a16="http://schemas.microsoft.com/office/drawing/2014/main" id="{6CB75B83-340D-DF48-B11B-E4763431618C}"/>
              </a:ext>
            </a:extLst>
          </p:cNvPr>
          <p:cNvGrpSpPr/>
          <p:nvPr/>
        </p:nvGrpSpPr>
        <p:grpSpPr>
          <a:xfrm>
            <a:off x="5736310" y="3974818"/>
            <a:ext cx="4082143" cy="2583002"/>
            <a:chOff x="6731733" y="3986393"/>
            <a:chExt cx="4082143" cy="2583002"/>
          </a:xfrm>
        </p:grpSpPr>
        <p:sp>
          <p:nvSpPr>
            <p:cNvPr id="329" name="Text Box 73">
              <a:extLst>
                <a:ext uri="{FF2B5EF4-FFF2-40B4-BE49-F238E27FC236}">
                  <a16:creationId xmlns:a16="http://schemas.microsoft.com/office/drawing/2014/main" id="{33F13002-9C84-AC45-85CD-36E5D057AC9F}"/>
                </a:ext>
              </a:extLst>
            </p:cNvPr>
            <p:cNvSpPr txBox="1">
              <a:spLocks noChangeArrowheads="1"/>
            </p:cNvSpPr>
            <p:nvPr/>
          </p:nvSpPr>
          <p:spPr bwMode="auto">
            <a:xfrm>
              <a:off x="6731733" y="3986393"/>
              <a:ext cx="408214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fontAlgn="base" hangingPunct="0">
                <a:spcBef>
                  <a:spcPct val="0"/>
                </a:spcBef>
                <a:spcAft>
                  <a:spcPct val="0"/>
                </a:spcAft>
              </a:pPr>
              <a:r>
                <a:rPr lang="en-US" dirty="0">
                  <a:solidFill>
                    <a:srgbClr val="000000"/>
                  </a:solidFill>
                  <a:latin typeface="+mn-lt"/>
                </a:rPr>
                <a:t>resulting </a:t>
              </a:r>
              <a:r>
                <a:rPr lang="en-US" b="1" dirty="0">
                  <a:solidFill>
                    <a:srgbClr val="000000"/>
                  </a:solidFill>
                  <a:latin typeface="+mn-lt"/>
                </a:rPr>
                <a:t>forwarding table </a:t>
              </a:r>
              <a:r>
                <a:rPr lang="en-US" dirty="0">
                  <a:solidFill>
                    <a:srgbClr val="000000"/>
                  </a:solidFill>
                  <a:latin typeface="+mn-lt"/>
                </a:rPr>
                <a:t>in u:</a:t>
              </a:r>
            </a:p>
          </p:txBody>
        </p:sp>
        <p:grpSp>
          <p:nvGrpSpPr>
            <p:cNvPr id="22" name="Group 21">
              <a:extLst>
                <a:ext uri="{FF2B5EF4-FFF2-40B4-BE49-F238E27FC236}">
                  <a16:creationId xmlns:a16="http://schemas.microsoft.com/office/drawing/2014/main" id="{5A06AC3B-3519-6940-83CC-F298AC6E1530}"/>
                </a:ext>
              </a:extLst>
            </p:cNvPr>
            <p:cNvGrpSpPr/>
            <p:nvPr/>
          </p:nvGrpSpPr>
          <p:grpSpPr>
            <a:xfrm>
              <a:off x="7373074" y="4495305"/>
              <a:ext cx="2423080" cy="2074090"/>
              <a:chOff x="9178724" y="1740531"/>
              <a:chExt cx="2423080" cy="2074090"/>
            </a:xfrm>
          </p:grpSpPr>
          <p:sp>
            <p:nvSpPr>
              <p:cNvPr id="21" name="Rectangle 20">
                <a:extLst>
                  <a:ext uri="{FF2B5EF4-FFF2-40B4-BE49-F238E27FC236}">
                    <a16:creationId xmlns:a16="http://schemas.microsoft.com/office/drawing/2014/main" id="{FA510DE8-21E1-A542-BA94-C8D9DE35CF35}"/>
                  </a:ext>
                </a:extLst>
              </p:cNvPr>
              <p:cNvSpPr/>
              <p:nvPr/>
            </p:nvSpPr>
            <p:spPr>
              <a:xfrm>
                <a:off x="9199418" y="1778000"/>
                <a:ext cx="2373746" cy="277091"/>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Rectangle 1">
                <a:extLst>
                  <a:ext uri="{FF2B5EF4-FFF2-40B4-BE49-F238E27FC236}">
                    <a16:creationId xmlns:a16="http://schemas.microsoft.com/office/drawing/2014/main" id="{1854B982-B7D4-D841-A53C-E699EE81E943}"/>
                  </a:ext>
                </a:extLst>
              </p:cNvPr>
              <p:cNvSpPr/>
              <p:nvPr/>
            </p:nvSpPr>
            <p:spPr>
              <a:xfrm>
                <a:off x="9190298" y="1770927"/>
                <a:ext cx="2384385" cy="1979271"/>
              </a:xfrm>
              <a:prstGeom prst="rect">
                <a:avLst/>
              </a:prstGeom>
              <a:noFill/>
              <a:ln>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extBox 6">
                <a:extLst>
                  <a:ext uri="{FF2B5EF4-FFF2-40B4-BE49-F238E27FC236}">
                    <a16:creationId xmlns:a16="http://schemas.microsoft.com/office/drawing/2014/main" id="{7507A910-2025-F047-93E1-3DCFBCE13ED1}"/>
                  </a:ext>
                </a:extLst>
              </p:cNvPr>
              <p:cNvSpPr txBox="1"/>
              <p:nvPr/>
            </p:nvSpPr>
            <p:spPr>
              <a:xfrm>
                <a:off x="9572264" y="2060295"/>
                <a:ext cx="404278" cy="1754326"/>
              </a:xfrm>
              <a:prstGeom prst="rect">
                <a:avLst/>
              </a:prstGeom>
              <a:noFill/>
            </p:spPr>
            <p:txBody>
              <a:bodyPr wrap="none" rtlCol="0">
                <a:spAutoFit/>
              </a:bodyPr>
              <a:lstStyle/>
              <a:p>
                <a:pPr algn="ctr">
                  <a:lnSpc>
                    <a:spcPct val="90000"/>
                  </a:lnSpc>
                </a:pPr>
                <a:r>
                  <a:rPr lang="en-US" sz="2400" dirty="0"/>
                  <a:t>v</a:t>
                </a:r>
              </a:p>
              <a:p>
                <a:pPr algn="ctr">
                  <a:lnSpc>
                    <a:spcPct val="90000"/>
                  </a:lnSpc>
                </a:pPr>
                <a:r>
                  <a:rPr lang="en-US" sz="2400" dirty="0"/>
                  <a:t>x</a:t>
                </a:r>
              </a:p>
              <a:p>
                <a:pPr algn="ctr">
                  <a:lnSpc>
                    <a:spcPct val="90000"/>
                  </a:lnSpc>
                </a:pPr>
                <a:r>
                  <a:rPr lang="en-US" sz="2400" dirty="0"/>
                  <a:t>y</a:t>
                </a:r>
              </a:p>
              <a:p>
                <a:pPr algn="ctr">
                  <a:lnSpc>
                    <a:spcPct val="90000"/>
                  </a:lnSpc>
                </a:pPr>
                <a:r>
                  <a:rPr lang="en-US" sz="2400" dirty="0"/>
                  <a:t>w</a:t>
                </a:r>
              </a:p>
              <a:p>
                <a:pPr algn="ctr">
                  <a:lnSpc>
                    <a:spcPct val="90000"/>
                  </a:lnSpc>
                </a:pPr>
                <a:r>
                  <a:rPr lang="en-US" sz="2400" dirty="0" smtClean="0"/>
                  <a:t>z</a:t>
                </a:r>
                <a:endParaRPr lang="en-US" dirty="0"/>
              </a:p>
            </p:txBody>
          </p:sp>
          <p:sp>
            <p:nvSpPr>
              <p:cNvPr id="330" name="TextBox 329">
                <a:extLst>
                  <a:ext uri="{FF2B5EF4-FFF2-40B4-BE49-F238E27FC236}">
                    <a16:creationId xmlns:a16="http://schemas.microsoft.com/office/drawing/2014/main" id="{D2ECC22B-FD29-854E-98E6-577039BEAFC8}"/>
                  </a:ext>
                </a:extLst>
              </p:cNvPr>
              <p:cNvSpPr txBox="1"/>
              <p:nvPr/>
            </p:nvSpPr>
            <p:spPr>
              <a:xfrm>
                <a:off x="10615914" y="2050649"/>
                <a:ext cx="748923" cy="1754326"/>
              </a:xfrm>
              <a:prstGeom prst="rect">
                <a:avLst/>
              </a:prstGeom>
              <a:noFill/>
            </p:spPr>
            <p:txBody>
              <a:bodyPr wrap="none" rtlCol="0">
                <a:spAutoFit/>
              </a:bodyPr>
              <a:lstStyle/>
              <a:p>
                <a:pPr>
                  <a:lnSpc>
                    <a:spcPct val="90000"/>
                  </a:lnSpc>
                </a:pPr>
                <a:r>
                  <a:rPr lang="en-US" sz="2400" dirty="0"/>
                  <a:t>(u,v)</a:t>
                </a:r>
              </a:p>
              <a:p>
                <a:pPr>
                  <a:lnSpc>
                    <a:spcPct val="90000"/>
                  </a:lnSpc>
                </a:pPr>
                <a:r>
                  <a:rPr lang="en-US" sz="2400" dirty="0"/>
                  <a:t>(u,x)</a:t>
                </a:r>
              </a:p>
              <a:p>
                <a:pPr>
                  <a:lnSpc>
                    <a:spcPct val="90000"/>
                  </a:lnSpc>
                </a:pPr>
                <a:r>
                  <a:rPr lang="en-US" sz="2400" dirty="0"/>
                  <a:t>(u,x)</a:t>
                </a:r>
              </a:p>
              <a:p>
                <a:pPr>
                  <a:lnSpc>
                    <a:spcPct val="90000"/>
                  </a:lnSpc>
                </a:pPr>
                <a:r>
                  <a:rPr lang="en-US" sz="2400" dirty="0"/>
                  <a:t>(u,x)</a:t>
                </a:r>
              </a:p>
              <a:p>
                <a:pPr>
                  <a:lnSpc>
                    <a:spcPct val="90000"/>
                  </a:lnSpc>
                </a:pPr>
                <a:r>
                  <a:rPr lang="en-US" sz="2400" dirty="0"/>
                  <a:t>(u,x)</a:t>
                </a:r>
                <a:endParaRPr lang="en-US" dirty="0"/>
              </a:p>
            </p:txBody>
          </p:sp>
          <p:sp>
            <p:nvSpPr>
              <p:cNvPr id="8" name="TextBox 7">
                <a:extLst>
                  <a:ext uri="{FF2B5EF4-FFF2-40B4-BE49-F238E27FC236}">
                    <a16:creationId xmlns:a16="http://schemas.microsoft.com/office/drawing/2014/main" id="{9E9A1932-3100-C346-AA74-8048C9EF5669}"/>
                  </a:ext>
                </a:extLst>
              </p:cNvPr>
              <p:cNvSpPr txBox="1"/>
              <p:nvPr/>
            </p:nvSpPr>
            <p:spPr>
              <a:xfrm>
                <a:off x="9220467" y="1747835"/>
                <a:ext cx="1123000" cy="338554"/>
              </a:xfrm>
              <a:prstGeom prst="rect">
                <a:avLst/>
              </a:prstGeom>
              <a:noFill/>
            </p:spPr>
            <p:txBody>
              <a:bodyPr wrap="none" rtlCol="0">
                <a:spAutoFit/>
              </a:bodyPr>
              <a:lstStyle/>
              <a:p>
                <a:r>
                  <a:rPr lang="en-US" sz="1600" dirty="0"/>
                  <a:t>destination</a:t>
                </a:r>
                <a:endParaRPr lang="en-US" dirty="0"/>
              </a:p>
            </p:txBody>
          </p:sp>
          <p:sp>
            <p:nvSpPr>
              <p:cNvPr id="331" name="TextBox 330">
                <a:extLst>
                  <a:ext uri="{FF2B5EF4-FFF2-40B4-BE49-F238E27FC236}">
                    <a16:creationId xmlns:a16="http://schemas.microsoft.com/office/drawing/2014/main" id="{5C520567-C138-9F4F-972E-A6D6E1C098AE}"/>
                  </a:ext>
                </a:extLst>
              </p:cNvPr>
              <p:cNvSpPr txBox="1"/>
              <p:nvPr/>
            </p:nvSpPr>
            <p:spPr>
              <a:xfrm>
                <a:off x="10338125" y="1740531"/>
                <a:ext cx="1263679" cy="338554"/>
              </a:xfrm>
              <a:prstGeom prst="rect">
                <a:avLst/>
              </a:prstGeom>
              <a:noFill/>
            </p:spPr>
            <p:txBody>
              <a:bodyPr wrap="none" rtlCol="0">
                <a:spAutoFit/>
              </a:bodyPr>
              <a:lstStyle/>
              <a:p>
                <a:r>
                  <a:rPr lang="en-US" sz="1600" dirty="0"/>
                  <a:t>outgoing link</a:t>
                </a:r>
              </a:p>
            </p:txBody>
          </p:sp>
          <p:cxnSp>
            <p:nvCxnSpPr>
              <p:cNvPr id="10" name="Straight Connector 9">
                <a:extLst>
                  <a:ext uri="{FF2B5EF4-FFF2-40B4-BE49-F238E27FC236}">
                    <a16:creationId xmlns:a16="http://schemas.microsoft.com/office/drawing/2014/main" id="{C34AB781-8439-8C4F-8F97-23D8CA7BA068}"/>
                  </a:ext>
                </a:extLst>
              </p:cNvPr>
              <p:cNvCxnSpPr>
                <a:cxnSpLocks/>
              </p:cNvCxnSpPr>
              <p:nvPr/>
            </p:nvCxnSpPr>
            <p:spPr>
              <a:xfrm>
                <a:off x="9178724" y="2060293"/>
                <a:ext cx="2395960" cy="0"/>
              </a:xfrm>
              <a:prstGeom prst="line">
                <a:avLst/>
              </a:prstGeom>
              <a:ln w="1270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CE7D2336-FF8B-F94C-A7C3-827D1CE1B031}"/>
                  </a:ext>
                </a:extLst>
              </p:cNvPr>
              <p:cNvCxnSpPr>
                <a:cxnSpLocks/>
              </p:cNvCxnSpPr>
              <p:nvPr/>
            </p:nvCxnSpPr>
            <p:spPr>
              <a:xfrm>
                <a:off x="10359342" y="1770927"/>
                <a:ext cx="0" cy="1990845"/>
              </a:xfrm>
              <a:prstGeom prst="line">
                <a:avLst/>
              </a:prstGeom>
              <a:ln w="12700">
                <a:solidFill>
                  <a:srgbClr val="0000A8"/>
                </a:solidFill>
              </a:ln>
            </p:spPr>
            <p:style>
              <a:lnRef idx="1">
                <a:schemeClr val="accent1"/>
              </a:lnRef>
              <a:fillRef idx="0">
                <a:schemeClr val="accent1"/>
              </a:fillRef>
              <a:effectRef idx="0">
                <a:schemeClr val="accent1"/>
              </a:effectRef>
              <a:fontRef idx="minor">
                <a:schemeClr val="tx1"/>
              </a:fontRef>
            </p:style>
          </p:cxnSp>
        </p:grpSp>
      </p:grpSp>
      <p:grpSp>
        <p:nvGrpSpPr>
          <p:cNvPr id="29" name="Group 28">
            <a:extLst>
              <a:ext uri="{FF2B5EF4-FFF2-40B4-BE49-F238E27FC236}">
                <a16:creationId xmlns:a16="http://schemas.microsoft.com/office/drawing/2014/main" id="{F7EB9AF4-5603-FB43-B05B-61449C2AEFFB}"/>
              </a:ext>
            </a:extLst>
          </p:cNvPr>
          <p:cNvGrpSpPr/>
          <p:nvPr/>
        </p:nvGrpSpPr>
        <p:grpSpPr>
          <a:xfrm>
            <a:off x="8565265" y="4815068"/>
            <a:ext cx="3170508" cy="369332"/>
            <a:chOff x="8565265" y="4815068"/>
            <a:chExt cx="3170508" cy="369332"/>
          </a:xfrm>
        </p:grpSpPr>
        <p:sp>
          <p:nvSpPr>
            <p:cNvPr id="25" name="TextBox 24">
              <a:extLst>
                <a:ext uri="{FF2B5EF4-FFF2-40B4-BE49-F238E27FC236}">
                  <a16:creationId xmlns:a16="http://schemas.microsoft.com/office/drawing/2014/main" id="{7E6387EE-3D37-4948-8425-E51C56BFAD3E}"/>
                </a:ext>
              </a:extLst>
            </p:cNvPr>
            <p:cNvSpPr txBox="1"/>
            <p:nvPr/>
          </p:nvSpPr>
          <p:spPr>
            <a:xfrm>
              <a:off x="9201874" y="4815068"/>
              <a:ext cx="2533899" cy="369332"/>
            </a:xfrm>
            <a:prstGeom prst="rect">
              <a:avLst/>
            </a:prstGeom>
            <a:noFill/>
          </p:spPr>
          <p:txBody>
            <a:bodyPr wrap="none" rtlCol="0">
              <a:spAutoFit/>
            </a:bodyPr>
            <a:lstStyle/>
            <a:p>
              <a:r>
                <a:rPr lang="en-US" dirty="0"/>
                <a:t>route from </a:t>
              </a:r>
              <a:r>
                <a:rPr lang="en-US" i="1" dirty="0"/>
                <a:t>u</a:t>
              </a:r>
              <a:r>
                <a:rPr lang="en-US" dirty="0"/>
                <a:t> to</a:t>
              </a:r>
              <a:r>
                <a:rPr lang="en-US" i="1" dirty="0"/>
                <a:t> v </a:t>
              </a:r>
              <a:r>
                <a:rPr lang="en-US" dirty="0"/>
                <a:t>directly</a:t>
              </a:r>
            </a:p>
          </p:txBody>
        </p:sp>
        <p:cxnSp>
          <p:nvCxnSpPr>
            <p:cNvPr id="27" name="Straight Connector 26">
              <a:extLst>
                <a:ext uri="{FF2B5EF4-FFF2-40B4-BE49-F238E27FC236}">
                  <a16:creationId xmlns:a16="http://schemas.microsoft.com/office/drawing/2014/main" id="{B127B774-BBDB-844B-9FDB-AFB31AC4A39F}"/>
                </a:ext>
              </a:extLst>
            </p:cNvPr>
            <p:cNvCxnSpPr>
              <a:cxnSpLocks/>
            </p:cNvCxnSpPr>
            <p:nvPr/>
          </p:nvCxnSpPr>
          <p:spPr>
            <a:xfrm>
              <a:off x="8565265" y="5000264"/>
              <a:ext cx="682907" cy="0"/>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7F3C6B55-B326-044B-8E06-D5159D43754E}"/>
              </a:ext>
            </a:extLst>
          </p:cNvPr>
          <p:cNvGrpSpPr/>
          <p:nvPr/>
        </p:nvGrpSpPr>
        <p:grpSpPr>
          <a:xfrm>
            <a:off x="8877782" y="5197032"/>
            <a:ext cx="2372811" cy="1260926"/>
            <a:chOff x="8877782" y="5197032"/>
            <a:chExt cx="2372811" cy="1260926"/>
          </a:xfrm>
        </p:grpSpPr>
        <p:sp>
          <p:nvSpPr>
            <p:cNvPr id="333" name="TextBox 332">
              <a:extLst>
                <a:ext uri="{FF2B5EF4-FFF2-40B4-BE49-F238E27FC236}">
                  <a16:creationId xmlns:a16="http://schemas.microsoft.com/office/drawing/2014/main" id="{C09FF997-745F-784E-9A60-C291F499E8CB}"/>
                </a:ext>
              </a:extLst>
            </p:cNvPr>
            <p:cNvSpPr txBox="1"/>
            <p:nvPr/>
          </p:nvSpPr>
          <p:spPr>
            <a:xfrm>
              <a:off x="9215379" y="5534628"/>
              <a:ext cx="2035214" cy="923330"/>
            </a:xfrm>
            <a:prstGeom prst="rect">
              <a:avLst/>
            </a:prstGeom>
            <a:noFill/>
          </p:spPr>
          <p:txBody>
            <a:bodyPr wrap="square" rtlCol="0">
              <a:spAutoFit/>
            </a:bodyPr>
            <a:lstStyle/>
            <a:p>
              <a:r>
                <a:rPr lang="en-US" dirty="0"/>
                <a:t>route from u to all other destinations via </a:t>
              </a:r>
              <a:r>
                <a:rPr lang="en-US" i="1" dirty="0"/>
                <a:t>x</a:t>
              </a:r>
              <a:r>
                <a:rPr lang="en-US" dirty="0"/>
                <a:t> </a:t>
              </a:r>
            </a:p>
          </p:txBody>
        </p:sp>
        <p:sp>
          <p:nvSpPr>
            <p:cNvPr id="30" name="Right Brace 29">
              <a:extLst>
                <a:ext uri="{FF2B5EF4-FFF2-40B4-BE49-F238E27FC236}">
                  <a16:creationId xmlns:a16="http://schemas.microsoft.com/office/drawing/2014/main" id="{68ADB3E5-D636-BB44-86FA-BBB701733A10}"/>
                </a:ext>
              </a:extLst>
            </p:cNvPr>
            <p:cNvSpPr/>
            <p:nvPr/>
          </p:nvSpPr>
          <p:spPr>
            <a:xfrm>
              <a:off x="8877782" y="5197032"/>
              <a:ext cx="352218" cy="1238491"/>
            </a:xfrm>
            <a:prstGeom prst="rightBrace">
              <a:avLst/>
            </a:prstGeom>
            <a:ln w="127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pic>
        <p:nvPicPr>
          <p:cNvPr id="5" name="Picture 4"/>
          <p:cNvPicPr>
            <a:picLocks noChangeAspect="1"/>
          </p:cNvPicPr>
          <p:nvPr/>
        </p:nvPicPr>
        <p:blipFill>
          <a:blip r:embed="rId3"/>
          <a:stretch>
            <a:fillRect/>
          </a:stretch>
        </p:blipFill>
        <p:spPr>
          <a:xfrm>
            <a:off x="3473154" y="1200411"/>
            <a:ext cx="8369909" cy="2280018"/>
          </a:xfrm>
          <a:prstGeom prst="rect">
            <a:avLst/>
          </a:prstGeom>
        </p:spPr>
      </p:pic>
    </p:spTree>
    <p:extLst>
      <p:ext uri="{BB962C8B-B14F-4D97-AF65-F5344CB8AC3E}">
        <p14:creationId xmlns:p14="http://schemas.microsoft.com/office/powerpoint/2010/main" val="1345565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dissolve">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dissolve">
                                      <p:cBhvr>
                                        <p:cTn id="1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B27BFF1-5DCE-D642-8EFE-FACB1C97EEE0}"/>
              </a:ext>
            </a:extLst>
          </p:cNvPr>
          <p:cNvSpPr>
            <a:spLocks noGrp="1"/>
          </p:cNvSpPr>
          <p:nvPr>
            <p:ph type="title"/>
          </p:nvPr>
        </p:nvSpPr>
        <p:spPr>
          <a:xfrm>
            <a:off x="838199" y="354060"/>
            <a:ext cx="11179629" cy="894622"/>
          </a:xfrm>
        </p:spPr>
        <p:txBody>
          <a:bodyPr/>
          <a:lstStyle/>
          <a:p>
            <a:r>
              <a:rPr lang="en-US" b="0" dirty="0">
                <a:latin typeface="+mn-lt"/>
              </a:rPr>
              <a:t>Dijkstra’s algorithm: another example</a:t>
            </a:r>
          </a:p>
        </p:txBody>
      </p:sp>
      <p:sp>
        <p:nvSpPr>
          <p:cNvPr id="546" name="Slide Number Placeholder 4">
            <a:extLst>
              <a:ext uri="{FF2B5EF4-FFF2-40B4-BE49-F238E27FC236}">
                <a16:creationId xmlns:a16="http://schemas.microsoft.com/office/drawing/2014/main" id="{5DC8F37A-7230-5148-88D9-265AE5AD394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276" name="Group 2">
            <a:extLst>
              <a:ext uri="{FF2B5EF4-FFF2-40B4-BE49-F238E27FC236}">
                <a16:creationId xmlns:a16="http://schemas.microsoft.com/office/drawing/2014/main" id="{32F1096F-92AF-264C-9891-4B2131A1535A}"/>
              </a:ext>
            </a:extLst>
          </p:cNvPr>
          <p:cNvGrpSpPr>
            <a:grpSpLocks/>
          </p:cNvGrpSpPr>
          <p:nvPr/>
        </p:nvGrpSpPr>
        <p:grpSpPr bwMode="auto">
          <a:xfrm>
            <a:off x="7267328" y="1497821"/>
            <a:ext cx="4217987" cy="3364357"/>
            <a:chOff x="415" y="856"/>
            <a:chExt cx="2910" cy="2258"/>
          </a:xfrm>
        </p:grpSpPr>
        <p:grpSp>
          <p:nvGrpSpPr>
            <p:cNvPr id="277" name="Group 3">
              <a:extLst>
                <a:ext uri="{FF2B5EF4-FFF2-40B4-BE49-F238E27FC236}">
                  <a16:creationId xmlns:a16="http://schemas.microsoft.com/office/drawing/2014/main" id="{658BC70D-BFE1-3445-B630-7B3A4A79644E}"/>
                </a:ext>
              </a:extLst>
            </p:cNvPr>
            <p:cNvGrpSpPr>
              <a:grpSpLocks/>
            </p:cNvGrpSpPr>
            <p:nvPr/>
          </p:nvGrpSpPr>
          <p:grpSpPr bwMode="auto">
            <a:xfrm>
              <a:off x="1290" y="1997"/>
              <a:ext cx="316" cy="267"/>
              <a:chOff x="1613" y="2011"/>
              <a:chExt cx="316" cy="267"/>
            </a:xfrm>
          </p:grpSpPr>
          <p:sp>
            <p:nvSpPr>
              <p:cNvPr id="339" name="Oval 4">
                <a:extLst>
                  <a:ext uri="{FF2B5EF4-FFF2-40B4-BE49-F238E27FC236}">
                    <a16:creationId xmlns:a16="http://schemas.microsoft.com/office/drawing/2014/main" id="{12B70928-94ED-274E-B17E-6E7CC5A85CBE}"/>
                  </a:ext>
                </a:extLst>
              </p:cNvPr>
              <p:cNvSpPr>
                <a:spLocks noChangeArrowheads="1"/>
              </p:cNvSpPr>
              <p:nvPr/>
            </p:nvSpPr>
            <p:spPr bwMode="auto">
              <a:xfrm>
                <a:off x="1616" y="2138"/>
                <a:ext cx="311"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0" name="Line 5">
                <a:extLst>
                  <a:ext uri="{FF2B5EF4-FFF2-40B4-BE49-F238E27FC236}">
                    <a16:creationId xmlns:a16="http://schemas.microsoft.com/office/drawing/2014/main" id="{724BACA0-C784-AA40-8F39-24AD77537946}"/>
                  </a:ext>
                </a:extLst>
              </p:cNvPr>
              <p:cNvSpPr>
                <a:spLocks noChangeShapeType="1"/>
              </p:cNvSpPr>
              <p:nvPr/>
            </p:nvSpPr>
            <p:spPr bwMode="auto">
              <a:xfrm>
                <a:off x="1616" y="2129"/>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60ABD3DF-926A-F240-941E-16F8EC7F87C1}"/>
                  </a:ext>
                </a:extLst>
              </p:cNvPr>
              <p:cNvSpPr>
                <a:spLocks noChangeShapeType="1"/>
              </p:cNvSpPr>
              <p:nvPr/>
            </p:nvSpPr>
            <p:spPr bwMode="auto">
              <a:xfrm>
                <a:off x="1929" y="2129"/>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Rectangle 7">
                <a:extLst>
                  <a:ext uri="{FF2B5EF4-FFF2-40B4-BE49-F238E27FC236}">
                    <a16:creationId xmlns:a16="http://schemas.microsoft.com/office/drawing/2014/main" id="{422D10D2-9AFE-1242-8892-1E7B20AE2262}"/>
                  </a:ext>
                </a:extLst>
              </p:cNvPr>
              <p:cNvSpPr>
                <a:spLocks noChangeArrowheads="1"/>
              </p:cNvSpPr>
              <p:nvPr/>
            </p:nvSpPr>
            <p:spPr bwMode="auto">
              <a:xfrm>
                <a:off x="1616" y="2129"/>
                <a:ext cx="308"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Oval 8">
                <a:extLst>
                  <a:ext uri="{FF2B5EF4-FFF2-40B4-BE49-F238E27FC236}">
                    <a16:creationId xmlns:a16="http://schemas.microsoft.com/office/drawing/2014/main" id="{A63B1AAC-711F-694A-BF58-5189313DB89E}"/>
                  </a:ext>
                </a:extLst>
              </p:cNvPr>
              <p:cNvSpPr>
                <a:spLocks noChangeArrowheads="1"/>
              </p:cNvSpPr>
              <p:nvPr/>
            </p:nvSpPr>
            <p:spPr bwMode="auto">
              <a:xfrm>
                <a:off x="1613" y="2072"/>
                <a:ext cx="311"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Rectangle 9">
                <a:extLst>
                  <a:ext uri="{FF2B5EF4-FFF2-40B4-BE49-F238E27FC236}">
                    <a16:creationId xmlns:a16="http://schemas.microsoft.com/office/drawing/2014/main" id="{C458B676-20F1-6E43-A811-83BAEA22C33B}"/>
                  </a:ext>
                </a:extLst>
              </p:cNvPr>
              <p:cNvSpPr>
                <a:spLocks noChangeArrowheads="1"/>
              </p:cNvSpPr>
              <p:nvPr/>
            </p:nvSpPr>
            <p:spPr bwMode="auto">
              <a:xfrm>
                <a:off x="1686" y="2100"/>
                <a:ext cx="140" cy="105"/>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5" name="Text Box 10">
                <a:extLst>
                  <a:ext uri="{FF2B5EF4-FFF2-40B4-BE49-F238E27FC236}">
                    <a16:creationId xmlns:a16="http://schemas.microsoft.com/office/drawing/2014/main" id="{484CB1B7-C628-9F42-990E-9F7B96F34448}"/>
                  </a:ext>
                </a:extLst>
              </p:cNvPr>
              <p:cNvSpPr txBox="1">
                <a:spLocks noChangeArrowheads="1"/>
              </p:cNvSpPr>
              <p:nvPr/>
            </p:nvSpPr>
            <p:spPr bwMode="auto">
              <a:xfrm>
                <a:off x="1633" y="2011"/>
                <a:ext cx="254" cy="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w</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78" name="Text Box 11">
              <a:extLst>
                <a:ext uri="{FF2B5EF4-FFF2-40B4-BE49-F238E27FC236}">
                  <a16:creationId xmlns:a16="http://schemas.microsoft.com/office/drawing/2014/main" id="{2C66EC07-AF51-8046-9F06-245C35A6BAEF}"/>
                </a:ext>
              </a:extLst>
            </p:cNvPr>
            <p:cNvSpPr txBox="1">
              <a:spLocks noChangeArrowheads="1"/>
            </p:cNvSpPr>
            <p:nvPr/>
          </p:nvSpPr>
          <p:spPr bwMode="auto">
            <a:xfrm>
              <a:off x="925" y="1959"/>
              <a:ext cx="215"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9" name="Text Box 12">
              <a:extLst>
                <a:ext uri="{FF2B5EF4-FFF2-40B4-BE49-F238E27FC236}">
                  <a16:creationId xmlns:a16="http://schemas.microsoft.com/office/drawing/2014/main" id="{FD2DA6DD-F18F-9646-A088-CBDDFC29893E}"/>
                </a:ext>
              </a:extLst>
            </p:cNvPr>
            <p:cNvSpPr txBox="1">
              <a:spLocks noChangeArrowheads="1"/>
            </p:cNvSpPr>
            <p:nvPr/>
          </p:nvSpPr>
          <p:spPr bwMode="auto">
            <a:xfrm>
              <a:off x="1430" y="1478"/>
              <a:ext cx="215"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4</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80" name="Group 13">
              <a:extLst>
                <a:ext uri="{FF2B5EF4-FFF2-40B4-BE49-F238E27FC236}">
                  <a16:creationId xmlns:a16="http://schemas.microsoft.com/office/drawing/2014/main" id="{471A1164-4650-7144-A6A9-CC01236964B8}"/>
                </a:ext>
              </a:extLst>
            </p:cNvPr>
            <p:cNvGrpSpPr>
              <a:grpSpLocks/>
            </p:cNvGrpSpPr>
            <p:nvPr/>
          </p:nvGrpSpPr>
          <p:grpSpPr bwMode="auto">
            <a:xfrm>
              <a:off x="1299" y="2848"/>
              <a:ext cx="316" cy="266"/>
              <a:chOff x="1613" y="2011"/>
              <a:chExt cx="316" cy="266"/>
            </a:xfrm>
          </p:grpSpPr>
          <p:sp>
            <p:nvSpPr>
              <p:cNvPr id="332" name="Oval 14">
                <a:extLst>
                  <a:ext uri="{FF2B5EF4-FFF2-40B4-BE49-F238E27FC236}">
                    <a16:creationId xmlns:a16="http://schemas.microsoft.com/office/drawing/2014/main" id="{80A336F3-1162-5342-AC4A-8B2AED4E9173}"/>
                  </a:ext>
                </a:extLst>
              </p:cNvPr>
              <p:cNvSpPr>
                <a:spLocks noChangeArrowheads="1"/>
              </p:cNvSpPr>
              <p:nvPr/>
            </p:nvSpPr>
            <p:spPr bwMode="auto">
              <a:xfrm>
                <a:off x="1616" y="2138"/>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15">
                <a:extLst>
                  <a:ext uri="{FF2B5EF4-FFF2-40B4-BE49-F238E27FC236}">
                    <a16:creationId xmlns:a16="http://schemas.microsoft.com/office/drawing/2014/main" id="{9FF9E86E-2F60-184C-8322-81DAB6CC7920}"/>
                  </a:ext>
                </a:extLst>
              </p:cNvPr>
              <p:cNvSpPr>
                <a:spLocks noChangeShapeType="1"/>
              </p:cNvSpPr>
              <p:nvPr/>
            </p:nvSpPr>
            <p:spPr bwMode="auto">
              <a:xfrm>
                <a:off x="1616" y="2131"/>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Line 16">
                <a:extLst>
                  <a:ext uri="{FF2B5EF4-FFF2-40B4-BE49-F238E27FC236}">
                    <a16:creationId xmlns:a16="http://schemas.microsoft.com/office/drawing/2014/main" id="{139291DA-0B23-AF4A-80E1-C5AB8C8D5486}"/>
                  </a:ext>
                </a:extLst>
              </p:cNvPr>
              <p:cNvSpPr>
                <a:spLocks noChangeShapeType="1"/>
              </p:cNvSpPr>
              <p:nvPr/>
            </p:nvSpPr>
            <p:spPr bwMode="auto">
              <a:xfrm>
                <a:off x="1929" y="2131"/>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Rectangle 17">
                <a:extLst>
                  <a:ext uri="{FF2B5EF4-FFF2-40B4-BE49-F238E27FC236}">
                    <a16:creationId xmlns:a16="http://schemas.microsoft.com/office/drawing/2014/main" id="{DCCEEA9D-E3E7-3E47-B22F-9936B2939769}"/>
                  </a:ext>
                </a:extLst>
              </p:cNvPr>
              <p:cNvSpPr>
                <a:spLocks noChangeArrowheads="1"/>
              </p:cNvSpPr>
              <p:nvPr/>
            </p:nvSpPr>
            <p:spPr bwMode="auto">
              <a:xfrm>
                <a:off x="1616" y="2131"/>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6" name="Oval 18">
                <a:extLst>
                  <a:ext uri="{FF2B5EF4-FFF2-40B4-BE49-F238E27FC236}">
                    <a16:creationId xmlns:a16="http://schemas.microsoft.com/office/drawing/2014/main" id="{BC673A69-9F19-6E48-B78B-300E678AB93C}"/>
                  </a:ext>
                </a:extLst>
              </p:cNvPr>
              <p:cNvSpPr>
                <a:spLocks noChangeArrowheads="1"/>
              </p:cNvSpPr>
              <p:nvPr/>
            </p:nvSpPr>
            <p:spPr bwMode="auto">
              <a:xfrm>
                <a:off x="1613" y="2072"/>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7" name="Rectangle 19">
                <a:extLst>
                  <a:ext uri="{FF2B5EF4-FFF2-40B4-BE49-F238E27FC236}">
                    <a16:creationId xmlns:a16="http://schemas.microsoft.com/office/drawing/2014/main" id="{9CB54AFD-33DB-F34A-A696-9C14C1F2BC23}"/>
                  </a:ext>
                </a:extLst>
              </p:cNvPr>
              <p:cNvSpPr>
                <a:spLocks noChangeArrowheads="1"/>
              </p:cNvSpPr>
              <p:nvPr/>
            </p:nvSpPr>
            <p:spPr bwMode="auto">
              <a:xfrm>
                <a:off x="1687" y="2100"/>
                <a:ext cx="141" cy="105"/>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8" name="Text Box 20">
                <a:extLst>
                  <a:ext uri="{FF2B5EF4-FFF2-40B4-BE49-F238E27FC236}">
                    <a16:creationId xmlns:a16="http://schemas.microsoft.com/office/drawing/2014/main" id="{AC845383-9D3E-5C42-BB6B-3E65197E8A69}"/>
                  </a:ext>
                </a:extLst>
              </p:cNvPr>
              <p:cNvSpPr txBox="1">
                <a:spLocks noChangeArrowheads="1"/>
              </p:cNvSpPr>
              <p:nvPr/>
            </p:nvSpPr>
            <p:spPr bwMode="auto">
              <a:xfrm>
                <a:off x="1652" y="2011"/>
                <a:ext cx="215"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v</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1" name="Group 21">
              <a:extLst>
                <a:ext uri="{FF2B5EF4-FFF2-40B4-BE49-F238E27FC236}">
                  <a16:creationId xmlns:a16="http://schemas.microsoft.com/office/drawing/2014/main" id="{BA8E377E-CA1A-ED4B-BF90-295028D96A71}"/>
                </a:ext>
              </a:extLst>
            </p:cNvPr>
            <p:cNvGrpSpPr>
              <a:grpSpLocks/>
            </p:cNvGrpSpPr>
            <p:nvPr/>
          </p:nvGrpSpPr>
          <p:grpSpPr bwMode="auto">
            <a:xfrm>
              <a:off x="1295" y="856"/>
              <a:ext cx="316" cy="266"/>
              <a:chOff x="1613" y="2011"/>
              <a:chExt cx="316" cy="266"/>
            </a:xfrm>
          </p:grpSpPr>
          <p:sp>
            <p:nvSpPr>
              <p:cNvPr id="325" name="Oval 22">
                <a:extLst>
                  <a:ext uri="{FF2B5EF4-FFF2-40B4-BE49-F238E27FC236}">
                    <a16:creationId xmlns:a16="http://schemas.microsoft.com/office/drawing/2014/main" id="{BDA57358-5E81-8C48-92CB-61DF13F5077D}"/>
                  </a:ext>
                </a:extLst>
              </p:cNvPr>
              <p:cNvSpPr>
                <a:spLocks noChangeArrowheads="1"/>
              </p:cNvSpPr>
              <p:nvPr/>
            </p:nvSpPr>
            <p:spPr bwMode="auto">
              <a:xfrm>
                <a:off x="1616" y="2138"/>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Line 23">
                <a:extLst>
                  <a:ext uri="{FF2B5EF4-FFF2-40B4-BE49-F238E27FC236}">
                    <a16:creationId xmlns:a16="http://schemas.microsoft.com/office/drawing/2014/main" id="{25B69C18-8DE4-7742-9F14-35A6A889477E}"/>
                  </a:ext>
                </a:extLst>
              </p:cNvPr>
              <p:cNvSpPr>
                <a:spLocks noChangeShapeType="1"/>
              </p:cNvSpPr>
              <p:nvPr/>
            </p:nvSpPr>
            <p:spPr bwMode="auto">
              <a:xfrm>
                <a:off x="1616" y="2131"/>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7" name="Line 24">
                <a:extLst>
                  <a:ext uri="{FF2B5EF4-FFF2-40B4-BE49-F238E27FC236}">
                    <a16:creationId xmlns:a16="http://schemas.microsoft.com/office/drawing/2014/main" id="{6CB89C37-D416-D242-8479-89D57F65205D}"/>
                  </a:ext>
                </a:extLst>
              </p:cNvPr>
              <p:cNvSpPr>
                <a:spLocks noChangeShapeType="1"/>
              </p:cNvSpPr>
              <p:nvPr/>
            </p:nvSpPr>
            <p:spPr bwMode="auto">
              <a:xfrm>
                <a:off x="1929" y="2131"/>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8" name="Rectangle 25">
                <a:extLst>
                  <a:ext uri="{FF2B5EF4-FFF2-40B4-BE49-F238E27FC236}">
                    <a16:creationId xmlns:a16="http://schemas.microsoft.com/office/drawing/2014/main" id="{21DBFB42-3378-4745-AF73-D425CA55A387}"/>
                  </a:ext>
                </a:extLst>
              </p:cNvPr>
              <p:cNvSpPr>
                <a:spLocks noChangeArrowheads="1"/>
              </p:cNvSpPr>
              <p:nvPr/>
            </p:nvSpPr>
            <p:spPr bwMode="auto">
              <a:xfrm>
                <a:off x="1616" y="2131"/>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9" name="Oval 26">
                <a:extLst>
                  <a:ext uri="{FF2B5EF4-FFF2-40B4-BE49-F238E27FC236}">
                    <a16:creationId xmlns:a16="http://schemas.microsoft.com/office/drawing/2014/main" id="{447835FA-E0FB-B943-9D6A-5FD52614881A}"/>
                  </a:ext>
                </a:extLst>
              </p:cNvPr>
              <p:cNvSpPr>
                <a:spLocks noChangeArrowheads="1"/>
              </p:cNvSpPr>
              <p:nvPr/>
            </p:nvSpPr>
            <p:spPr bwMode="auto">
              <a:xfrm>
                <a:off x="1611" y="2072"/>
                <a:ext cx="313" cy="97"/>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Rectangle 27">
                <a:extLst>
                  <a:ext uri="{FF2B5EF4-FFF2-40B4-BE49-F238E27FC236}">
                    <a16:creationId xmlns:a16="http://schemas.microsoft.com/office/drawing/2014/main" id="{07E675A6-015B-7F42-BDF9-8330D4ADC660}"/>
                  </a:ext>
                </a:extLst>
              </p:cNvPr>
              <p:cNvSpPr>
                <a:spLocks noChangeArrowheads="1"/>
              </p:cNvSpPr>
              <p:nvPr/>
            </p:nvSpPr>
            <p:spPr bwMode="auto">
              <a:xfrm>
                <a:off x="1687" y="2100"/>
                <a:ext cx="141" cy="103"/>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1" name="Text Box 28">
                <a:extLst>
                  <a:ext uri="{FF2B5EF4-FFF2-40B4-BE49-F238E27FC236}">
                    <a16:creationId xmlns:a16="http://schemas.microsoft.com/office/drawing/2014/main" id="{9E12F9CF-21DB-3349-B2C0-3044A3D51B5F}"/>
                  </a:ext>
                </a:extLst>
              </p:cNvPr>
              <p:cNvSpPr txBox="1">
                <a:spLocks noChangeArrowheads="1"/>
              </p:cNvSpPr>
              <p:nvPr/>
            </p:nvSpPr>
            <p:spPr bwMode="auto">
              <a:xfrm>
                <a:off x="1652" y="2011"/>
                <a:ext cx="215" cy="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x</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2" name="Group 29">
              <a:extLst>
                <a:ext uri="{FF2B5EF4-FFF2-40B4-BE49-F238E27FC236}">
                  <a16:creationId xmlns:a16="http://schemas.microsoft.com/office/drawing/2014/main" id="{21FBA163-2A78-6543-B0CC-7CA119F1B6E5}"/>
                </a:ext>
              </a:extLst>
            </p:cNvPr>
            <p:cNvGrpSpPr>
              <a:grpSpLocks/>
            </p:cNvGrpSpPr>
            <p:nvPr/>
          </p:nvGrpSpPr>
          <p:grpSpPr bwMode="auto">
            <a:xfrm>
              <a:off x="415" y="2028"/>
              <a:ext cx="316" cy="267"/>
              <a:chOff x="1613" y="2011"/>
              <a:chExt cx="316" cy="267"/>
            </a:xfrm>
          </p:grpSpPr>
          <p:sp>
            <p:nvSpPr>
              <p:cNvPr id="318" name="Oval 30">
                <a:extLst>
                  <a:ext uri="{FF2B5EF4-FFF2-40B4-BE49-F238E27FC236}">
                    <a16:creationId xmlns:a16="http://schemas.microsoft.com/office/drawing/2014/main" id="{29825365-4AD8-5E4B-8933-DB1422AAA033}"/>
                  </a:ext>
                </a:extLst>
              </p:cNvPr>
              <p:cNvSpPr>
                <a:spLocks noChangeArrowheads="1"/>
              </p:cNvSpPr>
              <p:nvPr/>
            </p:nvSpPr>
            <p:spPr bwMode="auto">
              <a:xfrm>
                <a:off x="1616" y="2138"/>
                <a:ext cx="313" cy="82"/>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9" name="Line 31">
                <a:extLst>
                  <a:ext uri="{FF2B5EF4-FFF2-40B4-BE49-F238E27FC236}">
                    <a16:creationId xmlns:a16="http://schemas.microsoft.com/office/drawing/2014/main" id="{F38B670B-8807-404D-9154-5457C9702221}"/>
                  </a:ext>
                </a:extLst>
              </p:cNvPr>
              <p:cNvSpPr>
                <a:spLocks noChangeShapeType="1"/>
              </p:cNvSpPr>
              <p:nvPr/>
            </p:nvSpPr>
            <p:spPr bwMode="auto">
              <a:xfrm>
                <a:off x="1616" y="2131"/>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0" name="Line 32">
                <a:extLst>
                  <a:ext uri="{FF2B5EF4-FFF2-40B4-BE49-F238E27FC236}">
                    <a16:creationId xmlns:a16="http://schemas.microsoft.com/office/drawing/2014/main" id="{00108054-5F4F-9447-84AE-A11B0755C199}"/>
                  </a:ext>
                </a:extLst>
              </p:cNvPr>
              <p:cNvSpPr>
                <a:spLocks noChangeShapeType="1"/>
              </p:cNvSpPr>
              <p:nvPr/>
            </p:nvSpPr>
            <p:spPr bwMode="auto">
              <a:xfrm>
                <a:off x="1931" y="2131"/>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Rectangle 33">
                <a:extLst>
                  <a:ext uri="{FF2B5EF4-FFF2-40B4-BE49-F238E27FC236}">
                    <a16:creationId xmlns:a16="http://schemas.microsoft.com/office/drawing/2014/main" id="{D048D158-7C67-CC4B-A11E-67C17E0A2401}"/>
                  </a:ext>
                </a:extLst>
              </p:cNvPr>
              <p:cNvSpPr>
                <a:spLocks noChangeArrowheads="1"/>
              </p:cNvSpPr>
              <p:nvPr/>
            </p:nvSpPr>
            <p:spPr bwMode="auto">
              <a:xfrm>
                <a:off x="1616" y="2131"/>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2" name="Oval 34">
                <a:extLst>
                  <a:ext uri="{FF2B5EF4-FFF2-40B4-BE49-F238E27FC236}">
                    <a16:creationId xmlns:a16="http://schemas.microsoft.com/office/drawing/2014/main" id="{138D5ABE-A76B-984C-BC94-76AC43F40B59}"/>
                  </a:ext>
                </a:extLst>
              </p:cNvPr>
              <p:cNvSpPr>
                <a:spLocks noChangeArrowheads="1"/>
              </p:cNvSpPr>
              <p:nvPr/>
            </p:nvSpPr>
            <p:spPr bwMode="auto">
              <a:xfrm>
                <a:off x="1613" y="2072"/>
                <a:ext cx="313" cy="97"/>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Rectangle 35">
                <a:extLst>
                  <a:ext uri="{FF2B5EF4-FFF2-40B4-BE49-F238E27FC236}">
                    <a16:creationId xmlns:a16="http://schemas.microsoft.com/office/drawing/2014/main" id="{A4BA8382-8E98-814C-B112-88E0250B6E6C}"/>
                  </a:ext>
                </a:extLst>
              </p:cNvPr>
              <p:cNvSpPr>
                <a:spLocks noChangeArrowheads="1"/>
              </p:cNvSpPr>
              <p:nvPr/>
            </p:nvSpPr>
            <p:spPr bwMode="auto">
              <a:xfrm>
                <a:off x="1687" y="2102"/>
                <a:ext cx="141" cy="103"/>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Text Box 36">
                <a:extLst>
                  <a:ext uri="{FF2B5EF4-FFF2-40B4-BE49-F238E27FC236}">
                    <a16:creationId xmlns:a16="http://schemas.microsoft.com/office/drawing/2014/main" id="{C430FDFB-B840-284A-B1DA-B79B4376897B}"/>
                  </a:ext>
                </a:extLst>
              </p:cNvPr>
              <p:cNvSpPr txBox="1">
                <a:spLocks noChangeArrowheads="1"/>
              </p:cNvSpPr>
              <p:nvPr/>
            </p:nvSpPr>
            <p:spPr bwMode="auto">
              <a:xfrm>
                <a:off x="1648" y="2011"/>
                <a:ext cx="226" cy="2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83" name="Line 37">
              <a:extLst>
                <a:ext uri="{FF2B5EF4-FFF2-40B4-BE49-F238E27FC236}">
                  <a16:creationId xmlns:a16="http://schemas.microsoft.com/office/drawing/2014/main" id="{808D4F56-0160-9841-BF84-39B90D2E1D66}"/>
                </a:ext>
              </a:extLst>
            </p:cNvPr>
            <p:cNvSpPr>
              <a:spLocks noChangeShapeType="1"/>
            </p:cNvSpPr>
            <p:nvPr/>
          </p:nvSpPr>
          <p:spPr bwMode="auto">
            <a:xfrm>
              <a:off x="738" y="2156"/>
              <a:ext cx="632"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4" name="Line 38">
              <a:extLst>
                <a:ext uri="{FF2B5EF4-FFF2-40B4-BE49-F238E27FC236}">
                  <a16:creationId xmlns:a16="http://schemas.microsoft.com/office/drawing/2014/main" id="{7AFA0E43-6979-C944-8C7A-BFE8A232B3D5}"/>
                </a:ext>
              </a:extLst>
            </p:cNvPr>
            <p:cNvSpPr>
              <a:spLocks noChangeShapeType="1"/>
            </p:cNvSpPr>
            <p:nvPr/>
          </p:nvSpPr>
          <p:spPr bwMode="auto">
            <a:xfrm>
              <a:off x="1440" y="1082"/>
              <a:ext cx="0" cy="9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5" name="Line 39">
              <a:extLst>
                <a:ext uri="{FF2B5EF4-FFF2-40B4-BE49-F238E27FC236}">
                  <a16:creationId xmlns:a16="http://schemas.microsoft.com/office/drawing/2014/main" id="{8B831959-D369-6E45-8A3C-8760AE9252DD}"/>
                </a:ext>
              </a:extLst>
            </p:cNvPr>
            <p:cNvSpPr>
              <a:spLocks noChangeShapeType="1"/>
            </p:cNvSpPr>
            <p:nvPr/>
          </p:nvSpPr>
          <p:spPr bwMode="auto">
            <a:xfrm flipH="1">
              <a:off x="614" y="1021"/>
              <a:ext cx="674" cy="108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6" name="Text Box 40">
              <a:extLst>
                <a:ext uri="{FF2B5EF4-FFF2-40B4-BE49-F238E27FC236}">
                  <a16:creationId xmlns:a16="http://schemas.microsoft.com/office/drawing/2014/main" id="{4F3E9232-C703-104F-A4AB-12CF1F98134C}"/>
                </a:ext>
              </a:extLst>
            </p:cNvPr>
            <p:cNvSpPr txBox="1">
              <a:spLocks noChangeArrowheads="1"/>
            </p:cNvSpPr>
            <p:nvPr/>
          </p:nvSpPr>
          <p:spPr bwMode="auto">
            <a:xfrm>
              <a:off x="772" y="1368"/>
              <a:ext cx="215"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7" name="Line 41">
              <a:extLst>
                <a:ext uri="{FF2B5EF4-FFF2-40B4-BE49-F238E27FC236}">
                  <a16:creationId xmlns:a16="http://schemas.microsoft.com/office/drawing/2014/main" id="{5BC1DD56-6FD0-6A4A-8705-9C46BE3DC573}"/>
                </a:ext>
              </a:extLst>
            </p:cNvPr>
            <p:cNvSpPr>
              <a:spLocks noChangeShapeType="1"/>
            </p:cNvSpPr>
            <p:nvPr/>
          </p:nvSpPr>
          <p:spPr bwMode="auto">
            <a:xfrm>
              <a:off x="1447" y="2206"/>
              <a:ext cx="9" cy="71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8" name="Text Box 42">
              <a:extLst>
                <a:ext uri="{FF2B5EF4-FFF2-40B4-BE49-F238E27FC236}">
                  <a16:creationId xmlns:a16="http://schemas.microsoft.com/office/drawing/2014/main" id="{8B65710B-4630-3345-85EB-E3A08BF77DBC}"/>
                </a:ext>
              </a:extLst>
            </p:cNvPr>
            <p:cNvSpPr txBox="1">
              <a:spLocks noChangeArrowheads="1"/>
            </p:cNvSpPr>
            <p:nvPr/>
          </p:nvSpPr>
          <p:spPr bwMode="auto">
            <a:xfrm>
              <a:off x="1454" y="2407"/>
              <a:ext cx="215"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9" name="Freeform 43">
              <a:extLst>
                <a:ext uri="{FF2B5EF4-FFF2-40B4-BE49-F238E27FC236}">
                  <a16:creationId xmlns:a16="http://schemas.microsoft.com/office/drawing/2014/main" id="{1DA37895-BEA5-2F44-B0FB-06B2F676B163}"/>
                </a:ext>
              </a:extLst>
            </p:cNvPr>
            <p:cNvSpPr>
              <a:spLocks/>
            </p:cNvSpPr>
            <p:nvPr/>
          </p:nvSpPr>
          <p:spPr bwMode="auto">
            <a:xfrm>
              <a:off x="601" y="2227"/>
              <a:ext cx="860" cy="799"/>
            </a:xfrm>
            <a:custGeom>
              <a:avLst/>
              <a:gdLst>
                <a:gd name="T0" fmla="*/ 0 w 857"/>
                <a:gd name="T1" fmla="*/ 0 h 1152"/>
                <a:gd name="T2" fmla="*/ 562 w 857"/>
                <a:gd name="T3" fmla="*/ 1152 h 1152"/>
                <a:gd name="T4" fmla="*/ 857 w 857"/>
                <a:gd name="T5" fmla="*/ 772 h 1152"/>
                <a:gd name="T6" fmla="*/ 0 60000 65536"/>
                <a:gd name="T7" fmla="*/ 0 60000 65536"/>
                <a:gd name="T8" fmla="*/ 0 60000 65536"/>
                <a:gd name="T9" fmla="*/ 0 w 857"/>
                <a:gd name="T10" fmla="*/ 0 h 1152"/>
                <a:gd name="T11" fmla="*/ 857 w 857"/>
                <a:gd name="T12" fmla="*/ 1152 h 1152"/>
                <a:gd name="connsiteX0" fmla="*/ 0 w 10000"/>
                <a:gd name="connsiteY0" fmla="*/ 0 h 6928"/>
                <a:gd name="connsiteX1" fmla="*/ 3770 w 10000"/>
                <a:gd name="connsiteY1" fmla="*/ 6300 h 6928"/>
                <a:gd name="connsiteX2" fmla="*/ 10000 w 10000"/>
                <a:gd name="connsiteY2" fmla="*/ 6701 h 6928"/>
                <a:gd name="connsiteX0" fmla="*/ 0 w 10000"/>
                <a:gd name="connsiteY0" fmla="*/ 0 h 9871"/>
                <a:gd name="connsiteX1" fmla="*/ 1802 w 10000"/>
                <a:gd name="connsiteY1" fmla="*/ 7634 h 9871"/>
                <a:gd name="connsiteX2" fmla="*/ 10000 w 10000"/>
                <a:gd name="connsiteY2" fmla="*/ 9672 h 9871"/>
                <a:gd name="connsiteX0" fmla="*/ 0 w 10000"/>
                <a:gd name="connsiteY0" fmla="*/ 0 h 10136"/>
                <a:gd name="connsiteX1" fmla="*/ 1802 w 10000"/>
                <a:gd name="connsiteY1" fmla="*/ 7734 h 10136"/>
                <a:gd name="connsiteX2" fmla="*/ 10000 w 10000"/>
                <a:gd name="connsiteY2" fmla="*/ 9798 h 10136"/>
                <a:gd name="connsiteX0" fmla="*/ 0 w 10000"/>
                <a:gd name="connsiteY0" fmla="*/ 0 h 10136"/>
                <a:gd name="connsiteX1" fmla="*/ 1802 w 10000"/>
                <a:gd name="connsiteY1" fmla="*/ 7734 h 10136"/>
                <a:gd name="connsiteX2" fmla="*/ 10000 w 10000"/>
                <a:gd name="connsiteY2" fmla="*/ 9798 h 10136"/>
                <a:gd name="connsiteX0" fmla="*/ 32 w 10032"/>
                <a:gd name="connsiteY0" fmla="*/ 0 h 10136"/>
                <a:gd name="connsiteX1" fmla="*/ 1834 w 10032"/>
                <a:gd name="connsiteY1" fmla="*/ 7734 h 10136"/>
                <a:gd name="connsiteX2" fmla="*/ 10032 w 10032"/>
                <a:gd name="connsiteY2" fmla="*/ 9798 h 10136"/>
              </a:gdLst>
              <a:ahLst/>
              <a:cxnLst>
                <a:cxn ang="0">
                  <a:pos x="connsiteX0" y="connsiteY0"/>
                </a:cxn>
                <a:cxn ang="0">
                  <a:pos x="connsiteX1" y="connsiteY1"/>
                </a:cxn>
                <a:cxn ang="0">
                  <a:pos x="connsiteX2" y="connsiteY2"/>
                </a:cxn>
              </a:cxnLst>
              <a:rect l="l" t="t" r="r" b="b"/>
              <a:pathLst>
                <a:path w="10032" h="10136">
                  <a:moveTo>
                    <a:pt x="32" y="0"/>
                  </a:moveTo>
                  <a:cubicBezTo>
                    <a:pt x="62" y="4573"/>
                    <a:pt x="-465" y="5047"/>
                    <a:pt x="1834" y="7734"/>
                  </a:cubicBezTo>
                  <a:cubicBezTo>
                    <a:pt x="4132" y="9414"/>
                    <a:pt x="9320" y="10802"/>
                    <a:pt x="10032" y="9798"/>
                  </a:cubicBezTo>
                </a:path>
              </a:pathLst>
            </a:custGeom>
            <a:noFill/>
            <a:ln w="9525">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4">
              <a:extLst>
                <a:ext uri="{FF2B5EF4-FFF2-40B4-BE49-F238E27FC236}">
                  <a16:creationId xmlns:a16="http://schemas.microsoft.com/office/drawing/2014/main" id="{14130176-E966-1940-B020-47161106B123}"/>
                </a:ext>
              </a:extLst>
            </p:cNvPr>
            <p:cNvSpPr txBox="1">
              <a:spLocks noChangeArrowheads="1"/>
            </p:cNvSpPr>
            <p:nvPr/>
          </p:nvSpPr>
          <p:spPr bwMode="auto">
            <a:xfrm>
              <a:off x="768" y="2582"/>
              <a:ext cx="216"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7</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1" name="Line 45">
              <a:extLst>
                <a:ext uri="{FF2B5EF4-FFF2-40B4-BE49-F238E27FC236}">
                  <a16:creationId xmlns:a16="http://schemas.microsoft.com/office/drawing/2014/main" id="{5FA533BD-9B17-724F-B020-409CFC3CE356}"/>
                </a:ext>
              </a:extLst>
            </p:cNvPr>
            <p:cNvSpPr>
              <a:spLocks noChangeShapeType="1"/>
            </p:cNvSpPr>
            <p:nvPr/>
          </p:nvSpPr>
          <p:spPr bwMode="auto">
            <a:xfrm flipH="1">
              <a:off x="1450" y="2158"/>
              <a:ext cx="998" cy="82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Text Box 46">
              <a:extLst>
                <a:ext uri="{FF2B5EF4-FFF2-40B4-BE49-F238E27FC236}">
                  <a16:creationId xmlns:a16="http://schemas.microsoft.com/office/drawing/2014/main" id="{4B9E6712-F2E9-6348-B7CF-9CEC9EE3D668}"/>
                </a:ext>
              </a:extLst>
            </p:cNvPr>
            <p:cNvSpPr txBox="1">
              <a:spLocks noChangeArrowheads="1"/>
            </p:cNvSpPr>
            <p:nvPr/>
          </p:nvSpPr>
          <p:spPr bwMode="auto">
            <a:xfrm>
              <a:off x="1896" y="2569"/>
              <a:ext cx="216"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4</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Freeform 47">
              <a:extLst>
                <a:ext uri="{FF2B5EF4-FFF2-40B4-BE49-F238E27FC236}">
                  <a16:creationId xmlns:a16="http://schemas.microsoft.com/office/drawing/2014/main" id="{61A0A93C-B128-F646-84CC-2F72C42DF74E}"/>
                </a:ext>
              </a:extLst>
            </p:cNvPr>
            <p:cNvSpPr>
              <a:spLocks/>
            </p:cNvSpPr>
            <p:nvPr/>
          </p:nvSpPr>
          <p:spPr bwMode="auto">
            <a:xfrm>
              <a:off x="1477" y="1946"/>
              <a:ext cx="991" cy="484"/>
            </a:xfrm>
            <a:custGeom>
              <a:avLst/>
              <a:gdLst>
                <a:gd name="T0" fmla="*/ 0 w 991"/>
                <a:gd name="T1" fmla="*/ 168 h 484"/>
                <a:gd name="T2" fmla="*/ 204 w 991"/>
                <a:gd name="T3" fmla="*/ 484 h 484"/>
                <a:gd name="T4" fmla="*/ 302 w 991"/>
                <a:gd name="T5" fmla="*/ 7 h 484"/>
                <a:gd name="T6" fmla="*/ 379 w 991"/>
                <a:gd name="T7" fmla="*/ 442 h 484"/>
                <a:gd name="T8" fmla="*/ 534 w 991"/>
                <a:gd name="T9" fmla="*/ 21 h 484"/>
                <a:gd name="T10" fmla="*/ 611 w 991"/>
                <a:gd name="T11" fmla="*/ 351 h 484"/>
                <a:gd name="T12" fmla="*/ 660 w 991"/>
                <a:gd name="T13" fmla="*/ 77 h 484"/>
                <a:gd name="T14" fmla="*/ 991 w 991"/>
                <a:gd name="T15" fmla="*/ 218 h 484"/>
                <a:gd name="T16" fmla="*/ 0 60000 65536"/>
                <a:gd name="T17" fmla="*/ 0 60000 65536"/>
                <a:gd name="T18" fmla="*/ 0 60000 65536"/>
                <a:gd name="T19" fmla="*/ 0 60000 65536"/>
                <a:gd name="T20" fmla="*/ 0 60000 65536"/>
                <a:gd name="T21" fmla="*/ 0 60000 65536"/>
                <a:gd name="T22" fmla="*/ 0 60000 65536"/>
                <a:gd name="T23" fmla="*/ 0 60000 65536"/>
                <a:gd name="T24" fmla="*/ 0 w 991"/>
                <a:gd name="T25" fmla="*/ 0 h 484"/>
                <a:gd name="T26" fmla="*/ 991 w 991"/>
                <a:gd name="T27" fmla="*/ 484 h 4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91" h="484">
                  <a:moveTo>
                    <a:pt x="0" y="168"/>
                  </a:moveTo>
                  <a:cubicBezTo>
                    <a:pt x="0" y="168"/>
                    <a:pt x="145" y="484"/>
                    <a:pt x="204" y="484"/>
                  </a:cubicBezTo>
                  <a:cubicBezTo>
                    <a:pt x="263" y="484"/>
                    <a:pt x="253" y="6"/>
                    <a:pt x="302" y="7"/>
                  </a:cubicBezTo>
                  <a:cubicBezTo>
                    <a:pt x="331" y="0"/>
                    <a:pt x="313" y="444"/>
                    <a:pt x="379" y="442"/>
                  </a:cubicBezTo>
                  <a:cubicBezTo>
                    <a:pt x="418" y="444"/>
                    <a:pt x="475" y="24"/>
                    <a:pt x="534" y="21"/>
                  </a:cubicBezTo>
                  <a:cubicBezTo>
                    <a:pt x="573" y="6"/>
                    <a:pt x="575" y="360"/>
                    <a:pt x="611" y="351"/>
                  </a:cubicBezTo>
                  <a:cubicBezTo>
                    <a:pt x="647" y="342"/>
                    <a:pt x="577" y="80"/>
                    <a:pt x="660" y="77"/>
                  </a:cubicBezTo>
                  <a:cubicBezTo>
                    <a:pt x="743" y="74"/>
                    <a:pt x="922" y="189"/>
                    <a:pt x="991" y="218"/>
                  </a:cubicBezTo>
                </a:path>
              </a:pathLst>
            </a:custGeom>
            <a:noFill/>
            <a:ln w="9525">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94" name="Group 48">
              <a:extLst>
                <a:ext uri="{FF2B5EF4-FFF2-40B4-BE49-F238E27FC236}">
                  <a16:creationId xmlns:a16="http://schemas.microsoft.com/office/drawing/2014/main" id="{B7C23859-55BB-9B44-ADBB-F78119E7BD0E}"/>
                </a:ext>
              </a:extLst>
            </p:cNvPr>
            <p:cNvGrpSpPr>
              <a:grpSpLocks/>
            </p:cNvGrpSpPr>
            <p:nvPr/>
          </p:nvGrpSpPr>
          <p:grpSpPr bwMode="auto">
            <a:xfrm>
              <a:off x="2332" y="2021"/>
              <a:ext cx="316" cy="266"/>
              <a:chOff x="1613" y="2011"/>
              <a:chExt cx="316" cy="266"/>
            </a:xfrm>
          </p:grpSpPr>
          <p:sp>
            <p:nvSpPr>
              <p:cNvPr id="311" name="Oval 49">
                <a:extLst>
                  <a:ext uri="{FF2B5EF4-FFF2-40B4-BE49-F238E27FC236}">
                    <a16:creationId xmlns:a16="http://schemas.microsoft.com/office/drawing/2014/main" id="{949CF37C-265E-D64E-B325-9AB7E8C2748C}"/>
                  </a:ext>
                </a:extLst>
              </p:cNvPr>
              <p:cNvSpPr>
                <a:spLocks noChangeArrowheads="1"/>
              </p:cNvSpPr>
              <p:nvPr/>
            </p:nvSpPr>
            <p:spPr bwMode="auto">
              <a:xfrm>
                <a:off x="1616" y="2136"/>
                <a:ext cx="313" cy="82"/>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Line 50">
                <a:extLst>
                  <a:ext uri="{FF2B5EF4-FFF2-40B4-BE49-F238E27FC236}">
                    <a16:creationId xmlns:a16="http://schemas.microsoft.com/office/drawing/2014/main" id="{97FEF3EE-7C25-6444-B8E7-03C400A28A6B}"/>
                  </a:ext>
                </a:extLst>
              </p:cNvPr>
              <p:cNvSpPr>
                <a:spLocks noChangeShapeType="1"/>
              </p:cNvSpPr>
              <p:nvPr/>
            </p:nvSpPr>
            <p:spPr bwMode="auto">
              <a:xfrm>
                <a:off x="1616" y="2131"/>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Line 51">
                <a:extLst>
                  <a:ext uri="{FF2B5EF4-FFF2-40B4-BE49-F238E27FC236}">
                    <a16:creationId xmlns:a16="http://schemas.microsoft.com/office/drawing/2014/main" id="{FE3C484F-0565-0E43-B670-DA87C89A2B77}"/>
                  </a:ext>
                </a:extLst>
              </p:cNvPr>
              <p:cNvSpPr>
                <a:spLocks noChangeShapeType="1"/>
              </p:cNvSpPr>
              <p:nvPr/>
            </p:nvSpPr>
            <p:spPr bwMode="auto">
              <a:xfrm>
                <a:off x="1929" y="2131"/>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4" name="Rectangle 52">
                <a:extLst>
                  <a:ext uri="{FF2B5EF4-FFF2-40B4-BE49-F238E27FC236}">
                    <a16:creationId xmlns:a16="http://schemas.microsoft.com/office/drawing/2014/main" id="{03D9537A-3264-0D40-B097-904F1967094C}"/>
                  </a:ext>
                </a:extLst>
              </p:cNvPr>
              <p:cNvSpPr>
                <a:spLocks noChangeArrowheads="1"/>
              </p:cNvSpPr>
              <p:nvPr/>
            </p:nvSpPr>
            <p:spPr bwMode="auto">
              <a:xfrm>
                <a:off x="1616" y="2131"/>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5" name="Oval 53">
                <a:extLst>
                  <a:ext uri="{FF2B5EF4-FFF2-40B4-BE49-F238E27FC236}">
                    <a16:creationId xmlns:a16="http://schemas.microsoft.com/office/drawing/2014/main" id="{39EFFB9B-60D2-6F4A-AE7C-381CD9E03BDB}"/>
                  </a:ext>
                </a:extLst>
              </p:cNvPr>
              <p:cNvSpPr>
                <a:spLocks noChangeArrowheads="1"/>
              </p:cNvSpPr>
              <p:nvPr/>
            </p:nvSpPr>
            <p:spPr bwMode="auto">
              <a:xfrm>
                <a:off x="1613" y="2070"/>
                <a:ext cx="313" cy="97"/>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6" name="Rectangle 54">
                <a:extLst>
                  <a:ext uri="{FF2B5EF4-FFF2-40B4-BE49-F238E27FC236}">
                    <a16:creationId xmlns:a16="http://schemas.microsoft.com/office/drawing/2014/main" id="{56D1F98E-84A8-024C-B33E-AF0196C29288}"/>
                  </a:ext>
                </a:extLst>
              </p:cNvPr>
              <p:cNvSpPr>
                <a:spLocks noChangeArrowheads="1"/>
              </p:cNvSpPr>
              <p:nvPr/>
            </p:nvSpPr>
            <p:spPr bwMode="auto">
              <a:xfrm>
                <a:off x="1687" y="2100"/>
                <a:ext cx="141" cy="103"/>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7" name="Text Box 55">
                <a:extLst>
                  <a:ext uri="{FF2B5EF4-FFF2-40B4-BE49-F238E27FC236}">
                    <a16:creationId xmlns:a16="http://schemas.microsoft.com/office/drawing/2014/main" id="{FF2D3BFC-D492-494B-B3FC-F2B37848F7ED}"/>
                  </a:ext>
                </a:extLst>
              </p:cNvPr>
              <p:cNvSpPr txBox="1">
                <a:spLocks noChangeArrowheads="1"/>
              </p:cNvSpPr>
              <p:nvPr/>
            </p:nvSpPr>
            <p:spPr bwMode="auto">
              <a:xfrm>
                <a:off x="1652" y="2011"/>
                <a:ext cx="215" cy="2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y</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95" name="Text Box 56">
              <a:extLst>
                <a:ext uri="{FF2B5EF4-FFF2-40B4-BE49-F238E27FC236}">
                  <a16:creationId xmlns:a16="http://schemas.microsoft.com/office/drawing/2014/main" id="{B415EC29-BD23-5146-8BE4-412D2D3F3844}"/>
                </a:ext>
              </a:extLst>
            </p:cNvPr>
            <p:cNvSpPr txBox="1">
              <a:spLocks noChangeArrowheads="1"/>
            </p:cNvSpPr>
            <p:nvPr/>
          </p:nvSpPr>
          <p:spPr bwMode="auto">
            <a:xfrm>
              <a:off x="1814" y="1721"/>
              <a:ext cx="216"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8</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96" name="Group 57">
              <a:extLst>
                <a:ext uri="{FF2B5EF4-FFF2-40B4-BE49-F238E27FC236}">
                  <a16:creationId xmlns:a16="http://schemas.microsoft.com/office/drawing/2014/main" id="{C4202DE4-8110-9149-847A-09872B32E92F}"/>
                </a:ext>
              </a:extLst>
            </p:cNvPr>
            <p:cNvGrpSpPr>
              <a:grpSpLocks/>
            </p:cNvGrpSpPr>
            <p:nvPr/>
          </p:nvGrpSpPr>
          <p:grpSpPr bwMode="auto">
            <a:xfrm>
              <a:off x="3009" y="2002"/>
              <a:ext cx="316" cy="266"/>
              <a:chOff x="1613" y="2011"/>
              <a:chExt cx="316" cy="266"/>
            </a:xfrm>
          </p:grpSpPr>
          <p:sp>
            <p:nvSpPr>
              <p:cNvPr id="304" name="Oval 58">
                <a:extLst>
                  <a:ext uri="{FF2B5EF4-FFF2-40B4-BE49-F238E27FC236}">
                    <a16:creationId xmlns:a16="http://schemas.microsoft.com/office/drawing/2014/main" id="{9EF75287-5339-3F4B-9A63-10529CE67B12}"/>
                  </a:ext>
                </a:extLst>
              </p:cNvPr>
              <p:cNvSpPr>
                <a:spLocks noChangeArrowheads="1"/>
              </p:cNvSpPr>
              <p:nvPr/>
            </p:nvSpPr>
            <p:spPr bwMode="auto">
              <a:xfrm>
                <a:off x="1616" y="2138"/>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5" name="Line 59">
                <a:extLst>
                  <a:ext uri="{FF2B5EF4-FFF2-40B4-BE49-F238E27FC236}">
                    <a16:creationId xmlns:a16="http://schemas.microsoft.com/office/drawing/2014/main" id="{2AB637C9-6517-4947-A07D-D630784FBAE7}"/>
                  </a:ext>
                </a:extLst>
              </p:cNvPr>
              <p:cNvSpPr>
                <a:spLocks noChangeShapeType="1"/>
              </p:cNvSpPr>
              <p:nvPr/>
            </p:nvSpPr>
            <p:spPr bwMode="auto">
              <a:xfrm>
                <a:off x="1616" y="2131"/>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6" name="Line 60">
                <a:extLst>
                  <a:ext uri="{FF2B5EF4-FFF2-40B4-BE49-F238E27FC236}">
                    <a16:creationId xmlns:a16="http://schemas.microsoft.com/office/drawing/2014/main" id="{2495A212-75B8-3943-99C1-206BECF8DEE4}"/>
                  </a:ext>
                </a:extLst>
              </p:cNvPr>
              <p:cNvSpPr>
                <a:spLocks noChangeShapeType="1"/>
              </p:cNvSpPr>
              <p:nvPr/>
            </p:nvSpPr>
            <p:spPr bwMode="auto">
              <a:xfrm>
                <a:off x="1929" y="2131"/>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7" name="Rectangle 61">
                <a:extLst>
                  <a:ext uri="{FF2B5EF4-FFF2-40B4-BE49-F238E27FC236}">
                    <a16:creationId xmlns:a16="http://schemas.microsoft.com/office/drawing/2014/main" id="{8AA8B627-1CEC-4142-A0A3-32829E047EC1}"/>
                  </a:ext>
                </a:extLst>
              </p:cNvPr>
              <p:cNvSpPr>
                <a:spLocks noChangeArrowheads="1"/>
              </p:cNvSpPr>
              <p:nvPr/>
            </p:nvSpPr>
            <p:spPr bwMode="auto">
              <a:xfrm>
                <a:off x="1616" y="2131"/>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Oval 62">
                <a:extLst>
                  <a:ext uri="{FF2B5EF4-FFF2-40B4-BE49-F238E27FC236}">
                    <a16:creationId xmlns:a16="http://schemas.microsoft.com/office/drawing/2014/main" id="{F2AD727A-865F-A446-B467-3543A7C5AD51}"/>
                  </a:ext>
                </a:extLst>
              </p:cNvPr>
              <p:cNvSpPr>
                <a:spLocks noChangeArrowheads="1"/>
              </p:cNvSpPr>
              <p:nvPr/>
            </p:nvSpPr>
            <p:spPr bwMode="auto">
              <a:xfrm>
                <a:off x="1611" y="2072"/>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9" name="Rectangle 63">
                <a:extLst>
                  <a:ext uri="{FF2B5EF4-FFF2-40B4-BE49-F238E27FC236}">
                    <a16:creationId xmlns:a16="http://schemas.microsoft.com/office/drawing/2014/main" id="{694BCF0D-8965-434E-92FD-E4E57EB0AB5B}"/>
                  </a:ext>
                </a:extLst>
              </p:cNvPr>
              <p:cNvSpPr>
                <a:spLocks noChangeArrowheads="1"/>
              </p:cNvSpPr>
              <p:nvPr/>
            </p:nvSpPr>
            <p:spPr bwMode="auto">
              <a:xfrm>
                <a:off x="1687" y="2100"/>
                <a:ext cx="141" cy="105"/>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Text Box 64">
                <a:extLst>
                  <a:ext uri="{FF2B5EF4-FFF2-40B4-BE49-F238E27FC236}">
                    <a16:creationId xmlns:a16="http://schemas.microsoft.com/office/drawing/2014/main" id="{0A90B092-1D02-6E42-B19F-DD4E347FBBB9}"/>
                  </a:ext>
                </a:extLst>
              </p:cNvPr>
              <p:cNvSpPr txBox="1">
                <a:spLocks noChangeArrowheads="1"/>
              </p:cNvSpPr>
              <p:nvPr/>
            </p:nvSpPr>
            <p:spPr bwMode="auto">
              <a:xfrm>
                <a:off x="1653" y="2011"/>
                <a:ext cx="215"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z</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97" name="Line 65">
              <a:extLst>
                <a:ext uri="{FF2B5EF4-FFF2-40B4-BE49-F238E27FC236}">
                  <a16:creationId xmlns:a16="http://schemas.microsoft.com/office/drawing/2014/main" id="{65E888B4-5F50-3146-B1A9-976CBB4189C3}"/>
                </a:ext>
              </a:extLst>
            </p:cNvPr>
            <p:cNvSpPr>
              <a:spLocks noChangeShapeType="1"/>
            </p:cNvSpPr>
            <p:nvPr/>
          </p:nvSpPr>
          <p:spPr bwMode="auto">
            <a:xfrm>
              <a:off x="2640" y="2149"/>
              <a:ext cx="352"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8" name="Text Box 66">
              <a:extLst>
                <a:ext uri="{FF2B5EF4-FFF2-40B4-BE49-F238E27FC236}">
                  <a16:creationId xmlns:a16="http://schemas.microsoft.com/office/drawing/2014/main" id="{F6469025-7017-984A-AA1F-2D5626DC3C4F}"/>
                </a:ext>
              </a:extLst>
            </p:cNvPr>
            <p:cNvSpPr txBox="1">
              <a:spLocks noChangeArrowheads="1"/>
            </p:cNvSpPr>
            <p:nvPr/>
          </p:nvSpPr>
          <p:spPr bwMode="auto">
            <a:xfrm>
              <a:off x="2706" y="2149"/>
              <a:ext cx="215" cy="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Line 67">
              <a:extLst>
                <a:ext uri="{FF2B5EF4-FFF2-40B4-BE49-F238E27FC236}">
                  <a16:creationId xmlns:a16="http://schemas.microsoft.com/office/drawing/2014/main" id="{9DCC2A67-B231-F242-991B-5F4693B17004}"/>
                </a:ext>
              </a:extLst>
            </p:cNvPr>
            <p:cNvSpPr>
              <a:spLocks noChangeShapeType="1"/>
            </p:cNvSpPr>
            <p:nvPr/>
          </p:nvSpPr>
          <p:spPr bwMode="auto">
            <a:xfrm>
              <a:off x="1503" y="990"/>
              <a:ext cx="965" cy="113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0" name="Text Box 68">
              <a:extLst>
                <a:ext uri="{FF2B5EF4-FFF2-40B4-BE49-F238E27FC236}">
                  <a16:creationId xmlns:a16="http://schemas.microsoft.com/office/drawing/2014/main" id="{8129B7AB-5637-0844-AC15-1A3C9C2955C4}"/>
                </a:ext>
              </a:extLst>
            </p:cNvPr>
            <p:cNvSpPr txBox="1">
              <a:spLocks noChangeArrowheads="1"/>
            </p:cNvSpPr>
            <p:nvPr/>
          </p:nvSpPr>
          <p:spPr bwMode="auto">
            <a:xfrm>
              <a:off x="1919" y="1343"/>
              <a:ext cx="216"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7</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Freeform 69">
              <a:extLst>
                <a:ext uri="{FF2B5EF4-FFF2-40B4-BE49-F238E27FC236}">
                  <a16:creationId xmlns:a16="http://schemas.microsoft.com/office/drawing/2014/main" id="{29AAE3EF-0505-6F46-BD2A-6D69115981B9}"/>
                </a:ext>
              </a:extLst>
            </p:cNvPr>
            <p:cNvSpPr>
              <a:spLocks/>
            </p:cNvSpPr>
            <p:nvPr/>
          </p:nvSpPr>
          <p:spPr bwMode="auto">
            <a:xfrm>
              <a:off x="1489" y="976"/>
              <a:ext cx="28" cy="14"/>
            </a:xfrm>
            <a:custGeom>
              <a:avLst/>
              <a:gdLst>
                <a:gd name="T0" fmla="*/ 0 w 28"/>
                <a:gd name="T1" fmla="*/ 14 h 14"/>
                <a:gd name="T2" fmla="*/ 28 w 28"/>
                <a:gd name="T3" fmla="*/ 0 h 14"/>
                <a:gd name="T4" fmla="*/ 0 w 28"/>
                <a:gd name="T5" fmla="*/ 14 h 14"/>
                <a:gd name="T6" fmla="*/ 0 60000 65536"/>
                <a:gd name="T7" fmla="*/ 0 60000 65536"/>
                <a:gd name="T8" fmla="*/ 0 60000 65536"/>
                <a:gd name="T9" fmla="*/ 0 w 28"/>
                <a:gd name="T10" fmla="*/ 0 h 14"/>
                <a:gd name="T11" fmla="*/ 28 w 28"/>
                <a:gd name="T12" fmla="*/ 14 h 14"/>
              </a:gdLst>
              <a:ahLst/>
              <a:cxnLst>
                <a:cxn ang="T6">
                  <a:pos x="T0" y="T1"/>
                </a:cxn>
                <a:cxn ang="T7">
                  <a:pos x="T2" y="T3"/>
                </a:cxn>
                <a:cxn ang="T8">
                  <a:pos x="T4" y="T5"/>
                </a:cxn>
              </a:cxnLst>
              <a:rect l="T9" t="T10" r="T11" b="T12"/>
              <a:pathLst>
                <a:path w="28" h="14">
                  <a:moveTo>
                    <a:pt x="0" y="14"/>
                  </a:moveTo>
                  <a:cubicBezTo>
                    <a:pt x="9" y="9"/>
                    <a:pt x="28" y="0"/>
                    <a:pt x="28" y="0"/>
                  </a:cubicBezTo>
                  <a:cubicBezTo>
                    <a:pt x="28" y="0"/>
                    <a:pt x="9" y="9"/>
                    <a:pt x="0" y="14"/>
                  </a:cubicBezTo>
                  <a:close/>
                </a:path>
              </a:pathLst>
            </a:custGeom>
            <a:solidFill>
              <a:srgbClr val="00CC99"/>
            </a:solidFill>
            <a:ln w="9525">
              <a:solidFill>
                <a:srgbClr val="000000"/>
              </a:solidFill>
              <a:round/>
              <a:headEnd/>
              <a:tailEnd/>
            </a:ln>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Freeform 70">
              <a:extLst>
                <a:ext uri="{FF2B5EF4-FFF2-40B4-BE49-F238E27FC236}">
                  <a16:creationId xmlns:a16="http://schemas.microsoft.com/office/drawing/2014/main" id="{8B2F3D65-7E00-5D45-B201-518DAF552032}"/>
                </a:ext>
              </a:extLst>
            </p:cNvPr>
            <p:cNvSpPr>
              <a:spLocks/>
            </p:cNvSpPr>
            <p:nvPr/>
          </p:nvSpPr>
          <p:spPr bwMode="auto">
            <a:xfrm>
              <a:off x="1623" y="999"/>
              <a:ext cx="1510" cy="1052"/>
            </a:xfrm>
            <a:custGeom>
              <a:avLst/>
              <a:gdLst>
                <a:gd name="T0" fmla="*/ 0 w 1510"/>
                <a:gd name="T1" fmla="*/ 5 h 1052"/>
                <a:gd name="T2" fmla="*/ 1102 w 1510"/>
                <a:gd name="T3" fmla="*/ 174 h 1052"/>
                <a:gd name="T4" fmla="*/ 1510 w 1510"/>
                <a:gd name="T5" fmla="*/ 1052 h 1052"/>
                <a:gd name="T6" fmla="*/ 0 60000 65536"/>
                <a:gd name="T7" fmla="*/ 0 60000 65536"/>
                <a:gd name="T8" fmla="*/ 0 60000 65536"/>
                <a:gd name="T9" fmla="*/ 0 w 1510"/>
                <a:gd name="T10" fmla="*/ 0 h 1052"/>
                <a:gd name="T11" fmla="*/ 1510 w 1510"/>
                <a:gd name="T12" fmla="*/ 1052 h 1052"/>
              </a:gdLst>
              <a:ahLst/>
              <a:cxnLst>
                <a:cxn ang="T6">
                  <a:pos x="T0" y="T1"/>
                </a:cxn>
                <a:cxn ang="T7">
                  <a:pos x="T2" y="T3"/>
                </a:cxn>
                <a:cxn ang="T8">
                  <a:pos x="T4" y="T5"/>
                </a:cxn>
              </a:cxnLst>
              <a:rect l="T9" t="T10" r="T11" b="T12"/>
              <a:pathLst>
                <a:path w="1510" h="1052">
                  <a:moveTo>
                    <a:pt x="0" y="5"/>
                  </a:moveTo>
                  <a:cubicBezTo>
                    <a:pt x="184" y="33"/>
                    <a:pt x="851" y="0"/>
                    <a:pt x="1102" y="174"/>
                  </a:cubicBezTo>
                  <a:cubicBezTo>
                    <a:pt x="1353" y="348"/>
                    <a:pt x="1425" y="869"/>
                    <a:pt x="1510" y="1052"/>
                  </a:cubicBezTo>
                </a:path>
              </a:pathLst>
            </a:custGeom>
            <a:noFill/>
            <a:ln w="9525">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Text Box 71">
              <a:extLst>
                <a:ext uri="{FF2B5EF4-FFF2-40B4-BE49-F238E27FC236}">
                  <a16:creationId xmlns:a16="http://schemas.microsoft.com/office/drawing/2014/main" id="{E68507B9-D09E-784A-9037-01E28A33760D}"/>
                </a:ext>
              </a:extLst>
            </p:cNvPr>
            <p:cNvSpPr txBox="1">
              <a:spLocks noChangeArrowheads="1"/>
            </p:cNvSpPr>
            <p:nvPr/>
          </p:nvSpPr>
          <p:spPr bwMode="auto">
            <a:xfrm>
              <a:off x="2680" y="1008"/>
              <a:ext cx="215"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9</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46" name="Text Box 73">
            <a:extLst>
              <a:ext uri="{FF2B5EF4-FFF2-40B4-BE49-F238E27FC236}">
                <a16:creationId xmlns:a16="http://schemas.microsoft.com/office/drawing/2014/main" id="{A7B8CE6F-D2D0-C64A-985C-14A532171BDD}"/>
              </a:ext>
            </a:extLst>
          </p:cNvPr>
          <p:cNvSpPr txBox="1">
            <a:spLocks noChangeArrowheads="1"/>
          </p:cNvSpPr>
          <p:nvPr/>
        </p:nvSpPr>
        <p:spPr bwMode="auto">
          <a:xfrm>
            <a:off x="593232" y="1792545"/>
            <a:ext cx="817916"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latin typeface="Arial" charset="0"/>
                <a:ea typeface="ＭＳ Ｐゴシック" charset="0"/>
              </a:rPr>
              <a:t>Step</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Text Box 74">
            <a:extLst>
              <a:ext uri="{FF2B5EF4-FFF2-40B4-BE49-F238E27FC236}">
                <a16:creationId xmlns:a16="http://schemas.microsoft.com/office/drawing/2014/main" id="{68BAE725-C9B0-4841-BC00-DFE4ABCC81F2}"/>
              </a:ext>
            </a:extLst>
          </p:cNvPr>
          <p:cNvSpPr txBox="1">
            <a:spLocks noChangeArrowheads="1"/>
          </p:cNvSpPr>
          <p:nvPr/>
        </p:nvSpPr>
        <p:spPr bwMode="auto">
          <a:xfrm>
            <a:off x="1661579" y="1793419"/>
            <a:ext cx="46679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b="0" i="1" u="none" strike="noStrike" kern="0" cap="none" spc="0" normalizeH="0" baseline="0" noProof="0" dirty="0">
                <a:ln>
                  <a:noFill/>
                </a:ln>
                <a:solidFill>
                  <a:srgbClr val="000000"/>
                </a:solidFill>
                <a:effectLst/>
                <a:uLnTx/>
                <a:uFillTx/>
                <a:latin typeface="Arial" charset="0"/>
                <a:ea typeface="ＭＳ Ｐゴシック" charset="0"/>
              </a:rPr>
              <a:t>N</a:t>
            </a:r>
            <a:r>
              <a:rPr kumimoji="0" lang="en-US" b="0" i="1" u="none" strike="noStrike" kern="0" cap="none" spc="0" normalizeH="0" baseline="0" noProof="0" dirty="0">
                <a:ln>
                  <a:noFill/>
                </a:ln>
                <a:solidFill>
                  <a:srgbClr val="000000"/>
                </a:solidFill>
                <a:effectLst/>
                <a:uLnTx/>
                <a:uFillTx/>
                <a:latin typeface="Arial" charset="0"/>
                <a:ea typeface="ＭＳ Ｐゴシック" charset="0"/>
                <a:cs typeface="Arial" charset="0"/>
              </a:rPr>
              <a:t>'</a:t>
            </a:r>
          </a:p>
        </p:txBody>
      </p:sp>
      <p:sp>
        <p:nvSpPr>
          <p:cNvPr id="348" name="Text Box 75">
            <a:extLst>
              <a:ext uri="{FF2B5EF4-FFF2-40B4-BE49-F238E27FC236}">
                <a16:creationId xmlns:a16="http://schemas.microsoft.com/office/drawing/2014/main" id="{852A35C1-53FD-CB4F-B4CA-0E3908EA55AD}"/>
              </a:ext>
            </a:extLst>
          </p:cNvPr>
          <p:cNvSpPr txBox="1">
            <a:spLocks noChangeArrowheads="1"/>
          </p:cNvSpPr>
          <p:nvPr/>
        </p:nvSpPr>
        <p:spPr bwMode="auto">
          <a:xfrm>
            <a:off x="2373738" y="1644712"/>
            <a:ext cx="641522" cy="5355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D(</a:t>
            </a:r>
            <a:r>
              <a:rPr kumimoji="0" lang="en-US" sz="1600" i="1" u="none" strike="noStrike" kern="0" cap="none" spc="0" normalizeH="0" baseline="0" noProof="0" dirty="0">
                <a:ln>
                  <a:noFill/>
                </a:ln>
                <a:effectLst/>
                <a:uLnTx/>
                <a:uFillTx/>
                <a:latin typeface="Arial" panose="020B0604020202020204" pitchFamily="34" charset="0"/>
                <a:cs typeface="Arial" panose="020B0604020202020204" pitchFamily="34" charset="0"/>
              </a:rPr>
              <a:t>v</a:t>
            </a: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p(v)</a:t>
            </a:r>
          </a:p>
        </p:txBody>
      </p:sp>
      <p:sp>
        <p:nvSpPr>
          <p:cNvPr id="349" name="Text Box 76">
            <a:extLst>
              <a:ext uri="{FF2B5EF4-FFF2-40B4-BE49-F238E27FC236}">
                <a16:creationId xmlns:a16="http://schemas.microsoft.com/office/drawing/2014/main" id="{BBDC5F24-2BBB-0D44-B8B8-9CFC425F44D1}"/>
              </a:ext>
            </a:extLst>
          </p:cNvPr>
          <p:cNvSpPr txBox="1">
            <a:spLocks noChangeArrowheads="1"/>
          </p:cNvSpPr>
          <p:nvPr/>
        </p:nvSpPr>
        <p:spPr bwMode="auto">
          <a:xfrm>
            <a:off x="785268" y="2280100"/>
            <a:ext cx="32733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0</a:t>
            </a:r>
          </a:p>
        </p:txBody>
      </p:sp>
      <p:sp>
        <p:nvSpPr>
          <p:cNvPr id="350" name="Text Box 77">
            <a:extLst>
              <a:ext uri="{FF2B5EF4-FFF2-40B4-BE49-F238E27FC236}">
                <a16:creationId xmlns:a16="http://schemas.microsoft.com/office/drawing/2014/main" id="{1F8B1E53-4D00-F94A-8B2B-876B773605C7}"/>
              </a:ext>
            </a:extLst>
          </p:cNvPr>
          <p:cNvSpPr txBox="1">
            <a:spLocks noChangeArrowheads="1"/>
          </p:cNvSpPr>
          <p:nvPr/>
        </p:nvSpPr>
        <p:spPr bwMode="auto">
          <a:xfrm>
            <a:off x="770326" y="2715388"/>
            <a:ext cx="32733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1</a:t>
            </a:r>
          </a:p>
        </p:txBody>
      </p:sp>
      <p:sp>
        <p:nvSpPr>
          <p:cNvPr id="351" name="Text Box 78">
            <a:extLst>
              <a:ext uri="{FF2B5EF4-FFF2-40B4-BE49-F238E27FC236}">
                <a16:creationId xmlns:a16="http://schemas.microsoft.com/office/drawing/2014/main" id="{E227DF10-F3CE-8B4B-80AA-C13257890D0D}"/>
              </a:ext>
            </a:extLst>
          </p:cNvPr>
          <p:cNvSpPr txBox="1">
            <a:spLocks noChangeArrowheads="1"/>
          </p:cNvSpPr>
          <p:nvPr/>
        </p:nvSpPr>
        <p:spPr bwMode="auto">
          <a:xfrm>
            <a:off x="767972" y="3193935"/>
            <a:ext cx="32733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a:t>
            </a:r>
          </a:p>
        </p:txBody>
      </p:sp>
      <p:sp>
        <p:nvSpPr>
          <p:cNvPr id="352" name="Text Box 79">
            <a:extLst>
              <a:ext uri="{FF2B5EF4-FFF2-40B4-BE49-F238E27FC236}">
                <a16:creationId xmlns:a16="http://schemas.microsoft.com/office/drawing/2014/main" id="{58F5B987-DA0B-DE4E-A3DB-E7A0F640D49B}"/>
              </a:ext>
            </a:extLst>
          </p:cNvPr>
          <p:cNvSpPr txBox="1">
            <a:spLocks noChangeArrowheads="1"/>
          </p:cNvSpPr>
          <p:nvPr/>
        </p:nvSpPr>
        <p:spPr bwMode="auto">
          <a:xfrm>
            <a:off x="765563" y="3622020"/>
            <a:ext cx="32733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a:t>
            </a:r>
          </a:p>
        </p:txBody>
      </p:sp>
      <p:sp>
        <p:nvSpPr>
          <p:cNvPr id="353" name="Text Box 80">
            <a:extLst>
              <a:ext uri="{FF2B5EF4-FFF2-40B4-BE49-F238E27FC236}">
                <a16:creationId xmlns:a16="http://schemas.microsoft.com/office/drawing/2014/main" id="{E271C2C0-9C9D-0843-979B-F9ADBEE6BCCF}"/>
              </a:ext>
            </a:extLst>
          </p:cNvPr>
          <p:cNvSpPr txBox="1">
            <a:spLocks noChangeArrowheads="1"/>
          </p:cNvSpPr>
          <p:nvPr/>
        </p:nvSpPr>
        <p:spPr bwMode="auto">
          <a:xfrm>
            <a:off x="762130" y="4110058"/>
            <a:ext cx="32733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4</a:t>
            </a:r>
          </a:p>
        </p:txBody>
      </p:sp>
      <p:sp>
        <p:nvSpPr>
          <p:cNvPr id="354" name="Text Box 81">
            <a:extLst>
              <a:ext uri="{FF2B5EF4-FFF2-40B4-BE49-F238E27FC236}">
                <a16:creationId xmlns:a16="http://schemas.microsoft.com/office/drawing/2014/main" id="{448385CC-395B-0249-94AC-C347F1C7C4C6}"/>
              </a:ext>
            </a:extLst>
          </p:cNvPr>
          <p:cNvSpPr txBox="1">
            <a:spLocks noChangeArrowheads="1"/>
          </p:cNvSpPr>
          <p:nvPr/>
        </p:nvSpPr>
        <p:spPr bwMode="auto">
          <a:xfrm>
            <a:off x="760856" y="4551045"/>
            <a:ext cx="32733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5</a:t>
            </a:r>
          </a:p>
        </p:txBody>
      </p:sp>
      <p:sp>
        <p:nvSpPr>
          <p:cNvPr id="355" name="Text Box 82">
            <a:extLst>
              <a:ext uri="{FF2B5EF4-FFF2-40B4-BE49-F238E27FC236}">
                <a16:creationId xmlns:a16="http://schemas.microsoft.com/office/drawing/2014/main" id="{CB1E6E3C-1D2C-0440-BB3B-C048D495B661}"/>
              </a:ext>
            </a:extLst>
          </p:cNvPr>
          <p:cNvSpPr txBox="1">
            <a:spLocks noChangeArrowheads="1"/>
          </p:cNvSpPr>
          <p:nvPr/>
        </p:nvSpPr>
        <p:spPr bwMode="auto">
          <a:xfrm>
            <a:off x="3207477" y="1647177"/>
            <a:ext cx="688010" cy="5355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D(</a:t>
            </a:r>
            <a:r>
              <a:rPr kumimoji="0" lang="en-US" sz="1600" i="1" u="none" strike="noStrike" kern="0" cap="none" spc="0" normalizeH="0" baseline="0" noProof="0" dirty="0">
                <a:ln>
                  <a:noFill/>
                </a:ln>
                <a:effectLst/>
                <a:uLnTx/>
                <a:uFillTx/>
                <a:latin typeface="Arial" panose="020B0604020202020204" pitchFamily="34" charset="0"/>
                <a:cs typeface="Arial" panose="020B0604020202020204" pitchFamily="34" charset="0"/>
              </a:rPr>
              <a:t>w</a:t>
            </a: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p(w)</a:t>
            </a:r>
          </a:p>
        </p:txBody>
      </p:sp>
      <p:sp>
        <p:nvSpPr>
          <p:cNvPr id="356" name="Text Box 83">
            <a:extLst>
              <a:ext uri="{FF2B5EF4-FFF2-40B4-BE49-F238E27FC236}">
                <a16:creationId xmlns:a16="http://schemas.microsoft.com/office/drawing/2014/main" id="{3D04A92E-6A73-6E4A-8741-77860D62720F}"/>
              </a:ext>
            </a:extLst>
          </p:cNvPr>
          <p:cNvSpPr txBox="1">
            <a:spLocks noChangeArrowheads="1"/>
          </p:cNvSpPr>
          <p:nvPr/>
        </p:nvSpPr>
        <p:spPr bwMode="auto">
          <a:xfrm>
            <a:off x="4098638" y="1647176"/>
            <a:ext cx="641522" cy="5355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D(</a:t>
            </a:r>
            <a:r>
              <a:rPr kumimoji="0" lang="en-US" sz="1600" i="1" u="none" strike="noStrike" kern="0" cap="none" spc="0" normalizeH="0" baseline="0" noProof="0" dirty="0">
                <a:ln>
                  <a:noFill/>
                </a:ln>
                <a:effectLst/>
                <a:uLnTx/>
                <a:uFillTx/>
                <a:latin typeface="Arial" panose="020B0604020202020204" pitchFamily="34" charset="0"/>
                <a:cs typeface="Arial" panose="020B0604020202020204" pitchFamily="34" charset="0"/>
              </a:rPr>
              <a:t>x</a:t>
            </a: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p(x)</a:t>
            </a:r>
          </a:p>
        </p:txBody>
      </p:sp>
      <p:sp>
        <p:nvSpPr>
          <p:cNvPr id="357" name="Text Box 84">
            <a:extLst>
              <a:ext uri="{FF2B5EF4-FFF2-40B4-BE49-F238E27FC236}">
                <a16:creationId xmlns:a16="http://schemas.microsoft.com/office/drawing/2014/main" id="{2192712D-9E59-B944-BD03-C11BC42337CD}"/>
              </a:ext>
            </a:extLst>
          </p:cNvPr>
          <p:cNvSpPr txBox="1">
            <a:spLocks noChangeArrowheads="1"/>
          </p:cNvSpPr>
          <p:nvPr/>
        </p:nvSpPr>
        <p:spPr bwMode="auto">
          <a:xfrm>
            <a:off x="4934206" y="1652652"/>
            <a:ext cx="641522" cy="5355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D(</a:t>
            </a:r>
            <a:r>
              <a:rPr kumimoji="0" lang="en-US" sz="1600" i="1" u="none" strike="noStrike" kern="0" cap="none" spc="0" normalizeH="0" baseline="0" noProof="0" dirty="0">
                <a:ln>
                  <a:noFill/>
                </a:ln>
                <a:effectLst/>
                <a:uLnTx/>
                <a:uFillTx/>
                <a:latin typeface="Arial" panose="020B0604020202020204" pitchFamily="34" charset="0"/>
                <a:cs typeface="Arial" panose="020B0604020202020204" pitchFamily="34" charset="0"/>
              </a:rPr>
              <a:t>y</a:t>
            </a: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p(y)</a:t>
            </a:r>
          </a:p>
        </p:txBody>
      </p:sp>
      <p:sp>
        <p:nvSpPr>
          <p:cNvPr id="358" name="Text Box 85">
            <a:extLst>
              <a:ext uri="{FF2B5EF4-FFF2-40B4-BE49-F238E27FC236}">
                <a16:creationId xmlns:a16="http://schemas.microsoft.com/office/drawing/2014/main" id="{9759BEB2-4722-4F4D-9B33-21A7ED7DEE63}"/>
              </a:ext>
            </a:extLst>
          </p:cNvPr>
          <p:cNvSpPr txBox="1">
            <a:spLocks noChangeArrowheads="1"/>
          </p:cNvSpPr>
          <p:nvPr/>
        </p:nvSpPr>
        <p:spPr bwMode="auto">
          <a:xfrm>
            <a:off x="5771830" y="1651940"/>
            <a:ext cx="630302" cy="5355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D(</a:t>
            </a:r>
            <a:r>
              <a:rPr kumimoji="0" lang="en-US" sz="1600" i="1" u="none" strike="noStrike" kern="0" cap="none" spc="0" normalizeH="0" baseline="0" noProof="0" dirty="0">
                <a:ln>
                  <a:noFill/>
                </a:ln>
                <a:effectLst/>
                <a:uLnTx/>
                <a:uFillTx/>
                <a:latin typeface="Arial" panose="020B0604020202020204" pitchFamily="34" charset="0"/>
                <a:cs typeface="Arial" panose="020B0604020202020204" pitchFamily="34" charset="0"/>
              </a:rPr>
              <a:t>z</a:t>
            </a: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p(z)</a:t>
            </a:r>
          </a:p>
        </p:txBody>
      </p:sp>
      <p:sp>
        <p:nvSpPr>
          <p:cNvPr id="360" name="Line 87">
            <a:extLst>
              <a:ext uri="{FF2B5EF4-FFF2-40B4-BE49-F238E27FC236}">
                <a16:creationId xmlns:a16="http://schemas.microsoft.com/office/drawing/2014/main" id="{8A5F9E13-788E-9143-9F2C-DF086CF7066C}"/>
              </a:ext>
            </a:extLst>
          </p:cNvPr>
          <p:cNvSpPr>
            <a:spLocks noChangeShapeType="1"/>
          </p:cNvSpPr>
          <p:nvPr/>
        </p:nvSpPr>
        <p:spPr bwMode="auto">
          <a:xfrm>
            <a:off x="939397" y="2690590"/>
            <a:ext cx="515011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xmlns="">
                <a:noFill/>
              </a14:hiddenFill>
            </a:ext>
          </a:extLst>
        </p:spPr>
        <p:txBody>
          <a:bodyPr wrap="none"/>
          <a:lstStyle/>
          <a:p>
            <a:pPr eaLnBrk="0" fontAlgn="base" hangingPunct="0">
              <a:spcBef>
                <a:spcPct val="0"/>
              </a:spcBef>
              <a:spcAft>
                <a:spcPct val="0"/>
              </a:spcAft>
            </a:pPr>
            <a:endParaRPr lang="en-US" sz="2000" dirty="0">
              <a:solidFill>
                <a:srgbClr val="000000"/>
              </a:solidFill>
              <a:latin typeface="Arial" charset="0"/>
              <a:ea typeface="ＭＳ Ｐゴシック" charset="0"/>
            </a:endParaRPr>
          </a:p>
        </p:txBody>
      </p:sp>
      <p:sp>
        <p:nvSpPr>
          <p:cNvPr id="361" name="Text Box 88">
            <a:extLst>
              <a:ext uri="{FF2B5EF4-FFF2-40B4-BE49-F238E27FC236}">
                <a16:creationId xmlns:a16="http://schemas.microsoft.com/office/drawing/2014/main" id="{B5D75FC0-2828-1E41-B4E4-7454030F9FF7}"/>
              </a:ext>
            </a:extLst>
          </p:cNvPr>
          <p:cNvSpPr txBox="1">
            <a:spLocks noChangeArrowheads="1"/>
          </p:cNvSpPr>
          <p:nvPr/>
        </p:nvSpPr>
        <p:spPr bwMode="auto">
          <a:xfrm>
            <a:off x="1766343" y="2270575"/>
            <a:ext cx="32733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FF0000"/>
                </a:solidFill>
                <a:effectLst/>
                <a:uLnTx/>
                <a:uFillTx/>
                <a:latin typeface="Arial" charset="0"/>
                <a:ea typeface="ＭＳ Ｐゴシック" charset="0"/>
              </a:rPr>
              <a:t>u</a:t>
            </a:r>
          </a:p>
        </p:txBody>
      </p:sp>
      <p:sp>
        <p:nvSpPr>
          <p:cNvPr id="362" name="Line 89">
            <a:extLst>
              <a:ext uri="{FF2B5EF4-FFF2-40B4-BE49-F238E27FC236}">
                <a16:creationId xmlns:a16="http://schemas.microsoft.com/office/drawing/2014/main" id="{8BD77020-FC12-9249-83A7-84423976E659}"/>
              </a:ext>
            </a:extLst>
          </p:cNvPr>
          <p:cNvSpPr>
            <a:spLocks noChangeShapeType="1"/>
          </p:cNvSpPr>
          <p:nvPr/>
        </p:nvSpPr>
        <p:spPr bwMode="auto">
          <a:xfrm>
            <a:off x="871302" y="3151241"/>
            <a:ext cx="5224698" cy="0"/>
          </a:xfrm>
          <a:prstGeom prst="line">
            <a:avLst/>
          </a:prstGeom>
          <a:noFill/>
          <a:ln w="12700">
            <a:solidFill>
              <a:schemeClr val="bg1">
                <a:lumMod val="65000"/>
              </a:schemeClr>
            </a:solidFill>
            <a:round/>
            <a:headEnd/>
            <a:tailEnd/>
          </a:ln>
          <a:extLst>
            <a:ext uri="{909E8E84-426E-40dd-AFC4-6F175D3DCCD1}">
              <a14:hiddenFill xmlns:a14="http://schemas.microsoft.com/office/drawing/2010/main" xmlns="">
                <a:noFill/>
              </a14:hiddenFill>
            </a:ext>
          </a:extLst>
        </p:spPr>
        <p:txBody>
          <a:bodyPr wrap="none"/>
          <a:lstStyle/>
          <a:p>
            <a:pPr eaLnBrk="0" fontAlgn="base" hangingPunct="0">
              <a:spcBef>
                <a:spcPct val="0"/>
              </a:spcBef>
              <a:spcAft>
                <a:spcPct val="0"/>
              </a:spcAft>
            </a:pPr>
            <a:endParaRPr lang="en-US" sz="2000" dirty="0">
              <a:solidFill>
                <a:srgbClr val="000000"/>
              </a:solidFill>
              <a:latin typeface="Arial" charset="0"/>
              <a:ea typeface="ＭＳ Ｐゴシック" charset="0"/>
            </a:endParaRPr>
          </a:p>
        </p:txBody>
      </p:sp>
      <p:sp>
        <p:nvSpPr>
          <p:cNvPr id="363" name="Line 90">
            <a:extLst>
              <a:ext uri="{FF2B5EF4-FFF2-40B4-BE49-F238E27FC236}">
                <a16:creationId xmlns:a16="http://schemas.microsoft.com/office/drawing/2014/main" id="{9B928B6B-4609-A44E-A6B9-1009B9CF89E0}"/>
              </a:ext>
            </a:extLst>
          </p:cNvPr>
          <p:cNvSpPr>
            <a:spLocks noChangeShapeType="1"/>
          </p:cNvSpPr>
          <p:nvPr/>
        </p:nvSpPr>
        <p:spPr bwMode="auto">
          <a:xfrm>
            <a:off x="871302" y="3618848"/>
            <a:ext cx="5224698" cy="0"/>
          </a:xfrm>
          <a:prstGeom prst="line">
            <a:avLst/>
          </a:prstGeom>
          <a:noFill/>
          <a:ln w="12700">
            <a:solidFill>
              <a:schemeClr val="bg1">
                <a:lumMod val="65000"/>
              </a:schemeClr>
            </a:solidFill>
            <a:round/>
            <a:headEnd/>
            <a:tailEnd/>
          </a:ln>
          <a:extLst>
            <a:ext uri="{909E8E84-426E-40dd-AFC4-6F175D3DCCD1}">
              <a14:hiddenFill xmlns:a14="http://schemas.microsoft.com/office/drawing/2010/main" xmlns="">
                <a:noFill/>
              </a14:hiddenFill>
            </a:ext>
          </a:extLst>
        </p:spPr>
        <p:txBody>
          <a:bodyPr wrap="none"/>
          <a:lstStyle/>
          <a:p>
            <a:pPr eaLnBrk="0" fontAlgn="base" hangingPunct="0">
              <a:spcBef>
                <a:spcPct val="0"/>
              </a:spcBef>
              <a:spcAft>
                <a:spcPct val="0"/>
              </a:spcAft>
            </a:pPr>
            <a:endParaRPr lang="en-US" sz="2000" dirty="0">
              <a:solidFill>
                <a:srgbClr val="000000"/>
              </a:solidFill>
              <a:latin typeface="Arial" charset="0"/>
              <a:ea typeface="ＭＳ Ｐゴシック" charset="0"/>
            </a:endParaRPr>
          </a:p>
        </p:txBody>
      </p:sp>
      <p:sp>
        <p:nvSpPr>
          <p:cNvPr id="364" name="Line 91">
            <a:extLst>
              <a:ext uri="{FF2B5EF4-FFF2-40B4-BE49-F238E27FC236}">
                <a16:creationId xmlns:a16="http://schemas.microsoft.com/office/drawing/2014/main" id="{C76CD917-F8A2-084E-A595-FE42589B9BF9}"/>
              </a:ext>
            </a:extLst>
          </p:cNvPr>
          <p:cNvSpPr>
            <a:spLocks noChangeShapeType="1"/>
          </p:cNvSpPr>
          <p:nvPr/>
        </p:nvSpPr>
        <p:spPr bwMode="auto">
          <a:xfrm>
            <a:off x="818428" y="4551040"/>
            <a:ext cx="5277571" cy="0"/>
          </a:xfrm>
          <a:prstGeom prst="line">
            <a:avLst/>
          </a:prstGeom>
          <a:noFill/>
          <a:ln w="12700">
            <a:solidFill>
              <a:schemeClr val="bg1">
                <a:lumMod val="65000"/>
              </a:schemeClr>
            </a:solidFill>
            <a:round/>
            <a:headEnd/>
            <a:tailEnd/>
          </a:ln>
          <a:extLst>
            <a:ext uri="{909E8E84-426E-40dd-AFC4-6F175D3DCCD1}">
              <a14:hiddenFill xmlns:a14="http://schemas.microsoft.com/office/drawing/2010/main" xmlns="">
                <a:noFill/>
              </a14:hiddenFill>
            </a:ext>
          </a:extLst>
        </p:spPr>
        <p:txBody>
          <a:bodyPr wrap="none"/>
          <a:lstStyle/>
          <a:p>
            <a:pPr eaLnBrk="0" fontAlgn="base" hangingPunct="0">
              <a:spcBef>
                <a:spcPct val="0"/>
              </a:spcBef>
              <a:spcAft>
                <a:spcPct val="0"/>
              </a:spcAft>
            </a:pPr>
            <a:endParaRPr lang="en-US" sz="2000" dirty="0">
              <a:solidFill>
                <a:srgbClr val="000000"/>
              </a:solidFill>
              <a:latin typeface="Arial" charset="0"/>
              <a:ea typeface="ＭＳ Ｐゴシック" charset="0"/>
            </a:endParaRPr>
          </a:p>
        </p:txBody>
      </p:sp>
      <p:sp>
        <p:nvSpPr>
          <p:cNvPr id="365" name="Line 92">
            <a:extLst>
              <a:ext uri="{FF2B5EF4-FFF2-40B4-BE49-F238E27FC236}">
                <a16:creationId xmlns:a16="http://schemas.microsoft.com/office/drawing/2014/main" id="{676FEE77-1F18-B34E-9F67-2476A2B29244}"/>
              </a:ext>
            </a:extLst>
          </p:cNvPr>
          <p:cNvSpPr>
            <a:spLocks noChangeShapeType="1"/>
          </p:cNvSpPr>
          <p:nvPr/>
        </p:nvSpPr>
        <p:spPr bwMode="auto">
          <a:xfrm>
            <a:off x="866540" y="4075166"/>
            <a:ext cx="522946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xmlns="">
                <a:noFill/>
              </a14:hiddenFill>
            </a:ext>
          </a:extLst>
        </p:spPr>
        <p:txBody>
          <a:bodyPr wrap="none"/>
          <a:lstStyle/>
          <a:p>
            <a:pPr eaLnBrk="0" fontAlgn="base" hangingPunct="0">
              <a:spcBef>
                <a:spcPct val="0"/>
              </a:spcBef>
              <a:spcAft>
                <a:spcPct val="0"/>
              </a:spcAft>
            </a:pPr>
            <a:endParaRPr lang="en-US" sz="2000" dirty="0">
              <a:solidFill>
                <a:srgbClr val="000000"/>
              </a:solidFill>
              <a:latin typeface="Arial" charset="0"/>
              <a:ea typeface="ＭＳ Ｐゴシック" charset="0"/>
            </a:endParaRPr>
          </a:p>
        </p:txBody>
      </p:sp>
      <p:sp>
        <p:nvSpPr>
          <p:cNvPr id="366" name="Line 93">
            <a:extLst>
              <a:ext uri="{FF2B5EF4-FFF2-40B4-BE49-F238E27FC236}">
                <a16:creationId xmlns:a16="http://schemas.microsoft.com/office/drawing/2014/main" id="{3EEF148F-9B80-C748-A557-23B2FBFF01AE}"/>
              </a:ext>
            </a:extLst>
          </p:cNvPr>
          <p:cNvSpPr>
            <a:spLocks noChangeShapeType="1"/>
          </p:cNvSpPr>
          <p:nvPr/>
        </p:nvSpPr>
        <p:spPr bwMode="auto">
          <a:xfrm>
            <a:off x="866016" y="5009992"/>
            <a:ext cx="5229984" cy="0"/>
          </a:xfrm>
          <a:prstGeom prst="line">
            <a:avLst/>
          </a:prstGeom>
          <a:noFill/>
          <a:ln w="12700">
            <a:solidFill>
              <a:schemeClr val="bg1">
                <a:lumMod val="65000"/>
              </a:schemeClr>
            </a:solidFill>
            <a:round/>
            <a:headEnd/>
            <a:tailEnd/>
          </a:ln>
          <a:extLst>
            <a:ext uri="{909E8E84-426E-40dd-AFC4-6F175D3DCCD1}">
              <a14:hiddenFill xmlns:a14="http://schemas.microsoft.com/office/drawing/2010/main" xmlns="">
                <a:noFill/>
              </a14:hiddenFill>
            </a:ext>
          </a:extLst>
        </p:spPr>
        <p:txBody>
          <a:bodyPr wrap="none"/>
          <a:lstStyle/>
          <a:p>
            <a:pPr eaLnBrk="0" fontAlgn="base" hangingPunct="0">
              <a:spcBef>
                <a:spcPct val="0"/>
              </a:spcBef>
              <a:spcAft>
                <a:spcPct val="0"/>
              </a:spcAft>
            </a:pPr>
            <a:endParaRPr lang="en-US" sz="2000" dirty="0">
              <a:solidFill>
                <a:srgbClr val="000000"/>
              </a:solidFill>
              <a:latin typeface="Arial" charset="0"/>
              <a:ea typeface="ＭＳ Ｐゴシック" charset="0"/>
            </a:endParaRPr>
          </a:p>
        </p:txBody>
      </p:sp>
      <p:grpSp>
        <p:nvGrpSpPr>
          <p:cNvPr id="367" name="Group 94">
            <a:extLst>
              <a:ext uri="{FF2B5EF4-FFF2-40B4-BE49-F238E27FC236}">
                <a16:creationId xmlns:a16="http://schemas.microsoft.com/office/drawing/2014/main" id="{558A3619-2058-4548-85D0-840189D30DCE}"/>
              </a:ext>
            </a:extLst>
          </p:cNvPr>
          <p:cNvGrpSpPr>
            <a:grpSpLocks/>
          </p:cNvGrpSpPr>
          <p:nvPr/>
        </p:nvGrpSpPr>
        <p:grpSpPr bwMode="auto">
          <a:xfrm>
            <a:off x="2400069" y="2268766"/>
            <a:ext cx="3937006" cy="409575"/>
            <a:chOff x="1329" y="1036"/>
            <a:chExt cx="2480" cy="258"/>
          </a:xfrm>
        </p:grpSpPr>
        <p:sp>
          <p:nvSpPr>
            <p:cNvPr id="368" name="Text Box 95">
              <a:extLst>
                <a:ext uri="{FF2B5EF4-FFF2-40B4-BE49-F238E27FC236}">
                  <a16:creationId xmlns:a16="http://schemas.microsoft.com/office/drawing/2014/main" id="{A9A49627-FB9F-6845-8479-4BEAC42773FB}"/>
                </a:ext>
              </a:extLst>
            </p:cNvPr>
            <p:cNvSpPr txBox="1">
              <a:spLocks noChangeArrowheads="1"/>
            </p:cNvSpPr>
            <p:nvPr/>
          </p:nvSpPr>
          <p:spPr bwMode="auto">
            <a:xfrm>
              <a:off x="3509" y="1036"/>
              <a:ext cx="300"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omic Sans MS" charset="0"/>
                  <a:ea typeface="ＭＳ Ｐゴシック" charset="0"/>
                </a:rPr>
                <a:t>∞ </a:t>
              </a:r>
              <a:endParaRPr kumimoji="0" lang="en-US"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Text Box 96">
              <a:extLst>
                <a:ext uri="{FF2B5EF4-FFF2-40B4-BE49-F238E27FC236}">
                  <a16:creationId xmlns:a16="http://schemas.microsoft.com/office/drawing/2014/main" id="{41F7B139-E678-B342-AD4B-7706825D14B9}"/>
                </a:ext>
              </a:extLst>
            </p:cNvPr>
            <p:cNvSpPr txBox="1">
              <a:spLocks noChangeArrowheads="1"/>
            </p:cNvSpPr>
            <p:nvPr/>
          </p:nvSpPr>
          <p:spPr bwMode="auto">
            <a:xfrm>
              <a:off x="2989" y="1042"/>
              <a:ext cx="300"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omic Sans MS" charset="0"/>
                  <a:ea typeface="ＭＳ Ｐゴシック" charset="0"/>
                </a:rPr>
                <a:t>∞ </a:t>
              </a:r>
              <a:endParaRPr kumimoji="0" lang="en-US"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0" name="Text Box 97">
              <a:extLst>
                <a:ext uri="{FF2B5EF4-FFF2-40B4-BE49-F238E27FC236}">
                  <a16:creationId xmlns:a16="http://schemas.microsoft.com/office/drawing/2014/main" id="{5B097C3C-A220-B449-93F9-E7D23003D931}"/>
                </a:ext>
              </a:extLst>
            </p:cNvPr>
            <p:cNvSpPr txBox="1">
              <a:spLocks noChangeArrowheads="1"/>
            </p:cNvSpPr>
            <p:nvPr/>
          </p:nvSpPr>
          <p:spPr bwMode="auto">
            <a:xfrm>
              <a:off x="1329" y="1038"/>
              <a:ext cx="340"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7,u</a:t>
              </a:r>
            </a:p>
          </p:txBody>
        </p:sp>
        <p:sp>
          <p:nvSpPr>
            <p:cNvPr id="371" name="Text Box 98">
              <a:extLst>
                <a:ext uri="{FF2B5EF4-FFF2-40B4-BE49-F238E27FC236}">
                  <a16:creationId xmlns:a16="http://schemas.microsoft.com/office/drawing/2014/main" id="{A0B94B27-CE7D-C949-AB21-F3E5E557F643}"/>
                </a:ext>
              </a:extLst>
            </p:cNvPr>
            <p:cNvSpPr txBox="1">
              <a:spLocks noChangeArrowheads="1"/>
            </p:cNvSpPr>
            <p:nvPr/>
          </p:nvSpPr>
          <p:spPr bwMode="auto">
            <a:xfrm>
              <a:off x="1855" y="1041"/>
              <a:ext cx="340"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3,u</a:t>
              </a:r>
            </a:p>
          </p:txBody>
        </p:sp>
        <p:sp>
          <p:nvSpPr>
            <p:cNvPr id="372" name="Text Box 99">
              <a:extLst>
                <a:ext uri="{FF2B5EF4-FFF2-40B4-BE49-F238E27FC236}">
                  <a16:creationId xmlns:a16="http://schemas.microsoft.com/office/drawing/2014/main" id="{8F8C77A4-ABDE-6E4B-A507-A4A1C104D5C9}"/>
                </a:ext>
              </a:extLst>
            </p:cNvPr>
            <p:cNvSpPr txBox="1">
              <a:spLocks noChangeArrowheads="1"/>
            </p:cNvSpPr>
            <p:nvPr/>
          </p:nvSpPr>
          <p:spPr bwMode="auto">
            <a:xfrm>
              <a:off x="2407" y="1038"/>
              <a:ext cx="340"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5,u</a:t>
              </a:r>
            </a:p>
          </p:txBody>
        </p:sp>
      </p:grpSp>
      <p:sp>
        <p:nvSpPr>
          <p:cNvPr id="373" name="Text Box 100">
            <a:extLst>
              <a:ext uri="{FF2B5EF4-FFF2-40B4-BE49-F238E27FC236}">
                <a16:creationId xmlns:a16="http://schemas.microsoft.com/office/drawing/2014/main" id="{ACA0D86F-02A7-B84B-A3AB-5BBFB524F62E}"/>
              </a:ext>
            </a:extLst>
          </p:cNvPr>
          <p:cNvSpPr txBox="1">
            <a:spLocks noChangeArrowheads="1"/>
          </p:cNvSpPr>
          <p:nvPr/>
        </p:nvSpPr>
        <p:spPr bwMode="auto">
          <a:xfrm>
            <a:off x="1595504" y="2721633"/>
            <a:ext cx="513282"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uw</a:t>
            </a:r>
          </a:p>
        </p:txBody>
      </p:sp>
      <p:grpSp>
        <p:nvGrpSpPr>
          <p:cNvPr id="374" name="Group 101">
            <a:extLst>
              <a:ext uri="{FF2B5EF4-FFF2-40B4-BE49-F238E27FC236}">
                <a16:creationId xmlns:a16="http://schemas.microsoft.com/office/drawing/2014/main" id="{BC7C6C04-9C61-5440-80EF-C809C32DFA20}"/>
              </a:ext>
            </a:extLst>
          </p:cNvPr>
          <p:cNvGrpSpPr>
            <a:grpSpLocks/>
          </p:cNvGrpSpPr>
          <p:nvPr/>
        </p:nvGrpSpPr>
        <p:grpSpPr bwMode="auto">
          <a:xfrm>
            <a:off x="2409590" y="2707832"/>
            <a:ext cx="3933824" cy="420688"/>
            <a:chOff x="1328" y="1004"/>
            <a:chExt cx="2478" cy="265"/>
          </a:xfrm>
        </p:grpSpPr>
        <p:sp>
          <p:nvSpPr>
            <p:cNvPr id="375" name="Text Box 102">
              <a:extLst>
                <a:ext uri="{FF2B5EF4-FFF2-40B4-BE49-F238E27FC236}">
                  <a16:creationId xmlns:a16="http://schemas.microsoft.com/office/drawing/2014/main" id="{ABAEF0CA-F3B4-3F40-B673-304562BCEA0C}"/>
                </a:ext>
              </a:extLst>
            </p:cNvPr>
            <p:cNvSpPr txBox="1">
              <a:spLocks noChangeArrowheads="1"/>
            </p:cNvSpPr>
            <p:nvPr/>
          </p:nvSpPr>
          <p:spPr bwMode="auto">
            <a:xfrm>
              <a:off x="3506" y="1004"/>
              <a:ext cx="300"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omic Sans MS" charset="0"/>
                  <a:ea typeface="ＭＳ Ｐゴシック" charset="0"/>
                </a:rPr>
                <a:t>∞ </a:t>
              </a:r>
              <a:endParaRPr kumimoji="0" lang="en-US"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Text Box 103">
              <a:extLst>
                <a:ext uri="{FF2B5EF4-FFF2-40B4-BE49-F238E27FC236}">
                  <a16:creationId xmlns:a16="http://schemas.microsoft.com/office/drawing/2014/main" id="{E1707184-54DA-3043-95FA-5D2589479085}"/>
                </a:ext>
              </a:extLst>
            </p:cNvPr>
            <p:cNvSpPr txBox="1">
              <a:spLocks noChangeArrowheads="1"/>
            </p:cNvSpPr>
            <p:nvPr/>
          </p:nvSpPr>
          <p:spPr bwMode="auto">
            <a:xfrm>
              <a:off x="2880" y="1014"/>
              <a:ext cx="488"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11</a:t>
              </a:r>
              <a:r>
                <a:rPr kumimoji="0" lang="en-US" sz="2000" b="0" i="0" u="none" strike="noStrike" kern="0" cap="none" spc="0" normalizeH="0" baseline="0" noProof="0" dirty="0">
                  <a:ln>
                    <a:noFill/>
                  </a:ln>
                  <a:solidFill>
                    <a:srgbClr val="000000"/>
                  </a:solidFill>
                  <a:effectLst/>
                  <a:uLnTx/>
                  <a:uFillTx/>
                  <a:ea typeface="ＭＳ Ｐゴシック" charset="0"/>
                </a:rPr>
                <a:t>,w</a:t>
              </a:r>
              <a:r>
                <a:rPr kumimoji="0" lang="en-US" sz="2000" b="0" i="0" u="none" strike="noStrike" kern="0" cap="none" spc="0" normalizeH="0" baseline="0" noProof="0" dirty="0">
                  <a:ln>
                    <a:noFill/>
                  </a:ln>
                  <a:solidFill>
                    <a:srgbClr val="000000"/>
                  </a:solidFill>
                  <a:effectLst/>
                  <a:uLnTx/>
                  <a:uFillTx/>
                  <a:latin typeface="Comic Sans MS" charset="0"/>
                  <a:ea typeface="ＭＳ Ｐゴシック" charset="0"/>
                </a:rPr>
                <a:t> </a:t>
              </a:r>
              <a:endParaRPr kumimoji="0" lang="en-US"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Text Box 104">
              <a:extLst>
                <a:ext uri="{FF2B5EF4-FFF2-40B4-BE49-F238E27FC236}">
                  <a16:creationId xmlns:a16="http://schemas.microsoft.com/office/drawing/2014/main" id="{D3F92256-ECF4-674D-BB01-22E8F8101968}"/>
                </a:ext>
              </a:extLst>
            </p:cNvPr>
            <p:cNvSpPr txBox="1">
              <a:spLocks noChangeArrowheads="1"/>
            </p:cNvSpPr>
            <p:nvPr/>
          </p:nvSpPr>
          <p:spPr bwMode="auto">
            <a:xfrm>
              <a:off x="1328" y="1017"/>
              <a:ext cx="368"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6,w</a:t>
              </a:r>
            </a:p>
          </p:txBody>
        </p:sp>
        <p:sp>
          <p:nvSpPr>
            <p:cNvPr id="378" name="Text Box 105">
              <a:extLst>
                <a:ext uri="{FF2B5EF4-FFF2-40B4-BE49-F238E27FC236}">
                  <a16:creationId xmlns:a16="http://schemas.microsoft.com/office/drawing/2014/main" id="{71B35D57-CA7D-E747-B1BC-4BCC98CEE5FF}"/>
                </a:ext>
              </a:extLst>
            </p:cNvPr>
            <p:cNvSpPr txBox="1">
              <a:spLocks noChangeArrowheads="1"/>
            </p:cNvSpPr>
            <p:nvPr/>
          </p:nvSpPr>
          <p:spPr bwMode="auto">
            <a:xfrm>
              <a:off x="1987" y="1015"/>
              <a:ext cx="116"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9" name="Text Box 106">
              <a:extLst>
                <a:ext uri="{FF2B5EF4-FFF2-40B4-BE49-F238E27FC236}">
                  <a16:creationId xmlns:a16="http://schemas.microsoft.com/office/drawing/2014/main" id="{05FF3FA7-68BA-E148-B1AB-F1DC697DD5AB}"/>
                </a:ext>
              </a:extLst>
            </p:cNvPr>
            <p:cNvSpPr txBox="1">
              <a:spLocks noChangeArrowheads="1"/>
            </p:cNvSpPr>
            <p:nvPr/>
          </p:nvSpPr>
          <p:spPr bwMode="auto">
            <a:xfrm>
              <a:off x="2400" y="1013"/>
              <a:ext cx="340"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5,u</a:t>
              </a:r>
            </a:p>
          </p:txBody>
        </p:sp>
      </p:grpSp>
      <p:grpSp>
        <p:nvGrpSpPr>
          <p:cNvPr id="380" name="Group 107">
            <a:extLst>
              <a:ext uri="{FF2B5EF4-FFF2-40B4-BE49-F238E27FC236}">
                <a16:creationId xmlns:a16="http://schemas.microsoft.com/office/drawing/2014/main" id="{7E2626C5-CF93-9948-940E-8D5F72A7FC73}"/>
              </a:ext>
            </a:extLst>
          </p:cNvPr>
          <p:cNvGrpSpPr>
            <a:grpSpLocks/>
          </p:cNvGrpSpPr>
          <p:nvPr/>
        </p:nvGrpSpPr>
        <p:grpSpPr bwMode="auto">
          <a:xfrm>
            <a:off x="2398427" y="3156225"/>
            <a:ext cx="4005263" cy="414336"/>
            <a:chOff x="1328" y="1008"/>
            <a:chExt cx="2523" cy="261"/>
          </a:xfrm>
        </p:grpSpPr>
        <p:sp>
          <p:nvSpPr>
            <p:cNvPr id="381" name="Text Box 108">
              <a:extLst>
                <a:ext uri="{FF2B5EF4-FFF2-40B4-BE49-F238E27FC236}">
                  <a16:creationId xmlns:a16="http://schemas.microsoft.com/office/drawing/2014/main" id="{AFBD965A-43AF-524E-B4A9-98B0171545D9}"/>
                </a:ext>
              </a:extLst>
            </p:cNvPr>
            <p:cNvSpPr txBox="1">
              <a:spLocks noChangeArrowheads="1"/>
            </p:cNvSpPr>
            <p:nvPr/>
          </p:nvSpPr>
          <p:spPr bwMode="auto">
            <a:xfrm>
              <a:off x="3403" y="1011"/>
              <a:ext cx="448"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14</a:t>
              </a: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,x </a:t>
              </a:r>
            </a:p>
          </p:txBody>
        </p:sp>
        <p:sp>
          <p:nvSpPr>
            <p:cNvPr id="382" name="Text Box 109">
              <a:extLst>
                <a:ext uri="{FF2B5EF4-FFF2-40B4-BE49-F238E27FC236}">
                  <a16:creationId xmlns:a16="http://schemas.microsoft.com/office/drawing/2014/main" id="{AC0F38BE-BBC3-6F4E-B9EA-051436270F08}"/>
                </a:ext>
              </a:extLst>
            </p:cNvPr>
            <p:cNvSpPr txBox="1">
              <a:spLocks noChangeArrowheads="1"/>
            </p:cNvSpPr>
            <p:nvPr/>
          </p:nvSpPr>
          <p:spPr bwMode="auto">
            <a:xfrm>
              <a:off x="2885" y="1008"/>
              <a:ext cx="480"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11,</a:t>
              </a: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w </a:t>
              </a:r>
              <a:endParaRPr kumimoji="0" lang="en-US"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3" name="Text Box 110">
              <a:extLst>
                <a:ext uri="{FF2B5EF4-FFF2-40B4-BE49-F238E27FC236}">
                  <a16:creationId xmlns:a16="http://schemas.microsoft.com/office/drawing/2014/main" id="{A05F7448-12D1-D84F-9CDE-912BCF72A01D}"/>
                </a:ext>
              </a:extLst>
            </p:cNvPr>
            <p:cNvSpPr txBox="1">
              <a:spLocks noChangeArrowheads="1"/>
            </p:cNvSpPr>
            <p:nvPr/>
          </p:nvSpPr>
          <p:spPr bwMode="auto">
            <a:xfrm>
              <a:off x="1328" y="1017"/>
              <a:ext cx="368"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6,w</a:t>
              </a:r>
            </a:p>
          </p:txBody>
        </p:sp>
        <p:sp>
          <p:nvSpPr>
            <p:cNvPr id="384" name="Text Box 111">
              <a:extLst>
                <a:ext uri="{FF2B5EF4-FFF2-40B4-BE49-F238E27FC236}">
                  <a16:creationId xmlns:a16="http://schemas.microsoft.com/office/drawing/2014/main" id="{FD8E90C8-7E27-9944-8C71-AF1BD0233694}"/>
                </a:ext>
              </a:extLst>
            </p:cNvPr>
            <p:cNvSpPr txBox="1">
              <a:spLocks noChangeArrowheads="1"/>
            </p:cNvSpPr>
            <p:nvPr/>
          </p:nvSpPr>
          <p:spPr bwMode="auto">
            <a:xfrm>
              <a:off x="1987" y="1015"/>
              <a:ext cx="116"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5" name="Text Box 112">
              <a:extLst>
                <a:ext uri="{FF2B5EF4-FFF2-40B4-BE49-F238E27FC236}">
                  <a16:creationId xmlns:a16="http://schemas.microsoft.com/office/drawing/2014/main" id="{42882C9F-E751-B44C-9ECC-51EC29977CC5}"/>
                </a:ext>
              </a:extLst>
            </p:cNvPr>
            <p:cNvSpPr txBox="1">
              <a:spLocks noChangeArrowheads="1"/>
            </p:cNvSpPr>
            <p:nvPr/>
          </p:nvSpPr>
          <p:spPr bwMode="auto">
            <a:xfrm>
              <a:off x="2390" y="1016"/>
              <a:ext cx="116"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86" name="Oval 113">
            <a:extLst>
              <a:ext uri="{FF2B5EF4-FFF2-40B4-BE49-F238E27FC236}">
                <a16:creationId xmlns:a16="http://schemas.microsoft.com/office/drawing/2014/main" id="{CA07159E-E1BA-F141-B1FF-A9FEC3ABC3C1}"/>
              </a:ext>
            </a:extLst>
          </p:cNvPr>
          <p:cNvSpPr>
            <a:spLocks noChangeArrowheads="1"/>
          </p:cNvSpPr>
          <p:nvPr/>
        </p:nvSpPr>
        <p:spPr bwMode="auto">
          <a:xfrm>
            <a:off x="3192476" y="2263739"/>
            <a:ext cx="661410" cy="406374"/>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fontAlgn="base" hangingPunct="0">
              <a:spcBef>
                <a:spcPct val="0"/>
              </a:spcBef>
              <a:spcAft>
                <a:spcPct val="0"/>
              </a:spcAft>
            </a:pPr>
            <a:endParaRPr lang="en-US" sz="2000" dirty="0">
              <a:solidFill>
                <a:srgbClr val="000000"/>
              </a:solidFill>
              <a:latin typeface="Comic Sans MS" charset="0"/>
              <a:ea typeface="ＭＳ Ｐゴシック" charset="0"/>
            </a:endParaRPr>
          </a:p>
        </p:txBody>
      </p:sp>
      <p:sp>
        <p:nvSpPr>
          <p:cNvPr id="387" name="Oval 114">
            <a:extLst>
              <a:ext uri="{FF2B5EF4-FFF2-40B4-BE49-F238E27FC236}">
                <a16:creationId xmlns:a16="http://schemas.microsoft.com/office/drawing/2014/main" id="{62801FA1-0308-3F47-AABC-89A1C31D0B51}"/>
              </a:ext>
            </a:extLst>
          </p:cNvPr>
          <p:cNvSpPr>
            <a:spLocks noChangeArrowheads="1"/>
          </p:cNvSpPr>
          <p:nvPr/>
        </p:nvSpPr>
        <p:spPr bwMode="auto">
          <a:xfrm>
            <a:off x="4050170" y="2719263"/>
            <a:ext cx="679816" cy="406932"/>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fontAlgn="base" hangingPunct="0">
              <a:spcBef>
                <a:spcPct val="0"/>
              </a:spcBef>
              <a:spcAft>
                <a:spcPct val="0"/>
              </a:spcAft>
            </a:pPr>
            <a:endParaRPr lang="en-US" sz="2000" dirty="0">
              <a:solidFill>
                <a:srgbClr val="000000"/>
              </a:solidFill>
              <a:latin typeface="Comic Sans MS" charset="0"/>
              <a:ea typeface="ＭＳ Ｐゴシック" charset="0"/>
            </a:endParaRPr>
          </a:p>
        </p:txBody>
      </p:sp>
      <p:sp>
        <p:nvSpPr>
          <p:cNvPr id="388" name="Text Box 115">
            <a:extLst>
              <a:ext uri="{FF2B5EF4-FFF2-40B4-BE49-F238E27FC236}">
                <a16:creationId xmlns:a16="http://schemas.microsoft.com/office/drawing/2014/main" id="{FDC188CB-240A-384E-B25B-A5EC55C65308}"/>
              </a:ext>
            </a:extLst>
          </p:cNvPr>
          <p:cNvSpPr txBox="1">
            <a:spLocks noChangeArrowheads="1"/>
          </p:cNvSpPr>
          <p:nvPr/>
        </p:nvSpPr>
        <p:spPr bwMode="auto">
          <a:xfrm>
            <a:off x="1479143" y="3195058"/>
            <a:ext cx="641522"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uwx</a:t>
            </a:r>
          </a:p>
        </p:txBody>
      </p:sp>
      <p:sp>
        <p:nvSpPr>
          <p:cNvPr id="389" name="Oval 116">
            <a:extLst>
              <a:ext uri="{FF2B5EF4-FFF2-40B4-BE49-F238E27FC236}">
                <a16:creationId xmlns:a16="http://schemas.microsoft.com/office/drawing/2014/main" id="{B75F5C54-5678-6548-96E7-8FA9101FCFC9}"/>
              </a:ext>
            </a:extLst>
          </p:cNvPr>
          <p:cNvSpPr>
            <a:spLocks noChangeArrowheads="1"/>
          </p:cNvSpPr>
          <p:nvPr/>
        </p:nvSpPr>
        <p:spPr bwMode="auto">
          <a:xfrm>
            <a:off x="2374191" y="3175054"/>
            <a:ext cx="665830" cy="425097"/>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fontAlgn="base" hangingPunct="0">
              <a:spcBef>
                <a:spcPct val="0"/>
              </a:spcBef>
              <a:spcAft>
                <a:spcPct val="0"/>
              </a:spcAft>
            </a:pPr>
            <a:endParaRPr lang="en-US" sz="2000" dirty="0">
              <a:solidFill>
                <a:srgbClr val="000000"/>
              </a:solidFill>
              <a:latin typeface="Comic Sans MS" charset="0"/>
              <a:ea typeface="ＭＳ Ｐゴシック" charset="0"/>
            </a:endParaRPr>
          </a:p>
        </p:txBody>
      </p:sp>
      <p:sp>
        <p:nvSpPr>
          <p:cNvPr id="390" name="Text Box 117">
            <a:extLst>
              <a:ext uri="{FF2B5EF4-FFF2-40B4-BE49-F238E27FC236}">
                <a16:creationId xmlns:a16="http://schemas.microsoft.com/office/drawing/2014/main" id="{842A56D7-E405-6242-9B11-D34F99B3B871}"/>
              </a:ext>
            </a:extLst>
          </p:cNvPr>
          <p:cNvSpPr txBox="1">
            <a:spLocks noChangeArrowheads="1"/>
          </p:cNvSpPr>
          <p:nvPr/>
        </p:nvSpPr>
        <p:spPr bwMode="auto">
          <a:xfrm>
            <a:off x="1373894" y="3653711"/>
            <a:ext cx="762334"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uwxv</a:t>
            </a:r>
          </a:p>
        </p:txBody>
      </p:sp>
      <p:grpSp>
        <p:nvGrpSpPr>
          <p:cNvPr id="391" name="Group 118">
            <a:extLst>
              <a:ext uri="{FF2B5EF4-FFF2-40B4-BE49-F238E27FC236}">
                <a16:creationId xmlns:a16="http://schemas.microsoft.com/office/drawing/2014/main" id="{24891FB7-CCEA-1C44-8641-F1973787CC8B}"/>
              </a:ext>
            </a:extLst>
          </p:cNvPr>
          <p:cNvGrpSpPr>
            <a:grpSpLocks/>
          </p:cNvGrpSpPr>
          <p:nvPr/>
        </p:nvGrpSpPr>
        <p:grpSpPr bwMode="auto">
          <a:xfrm>
            <a:off x="4873416" y="3639944"/>
            <a:ext cx="1544638" cy="400050"/>
            <a:chOff x="1851" y="2756"/>
            <a:chExt cx="973" cy="252"/>
          </a:xfrm>
        </p:grpSpPr>
        <p:sp>
          <p:nvSpPr>
            <p:cNvPr id="392" name="Text Box 119">
              <a:extLst>
                <a:ext uri="{FF2B5EF4-FFF2-40B4-BE49-F238E27FC236}">
                  <a16:creationId xmlns:a16="http://schemas.microsoft.com/office/drawing/2014/main" id="{FDD3AD43-F8C3-954D-8CC1-37DDA254D1AF}"/>
                </a:ext>
              </a:extLst>
            </p:cNvPr>
            <p:cNvSpPr txBox="1">
              <a:spLocks noChangeArrowheads="1"/>
            </p:cNvSpPr>
            <p:nvPr/>
          </p:nvSpPr>
          <p:spPr bwMode="auto">
            <a:xfrm>
              <a:off x="2376" y="2756"/>
              <a:ext cx="448"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14</a:t>
              </a: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,x </a:t>
              </a:r>
            </a:p>
          </p:txBody>
        </p:sp>
        <p:sp>
          <p:nvSpPr>
            <p:cNvPr id="393" name="Text Box 120">
              <a:extLst>
                <a:ext uri="{FF2B5EF4-FFF2-40B4-BE49-F238E27FC236}">
                  <a16:creationId xmlns:a16="http://schemas.microsoft.com/office/drawing/2014/main" id="{A5A6672A-2DAC-A548-AE0D-9C0BEAE1F481}"/>
                </a:ext>
              </a:extLst>
            </p:cNvPr>
            <p:cNvSpPr txBox="1">
              <a:spLocks noChangeArrowheads="1"/>
            </p:cNvSpPr>
            <p:nvPr/>
          </p:nvSpPr>
          <p:spPr bwMode="auto">
            <a:xfrm>
              <a:off x="1851" y="2756"/>
              <a:ext cx="443"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10,</a:t>
              </a: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v </a:t>
              </a:r>
              <a:endParaRPr kumimoji="0" lang="en-US"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94" name="Oval 121">
            <a:extLst>
              <a:ext uri="{FF2B5EF4-FFF2-40B4-BE49-F238E27FC236}">
                <a16:creationId xmlns:a16="http://schemas.microsoft.com/office/drawing/2014/main" id="{611DDB78-2B7E-2542-9D8B-A5C45FB4E4B4}"/>
              </a:ext>
            </a:extLst>
          </p:cNvPr>
          <p:cNvSpPr>
            <a:spLocks noChangeArrowheads="1"/>
          </p:cNvSpPr>
          <p:nvPr/>
        </p:nvSpPr>
        <p:spPr bwMode="auto">
          <a:xfrm>
            <a:off x="4848116" y="3652013"/>
            <a:ext cx="676583" cy="393367"/>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fontAlgn="base" hangingPunct="0">
              <a:spcBef>
                <a:spcPct val="0"/>
              </a:spcBef>
              <a:spcAft>
                <a:spcPct val="0"/>
              </a:spcAft>
            </a:pPr>
            <a:endParaRPr lang="en-US" sz="2000" dirty="0">
              <a:solidFill>
                <a:srgbClr val="000000"/>
              </a:solidFill>
              <a:latin typeface="Comic Sans MS" charset="0"/>
              <a:ea typeface="ＭＳ Ｐゴシック" charset="0"/>
            </a:endParaRPr>
          </a:p>
        </p:txBody>
      </p:sp>
      <p:sp>
        <p:nvSpPr>
          <p:cNvPr id="395" name="Text Box 122">
            <a:extLst>
              <a:ext uri="{FF2B5EF4-FFF2-40B4-BE49-F238E27FC236}">
                <a16:creationId xmlns:a16="http://schemas.microsoft.com/office/drawing/2014/main" id="{8C60FCAA-A8DF-9E4E-9A07-3A30DE5CF6BB}"/>
              </a:ext>
            </a:extLst>
          </p:cNvPr>
          <p:cNvSpPr txBox="1">
            <a:spLocks noChangeArrowheads="1"/>
          </p:cNvSpPr>
          <p:nvPr/>
        </p:nvSpPr>
        <p:spPr bwMode="auto">
          <a:xfrm>
            <a:off x="1295811" y="4107137"/>
            <a:ext cx="89800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uwxvy</a:t>
            </a:r>
          </a:p>
        </p:txBody>
      </p:sp>
      <p:sp>
        <p:nvSpPr>
          <p:cNvPr id="396" name="Text Box 123">
            <a:extLst>
              <a:ext uri="{FF2B5EF4-FFF2-40B4-BE49-F238E27FC236}">
                <a16:creationId xmlns:a16="http://schemas.microsoft.com/office/drawing/2014/main" id="{F1BFAA7C-7ACD-2F4D-86BB-F5DA8784BBBE}"/>
              </a:ext>
            </a:extLst>
          </p:cNvPr>
          <p:cNvSpPr txBox="1">
            <a:spLocks noChangeArrowheads="1"/>
          </p:cNvSpPr>
          <p:nvPr/>
        </p:nvSpPr>
        <p:spPr bwMode="auto">
          <a:xfrm>
            <a:off x="5621287" y="4095635"/>
            <a:ext cx="70770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12</a:t>
            </a: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,y </a:t>
            </a:r>
          </a:p>
        </p:txBody>
      </p:sp>
      <p:sp>
        <p:nvSpPr>
          <p:cNvPr id="397" name="Oval 124">
            <a:extLst>
              <a:ext uri="{FF2B5EF4-FFF2-40B4-BE49-F238E27FC236}">
                <a16:creationId xmlns:a16="http://schemas.microsoft.com/office/drawing/2014/main" id="{0595C3F1-3B4E-AC41-9EFD-C0BB66A3E504}"/>
              </a:ext>
            </a:extLst>
          </p:cNvPr>
          <p:cNvSpPr>
            <a:spLocks noChangeArrowheads="1"/>
          </p:cNvSpPr>
          <p:nvPr/>
        </p:nvSpPr>
        <p:spPr bwMode="auto">
          <a:xfrm>
            <a:off x="5669111" y="4130222"/>
            <a:ext cx="707756" cy="389115"/>
          </a:xfrm>
          <a:prstGeom prst="ellipse">
            <a:avLst/>
          </a:prstGeom>
          <a:noFill/>
          <a:ln w="190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fontAlgn="base" hangingPunct="0">
              <a:spcBef>
                <a:spcPct val="0"/>
              </a:spcBef>
              <a:spcAft>
                <a:spcPct val="0"/>
              </a:spcAft>
            </a:pPr>
            <a:endParaRPr lang="en-US" sz="2000" dirty="0">
              <a:solidFill>
                <a:srgbClr val="000000"/>
              </a:solidFill>
              <a:latin typeface="Comic Sans MS" charset="0"/>
              <a:ea typeface="ＭＳ Ｐゴシック" charset="0"/>
            </a:endParaRPr>
          </a:p>
        </p:txBody>
      </p:sp>
      <p:sp>
        <p:nvSpPr>
          <p:cNvPr id="398" name="Rectangle 125">
            <a:extLst>
              <a:ext uri="{FF2B5EF4-FFF2-40B4-BE49-F238E27FC236}">
                <a16:creationId xmlns:a16="http://schemas.microsoft.com/office/drawing/2014/main" id="{0037DF6F-3A02-DE43-B518-773A20FBE160}"/>
              </a:ext>
            </a:extLst>
          </p:cNvPr>
          <p:cNvSpPr>
            <a:spLocks noChangeArrowheads="1"/>
          </p:cNvSpPr>
          <p:nvPr/>
        </p:nvSpPr>
        <p:spPr bwMode="auto">
          <a:xfrm>
            <a:off x="1229773" y="5251763"/>
            <a:ext cx="8910647" cy="14210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0" fontAlgn="base" hangingPunct="0">
              <a:lnSpc>
                <a:spcPct val="85000"/>
              </a:lnSpc>
              <a:spcBef>
                <a:spcPct val="20000"/>
              </a:spcBef>
              <a:spcAft>
                <a:spcPct val="0"/>
              </a:spcAft>
              <a:buClr>
                <a:srgbClr val="000099"/>
              </a:buClr>
              <a:buSzPct val="65000"/>
              <a:buFont typeface="Wingdings" charset="0"/>
              <a:buNone/>
            </a:pPr>
            <a:r>
              <a:rPr lang="en-US" sz="2800" dirty="0">
                <a:solidFill>
                  <a:srgbClr val="CC0000"/>
                </a:solidFill>
                <a:ea typeface="ＭＳ Ｐゴシック" charset="0"/>
              </a:rPr>
              <a:t>notes:</a:t>
            </a:r>
          </a:p>
          <a:p>
            <a:pPr marL="342900" indent="-342900" eaLnBrk="0" fontAlgn="base" hangingPunct="0">
              <a:lnSpc>
                <a:spcPct val="85000"/>
              </a:lnSpc>
              <a:spcBef>
                <a:spcPct val="20000"/>
              </a:spcBef>
              <a:spcAft>
                <a:spcPct val="0"/>
              </a:spcAft>
              <a:buClr>
                <a:srgbClr val="000099"/>
              </a:buClr>
              <a:buSzPct val="100000"/>
              <a:buFont typeface="Wingdings" pitchFamily="2" charset="2"/>
              <a:buChar char="§"/>
            </a:pPr>
            <a:r>
              <a:rPr lang="en-US" sz="2400" dirty="0">
                <a:solidFill>
                  <a:srgbClr val="000000"/>
                </a:solidFill>
                <a:ea typeface="ＭＳ Ｐゴシック" charset="0"/>
              </a:rPr>
              <a:t>construct least-cost-path tree by tracing predecessor nodes</a:t>
            </a:r>
          </a:p>
          <a:p>
            <a:pPr marL="342900" indent="-342900" eaLnBrk="0" fontAlgn="base" hangingPunct="0">
              <a:lnSpc>
                <a:spcPct val="85000"/>
              </a:lnSpc>
              <a:spcBef>
                <a:spcPct val="20000"/>
              </a:spcBef>
              <a:spcAft>
                <a:spcPct val="0"/>
              </a:spcAft>
              <a:buClr>
                <a:srgbClr val="000099"/>
              </a:buClr>
              <a:buSzPct val="100000"/>
              <a:buFont typeface="Wingdings" pitchFamily="2" charset="2"/>
              <a:buChar char="§"/>
            </a:pPr>
            <a:r>
              <a:rPr lang="en-US" sz="2400" dirty="0">
                <a:solidFill>
                  <a:srgbClr val="000000"/>
                </a:solidFill>
                <a:ea typeface="ＭＳ Ｐゴシック" charset="0"/>
              </a:rPr>
              <a:t>ties can exist (can be broken arbitrarily)</a:t>
            </a:r>
          </a:p>
        </p:txBody>
      </p:sp>
      <p:sp>
        <p:nvSpPr>
          <p:cNvPr id="399" name="Line 126">
            <a:extLst>
              <a:ext uri="{FF2B5EF4-FFF2-40B4-BE49-F238E27FC236}">
                <a16:creationId xmlns:a16="http://schemas.microsoft.com/office/drawing/2014/main" id="{C99F0D07-C97F-7244-BE7D-62DDB539FA1D}"/>
              </a:ext>
            </a:extLst>
          </p:cNvPr>
          <p:cNvSpPr>
            <a:spLocks noChangeShapeType="1"/>
          </p:cNvSpPr>
          <p:nvPr/>
        </p:nvSpPr>
        <p:spPr bwMode="auto">
          <a:xfrm>
            <a:off x="10477917" y="3471860"/>
            <a:ext cx="590550" cy="0"/>
          </a:xfrm>
          <a:prstGeom prst="line">
            <a:avLst/>
          </a:prstGeom>
          <a:noFill/>
          <a:ln w="381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0" name="Line 127">
            <a:extLst>
              <a:ext uri="{FF2B5EF4-FFF2-40B4-BE49-F238E27FC236}">
                <a16:creationId xmlns:a16="http://schemas.microsoft.com/office/drawing/2014/main" id="{8F3B222C-0283-4642-B404-4B8A996A5AB3}"/>
              </a:ext>
            </a:extLst>
          </p:cNvPr>
          <p:cNvSpPr>
            <a:spLocks noChangeShapeType="1"/>
          </p:cNvSpPr>
          <p:nvPr/>
        </p:nvSpPr>
        <p:spPr bwMode="auto">
          <a:xfrm flipV="1">
            <a:off x="8821087" y="3483435"/>
            <a:ext cx="1463675" cy="1204912"/>
          </a:xfrm>
          <a:prstGeom prst="line">
            <a:avLst/>
          </a:prstGeom>
          <a:noFill/>
          <a:ln w="381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1" name="Line 128">
            <a:extLst>
              <a:ext uri="{FF2B5EF4-FFF2-40B4-BE49-F238E27FC236}">
                <a16:creationId xmlns:a16="http://schemas.microsoft.com/office/drawing/2014/main" id="{F0DFADDD-C351-D342-B3F8-01384E3240C6}"/>
              </a:ext>
            </a:extLst>
          </p:cNvPr>
          <p:cNvSpPr>
            <a:spLocks noChangeShapeType="1"/>
          </p:cNvSpPr>
          <p:nvPr/>
        </p:nvSpPr>
        <p:spPr bwMode="auto">
          <a:xfrm>
            <a:off x="8718966" y="3539863"/>
            <a:ext cx="9525" cy="1047750"/>
          </a:xfrm>
          <a:prstGeom prst="line">
            <a:avLst/>
          </a:prstGeom>
          <a:noFill/>
          <a:ln w="381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2" name="Line 129">
            <a:extLst>
              <a:ext uri="{FF2B5EF4-FFF2-40B4-BE49-F238E27FC236}">
                <a16:creationId xmlns:a16="http://schemas.microsoft.com/office/drawing/2014/main" id="{917DAF3B-7743-C54C-9109-8A2DC359089C}"/>
              </a:ext>
            </a:extLst>
          </p:cNvPr>
          <p:cNvSpPr>
            <a:spLocks noChangeShapeType="1"/>
          </p:cNvSpPr>
          <p:nvPr/>
        </p:nvSpPr>
        <p:spPr bwMode="auto">
          <a:xfrm flipV="1">
            <a:off x="7577755" y="1754709"/>
            <a:ext cx="1012825" cy="1628775"/>
          </a:xfrm>
          <a:prstGeom prst="line">
            <a:avLst/>
          </a:prstGeom>
          <a:noFill/>
          <a:ln w="381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3" name="Line 130">
            <a:extLst>
              <a:ext uri="{FF2B5EF4-FFF2-40B4-BE49-F238E27FC236}">
                <a16:creationId xmlns:a16="http://schemas.microsoft.com/office/drawing/2014/main" id="{F3B9ECBE-8021-EC4B-8E7D-26831A93BED1}"/>
              </a:ext>
            </a:extLst>
          </p:cNvPr>
          <p:cNvSpPr>
            <a:spLocks noChangeShapeType="1"/>
          </p:cNvSpPr>
          <p:nvPr/>
        </p:nvSpPr>
        <p:spPr bwMode="auto">
          <a:xfrm flipV="1">
            <a:off x="7693502" y="3475036"/>
            <a:ext cx="944562" cy="0"/>
          </a:xfrm>
          <a:prstGeom prst="line">
            <a:avLst/>
          </a:prstGeom>
          <a:noFill/>
          <a:ln w="381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4" name="Text Box 131">
            <a:extLst>
              <a:ext uri="{FF2B5EF4-FFF2-40B4-BE49-F238E27FC236}">
                <a16:creationId xmlns:a16="http://schemas.microsoft.com/office/drawing/2014/main" id="{F5BA4ED6-2050-C341-8B0F-1599D2341CC2}"/>
              </a:ext>
            </a:extLst>
          </p:cNvPr>
          <p:cNvSpPr txBox="1">
            <a:spLocks noChangeArrowheads="1"/>
          </p:cNvSpPr>
          <p:nvPr/>
        </p:nvSpPr>
        <p:spPr bwMode="auto">
          <a:xfrm>
            <a:off x="1138922" y="4584970"/>
            <a:ext cx="102624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uwxvyz</a:t>
            </a:r>
          </a:p>
        </p:txBody>
      </p:sp>
      <p:cxnSp>
        <p:nvCxnSpPr>
          <p:cNvPr id="7" name="Straight Connector 6">
            <a:extLst>
              <a:ext uri="{FF2B5EF4-FFF2-40B4-BE49-F238E27FC236}">
                <a16:creationId xmlns:a16="http://schemas.microsoft.com/office/drawing/2014/main" id="{665D16F8-4952-FE4D-91E2-4F6D021B6D74}"/>
              </a:ext>
            </a:extLst>
          </p:cNvPr>
          <p:cNvCxnSpPr/>
          <p:nvPr/>
        </p:nvCxnSpPr>
        <p:spPr>
          <a:xfrm>
            <a:off x="668005" y="2233984"/>
            <a:ext cx="5645188" cy="0"/>
          </a:xfrm>
          <a:prstGeom prst="line">
            <a:avLst/>
          </a:prstGeom>
          <a:ln w="25400">
            <a:solidFill>
              <a:srgbClr val="0000A8"/>
            </a:solidFill>
          </a:ln>
        </p:spPr>
        <p:style>
          <a:lnRef idx="1">
            <a:schemeClr val="accent1"/>
          </a:lnRef>
          <a:fillRef idx="0">
            <a:schemeClr val="accent1"/>
          </a:fillRef>
          <a:effectRef idx="0">
            <a:schemeClr val="accent1"/>
          </a:effectRef>
          <a:fontRef idx="minor">
            <a:schemeClr val="tx1"/>
          </a:fontRef>
        </p:style>
      </p:cxnSp>
      <p:sp>
        <p:nvSpPr>
          <p:cNvPr id="512" name="TextBox 511">
            <a:extLst>
              <a:ext uri="{FF2B5EF4-FFF2-40B4-BE49-F238E27FC236}">
                <a16:creationId xmlns:a16="http://schemas.microsoft.com/office/drawing/2014/main" id="{1F94D8F7-F56C-4044-B4A2-EFA8658B0151}"/>
              </a:ext>
            </a:extLst>
          </p:cNvPr>
          <p:cNvSpPr txBox="1"/>
          <p:nvPr/>
        </p:nvSpPr>
        <p:spPr>
          <a:xfrm>
            <a:off x="2529460" y="1384347"/>
            <a:ext cx="370422" cy="369332"/>
          </a:xfrm>
          <a:prstGeom prst="rect">
            <a:avLst/>
          </a:prstGeom>
          <a:noFill/>
        </p:spPr>
        <p:txBody>
          <a:bodyPr wrap="square" rtlCol="0">
            <a:spAutoFit/>
          </a:bodyPr>
          <a:lstStyle/>
          <a:p>
            <a:r>
              <a:rPr lang="en-US" i="1" dirty="0">
                <a:solidFill>
                  <a:srgbClr val="FF0000"/>
                </a:solidFill>
              </a:rPr>
              <a:t>v</a:t>
            </a:r>
          </a:p>
        </p:txBody>
      </p:sp>
      <p:sp>
        <p:nvSpPr>
          <p:cNvPr id="409" name="TextBox 408">
            <a:extLst>
              <a:ext uri="{FF2B5EF4-FFF2-40B4-BE49-F238E27FC236}">
                <a16:creationId xmlns:a16="http://schemas.microsoft.com/office/drawing/2014/main" id="{7F4BE64D-5BB6-3946-92A1-758E1216783E}"/>
              </a:ext>
            </a:extLst>
          </p:cNvPr>
          <p:cNvSpPr txBox="1"/>
          <p:nvPr/>
        </p:nvSpPr>
        <p:spPr>
          <a:xfrm>
            <a:off x="3373839" y="1382288"/>
            <a:ext cx="370422" cy="369332"/>
          </a:xfrm>
          <a:prstGeom prst="rect">
            <a:avLst/>
          </a:prstGeom>
          <a:noFill/>
        </p:spPr>
        <p:txBody>
          <a:bodyPr wrap="square" rtlCol="0">
            <a:spAutoFit/>
          </a:bodyPr>
          <a:lstStyle/>
          <a:p>
            <a:r>
              <a:rPr lang="en-US" i="1" dirty="0">
                <a:solidFill>
                  <a:srgbClr val="FF0000"/>
                </a:solidFill>
              </a:rPr>
              <a:t>w</a:t>
            </a:r>
          </a:p>
        </p:txBody>
      </p:sp>
      <p:sp>
        <p:nvSpPr>
          <p:cNvPr id="410" name="TextBox 409">
            <a:extLst>
              <a:ext uri="{FF2B5EF4-FFF2-40B4-BE49-F238E27FC236}">
                <a16:creationId xmlns:a16="http://schemas.microsoft.com/office/drawing/2014/main" id="{A1DE38EA-067E-254B-81F2-AFB941CD30A7}"/>
              </a:ext>
            </a:extLst>
          </p:cNvPr>
          <p:cNvSpPr txBox="1"/>
          <p:nvPr/>
        </p:nvSpPr>
        <p:spPr>
          <a:xfrm>
            <a:off x="4255287" y="1380228"/>
            <a:ext cx="370422" cy="369332"/>
          </a:xfrm>
          <a:prstGeom prst="rect">
            <a:avLst/>
          </a:prstGeom>
          <a:noFill/>
        </p:spPr>
        <p:txBody>
          <a:bodyPr wrap="square" rtlCol="0">
            <a:spAutoFit/>
          </a:bodyPr>
          <a:lstStyle/>
          <a:p>
            <a:r>
              <a:rPr lang="en-US" i="1" dirty="0">
                <a:solidFill>
                  <a:srgbClr val="FF0000"/>
                </a:solidFill>
              </a:rPr>
              <a:t>x</a:t>
            </a:r>
          </a:p>
        </p:txBody>
      </p:sp>
      <p:sp>
        <p:nvSpPr>
          <p:cNvPr id="411" name="TextBox 410">
            <a:extLst>
              <a:ext uri="{FF2B5EF4-FFF2-40B4-BE49-F238E27FC236}">
                <a16:creationId xmlns:a16="http://schemas.microsoft.com/office/drawing/2014/main" id="{1FC94161-DABC-FD40-9A12-0A0B92FB9413}"/>
              </a:ext>
            </a:extLst>
          </p:cNvPr>
          <p:cNvSpPr txBox="1"/>
          <p:nvPr/>
        </p:nvSpPr>
        <p:spPr>
          <a:xfrm>
            <a:off x="5099667" y="1378168"/>
            <a:ext cx="370422" cy="369332"/>
          </a:xfrm>
          <a:prstGeom prst="rect">
            <a:avLst/>
          </a:prstGeom>
          <a:noFill/>
        </p:spPr>
        <p:txBody>
          <a:bodyPr wrap="square" rtlCol="0">
            <a:spAutoFit/>
          </a:bodyPr>
          <a:lstStyle/>
          <a:p>
            <a:r>
              <a:rPr lang="en-US" i="1" dirty="0">
                <a:solidFill>
                  <a:srgbClr val="FF0000"/>
                </a:solidFill>
              </a:rPr>
              <a:t>y</a:t>
            </a:r>
          </a:p>
        </p:txBody>
      </p:sp>
      <p:sp>
        <p:nvSpPr>
          <p:cNvPr id="412" name="TextBox 411">
            <a:extLst>
              <a:ext uri="{FF2B5EF4-FFF2-40B4-BE49-F238E27FC236}">
                <a16:creationId xmlns:a16="http://schemas.microsoft.com/office/drawing/2014/main" id="{288BE9D6-D8FD-304E-9D68-FE3AAEE6F204}"/>
              </a:ext>
            </a:extLst>
          </p:cNvPr>
          <p:cNvSpPr txBox="1"/>
          <p:nvPr/>
        </p:nvSpPr>
        <p:spPr>
          <a:xfrm>
            <a:off x="5968759" y="1376108"/>
            <a:ext cx="370422" cy="369332"/>
          </a:xfrm>
          <a:prstGeom prst="rect">
            <a:avLst/>
          </a:prstGeom>
          <a:noFill/>
        </p:spPr>
        <p:txBody>
          <a:bodyPr wrap="square" rtlCol="0">
            <a:spAutoFit/>
          </a:bodyPr>
          <a:lstStyle/>
          <a:p>
            <a:r>
              <a:rPr lang="en-US" i="1" dirty="0">
                <a:solidFill>
                  <a:srgbClr val="FF0000"/>
                </a:solidFill>
              </a:rPr>
              <a:t>z</a:t>
            </a:r>
          </a:p>
        </p:txBody>
      </p:sp>
      <p:grpSp>
        <p:nvGrpSpPr>
          <p:cNvPr id="519" name="Group 518">
            <a:extLst>
              <a:ext uri="{FF2B5EF4-FFF2-40B4-BE49-F238E27FC236}">
                <a16:creationId xmlns:a16="http://schemas.microsoft.com/office/drawing/2014/main" id="{CCBC2688-EEF7-0A41-A1D1-FD3592861590}"/>
              </a:ext>
            </a:extLst>
          </p:cNvPr>
          <p:cNvGrpSpPr/>
          <p:nvPr/>
        </p:nvGrpSpPr>
        <p:grpSpPr>
          <a:xfrm>
            <a:off x="1771136" y="1428236"/>
            <a:ext cx="1923534" cy="1652716"/>
            <a:chOff x="1771136" y="1428236"/>
            <a:chExt cx="1923534" cy="1652716"/>
          </a:xfrm>
        </p:grpSpPr>
        <p:sp>
          <p:nvSpPr>
            <p:cNvPr id="513" name="Oval 512">
              <a:extLst>
                <a:ext uri="{FF2B5EF4-FFF2-40B4-BE49-F238E27FC236}">
                  <a16:creationId xmlns:a16="http://schemas.microsoft.com/office/drawing/2014/main" id="{3C2FF37F-A919-434C-8979-051B31CFD835}"/>
                </a:ext>
              </a:extLst>
            </p:cNvPr>
            <p:cNvSpPr/>
            <p:nvPr/>
          </p:nvSpPr>
          <p:spPr>
            <a:xfrm>
              <a:off x="3379574" y="1428236"/>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15" name="Straight Arrow Connector 514">
              <a:extLst>
                <a:ext uri="{FF2B5EF4-FFF2-40B4-BE49-F238E27FC236}">
                  <a16:creationId xmlns:a16="http://schemas.microsoft.com/office/drawing/2014/main" id="{6361C28B-7EB6-4E49-801C-002A7038AFD0}"/>
                </a:ext>
              </a:extLst>
            </p:cNvPr>
            <p:cNvCxnSpPr>
              <a:cxnSpLocks/>
            </p:cNvCxnSpPr>
            <p:nvPr/>
          </p:nvCxnSpPr>
          <p:spPr>
            <a:xfrm flipH="1">
              <a:off x="2007973" y="1686697"/>
              <a:ext cx="1414851" cy="1143000"/>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4" name="Oval 423">
              <a:extLst>
                <a:ext uri="{FF2B5EF4-FFF2-40B4-BE49-F238E27FC236}">
                  <a16:creationId xmlns:a16="http://schemas.microsoft.com/office/drawing/2014/main" id="{5CDBFCDB-3AB4-FE47-9C83-3D6DE05B385E}"/>
                </a:ext>
              </a:extLst>
            </p:cNvPr>
            <p:cNvSpPr/>
            <p:nvPr/>
          </p:nvSpPr>
          <p:spPr>
            <a:xfrm>
              <a:off x="1771136" y="2785420"/>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0" name="Group 419">
            <a:extLst>
              <a:ext uri="{FF2B5EF4-FFF2-40B4-BE49-F238E27FC236}">
                <a16:creationId xmlns:a16="http://schemas.microsoft.com/office/drawing/2014/main" id="{34492E69-FC51-D44D-A0DF-E498D79FEC0F}"/>
              </a:ext>
            </a:extLst>
          </p:cNvPr>
          <p:cNvGrpSpPr/>
          <p:nvPr/>
        </p:nvGrpSpPr>
        <p:grpSpPr>
          <a:xfrm>
            <a:off x="1812326" y="1419997"/>
            <a:ext cx="2739080" cy="2146986"/>
            <a:chOff x="955590" y="1428236"/>
            <a:chExt cx="2739080" cy="2146986"/>
          </a:xfrm>
        </p:grpSpPr>
        <p:sp>
          <p:nvSpPr>
            <p:cNvPr id="421" name="Oval 420">
              <a:extLst>
                <a:ext uri="{FF2B5EF4-FFF2-40B4-BE49-F238E27FC236}">
                  <a16:creationId xmlns:a16="http://schemas.microsoft.com/office/drawing/2014/main" id="{8B78A21D-0C51-5E40-A873-B41F0061767F}"/>
                </a:ext>
              </a:extLst>
            </p:cNvPr>
            <p:cNvSpPr/>
            <p:nvPr/>
          </p:nvSpPr>
          <p:spPr>
            <a:xfrm>
              <a:off x="3379574" y="1428236"/>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22" name="Straight Arrow Connector 421">
              <a:extLst>
                <a:ext uri="{FF2B5EF4-FFF2-40B4-BE49-F238E27FC236}">
                  <a16:creationId xmlns:a16="http://schemas.microsoft.com/office/drawing/2014/main" id="{E057DF8D-CA83-344B-BC32-922BE22FB3C6}"/>
                </a:ext>
              </a:extLst>
            </p:cNvPr>
            <p:cNvCxnSpPr>
              <a:cxnSpLocks/>
              <a:endCxn id="426" idx="7"/>
            </p:cNvCxnSpPr>
            <p:nvPr/>
          </p:nvCxnSpPr>
          <p:spPr>
            <a:xfrm flipH="1">
              <a:off x="1224541" y="1686697"/>
              <a:ext cx="2198284" cy="1636273"/>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26" name="Oval 425">
              <a:extLst>
                <a:ext uri="{FF2B5EF4-FFF2-40B4-BE49-F238E27FC236}">
                  <a16:creationId xmlns:a16="http://schemas.microsoft.com/office/drawing/2014/main" id="{1144855E-246F-7640-9688-9DE68CCDF895}"/>
                </a:ext>
              </a:extLst>
            </p:cNvPr>
            <p:cNvSpPr/>
            <p:nvPr/>
          </p:nvSpPr>
          <p:spPr>
            <a:xfrm>
              <a:off x="955590" y="3279690"/>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8" name="Group 427">
            <a:extLst>
              <a:ext uri="{FF2B5EF4-FFF2-40B4-BE49-F238E27FC236}">
                <a16:creationId xmlns:a16="http://schemas.microsoft.com/office/drawing/2014/main" id="{5C63813B-DF47-A04D-AB7C-06783AC116F7}"/>
              </a:ext>
            </a:extLst>
          </p:cNvPr>
          <p:cNvGrpSpPr/>
          <p:nvPr/>
        </p:nvGrpSpPr>
        <p:grpSpPr>
          <a:xfrm>
            <a:off x="1853514" y="1417939"/>
            <a:ext cx="990599" cy="2598007"/>
            <a:chOff x="955590" y="977215"/>
            <a:chExt cx="990599" cy="2598007"/>
          </a:xfrm>
        </p:grpSpPr>
        <p:sp>
          <p:nvSpPr>
            <p:cNvPr id="429" name="Oval 428">
              <a:extLst>
                <a:ext uri="{FF2B5EF4-FFF2-40B4-BE49-F238E27FC236}">
                  <a16:creationId xmlns:a16="http://schemas.microsoft.com/office/drawing/2014/main" id="{D4DF0F4E-4FAB-7E4A-B79C-58901FD967B2}"/>
                </a:ext>
              </a:extLst>
            </p:cNvPr>
            <p:cNvSpPr/>
            <p:nvPr/>
          </p:nvSpPr>
          <p:spPr>
            <a:xfrm>
              <a:off x="1631093" y="977215"/>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30" name="Straight Arrow Connector 429">
              <a:extLst>
                <a:ext uri="{FF2B5EF4-FFF2-40B4-BE49-F238E27FC236}">
                  <a16:creationId xmlns:a16="http://schemas.microsoft.com/office/drawing/2014/main" id="{253E7A77-3CD8-4444-8652-326E4122CA29}"/>
                </a:ext>
              </a:extLst>
            </p:cNvPr>
            <p:cNvCxnSpPr>
              <a:cxnSpLocks/>
              <a:stCxn id="429" idx="4"/>
              <a:endCxn id="431" idx="0"/>
            </p:cNvCxnSpPr>
            <p:nvPr/>
          </p:nvCxnSpPr>
          <p:spPr>
            <a:xfrm flipH="1">
              <a:off x="1113138" y="1272747"/>
              <a:ext cx="675503" cy="2006943"/>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31" name="Oval 430">
              <a:extLst>
                <a:ext uri="{FF2B5EF4-FFF2-40B4-BE49-F238E27FC236}">
                  <a16:creationId xmlns:a16="http://schemas.microsoft.com/office/drawing/2014/main" id="{77F07FF7-2B96-0646-A06A-6A4413FB14D0}"/>
                </a:ext>
              </a:extLst>
            </p:cNvPr>
            <p:cNvSpPr/>
            <p:nvPr/>
          </p:nvSpPr>
          <p:spPr>
            <a:xfrm>
              <a:off x="955590" y="3279690"/>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4" name="Group 433">
            <a:extLst>
              <a:ext uri="{FF2B5EF4-FFF2-40B4-BE49-F238E27FC236}">
                <a16:creationId xmlns:a16="http://schemas.microsoft.com/office/drawing/2014/main" id="{0CCDB2C5-7C8F-BA48-8528-642609B263D7}"/>
              </a:ext>
            </a:extLst>
          </p:cNvPr>
          <p:cNvGrpSpPr/>
          <p:nvPr/>
        </p:nvGrpSpPr>
        <p:grpSpPr>
          <a:xfrm>
            <a:off x="1915299" y="1436471"/>
            <a:ext cx="3480486" cy="3049030"/>
            <a:chOff x="955590" y="526192"/>
            <a:chExt cx="3480486" cy="3049030"/>
          </a:xfrm>
        </p:grpSpPr>
        <p:sp>
          <p:nvSpPr>
            <p:cNvPr id="435" name="Oval 434">
              <a:extLst>
                <a:ext uri="{FF2B5EF4-FFF2-40B4-BE49-F238E27FC236}">
                  <a16:creationId xmlns:a16="http://schemas.microsoft.com/office/drawing/2014/main" id="{B6DFCC8C-1043-294A-BBDC-453DCF8BA68B}"/>
                </a:ext>
              </a:extLst>
            </p:cNvPr>
            <p:cNvSpPr/>
            <p:nvPr/>
          </p:nvSpPr>
          <p:spPr>
            <a:xfrm>
              <a:off x="4120980" y="526192"/>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36" name="Straight Arrow Connector 435">
              <a:extLst>
                <a:ext uri="{FF2B5EF4-FFF2-40B4-BE49-F238E27FC236}">
                  <a16:creationId xmlns:a16="http://schemas.microsoft.com/office/drawing/2014/main" id="{97B46750-16A8-574E-A52F-46729E9F7031}"/>
                </a:ext>
              </a:extLst>
            </p:cNvPr>
            <p:cNvCxnSpPr>
              <a:cxnSpLocks/>
              <a:stCxn id="435" idx="3"/>
              <a:endCxn id="437" idx="7"/>
            </p:cNvCxnSpPr>
            <p:nvPr/>
          </p:nvCxnSpPr>
          <p:spPr>
            <a:xfrm flipH="1">
              <a:off x="1224541" y="778444"/>
              <a:ext cx="2942584" cy="2544526"/>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37" name="Oval 436">
              <a:extLst>
                <a:ext uri="{FF2B5EF4-FFF2-40B4-BE49-F238E27FC236}">
                  <a16:creationId xmlns:a16="http://schemas.microsoft.com/office/drawing/2014/main" id="{904708D2-FA76-7B48-81BA-5EC9975951EB}"/>
                </a:ext>
              </a:extLst>
            </p:cNvPr>
            <p:cNvSpPr/>
            <p:nvPr/>
          </p:nvSpPr>
          <p:spPr>
            <a:xfrm>
              <a:off x="955590" y="3279690"/>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9" name="Group 438">
            <a:extLst>
              <a:ext uri="{FF2B5EF4-FFF2-40B4-BE49-F238E27FC236}">
                <a16:creationId xmlns:a16="http://schemas.microsoft.com/office/drawing/2014/main" id="{D192E325-2F11-F54E-90FD-CBE3F2807D0F}"/>
              </a:ext>
            </a:extLst>
          </p:cNvPr>
          <p:cNvGrpSpPr/>
          <p:nvPr/>
        </p:nvGrpSpPr>
        <p:grpSpPr>
          <a:xfrm>
            <a:off x="1839100" y="1422055"/>
            <a:ext cx="4419599" cy="3537122"/>
            <a:chOff x="16477" y="526192"/>
            <a:chExt cx="4419599" cy="3537122"/>
          </a:xfrm>
        </p:grpSpPr>
        <p:sp>
          <p:nvSpPr>
            <p:cNvPr id="440" name="Oval 439">
              <a:extLst>
                <a:ext uri="{FF2B5EF4-FFF2-40B4-BE49-F238E27FC236}">
                  <a16:creationId xmlns:a16="http://schemas.microsoft.com/office/drawing/2014/main" id="{10536CE6-8D99-2348-945A-2105D954DF20}"/>
                </a:ext>
              </a:extLst>
            </p:cNvPr>
            <p:cNvSpPr/>
            <p:nvPr/>
          </p:nvSpPr>
          <p:spPr>
            <a:xfrm>
              <a:off x="4120980" y="526192"/>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41" name="Straight Arrow Connector 440">
              <a:extLst>
                <a:ext uri="{FF2B5EF4-FFF2-40B4-BE49-F238E27FC236}">
                  <a16:creationId xmlns:a16="http://schemas.microsoft.com/office/drawing/2014/main" id="{F0B19E82-F38B-574C-B89D-511382F96E8E}"/>
                </a:ext>
              </a:extLst>
            </p:cNvPr>
            <p:cNvCxnSpPr>
              <a:cxnSpLocks/>
              <a:stCxn id="440" idx="3"/>
              <a:endCxn id="442" idx="7"/>
            </p:cNvCxnSpPr>
            <p:nvPr/>
          </p:nvCxnSpPr>
          <p:spPr>
            <a:xfrm flipH="1">
              <a:off x="285428" y="778444"/>
              <a:ext cx="3881697" cy="3032618"/>
            </a:xfrm>
            <a:prstGeom prst="straightConnector1">
              <a:avLst/>
            </a:prstGeom>
            <a:ln w="158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2" name="Oval 441">
              <a:extLst>
                <a:ext uri="{FF2B5EF4-FFF2-40B4-BE49-F238E27FC236}">
                  <a16:creationId xmlns:a16="http://schemas.microsoft.com/office/drawing/2014/main" id="{532A319F-9E77-E440-8542-72A35376DAE1}"/>
                </a:ext>
              </a:extLst>
            </p:cNvPr>
            <p:cNvSpPr/>
            <p:nvPr/>
          </p:nvSpPr>
          <p:spPr>
            <a:xfrm>
              <a:off x="16477" y="3767782"/>
              <a:ext cx="315096" cy="295532"/>
            </a:xfrm>
            <a:prstGeom prst="ellips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510046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67"/>
                                        </p:tgtEl>
                                        <p:attrNameLst>
                                          <p:attrName>style.visibility</p:attrName>
                                        </p:attrNameLst>
                                      </p:cBhvr>
                                      <p:to>
                                        <p:strVal val="visible"/>
                                      </p:to>
                                    </p:set>
                                    <p:animEffect transition="in" filter="wipe(left)">
                                      <p:cBhvr>
                                        <p:cTn id="7" dur="1000"/>
                                        <p:tgtEl>
                                          <p:spTgt spid="36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86"/>
                                        </p:tgtEl>
                                        <p:attrNameLst>
                                          <p:attrName>style.visibility</p:attrName>
                                        </p:attrNameLst>
                                      </p:cBhvr>
                                      <p:to>
                                        <p:strVal val="visible"/>
                                      </p:to>
                                    </p:set>
                                    <p:animEffect transition="in" filter="dissolve">
                                      <p:cBhvr>
                                        <p:cTn id="12" dur="500"/>
                                        <p:tgtEl>
                                          <p:spTgt spid="386"/>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519"/>
                                        </p:tgtEl>
                                        <p:attrNameLst>
                                          <p:attrName>style.visibility</p:attrName>
                                        </p:attrNameLst>
                                      </p:cBhvr>
                                      <p:to>
                                        <p:strVal val="visible"/>
                                      </p:to>
                                    </p:set>
                                    <p:animEffect transition="in" filter="dissolve">
                                      <p:cBhvr>
                                        <p:cTn id="16" dur="1000"/>
                                        <p:tgtEl>
                                          <p:spTgt spid="519"/>
                                        </p:tgtEl>
                                      </p:cBhvr>
                                    </p:animEffect>
                                  </p:childTnLst>
                                </p:cTn>
                              </p:par>
                            </p:childTnLst>
                          </p:cTn>
                        </p:par>
                        <p:par>
                          <p:cTn id="17" fill="hold">
                            <p:stCondLst>
                              <p:cond delay="1500"/>
                            </p:stCondLst>
                            <p:childTnLst>
                              <p:par>
                                <p:cTn id="18" presetID="9" presetClass="entr" presetSubtype="0" fill="hold" grpId="0" nodeType="afterEffect">
                                  <p:stCondLst>
                                    <p:cond delay="0"/>
                                  </p:stCondLst>
                                  <p:childTnLst>
                                    <p:set>
                                      <p:cBhvr>
                                        <p:cTn id="19" dur="1" fill="hold">
                                          <p:stCondLst>
                                            <p:cond delay="0"/>
                                          </p:stCondLst>
                                        </p:cTn>
                                        <p:tgtEl>
                                          <p:spTgt spid="373"/>
                                        </p:tgtEl>
                                        <p:attrNameLst>
                                          <p:attrName>style.visibility</p:attrName>
                                        </p:attrNameLst>
                                      </p:cBhvr>
                                      <p:to>
                                        <p:strVal val="visible"/>
                                      </p:to>
                                    </p:set>
                                    <p:animEffect transition="in" filter="dissolve">
                                      <p:cBhvr>
                                        <p:cTn id="20" dur="500"/>
                                        <p:tgtEl>
                                          <p:spTgt spid="373"/>
                                        </p:tgtEl>
                                      </p:cBhvr>
                                    </p:animEffect>
                                  </p:childTnLst>
                                </p:cTn>
                              </p:par>
                            </p:childTnLst>
                          </p:cTn>
                        </p:par>
                        <p:par>
                          <p:cTn id="21" fill="hold">
                            <p:stCondLst>
                              <p:cond delay="2000"/>
                            </p:stCondLst>
                            <p:childTnLst>
                              <p:par>
                                <p:cTn id="22" presetID="9" presetClass="entr" presetSubtype="0" fill="hold" grpId="0" nodeType="afterEffect">
                                  <p:stCondLst>
                                    <p:cond delay="0"/>
                                  </p:stCondLst>
                                  <p:childTnLst>
                                    <p:set>
                                      <p:cBhvr>
                                        <p:cTn id="23" dur="1" fill="hold">
                                          <p:stCondLst>
                                            <p:cond delay="0"/>
                                          </p:stCondLst>
                                        </p:cTn>
                                        <p:tgtEl>
                                          <p:spTgt spid="403"/>
                                        </p:tgtEl>
                                        <p:attrNameLst>
                                          <p:attrName>style.visibility</p:attrName>
                                        </p:attrNameLst>
                                      </p:cBhvr>
                                      <p:to>
                                        <p:strVal val="visible"/>
                                      </p:to>
                                    </p:set>
                                    <p:animEffect transition="in" filter="dissolve">
                                      <p:cBhvr>
                                        <p:cTn id="24" dur="1000"/>
                                        <p:tgtEl>
                                          <p:spTgt spid="40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374"/>
                                        </p:tgtEl>
                                        <p:attrNameLst>
                                          <p:attrName>style.visibility</p:attrName>
                                        </p:attrNameLst>
                                      </p:cBhvr>
                                      <p:to>
                                        <p:strVal val="visible"/>
                                      </p:to>
                                    </p:set>
                                    <p:animEffect transition="in" filter="wipe(left)">
                                      <p:cBhvr>
                                        <p:cTn id="29" dur="1000"/>
                                        <p:tgtEl>
                                          <p:spTgt spid="374"/>
                                        </p:tgtEl>
                                      </p:cBhvr>
                                    </p:animEffect>
                                  </p:childTnLst>
                                </p:cTn>
                              </p:par>
                              <p:par>
                                <p:cTn id="30" presetID="9" presetClass="exit" presetSubtype="0" fill="hold" nodeType="withEffect">
                                  <p:stCondLst>
                                    <p:cond delay="0"/>
                                  </p:stCondLst>
                                  <p:childTnLst>
                                    <p:animEffect transition="out" filter="dissolve">
                                      <p:cBhvr>
                                        <p:cTn id="31" dur="500"/>
                                        <p:tgtEl>
                                          <p:spTgt spid="519"/>
                                        </p:tgtEl>
                                      </p:cBhvr>
                                    </p:animEffect>
                                    <p:set>
                                      <p:cBhvr>
                                        <p:cTn id="32" dur="1" fill="hold">
                                          <p:stCondLst>
                                            <p:cond delay="499"/>
                                          </p:stCondLst>
                                        </p:cTn>
                                        <p:tgtEl>
                                          <p:spTgt spid="51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87"/>
                                        </p:tgtEl>
                                        <p:attrNameLst>
                                          <p:attrName>style.visibility</p:attrName>
                                        </p:attrNameLst>
                                      </p:cBhvr>
                                      <p:to>
                                        <p:strVal val="visible"/>
                                      </p:to>
                                    </p:set>
                                    <p:animEffect transition="in" filter="dissolve">
                                      <p:cBhvr>
                                        <p:cTn id="37" dur="500"/>
                                        <p:tgtEl>
                                          <p:spTgt spid="387"/>
                                        </p:tgtEl>
                                      </p:cBhvr>
                                    </p:animEffect>
                                  </p:childTnLst>
                                </p:cTn>
                              </p:par>
                            </p:childTnLst>
                          </p:cTn>
                        </p:par>
                        <p:par>
                          <p:cTn id="38" fill="hold">
                            <p:stCondLst>
                              <p:cond delay="500"/>
                            </p:stCondLst>
                            <p:childTnLst>
                              <p:par>
                                <p:cTn id="39" presetID="9" presetClass="entr" presetSubtype="0" fill="hold" nodeType="afterEffect">
                                  <p:stCondLst>
                                    <p:cond delay="0"/>
                                  </p:stCondLst>
                                  <p:childTnLst>
                                    <p:set>
                                      <p:cBhvr>
                                        <p:cTn id="40" dur="1" fill="hold">
                                          <p:stCondLst>
                                            <p:cond delay="0"/>
                                          </p:stCondLst>
                                        </p:cTn>
                                        <p:tgtEl>
                                          <p:spTgt spid="420"/>
                                        </p:tgtEl>
                                        <p:attrNameLst>
                                          <p:attrName>style.visibility</p:attrName>
                                        </p:attrNameLst>
                                      </p:cBhvr>
                                      <p:to>
                                        <p:strVal val="visible"/>
                                      </p:to>
                                    </p:set>
                                    <p:animEffect transition="in" filter="dissolve">
                                      <p:cBhvr>
                                        <p:cTn id="41" dur="1000"/>
                                        <p:tgtEl>
                                          <p:spTgt spid="420"/>
                                        </p:tgtEl>
                                      </p:cBhvr>
                                    </p:animEffect>
                                  </p:childTnLst>
                                </p:cTn>
                              </p:par>
                            </p:childTnLst>
                          </p:cTn>
                        </p:par>
                        <p:par>
                          <p:cTn id="42" fill="hold">
                            <p:stCondLst>
                              <p:cond delay="1500"/>
                            </p:stCondLst>
                            <p:childTnLst>
                              <p:par>
                                <p:cTn id="43" presetID="9" presetClass="entr" presetSubtype="0" fill="hold" grpId="0" nodeType="afterEffect">
                                  <p:stCondLst>
                                    <p:cond delay="0"/>
                                  </p:stCondLst>
                                  <p:childTnLst>
                                    <p:set>
                                      <p:cBhvr>
                                        <p:cTn id="44" dur="1" fill="hold">
                                          <p:stCondLst>
                                            <p:cond delay="0"/>
                                          </p:stCondLst>
                                        </p:cTn>
                                        <p:tgtEl>
                                          <p:spTgt spid="388"/>
                                        </p:tgtEl>
                                        <p:attrNameLst>
                                          <p:attrName>style.visibility</p:attrName>
                                        </p:attrNameLst>
                                      </p:cBhvr>
                                      <p:to>
                                        <p:strVal val="visible"/>
                                      </p:to>
                                    </p:set>
                                    <p:animEffect transition="in" filter="dissolve">
                                      <p:cBhvr>
                                        <p:cTn id="45" dur="500"/>
                                        <p:tgtEl>
                                          <p:spTgt spid="388"/>
                                        </p:tgtEl>
                                      </p:cBhvr>
                                    </p:animEffect>
                                  </p:childTnLst>
                                </p:cTn>
                              </p:par>
                            </p:childTnLst>
                          </p:cTn>
                        </p:par>
                        <p:par>
                          <p:cTn id="46" fill="hold">
                            <p:stCondLst>
                              <p:cond delay="2000"/>
                            </p:stCondLst>
                            <p:childTnLst>
                              <p:par>
                                <p:cTn id="47" presetID="9" presetClass="entr" presetSubtype="0" fill="hold" grpId="0" nodeType="afterEffect">
                                  <p:stCondLst>
                                    <p:cond delay="0"/>
                                  </p:stCondLst>
                                  <p:childTnLst>
                                    <p:set>
                                      <p:cBhvr>
                                        <p:cTn id="48" dur="1" fill="hold">
                                          <p:stCondLst>
                                            <p:cond delay="0"/>
                                          </p:stCondLst>
                                        </p:cTn>
                                        <p:tgtEl>
                                          <p:spTgt spid="402"/>
                                        </p:tgtEl>
                                        <p:attrNameLst>
                                          <p:attrName>style.visibility</p:attrName>
                                        </p:attrNameLst>
                                      </p:cBhvr>
                                      <p:to>
                                        <p:strVal val="visible"/>
                                      </p:to>
                                    </p:set>
                                    <p:animEffect transition="in" filter="dissolve">
                                      <p:cBhvr>
                                        <p:cTn id="49" dur="1000"/>
                                        <p:tgtEl>
                                          <p:spTgt spid="402"/>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380"/>
                                        </p:tgtEl>
                                        <p:attrNameLst>
                                          <p:attrName>style.visibility</p:attrName>
                                        </p:attrNameLst>
                                      </p:cBhvr>
                                      <p:to>
                                        <p:strVal val="visible"/>
                                      </p:to>
                                    </p:set>
                                    <p:animEffect transition="in" filter="wipe(left)">
                                      <p:cBhvr>
                                        <p:cTn id="54" dur="1000"/>
                                        <p:tgtEl>
                                          <p:spTgt spid="380"/>
                                        </p:tgtEl>
                                      </p:cBhvr>
                                    </p:animEffect>
                                  </p:childTnLst>
                                </p:cTn>
                              </p:par>
                              <p:par>
                                <p:cTn id="55" presetID="9" presetClass="exit" presetSubtype="0" fill="hold" nodeType="withEffect">
                                  <p:stCondLst>
                                    <p:cond delay="0"/>
                                  </p:stCondLst>
                                  <p:childTnLst>
                                    <p:animEffect transition="out" filter="dissolve">
                                      <p:cBhvr>
                                        <p:cTn id="56" dur="500"/>
                                        <p:tgtEl>
                                          <p:spTgt spid="420"/>
                                        </p:tgtEl>
                                      </p:cBhvr>
                                    </p:animEffect>
                                    <p:set>
                                      <p:cBhvr>
                                        <p:cTn id="57" dur="1" fill="hold">
                                          <p:stCondLst>
                                            <p:cond delay="499"/>
                                          </p:stCondLst>
                                        </p:cTn>
                                        <p:tgtEl>
                                          <p:spTgt spid="420"/>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389"/>
                                        </p:tgtEl>
                                        <p:attrNameLst>
                                          <p:attrName>style.visibility</p:attrName>
                                        </p:attrNameLst>
                                      </p:cBhvr>
                                      <p:to>
                                        <p:strVal val="visible"/>
                                      </p:to>
                                    </p:set>
                                    <p:animEffect transition="in" filter="dissolve">
                                      <p:cBhvr>
                                        <p:cTn id="62" dur="500"/>
                                        <p:tgtEl>
                                          <p:spTgt spid="389"/>
                                        </p:tgtEl>
                                      </p:cBhvr>
                                    </p:animEffect>
                                  </p:childTnLst>
                                </p:cTn>
                              </p:par>
                            </p:childTnLst>
                          </p:cTn>
                        </p:par>
                        <p:par>
                          <p:cTn id="63" fill="hold">
                            <p:stCondLst>
                              <p:cond delay="500"/>
                            </p:stCondLst>
                            <p:childTnLst>
                              <p:par>
                                <p:cTn id="64" presetID="9" presetClass="entr" presetSubtype="0" fill="hold" nodeType="afterEffect">
                                  <p:stCondLst>
                                    <p:cond delay="0"/>
                                  </p:stCondLst>
                                  <p:childTnLst>
                                    <p:set>
                                      <p:cBhvr>
                                        <p:cTn id="65" dur="1" fill="hold">
                                          <p:stCondLst>
                                            <p:cond delay="0"/>
                                          </p:stCondLst>
                                        </p:cTn>
                                        <p:tgtEl>
                                          <p:spTgt spid="428"/>
                                        </p:tgtEl>
                                        <p:attrNameLst>
                                          <p:attrName>style.visibility</p:attrName>
                                        </p:attrNameLst>
                                      </p:cBhvr>
                                      <p:to>
                                        <p:strVal val="visible"/>
                                      </p:to>
                                    </p:set>
                                    <p:animEffect transition="in" filter="dissolve">
                                      <p:cBhvr>
                                        <p:cTn id="66" dur="1000"/>
                                        <p:tgtEl>
                                          <p:spTgt spid="428"/>
                                        </p:tgtEl>
                                      </p:cBhvr>
                                    </p:animEffect>
                                  </p:childTnLst>
                                </p:cTn>
                              </p:par>
                            </p:childTnLst>
                          </p:cTn>
                        </p:par>
                        <p:par>
                          <p:cTn id="67" fill="hold">
                            <p:stCondLst>
                              <p:cond delay="1500"/>
                            </p:stCondLst>
                            <p:childTnLst>
                              <p:par>
                                <p:cTn id="68" presetID="9" presetClass="entr" presetSubtype="0" fill="hold" grpId="0" nodeType="afterEffect">
                                  <p:stCondLst>
                                    <p:cond delay="0"/>
                                  </p:stCondLst>
                                  <p:childTnLst>
                                    <p:set>
                                      <p:cBhvr>
                                        <p:cTn id="69" dur="1" fill="hold">
                                          <p:stCondLst>
                                            <p:cond delay="0"/>
                                          </p:stCondLst>
                                        </p:cTn>
                                        <p:tgtEl>
                                          <p:spTgt spid="390"/>
                                        </p:tgtEl>
                                        <p:attrNameLst>
                                          <p:attrName>style.visibility</p:attrName>
                                        </p:attrNameLst>
                                      </p:cBhvr>
                                      <p:to>
                                        <p:strVal val="visible"/>
                                      </p:to>
                                    </p:set>
                                    <p:animEffect transition="in" filter="dissolve">
                                      <p:cBhvr>
                                        <p:cTn id="70" dur="500"/>
                                        <p:tgtEl>
                                          <p:spTgt spid="390"/>
                                        </p:tgtEl>
                                      </p:cBhvr>
                                    </p:animEffect>
                                  </p:childTnLst>
                                </p:cTn>
                              </p:par>
                            </p:childTnLst>
                          </p:cTn>
                        </p:par>
                        <p:par>
                          <p:cTn id="71" fill="hold">
                            <p:stCondLst>
                              <p:cond delay="2000"/>
                            </p:stCondLst>
                            <p:childTnLst>
                              <p:par>
                                <p:cTn id="72" presetID="9" presetClass="entr" presetSubtype="0" fill="hold" grpId="0" nodeType="afterEffect">
                                  <p:stCondLst>
                                    <p:cond delay="0"/>
                                  </p:stCondLst>
                                  <p:childTnLst>
                                    <p:set>
                                      <p:cBhvr>
                                        <p:cTn id="73" dur="1" fill="hold">
                                          <p:stCondLst>
                                            <p:cond delay="0"/>
                                          </p:stCondLst>
                                        </p:cTn>
                                        <p:tgtEl>
                                          <p:spTgt spid="401"/>
                                        </p:tgtEl>
                                        <p:attrNameLst>
                                          <p:attrName>style.visibility</p:attrName>
                                        </p:attrNameLst>
                                      </p:cBhvr>
                                      <p:to>
                                        <p:strVal val="visible"/>
                                      </p:to>
                                    </p:set>
                                    <p:animEffect transition="in" filter="dissolve">
                                      <p:cBhvr>
                                        <p:cTn id="74" dur="1000"/>
                                        <p:tgtEl>
                                          <p:spTgt spid="401"/>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nodeType="clickEffect">
                                  <p:stCondLst>
                                    <p:cond delay="0"/>
                                  </p:stCondLst>
                                  <p:childTnLst>
                                    <p:set>
                                      <p:cBhvr>
                                        <p:cTn id="78" dur="1" fill="hold">
                                          <p:stCondLst>
                                            <p:cond delay="0"/>
                                          </p:stCondLst>
                                        </p:cTn>
                                        <p:tgtEl>
                                          <p:spTgt spid="391"/>
                                        </p:tgtEl>
                                        <p:attrNameLst>
                                          <p:attrName>style.visibility</p:attrName>
                                        </p:attrNameLst>
                                      </p:cBhvr>
                                      <p:to>
                                        <p:strVal val="visible"/>
                                      </p:to>
                                    </p:set>
                                    <p:animEffect transition="in" filter="wipe(left)">
                                      <p:cBhvr>
                                        <p:cTn id="79" dur="1000"/>
                                        <p:tgtEl>
                                          <p:spTgt spid="391"/>
                                        </p:tgtEl>
                                      </p:cBhvr>
                                    </p:animEffect>
                                  </p:childTnLst>
                                </p:cTn>
                              </p:par>
                              <p:par>
                                <p:cTn id="80" presetID="9" presetClass="exit" presetSubtype="0" fill="hold" nodeType="withEffect">
                                  <p:stCondLst>
                                    <p:cond delay="0"/>
                                  </p:stCondLst>
                                  <p:childTnLst>
                                    <p:animEffect transition="out" filter="dissolve">
                                      <p:cBhvr>
                                        <p:cTn id="81" dur="500"/>
                                        <p:tgtEl>
                                          <p:spTgt spid="428"/>
                                        </p:tgtEl>
                                      </p:cBhvr>
                                    </p:animEffect>
                                    <p:set>
                                      <p:cBhvr>
                                        <p:cTn id="82" dur="1" fill="hold">
                                          <p:stCondLst>
                                            <p:cond delay="499"/>
                                          </p:stCondLst>
                                        </p:cTn>
                                        <p:tgtEl>
                                          <p:spTgt spid="428"/>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394"/>
                                        </p:tgtEl>
                                        <p:attrNameLst>
                                          <p:attrName>style.visibility</p:attrName>
                                        </p:attrNameLst>
                                      </p:cBhvr>
                                      <p:to>
                                        <p:strVal val="visible"/>
                                      </p:to>
                                    </p:set>
                                    <p:animEffect transition="in" filter="dissolve">
                                      <p:cBhvr>
                                        <p:cTn id="87" dur="500"/>
                                        <p:tgtEl>
                                          <p:spTgt spid="394"/>
                                        </p:tgtEl>
                                      </p:cBhvr>
                                    </p:animEffect>
                                  </p:childTnLst>
                                </p:cTn>
                              </p:par>
                            </p:childTnLst>
                          </p:cTn>
                        </p:par>
                        <p:par>
                          <p:cTn id="88" fill="hold">
                            <p:stCondLst>
                              <p:cond delay="500"/>
                            </p:stCondLst>
                            <p:childTnLst>
                              <p:par>
                                <p:cTn id="89" presetID="9" presetClass="entr" presetSubtype="0" fill="hold" nodeType="afterEffect">
                                  <p:stCondLst>
                                    <p:cond delay="0"/>
                                  </p:stCondLst>
                                  <p:childTnLst>
                                    <p:set>
                                      <p:cBhvr>
                                        <p:cTn id="90" dur="1" fill="hold">
                                          <p:stCondLst>
                                            <p:cond delay="0"/>
                                          </p:stCondLst>
                                        </p:cTn>
                                        <p:tgtEl>
                                          <p:spTgt spid="434"/>
                                        </p:tgtEl>
                                        <p:attrNameLst>
                                          <p:attrName>style.visibility</p:attrName>
                                        </p:attrNameLst>
                                      </p:cBhvr>
                                      <p:to>
                                        <p:strVal val="visible"/>
                                      </p:to>
                                    </p:set>
                                    <p:animEffect transition="in" filter="dissolve">
                                      <p:cBhvr>
                                        <p:cTn id="91" dur="1000"/>
                                        <p:tgtEl>
                                          <p:spTgt spid="434"/>
                                        </p:tgtEl>
                                      </p:cBhvr>
                                    </p:animEffect>
                                  </p:childTnLst>
                                </p:cTn>
                              </p:par>
                            </p:childTnLst>
                          </p:cTn>
                        </p:par>
                        <p:par>
                          <p:cTn id="92" fill="hold">
                            <p:stCondLst>
                              <p:cond delay="1500"/>
                            </p:stCondLst>
                            <p:childTnLst>
                              <p:par>
                                <p:cTn id="93" presetID="9" presetClass="entr" presetSubtype="0" fill="hold" grpId="0" nodeType="afterEffect">
                                  <p:stCondLst>
                                    <p:cond delay="0"/>
                                  </p:stCondLst>
                                  <p:childTnLst>
                                    <p:set>
                                      <p:cBhvr>
                                        <p:cTn id="94" dur="1" fill="hold">
                                          <p:stCondLst>
                                            <p:cond delay="0"/>
                                          </p:stCondLst>
                                        </p:cTn>
                                        <p:tgtEl>
                                          <p:spTgt spid="395"/>
                                        </p:tgtEl>
                                        <p:attrNameLst>
                                          <p:attrName>style.visibility</p:attrName>
                                        </p:attrNameLst>
                                      </p:cBhvr>
                                      <p:to>
                                        <p:strVal val="visible"/>
                                      </p:to>
                                    </p:set>
                                    <p:animEffect transition="in" filter="dissolve">
                                      <p:cBhvr>
                                        <p:cTn id="95" dur="500"/>
                                        <p:tgtEl>
                                          <p:spTgt spid="395"/>
                                        </p:tgtEl>
                                      </p:cBhvr>
                                    </p:animEffect>
                                  </p:childTnLst>
                                </p:cTn>
                              </p:par>
                            </p:childTnLst>
                          </p:cTn>
                        </p:par>
                        <p:par>
                          <p:cTn id="96" fill="hold">
                            <p:stCondLst>
                              <p:cond delay="2000"/>
                            </p:stCondLst>
                            <p:childTnLst>
                              <p:par>
                                <p:cTn id="97" presetID="9" presetClass="entr" presetSubtype="0" fill="hold" grpId="0" nodeType="afterEffect">
                                  <p:stCondLst>
                                    <p:cond delay="0"/>
                                  </p:stCondLst>
                                  <p:childTnLst>
                                    <p:set>
                                      <p:cBhvr>
                                        <p:cTn id="98" dur="1" fill="hold">
                                          <p:stCondLst>
                                            <p:cond delay="0"/>
                                          </p:stCondLst>
                                        </p:cTn>
                                        <p:tgtEl>
                                          <p:spTgt spid="400"/>
                                        </p:tgtEl>
                                        <p:attrNameLst>
                                          <p:attrName>style.visibility</p:attrName>
                                        </p:attrNameLst>
                                      </p:cBhvr>
                                      <p:to>
                                        <p:strVal val="visible"/>
                                      </p:to>
                                    </p:set>
                                    <p:animEffect transition="in" filter="dissolve">
                                      <p:cBhvr>
                                        <p:cTn id="99" dur="1000"/>
                                        <p:tgtEl>
                                          <p:spTgt spid="400"/>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grpId="0" nodeType="clickEffect">
                                  <p:stCondLst>
                                    <p:cond delay="0"/>
                                  </p:stCondLst>
                                  <p:childTnLst>
                                    <p:set>
                                      <p:cBhvr>
                                        <p:cTn id="103" dur="1" fill="hold">
                                          <p:stCondLst>
                                            <p:cond delay="0"/>
                                          </p:stCondLst>
                                        </p:cTn>
                                        <p:tgtEl>
                                          <p:spTgt spid="396"/>
                                        </p:tgtEl>
                                        <p:attrNameLst>
                                          <p:attrName>style.visibility</p:attrName>
                                        </p:attrNameLst>
                                      </p:cBhvr>
                                      <p:to>
                                        <p:strVal val="visible"/>
                                      </p:to>
                                    </p:set>
                                    <p:animEffect transition="in" filter="wipe(left)">
                                      <p:cBhvr>
                                        <p:cTn id="104" dur="1000"/>
                                        <p:tgtEl>
                                          <p:spTgt spid="396"/>
                                        </p:tgtEl>
                                      </p:cBhvr>
                                    </p:animEffect>
                                  </p:childTnLst>
                                </p:cTn>
                              </p:par>
                              <p:par>
                                <p:cTn id="105" presetID="9" presetClass="exit" presetSubtype="0" fill="hold" nodeType="withEffect">
                                  <p:stCondLst>
                                    <p:cond delay="0"/>
                                  </p:stCondLst>
                                  <p:childTnLst>
                                    <p:animEffect transition="out" filter="dissolve">
                                      <p:cBhvr>
                                        <p:cTn id="106" dur="500"/>
                                        <p:tgtEl>
                                          <p:spTgt spid="434"/>
                                        </p:tgtEl>
                                      </p:cBhvr>
                                    </p:animEffect>
                                    <p:set>
                                      <p:cBhvr>
                                        <p:cTn id="107" dur="1" fill="hold">
                                          <p:stCondLst>
                                            <p:cond delay="499"/>
                                          </p:stCondLst>
                                        </p:cTn>
                                        <p:tgtEl>
                                          <p:spTgt spid="434"/>
                                        </p:tgtEl>
                                        <p:attrNameLst>
                                          <p:attrName>style.visibility</p:attrName>
                                        </p:attrNameLst>
                                      </p:cBhvr>
                                      <p:to>
                                        <p:strVal val="hidden"/>
                                      </p:to>
                                    </p:set>
                                  </p:childTnLst>
                                </p:cTn>
                              </p:par>
                            </p:childTnLst>
                          </p:cTn>
                        </p:par>
                      </p:childTnLst>
                    </p:cTn>
                  </p:par>
                  <p:par>
                    <p:cTn id="108" fill="hold">
                      <p:stCondLst>
                        <p:cond delay="indefinite"/>
                      </p:stCondLst>
                      <p:childTnLst>
                        <p:par>
                          <p:cTn id="109" fill="hold">
                            <p:stCondLst>
                              <p:cond delay="0"/>
                            </p:stCondLst>
                            <p:childTnLst>
                              <p:par>
                                <p:cTn id="110" presetID="9" presetClass="entr" presetSubtype="0" fill="hold" grpId="0" nodeType="clickEffect">
                                  <p:stCondLst>
                                    <p:cond delay="0"/>
                                  </p:stCondLst>
                                  <p:childTnLst>
                                    <p:set>
                                      <p:cBhvr>
                                        <p:cTn id="111" dur="1" fill="hold">
                                          <p:stCondLst>
                                            <p:cond delay="0"/>
                                          </p:stCondLst>
                                        </p:cTn>
                                        <p:tgtEl>
                                          <p:spTgt spid="397"/>
                                        </p:tgtEl>
                                        <p:attrNameLst>
                                          <p:attrName>style.visibility</p:attrName>
                                        </p:attrNameLst>
                                      </p:cBhvr>
                                      <p:to>
                                        <p:strVal val="visible"/>
                                      </p:to>
                                    </p:set>
                                    <p:animEffect transition="in" filter="dissolve">
                                      <p:cBhvr>
                                        <p:cTn id="112" dur="500"/>
                                        <p:tgtEl>
                                          <p:spTgt spid="39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439"/>
                                        </p:tgtEl>
                                        <p:attrNameLst>
                                          <p:attrName>style.visibility</p:attrName>
                                        </p:attrNameLst>
                                      </p:cBhvr>
                                      <p:to>
                                        <p:strVal val="visible"/>
                                      </p:to>
                                    </p:set>
                                    <p:animEffect transition="in" filter="dissolve">
                                      <p:cBhvr>
                                        <p:cTn id="116" dur="1000"/>
                                        <p:tgtEl>
                                          <p:spTgt spid="439"/>
                                        </p:tgtEl>
                                      </p:cBhvr>
                                    </p:animEffect>
                                  </p:childTnLst>
                                </p:cTn>
                              </p:par>
                            </p:childTnLst>
                          </p:cTn>
                        </p:par>
                        <p:par>
                          <p:cTn id="117" fill="hold">
                            <p:stCondLst>
                              <p:cond delay="1500"/>
                            </p:stCondLst>
                            <p:childTnLst>
                              <p:par>
                                <p:cTn id="118" presetID="9" presetClass="entr" presetSubtype="0" fill="hold" grpId="0" nodeType="afterEffect">
                                  <p:stCondLst>
                                    <p:cond delay="0"/>
                                  </p:stCondLst>
                                  <p:childTnLst>
                                    <p:set>
                                      <p:cBhvr>
                                        <p:cTn id="119" dur="1" fill="hold">
                                          <p:stCondLst>
                                            <p:cond delay="0"/>
                                          </p:stCondLst>
                                        </p:cTn>
                                        <p:tgtEl>
                                          <p:spTgt spid="404"/>
                                        </p:tgtEl>
                                        <p:attrNameLst>
                                          <p:attrName>style.visibility</p:attrName>
                                        </p:attrNameLst>
                                      </p:cBhvr>
                                      <p:to>
                                        <p:strVal val="visible"/>
                                      </p:to>
                                    </p:set>
                                    <p:animEffect transition="in" filter="dissolve">
                                      <p:cBhvr>
                                        <p:cTn id="120" dur="500"/>
                                        <p:tgtEl>
                                          <p:spTgt spid="404"/>
                                        </p:tgtEl>
                                      </p:cBhvr>
                                    </p:animEffect>
                                  </p:childTnLst>
                                </p:cTn>
                              </p:par>
                            </p:childTnLst>
                          </p:cTn>
                        </p:par>
                        <p:par>
                          <p:cTn id="121" fill="hold">
                            <p:stCondLst>
                              <p:cond delay="2000"/>
                            </p:stCondLst>
                            <p:childTnLst>
                              <p:par>
                                <p:cTn id="122" presetID="9" presetClass="entr" presetSubtype="0" fill="hold" grpId="0" nodeType="afterEffect">
                                  <p:stCondLst>
                                    <p:cond delay="0"/>
                                  </p:stCondLst>
                                  <p:childTnLst>
                                    <p:set>
                                      <p:cBhvr>
                                        <p:cTn id="123" dur="1" fill="hold">
                                          <p:stCondLst>
                                            <p:cond delay="0"/>
                                          </p:stCondLst>
                                        </p:cTn>
                                        <p:tgtEl>
                                          <p:spTgt spid="399"/>
                                        </p:tgtEl>
                                        <p:attrNameLst>
                                          <p:attrName>style.visibility</p:attrName>
                                        </p:attrNameLst>
                                      </p:cBhvr>
                                      <p:to>
                                        <p:strVal val="visible"/>
                                      </p:to>
                                    </p:set>
                                    <p:animEffect transition="in" filter="dissolve">
                                      <p:cBhvr>
                                        <p:cTn id="124" dur="1000"/>
                                        <p:tgtEl>
                                          <p:spTgt spid="399"/>
                                        </p:tgtEl>
                                      </p:cBhvr>
                                    </p:animEffect>
                                  </p:childTnLst>
                                </p:cTn>
                              </p:par>
                            </p:childTnLst>
                          </p:cTn>
                        </p:par>
                      </p:childTnLst>
                    </p:cTn>
                  </p:par>
                  <p:par>
                    <p:cTn id="125" fill="hold">
                      <p:stCondLst>
                        <p:cond delay="indefinite"/>
                      </p:stCondLst>
                      <p:childTnLst>
                        <p:par>
                          <p:cTn id="126" fill="hold">
                            <p:stCondLst>
                              <p:cond delay="0"/>
                            </p:stCondLst>
                            <p:childTnLst>
                              <p:par>
                                <p:cTn id="127" presetID="9" presetClass="entr" presetSubtype="0" fill="hold" grpId="0" nodeType="clickEffect">
                                  <p:stCondLst>
                                    <p:cond delay="0"/>
                                  </p:stCondLst>
                                  <p:childTnLst>
                                    <p:set>
                                      <p:cBhvr>
                                        <p:cTn id="128" dur="1" fill="hold">
                                          <p:stCondLst>
                                            <p:cond delay="0"/>
                                          </p:stCondLst>
                                        </p:cTn>
                                        <p:tgtEl>
                                          <p:spTgt spid="398"/>
                                        </p:tgtEl>
                                        <p:attrNameLst>
                                          <p:attrName>style.visibility</p:attrName>
                                        </p:attrNameLst>
                                      </p:cBhvr>
                                      <p:to>
                                        <p:strVal val="visible"/>
                                      </p:to>
                                    </p:set>
                                    <p:animEffect transition="in" filter="dissolve">
                                      <p:cBhvr>
                                        <p:cTn id="129" dur="500"/>
                                        <p:tgtEl>
                                          <p:spTgt spid="398"/>
                                        </p:tgtEl>
                                      </p:cBhvr>
                                    </p:animEffect>
                                  </p:childTnLst>
                                </p:cTn>
                              </p:par>
                              <p:par>
                                <p:cTn id="130" presetID="9" presetClass="exit" presetSubtype="0" fill="hold" nodeType="withEffect">
                                  <p:stCondLst>
                                    <p:cond delay="0"/>
                                  </p:stCondLst>
                                  <p:childTnLst>
                                    <p:animEffect transition="out" filter="dissolve">
                                      <p:cBhvr>
                                        <p:cTn id="131" dur="500"/>
                                        <p:tgtEl>
                                          <p:spTgt spid="439"/>
                                        </p:tgtEl>
                                      </p:cBhvr>
                                    </p:animEffect>
                                    <p:set>
                                      <p:cBhvr>
                                        <p:cTn id="132" dur="1" fill="hold">
                                          <p:stCondLst>
                                            <p:cond delay="499"/>
                                          </p:stCondLst>
                                        </p:cTn>
                                        <p:tgtEl>
                                          <p:spTgt spid="4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3" grpId="0"/>
      <p:bldP spid="386" grpId="0" animBg="1"/>
      <p:bldP spid="387" grpId="0" animBg="1"/>
      <p:bldP spid="388" grpId="0"/>
      <p:bldP spid="389" grpId="0" animBg="1"/>
      <p:bldP spid="390" grpId="0"/>
      <p:bldP spid="394" grpId="0" animBg="1"/>
      <p:bldP spid="395" grpId="0"/>
      <p:bldP spid="396" grpId="0"/>
      <p:bldP spid="397" grpId="0" animBg="1"/>
      <p:bldP spid="398" grpId="0"/>
      <p:bldP spid="399" grpId="0" animBg="1"/>
      <p:bldP spid="400" grpId="0" animBg="1"/>
      <p:bldP spid="401" grpId="0" animBg="1"/>
      <p:bldP spid="402" grpId="0" animBg="1"/>
      <p:bldP spid="403" grpId="0" animBg="1"/>
      <p:bldP spid="40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B27BFF1-5DCE-D642-8EFE-FACB1C97EEE0}"/>
              </a:ext>
            </a:extLst>
          </p:cNvPr>
          <p:cNvSpPr>
            <a:spLocks noGrp="1"/>
          </p:cNvSpPr>
          <p:nvPr>
            <p:ph type="title"/>
          </p:nvPr>
        </p:nvSpPr>
        <p:spPr>
          <a:xfrm>
            <a:off x="838199" y="354060"/>
            <a:ext cx="11179629" cy="894622"/>
          </a:xfrm>
        </p:spPr>
        <p:txBody>
          <a:bodyPr/>
          <a:lstStyle/>
          <a:p>
            <a:r>
              <a:rPr lang="en-US" b="0" dirty="0">
                <a:latin typeface="+mn-lt"/>
              </a:rPr>
              <a:t>Dijkstra’s algorithm: discussion</a:t>
            </a:r>
          </a:p>
        </p:txBody>
      </p:sp>
      <p:sp>
        <p:nvSpPr>
          <p:cNvPr id="546" name="Slide Number Placeholder 4">
            <a:extLst>
              <a:ext uri="{FF2B5EF4-FFF2-40B4-BE49-F238E27FC236}">
                <a16:creationId xmlns:a16="http://schemas.microsoft.com/office/drawing/2014/main" id="{5DC8F37A-7230-5148-88D9-265AE5AD394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44" name="Rectangle 3">
            <a:extLst>
              <a:ext uri="{FF2B5EF4-FFF2-40B4-BE49-F238E27FC236}">
                <a16:creationId xmlns:a16="http://schemas.microsoft.com/office/drawing/2014/main" id="{6E59D8FF-3BFC-9E4A-88AA-D168D119E03B}"/>
              </a:ext>
            </a:extLst>
          </p:cNvPr>
          <p:cNvSpPr txBox="1">
            <a:spLocks noChangeArrowheads="1"/>
          </p:cNvSpPr>
          <p:nvPr/>
        </p:nvSpPr>
        <p:spPr>
          <a:xfrm>
            <a:off x="739458" y="1447801"/>
            <a:ext cx="8709342" cy="1915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solidFill>
                  <a:srgbClr val="CC0000"/>
                </a:solidFill>
              </a:rPr>
              <a:t>algorithm complexity:</a:t>
            </a:r>
            <a:r>
              <a:rPr lang="en-US" dirty="0">
                <a:solidFill>
                  <a:srgbClr val="FF0000"/>
                </a:solidFill>
              </a:rPr>
              <a:t> </a:t>
            </a:r>
            <a:r>
              <a:rPr lang="en-US" i="1" dirty="0"/>
              <a:t>n</a:t>
            </a:r>
            <a:r>
              <a:rPr lang="en-US" dirty="0"/>
              <a:t> nodes</a:t>
            </a:r>
          </a:p>
          <a:p>
            <a:pPr>
              <a:defRPr/>
            </a:pPr>
            <a:r>
              <a:rPr lang="en-US" sz="2400" dirty="0"/>
              <a:t>each of </a:t>
            </a:r>
            <a:r>
              <a:rPr lang="en-US" sz="2400" i="1" dirty="0"/>
              <a:t>n</a:t>
            </a:r>
            <a:r>
              <a:rPr lang="en-US" sz="2400" dirty="0"/>
              <a:t> iteration: need to check all nodes, </a:t>
            </a:r>
            <a:r>
              <a:rPr lang="en-US" sz="2400" i="1" dirty="0"/>
              <a:t>w</a:t>
            </a:r>
            <a:r>
              <a:rPr lang="en-US" sz="2400" dirty="0"/>
              <a:t>, not in </a:t>
            </a:r>
            <a:r>
              <a:rPr lang="en-US" sz="2400" i="1" dirty="0"/>
              <a:t>N</a:t>
            </a:r>
          </a:p>
          <a:p>
            <a:pPr>
              <a:defRPr/>
            </a:pPr>
            <a:r>
              <a:rPr lang="en-US" sz="2400" i="1" dirty="0"/>
              <a:t>n</a:t>
            </a:r>
            <a:r>
              <a:rPr lang="en-US" sz="2400" dirty="0"/>
              <a:t>(</a:t>
            </a:r>
            <a:r>
              <a:rPr lang="en-US" sz="2400" i="1" dirty="0"/>
              <a:t>n</a:t>
            </a:r>
            <a:r>
              <a:rPr lang="en-US" sz="2400" dirty="0"/>
              <a:t>+1)/2 comparisons: O(</a:t>
            </a:r>
            <a:r>
              <a:rPr lang="en-US" sz="2400" i="1" dirty="0"/>
              <a:t>n</a:t>
            </a:r>
            <a:r>
              <a:rPr lang="en-US" sz="2400" i="1" baseline="30000" dirty="0"/>
              <a:t>2</a:t>
            </a:r>
            <a:r>
              <a:rPr lang="en-US" sz="2400" dirty="0"/>
              <a:t>) complexity</a:t>
            </a:r>
          </a:p>
          <a:p>
            <a:pPr>
              <a:defRPr/>
            </a:pPr>
            <a:r>
              <a:rPr lang="en-US" sz="2400" dirty="0"/>
              <a:t>more efficient implementations possible: O(</a:t>
            </a:r>
            <a:r>
              <a:rPr lang="en-US" sz="2400" i="1" dirty="0"/>
              <a:t>n</a:t>
            </a:r>
            <a:r>
              <a:rPr lang="en-US" sz="2400" dirty="0"/>
              <a:t>log</a:t>
            </a:r>
            <a:r>
              <a:rPr lang="en-US" sz="2400" i="1" dirty="0"/>
              <a:t>n</a:t>
            </a:r>
            <a:r>
              <a:rPr lang="en-US" sz="2400" dirty="0"/>
              <a:t>)</a:t>
            </a:r>
          </a:p>
        </p:txBody>
      </p:sp>
      <p:sp>
        <p:nvSpPr>
          <p:cNvPr id="445" name="Rectangle 3">
            <a:extLst>
              <a:ext uri="{FF2B5EF4-FFF2-40B4-BE49-F238E27FC236}">
                <a16:creationId xmlns:a16="http://schemas.microsoft.com/office/drawing/2014/main" id="{37555C05-2A0C-8E42-A9BE-7ECBAF0D8C2D}"/>
              </a:ext>
            </a:extLst>
          </p:cNvPr>
          <p:cNvSpPr txBox="1">
            <a:spLocks noChangeArrowheads="1"/>
          </p:cNvSpPr>
          <p:nvPr/>
        </p:nvSpPr>
        <p:spPr>
          <a:xfrm>
            <a:off x="729298" y="3378200"/>
            <a:ext cx="11310302" cy="23317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solidFill>
                  <a:srgbClr val="CC0000"/>
                </a:solidFill>
              </a:rPr>
              <a:t>message complexity:</a:t>
            </a:r>
            <a:r>
              <a:rPr lang="en-US" dirty="0">
                <a:solidFill>
                  <a:srgbClr val="FF0000"/>
                </a:solidFill>
              </a:rPr>
              <a:t> </a:t>
            </a:r>
          </a:p>
          <a:p>
            <a:pPr>
              <a:defRPr/>
            </a:pPr>
            <a:r>
              <a:rPr lang="en-US" sz="2400" dirty="0"/>
              <a:t>each router must </a:t>
            </a:r>
            <a:r>
              <a:rPr lang="en-US" sz="2400" i="1" dirty="0">
                <a:solidFill>
                  <a:srgbClr val="0000A8"/>
                </a:solidFill>
              </a:rPr>
              <a:t>broadcast</a:t>
            </a:r>
            <a:r>
              <a:rPr lang="en-US" sz="2400" dirty="0"/>
              <a:t> its link state information to other </a:t>
            </a:r>
            <a:r>
              <a:rPr lang="en-US" sz="2400" i="1" dirty="0"/>
              <a:t>n</a:t>
            </a:r>
            <a:r>
              <a:rPr lang="en-US" sz="2400" dirty="0"/>
              <a:t> routers </a:t>
            </a:r>
          </a:p>
          <a:p>
            <a:pPr>
              <a:defRPr/>
            </a:pPr>
            <a:r>
              <a:rPr lang="en-US" sz="2400" dirty="0"/>
              <a:t>efficient (and interesting!) broadcast algorithms: O(</a:t>
            </a:r>
            <a:r>
              <a:rPr lang="en-US" sz="2400" i="1" dirty="0"/>
              <a:t>n</a:t>
            </a:r>
            <a:r>
              <a:rPr lang="en-US" sz="2400" dirty="0"/>
              <a:t>) link crossings to disseminate a broadcast message from one source</a:t>
            </a:r>
          </a:p>
          <a:p>
            <a:pPr>
              <a:defRPr/>
            </a:pPr>
            <a:r>
              <a:rPr lang="en-US" sz="2400" dirty="0"/>
              <a:t>each router’s message crosses O(</a:t>
            </a:r>
            <a:r>
              <a:rPr lang="en-US" sz="2400" i="1" dirty="0"/>
              <a:t>n</a:t>
            </a:r>
            <a:r>
              <a:rPr lang="en-US" sz="2400" dirty="0"/>
              <a:t>) links: overall message complexity: O(</a:t>
            </a:r>
            <a:r>
              <a:rPr lang="en-US" sz="2400" i="1" dirty="0"/>
              <a:t>n</a:t>
            </a:r>
            <a:r>
              <a:rPr lang="en-US" sz="2400" i="1" baseline="30000" dirty="0"/>
              <a:t>2</a:t>
            </a:r>
            <a:r>
              <a:rPr lang="en-US" sz="2400" dirty="0"/>
              <a:t>)</a:t>
            </a:r>
          </a:p>
        </p:txBody>
      </p:sp>
    </p:spTree>
    <p:extLst>
      <p:ext uri="{BB962C8B-B14F-4D97-AF65-F5344CB8AC3E}">
        <p14:creationId xmlns:p14="http://schemas.microsoft.com/office/powerpoint/2010/main" val="4137390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5"/>
                                        </p:tgtEl>
                                        <p:attrNameLst>
                                          <p:attrName>style.visibility</p:attrName>
                                        </p:attrNameLst>
                                      </p:cBhvr>
                                      <p:to>
                                        <p:strVal val="visible"/>
                                      </p:to>
                                    </p:set>
                                    <p:animEffect transition="in" filter="dissolve">
                                      <p:cBhvr>
                                        <p:cTn id="7" dur="500"/>
                                        <p:tgtEl>
                                          <p:spTgt spid="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“control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761675" y="4144564"/>
            <a:ext cx="5066531"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indent="-293688">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network management, configuration </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SNMP</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NETCONF/YANG</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routing protocols</a:t>
            </a:r>
          </a:p>
          <a:p>
            <a:pPr marL="746125" lvl="1" indent="-273050">
              <a:spcBef>
                <a:spcPts val="600"/>
              </a:spcBef>
              <a:buClr>
                <a:schemeClr val="bg1">
                  <a:lumMod val="75000"/>
                </a:schemeClr>
              </a:buClr>
              <a:buFont typeface="Wingdings" pitchFamily="2" charset="2"/>
              <a:buChar cha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state</a:t>
            </a:r>
          </a:p>
          <a:p>
            <a:pPr marL="746125" lvl="1" indent="-273050">
              <a:spcBef>
                <a:spcPts val="600"/>
              </a:spcBef>
              <a:buFont typeface="Wingdings" pitchFamily="2" charset="2"/>
              <a:buChar char="§"/>
            </a:pPr>
            <a:r>
              <a:rPr lang="en-US" altLang="en-US" sz="3200" dirty="0">
                <a:solidFill>
                  <a:srgbClr val="C00000"/>
                </a:solidFill>
                <a:ea typeface="ＭＳ Ｐゴシック" panose="020B0600070205080204" pitchFamily="34" charset="-128"/>
                <a:cs typeface="Arial" panose="020B0604020202020204" pitchFamily="34" charset="0"/>
              </a:rPr>
              <a:t>distance vector</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intra-ISP routing: OSPF</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among ISPs: BGP</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SDN control plane</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Internet Control Message Protocol </a:t>
            </a:r>
          </a:p>
          <a:p>
            <a:pPr marL="466725" indent="-409575">
              <a:spcBef>
                <a:spcPts val="600"/>
              </a:spcBef>
              <a:buNone/>
            </a:pPr>
            <a:endParaRPr lang="en-US" altLang="en-US" sz="3200" dirty="0">
              <a:ea typeface="ＭＳ Ｐゴシック" panose="020B0600070205080204" pitchFamily="34" charset="-128"/>
              <a:cs typeface="Arial" panose="020B0604020202020204" pitchFamily="34" charset="0"/>
            </a:endParaRPr>
          </a:p>
        </p:txBody>
      </p:sp>
      <p:sp>
        <p:nvSpPr>
          <p:cNvPr id="11" name="Slide Number Placeholder 4">
            <a:extLst>
              <a:ext uri="{FF2B5EF4-FFF2-40B4-BE49-F238E27FC236}">
                <a16:creationId xmlns:a16="http://schemas.microsoft.com/office/drawing/2014/main" id="{60E442AF-0FD6-9040-9BFF-CE4BE886AA41}"/>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18</a:t>
            </a:fld>
            <a:endParaRPr lang="en-US" dirty="0"/>
          </a:p>
        </p:txBody>
      </p:sp>
    </p:spTree>
    <p:extLst>
      <p:ext uri="{BB962C8B-B14F-4D97-AF65-F5344CB8AC3E}">
        <p14:creationId xmlns:p14="http://schemas.microsoft.com/office/powerpoint/2010/main" val="1099796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CAD535FA-3323-5A43-A352-F3C8C44E3B62}"/>
              </a:ext>
            </a:extLst>
          </p:cNvPr>
          <p:cNvSpPr>
            <a:spLocks noGrp="1"/>
          </p:cNvSpPr>
          <p:nvPr>
            <p:ph idx="1"/>
          </p:nvPr>
        </p:nvSpPr>
        <p:spPr>
          <a:xfrm>
            <a:off x="838200" y="1724027"/>
            <a:ext cx="10813026" cy="517728"/>
          </a:xfrm>
        </p:spPr>
        <p:txBody>
          <a:bodyPr>
            <a:normAutofit lnSpcReduction="10000"/>
          </a:bodyPr>
          <a:lstStyle/>
          <a:p>
            <a:pPr marL="130175" indent="0">
              <a:buNone/>
            </a:pPr>
            <a:r>
              <a:rPr lang="en-US" sz="3200" dirty="0"/>
              <a:t>Based on </a:t>
            </a:r>
            <a:r>
              <a:rPr lang="en-US" sz="3200" i="1" dirty="0">
                <a:solidFill>
                  <a:srgbClr val="0000A8"/>
                </a:solidFill>
              </a:rPr>
              <a:t>Bellman-Ford</a:t>
            </a:r>
            <a:r>
              <a:rPr lang="en-US" sz="3200" dirty="0"/>
              <a:t> (BF) equation (dynamic programming):</a:t>
            </a:r>
          </a:p>
          <a:p>
            <a:endParaRPr lang="en-US" dirty="0"/>
          </a:p>
        </p:txBody>
      </p:sp>
      <p:sp>
        <p:nvSpPr>
          <p:cNvPr id="6" name="Title 5">
            <a:extLst>
              <a:ext uri="{FF2B5EF4-FFF2-40B4-BE49-F238E27FC236}">
                <a16:creationId xmlns:a16="http://schemas.microsoft.com/office/drawing/2014/main" id="{CE544A75-190C-D540-8EFD-BF5721DA6B9A}"/>
              </a:ext>
            </a:extLst>
          </p:cNvPr>
          <p:cNvSpPr>
            <a:spLocks noGrp="1"/>
          </p:cNvSpPr>
          <p:nvPr>
            <p:ph type="title"/>
          </p:nvPr>
        </p:nvSpPr>
        <p:spPr/>
        <p:txBody>
          <a:bodyPr/>
          <a:lstStyle/>
          <a:p>
            <a:r>
              <a:rPr lang="en-US" dirty="0"/>
              <a:t>Distance vector algorithm </a:t>
            </a:r>
          </a:p>
        </p:txBody>
      </p:sp>
      <p:sp>
        <p:nvSpPr>
          <p:cNvPr id="5" name="Slide Number Placeholder 4">
            <a:extLst>
              <a:ext uri="{FF2B5EF4-FFF2-40B4-BE49-F238E27FC236}">
                <a16:creationId xmlns:a16="http://schemas.microsoft.com/office/drawing/2014/main" id="{99B8655F-134F-9941-B2F1-519DACDBD5AE}"/>
              </a:ext>
            </a:extLst>
          </p:cNvPr>
          <p:cNvSpPr>
            <a:spLocks noGrp="1"/>
          </p:cNvSpPr>
          <p:nvPr>
            <p:ph type="sldNum" sz="quarter" idx="4"/>
          </p:nvPr>
        </p:nvSpPr>
        <p:spPr/>
        <p:txBody>
          <a:bodyPr/>
          <a:lstStyle/>
          <a:p>
            <a:r>
              <a:rPr lang="en-US" dirty="0"/>
              <a:t>Network Layer: 5-</a:t>
            </a:r>
            <a:fld id="{C4204591-24BD-A542-B9D5-F8D8A88D2FEE}" type="slidenum">
              <a:rPr lang="en-US" smtClean="0"/>
              <a:pPr/>
              <a:t>19</a:t>
            </a:fld>
            <a:endParaRPr lang="en-US" dirty="0"/>
          </a:p>
        </p:txBody>
      </p:sp>
      <p:grpSp>
        <p:nvGrpSpPr>
          <p:cNvPr id="30" name="Group 29">
            <a:extLst>
              <a:ext uri="{FF2B5EF4-FFF2-40B4-BE49-F238E27FC236}">
                <a16:creationId xmlns:a16="http://schemas.microsoft.com/office/drawing/2014/main" id="{2FFC0ED4-C8EE-C348-BF6A-3B5057DBF745}"/>
              </a:ext>
            </a:extLst>
          </p:cNvPr>
          <p:cNvGrpSpPr/>
          <p:nvPr/>
        </p:nvGrpSpPr>
        <p:grpSpPr>
          <a:xfrm>
            <a:off x="1902542" y="2507226"/>
            <a:ext cx="8854256" cy="2757948"/>
            <a:chOff x="1902542" y="2507226"/>
            <a:chExt cx="8854256" cy="2757948"/>
          </a:xfrm>
        </p:grpSpPr>
        <p:sp>
          <p:nvSpPr>
            <p:cNvPr id="8" name="Rectangle 3">
              <a:extLst>
                <a:ext uri="{FF2B5EF4-FFF2-40B4-BE49-F238E27FC236}">
                  <a16:creationId xmlns:a16="http://schemas.microsoft.com/office/drawing/2014/main" id="{16172113-4B9B-B44F-B37E-0F9E92FBDD04}"/>
                </a:ext>
              </a:extLst>
            </p:cNvPr>
            <p:cNvSpPr txBox="1">
              <a:spLocks noChangeArrowheads="1"/>
            </p:cNvSpPr>
            <p:nvPr/>
          </p:nvSpPr>
          <p:spPr>
            <a:xfrm>
              <a:off x="2803423" y="3288890"/>
              <a:ext cx="7953375" cy="1976284"/>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pPr>
              <a:r>
                <a:rPr lang="en-US" sz="3000" dirty="0">
                  <a:latin typeface="Arial" panose="020B0604020202020204" pitchFamily="34" charset="0"/>
                  <a:cs typeface="Arial" panose="020B0604020202020204" pitchFamily="34" charset="0"/>
                </a:rPr>
                <a:t>Let </a:t>
              </a:r>
              <a:r>
                <a:rPr lang="en-US" sz="3000" i="1" dirty="0">
                  <a:latin typeface="Arial" panose="020B0604020202020204" pitchFamily="34" charset="0"/>
                  <a:cs typeface="Arial" panose="020B0604020202020204" pitchFamily="34" charset="0"/>
                </a:rPr>
                <a:t>D</a:t>
              </a:r>
              <a:r>
                <a:rPr lang="en-US" sz="3000" i="1" baseline="-25000" dirty="0">
                  <a:latin typeface="Arial" panose="020B0604020202020204" pitchFamily="34" charset="0"/>
                  <a:cs typeface="Arial" panose="020B0604020202020204" pitchFamily="34" charset="0"/>
                </a:rPr>
                <a:t>x</a:t>
              </a:r>
              <a:r>
                <a:rPr lang="en-US" sz="3000" i="1" dirty="0">
                  <a:latin typeface="Arial" panose="020B0604020202020204" pitchFamily="34" charset="0"/>
                  <a:cs typeface="Arial" panose="020B0604020202020204" pitchFamily="34" charset="0"/>
                </a:rPr>
                <a:t>(y): </a:t>
              </a:r>
              <a:r>
                <a:rPr lang="en-US" sz="3000" dirty="0">
                  <a:latin typeface="Arial" panose="020B0604020202020204" pitchFamily="34" charset="0"/>
                  <a:cs typeface="Arial" panose="020B0604020202020204" pitchFamily="34" charset="0"/>
                </a:rPr>
                <a:t>cost of least-cost path from </a:t>
              </a:r>
              <a:r>
                <a:rPr lang="en-US" sz="3000" i="1" dirty="0">
                  <a:latin typeface="Arial" panose="020B0604020202020204" pitchFamily="34" charset="0"/>
                  <a:cs typeface="Arial" panose="020B0604020202020204" pitchFamily="34" charset="0"/>
                </a:rPr>
                <a:t>x</a:t>
              </a:r>
              <a:r>
                <a:rPr lang="en-US" sz="3000" dirty="0">
                  <a:latin typeface="Arial" panose="020B0604020202020204" pitchFamily="34" charset="0"/>
                  <a:cs typeface="Arial" panose="020B0604020202020204" pitchFamily="34" charset="0"/>
                </a:rPr>
                <a:t> to </a:t>
              </a:r>
              <a:r>
                <a:rPr lang="en-US" sz="3000" i="1" dirty="0">
                  <a:latin typeface="Arial" panose="020B0604020202020204" pitchFamily="34" charset="0"/>
                  <a:cs typeface="Arial" panose="020B0604020202020204" pitchFamily="34" charset="0"/>
                </a:rPr>
                <a:t>y</a:t>
              </a:r>
              <a:r>
                <a:rPr lang="en-US" sz="3000" dirty="0">
                  <a:latin typeface="Arial" panose="020B0604020202020204" pitchFamily="34" charset="0"/>
                  <a:cs typeface="Arial" panose="020B0604020202020204" pitchFamily="34" charset="0"/>
                </a:rPr>
                <a:t>.</a:t>
              </a:r>
            </a:p>
            <a:p>
              <a:pPr>
                <a:buFont typeface="Wingdings" charset="0"/>
                <a:buNone/>
              </a:pPr>
              <a:r>
                <a:rPr lang="en-US" sz="3000" dirty="0">
                  <a:latin typeface="Arial" panose="020B0604020202020204" pitchFamily="34" charset="0"/>
                  <a:cs typeface="Arial" panose="020B0604020202020204" pitchFamily="34" charset="0"/>
                </a:rPr>
                <a:t>Then:</a:t>
              </a:r>
            </a:p>
            <a:p>
              <a:pPr>
                <a:buFont typeface="Wingdings" charset="0"/>
                <a:buNone/>
              </a:pPr>
              <a:r>
                <a:rPr lang="en-US" dirty="0">
                  <a:solidFill>
                    <a:srgbClr val="CC0000"/>
                  </a:solidFill>
                  <a:latin typeface="Arial" panose="020B0604020202020204" pitchFamily="34" charset="0"/>
                  <a:cs typeface="Arial" panose="020B0604020202020204" pitchFamily="34" charset="0"/>
                </a:rPr>
                <a:t>   </a:t>
              </a:r>
              <a:r>
                <a:rPr lang="en-US" sz="3200" i="1" dirty="0">
                  <a:solidFill>
                    <a:srgbClr val="CC0000"/>
                  </a:solidFill>
                  <a:latin typeface="Arial" panose="020B0604020202020204" pitchFamily="34" charset="0"/>
                  <a:cs typeface="Arial" panose="020B0604020202020204" pitchFamily="34" charset="0"/>
                </a:rPr>
                <a:t>D</a:t>
              </a:r>
              <a:r>
                <a:rPr lang="en-US" sz="3200" i="1" baseline="-25000" dirty="0">
                  <a:solidFill>
                    <a:srgbClr val="CC0000"/>
                  </a:solidFill>
                  <a:latin typeface="Arial" panose="020B0604020202020204" pitchFamily="34" charset="0"/>
                  <a:cs typeface="Arial" panose="020B0604020202020204" pitchFamily="34" charset="0"/>
                </a:rPr>
                <a:t>x</a:t>
              </a:r>
              <a:r>
                <a:rPr lang="en-US" sz="3200" i="1" dirty="0">
                  <a:solidFill>
                    <a:srgbClr val="CC0000"/>
                  </a:solidFill>
                  <a:latin typeface="Arial" panose="020B0604020202020204" pitchFamily="34" charset="0"/>
                  <a:cs typeface="Arial" panose="020B0604020202020204" pitchFamily="34" charset="0"/>
                </a:rPr>
                <a:t>(y) = </a:t>
              </a:r>
              <a:r>
                <a:rPr lang="en-US" sz="3200" dirty="0">
                  <a:solidFill>
                    <a:srgbClr val="CC0000"/>
                  </a:solidFill>
                  <a:latin typeface="Arial" panose="020B0604020202020204" pitchFamily="34" charset="0"/>
                  <a:cs typeface="Arial" panose="020B0604020202020204" pitchFamily="34" charset="0"/>
                </a:rPr>
                <a:t>min</a:t>
              </a:r>
              <a:r>
                <a:rPr lang="en-US" sz="3200" i="1" baseline="-25000" dirty="0">
                  <a:solidFill>
                    <a:srgbClr val="CC0000"/>
                  </a:solidFill>
                  <a:latin typeface="Arial" panose="020B0604020202020204" pitchFamily="34" charset="0"/>
                  <a:cs typeface="Arial" panose="020B0604020202020204" pitchFamily="34" charset="0"/>
                </a:rPr>
                <a:t>v</a:t>
              </a:r>
              <a:r>
                <a:rPr lang="en-US" sz="3200" i="1" dirty="0">
                  <a:solidFill>
                    <a:srgbClr val="CC0000"/>
                  </a:solidFill>
                  <a:latin typeface="Arial" panose="020B0604020202020204" pitchFamily="34" charset="0"/>
                  <a:cs typeface="Arial" panose="020B0604020202020204" pitchFamily="34" charset="0"/>
                </a:rPr>
                <a:t> { c</a:t>
              </a:r>
              <a:r>
                <a:rPr lang="en-US" sz="3200" i="1" baseline="-25000" dirty="0">
                  <a:solidFill>
                    <a:srgbClr val="CC0000"/>
                  </a:solidFill>
                  <a:latin typeface="Arial" panose="020B0604020202020204" pitchFamily="34" charset="0"/>
                  <a:cs typeface="Arial" panose="020B0604020202020204" pitchFamily="34" charset="0"/>
                </a:rPr>
                <a:t>x,v </a:t>
              </a:r>
              <a:r>
                <a:rPr lang="en-US" sz="3200" i="1" dirty="0">
                  <a:solidFill>
                    <a:srgbClr val="CC0000"/>
                  </a:solidFill>
                  <a:latin typeface="Arial" panose="020B0604020202020204" pitchFamily="34" charset="0"/>
                  <a:cs typeface="Arial" panose="020B0604020202020204" pitchFamily="34" charset="0"/>
                </a:rPr>
                <a:t>+ D</a:t>
              </a:r>
              <a:r>
                <a:rPr lang="en-US" sz="3200" i="1" baseline="-25000" dirty="0">
                  <a:solidFill>
                    <a:srgbClr val="CC0000"/>
                  </a:solidFill>
                  <a:latin typeface="Arial" panose="020B0604020202020204" pitchFamily="34" charset="0"/>
                  <a:cs typeface="Arial" panose="020B0604020202020204" pitchFamily="34" charset="0"/>
                </a:rPr>
                <a:t>v</a:t>
              </a:r>
              <a:r>
                <a:rPr lang="en-US" sz="3200" i="1" dirty="0">
                  <a:solidFill>
                    <a:srgbClr val="CC0000"/>
                  </a:solidFill>
                  <a:latin typeface="Arial" panose="020B0604020202020204" pitchFamily="34" charset="0"/>
                  <a:cs typeface="Arial" panose="020B0604020202020204" pitchFamily="34" charset="0"/>
                </a:rPr>
                <a:t>(y) }</a:t>
              </a:r>
            </a:p>
            <a:p>
              <a:pPr>
                <a:buFont typeface="Wingdings" charset="0"/>
                <a:buNone/>
              </a:pPr>
              <a:r>
                <a:rPr lang="en-US" sz="3200" dirty="0">
                  <a:latin typeface="Arial" panose="020B0604020202020204" pitchFamily="34" charset="0"/>
                  <a:cs typeface="Arial" panose="020B0604020202020204" pitchFamily="34" charset="0"/>
                </a:rPr>
                <a:t>   </a:t>
              </a:r>
            </a:p>
            <a:p>
              <a:pPr>
                <a:buFont typeface="Wingdings" charset="0"/>
                <a:buNone/>
              </a:pPr>
              <a:endParaRPr lang="en-US" dirty="0">
                <a:latin typeface="Gill Sans MT" charset="0"/>
              </a:endParaRPr>
            </a:p>
          </p:txBody>
        </p:sp>
        <p:sp>
          <p:nvSpPr>
            <p:cNvPr id="9" name="Rectangle 8">
              <a:extLst>
                <a:ext uri="{FF2B5EF4-FFF2-40B4-BE49-F238E27FC236}">
                  <a16:creationId xmlns:a16="http://schemas.microsoft.com/office/drawing/2014/main" id="{CB5C580C-1126-504E-8FA4-8CD48ACEC90C}"/>
                </a:ext>
              </a:extLst>
            </p:cNvPr>
            <p:cNvSpPr/>
            <p:nvPr/>
          </p:nvSpPr>
          <p:spPr>
            <a:xfrm>
              <a:off x="1902542" y="2743199"/>
              <a:ext cx="8686800" cy="2182761"/>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19693CD9-8C4E-4040-AB87-525C3BB2DD5B}"/>
                </a:ext>
              </a:extLst>
            </p:cNvPr>
            <p:cNvSpPr txBox="1"/>
            <p:nvPr/>
          </p:nvSpPr>
          <p:spPr>
            <a:xfrm>
              <a:off x="2418735" y="2507226"/>
              <a:ext cx="3047501" cy="461665"/>
            </a:xfrm>
            <a:prstGeom prst="rect">
              <a:avLst/>
            </a:prstGeom>
            <a:solidFill>
              <a:schemeClr val="bg1"/>
            </a:solidFill>
          </p:spPr>
          <p:txBody>
            <a:bodyPr wrap="none" rtlCol="0">
              <a:spAutoFit/>
            </a:bodyPr>
            <a:lstStyle/>
            <a:p>
              <a:r>
                <a:rPr lang="en-US" sz="2400" dirty="0">
                  <a:solidFill>
                    <a:srgbClr val="C00000"/>
                  </a:solidFill>
                </a:rPr>
                <a:t>Bellman-Ford equation</a:t>
              </a:r>
            </a:p>
          </p:txBody>
        </p:sp>
      </p:grpSp>
      <p:grpSp>
        <p:nvGrpSpPr>
          <p:cNvPr id="20" name="Group 19">
            <a:extLst>
              <a:ext uri="{FF2B5EF4-FFF2-40B4-BE49-F238E27FC236}">
                <a16:creationId xmlns:a16="http://schemas.microsoft.com/office/drawing/2014/main" id="{CAC9B7B6-F48D-464C-80B7-D4E3FFE8A0DD}"/>
              </a:ext>
            </a:extLst>
          </p:cNvPr>
          <p:cNvGrpSpPr/>
          <p:nvPr/>
        </p:nvGrpSpPr>
        <p:grpSpPr>
          <a:xfrm>
            <a:off x="882140" y="4742711"/>
            <a:ext cx="4443412" cy="1557316"/>
            <a:chOff x="2040982" y="4374411"/>
            <a:chExt cx="4443412" cy="1557316"/>
          </a:xfrm>
        </p:grpSpPr>
        <p:sp>
          <p:nvSpPr>
            <p:cNvPr id="13" name="Text Box 8">
              <a:extLst>
                <a:ext uri="{FF2B5EF4-FFF2-40B4-BE49-F238E27FC236}">
                  <a16:creationId xmlns:a16="http://schemas.microsoft.com/office/drawing/2014/main" id="{3EF53877-706D-1B4F-97A3-D4D8AB9B3440}"/>
                </a:ext>
              </a:extLst>
            </p:cNvPr>
            <p:cNvSpPr txBox="1">
              <a:spLocks noChangeArrowheads="1"/>
            </p:cNvSpPr>
            <p:nvPr/>
          </p:nvSpPr>
          <p:spPr bwMode="auto">
            <a:xfrm>
              <a:off x="2040982" y="5474527"/>
              <a:ext cx="444341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i="1" dirty="0">
                  <a:latin typeface="+mn-lt"/>
                </a:rPr>
                <a:t>min</a:t>
              </a:r>
              <a:r>
                <a:rPr lang="en-US" dirty="0">
                  <a:latin typeface="+mn-lt"/>
                </a:rPr>
                <a:t> taken over all neighbors</a:t>
              </a:r>
              <a:r>
                <a:rPr lang="en-US" i="1" dirty="0">
                  <a:latin typeface="+mn-lt"/>
                </a:rPr>
                <a:t> v </a:t>
              </a:r>
              <a:r>
                <a:rPr lang="en-US" dirty="0">
                  <a:latin typeface="+mn-lt"/>
                </a:rPr>
                <a:t>of </a:t>
              </a:r>
              <a:r>
                <a:rPr lang="en-US" i="1" dirty="0">
                  <a:latin typeface="+mn-lt"/>
                </a:rPr>
                <a:t>x</a:t>
              </a:r>
            </a:p>
          </p:txBody>
        </p:sp>
        <p:sp>
          <p:nvSpPr>
            <p:cNvPr id="15" name="Line 10">
              <a:extLst>
                <a:ext uri="{FF2B5EF4-FFF2-40B4-BE49-F238E27FC236}">
                  <a16:creationId xmlns:a16="http://schemas.microsoft.com/office/drawing/2014/main" id="{C88D2D32-84DC-074E-91A8-72F035B287D6}"/>
                </a:ext>
              </a:extLst>
            </p:cNvPr>
            <p:cNvSpPr>
              <a:spLocks noChangeShapeType="1"/>
            </p:cNvSpPr>
            <p:nvPr/>
          </p:nvSpPr>
          <p:spPr bwMode="auto">
            <a:xfrm>
              <a:off x="6409694" y="4374411"/>
              <a:ext cx="0" cy="1357464"/>
            </a:xfrm>
            <a:prstGeom prst="line">
              <a:avLst/>
            </a:prstGeom>
            <a:noFill/>
            <a:ln w="12700">
              <a:solidFill>
                <a:srgbClr val="0000A8"/>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grpSp>
      <p:grpSp>
        <p:nvGrpSpPr>
          <p:cNvPr id="29" name="Group 28">
            <a:extLst>
              <a:ext uri="{FF2B5EF4-FFF2-40B4-BE49-F238E27FC236}">
                <a16:creationId xmlns:a16="http://schemas.microsoft.com/office/drawing/2014/main" id="{59653ED9-AAD1-2C47-B7F8-1C4C9C2392B7}"/>
              </a:ext>
            </a:extLst>
          </p:cNvPr>
          <p:cNvGrpSpPr/>
          <p:nvPr/>
        </p:nvGrpSpPr>
        <p:grpSpPr>
          <a:xfrm>
            <a:off x="6490417" y="4684735"/>
            <a:ext cx="4855304" cy="1072830"/>
            <a:chOff x="6490417" y="4684735"/>
            <a:chExt cx="4855304" cy="1072830"/>
          </a:xfrm>
        </p:grpSpPr>
        <p:sp>
          <p:nvSpPr>
            <p:cNvPr id="14" name="Text Box 9">
              <a:extLst>
                <a:ext uri="{FF2B5EF4-FFF2-40B4-BE49-F238E27FC236}">
                  <a16:creationId xmlns:a16="http://schemas.microsoft.com/office/drawing/2014/main" id="{84D3DDF1-A07C-4944-BFAD-0934045A41C5}"/>
                </a:ext>
              </a:extLst>
            </p:cNvPr>
            <p:cNvSpPr txBox="1">
              <a:spLocks noChangeArrowheads="1"/>
            </p:cNvSpPr>
            <p:nvPr/>
          </p:nvSpPr>
          <p:spPr bwMode="auto">
            <a:xfrm>
              <a:off x="6490417" y="5295900"/>
              <a:ext cx="485530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i="1" dirty="0">
                  <a:latin typeface="+mn-lt"/>
                </a:rPr>
                <a:t>v</a:t>
              </a:r>
              <a:r>
                <a:rPr lang="en-US" dirty="0">
                  <a:latin typeface="+mn-lt"/>
                </a:rPr>
                <a:t>’s estimated least-cost-path cost to </a:t>
              </a:r>
              <a:r>
                <a:rPr lang="en-US" i="1" dirty="0">
                  <a:latin typeface="+mn-lt"/>
                </a:rPr>
                <a:t>y</a:t>
              </a:r>
            </a:p>
          </p:txBody>
        </p:sp>
        <p:cxnSp>
          <p:nvCxnSpPr>
            <p:cNvPr id="24" name="Straight Connector 23">
              <a:extLst>
                <a:ext uri="{FF2B5EF4-FFF2-40B4-BE49-F238E27FC236}">
                  <a16:creationId xmlns:a16="http://schemas.microsoft.com/office/drawing/2014/main" id="{897FA599-E18E-564C-8B44-C47AC16DEBD6}"/>
                </a:ext>
              </a:extLst>
            </p:cNvPr>
            <p:cNvCxnSpPr>
              <a:cxnSpLocks/>
            </p:cNvCxnSpPr>
            <p:nvPr/>
          </p:nvCxnSpPr>
          <p:spPr>
            <a:xfrm flipV="1">
              <a:off x="6789107" y="4684735"/>
              <a:ext cx="0" cy="713983"/>
            </a:xfrm>
            <a:prstGeom prst="line">
              <a:avLst/>
            </a:prstGeom>
            <a:ln w="12700">
              <a:solidFill>
                <a:srgbClr val="0000A8"/>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D9DDF3FC-7958-1A4C-9958-CFEED50F7D04}"/>
              </a:ext>
            </a:extLst>
          </p:cNvPr>
          <p:cNvGrpSpPr/>
          <p:nvPr/>
        </p:nvGrpSpPr>
        <p:grpSpPr>
          <a:xfrm>
            <a:off x="5898825" y="4749453"/>
            <a:ext cx="3734933" cy="1589812"/>
            <a:chOff x="5898825" y="4749453"/>
            <a:chExt cx="3734933" cy="1589812"/>
          </a:xfrm>
        </p:grpSpPr>
        <p:sp>
          <p:nvSpPr>
            <p:cNvPr id="12" name="Text Box 7">
              <a:extLst>
                <a:ext uri="{FF2B5EF4-FFF2-40B4-BE49-F238E27FC236}">
                  <a16:creationId xmlns:a16="http://schemas.microsoft.com/office/drawing/2014/main" id="{4E51D062-C026-C442-99A3-A58F234CF451}"/>
                </a:ext>
              </a:extLst>
            </p:cNvPr>
            <p:cNvSpPr txBox="1">
              <a:spLocks noChangeArrowheads="1"/>
            </p:cNvSpPr>
            <p:nvPr/>
          </p:nvSpPr>
          <p:spPr bwMode="auto">
            <a:xfrm>
              <a:off x="5898825" y="5877600"/>
              <a:ext cx="373493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dirty="0">
                  <a:latin typeface="+mn-lt"/>
                </a:rPr>
                <a:t>direct cost of link from</a:t>
              </a:r>
              <a:r>
                <a:rPr lang="en-US" i="1" dirty="0">
                  <a:latin typeface="+mn-lt"/>
                </a:rPr>
                <a:t> x </a:t>
              </a:r>
              <a:r>
                <a:rPr lang="en-US" dirty="0">
                  <a:latin typeface="+mn-lt"/>
                </a:rPr>
                <a:t>to </a:t>
              </a:r>
              <a:r>
                <a:rPr lang="en-US" i="1" dirty="0">
                  <a:latin typeface="+mn-lt"/>
                </a:rPr>
                <a:t>v</a:t>
              </a:r>
            </a:p>
          </p:txBody>
        </p:sp>
        <p:cxnSp>
          <p:nvCxnSpPr>
            <p:cNvPr id="25" name="Straight Connector 24">
              <a:extLst>
                <a:ext uri="{FF2B5EF4-FFF2-40B4-BE49-F238E27FC236}">
                  <a16:creationId xmlns:a16="http://schemas.microsoft.com/office/drawing/2014/main" id="{DBA47127-1CA2-C945-9F12-07114230EB74}"/>
                </a:ext>
              </a:extLst>
            </p:cNvPr>
            <p:cNvCxnSpPr>
              <a:cxnSpLocks/>
            </p:cNvCxnSpPr>
            <p:nvPr/>
          </p:nvCxnSpPr>
          <p:spPr>
            <a:xfrm flipV="1">
              <a:off x="5901847" y="4749453"/>
              <a:ext cx="0" cy="1338196"/>
            </a:xfrm>
            <a:prstGeom prst="line">
              <a:avLst/>
            </a:prstGeom>
            <a:ln w="12700">
              <a:solidFill>
                <a:srgbClr val="0000A8"/>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50071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dissolve">
                                      <p:cBhvr>
                                        <p:cTn id="12" dur="5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dissolve">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dissolve">
                                      <p:cBhvr>
                                        <p:cTn id="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Network layer control plane: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network control plane:</a:t>
            </a:r>
          </a:p>
          <a:p>
            <a:pPr lvl="1">
              <a:buFont typeface="Arial"/>
              <a:buChar char="•"/>
              <a:defRPr/>
            </a:pPr>
            <a:r>
              <a:rPr lang="en-US" sz="2800" dirty="0"/>
              <a:t>traditional routing algorithms</a:t>
            </a:r>
          </a:p>
          <a:p>
            <a:pPr lvl="1">
              <a:buFont typeface="Arial"/>
              <a:buChar char="•"/>
              <a:defRPr/>
            </a:pPr>
            <a:r>
              <a:rPr lang="en-US" sz="2800" dirty="0"/>
              <a:t>SDN controllers</a:t>
            </a:r>
          </a:p>
          <a:p>
            <a:pPr lvl="1">
              <a:buFont typeface="Arial"/>
              <a:buChar char="•"/>
              <a:defRPr/>
            </a:pPr>
            <a:r>
              <a:rPr lang="en-US" sz="2800" dirty="0"/>
              <a:t>network management, configuration</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304934" y="1602070"/>
            <a:ext cx="5584371" cy="4351338"/>
          </a:xfrm>
        </p:spPr>
        <p:txBody>
          <a:bodyPr>
            <a:normAutofit/>
          </a:bodyPr>
          <a:lstStyle/>
          <a:p>
            <a:pPr marL="407988" indent="-277813"/>
            <a:r>
              <a:rPr lang="en-US" sz="3200" dirty="0"/>
              <a:t>instantiation, implementation in the Internet:</a:t>
            </a:r>
          </a:p>
          <a:p>
            <a:pPr lvl="1"/>
            <a:r>
              <a:rPr lang="en-US" sz="2800" dirty="0"/>
              <a:t>OSPF, BGP</a:t>
            </a:r>
          </a:p>
          <a:p>
            <a:pPr lvl="1"/>
            <a:r>
              <a:rPr lang="en-US" sz="2800" dirty="0"/>
              <a:t>OpenFlow, ODL and ONOS controllers</a:t>
            </a:r>
          </a:p>
          <a:p>
            <a:pPr lvl="1"/>
            <a:r>
              <a:rPr lang="en-US" sz="2800" dirty="0"/>
              <a:t>Internet Control Message Protocol: ICMP</a:t>
            </a:r>
          </a:p>
          <a:p>
            <a:pPr lvl="1"/>
            <a:r>
              <a:rPr lang="en-US" sz="2800" dirty="0"/>
              <a:t>SNMP, YANG/NETCONF</a:t>
            </a:r>
          </a:p>
        </p:txBody>
      </p:sp>
      <p:sp>
        <p:nvSpPr>
          <p:cNvPr id="6" name="Slide Number Placeholder 4">
            <a:extLst>
              <a:ext uri="{FF2B5EF4-FFF2-40B4-BE49-F238E27FC236}">
                <a16:creationId xmlns:a16="http://schemas.microsoft.com/office/drawing/2014/main" id="{20951948-B008-E644-A413-AF8F2E6FBCAF}"/>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2</a:t>
            </a:fld>
            <a:endParaRPr lang="en-US" dirty="0"/>
          </a:p>
        </p:txBody>
      </p:sp>
    </p:spTree>
    <p:extLst>
      <p:ext uri="{BB962C8B-B14F-4D97-AF65-F5344CB8AC3E}">
        <p14:creationId xmlns:p14="http://schemas.microsoft.com/office/powerpoint/2010/main" val="11013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dissolve">
                                      <p:cBhvr>
                                        <p:cTn id="15" dur="500"/>
                                        <p:tgtEl>
                                          <p:spTgt spid="3">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dissolve">
                                      <p:cBhvr>
                                        <p:cTn id="18" dur="500"/>
                                        <p:tgtEl>
                                          <p:spTgt spid="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4">
                                            <p:txEl>
                                              <p:pRg st="0" end="0"/>
                                            </p:txEl>
                                          </p:spTgt>
                                        </p:tgtEl>
                                        <p:attrNameLst>
                                          <p:attrName>style.visibility</p:attrName>
                                        </p:attrNameLst>
                                      </p:cBhvr>
                                      <p:to>
                                        <p:strVal val="visible"/>
                                      </p:to>
                                    </p:set>
                                    <p:animEffect transition="in" filter="dissolve">
                                      <p:cBhvr>
                                        <p:cTn id="23" dur="500"/>
                                        <p:tgtEl>
                                          <p:spTgt spid="4">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4">
                                            <p:txEl>
                                              <p:pRg st="1" end="1"/>
                                            </p:txEl>
                                          </p:spTgt>
                                        </p:tgtEl>
                                        <p:attrNameLst>
                                          <p:attrName>style.visibility</p:attrName>
                                        </p:attrNameLst>
                                      </p:cBhvr>
                                      <p:to>
                                        <p:strVal val="visible"/>
                                      </p:to>
                                    </p:set>
                                    <p:animEffect transition="in" filter="dissolve">
                                      <p:cBhvr>
                                        <p:cTn id="28" dur="500"/>
                                        <p:tgtEl>
                                          <p:spTgt spid="4">
                                            <p:txEl>
                                              <p:pRg st="1" end="1"/>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4">
                                            <p:txEl>
                                              <p:pRg st="2" end="2"/>
                                            </p:txEl>
                                          </p:spTgt>
                                        </p:tgtEl>
                                        <p:attrNameLst>
                                          <p:attrName>style.visibility</p:attrName>
                                        </p:attrNameLst>
                                      </p:cBhvr>
                                      <p:to>
                                        <p:strVal val="visible"/>
                                      </p:to>
                                    </p:set>
                                    <p:animEffect transition="in" filter="dissolve">
                                      <p:cBhvr>
                                        <p:cTn id="31" dur="500"/>
                                        <p:tgtEl>
                                          <p:spTgt spid="4">
                                            <p:txEl>
                                              <p:pRg st="2" end="2"/>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4">
                                            <p:txEl>
                                              <p:pRg st="3" end="3"/>
                                            </p:txEl>
                                          </p:spTgt>
                                        </p:tgtEl>
                                        <p:attrNameLst>
                                          <p:attrName>style.visibility</p:attrName>
                                        </p:attrNameLst>
                                      </p:cBhvr>
                                      <p:to>
                                        <p:strVal val="visible"/>
                                      </p:to>
                                    </p:set>
                                    <p:animEffect transition="in" filter="dissolve">
                                      <p:cBhvr>
                                        <p:cTn id="34" dur="500"/>
                                        <p:tgtEl>
                                          <p:spTgt spid="4">
                                            <p:txEl>
                                              <p:pRg st="3" end="3"/>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4">
                                            <p:txEl>
                                              <p:pRg st="4" end="4"/>
                                            </p:txEl>
                                          </p:spTgt>
                                        </p:tgtEl>
                                        <p:attrNameLst>
                                          <p:attrName>style.visibility</p:attrName>
                                        </p:attrNameLst>
                                      </p:cBhvr>
                                      <p:to>
                                        <p:strVal val="visible"/>
                                      </p:to>
                                    </p:set>
                                    <p:animEffect transition="in" filter="dissolve">
                                      <p:cBhvr>
                                        <p:cTn id="37" dur="500"/>
                                        <p:tgtEl>
                                          <p:spTgt spid="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E544A75-190C-D540-8EFD-BF5721DA6B9A}"/>
              </a:ext>
            </a:extLst>
          </p:cNvPr>
          <p:cNvSpPr>
            <a:spLocks noGrp="1"/>
          </p:cNvSpPr>
          <p:nvPr>
            <p:ph type="title"/>
          </p:nvPr>
        </p:nvSpPr>
        <p:spPr/>
        <p:txBody>
          <a:bodyPr/>
          <a:lstStyle/>
          <a:p>
            <a:r>
              <a:rPr lang="en-US" dirty="0"/>
              <a:t>Bellman-Ford Example</a:t>
            </a:r>
          </a:p>
        </p:txBody>
      </p:sp>
      <p:sp>
        <p:nvSpPr>
          <p:cNvPr id="5" name="Slide Number Placeholder 4">
            <a:extLst>
              <a:ext uri="{FF2B5EF4-FFF2-40B4-BE49-F238E27FC236}">
                <a16:creationId xmlns:a16="http://schemas.microsoft.com/office/drawing/2014/main" id="{99B8655F-134F-9941-B2F1-519DACDBD5AE}"/>
              </a:ext>
            </a:extLst>
          </p:cNvPr>
          <p:cNvSpPr>
            <a:spLocks noGrp="1"/>
          </p:cNvSpPr>
          <p:nvPr>
            <p:ph type="sldNum" sz="quarter" idx="4"/>
          </p:nvPr>
        </p:nvSpPr>
        <p:spPr/>
        <p:txBody>
          <a:bodyPr/>
          <a:lstStyle/>
          <a:p>
            <a:r>
              <a:rPr lang="en-US" dirty="0"/>
              <a:t>Network Layer: 5-</a:t>
            </a:r>
            <a:fld id="{C4204591-24BD-A542-B9D5-F8D8A88D2FEE}" type="slidenum">
              <a:rPr lang="en-US" smtClean="0"/>
              <a:pPr/>
              <a:t>20</a:t>
            </a:fld>
            <a:endParaRPr lang="en-US" dirty="0"/>
          </a:p>
        </p:txBody>
      </p:sp>
      <p:sp>
        <p:nvSpPr>
          <p:cNvPr id="101" name="Freeform 4">
            <a:extLst>
              <a:ext uri="{FF2B5EF4-FFF2-40B4-BE49-F238E27FC236}">
                <a16:creationId xmlns:a16="http://schemas.microsoft.com/office/drawing/2014/main" id="{B3361BDC-FC6E-7D45-AF3A-D0E68A57BA18}"/>
              </a:ext>
            </a:extLst>
          </p:cNvPr>
          <p:cNvSpPr>
            <a:spLocks/>
          </p:cNvSpPr>
          <p:nvPr/>
        </p:nvSpPr>
        <p:spPr bwMode="auto">
          <a:xfrm>
            <a:off x="1464895" y="2577601"/>
            <a:ext cx="3571875" cy="2236788"/>
          </a:xfrm>
          <a:custGeom>
            <a:avLst/>
            <a:gdLst>
              <a:gd name="T0" fmla="*/ 0 w 2250"/>
              <a:gd name="T1" fmla="*/ 624 h 1409"/>
              <a:gd name="T2" fmla="*/ 219 w 2250"/>
              <a:gd name="T3" fmla="*/ 321 h 1409"/>
              <a:gd name="T4" fmla="*/ 529 w 2250"/>
              <a:gd name="T5" fmla="*/ 35 h 1409"/>
              <a:gd name="T6" fmla="*/ 1551 w 2250"/>
              <a:gd name="T7" fmla="*/ 111 h 1409"/>
              <a:gd name="T8" fmla="*/ 1968 w 2250"/>
              <a:gd name="T9" fmla="*/ 483 h 1409"/>
              <a:gd name="T10" fmla="*/ 2199 w 2250"/>
              <a:gd name="T11" fmla="*/ 906 h 1409"/>
              <a:gd name="T12" fmla="*/ 1659 w 2250"/>
              <a:gd name="T13" fmla="*/ 1314 h 1409"/>
              <a:gd name="T14" fmla="*/ 993 w 2250"/>
              <a:gd name="T15" fmla="*/ 1386 h 1409"/>
              <a:gd name="T16" fmla="*/ 465 w 2250"/>
              <a:gd name="T17" fmla="*/ 1356 h 1409"/>
              <a:gd name="T18" fmla="*/ 102 w 2250"/>
              <a:gd name="T19" fmla="*/ 1068 h 1409"/>
              <a:gd name="T20" fmla="*/ 0 w 2250"/>
              <a:gd name="T21" fmla="*/ 624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 name="Freeform 5">
            <a:extLst>
              <a:ext uri="{FF2B5EF4-FFF2-40B4-BE49-F238E27FC236}">
                <a16:creationId xmlns:a16="http://schemas.microsoft.com/office/drawing/2014/main" id="{EB384ECE-A843-C347-B24C-9E275CEAC2CD}"/>
              </a:ext>
            </a:extLst>
          </p:cNvPr>
          <p:cNvSpPr>
            <a:spLocks/>
          </p:cNvSpPr>
          <p:nvPr/>
        </p:nvSpPr>
        <p:spPr bwMode="auto">
          <a:xfrm>
            <a:off x="1974545" y="3431326"/>
            <a:ext cx="542925" cy="295275"/>
          </a:xfrm>
          <a:custGeom>
            <a:avLst/>
            <a:gdLst>
              <a:gd name="T0" fmla="*/ 0 w 342"/>
              <a:gd name="T1" fmla="*/ 186 h 186"/>
              <a:gd name="T2" fmla="*/ 342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3" name="Oval 6">
            <a:extLst>
              <a:ext uri="{FF2B5EF4-FFF2-40B4-BE49-F238E27FC236}">
                <a16:creationId xmlns:a16="http://schemas.microsoft.com/office/drawing/2014/main" id="{AB39D95A-2416-9A44-A4A8-038FB65B4DCD}"/>
              </a:ext>
            </a:extLst>
          </p:cNvPr>
          <p:cNvSpPr>
            <a:spLocks noChangeArrowheads="1"/>
          </p:cNvSpPr>
          <p:nvPr/>
        </p:nvSpPr>
        <p:spPr bwMode="auto">
          <a:xfrm>
            <a:off x="1561795" y="381550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4" name="Line 7">
            <a:extLst>
              <a:ext uri="{FF2B5EF4-FFF2-40B4-BE49-F238E27FC236}">
                <a16:creationId xmlns:a16="http://schemas.microsoft.com/office/drawing/2014/main" id="{E78BA6E9-D2DE-3B4C-B8F0-0B60FECF113C}"/>
              </a:ext>
            </a:extLst>
          </p:cNvPr>
          <p:cNvSpPr>
            <a:spLocks noChangeShapeType="1"/>
          </p:cNvSpPr>
          <p:nvPr/>
        </p:nvSpPr>
        <p:spPr bwMode="auto">
          <a:xfrm>
            <a:off x="1561795" y="380438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5" name="Line 8">
            <a:extLst>
              <a:ext uri="{FF2B5EF4-FFF2-40B4-BE49-F238E27FC236}">
                <a16:creationId xmlns:a16="http://schemas.microsoft.com/office/drawing/2014/main" id="{A0D47CD4-5213-7747-B8ED-B82CB1DF3F26}"/>
              </a:ext>
            </a:extLst>
          </p:cNvPr>
          <p:cNvSpPr>
            <a:spLocks noChangeShapeType="1"/>
          </p:cNvSpPr>
          <p:nvPr/>
        </p:nvSpPr>
        <p:spPr bwMode="auto">
          <a:xfrm>
            <a:off x="2058683" y="380438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6" name="Rectangle 9">
            <a:extLst>
              <a:ext uri="{FF2B5EF4-FFF2-40B4-BE49-F238E27FC236}">
                <a16:creationId xmlns:a16="http://schemas.microsoft.com/office/drawing/2014/main" id="{9CC7A1F3-7121-9A4D-8ED5-61BE06416511}"/>
              </a:ext>
            </a:extLst>
          </p:cNvPr>
          <p:cNvSpPr>
            <a:spLocks noChangeArrowheads="1"/>
          </p:cNvSpPr>
          <p:nvPr/>
        </p:nvSpPr>
        <p:spPr bwMode="auto">
          <a:xfrm>
            <a:off x="1561795" y="380438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7" name="Oval 10">
            <a:extLst>
              <a:ext uri="{FF2B5EF4-FFF2-40B4-BE49-F238E27FC236}">
                <a16:creationId xmlns:a16="http://schemas.microsoft.com/office/drawing/2014/main" id="{942A74E2-4B12-2844-8247-4DD1081A42A8}"/>
              </a:ext>
            </a:extLst>
          </p:cNvPr>
          <p:cNvSpPr>
            <a:spLocks noChangeArrowheads="1"/>
          </p:cNvSpPr>
          <p:nvPr/>
        </p:nvSpPr>
        <p:spPr bwMode="auto">
          <a:xfrm>
            <a:off x="1557033" y="371072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Oval 26">
            <a:extLst>
              <a:ext uri="{FF2B5EF4-FFF2-40B4-BE49-F238E27FC236}">
                <a16:creationId xmlns:a16="http://schemas.microsoft.com/office/drawing/2014/main" id="{74166FED-9DB6-AE4B-B5E4-19FFE33242C9}"/>
              </a:ext>
            </a:extLst>
          </p:cNvPr>
          <p:cNvSpPr>
            <a:spLocks noChangeArrowheads="1"/>
          </p:cNvSpPr>
          <p:nvPr/>
        </p:nvSpPr>
        <p:spPr bwMode="auto">
          <a:xfrm>
            <a:off x="3408058" y="442510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4" name="Line 27">
            <a:extLst>
              <a:ext uri="{FF2B5EF4-FFF2-40B4-BE49-F238E27FC236}">
                <a16:creationId xmlns:a16="http://schemas.microsoft.com/office/drawing/2014/main" id="{69186391-9606-034D-9306-C735925D8202}"/>
              </a:ext>
            </a:extLst>
          </p:cNvPr>
          <p:cNvSpPr>
            <a:spLocks noChangeShapeType="1"/>
          </p:cNvSpPr>
          <p:nvPr/>
        </p:nvSpPr>
        <p:spPr bwMode="auto">
          <a:xfrm>
            <a:off x="3408058" y="441398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5" name="Line 28">
            <a:extLst>
              <a:ext uri="{FF2B5EF4-FFF2-40B4-BE49-F238E27FC236}">
                <a16:creationId xmlns:a16="http://schemas.microsoft.com/office/drawing/2014/main" id="{75BB6334-D1C4-D94A-BA99-4367AA958123}"/>
              </a:ext>
            </a:extLst>
          </p:cNvPr>
          <p:cNvSpPr>
            <a:spLocks noChangeShapeType="1"/>
          </p:cNvSpPr>
          <p:nvPr/>
        </p:nvSpPr>
        <p:spPr bwMode="auto">
          <a:xfrm>
            <a:off x="3904945" y="441398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6" name="Rectangle 29">
            <a:extLst>
              <a:ext uri="{FF2B5EF4-FFF2-40B4-BE49-F238E27FC236}">
                <a16:creationId xmlns:a16="http://schemas.microsoft.com/office/drawing/2014/main" id="{4D831A84-D0A6-2A4D-89B7-0B39B1BD83E9}"/>
              </a:ext>
            </a:extLst>
          </p:cNvPr>
          <p:cNvSpPr>
            <a:spLocks noChangeArrowheads="1"/>
          </p:cNvSpPr>
          <p:nvPr/>
        </p:nvSpPr>
        <p:spPr bwMode="auto">
          <a:xfrm>
            <a:off x="3408058" y="441398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Oval 30">
            <a:extLst>
              <a:ext uri="{FF2B5EF4-FFF2-40B4-BE49-F238E27FC236}">
                <a16:creationId xmlns:a16="http://schemas.microsoft.com/office/drawing/2014/main" id="{D0D42B8D-5E2B-7841-A6D2-30BC21485C1D}"/>
              </a:ext>
            </a:extLst>
          </p:cNvPr>
          <p:cNvSpPr>
            <a:spLocks noChangeArrowheads="1"/>
          </p:cNvSpPr>
          <p:nvPr/>
        </p:nvSpPr>
        <p:spPr bwMode="auto">
          <a:xfrm>
            <a:off x="3403295" y="432032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Oval 31">
            <a:extLst>
              <a:ext uri="{FF2B5EF4-FFF2-40B4-BE49-F238E27FC236}">
                <a16:creationId xmlns:a16="http://schemas.microsoft.com/office/drawing/2014/main" id="{12DF998B-81DA-CA49-8C5F-CC780FA09A5F}"/>
              </a:ext>
            </a:extLst>
          </p:cNvPr>
          <p:cNvSpPr>
            <a:spLocks noChangeArrowheads="1"/>
          </p:cNvSpPr>
          <p:nvPr/>
        </p:nvSpPr>
        <p:spPr bwMode="auto">
          <a:xfrm>
            <a:off x="4304995" y="3883763"/>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32">
            <a:extLst>
              <a:ext uri="{FF2B5EF4-FFF2-40B4-BE49-F238E27FC236}">
                <a16:creationId xmlns:a16="http://schemas.microsoft.com/office/drawing/2014/main" id="{0931E746-EEC9-4149-B22C-B128CADA6621}"/>
              </a:ext>
            </a:extLst>
          </p:cNvPr>
          <p:cNvSpPr>
            <a:spLocks noChangeShapeType="1"/>
          </p:cNvSpPr>
          <p:nvPr/>
        </p:nvSpPr>
        <p:spPr bwMode="auto">
          <a:xfrm>
            <a:off x="4304995" y="3872651"/>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33">
            <a:extLst>
              <a:ext uri="{FF2B5EF4-FFF2-40B4-BE49-F238E27FC236}">
                <a16:creationId xmlns:a16="http://schemas.microsoft.com/office/drawing/2014/main" id="{18A78410-02D9-124E-8247-E082F13220BE}"/>
              </a:ext>
            </a:extLst>
          </p:cNvPr>
          <p:cNvSpPr>
            <a:spLocks noChangeShapeType="1"/>
          </p:cNvSpPr>
          <p:nvPr/>
        </p:nvSpPr>
        <p:spPr bwMode="auto">
          <a:xfrm>
            <a:off x="4801883" y="3872651"/>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Rectangle 34">
            <a:extLst>
              <a:ext uri="{FF2B5EF4-FFF2-40B4-BE49-F238E27FC236}">
                <a16:creationId xmlns:a16="http://schemas.microsoft.com/office/drawing/2014/main" id="{200B969E-4AA3-A14C-AF42-EAA87444EF6D}"/>
              </a:ext>
            </a:extLst>
          </p:cNvPr>
          <p:cNvSpPr>
            <a:spLocks noChangeArrowheads="1"/>
          </p:cNvSpPr>
          <p:nvPr/>
        </p:nvSpPr>
        <p:spPr bwMode="auto">
          <a:xfrm>
            <a:off x="4304995" y="3872651"/>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Oval 35">
            <a:extLst>
              <a:ext uri="{FF2B5EF4-FFF2-40B4-BE49-F238E27FC236}">
                <a16:creationId xmlns:a16="http://schemas.microsoft.com/office/drawing/2014/main" id="{79F8363D-C882-3044-8464-7FCFFC28C2B2}"/>
              </a:ext>
            </a:extLst>
          </p:cNvPr>
          <p:cNvSpPr>
            <a:spLocks noChangeArrowheads="1"/>
          </p:cNvSpPr>
          <p:nvPr/>
        </p:nvSpPr>
        <p:spPr bwMode="auto">
          <a:xfrm>
            <a:off x="4300233" y="3778988"/>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Freeform 36">
            <a:extLst>
              <a:ext uri="{FF2B5EF4-FFF2-40B4-BE49-F238E27FC236}">
                <a16:creationId xmlns:a16="http://schemas.microsoft.com/office/drawing/2014/main" id="{C5ED50C5-F56B-144B-B077-B4B2FEDC3660}"/>
              </a:ext>
            </a:extLst>
          </p:cNvPr>
          <p:cNvSpPr>
            <a:spLocks/>
          </p:cNvSpPr>
          <p:nvPr/>
        </p:nvSpPr>
        <p:spPr bwMode="auto">
          <a:xfrm>
            <a:off x="3655708" y="3474188"/>
            <a:ext cx="1588" cy="828675"/>
          </a:xfrm>
          <a:custGeom>
            <a:avLst/>
            <a:gdLst>
              <a:gd name="T0" fmla="*/ 0 w 1"/>
              <a:gd name="T1" fmla="*/ 0 h 522"/>
              <a:gd name="T2" fmla="*/ 0 w 1"/>
              <a:gd name="T3" fmla="*/ 522 h 522"/>
              <a:gd name="T4" fmla="*/ 0 60000 65536"/>
              <a:gd name="T5" fmla="*/ 0 60000 65536"/>
              <a:gd name="T6" fmla="*/ 0 w 1"/>
              <a:gd name="T7" fmla="*/ 0 h 522"/>
              <a:gd name="T8" fmla="*/ 1 w 1"/>
              <a:gd name="T9" fmla="*/ 522 h 522"/>
            </a:gdLst>
            <a:ahLst/>
            <a:cxnLst>
              <a:cxn ang="T4">
                <a:pos x="T0" y="T1"/>
              </a:cxn>
              <a:cxn ang="T5">
                <a:pos x="T2" y="T3"/>
              </a:cxn>
            </a:cxnLst>
            <a:rect l="T6" t="T7" r="T8" b="T9"/>
            <a:pathLst>
              <a:path w="1" h="522">
                <a:moveTo>
                  <a:pt x="0" y="0"/>
                </a:moveTo>
                <a:lnTo>
                  <a:pt x="0" y="522"/>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 name="Freeform 37">
            <a:extLst>
              <a:ext uri="{FF2B5EF4-FFF2-40B4-BE49-F238E27FC236}">
                <a16:creationId xmlns:a16="http://schemas.microsoft.com/office/drawing/2014/main" id="{A19ED863-F302-4C4B-BF32-9ED18D75863D}"/>
              </a:ext>
            </a:extLst>
          </p:cNvPr>
          <p:cNvSpPr>
            <a:spLocks/>
          </p:cNvSpPr>
          <p:nvPr/>
        </p:nvSpPr>
        <p:spPr bwMode="auto">
          <a:xfrm>
            <a:off x="2555570" y="3483713"/>
            <a:ext cx="1588" cy="852488"/>
          </a:xfrm>
          <a:custGeom>
            <a:avLst/>
            <a:gdLst>
              <a:gd name="T0" fmla="*/ 0 w 1"/>
              <a:gd name="T1" fmla="*/ 0 h 537"/>
              <a:gd name="T2" fmla="*/ 0 w 1"/>
              <a:gd name="T3" fmla="*/ 537 h 537"/>
              <a:gd name="T4" fmla="*/ 0 60000 65536"/>
              <a:gd name="T5" fmla="*/ 0 60000 65536"/>
              <a:gd name="T6" fmla="*/ 0 w 1"/>
              <a:gd name="T7" fmla="*/ 0 h 537"/>
              <a:gd name="T8" fmla="*/ 1 w 1"/>
              <a:gd name="T9" fmla="*/ 537 h 537"/>
            </a:gdLst>
            <a:ahLst/>
            <a:cxnLst>
              <a:cxn ang="T4">
                <a:pos x="T0" y="T1"/>
              </a:cxn>
              <a:cxn ang="T5">
                <a:pos x="T2" y="T3"/>
              </a:cxn>
            </a:cxnLst>
            <a:rect l="T6" t="T7" r="T8" b="T9"/>
            <a:pathLst>
              <a:path w="1" h="537">
                <a:moveTo>
                  <a:pt x="0" y="0"/>
                </a:moveTo>
                <a:lnTo>
                  <a:pt x="0" y="537"/>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 name="Freeform 38">
            <a:extLst>
              <a:ext uri="{FF2B5EF4-FFF2-40B4-BE49-F238E27FC236}">
                <a16:creationId xmlns:a16="http://schemas.microsoft.com/office/drawing/2014/main" id="{6BF3134C-2B3E-1548-AB3D-A3BDFF4F4A5C}"/>
              </a:ext>
            </a:extLst>
          </p:cNvPr>
          <p:cNvSpPr>
            <a:spLocks/>
          </p:cNvSpPr>
          <p:nvPr/>
        </p:nvSpPr>
        <p:spPr bwMode="auto">
          <a:xfrm>
            <a:off x="2817508" y="3459901"/>
            <a:ext cx="800100" cy="952500"/>
          </a:xfrm>
          <a:custGeom>
            <a:avLst/>
            <a:gdLst>
              <a:gd name="T0" fmla="*/ 0 w 378"/>
              <a:gd name="T1" fmla="*/ 11993521 h 174"/>
              <a:gd name="T2" fmla="*/ 5035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 name="Freeform 39">
            <a:extLst>
              <a:ext uri="{FF2B5EF4-FFF2-40B4-BE49-F238E27FC236}">
                <a16:creationId xmlns:a16="http://schemas.microsoft.com/office/drawing/2014/main" id="{C6245707-E1A1-D049-ABCA-63F805299AF1}"/>
              </a:ext>
            </a:extLst>
          </p:cNvPr>
          <p:cNvSpPr>
            <a:spLocks/>
          </p:cNvSpPr>
          <p:nvPr/>
        </p:nvSpPr>
        <p:spPr bwMode="auto">
          <a:xfrm>
            <a:off x="3908120" y="4012351"/>
            <a:ext cx="581025" cy="428625"/>
          </a:xfrm>
          <a:custGeom>
            <a:avLst/>
            <a:gdLst>
              <a:gd name="T0" fmla="*/ 0 w 366"/>
              <a:gd name="T1" fmla="*/ 270 h 270"/>
              <a:gd name="T2" fmla="*/ 366 w 366"/>
              <a:gd name="T3" fmla="*/ 0 h 270"/>
              <a:gd name="T4" fmla="*/ 0 60000 65536"/>
              <a:gd name="T5" fmla="*/ 0 60000 65536"/>
              <a:gd name="T6" fmla="*/ 0 w 366"/>
              <a:gd name="T7" fmla="*/ 0 h 270"/>
              <a:gd name="T8" fmla="*/ 366 w 366"/>
              <a:gd name="T9" fmla="*/ 270 h 270"/>
            </a:gdLst>
            <a:ahLst/>
            <a:cxnLst>
              <a:cxn ang="T4">
                <a:pos x="T0" y="T1"/>
              </a:cxn>
              <a:cxn ang="T5">
                <a:pos x="T2" y="T3"/>
              </a:cxn>
            </a:cxnLst>
            <a:rect l="T6" t="T7" r="T8" b="T9"/>
            <a:pathLst>
              <a:path w="366" h="270">
                <a:moveTo>
                  <a:pt x="0" y="270"/>
                </a:moveTo>
                <a:lnTo>
                  <a:pt x="366"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 name="Freeform 40">
            <a:extLst>
              <a:ext uri="{FF2B5EF4-FFF2-40B4-BE49-F238E27FC236}">
                <a16:creationId xmlns:a16="http://schemas.microsoft.com/office/drawing/2014/main" id="{4B76FA55-0E59-6C45-8AD8-BE40BC0A5648}"/>
              </a:ext>
            </a:extLst>
          </p:cNvPr>
          <p:cNvSpPr>
            <a:spLocks/>
          </p:cNvSpPr>
          <p:nvPr/>
        </p:nvSpPr>
        <p:spPr bwMode="auto">
          <a:xfrm>
            <a:off x="2827033" y="4460026"/>
            <a:ext cx="581025" cy="1588"/>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 name="Freeform 41">
            <a:extLst>
              <a:ext uri="{FF2B5EF4-FFF2-40B4-BE49-F238E27FC236}">
                <a16:creationId xmlns:a16="http://schemas.microsoft.com/office/drawing/2014/main" id="{478F5CA3-540D-704B-A0A9-843221692BFB}"/>
              </a:ext>
            </a:extLst>
          </p:cNvPr>
          <p:cNvSpPr>
            <a:spLocks/>
          </p:cNvSpPr>
          <p:nvPr/>
        </p:nvSpPr>
        <p:spPr bwMode="auto">
          <a:xfrm>
            <a:off x="1888820" y="3945676"/>
            <a:ext cx="438150" cy="419100"/>
          </a:xfrm>
          <a:custGeom>
            <a:avLst/>
            <a:gdLst>
              <a:gd name="T0" fmla="*/ 276 w 276"/>
              <a:gd name="T1" fmla="*/ 264 h 264"/>
              <a:gd name="T2" fmla="*/ 0 w 276"/>
              <a:gd name="T3" fmla="*/ 0 h 264"/>
              <a:gd name="T4" fmla="*/ 0 60000 65536"/>
              <a:gd name="T5" fmla="*/ 0 60000 65536"/>
              <a:gd name="T6" fmla="*/ 0 w 276"/>
              <a:gd name="T7" fmla="*/ 0 h 264"/>
              <a:gd name="T8" fmla="*/ 276 w 276"/>
              <a:gd name="T9" fmla="*/ 264 h 264"/>
            </a:gdLst>
            <a:ahLst/>
            <a:cxnLst>
              <a:cxn ang="T4">
                <a:pos x="T0" y="T1"/>
              </a:cxn>
              <a:cxn ang="T5">
                <a:pos x="T2" y="T3"/>
              </a:cxn>
            </a:cxnLst>
            <a:rect l="T6" t="T7" r="T8" b="T9"/>
            <a:pathLst>
              <a:path w="276" h="264">
                <a:moveTo>
                  <a:pt x="276" y="264"/>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 name="Freeform 42">
            <a:extLst>
              <a:ext uri="{FF2B5EF4-FFF2-40B4-BE49-F238E27FC236}">
                <a16:creationId xmlns:a16="http://schemas.microsoft.com/office/drawing/2014/main" id="{09441A01-DB3D-8849-9E6E-B61A9E1DF7A5}"/>
              </a:ext>
            </a:extLst>
          </p:cNvPr>
          <p:cNvSpPr>
            <a:spLocks/>
          </p:cNvSpPr>
          <p:nvPr/>
        </p:nvSpPr>
        <p:spPr bwMode="auto">
          <a:xfrm>
            <a:off x="2817508" y="3364651"/>
            <a:ext cx="581025" cy="1588"/>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 name="Freeform 43">
            <a:extLst>
              <a:ext uri="{FF2B5EF4-FFF2-40B4-BE49-F238E27FC236}">
                <a16:creationId xmlns:a16="http://schemas.microsoft.com/office/drawing/2014/main" id="{FFD32857-C28D-9847-80E0-9E7FFFB0893C}"/>
              </a:ext>
            </a:extLst>
          </p:cNvPr>
          <p:cNvSpPr>
            <a:spLocks/>
          </p:cNvSpPr>
          <p:nvPr/>
        </p:nvSpPr>
        <p:spPr bwMode="auto">
          <a:xfrm>
            <a:off x="3889070" y="3359888"/>
            <a:ext cx="628650" cy="423863"/>
          </a:xfrm>
          <a:custGeom>
            <a:avLst/>
            <a:gdLst>
              <a:gd name="T0" fmla="*/ 396 w 396"/>
              <a:gd name="T1" fmla="*/ 267 h 267"/>
              <a:gd name="T2" fmla="*/ 0 w 396"/>
              <a:gd name="T3" fmla="*/ 0 h 267"/>
              <a:gd name="T4" fmla="*/ 0 60000 65536"/>
              <a:gd name="T5" fmla="*/ 0 60000 65536"/>
              <a:gd name="T6" fmla="*/ 0 w 396"/>
              <a:gd name="T7" fmla="*/ 0 h 267"/>
              <a:gd name="T8" fmla="*/ 396 w 396"/>
              <a:gd name="T9" fmla="*/ 267 h 267"/>
            </a:gdLst>
            <a:ahLst/>
            <a:cxnLst>
              <a:cxn ang="T4">
                <a:pos x="T0" y="T1"/>
              </a:cxn>
              <a:cxn ang="T5">
                <a:pos x="T2" y="T3"/>
              </a:cxn>
            </a:cxnLst>
            <a:rect l="T6" t="T7" r="T8" b="T9"/>
            <a:pathLst>
              <a:path w="396" h="267">
                <a:moveTo>
                  <a:pt x="396" y="267"/>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 name="Freeform 44">
            <a:extLst>
              <a:ext uri="{FF2B5EF4-FFF2-40B4-BE49-F238E27FC236}">
                <a16:creationId xmlns:a16="http://schemas.microsoft.com/office/drawing/2014/main" id="{95317AFD-8425-9047-82D2-5C53D86FC4B1}"/>
              </a:ext>
            </a:extLst>
          </p:cNvPr>
          <p:cNvSpPr>
            <a:spLocks/>
          </p:cNvSpPr>
          <p:nvPr/>
        </p:nvSpPr>
        <p:spPr bwMode="auto">
          <a:xfrm>
            <a:off x="1798333" y="2678851"/>
            <a:ext cx="1762125" cy="1023938"/>
          </a:xfrm>
          <a:custGeom>
            <a:avLst/>
            <a:gdLst>
              <a:gd name="T0" fmla="*/ 1110 w 1110"/>
              <a:gd name="T1" fmla="*/ 342 h 645"/>
              <a:gd name="T2" fmla="*/ 0 w 1110"/>
              <a:gd name="T3" fmla="*/ 645 h 645"/>
              <a:gd name="T4" fmla="*/ 0 60000 65536"/>
              <a:gd name="T5" fmla="*/ 0 60000 65536"/>
              <a:gd name="T6" fmla="*/ 0 w 1110"/>
              <a:gd name="T7" fmla="*/ 0 h 645"/>
              <a:gd name="T8" fmla="*/ 1110 w 1110"/>
              <a:gd name="T9" fmla="*/ 645 h 645"/>
            </a:gdLst>
            <a:ahLst/>
            <a:cxnLst>
              <a:cxn ang="T4">
                <a:pos x="T0" y="T1"/>
              </a:cxn>
              <a:cxn ang="T5">
                <a:pos x="T2" y="T3"/>
              </a:cxn>
            </a:cxnLst>
            <a:rect l="T6" t="T7" r="T8" b="T9"/>
            <a:pathLst>
              <a:path w="1110" h="645">
                <a:moveTo>
                  <a:pt x="1110" y="342"/>
                </a:moveTo>
                <a:cubicBezTo>
                  <a:pt x="1104" y="0"/>
                  <a:pt x="21" y="63"/>
                  <a:pt x="0" y="645"/>
                </a:cubicBez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2" name="Group 45">
            <a:extLst>
              <a:ext uri="{FF2B5EF4-FFF2-40B4-BE49-F238E27FC236}">
                <a16:creationId xmlns:a16="http://schemas.microsoft.com/office/drawing/2014/main" id="{8EA0B5C0-FA92-A244-9016-9BA3D6889A5F}"/>
              </a:ext>
            </a:extLst>
          </p:cNvPr>
          <p:cNvGrpSpPr>
            <a:grpSpLocks/>
          </p:cNvGrpSpPr>
          <p:nvPr/>
        </p:nvGrpSpPr>
        <p:grpSpPr bwMode="auto">
          <a:xfrm>
            <a:off x="1639583" y="3628176"/>
            <a:ext cx="325438" cy="396875"/>
            <a:chOff x="2954" y="2425"/>
            <a:chExt cx="208" cy="250"/>
          </a:xfrm>
        </p:grpSpPr>
        <p:sp>
          <p:nvSpPr>
            <p:cNvPr id="168" name="Rectangle 46">
              <a:extLst>
                <a:ext uri="{FF2B5EF4-FFF2-40B4-BE49-F238E27FC236}">
                  <a16:creationId xmlns:a16="http://schemas.microsoft.com/office/drawing/2014/main" id="{F6376756-4852-A74B-A929-795C12362D03}"/>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9" name="Text Box 47">
              <a:extLst>
                <a:ext uri="{FF2B5EF4-FFF2-40B4-BE49-F238E27FC236}">
                  <a16:creationId xmlns:a16="http://schemas.microsoft.com/office/drawing/2014/main" id="{8D21A96D-93CD-CC4E-9802-65B183FC94A2}"/>
                </a:ext>
              </a:extLst>
            </p:cNvPr>
            <p:cNvSpPr txBox="1">
              <a:spLocks noChangeArrowheads="1"/>
            </p:cNvSpPr>
            <p:nvPr/>
          </p:nvSpPr>
          <p:spPr bwMode="auto">
            <a:xfrm>
              <a:off x="2954" y="2425"/>
              <a:ext cx="208"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3" name="Group 48">
            <a:extLst>
              <a:ext uri="{FF2B5EF4-FFF2-40B4-BE49-F238E27FC236}">
                <a16:creationId xmlns:a16="http://schemas.microsoft.com/office/drawing/2014/main" id="{BAEC1726-7585-D84C-8544-8B19570BB0D1}"/>
              </a:ext>
            </a:extLst>
          </p:cNvPr>
          <p:cNvGrpSpPr>
            <a:grpSpLocks/>
          </p:cNvGrpSpPr>
          <p:nvPr/>
        </p:nvGrpSpPr>
        <p:grpSpPr bwMode="auto">
          <a:xfrm>
            <a:off x="3503308" y="4237776"/>
            <a:ext cx="311150" cy="396875"/>
            <a:chOff x="2958" y="2425"/>
            <a:chExt cx="199" cy="250"/>
          </a:xfrm>
        </p:grpSpPr>
        <p:sp>
          <p:nvSpPr>
            <p:cNvPr id="166" name="Rectangle 49">
              <a:extLst>
                <a:ext uri="{FF2B5EF4-FFF2-40B4-BE49-F238E27FC236}">
                  <a16:creationId xmlns:a16="http://schemas.microsoft.com/office/drawing/2014/main" id="{30D6A47E-3051-2642-B778-56D0A6ADF6C5}"/>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Text Box 50">
              <a:extLst>
                <a:ext uri="{FF2B5EF4-FFF2-40B4-BE49-F238E27FC236}">
                  <a16:creationId xmlns:a16="http://schemas.microsoft.com/office/drawing/2014/main" id="{657B88CD-80B6-9149-A47C-0E4E47210BDB}"/>
                </a:ext>
              </a:extLst>
            </p:cNvPr>
            <p:cNvSpPr txBox="1">
              <a:spLocks noChangeArrowheads="1"/>
            </p:cNvSpPr>
            <p:nvPr/>
          </p:nvSpPr>
          <p:spPr bwMode="auto">
            <a:xfrm>
              <a:off x="2958" y="2425"/>
              <a:ext cx="199"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y</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7" name="Group 60">
            <a:extLst>
              <a:ext uri="{FF2B5EF4-FFF2-40B4-BE49-F238E27FC236}">
                <a16:creationId xmlns:a16="http://schemas.microsoft.com/office/drawing/2014/main" id="{C6605578-FE95-B24F-BADA-356BBFD8BB95}"/>
              </a:ext>
            </a:extLst>
          </p:cNvPr>
          <p:cNvGrpSpPr>
            <a:grpSpLocks/>
          </p:cNvGrpSpPr>
          <p:nvPr/>
        </p:nvGrpSpPr>
        <p:grpSpPr bwMode="auto">
          <a:xfrm>
            <a:off x="4398658" y="3647226"/>
            <a:ext cx="336550" cy="457200"/>
            <a:chOff x="2949" y="2395"/>
            <a:chExt cx="214" cy="288"/>
          </a:xfrm>
        </p:grpSpPr>
        <p:sp>
          <p:nvSpPr>
            <p:cNvPr id="158" name="Rectangle 61">
              <a:extLst>
                <a:ext uri="{FF2B5EF4-FFF2-40B4-BE49-F238E27FC236}">
                  <a16:creationId xmlns:a16="http://schemas.microsoft.com/office/drawing/2014/main" id="{41CF463B-AC90-B448-AB77-AD1A2A48F0FD}"/>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9" name="Text Box 62">
              <a:extLst>
                <a:ext uri="{FF2B5EF4-FFF2-40B4-BE49-F238E27FC236}">
                  <a16:creationId xmlns:a16="http://schemas.microsoft.com/office/drawing/2014/main" id="{6948C996-9399-804D-A0BC-5489BB15AF69}"/>
                </a:ext>
              </a:extLst>
            </p:cNvPr>
            <p:cNvSpPr txBox="1">
              <a:spLocks noChangeArrowheads="1"/>
            </p:cNvSpPr>
            <p:nvPr/>
          </p:nvSpPr>
          <p:spPr bwMode="auto">
            <a:xfrm>
              <a:off x="2949" y="2395"/>
              <a:ext cx="214"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z</a:t>
              </a:r>
            </a:p>
          </p:txBody>
        </p:sp>
      </p:grpSp>
      <p:sp>
        <p:nvSpPr>
          <p:cNvPr id="148" name="Text Box 63">
            <a:extLst>
              <a:ext uri="{FF2B5EF4-FFF2-40B4-BE49-F238E27FC236}">
                <a16:creationId xmlns:a16="http://schemas.microsoft.com/office/drawing/2014/main" id="{5119DE63-46A3-DA49-98F8-27DCAD97989D}"/>
              </a:ext>
            </a:extLst>
          </p:cNvPr>
          <p:cNvSpPr txBox="1">
            <a:spLocks noChangeArrowheads="1"/>
          </p:cNvSpPr>
          <p:nvPr/>
        </p:nvSpPr>
        <p:spPr bwMode="auto">
          <a:xfrm>
            <a:off x="1966608" y="3348776"/>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9" name="Text Box 64">
            <a:extLst>
              <a:ext uri="{FF2B5EF4-FFF2-40B4-BE49-F238E27FC236}">
                <a16:creationId xmlns:a16="http://schemas.microsoft.com/office/drawing/2014/main" id="{C6DA4233-38DD-5642-A09A-BB31A7CEF55D}"/>
              </a:ext>
            </a:extLst>
          </p:cNvPr>
          <p:cNvSpPr txBox="1">
            <a:spLocks noChangeArrowheads="1"/>
          </p:cNvSpPr>
          <p:nvPr/>
        </p:nvSpPr>
        <p:spPr bwMode="auto">
          <a:xfrm>
            <a:off x="2519058" y="3696438"/>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0" name="Text Box 65">
            <a:extLst>
              <a:ext uri="{FF2B5EF4-FFF2-40B4-BE49-F238E27FC236}">
                <a16:creationId xmlns:a16="http://schemas.microsoft.com/office/drawing/2014/main" id="{6E303301-D563-6140-AA2B-70CA3406E2CA}"/>
              </a:ext>
            </a:extLst>
          </p:cNvPr>
          <p:cNvSpPr txBox="1">
            <a:spLocks noChangeArrowheads="1"/>
          </p:cNvSpPr>
          <p:nvPr/>
        </p:nvSpPr>
        <p:spPr bwMode="auto">
          <a:xfrm>
            <a:off x="1828495" y="4034576"/>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1" name="Text Box 66">
            <a:extLst>
              <a:ext uri="{FF2B5EF4-FFF2-40B4-BE49-F238E27FC236}">
                <a16:creationId xmlns:a16="http://schemas.microsoft.com/office/drawing/2014/main" id="{CBC99722-8514-834D-85FC-347C82160B5B}"/>
              </a:ext>
            </a:extLst>
          </p:cNvPr>
          <p:cNvSpPr txBox="1">
            <a:spLocks noChangeArrowheads="1"/>
          </p:cNvSpPr>
          <p:nvPr/>
        </p:nvSpPr>
        <p:spPr bwMode="auto">
          <a:xfrm>
            <a:off x="3128658" y="3844076"/>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2" name="Text Box 67">
            <a:extLst>
              <a:ext uri="{FF2B5EF4-FFF2-40B4-BE49-F238E27FC236}">
                <a16:creationId xmlns:a16="http://schemas.microsoft.com/office/drawing/2014/main" id="{83B046CC-9905-9C43-9054-62843B40FB2F}"/>
              </a:ext>
            </a:extLst>
          </p:cNvPr>
          <p:cNvSpPr txBox="1">
            <a:spLocks noChangeArrowheads="1"/>
          </p:cNvSpPr>
          <p:nvPr/>
        </p:nvSpPr>
        <p:spPr bwMode="auto">
          <a:xfrm>
            <a:off x="3028645" y="4406051"/>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3" name="Text Box 68">
            <a:extLst>
              <a:ext uri="{FF2B5EF4-FFF2-40B4-BE49-F238E27FC236}">
                <a16:creationId xmlns:a16="http://schemas.microsoft.com/office/drawing/2014/main" id="{534112F7-D709-B040-8EB3-28DABCD693F8}"/>
              </a:ext>
            </a:extLst>
          </p:cNvPr>
          <p:cNvSpPr txBox="1">
            <a:spLocks noChangeArrowheads="1"/>
          </p:cNvSpPr>
          <p:nvPr/>
        </p:nvSpPr>
        <p:spPr bwMode="auto">
          <a:xfrm>
            <a:off x="3600145" y="3725013"/>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4" name="Text Box 69">
            <a:extLst>
              <a:ext uri="{FF2B5EF4-FFF2-40B4-BE49-F238E27FC236}">
                <a16:creationId xmlns:a16="http://schemas.microsoft.com/office/drawing/2014/main" id="{23747841-C3BA-4F4A-AF0C-5509D7AD1A16}"/>
              </a:ext>
            </a:extLst>
          </p:cNvPr>
          <p:cNvSpPr txBox="1">
            <a:spLocks noChangeArrowheads="1"/>
          </p:cNvSpPr>
          <p:nvPr/>
        </p:nvSpPr>
        <p:spPr bwMode="auto">
          <a:xfrm>
            <a:off x="4171645" y="4144113"/>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5" name="Text Box 70">
            <a:extLst>
              <a:ext uri="{FF2B5EF4-FFF2-40B4-BE49-F238E27FC236}">
                <a16:creationId xmlns:a16="http://schemas.microsoft.com/office/drawing/2014/main" id="{505A16BA-1B4E-2946-BF56-95BF07F6629A}"/>
              </a:ext>
            </a:extLst>
          </p:cNvPr>
          <p:cNvSpPr txBox="1">
            <a:spLocks noChangeArrowheads="1"/>
          </p:cNvSpPr>
          <p:nvPr/>
        </p:nvSpPr>
        <p:spPr bwMode="auto">
          <a:xfrm>
            <a:off x="4128783" y="3291626"/>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6" name="Text Box 71">
            <a:extLst>
              <a:ext uri="{FF2B5EF4-FFF2-40B4-BE49-F238E27FC236}">
                <a16:creationId xmlns:a16="http://schemas.microsoft.com/office/drawing/2014/main" id="{629902D3-50B9-0949-B491-4ABB181418AE}"/>
              </a:ext>
            </a:extLst>
          </p:cNvPr>
          <p:cNvSpPr txBox="1">
            <a:spLocks noChangeArrowheads="1"/>
          </p:cNvSpPr>
          <p:nvPr/>
        </p:nvSpPr>
        <p:spPr bwMode="auto">
          <a:xfrm>
            <a:off x="2961970" y="3053501"/>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7" name="Text Box 72">
            <a:extLst>
              <a:ext uri="{FF2B5EF4-FFF2-40B4-BE49-F238E27FC236}">
                <a16:creationId xmlns:a16="http://schemas.microsoft.com/office/drawing/2014/main" id="{165ABB11-551D-C643-B086-8CDB0076CFD6}"/>
              </a:ext>
            </a:extLst>
          </p:cNvPr>
          <p:cNvSpPr txBox="1">
            <a:spLocks noChangeArrowheads="1"/>
          </p:cNvSpPr>
          <p:nvPr/>
        </p:nvSpPr>
        <p:spPr bwMode="auto">
          <a:xfrm>
            <a:off x="2404758" y="2629638"/>
            <a:ext cx="311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0" name="Text Box 73">
            <a:extLst>
              <a:ext uri="{FF2B5EF4-FFF2-40B4-BE49-F238E27FC236}">
                <a16:creationId xmlns:a16="http://schemas.microsoft.com/office/drawing/2014/main" id="{50793FC3-EA52-8A46-B2EB-EA9264E29B97}"/>
              </a:ext>
            </a:extLst>
          </p:cNvPr>
          <p:cNvSpPr txBox="1">
            <a:spLocks noChangeArrowheads="1"/>
          </p:cNvSpPr>
          <p:nvPr/>
        </p:nvSpPr>
        <p:spPr bwMode="auto">
          <a:xfrm>
            <a:off x="826718" y="1453057"/>
            <a:ext cx="1106048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mn-lt"/>
                <a:ea typeface="ＭＳ Ｐゴシック" charset="0"/>
              </a:rPr>
              <a:t>Suppose that </a:t>
            </a:r>
            <a:r>
              <a:rPr kumimoji="0" lang="en-US" sz="2800" b="0" i="1" strike="noStrike" kern="0" cap="none" spc="0" normalizeH="0" baseline="0" noProof="0" dirty="0">
                <a:ln>
                  <a:noFill/>
                </a:ln>
                <a:solidFill>
                  <a:srgbClr val="000000"/>
                </a:solidFill>
                <a:effectLst/>
                <a:uLnTx/>
                <a:uFillTx/>
                <a:latin typeface="+mn-lt"/>
                <a:ea typeface="ＭＳ Ｐゴシック" charset="0"/>
              </a:rPr>
              <a:t>u</a:t>
            </a:r>
            <a:r>
              <a:rPr kumimoji="0" lang="en-US" sz="2800" b="0" i="0" u="none" strike="noStrike" kern="0" cap="none" spc="0" normalizeH="0" baseline="0" noProof="0" dirty="0">
                <a:ln>
                  <a:noFill/>
                </a:ln>
                <a:solidFill>
                  <a:srgbClr val="000000"/>
                </a:solidFill>
                <a:effectLst/>
                <a:uLnTx/>
                <a:uFillTx/>
                <a:latin typeface="+mn-lt"/>
                <a:ea typeface="ＭＳ Ｐゴシック" charset="0"/>
              </a:rPr>
              <a:t>’s neighboring node</a:t>
            </a:r>
            <a:r>
              <a:rPr kumimoji="0" lang="en-US" sz="2800" b="0" i="1" u="none" strike="noStrike" kern="0" cap="none" spc="0" normalizeH="0" baseline="0" noProof="0" dirty="0">
                <a:ln>
                  <a:noFill/>
                </a:ln>
                <a:solidFill>
                  <a:srgbClr val="000000"/>
                </a:solidFill>
                <a:effectLst/>
                <a:uLnTx/>
                <a:uFillTx/>
                <a:latin typeface="+mn-lt"/>
                <a:ea typeface="ＭＳ Ｐゴシック" charset="0"/>
              </a:rPr>
              <a:t>s, x,v,w, </a:t>
            </a:r>
            <a:r>
              <a:rPr kumimoji="0" lang="en-US" sz="2800" b="0" i="0" u="none" strike="noStrike" kern="0" cap="none" spc="0" normalizeH="0" baseline="0" noProof="0" dirty="0">
                <a:ln>
                  <a:noFill/>
                </a:ln>
                <a:solidFill>
                  <a:srgbClr val="000000"/>
                </a:solidFill>
                <a:effectLst/>
                <a:uLnTx/>
                <a:uFillTx/>
                <a:latin typeface="+mn-lt"/>
                <a:ea typeface="ＭＳ Ｐゴシック" charset="0"/>
              </a:rPr>
              <a:t>know that for destination</a:t>
            </a:r>
            <a:r>
              <a:rPr kumimoji="0" lang="en-US" sz="2800" b="0" i="1" u="none" strike="noStrike" kern="0" cap="none" spc="0" normalizeH="0" baseline="0" noProof="0" dirty="0">
                <a:ln>
                  <a:noFill/>
                </a:ln>
                <a:solidFill>
                  <a:srgbClr val="000000"/>
                </a:solidFill>
                <a:effectLst/>
                <a:uLnTx/>
                <a:uFillTx/>
                <a:latin typeface="+mn-lt"/>
                <a:ea typeface="ＭＳ Ｐゴシック" charset="0"/>
              </a:rPr>
              <a:t> z</a:t>
            </a:r>
            <a:r>
              <a:rPr kumimoji="0" lang="en-US" sz="2800" b="0" i="0" u="none" strike="noStrike" kern="0" cap="none" spc="0" normalizeH="0" baseline="0" noProof="0" dirty="0">
                <a:ln>
                  <a:noFill/>
                </a:ln>
                <a:solidFill>
                  <a:srgbClr val="000000"/>
                </a:solidFill>
                <a:effectLst/>
                <a:uLnTx/>
                <a:uFillTx/>
                <a:latin typeface="+mn-lt"/>
                <a:ea typeface="ＭＳ Ｐゴシック" charset="0"/>
              </a:rPr>
              <a:t>:</a:t>
            </a:r>
          </a:p>
        </p:txBody>
      </p:sp>
      <p:grpSp>
        <p:nvGrpSpPr>
          <p:cNvPr id="198" name="Group 197">
            <a:extLst>
              <a:ext uri="{FF2B5EF4-FFF2-40B4-BE49-F238E27FC236}">
                <a16:creationId xmlns:a16="http://schemas.microsoft.com/office/drawing/2014/main" id="{B6EDB62A-BA4E-E241-91FE-0B3F85B42586}"/>
              </a:ext>
            </a:extLst>
          </p:cNvPr>
          <p:cNvGrpSpPr/>
          <p:nvPr/>
        </p:nvGrpSpPr>
        <p:grpSpPr>
          <a:xfrm>
            <a:off x="5954236" y="2228981"/>
            <a:ext cx="4331635" cy="1775026"/>
            <a:chOff x="5954236" y="2228981"/>
            <a:chExt cx="4331635" cy="1775026"/>
          </a:xfrm>
        </p:grpSpPr>
        <p:sp>
          <p:nvSpPr>
            <p:cNvPr id="171" name="Text Box 74">
              <a:extLst>
                <a:ext uri="{FF2B5EF4-FFF2-40B4-BE49-F238E27FC236}">
                  <a16:creationId xmlns:a16="http://schemas.microsoft.com/office/drawing/2014/main" id="{08AC163F-B177-6F4C-8CFD-A821A782FABB}"/>
                </a:ext>
              </a:extLst>
            </p:cNvPr>
            <p:cNvSpPr txBox="1">
              <a:spLocks noChangeArrowheads="1"/>
            </p:cNvSpPr>
            <p:nvPr/>
          </p:nvSpPr>
          <p:spPr bwMode="auto">
            <a:xfrm>
              <a:off x="6467193" y="2803678"/>
              <a:ext cx="3595856"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000000"/>
                  </a:solidFill>
                  <a:effectLst/>
                  <a:uLnTx/>
                  <a:uFillTx/>
                  <a:latin typeface="Arial" charset="0"/>
                  <a:ea typeface="ＭＳ Ｐゴシック" charset="0"/>
                </a:rPr>
                <a:t>D</a:t>
              </a:r>
              <a:r>
                <a:rPr kumimoji="0" lang="en-US" sz="2400" b="0" i="1" u="none" strike="noStrike" kern="0" cap="none" spc="0" normalizeH="0" baseline="-25000" noProof="0" dirty="0">
                  <a:ln>
                    <a:noFill/>
                  </a:ln>
                  <a:solidFill>
                    <a:srgbClr val="000000"/>
                  </a:solidFill>
                  <a:effectLst/>
                  <a:uLnTx/>
                  <a:uFillTx/>
                  <a:latin typeface="Arial" charset="0"/>
                  <a:ea typeface="ＭＳ Ｐゴシック" charset="0"/>
                </a:rPr>
                <a:t>u</a:t>
              </a:r>
              <a:r>
                <a:rPr kumimoji="0" lang="en-US" sz="2400" b="0" i="1" u="none" strike="noStrike" kern="0" cap="none" spc="0" normalizeH="0" baseline="0" noProof="0" dirty="0">
                  <a:ln>
                    <a:noFill/>
                  </a:ln>
                  <a:solidFill>
                    <a:srgbClr val="000000"/>
                  </a:solidFill>
                  <a:effectLst/>
                  <a:uLnTx/>
                  <a:uFillTx/>
                  <a:latin typeface="Arial" charset="0"/>
                  <a:ea typeface="ＭＳ Ｐゴシック" charset="0"/>
                </a:rPr>
                <a:t>(z) </a:t>
              </a: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 min { </a:t>
              </a:r>
              <a:r>
                <a:rPr kumimoji="0" lang="en-US" sz="2400" b="0" i="1" u="none" strike="noStrike" kern="0" cap="none" spc="0" normalizeH="0" baseline="0" noProof="0" dirty="0">
                  <a:ln>
                    <a:noFill/>
                  </a:ln>
                  <a:solidFill>
                    <a:srgbClr val="000000"/>
                  </a:solidFill>
                  <a:effectLst/>
                  <a:uLnTx/>
                  <a:uFillTx/>
                  <a:latin typeface="Arial" charset="0"/>
                  <a:ea typeface="ＭＳ Ｐゴシック" charset="0"/>
                </a:rPr>
                <a:t>c</a:t>
              </a:r>
              <a:r>
                <a:rPr kumimoji="0" lang="en-US" sz="2400" b="0" i="1" u="none" strike="noStrike" kern="0" cap="none" spc="0" normalizeH="0" baseline="-25000" noProof="0" dirty="0">
                  <a:ln>
                    <a:noFill/>
                  </a:ln>
                  <a:solidFill>
                    <a:srgbClr val="000000"/>
                  </a:solidFill>
                  <a:effectLst/>
                  <a:uLnTx/>
                  <a:uFillTx/>
                  <a:latin typeface="Arial" charset="0"/>
                  <a:ea typeface="ＭＳ Ｐゴシック" charset="0"/>
                </a:rPr>
                <a:t>u,v </a:t>
              </a:r>
              <a:r>
                <a:rPr kumimoji="0" lang="en-US" sz="2400" b="0" i="1" u="none" strike="noStrike" kern="0" cap="none" spc="0" normalizeH="0" baseline="0" noProof="0" dirty="0">
                  <a:ln>
                    <a:noFill/>
                  </a:ln>
                  <a:solidFill>
                    <a:srgbClr val="000000"/>
                  </a:solidFill>
                  <a:effectLst/>
                  <a:uLnTx/>
                  <a:uFillTx/>
                  <a:latin typeface="Arial" charset="0"/>
                  <a:ea typeface="ＭＳ Ｐゴシック" charset="0"/>
                </a:rPr>
                <a:t>+ D</a:t>
              </a:r>
              <a:r>
                <a:rPr kumimoji="0" lang="en-US" sz="2400" b="0" i="1" u="none" strike="noStrike" kern="0" cap="none" spc="0" normalizeH="0" baseline="-25000" noProof="0" dirty="0">
                  <a:ln>
                    <a:noFill/>
                  </a:ln>
                  <a:solidFill>
                    <a:srgbClr val="000000"/>
                  </a:solidFill>
                  <a:effectLst/>
                  <a:uLnTx/>
                  <a:uFillTx/>
                  <a:latin typeface="Arial" charset="0"/>
                  <a:ea typeface="ＭＳ Ｐゴシック" charset="0"/>
                </a:rPr>
                <a:t>v</a:t>
              </a:r>
              <a:r>
                <a:rPr kumimoji="0" lang="en-US" sz="2400" b="0" i="1" u="none" strike="noStrike" kern="0" cap="none" spc="0" normalizeH="0" baseline="0" noProof="0" dirty="0">
                  <a:ln>
                    <a:noFill/>
                  </a:ln>
                  <a:solidFill>
                    <a:srgbClr val="000000"/>
                  </a:solidFill>
                  <a:effectLst/>
                  <a:uLnTx/>
                  <a:uFillTx/>
                  <a:latin typeface="Arial" charset="0"/>
                  <a:ea typeface="ＭＳ Ｐゴシック" charset="0"/>
                </a:rPr>
                <a:t>(z),</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000000"/>
                  </a:solidFill>
                  <a:effectLst/>
                  <a:uLnTx/>
                  <a:uFillTx/>
                  <a:latin typeface="Arial" charset="0"/>
                  <a:ea typeface="ＭＳ Ｐゴシック" charset="0"/>
                </a:rPr>
                <a:t>                    c</a:t>
              </a:r>
              <a:r>
                <a:rPr kumimoji="0" lang="en-US" sz="2400" b="0" i="1" u="none" strike="noStrike" kern="0" cap="none" spc="0" normalizeH="0" baseline="-25000" noProof="0" dirty="0">
                  <a:ln>
                    <a:noFill/>
                  </a:ln>
                  <a:solidFill>
                    <a:srgbClr val="000000"/>
                  </a:solidFill>
                  <a:effectLst/>
                  <a:uLnTx/>
                  <a:uFillTx/>
                  <a:latin typeface="Arial" charset="0"/>
                  <a:ea typeface="ＭＳ Ｐゴシック" charset="0"/>
                </a:rPr>
                <a:t>u,x </a:t>
              </a:r>
              <a:r>
                <a:rPr kumimoji="0" lang="en-US" sz="2400" b="0" i="1" u="none" strike="noStrike" kern="0" cap="none" spc="0" normalizeH="0" baseline="0" noProof="0" dirty="0">
                  <a:ln>
                    <a:noFill/>
                  </a:ln>
                  <a:solidFill>
                    <a:srgbClr val="000000"/>
                  </a:solidFill>
                  <a:effectLst/>
                  <a:uLnTx/>
                  <a:uFillTx/>
                  <a:latin typeface="Arial" charset="0"/>
                  <a:ea typeface="ＭＳ Ｐゴシック" charset="0"/>
                </a:rPr>
                <a:t>+ D</a:t>
              </a:r>
              <a:r>
                <a:rPr kumimoji="0" lang="en-US" sz="2400" b="0" i="1" u="none" strike="noStrike" kern="0" cap="none" spc="0" normalizeH="0" baseline="-25000" noProof="0" dirty="0">
                  <a:ln>
                    <a:noFill/>
                  </a:ln>
                  <a:solidFill>
                    <a:srgbClr val="000000"/>
                  </a:solidFill>
                  <a:effectLst/>
                  <a:uLnTx/>
                  <a:uFillTx/>
                  <a:latin typeface="Arial" charset="0"/>
                  <a:ea typeface="ＭＳ Ｐゴシック" charset="0"/>
                </a:rPr>
                <a:t>x</a:t>
              </a:r>
              <a:r>
                <a:rPr kumimoji="0" lang="en-US" sz="2400" b="0" i="1" u="none" strike="noStrike" kern="0" cap="none" spc="0" normalizeH="0" baseline="0" noProof="0" dirty="0">
                  <a:ln>
                    <a:noFill/>
                  </a:ln>
                  <a:solidFill>
                    <a:srgbClr val="000000"/>
                  </a:solidFill>
                  <a:effectLst/>
                  <a:uLnTx/>
                  <a:uFillTx/>
                  <a:latin typeface="Arial" charset="0"/>
                  <a:ea typeface="ＭＳ Ｐゴシック" charset="0"/>
                </a:rPr>
                <a:t>(z),</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000000"/>
                  </a:solidFill>
                  <a:effectLst/>
                  <a:uLnTx/>
                  <a:uFillTx/>
                  <a:latin typeface="Arial" charset="0"/>
                  <a:ea typeface="ＭＳ Ｐゴシック" charset="0"/>
                </a:rPr>
                <a:t>                    c</a:t>
              </a:r>
              <a:r>
                <a:rPr kumimoji="0" lang="en-US" sz="2400" b="0" i="1" u="none" strike="noStrike" kern="0" cap="none" spc="0" normalizeH="0" baseline="-25000" noProof="0" dirty="0">
                  <a:ln>
                    <a:noFill/>
                  </a:ln>
                  <a:solidFill>
                    <a:srgbClr val="000000"/>
                  </a:solidFill>
                  <a:effectLst/>
                  <a:uLnTx/>
                  <a:uFillTx/>
                  <a:latin typeface="Arial" charset="0"/>
                  <a:ea typeface="ＭＳ Ｐゴシック" charset="0"/>
                </a:rPr>
                <a:t>u,w </a:t>
              </a:r>
              <a:r>
                <a:rPr kumimoji="0" lang="en-US" sz="2400" b="0" i="1" u="none" strike="noStrike" kern="0" cap="none" spc="0" normalizeH="0" baseline="0" noProof="0" dirty="0">
                  <a:ln>
                    <a:noFill/>
                  </a:ln>
                  <a:solidFill>
                    <a:srgbClr val="000000"/>
                  </a:solidFill>
                  <a:effectLst/>
                  <a:uLnTx/>
                  <a:uFillTx/>
                  <a:latin typeface="Arial" charset="0"/>
                  <a:ea typeface="ＭＳ Ｐゴシック" charset="0"/>
                </a:rPr>
                <a:t>+ D</a:t>
              </a:r>
              <a:r>
                <a:rPr kumimoji="0" lang="en-US" sz="2400" b="0" i="1" u="none" strike="noStrike" kern="0" cap="none" spc="0" normalizeH="0" baseline="-25000" noProof="0" dirty="0">
                  <a:ln>
                    <a:noFill/>
                  </a:ln>
                  <a:solidFill>
                    <a:srgbClr val="000000"/>
                  </a:solidFill>
                  <a:effectLst/>
                  <a:uLnTx/>
                  <a:uFillTx/>
                  <a:latin typeface="Arial" charset="0"/>
                  <a:ea typeface="ＭＳ Ｐゴシック" charset="0"/>
                </a:rPr>
                <a:t>w</a:t>
              </a:r>
              <a:r>
                <a:rPr kumimoji="0" lang="en-US" sz="2400" b="0" i="1" u="none" strike="noStrike" kern="0" cap="none" spc="0" normalizeH="0" baseline="0" noProof="0" dirty="0">
                  <a:ln>
                    <a:noFill/>
                  </a:ln>
                  <a:solidFill>
                    <a:srgbClr val="000000"/>
                  </a:solidFill>
                  <a:effectLst/>
                  <a:uLnTx/>
                  <a:uFillTx/>
                  <a:latin typeface="Arial" charset="0"/>
                  <a:ea typeface="ＭＳ Ｐゴシック" charset="0"/>
                </a:rPr>
                <a:t>(z) </a:t>
              </a: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173" name="Text Box 76">
              <a:extLst>
                <a:ext uri="{FF2B5EF4-FFF2-40B4-BE49-F238E27FC236}">
                  <a16:creationId xmlns:a16="http://schemas.microsoft.com/office/drawing/2014/main" id="{75683FA0-BB30-1143-8370-A231590ECC6F}"/>
                </a:ext>
              </a:extLst>
            </p:cNvPr>
            <p:cNvSpPr txBox="1">
              <a:spLocks noChangeArrowheads="1"/>
            </p:cNvSpPr>
            <p:nvPr/>
          </p:nvSpPr>
          <p:spPr bwMode="auto">
            <a:xfrm>
              <a:off x="5954236" y="2228981"/>
              <a:ext cx="433163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00"/>
                  </a:solidFill>
                  <a:effectLst/>
                  <a:uLnTx/>
                  <a:uFillTx/>
                  <a:latin typeface="+mn-lt"/>
                  <a:ea typeface="ＭＳ Ｐゴシック" charset="0"/>
                </a:rPr>
                <a:t>Bellman-Ford equation says:</a:t>
              </a:r>
            </a:p>
          </p:txBody>
        </p:sp>
      </p:grpSp>
      <p:sp>
        <p:nvSpPr>
          <p:cNvPr id="11" name="Oval 10">
            <a:extLst>
              <a:ext uri="{FF2B5EF4-FFF2-40B4-BE49-F238E27FC236}">
                <a16:creationId xmlns:a16="http://schemas.microsoft.com/office/drawing/2014/main" id="{D0322153-8ADE-0E45-A262-AA9A6F947B78}"/>
              </a:ext>
            </a:extLst>
          </p:cNvPr>
          <p:cNvSpPr/>
          <p:nvPr/>
        </p:nvSpPr>
        <p:spPr>
          <a:xfrm>
            <a:off x="1490598" y="3507287"/>
            <a:ext cx="613776" cy="613776"/>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 name="Group 18">
            <a:extLst>
              <a:ext uri="{FF2B5EF4-FFF2-40B4-BE49-F238E27FC236}">
                <a16:creationId xmlns:a16="http://schemas.microsoft.com/office/drawing/2014/main" id="{05CDC77B-12CB-3641-B097-13A93B9A5519}"/>
              </a:ext>
            </a:extLst>
          </p:cNvPr>
          <p:cNvGrpSpPr/>
          <p:nvPr/>
        </p:nvGrpSpPr>
        <p:grpSpPr>
          <a:xfrm>
            <a:off x="764088" y="2192055"/>
            <a:ext cx="1691013" cy="1127342"/>
            <a:chOff x="764088" y="2192055"/>
            <a:chExt cx="1691013" cy="1127342"/>
          </a:xfrm>
        </p:grpSpPr>
        <p:sp>
          <p:nvSpPr>
            <p:cNvPr id="17" name="Freeform 16">
              <a:extLst>
                <a:ext uri="{FF2B5EF4-FFF2-40B4-BE49-F238E27FC236}">
                  <a16:creationId xmlns:a16="http://schemas.microsoft.com/office/drawing/2014/main" id="{2F6815DA-1947-6340-8445-6A386E65C0A9}"/>
                </a:ext>
              </a:extLst>
            </p:cNvPr>
            <p:cNvSpPr/>
            <p:nvPr/>
          </p:nvSpPr>
          <p:spPr>
            <a:xfrm>
              <a:off x="851770" y="2630466"/>
              <a:ext cx="1603331" cy="688931"/>
            </a:xfrm>
            <a:custGeom>
              <a:avLst/>
              <a:gdLst>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3331" h="688931">
                  <a:moveTo>
                    <a:pt x="1603331" y="626301"/>
                  </a:moveTo>
                  <a:lnTo>
                    <a:pt x="1453019" y="688931"/>
                  </a:lnTo>
                  <a:cubicBezTo>
                    <a:pt x="1028055" y="405848"/>
                    <a:pt x="858413" y="306834"/>
                    <a:pt x="0" y="0"/>
                  </a:cubicBezTo>
                  <a:lnTo>
                    <a:pt x="1240077" y="0"/>
                  </a:lnTo>
                  <a:cubicBezTo>
                    <a:pt x="1367100" y="327520"/>
                    <a:pt x="1416932" y="417534"/>
                    <a:pt x="1603331" y="626301"/>
                  </a:cubicBezTo>
                  <a:close/>
                </a:path>
              </a:pathLst>
            </a:custGeom>
            <a:gradFill>
              <a:gsLst>
                <a:gs pos="0">
                  <a:schemeClr val="bg1"/>
                </a:gs>
                <a:gs pos="98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17">
              <a:extLst>
                <a:ext uri="{FF2B5EF4-FFF2-40B4-BE49-F238E27FC236}">
                  <a16:creationId xmlns:a16="http://schemas.microsoft.com/office/drawing/2014/main" id="{B6668ED3-D130-3D45-B084-001DB41CD429}"/>
                </a:ext>
              </a:extLst>
            </p:cNvPr>
            <p:cNvGrpSpPr/>
            <p:nvPr/>
          </p:nvGrpSpPr>
          <p:grpSpPr>
            <a:xfrm>
              <a:off x="764088" y="2192055"/>
              <a:ext cx="1346844" cy="461665"/>
              <a:chOff x="764088" y="2192055"/>
              <a:chExt cx="1346844" cy="461665"/>
            </a:xfrm>
          </p:grpSpPr>
          <p:sp>
            <p:nvSpPr>
              <p:cNvPr id="16" name="Rectangle 15">
                <a:extLst>
                  <a:ext uri="{FF2B5EF4-FFF2-40B4-BE49-F238E27FC236}">
                    <a16:creationId xmlns:a16="http://schemas.microsoft.com/office/drawing/2014/main" id="{3BEA4562-9169-7C42-BB3A-DDCF769E8C27}"/>
                  </a:ext>
                </a:extLst>
              </p:cNvPr>
              <p:cNvSpPr/>
              <p:nvPr/>
            </p:nvSpPr>
            <p:spPr>
              <a:xfrm>
                <a:off x="851770" y="2242159"/>
                <a:ext cx="1240077" cy="388307"/>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extBox 3">
                <a:extLst>
                  <a:ext uri="{FF2B5EF4-FFF2-40B4-BE49-F238E27FC236}">
                    <a16:creationId xmlns:a16="http://schemas.microsoft.com/office/drawing/2014/main" id="{CFA04257-DEFD-8540-BF6E-236DE2C4C53F}"/>
                  </a:ext>
                </a:extLst>
              </p:cNvPr>
              <p:cNvSpPr txBox="1"/>
              <p:nvPr/>
            </p:nvSpPr>
            <p:spPr>
              <a:xfrm>
                <a:off x="764088" y="2192055"/>
                <a:ext cx="1346844" cy="461665"/>
              </a:xfrm>
              <a:prstGeom prst="rect">
                <a:avLst/>
              </a:prstGeom>
              <a:noFill/>
            </p:spPr>
            <p:txBody>
              <a:bodyPr wrap="none" rtlCol="0">
                <a:spAutoFit/>
              </a:bodyPr>
              <a:lstStyle/>
              <a:p>
                <a:pPr marL="123825" lvl="0" eaLnBrk="0" fontAlgn="base" hangingPunct="0">
                  <a:spcBef>
                    <a:spcPct val="0"/>
                  </a:spcBef>
                  <a:spcAft>
                    <a:spcPct val="0"/>
                  </a:spcAft>
                  <a:defRPr/>
                </a:pPr>
                <a:r>
                  <a:rPr lang="en-US" sz="2400" i="1" kern="0" dirty="0">
                    <a:solidFill>
                      <a:srgbClr val="000000"/>
                    </a:solidFill>
                    <a:ea typeface="ＭＳ Ｐゴシック" charset="0"/>
                  </a:rPr>
                  <a:t>D</a:t>
                </a:r>
                <a:r>
                  <a:rPr lang="en-US" sz="2400" i="1" kern="0" baseline="-25000" dirty="0">
                    <a:solidFill>
                      <a:srgbClr val="000000"/>
                    </a:solidFill>
                    <a:ea typeface="ＭＳ Ｐゴシック" charset="0"/>
                  </a:rPr>
                  <a:t>v</a:t>
                </a:r>
                <a:r>
                  <a:rPr lang="en-US" sz="2400" i="1" kern="0" dirty="0">
                    <a:solidFill>
                      <a:srgbClr val="000000"/>
                    </a:solidFill>
                    <a:ea typeface="ＭＳ Ｐゴシック" charset="0"/>
                  </a:rPr>
                  <a:t>(z) </a:t>
                </a:r>
                <a:r>
                  <a:rPr lang="en-US" sz="2400" kern="0" dirty="0">
                    <a:solidFill>
                      <a:srgbClr val="000000"/>
                    </a:solidFill>
                    <a:ea typeface="ＭＳ Ｐゴシック" charset="0"/>
                  </a:rPr>
                  <a:t>= 5</a:t>
                </a:r>
                <a:endParaRPr lang="en-US" sz="2400" kern="0" dirty="0">
                  <a:solidFill>
                    <a:srgbClr val="000000"/>
                  </a:solidFill>
                </a:endParaRPr>
              </a:p>
            </p:txBody>
          </p:sp>
        </p:grpSp>
      </p:grpSp>
      <p:grpSp>
        <p:nvGrpSpPr>
          <p:cNvPr id="180" name="Group 179">
            <a:extLst>
              <a:ext uri="{FF2B5EF4-FFF2-40B4-BE49-F238E27FC236}">
                <a16:creationId xmlns:a16="http://schemas.microsoft.com/office/drawing/2014/main" id="{C721CBAE-72DC-0B4C-AC71-D468764AA3F0}"/>
              </a:ext>
            </a:extLst>
          </p:cNvPr>
          <p:cNvGrpSpPr/>
          <p:nvPr/>
        </p:nvGrpSpPr>
        <p:grpSpPr>
          <a:xfrm>
            <a:off x="2315033" y="3160213"/>
            <a:ext cx="501650" cy="396875"/>
            <a:chOff x="836555" y="3112712"/>
            <a:chExt cx="501650" cy="396875"/>
          </a:xfrm>
        </p:grpSpPr>
        <p:grpSp>
          <p:nvGrpSpPr>
            <p:cNvPr id="179" name="Group 178">
              <a:extLst>
                <a:ext uri="{FF2B5EF4-FFF2-40B4-BE49-F238E27FC236}">
                  <a16:creationId xmlns:a16="http://schemas.microsoft.com/office/drawing/2014/main" id="{A465F243-8453-E94C-A8EB-000E66654551}"/>
                </a:ext>
              </a:extLst>
            </p:cNvPr>
            <p:cNvGrpSpPr/>
            <p:nvPr/>
          </p:nvGrpSpPr>
          <p:grpSpPr>
            <a:xfrm>
              <a:off x="836555" y="3205962"/>
              <a:ext cx="501650" cy="233363"/>
              <a:chOff x="2303158" y="3229713"/>
              <a:chExt cx="501650" cy="233363"/>
            </a:xfrm>
          </p:grpSpPr>
          <p:sp>
            <p:nvSpPr>
              <p:cNvPr id="113" name="Oval 16">
                <a:extLst>
                  <a:ext uri="{FF2B5EF4-FFF2-40B4-BE49-F238E27FC236}">
                    <a16:creationId xmlns:a16="http://schemas.microsoft.com/office/drawing/2014/main" id="{0853C746-773B-9B4B-9E9D-1A3FFD58F819}"/>
                  </a:ext>
                </a:extLst>
              </p:cNvPr>
              <p:cNvSpPr>
                <a:spLocks noChangeArrowheads="1"/>
              </p:cNvSpPr>
              <p:nvPr/>
            </p:nvSpPr>
            <p:spPr bwMode="auto">
              <a:xfrm>
                <a:off x="2307920" y="3334488"/>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Line 17">
                <a:extLst>
                  <a:ext uri="{FF2B5EF4-FFF2-40B4-BE49-F238E27FC236}">
                    <a16:creationId xmlns:a16="http://schemas.microsoft.com/office/drawing/2014/main" id="{02D5EB0A-0D47-D64A-94C0-9489ADD634C2}"/>
                  </a:ext>
                </a:extLst>
              </p:cNvPr>
              <p:cNvSpPr>
                <a:spLocks noChangeShapeType="1"/>
              </p:cNvSpPr>
              <p:nvPr/>
            </p:nvSpPr>
            <p:spPr bwMode="auto">
              <a:xfrm>
                <a:off x="2307920" y="3323376"/>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Line 18">
                <a:extLst>
                  <a:ext uri="{FF2B5EF4-FFF2-40B4-BE49-F238E27FC236}">
                    <a16:creationId xmlns:a16="http://schemas.microsoft.com/office/drawing/2014/main" id="{19267F03-A18E-E94D-AFBE-D362644035BF}"/>
                  </a:ext>
                </a:extLst>
              </p:cNvPr>
              <p:cNvSpPr>
                <a:spLocks noChangeShapeType="1"/>
              </p:cNvSpPr>
              <p:nvPr/>
            </p:nvSpPr>
            <p:spPr bwMode="auto">
              <a:xfrm>
                <a:off x="2804808" y="3323376"/>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6" name="Rectangle 19">
                <a:extLst>
                  <a:ext uri="{FF2B5EF4-FFF2-40B4-BE49-F238E27FC236}">
                    <a16:creationId xmlns:a16="http://schemas.microsoft.com/office/drawing/2014/main" id="{5775B4BF-7190-E346-A0C4-3136C4FDFA52}"/>
                  </a:ext>
                </a:extLst>
              </p:cNvPr>
              <p:cNvSpPr>
                <a:spLocks noChangeArrowheads="1"/>
              </p:cNvSpPr>
              <p:nvPr/>
            </p:nvSpPr>
            <p:spPr bwMode="auto">
              <a:xfrm>
                <a:off x="2307920" y="3323376"/>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7" name="Oval 20">
                <a:extLst>
                  <a:ext uri="{FF2B5EF4-FFF2-40B4-BE49-F238E27FC236}">
                    <a16:creationId xmlns:a16="http://schemas.microsoft.com/office/drawing/2014/main" id="{527A7EAA-5AB1-D541-8B8E-A74D44BA7595}"/>
                  </a:ext>
                </a:extLst>
              </p:cNvPr>
              <p:cNvSpPr>
                <a:spLocks noChangeArrowheads="1"/>
              </p:cNvSpPr>
              <p:nvPr/>
            </p:nvSpPr>
            <p:spPr bwMode="auto">
              <a:xfrm>
                <a:off x="2303158" y="3229713"/>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6" name="Group 57">
              <a:extLst>
                <a:ext uri="{FF2B5EF4-FFF2-40B4-BE49-F238E27FC236}">
                  <a16:creationId xmlns:a16="http://schemas.microsoft.com/office/drawing/2014/main" id="{E5EC63B4-77F4-0244-AFB9-0658A6C7E1D8}"/>
                </a:ext>
              </a:extLst>
            </p:cNvPr>
            <p:cNvGrpSpPr>
              <a:grpSpLocks/>
            </p:cNvGrpSpPr>
            <p:nvPr/>
          </p:nvGrpSpPr>
          <p:grpSpPr bwMode="auto">
            <a:xfrm>
              <a:off x="929455" y="3112712"/>
              <a:ext cx="311150" cy="396875"/>
              <a:chOff x="2958" y="2425"/>
              <a:chExt cx="199" cy="250"/>
            </a:xfrm>
          </p:grpSpPr>
          <p:sp>
            <p:nvSpPr>
              <p:cNvPr id="160" name="Rectangle 58">
                <a:extLst>
                  <a:ext uri="{FF2B5EF4-FFF2-40B4-BE49-F238E27FC236}">
                    <a16:creationId xmlns:a16="http://schemas.microsoft.com/office/drawing/2014/main" id="{DD912960-89ED-D147-B665-AC6CCFCE5F4C}"/>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1" name="Text Box 59">
                <a:extLst>
                  <a:ext uri="{FF2B5EF4-FFF2-40B4-BE49-F238E27FC236}">
                    <a16:creationId xmlns:a16="http://schemas.microsoft.com/office/drawing/2014/main" id="{540DB369-7FE9-DE41-B6CA-42B11EC1DA64}"/>
                  </a:ext>
                </a:extLst>
              </p:cNvPr>
              <p:cNvSpPr txBox="1">
                <a:spLocks noChangeArrowheads="1"/>
              </p:cNvSpPr>
              <p:nvPr/>
            </p:nvSpPr>
            <p:spPr bwMode="auto">
              <a:xfrm>
                <a:off x="2958" y="2425"/>
                <a:ext cx="199"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v</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7" name="Group 186">
            <a:extLst>
              <a:ext uri="{FF2B5EF4-FFF2-40B4-BE49-F238E27FC236}">
                <a16:creationId xmlns:a16="http://schemas.microsoft.com/office/drawing/2014/main" id="{F0B3B02B-083F-B544-92D3-D4A53099AC16}"/>
              </a:ext>
            </a:extLst>
          </p:cNvPr>
          <p:cNvGrpSpPr/>
          <p:nvPr/>
        </p:nvGrpSpPr>
        <p:grpSpPr>
          <a:xfrm>
            <a:off x="3717682" y="2156537"/>
            <a:ext cx="1617434" cy="1131193"/>
            <a:chOff x="3717682" y="2156537"/>
            <a:chExt cx="1617434" cy="1131193"/>
          </a:xfrm>
        </p:grpSpPr>
        <p:sp>
          <p:nvSpPr>
            <p:cNvPr id="182" name="Freeform 181">
              <a:extLst>
                <a:ext uri="{FF2B5EF4-FFF2-40B4-BE49-F238E27FC236}">
                  <a16:creationId xmlns:a16="http://schemas.microsoft.com/office/drawing/2014/main" id="{ADC690BC-B355-8B44-A59E-02C693DA19C7}"/>
                </a:ext>
              </a:extLst>
            </p:cNvPr>
            <p:cNvSpPr/>
            <p:nvPr/>
          </p:nvSpPr>
          <p:spPr>
            <a:xfrm flipH="1">
              <a:off x="3717682" y="2598799"/>
              <a:ext cx="1603331" cy="688931"/>
            </a:xfrm>
            <a:custGeom>
              <a:avLst/>
              <a:gdLst>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3331" h="688931">
                  <a:moveTo>
                    <a:pt x="1603331" y="626301"/>
                  </a:moveTo>
                  <a:lnTo>
                    <a:pt x="1453019" y="688931"/>
                  </a:lnTo>
                  <a:cubicBezTo>
                    <a:pt x="1028055" y="405848"/>
                    <a:pt x="858413" y="306834"/>
                    <a:pt x="0" y="0"/>
                  </a:cubicBezTo>
                  <a:lnTo>
                    <a:pt x="1240077" y="0"/>
                  </a:lnTo>
                  <a:cubicBezTo>
                    <a:pt x="1367100" y="327520"/>
                    <a:pt x="1416932" y="417534"/>
                    <a:pt x="1603331" y="626301"/>
                  </a:cubicBezTo>
                  <a:close/>
                </a:path>
              </a:pathLst>
            </a:custGeom>
            <a:gradFill>
              <a:gsLst>
                <a:gs pos="0">
                  <a:schemeClr val="bg1"/>
                </a:gs>
                <a:gs pos="98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6" name="Group 185">
              <a:extLst>
                <a:ext uri="{FF2B5EF4-FFF2-40B4-BE49-F238E27FC236}">
                  <a16:creationId xmlns:a16="http://schemas.microsoft.com/office/drawing/2014/main" id="{28A5A808-82DD-BB42-BA0F-146BE0A1F565}"/>
                </a:ext>
              </a:extLst>
            </p:cNvPr>
            <p:cNvGrpSpPr/>
            <p:nvPr/>
          </p:nvGrpSpPr>
          <p:grpSpPr>
            <a:xfrm>
              <a:off x="3933770" y="2156537"/>
              <a:ext cx="1401346" cy="461665"/>
              <a:chOff x="5257869" y="2364355"/>
              <a:chExt cx="1401346" cy="461665"/>
            </a:xfrm>
          </p:grpSpPr>
          <p:sp>
            <p:nvSpPr>
              <p:cNvPr id="177" name="Rectangle 176">
                <a:extLst>
                  <a:ext uri="{FF2B5EF4-FFF2-40B4-BE49-F238E27FC236}">
                    <a16:creationId xmlns:a16="http://schemas.microsoft.com/office/drawing/2014/main" id="{549EF23C-2FFE-C14C-951E-E59A0690CED4}"/>
                  </a:ext>
                </a:extLst>
              </p:cNvPr>
              <p:cNvSpPr/>
              <p:nvPr/>
            </p:nvSpPr>
            <p:spPr>
              <a:xfrm>
                <a:off x="5402893" y="2421699"/>
                <a:ext cx="1240077" cy="388307"/>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5" name="TextBox 174">
                <a:extLst>
                  <a:ext uri="{FF2B5EF4-FFF2-40B4-BE49-F238E27FC236}">
                    <a16:creationId xmlns:a16="http://schemas.microsoft.com/office/drawing/2014/main" id="{649CD771-2F80-AF41-B52D-63EB08A14300}"/>
                  </a:ext>
                </a:extLst>
              </p:cNvPr>
              <p:cNvSpPr txBox="1"/>
              <p:nvPr/>
            </p:nvSpPr>
            <p:spPr>
              <a:xfrm>
                <a:off x="5257869" y="2364355"/>
                <a:ext cx="1401346" cy="461665"/>
              </a:xfrm>
              <a:prstGeom prst="rect">
                <a:avLst/>
              </a:prstGeom>
              <a:noFill/>
            </p:spPr>
            <p:txBody>
              <a:bodyPr wrap="none" rtlCol="0">
                <a:spAutoFit/>
              </a:bodyPr>
              <a:lstStyle/>
              <a:p>
                <a:pPr marL="123825" lvl="0" eaLnBrk="0" fontAlgn="base" hangingPunct="0">
                  <a:spcBef>
                    <a:spcPct val="0"/>
                  </a:spcBef>
                  <a:spcAft>
                    <a:spcPct val="0"/>
                  </a:spcAft>
                  <a:defRPr/>
                </a:pPr>
                <a:r>
                  <a:rPr lang="en-US" sz="2400" i="1" kern="0" dirty="0">
                    <a:solidFill>
                      <a:srgbClr val="000000"/>
                    </a:solidFill>
                    <a:ea typeface="ＭＳ Ｐゴシック" charset="0"/>
                  </a:rPr>
                  <a:t>D</a:t>
                </a:r>
                <a:r>
                  <a:rPr lang="en-US" sz="2400" i="1" kern="0" baseline="-25000" dirty="0">
                    <a:solidFill>
                      <a:srgbClr val="000000"/>
                    </a:solidFill>
                    <a:ea typeface="ＭＳ Ｐゴシック" charset="0"/>
                  </a:rPr>
                  <a:t>w</a:t>
                </a:r>
                <a:r>
                  <a:rPr lang="en-US" sz="2400" i="1" kern="0" dirty="0">
                    <a:solidFill>
                      <a:srgbClr val="000000"/>
                    </a:solidFill>
                    <a:ea typeface="ＭＳ Ｐゴシック" charset="0"/>
                  </a:rPr>
                  <a:t>(z) = </a:t>
                </a:r>
                <a:r>
                  <a:rPr lang="en-US" sz="2400" kern="0" dirty="0">
                    <a:solidFill>
                      <a:srgbClr val="000000"/>
                    </a:solidFill>
                    <a:ea typeface="ＭＳ Ｐゴシック" charset="0"/>
                  </a:rPr>
                  <a:t>3</a:t>
                </a:r>
              </a:p>
            </p:txBody>
          </p:sp>
        </p:grpSp>
      </p:grpSp>
      <p:grpSp>
        <p:nvGrpSpPr>
          <p:cNvPr id="188" name="Group 187">
            <a:extLst>
              <a:ext uri="{FF2B5EF4-FFF2-40B4-BE49-F238E27FC236}">
                <a16:creationId xmlns:a16="http://schemas.microsoft.com/office/drawing/2014/main" id="{D186D734-0E35-0848-877D-0B8A6851C7C0}"/>
              </a:ext>
            </a:extLst>
          </p:cNvPr>
          <p:cNvGrpSpPr/>
          <p:nvPr/>
        </p:nvGrpSpPr>
        <p:grpSpPr>
          <a:xfrm>
            <a:off x="3392183" y="3123351"/>
            <a:ext cx="500062" cy="396875"/>
            <a:chOff x="3392183" y="3123351"/>
            <a:chExt cx="500062" cy="396875"/>
          </a:xfrm>
        </p:grpSpPr>
        <p:sp>
          <p:nvSpPr>
            <p:cNvPr id="118" name="Oval 21">
              <a:extLst>
                <a:ext uri="{FF2B5EF4-FFF2-40B4-BE49-F238E27FC236}">
                  <a16:creationId xmlns:a16="http://schemas.microsoft.com/office/drawing/2014/main" id="{CA014D69-6A3C-9242-91D0-7DCB5FF13431}"/>
                </a:ext>
              </a:extLst>
            </p:cNvPr>
            <p:cNvSpPr>
              <a:spLocks noChangeArrowheads="1"/>
            </p:cNvSpPr>
            <p:nvPr/>
          </p:nvSpPr>
          <p:spPr bwMode="auto">
            <a:xfrm>
              <a:off x="3392183" y="3328138"/>
              <a:ext cx="495300"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9" name="Line 22">
              <a:extLst>
                <a:ext uri="{FF2B5EF4-FFF2-40B4-BE49-F238E27FC236}">
                  <a16:creationId xmlns:a16="http://schemas.microsoft.com/office/drawing/2014/main" id="{A6BCF00D-E263-8C4C-AD85-5BD8F55AD872}"/>
                </a:ext>
              </a:extLst>
            </p:cNvPr>
            <p:cNvSpPr>
              <a:spLocks noChangeShapeType="1"/>
            </p:cNvSpPr>
            <p:nvPr/>
          </p:nvSpPr>
          <p:spPr bwMode="auto">
            <a:xfrm>
              <a:off x="3392183" y="3317026"/>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0" name="Line 23">
              <a:extLst>
                <a:ext uri="{FF2B5EF4-FFF2-40B4-BE49-F238E27FC236}">
                  <a16:creationId xmlns:a16="http://schemas.microsoft.com/office/drawing/2014/main" id="{CDCA1E47-6B43-D144-9AB7-28160C22D56F}"/>
                </a:ext>
              </a:extLst>
            </p:cNvPr>
            <p:cNvSpPr>
              <a:spLocks noChangeShapeType="1"/>
            </p:cNvSpPr>
            <p:nvPr/>
          </p:nvSpPr>
          <p:spPr bwMode="auto">
            <a:xfrm>
              <a:off x="3887483" y="3317026"/>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1" name="Rectangle 24">
              <a:extLst>
                <a:ext uri="{FF2B5EF4-FFF2-40B4-BE49-F238E27FC236}">
                  <a16:creationId xmlns:a16="http://schemas.microsoft.com/office/drawing/2014/main" id="{B3CD70A8-E93D-AC46-8A88-E9576AB39730}"/>
                </a:ext>
              </a:extLst>
            </p:cNvPr>
            <p:cNvSpPr>
              <a:spLocks noChangeArrowheads="1"/>
            </p:cNvSpPr>
            <p:nvPr/>
          </p:nvSpPr>
          <p:spPr bwMode="auto">
            <a:xfrm>
              <a:off x="3392183" y="3317026"/>
              <a:ext cx="490538"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Oval 25">
              <a:extLst>
                <a:ext uri="{FF2B5EF4-FFF2-40B4-BE49-F238E27FC236}">
                  <a16:creationId xmlns:a16="http://schemas.microsoft.com/office/drawing/2014/main" id="{C2A5705E-82DA-3146-B8C6-31D210861B04}"/>
                </a:ext>
              </a:extLst>
            </p:cNvPr>
            <p:cNvSpPr>
              <a:spLocks noChangeArrowheads="1"/>
            </p:cNvSpPr>
            <p:nvPr/>
          </p:nvSpPr>
          <p:spPr bwMode="auto">
            <a:xfrm>
              <a:off x="3396945" y="3228126"/>
              <a:ext cx="495300"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5" name="Group 54">
              <a:extLst>
                <a:ext uri="{FF2B5EF4-FFF2-40B4-BE49-F238E27FC236}">
                  <a16:creationId xmlns:a16="http://schemas.microsoft.com/office/drawing/2014/main" id="{10D52570-25C6-A74A-94B9-5AE0B127BCD8}"/>
                </a:ext>
              </a:extLst>
            </p:cNvPr>
            <p:cNvGrpSpPr>
              <a:grpSpLocks/>
            </p:cNvGrpSpPr>
            <p:nvPr/>
          </p:nvGrpSpPr>
          <p:grpSpPr bwMode="auto">
            <a:xfrm>
              <a:off x="3466795" y="3123351"/>
              <a:ext cx="368300" cy="396875"/>
              <a:chOff x="2941" y="2413"/>
              <a:chExt cx="235" cy="250"/>
            </a:xfrm>
          </p:grpSpPr>
          <p:sp>
            <p:nvSpPr>
              <p:cNvPr id="162" name="Rectangle 55">
                <a:extLst>
                  <a:ext uri="{FF2B5EF4-FFF2-40B4-BE49-F238E27FC236}">
                    <a16:creationId xmlns:a16="http://schemas.microsoft.com/office/drawing/2014/main" id="{E048F283-E3E7-474A-9EB5-932E8F2E8A10}"/>
                  </a:ext>
                </a:extLst>
              </p:cNvPr>
              <p:cNvSpPr>
                <a:spLocks noChangeArrowheads="1"/>
              </p:cNvSpPr>
              <p:nvPr/>
            </p:nvSpPr>
            <p:spPr bwMode="auto">
              <a:xfrm>
                <a:off x="2982" y="2490"/>
                <a:ext cx="146"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3" name="Text Box 56">
                <a:extLst>
                  <a:ext uri="{FF2B5EF4-FFF2-40B4-BE49-F238E27FC236}">
                    <a16:creationId xmlns:a16="http://schemas.microsoft.com/office/drawing/2014/main" id="{44012ACC-934B-934B-8D00-F664ACDB7DE8}"/>
                  </a:ext>
                </a:extLst>
              </p:cNvPr>
              <p:cNvSpPr txBox="1">
                <a:spLocks noChangeArrowheads="1"/>
              </p:cNvSpPr>
              <p:nvPr/>
            </p:nvSpPr>
            <p:spPr bwMode="auto">
              <a:xfrm>
                <a:off x="2941" y="2413"/>
                <a:ext cx="235"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w</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95" name="Group 194">
            <a:extLst>
              <a:ext uri="{FF2B5EF4-FFF2-40B4-BE49-F238E27FC236}">
                <a16:creationId xmlns:a16="http://schemas.microsoft.com/office/drawing/2014/main" id="{860B586A-B5CC-CE4A-9EA2-334F6AEAC3E2}"/>
              </a:ext>
            </a:extLst>
          </p:cNvPr>
          <p:cNvGrpSpPr/>
          <p:nvPr/>
        </p:nvGrpSpPr>
        <p:grpSpPr>
          <a:xfrm>
            <a:off x="848468" y="4372180"/>
            <a:ext cx="1691740" cy="1106944"/>
            <a:chOff x="848468" y="4372180"/>
            <a:chExt cx="1691740" cy="1106944"/>
          </a:xfrm>
        </p:grpSpPr>
        <p:sp>
          <p:nvSpPr>
            <p:cNvPr id="190" name="Freeform 189">
              <a:extLst>
                <a:ext uri="{FF2B5EF4-FFF2-40B4-BE49-F238E27FC236}">
                  <a16:creationId xmlns:a16="http://schemas.microsoft.com/office/drawing/2014/main" id="{0FDAB56E-7C26-614E-9058-3AA449B7210D}"/>
                </a:ext>
              </a:extLst>
            </p:cNvPr>
            <p:cNvSpPr/>
            <p:nvPr/>
          </p:nvSpPr>
          <p:spPr>
            <a:xfrm flipV="1">
              <a:off x="936877" y="4372180"/>
              <a:ext cx="1603331" cy="688931"/>
            </a:xfrm>
            <a:custGeom>
              <a:avLst/>
              <a:gdLst>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 name="connsiteX0" fmla="*/ 1603331 w 1603331"/>
                <a:gd name="connsiteY0" fmla="*/ 626301 h 688931"/>
                <a:gd name="connsiteX1" fmla="*/ 1453019 w 1603331"/>
                <a:gd name="connsiteY1" fmla="*/ 688931 h 688931"/>
                <a:gd name="connsiteX2" fmla="*/ 0 w 1603331"/>
                <a:gd name="connsiteY2" fmla="*/ 0 h 688931"/>
                <a:gd name="connsiteX3" fmla="*/ 1240077 w 1603331"/>
                <a:gd name="connsiteY3" fmla="*/ 0 h 688931"/>
                <a:gd name="connsiteX4" fmla="*/ 1603331 w 1603331"/>
                <a:gd name="connsiteY4" fmla="*/ 626301 h 688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3331" h="688931">
                  <a:moveTo>
                    <a:pt x="1603331" y="626301"/>
                  </a:moveTo>
                  <a:lnTo>
                    <a:pt x="1453019" y="688931"/>
                  </a:lnTo>
                  <a:cubicBezTo>
                    <a:pt x="1028055" y="405848"/>
                    <a:pt x="858413" y="306834"/>
                    <a:pt x="0" y="0"/>
                  </a:cubicBezTo>
                  <a:lnTo>
                    <a:pt x="1240077" y="0"/>
                  </a:lnTo>
                  <a:cubicBezTo>
                    <a:pt x="1367100" y="327520"/>
                    <a:pt x="1416932" y="417534"/>
                    <a:pt x="1603331" y="626301"/>
                  </a:cubicBezTo>
                  <a:close/>
                </a:path>
              </a:pathLst>
            </a:custGeom>
            <a:gradFill>
              <a:gsLst>
                <a:gs pos="0">
                  <a:schemeClr val="bg1"/>
                </a:gs>
                <a:gs pos="98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4" name="Group 193">
              <a:extLst>
                <a:ext uri="{FF2B5EF4-FFF2-40B4-BE49-F238E27FC236}">
                  <a16:creationId xmlns:a16="http://schemas.microsoft.com/office/drawing/2014/main" id="{31779409-6F55-874D-8E5A-3B311FFB355F}"/>
                </a:ext>
              </a:extLst>
            </p:cNvPr>
            <p:cNvGrpSpPr/>
            <p:nvPr/>
          </p:nvGrpSpPr>
          <p:grpSpPr>
            <a:xfrm>
              <a:off x="848468" y="5017459"/>
              <a:ext cx="1342034" cy="461665"/>
              <a:chOff x="296266" y="4536509"/>
              <a:chExt cx="1342034" cy="461665"/>
            </a:xfrm>
          </p:grpSpPr>
          <p:sp>
            <p:nvSpPr>
              <p:cNvPr id="178" name="Rectangle 177">
                <a:extLst>
                  <a:ext uri="{FF2B5EF4-FFF2-40B4-BE49-F238E27FC236}">
                    <a16:creationId xmlns:a16="http://schemas.microsoft.com/office/drawing/2014/main" id="{6D48F49C-5FEB-D94C-B56E-06D13EA9B5E1}"/>
                  </a:ext>
                </a:extLst>
              </p:cNvPr>
              <p:cNvSpPr/>
              <p:nvPr/>
            </p:nvSpPr>
            <p:spPr>
              <a:xfrm>
                <a:off x="398223" y="4576176"/>
                <a:ext cx="1240077" cy="388307"/>
              </a:xfrm>
              <a:prstGeom prst="rect">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TextBox 173">
                <a:extLst>
                  <a:ext uri="{FF2B5EF4-FFF2-40B4-BE49-F238E27FC236}">
                    <a16:creationId xmlns:a16="http://schemas.microsoft.com/office/drawing/2014/main" id="{1DB737CC-056A-554D-A2BB-CD3B4E0B69C1}"/>
                  </a:ext>
                </a:extLst>
              </p:cNvPr>
              <p:cNvSpPr txBox="1"/>
              <p:nvPr/>
            </p:nvSpPr>
            <p:spPr>
              <a:xfrm>
                <a:off x="296266" y="4536509"/>
                <a:ext cx="1342034" cy="461665"/>
              </a:xfrm>
              <a:prstGeom prst="rect">
                <a:avLst/>
              </a:prstGeom>
              <a:noFill/>
            </p:spPr>
            <p:txBody>
              <a:bodyPr wrap="none" rtlCol="0">
                <a:spAutoFit/>
              </a:bodyPr>
              <a:lstStyle/>
              <a:p>
                <a:pPr marL="123825" lvl="0" eaLnBrk="0" fontAlgn="base" hangingPunct="0">
                  <a:spcBef>
                    <a:spcPct val="0"/>
                  </a:spcBef>
                  <a:spcAft>
                    <a:spcPct val="0"/>
                  </a:spcAft>
                  <a:defRPr/>
                </a:pPr>
                <a:r>
                  <a:rPr lang="en-US" sz="2400" i="1" kern="0" dirty="0">
                    <a:solidFill>
                      <a:srgbClr val="000000"/>
                    </a:solidFill>
                    <a:ea typeface="ＭＳ Ｐゴシック" charset="0"/>
                  </a:rPr>
                  <a:t>D</a:t>
                </a:r>
                <a:r>
                  <a:rPr lang="en-US" sz="2400" i="1" kern="0" baseline="-25000" dirty="0">
                    <a:solidFill>
                      <a:srgbClr val="000000"/>
                    </a:solidFill>
                    <a:ea typeface="ＭＳ Ｐゴシック" charset="0"/>
                  </a:rPr>
                  <a:t>x</a:t>
                </a:r>
                <a:r>
                  <a:rPr lang="en-US" sz="2400" i="1" kern="0" dirty="0">
                    <a:solidFill>
                      <a:srgbClr val="000000"/>
                    </a:solidFill>
                    <a:ea typeface="ＭＳ Ｐゴシック" charset="0"/>
                  </a:rPr>
                  <a:t>(z)</a:t>
                </a:r>
                <a:r>
                  <a:rPr lang="en-US" sz="2400" kern="0" dirty="0">
                    <a:solidFill>
                      <a:srgbClr val="000000"/>
                    </a:solidFill>
                    <a:ea typeface="ＭＳ Ｐゴシック" charset="0"/>
                  </a:rPr>
                  <a:t> = 3</a:t>
                </a:r>
                <a:endParaRPr lang="en-US" sz="2400" kern="0" dirty="0">
                  <a:solidFill>
                    <a:srgbClr val="000000"/>
                  </a:solidFill>
                </a:endParaRPr>
              </a:p>
            </p:txBody>
          </p:sp>
        </p:grpSp>
      </p:grpSp>
      <p:grpSp>
        <p:nvGrpSpPr>
          <p:cNvPr id="196" name="Group 195">
            <a:extLst>
              <a:ext uri="{FF2B5EF4-FFF2-40B4-BE49-F238E27FC236}">
                <a16:creationId xmlns:a16="http://schemas.microsoft.com/office/drawing/2014/main" id="{58A5A6F4-5535-7044-9045-AFBC8693D3DD}"/>
              </a:ext>
            </a:extLst>
          </p:cNvPr>
          <p:cNvGrpSpPr/>
          <p:nvPr/>
        </p:nvGrpSpPr>
        <p:grpSpPr>
          <a:xfrm>
            <a:off x="2309508" y="4185388"/>
            <a:ext cx="501650" cy="457200"/>
            <a:chOff x="2309508" y="4185388"/>
            <a:chExt cx="501650" cy="457200"/>
          </a:xfrm>
        </p:grpSpPr>
        <p:sp>
          <p:nvSpPr>
            <p:cNvPr id="108" name="Oval 11">
              <a:extLst>
                <a:ext uri="{FF2B5EF4-FFF2-40B4-BE49-F238E27FC236}">
                  <a16:creationId xmlns:a16="http://schemas.microsoft.com/office/drawing/2014/main" id="{470E1052-993B-F24E-9782-67DE07D0D057}"/>
                </a:ext>
              </a:extLst>
            </p:cNvPr>
            <p:cNvSpPr>
              <a:spLocks noChangeArrowheads="1"/>
            </p:cNvSpPr>
            <p:nvPr/>
          </p:nvSpPr>
          <p:spPr bwMode="auto">
            <a:xfrm>
              <a:off x="2314270" y="4429863"/>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9" name="Line 12">
              <a:extLst>
                <a:ext uri="{FF2B5EF4-FFF2-40B4-BE49-F238E27FC236}">
                  <a16:creationId xmlns:a16="http://schemas.microsoft.com/office/drawing/2014/main" id="{31D48756-4D3F-4547-BA38-955DF048F8FC}"/>
                </a:ext>
              </a:extLst>
            </p:cNvPr>
            <p:cNvSpPr>
              <a:spLocks noChangeShapeType="1"/>
            </p:cNvSpPr>
            <p:nvPr/>
          </p:nvSpPr>
          <p:spPr bwMode="auto">
            <a:xfrm>
              <a:off x="2314270" y="4418751"/>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0" name="Line 13">
              <a:extLst>
                <a:ext uri="{FF2B5EF4-FFF2-40B4-BE49-F238E27FC236}">
                  <a16:creationId xmlns:a16="http://schemas.microsoft.com/office/drawing/2014/main" id="{739610AA-5AAB-D14A-A48E-0A54C959A9D0}"/>
                </a:ext>
              </a:extLst>
            </p:cNvPr>
            <p:cNvSpPr>
              <a:spLocks noChangeShapeType="1"/>
            </p:cNvSpPr>
            <p:nvPr/>
          </p:nvSpPr>
          <p:spPr bwMode="auto">
            <a:xfrm>
              <a:off x="2811158" y="4418751"/>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1" name="Rectangle 14">
              <a:extLst>
                <a:ext uri="{FF2B5EF4-FFF2-40B4-BE49-F238E27FC236}">
                  <a16:creationId xmlns:a16="http://schemas.microsoft.com/office/drawing/2014/main" id="{360C5DF9-4C76-A744-9F0B-26316821C79F}"/>
                </a:ext>
              </a:extLst>
            </p:cNvPr>
            <p:cNvSpPr>
              <a:spLocks noChangeArrowheads="1"/>
            </p:cNvSpPr>
            <p:nvPr/>
          </p:nvSpPr>
          <p:spPr bwMode="auto">
            <a:xfrm>
              <a:off x="2314270" y="4418751"/>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2" name="Oval 15">
              <a:extLst>
                <a:ext uri="{FF2B5EF4-FFF2-40B4-BE49-F238E27FC236}">
                  <a16:creationId xmlns:a16="http://schemas.microsoft.com/office/drawing/2014/main" id="{2CD5FE5E-F3FC-794D-801F-716C3113547D}"/>
                </a:ext>
              </a:extLst>
            </p:cNvPr>
            <p:cNvSpPr>
              <a:spLocks noChangeArrowheads="1"/>
            </p:cNvSpPr>
            <p:nvPr/>
          </p:nvSpPr>
          <p:spPr bwMode="auto">
            <a:xfrm>
              <a:off x="2309508" y="4325088"/>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4" name="Group 51">
              <a:extLst>
                <a:ext uri="{FF2B5EF4-FFF2-40B4-BE49-F238E27FC236}">
                  <a16:creationId xmlns:a16="http://schemas.microsoft.com/office/drawing/2014/main" id="{0ED4F197-C93F-DA4E-8544-F01425D7A988}"/>
                </a:ext>
              </a:extLst>
            </p:cNvPr>
            <p:cNvGrpSpPr>
              <a:grpSpLocks/>
            </p:cNvGrpSpPr>
            <p:nvPr/>
          </p:nvGrpSpPr>
          <p:grpSpPr bwMode="auto">
            <a:xfrm>
              <a:off x="2409520" y="4185388"/>
              <a:ext cx="336550" cy="457200"/>
              <a:chOff x="2951" y="2395"/>
              <a:chExt cx="213" cy="288"/>
            </a:xfrm>
          </p:grpSpPr>
          <p:sp>
            <p:nvSpPr>
              <p:cNvPr id="164" name="Rectangle 52">
                <a:extLst>
                  <a:ext uri="{FF2B5EF4-FFF2-40B4-BE49-F238E27FC236}">
                    <a16:creationId xmlns:a16="http://schemas.microsoft.com/office/drawing/2014/main" id="{CE500E28-5EFE-184C-AFDD-8A846D358452}"/>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5" name="Text Box 53">
                <a:extLst>
                  <a:ext uri="{FF2B5EF4-FFF2-40B4-BE49-F238E27FC236}">
                    <a16:creationId xmlns:a16="http://schemas.microsoft.com/office/drawing/2014/main" id="{37535D4F-07D0-264C-A07C-015C89C49EF6}"/>
                  </a:ext>
                </a:extLst>
              </p:cNvPr>
              <p:cNvSpPr txBox="1">
                <a:spLocks noChangeArrowheads="1"/>
              </p:cNvSpPr>
              <p:nvPr/>
            </p:nvSpPr>
            <p:spPr bwMode="auto">
              <a:xfrm>
                <a:off x="2951" y="2395"/>
                <a:ext cx="213"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x</a:t>
                </a:r>
              </a:p>
            </p:txBody>
          </p:sp>
        </p:grpSp>
      </p:grpSp>
      <p:sp>
        <p:nvSpPr>
          <p:cNvPr id="197" name="Text Box 74">
            <a:extLst>
              <a:ext uri="{FF2B5EF4-FFF2-40B4-BE49-F238E27FC236}">
                <a16:creationId xmlns:a16="http://schemas.microsoft.com/office/drawing/2014/main" id="{6F64D06C-3D4A-B04D-8692-766E31CD85CD}"/>
              </a:ext>
            </a:extLst>
          </p:cNvPr>
          <p:cNvSpPr txBox="1">
            <a:spLocks noChangeArrowheads="1"/>
          </p:cNvSpPr>
          <p:nvPr/>
        </p:nvSpPr>
        <p:spPr bwMode="auto">
          <a:xfrm>
            <a:off x="7446311" y="3940800"/>
            <a:ext cx="2605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 min {2 + 5,</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           1 + 3,</a:t>
            </a:r>
          </a:p>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           5 + 3}  = 4</a:t>
            </a:r>
          </a:p>
        </p:txBody>
      </p:sp>
      <p:grpSp>
        <p:nvGrpSpPr>
          <p:cNvPr id="204" name="Group 203">
            <a:extLst>
              <a:ext uri="{FF2B5EF4-FFF2-40B4-BE49-F238E27FC236}">
                <a16:creationId xmlns:a16="http://schemas.microsoft.com/office/drawing/2014/main" id="{8A292125-2EE5-8447-8FF0-AEFFAC0F3684}"/>
              </a:ext>
            </a:extLst>
          </p:cNvPr>
          <p:cNvGrpSpPr/>
          <p:nvPr/>
        </p:nvGrpSpPr>
        <p:grpSpPr>
          <a:xfrm>
            <a:off x="6270932" y="2745287"/>
            <a:ext cx="4777024" cy="3733537"/>
            <a:chOff x="6270932" y="2745287"/>
            <a:chExt cx="4777024" cy="3733537"/>
          </a:xfrm>
        </p:grpSpPr>
        <p:sp>
          <p:nvSpPr>
            <p:cNvPr id="172" name="Text Box 75">
              <a:extLst>
                <a:ext uri="{FF2B5EF4-FFF2-40B4-BE49-F238E27FC236}">
                  <a16:creationId xmlns:a16="http://schemas.microsoft.com/office/drawing/2014/main" id="{D4C1EC73-3BE9-374D-9155-88EE026DCC19}"/>
                </a:ext>
              </a:extLst>
            </p:cNvPr>
            <p:cNvSpPr txBox="1">
              <a:spLocks noChangeArrowheads="1"/>
            </p:cNvSpPr>
            <p:nvPr/>
          </p:nvSpPr>
          <p:spPr bwMode="auto">
            <a:xfrm>
              <a:off x="6270932" y="5284523"/>
              <a:ext cx="4777024" cy="11943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fontAlgn="base" hangingPunct="0">
                <a:lnSpc>
                  <a:spcPct val="85000"/>
                </a:lnSpc>
                <a:spcBef>
                  <a:spcPct val="0"/>
                </a:spcBef>
                <a:spcAft>
                  <a:spcPct val="0"/>
                </a:spcAft>
              </a:pPr>
              <a:r>
                <a:rPr lang="en-US" sz="2800" i="1" dirty="0">
                  <a:solidFill>
                    <a:srgbClr val="000000"/>
                  </a:solidFill>
                  <a:latin typeface="+mn-lt"/>
                </a:rPr>
                <a:t>node achieving minimum (x) is next hop on estimated least-cost path to destination (z)</a:t>
              </a:r>
            </a:p>
          </p:txBody>
        </p:sp>
        <p:grpSp>
          <p:nvGrpSpPr>
            <p:cNvPr id="203" name="Group 202">
              <a:extLst>
                <a:ext uri="{FF2B5EF4-FFF2-40B4-BE49-F238E27FC236}">
                  <a16:creationId xmlns:a16="http://schemas.microsoft.com/office/drawing/2014/main" id="{2177DC18-8CDE-BA4F-8FF1-5BE42EF07A19}"/>
                </a:ext>
              </a:extLst>
            </p:cNvPr>
            <p:cNvGrpSpPr/>
            <p:nvPr/>
          </p:nvGrpSpPr>
          <p:grpSpPr>
            <a:xfrm>
              <a:off x="6465518" y="2745287"/>
              <a:ext cx="3645073" cy="2469715"/>
              <a:chOff x="6465518" y="2745287"/>
              <a:chExt cx="3645073" cy="2469715"/>
            </a:xfrm>
          </p:grpSpPr>
          <p:sp>
            <p:nvSpPr>
              <p:cNvPr id="200" name="Oval 199">
                <a:extLst>
                  <a:ext uri="{FF2B5EF4-FFF2-40B4-BE49-F238E27FC236}">
                    <a16:creationId xmlns:a16="http://schemas.microsoft.com/office/drawing/2014/main" id="{CF226A95-9353-0345-B51C-FDB35A8DBEBD}"/>
                  </a:ext>
                </a:extLst>
              </p:cNvPr>
              <p:cNvSpPr/>
              <p:nvPr/>
            </p:nvSpPr>
            <p:spPr>
              <a:xfrm>
                <a:off x="6465518" y="2745287"/>
                <a:ext cx="874734" cy="613776"/>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1" name="Oval 200">
                <a:extLst>
                  <a:ext uri="{FF2B5EF4-FFF2-40B4-BE49-F238E27FC236}">
                    <a16:creationId xmlns:a16="http://schemas.microsoft.com/office/drawing/2014/main" id="{700A119D-A8CE-A24F-8ACD-5859569B99F4}"/>
                  </a:ext>
                </a:extLst>
              </p:cNvPr>
              <p:cNvSpPr/>
              <p:nvPr/>
            </p:nvSpPr>
            <p:spPr>
              <a:xfrm>
                <a:off x="9235857" y="4601226"/>
                <a:ext cx="874734" cy="613776"/>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Oval 201">
                <a:extLst>
                  <a:ext uri="{FF2B5EF4-FFF2-40B4-BE49-F238E27FC236}">
                    <a16:creationId xmlns:a16="http://schemas.microsoft.com/office/drawing/2014/main" id="{02459B3A-8E65-7640-A5B7-E7540BECDC06}"/>
                  </a:ext>
                </a:extLst>
              </p:cNvPr>
              <p:cNvSpPr/>
              <p:nvPr/>
            </p:nvSpPr>
            <p:spPr>
              <a:xfrm>
                <a:off x="8098076" y="3187872"/>
                <a:ext cx="1722329" cy="482254"/>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2678864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50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down)">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95"/>
                                        </p:tgtEl>
                                        <p:attrNameLst>
                                          <p:attrName>style.visibility</p:attrName>
                                        </p:attrNameLst>
                                      </p:cBhvr>
                                      <p:to>
                                        <p:strVal val="visible"/>
                                      </p:to>
                                    </p:set>
                                    <p:animEffect transition="in" filter="wipe(up)">
                                      <p:cBhvr>
                                        <p:cTn id="17" dur="500"/>
                                        <p:tgtEl>
                                          <p:spTgt spid="19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87"/>
                                        </p:tgtEl>
                                        <p:attrNameLst>
                                          <p:attrName>style.visibility</p:attrName>
                                        </p:attrNameLst>
                                      </p:cBhvr>
                                      <p:to>
                                        <p:strVal val="visible"/>
                                      </p:to>
                                    </p:set>
                                    <p:animEffect transition="in" filter="wipe(down)">
                                      <p:cBhvr>
                                        <p:cTn id="22" dur="500"/>
                                        <p:tgtEl>
                                          <p:spTgt spid="18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98"/>
                                        </p:tgtEl>
                                        <p:attrNameLst>
                                          <p:attrName>style.visibility</p:attrName>
                                        </p:attrNameLst>
                                      </p:cBhvr>
                                      <p:to>
                                        <p:strVal val="visible"/>
                                      </p:to>
                                    </p:set>
                                    <p:animEffect transition="in" filter="dissolve">
                                      <p:cBhvr>
                                        <p:cTn id="27" dur="500"/>
                                        <p:tgtEl>
                                          <p:spTgt spid="19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97"/>
                                        </p:tgtEl>
                                        <p:attrNameLst>
                                          <p:attrName>style.visibility</p:attrName>
                                        </p:attrNameLst>
                                      </p:cBhvr>
                                      <p:to>
                                        <p:strVal val="visible"/>
                                      </p:to>
                                    </p:set>
                                    <p:animEffect transition="in" filter="dissolve">
                                      <p:cBhvr>
                                        <p:cTn id="32" dur="500"/>
                                        <p:tgtEl>
                                          <p:spTgt spid="19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04"/>
                                        </p:tgtEl>
                                        <p:attrNameLst>
                                          <p:attrName>style.visibility</p:attrName>
                                        </p:attrNameLst>
                                      </p:cBhvr>
                                      <p:to>
                                        <p:strVal val="visible"/>
                                      </p:to>
                                    </p:set>
                                    <p:animEffect transition="in" filter="dissolve">
                                      <p:cBhvr>
                                        <p:cTn id="37" dur="5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9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E544A75-190C-D540-8EFD-BF5721DA6B9A}"/>
              </a:ext>
            </a:extLst>
          </p:cNvPr>
          <p:cNvSpPr>
            <a:spLocks noGrp="1"/>
          </p:cNvSpPr>
          <p:nvPr>
            <p:ph type="title"/>
          </p:nvPr>
        </p:nvSpPr>
        <p:spPr/>
        <p:txBody>
          <a:bodyPr/>
          <a:lstStyle/>
          <a:p>
            <a:r>
              <a:rPr lang="en-US" dirty="0"/>
              <a:t>Distance vector algorithm </a:t>
            </a:r>
          </a:p>
        </p:txBody>
      </p:sp>
      <p:sp>
        <p:nvSpPr>
          <p:cNvPr id="5" name="Slide Number Placeholder 4">
            <a:extLst>
              <a:ext uri="{FF2B5EF4-FFF2-40B4-BE49-F238E27FC236}">
                <a16:creationId xmlns:a16="http://schemas.microsoft.com/office/drawing/2014/main" id="{99B8655F-134F-9941-B2F1-519DACDBD5AE}"/>
              </a:ext>
            </a:extLst>
          </p:cNvPr>
          <p:cNvSpPr>
            <a:spLocks noGrp="1"/>
          </p:cNvSpPr>
          <p:nvPr>
            <p:ph type="sldNum" sz="quarter" idx="4"/>
          </p:nvPr>
        </p:nvSpPr>
        <p:spPr/>
        <p:txBody>
          <a:bodyPr/>
          <a:lstStyle/>
          <a:p>
            <a:r>
              <a:rPr lang="en-US" dirty="0"/>
              <a:t>Network Layer: 5-</a:t>
            </a:r>
            <a:fld id="{C4204591-24BD-A542-B9D5-F8D8A88D2FEE}" type="slidenum">
              <a:rPr lang="en-US" smtClean="0"/>
              <a:pPr/>
              <a:t>21</a:t>
            </a:fld>
            <a:endParaRPr lang="en-US" dirty="0"/>
          </a:p>
        </p:txBody>
      </p:sp>
      <p:sp>
        <p:nvSpPr>
          <p:cNvPr id="21" name="Rectangle 3">
            <a:extLst>
              <a:ext uri="{FF2B5EF4-FFF2-40B4-BE49-F238E27FC236}">
                <a16:creationId xmlns:a16="http://schemas.microsoft.com/office/drawing/2014/main" id="{E33E7BCD-C9D1-7D45-9F57-213BDDBFDBF8}"/>
              </a:ext>
            </a:extLst>
          </p:cNvPr>
          <p:cNvSpPr txBox="1">
            <a:spLocks noChangeArrowheads="1"/>
          </p:cNvSpPr>
          <p:nvPr/>
        </p:nvSpPr>
        <p:spPr>
          <a:xfrm>
            <a:off x="696238" y="1449887"/>
            <a:ext cx="10815181" cy="138099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dirty="0">
                <a:solidFill>
                  <a:srgbClr val="CC0000"/>
                </a:solidFill>
              </a:rPr>
              <a:t>key idea: </a:t>
            </a:r>
          </a:p>
          <a:p>
            <a:pPr marL="460375" indent="-330200">
              <a:defRPr/>
            </a:pPr>
            <a:r>
              <a:rPr lang="en-US" dirty="0"/>
              <a:t>from time-to-time, each node sends its own distance vector estimate to neighbors</a:t>
            </a:r>
          </a:p>
        </p:txBody>
      </p:sp>
      <p:sp>
        <p:nvSpPr>
          <p:cNvPr id="23" name="Rectangle 5">
            <a:extLst>
              <a:ext uri="{FF2B5EF4-FFF2-40B4-BE49-F238E27FC236}">
                <a16:creationId xmlns:a16="http://schemas.microsoft.com/office/drawing/2014/main" id="{64DF72B6-39CC-344C-9D00-C68FD6E10584}"/>
              </a:ext>
            </a:extLst>
          </p:cNvPr>
          <p:cNvSpPr>
            <a:spLocks noChangeArrowheads="1"/>
          </p:cNvSpPr>
          <p:nvPr/>
        </p:nvSpPr>
        <p:spPr bwMode="auto">
          <a:xfrm>
            <a:off x="824173" y="4778050"/>
            <a:ext cx="10674719" cy="1500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7663" indent="-347663">
              <a:lnSpc>
                <a:spcPct val="90000"/>
              </a:lnSpc>
              <a:spcBef>
                <a:spcPct val="20000"/>
              </a:spcBef>
              <a:buClr>
                <a:srgbClr val="0000A8"/>
              </a:buClr>
              <a:buSzPct val="100000"/>
              <a:buFont typeface="Wingdings" pitchFamily="2" charset="2"/>
              <a:buChar char="§"/>
            </a:pPr>
            <a:r>
              <a:rPr lang="en-US" sz="2800" dirty="0"/>
              <a:t>under minor, natural conditions, the estimate </a:t>
            </a:r>
            <a:r>
              <a:rPr lang="en-US" sz="2800" i="1" dirty="0">
                <a:cs typeface="Times New Roman" charset="0"/>
              </a:rPr>
              <a:t>D</a:t>
            </a:r>
            <a:r>
              <a:rPr lang="en-US" sz="2800" i="1" baseline="-30000" dirty="0">
                <a:cs typeface="Times New Roman" charset="0"/>
              </a:rPr>
              <a:t>x</a:t>
            </a:r>
            <a:r>
              <a:rPr lang="en-US" sz="2800" i="1" dirty="0">
                <a:cs typeface="Times New Roman" charset="0"/>
              </a:rPr>
              <a:t>(y) converge to the actual least cost </a:t>
            </a:r>
            <a:r>
              <a:rPr lang="en-US" sz="2800" dirty="0"/>
              <a:t>d</a:t>
            </a:r>
            <a:r>
              <a:rPr lang="en-US" sz="2800" baseline="-25000" dirty="0"/>
              <a:t>x</a:t>
            </a:r>
            <a:r>
              <a:rPr lang="en-US" sz="2800" dirty="0"/>
              <a:t>(y)</a:t>
            </a:r>
            <a:r>
              <a:rPr lang="en-US" sz="2400" dirty="0"/>
              <a:t> </a:t>
            </a:r>
          </a:p>
        </p:txBody>
      </p:sp>
      <p:grpSp>
        <p:nvGrpSpPr>
          <p:cNvPr id="4" name="Group 3">
            <a:extLst>
              <a:ext uri="{FF2B5EF4-FFF2-40B4-BE49-F238E27FC236}">
                <a16:creationId xmlns:a16="http://schemas.microsoft.com/office/drawing/2014/main" id="{2D26794A-966A-6D45-813B-D1EAD011046F}"/>
              </a:ext>
            </a:extLst>
          </p:cNvPr>
          <p:cNvGrpSpPr/>
          <p:nvPr/>
        </p:nvGrpSpPr>
        <p:grpSpPr>
          <a:xfrm>
            <a:off x="648222" y="2792259"/>
            <a:ext cx="10815181" cy="1412234"/>
            <a:chOff x="648222" y="2792259"/>
            <a:chExt cx="10815181" cy="1412234"/>
          </a:xfrm>
        </p:grpSpPr>
        <p:sp>
          <p:nvSpPr>
            <p:cNvPr id="22" name="Rectangle 4">
              <a:extLst>
                <a:ext uri="{FF2B5EF4-FFF2-40B4-BE49-F238E27FC236}">
                  <a16:creationId xmlns:a16="http://schemas.microsoft.com/office/drawing/2014/main" id="{8820A465-F22E-4E44-9E83-58539B59DFB8}"/>
                </a:ext>
              </a:extLst>
            </p:cNvPr>
            <p:cNvSpPr>
              <a:spLocks noChangeArrowheads="1"/>
            </p:cNvSpPr>
            <p:nvPr/>
          </p:nvSpPr>
          <p:spPr bwMode="auto">
            <a:xfrm>
              <a:off x="2556528" y="3681273"/>
              <a:ext cx="670946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r>
                <a:rPr lang="en-US" sz="2800" i="1" dirty="0">
                  <a:solidFill>
                    <a:srgbClr val="CC0000"/>
                  </a:solidFill>
                  <a:cs typeface="Times New Roman" charset="0"/>
                </a:rPr>
                <a:t>D</a:t>
              </a:r>
              <a:r>
                <a:rPr lang="en-US" sz="2800" i="1" baseline="-30000" dirty="0">
                  <a:solidFill>
                    <a:srgbClr val="CC0000"/>
                  </a:solidFill>
                  <a:cs typeface="Times New Roman" charset="0"/>
                </a:rPr>
                <a:t>x</a:t>
              </a:r>
              <a:r>
                <a:rPr lang="en-US" sz="2800" i="1" dirty="0">
                  <a:solidFill>
                    <a:srgbClr val="CC0000"/>
                  </a:solidFill>
                  <a:cs typeface="Times New Roman" charset="0"/>
                </a:rPr>
                <a:t>(y) ← min</a:t>
              </a:r>
              <a:r>
                <a:rPr lang="en-US" sz="2800" i="1" baseline="-30000" dirty="0">
                  <a:solidFill>
                    <a:srgbClr val="CC0000"/>
                  </a:solidFill>
                  <a:cs typeface="Times New Roman" charset="0"/>
                </a:rPr>
                <a:t>v</a:t>
              </a:r>
              <a:r>
                <a:rPr lang="en-US" sz="2800" i="1" dirty="0">
                  <a:solidFill>
                    <a:srgbClr val="CC0000"/>
                  </a:solidFill>
                  <a:cs typeface="Times New Roman" charset="0"/>
                </a:rPr>
                <a:t>{c</a:t>
              </a:r>
              <a:r>
                <a:rPr lang="en-US" sz="2800" i="1" baseline="-25000" dirty="0">
                  <a:solidFill>
                    <a:srgbClr val="CC0000"/>
                  </a:solidFill>
                  <a:cs typeface="Times New Roman" charset="0"/>
                </a:rPr>
                <a:t>x,v </a:t>
              </a:r>
              <a:r>
                <a:rPr lang="en-US" sz="2800" i="1" dirty="0">
                  <a:solidFill>
                    <a:srgbClr val="CC0000"/>
                  </a:solidFill>
                  <a:cs typeface="Times New Roman" charset="0"/>
                </a:rPr>
                <a:t>+ D</a:t>
              </a:r>
              <a:r>
                <a:rPr lang="en-US" sz="2800" i="1" baseline="-30000" dirty="0">
                  <a:solidFill>
                    <a:srgbClr val="CC0000"/>
                  </a:solidFill>
                  <a:cs typeface="Times New Roman" charset="0"/>
                </a:rPr>
                <a:t>v</a:t>
              </a:r>
              <a:r>
                <a:rPr lang="en-US" sz="2800" i="1" dirty="0">
                  <a:solidFill>
                    <a:srgbClr val="CC0000"/>
                  </a:solidFill>
                  <a:cs typeface="Times New Roman" charset="0"/>
                </a:rPr>
                <a:t>(y)}  </a:t>
              </a:r>
              <a:r>
                <a:rPr lang="en-US" sz="2800" dirty="0">
                  <a:cs typeface="Times New Roman" charset="0"/>
                </a:rPr>
                <a:t>for each node </a:t>
              </a:r>
              <a:r>
                <a:rPr lang="en-US" sz="2800" i="1" dirty="0">
                  <a:cs typeface="Times New Roman" charset="0"/>
                </a:rPr>
                <a:t>y</a:t>
              </a:r>
              <a:r>
                <a:rPr lang="en-US" sz="2800" dirty="0">
                  <a:cs typeface="Times New Roman" charset="0"/>
                </a:rPr>
                <a:t> </a:t>
              </a:r>
              <a:r>
                <a:rPr lang="en-US" sz="2800" dirty="0">
                  <a:ea typeface="MS Mincho" charset="0"/>
                  <a:cs typeface="MS Mincho" charset="0"/>
                </a:rPr>
                <a:t>∊</a:t>
              </a:r>
              <a:r>
                <a:rPr lang="en-US" sz="2800" dirty="0">
                  <a:cs typeface="Times New Roman" charset="0"/>
                </a:rPr>
                <a:t> </a:t>
              </a:r>
              <a:r>
                <a:rPr lang="en-US" sz="2800" i="1" dirty="0">
                  <a:cs typeface="Times New Roman" charset="0"/>
                </a:rPr>
                <a:t>N</a:t>
              </a:r>
            </a:p>
          </p:txBody>
        </p:sp>
        <p:sp>
          <p:nvSpPr>
            <p:cNvPr id="26" name="Rectangle 3">
              <a:extLst>
                <a:ext uri="{FF2B5EF4-FFF2-40B4-BE49-F238E27FC236}">
                  <a16:creationId xmlns:a16="http://schemas.microsoft.com/office/drawing/2014/main" id="{76402688-900A-584B-96BE-A2D2A8F80C55}"/>
                </a:ext>
              </a:extLst>
            </p:cNvPr>
            <p:cNvSpPr txBox="1">
              <a:spLocks noChangeArrowheads="1"/>
            </p:cNvSpPr>
            <p:nvPr/>
          </p:nvSpPr>
          <p:spPr>
            <a:xfrm>
              <a:off x="648222" y="2792259"/>
              <a:ext cx="10815181" cy="1015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indent="-330200">
                <a:defRPr/>
              </a:pPr>
              <a:r>
                <a:rPr lang="en-US" dirty="0"/>
                <a:t>when </a:t>
              </a:r>
              <a:r>
                <a:rPr lang="en-US" i="1" dirty="0"/>
                <a:t>x</a:t>
              </a:r>
              <a:r>
                <a:rPr lang="en-US" dirty="0"/>
                <a:t> receives new DV estimate from any neighbor, it updates its own DV using B-F equation:</a:t>
              </a:r>
            </a:p>
          </p:txBody>
        </p:sp>
      </p:grpSp>
    </p:spTree>
    <p:extLst>
      <p:ext uri="{BB962C8B-B14F-4D97-AF65-F5344CB8AC3E}">
        <p14:creationId xmlns:p14="http://schemas.microsoft.com/office/powerpoint/2010/main" val="3353676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dissolve">
                                      <p:cBhvr>
                                        <p:cTn id="1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E544A75-190C-D540-8EFD-BF5721DA6B9A}"/>
              </a:ext>
            </a:extLst>
          </p:cNvPr>
          <p:cNvSpPr>
            <a:spLocks noGrp="1"/>
          </p:cNvSpPr>
          <p:nvPr>
            <p:ph type="title"/>
          </p:nvPr>
        </p:nvSpPr>
        <p:spPr/>
        <p:txBody>
          <a:bodyPr/>
          <a:lstStyle/>
          <a:p>
            <a:r>
              <a:rPr lang="en-US" dirty="0"/>
              <a:t>Distance vector algorithm:  </a:t>
            </a:r>
          </a:p>
        </p:txBody>
      </p:sp>
      <p:sp>
        <p:nvSpPr>
          <p:cNvPr id="5" name="Slide Number Placeholder 4">
            <a:extLst>
              <a:ext uri="{FF2B5EF4-FFF2-40B4-BE49-F238E27FC236}">
                <a16:creationId xmlns:a16="http://schemas.microsoft.com/office/drawing/2014/main" id="{99B8655F-134F-9941-B2F1-519DACDBD5AE}"/>
              </a:ext>
            </a:extLst>
          </p:cNvPr>
          <p:cNvSpPr>
            <a:spLocks noGrp="1"/>
          </p:cNvSpPr>
          <p:nvPr>
            <p:ph type="sldNum" sz="quarter" idx="4"/>
          </p:nvPr>
        </p:nvSpPr>
        <p:spPr/>
        <p:txBody>
          <a:bodyPr/>
          <a:lstStyle/>
          <a:p>
            <a:r>
              <a:rPr lang="en-US" dirty="0"/>
              <a:t>Network Layer: 5-</a:t>
            </a:r>
            <a:fld id="{C4204591-24BD-A542-B9D5-F8D8A88D2FEE}" type="slidenum">
              <a:rPr lang="en-US" smtClean="0"/>
              <a:pPr/>
              <a:t>22</a:t>
            </a:fld>
            <a:endParaRPr lang="en-US" dirty="0"/>
          </a:p>
        </p:txBody>
      </p:sp>
      <p:sp>
        <p:nvSpPr>
          <p:cNvPr id="9" name="Rectangle 3">
            <a:extLst>
              <a:ext uri="{FF2B5EF4-FFF2-40B4-BE49-F238E27FC236}">
                <a16:creationId xmlns:a16="http://schemas.microsoft.com/office/drawing/2014/main" id="{5F891EAD-A289-0847-8476-12FDB9A2A09E}"/>
              </a:ext>
            </a:extLst>
          </p:cNvPr>
          <p:cNvSpPr txBox="1">
            <a:spLocks noChangeArrowheads="1"/>
          </p:cNvSpPr>
          <p:nvPr/>
        </p:nvSpPr>
        <p:spPr>
          <a:xfrm>
            <a:off x="6173635" y="1530372"/>
            <a:ext cx="5400414" cy="197691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pPr>
            <a:r>
              <a:rPr lang="en-US" dirty="0">
                <a:solidFill>
                  <a:srgbClr val="CC0000"/>
                </a:solidFill>
              </a:rPr>
              <a:t>iterative, asynchronous:</a:t>
            </a:r>
            <a:r>
              <a:rPr lang="en-US" dirty="0">
                <a:solidFill>
                  <a:srgbClr val="FF0000"/>
                </a:solidFill>
              </a:rPr>
              <a:t> </a:t>
            </a:r>
            <a:r>
              <a:rPr lang="en-US" sz="2400" dirty="0"/>
              <a:t>each local iteration caused by: </a:t>
            </a:r>
          </a:p>
          <a:p>
            <a:pPr marL="460375" indent="-223838"/>
            <a:r>
              <a:rPr lang="en-US" sz="2400" dirty="0"/>
              <a:t>local link cost change </a:t>
            </a:r>
          </a:p>
          <a:p>
            <a:pPr marL="460375" indent="-223838"/>
            <a:r>
              <a:rPr lang="en-US" sz="2400" dirty="0"/>
              <a:t>DV update message from neighbor</a:t>
            </a:r>
          </a:p>
        </p:txBody>
      </p:sp>
      <p:sp>
        <p:nvSpPr>
          <p:cNvPr id="10" name="Text Box 4">
            <a:extLst>
              <a:ext uri="{FF2B5EF4-FFF2-40B4-BE49-F238E27FC236}">
                <a16:creationId xmlns:a16="http://schemas.microsoft.com/office/drawing/2014/main" id="{B41893AC-4325-F74F-8450-C793E4D00240}"/>
              </a:ext>
            </a:extLst>
          </p:cNvPr>
          <p:cNvSpPr txBox="1">
            <a:spLocks noChangeArrowheads="1"/>
          </p:cNvSpPr>
          <p:nvPr/>
        </p:nvSpPr>
        <p:spPr bwMode="auto">
          <a:xfrm>
            <a:off x="1077577" y="2097023"/>
            <a:ext cx="4622104" cy="23452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endParaRPr lang="en-US" dirty="0">
              <a:latin typeface="Times New Roman" charset="0"/>
            </a:endParaRPr>
          </a:p>
          <a:p>
            <a:pPr algn="ctr">
              <a:lnSpc>
                <a:spcPct val="90000"/>
              </a:lnSpc>
            </a:pPr>
            <a:r>
              <a:rPr lang="en-US" sz="2800" i="1" dirty="0">
                <a:solidFill>
                  <a:srgbClr val="000099"/>
                </a:solidFill>
                <a:latin typeface="+mn-lt"/>
              </a:rPr>
              <a:t>wait</a:t>
            </a:r>
            <a:r>
              <a:rPr lang="en-US" dirty="0">
                <a:solidFill>
                  <a:srgbClr val="000099"/>
                </a:solidFill>
                <a:latin typeface="+mn-lt"/>
              </a:rPr>
              <a:t> </a:t>
            </a:r>
            <a:r>
              <a:rPr lang="en-US" sz="2800" dirty="0">
                <a:latin typeface="+mn-lt"/>
              </a:rPr>
              <a:t>for (change in local link cost or msg from neighbor)</a:t>
            </a:r>
          </a:p>
          <a:p>
            <a:pPr>
              <a:lnSpc>
                <a:spcPct val="90000"/>
              </a:lnSpc>
            </a:pPr>
            <a:endParaRPr lang="en-US" sz="2000" dirty="0">
              <a:latin typeface="+mn-lt"/>
            </a:endParaRPr>
          </a:p>
          <a:p>
            <a:pPr>
              <a:lnSpc>
                <a:spcPct val="90000"/>
              </a:lnSpc>
            </a:pPr>
            <a:endParaRPr lang="en-US" sz="2000" dirty="0">
              <a:latin typeface="+mn-lt"/>
            </a:endParaRPr>
          </a:p>
          <a:p>
            <a:pPr algn="ctr">
              <a:spcBef>
                <a:spcPct val="50000"/>
              </a:spcBef>
            </a:pPr>
            <a:endParaRPr lang="en-US" dirty="0">
              <a:latin typeface="Times New Roman" charset="0"/>
            </a:endParaRPr>
          </a:p>
        </p:txBody>
      </p:sp>
      <p:sp>
        <p:nvSpPr>
          <p:cNvPr id="14" name="Text Box 8">
            <a:extLst>
              <a:ext uri="{FF2B5EF4-FFF2-40B4-BE49-F238E27FC236}">
                <a16:creationId xmlns:a16="http://schemas.microsoft.com/office/drawing/2014/main" id="{71AD5EDC-87FD-634A-9465-87600AAFC2A8}"/>
              </a:ext>
            </a:extLst>
          </p:cNvPr>
          <p:cNvSpPr txBox="1">
            <a:spLocks noChangeArrowheads="1"/>
          </p:cNvSpPr>
          <p:nvPr/>
        </p:nvSpPr>
        <p:spPr bwMode="auto">
          <a:xfrm>
            <a:off x="977032" y="1397588"/>
            <a:ext cx="2031326"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sz="3200" dirty="0">
                <a:solidFill>
                  <a:srgbClr val="CC0000"/>
                </a:solidFill>
                <a:latin typeface="+mn-lt"/>
              </a:rPr>
              <a:t>each node:</a:t>
            </a:r>
          </a:p>
        </p:txBody>
      </p:sp>
      <p:sp>
        <p:nvSpPr>
          <p:cNvPr id="15" name="Rectangle 3">
            <a:extLst>
              <a:ext uri="{FF2B5EF4-FFF2-40B4-BE49-F238E27FC236}">
                <a16:creationId xmlns:a16="http://schemas.microsoft.com/office/drawing/2014/main" id="{5302920D-3833-AE4E-83FE-DE8AB636259C}"/>
              </a:ext>
            </a:extLst>
          </p:cNvPr>
          <p:cNvSpPr txBox="1">
            <a:spLocks noChangeArrowheads="1"/>
          </p:cNvSpPr>
          <p:nvPr/>
        </p:nvSpPr>
        <p:spPr>
          <a:xfrm>
            <a:off x="6138145" y="3549151"/>
            <a:ext cx="4936951" cy="291427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pPr>
            <a:r>
              <a:rPr lang="en-US" dirty="0">
                <a:solidFill>
                  <a:srgbClr val="CC0000"/>
                </a:solidFill>
              </a:rPr>
              <a:t>distributed, self-stopping: </a:t>
            </a:r>
            <a:r>
              <a:rPr lang="en-US" sz="2400" dirty="0"/>
              <a:t>each node notifies neighbors </a:t>
            </a:r>
            <a:r>
              <a:rPr lang="en-US" sz="2400" i="1" dirty="0"/>
              <a:t>only</a:t>
            </a:r>
            <a:r>
              <a:rPr lang="en-US" sz="2400" dirty="0"/>
              <a:t> when its DV changes</a:t>
            </a:r>
          </a:p>
          <a:p>
            <a:pPr marL="522288" lvl="1" indent="-236538">
              <a:buFont typeface="Wingdings" pitchFamily="2" charset="2"/>
              <a:buChar char="§"/>
            </a:pPr>
            <a:r>
              <a:rPr lang="en-US" dirty="0"/>
              <a:t>neighbors then notify their neighbors – </a:t>
            </a:r>
            <a:r>
              <a:rPr lang="en-US" i="1" dirty="0"/>
              <a:t>only if necessary</a:t>
            </a:r>
          </a:p>
          <a:p>
            <a:pPr marL="522288" lvl="1" indent="-236538">
              <a:buFont typeface="Wingdings" pitchFamily="2" charset="2"/>
              <a:buChar char="§"/>
            </a:pPr>
            <a:r>
              <a:rPr lang="en-US" dirty="0"/>
              <a:t>no notification received, no actions taken!</a:t>
            </a:r>
          </a:p>
        </p:txBody>
      </p:sp>
      <p:grpSp>
        <p:nvGrpSpPr>
          <p:cNvPr id="3" name="Group 2">
            <a:extLst>
              <a:ext uri="{FF2B5EF4-FFF2-40B4-BE49-F238E27FC236}">
                <a16:creationId xmlns:a16="http://schemas.microsoft.com/office/drawing/2014/main" id="{B53C11C6-D826-5F43-A2B4-6804C1E58E41}"/>
              </a:ext>
            </a:extLst>
          </p:cNvPr>
          <p:cNvGrpSpPr/>
          <p:nvPr/>
        </p:nvGrpSpPr>
        <p:grpSpPr>
          <a:xfrm>
            <a:off x="1092191" y="3294344"/>
            <a:ext cx="4622104" cy="1554474"/>
            <a:chOff x="1317659" y="3169084"/>
            <a:chExt cx="4622104" cy="1554474"/>
          </a:xfrm>
        </p:grpSpPr>
        <p:sp>
          <p:nvSpPr>
            <p:cNvPr id="11" name="Line 5">
              <a:extLst>
                <a:ext uri="{FF2B5EF4-FFF2-40B4-BE49-F238E27FC236}">
                  <a16:creationId xmlns:a16="http://schemas.microsoft.com/office/drawing/2014/main" id="{3F1A2ABA-C0FF-3042-AB19-EBB20A32C1C0}"/>
                </a:ext>
              </a:extLst>
            </p:cNvPr>
            <p:cNvSpPr>
              <a:spLocks noChangeShapeType="1"/>
            </p:cNvSpPr>
            <p:nvPr/>
          </p:nvSpPr>
          <p:spPr bwMode="auto">
            <a:xfrm>
              <a:off x="3601463" y="3169084"/>
              <a:ext cx="0" cy="422581"/>
            </a:xfrm>
            <a:prstGeom prst="line">
              <a:avLst/>
            </a:prstGeom>
            <a:noFill/>
            <a:ln w="19050">
              <a:solidFill>
                <a:srgbClr val="000099"/>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17" name="Text Box 4">
              <a:extLst>
                <a:ext uri="{FF2B5EF4-FFF2-40B4-BE49-F238E27FC236}">
                  <a16:creationId xmlns:a16="http://schemas.microsoft.com/office/drawing/2014/main" id="{0127FDB6-1E7E-B747-9FF9-706AF3DA67E3}"/>
                </a:ext>
              </a:extLst>
            </p:cNvPr>
            <p:cNvSpPr txBox="1">
              <a:spLocks noChangeArrowheads="1"/>
            </p:cNvSpPr>
            <p:nvPr/>
          </p:nvSpPr>
          <p:spPr bwMode="auto">
            <a:xfrm>
              <a:off x="1317659" y="3301630"/>
              <a:ext cx="4622104" cy="14219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90000"/>
                </a:lnSpc>
              </a:pPr>
              <a:endParaRPr lang="en-US" sz="2000" dirty="0">
                <a:latin typeface="+mn-lt"/>
              </a:endParaRPr>
            </a:p>
            <a:p>
              <a:pPr algn="ctr">
                <a:lnSpc>
                  <a:spcPct val="90000"/>
                </a:lnSpc>
              </a:pPr>
              <a:r>
                <a:rPr lang="en-US" sz="2800" i="1" dirty="0">
                  <a:solidFill>
                    <a:srgbClr val="000099"/>
                  </a:solidFill>
                  <a:latin typeface="+mn-lt"/>
                </a:rPr>
                <a:t>recompute</a:t>
              </a:r>
              <a:r>
                <a:rPr lang="en-US" sz="2800" dirty="0">
                  <a:latin typeface="+mn-lt"/>
                </a:rPr>
                <a:t> DV estimates using DV received from neighbor</a:t>
              </a:r>
            </a:p>
            <a:p>
              <a:pPr>
                <a:lnSpc>
                  <a:spcPct val="90000"/>
                </a:lnSpc>
              </a:pPr>
              <a:endParaRPr lang="en-US" sz="2000" dirty="0">
                <a:latin typeface="+mn-lt"/>
              </a:endParaRPr>
            </a:p>
          </p:txBody>
        </p:sp>
      </p:grpSp>
      <p:grpSp>
        <p:nvGrpSpPr>
          <p:cNvPr id="7" name="Group 6">
            <a:extLst>
              <a:ext uri="{FF2B5EF4-FFF2-40B4-BE49-F238E27FC236}">
                <a16:creationId xmlns:a16="http://schemas.microsoft.com/office/drawing/2014/main" id="{7AB2E6A7-BBBF-E942-BD5C-47863B3A0DE5}"/>
              </a:ext>
            </a:extLst>
          </p:cNvPr>
          <p:cNvGrpSpPr/>
          <p:nvPr/>
        </p:nvGrpSpPr>
        <p:grpSpPr>
          <a:xfrm>
            <a:off x="1054612" y="4521895"/>
            <a:ext cx="4622104" cy="1284197"/>
            <a:chOff x="1280080" y="4396635"/>
            <a:chExt cx="4622104" cy="1284197"/>
          </a:xfrm>
        </p:grpSpPr>
        <p:sp>
          <p:nvSpPr>
            <p:cNvPr id="12" name="Line 6">
              <a:extLst>
                <a:ext uri="{FF2B5EF4-FFF2-40B4-BE49-F238E27FC236}">
                  <a16:creationId xmlns:a16="http://schemas.microsoft.com/office/drawing/2014/main" id="{D8667227-75F3-2946-9800-49EF5E66E793}"/>
                </a:ext>
              </a:extLst>
            </p:cNvPr>
            <p:cNvSpPr>
              <a:spLocks noChangeShapeType="1"/>
            </p:cNvSpPr>
            <p:nvPr/>
          </p:nvSpPr>
          <p:spPr bwMode="auto">
            <a:xfrm>
              <a:off x="3578268" y="4396635"/>
              <a:ext cx="0" cy="439673"/>
            </a:xfrm>
            <a:prstGeom prst="line">
              <a:avLst/>
            </a:prstGeom>
            <a:noFill/>
            <a:ln w="19050">
              <a:solidFill>
                <a:srgbClr val="000099"/>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18" name="Text Box 4">
              <a:extLst>
                <a:ext uri="{FF2B5EF4-FFF2-40B4-BE49-F238E27FC236}">
                  <a16:creationId xmlns:a16="http://schemas.microsoft.com/office/drawing/2014/main" id="{397A11E9-C3A3-2347-8FE5-1B38BBB5C819}"/>
                </a:ext>
              </a:extLst>
            </p:cNvPr>
            <p:cNvSpPr txBox="1">
              <a:spLocks noChangeArrowheads="1"/>
            </p:cNvSpPr>
            <p:nvPr/>
          </p:nvSpPr>
          <p:spPr bwMode="auto">
            <a:xfrm>
              <a:off x="1280080" y="4535903"/>
              <a:ext cx="4622104" cy="11449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90000"/>
                </a:lnSpc>
              </a:pPr>
              <a:endParaRPr lang="en-US" sz="2000" dirty="0">
                <a:latin typeface="+mn-lt"/>
              </a:endParaRPr>
            </a:p>
            <a:p>
              <a:pPr algn="ctr">
                <a:lnSpc>
                  <a:spcPct val="90000"/>
                </a:lnSpc>
              </a:pPr>
              <a:r>
                <a:rPr lang="en-US" sz="2800" dirty="0">
                  <a:latin typeface="+mn-lt"/>
                </a:rPr>
                <a:t>if DV to any destination has changed, </a:t>
              </a:r>
              <a:r>
                <a:rPr lang="en-US" sz="2800" i="1" dirty="0">
                  <a:solidFill>
                    <a:srgbClr val="000099"/>
                  </a:solidFill>
                  <a:latin typeface="+mn-lt"/>
                </a:rPr>
                <a:t>notify</a:t>
              </a:r>
              <a:r>
                <a:rPr lang="en-US" sz="2800" dirty="0">
                  <a:latin typeface="+mn-lt"/>
                </a:rPr>
                <a:t> neighbors </a:t>
              </a:r>
            </a:p>
          </p:txBody>
        </p:sp>
      </p:grpSp>
      <p:cxnSp>
        <p:nvCxnSpPr>
          <p:cNvPr id="16" name="Straight Connector 15">
            <a:extLst>
              <a:ext uri="{FF2B5EF4-FFF2-40B4-BE49-F238E27FC236}">
                <a16:creationId xmlns:a16="http://schemas.microsoft.com/office/drawing/2014/main" id="{A5F1EEA1-E3D6-FE44-9DE6-5BA118248F5E}"/>
              </a:ext>
            </a:extLst>
          </p:cNvPr>
          <p:cNvCxnSpPr/>
          <p:nvPr/>
        </p:nvCxnSpPr>
        <p:spPr>
          <a:xfrm flipV="1">
            <a:off x="3369501" y="5718132"/>
            <a:ext cx="0" cy="454068"/>
          </a:xfrm>
          <a:prstGeom prst="line">
            <a:avLst/>
          </a:prstGeom>
          <a:ln w="190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E1A9ECAE-CD60-CD4E-8453-32556903D047}"/>
              </a:ext>
            </a:extLst>
          </p:cNvPr>
          <p:cNvCxnSpPr/>
          <p:nvPr/>
        </p:nvCxnSpPr>
        <p:spPr>
          <a:xfrm>
            <a:off x="3352800" y="2179529"/>
            <a:ext cx="0" cy="338203"/>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E0990E6-E4F6-004A-983C-35F56F91D474}"/>
              </a:ext>
            </a:extLst>
          </p:cNvPr>
          <p:cNvCxnSpPr/>
          <p:nvPr/>
        </p:nvCxnSpPr>
        <p:spPr>
          <a:xfrm>
            <a:off x="1052186" y="6172200"/>
            <a:ext cx="230061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1994047-8DFC-3848-A093-707102890135}"/>
              </a:ext>
            </a:extLst>
          </p:cNvPr>
          <p:cNvCxnSpPr/>
          <p:nvPr/>
        </p:nvCxnSpPr>
        <p:spPr>
          <a:xfrm>
            <a:off x="1052186" y="2178485"/>
            <a:ext cx="2300614"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6BD0BEAE-AFEE-C84E-B69C-BA9C126D7B96}"/>
              </a:ext>
            </a:extLst>
          </p:cNvPr>
          <p:cNvCxnSpPr>
            <a:cxnSpLocks/>
          </p:cNvCxnSpPr>
          <p:nvPr/>
        </p:nvCxnSpPr>
        <p:spPr>
          <a:xfrm>
            <a:off x="1039660" y="2167003"/>
            <a:ext cx="0" cy="4005197"/>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11414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up)">
                                      <p:cBhvr>
                                        <p:cTn id="22" dur="500"/>
                                        <p:tgtEl>
                                          <p:spTgt spid="16"/>
                                        </p:tgtEl>
                                      </p:cBhvr>
                                    </p:animEffect>
                                  </p:childTnLst>
                                </p:cTn>
                              </p:par>
                            </p:childTnLst>
                          </p:cTn>
                        </p:par>
                        <p:par>
                          <p:cTn id="23" fill="hold">
                            <p:stCondLst>
                              <p:cond delay="500"/>
                            </p:stCondLst>
                            <p:childTnLst>
                              <p:par>
                                <p:cTn id="24" presetID="22" presetClass="entr" presetSubtype="2"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right)">
                                      <p:cBhvr>
                                        <p:cTn id="26" dur="500"/>
                                        <p:tgtEl>
                                          <p:spTgt spid="27"/>
                                        </p:tgtEl>
                                      </p:cBhvr>
                                    </p:animEffect>
                                  </p:childTnLst>
                                </p:cTn>
                              </p:par>
                            </p:childTnLst>
                          </p:cTn>
                        </p:par>
                        <p:par>
                          <p:cTn id="27" fill="hold">
                            <p:stCondLst>
                              <p:cond delay="1000"/>
                            </p:stCondLst>
                            <p:childTnLst>
                              <p:par>
                                <p:cTn id="28" presetID="22" presetClass="entr" presetSubtype="4" fill="hold" nodeType="after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wipe(down)">
                                      <p:cBhvr>
                                        <p:cTn id="30" dur="500"/>
                                        <p:tgtEl>
                                          <p:spTgt spid="30"/>
                                        </p:tgtEl>
                                      </p:cBhvr>
                                    </p:animEffect>
                                  </p:childTnLst>
                                </p:cTn>
                              </p:par>
                            </p:childTnLst>
                          </p:cTn>
                        </p:par>
                        <p:par>
                          <p:cTn id="31" fill="hold">
                            <p:stCondLst>
                              <p:cond delay="1500"/>
                            </p:stCondLst>
                            <p:childTnLst>
                              <p:par>
                                <p:cTn id="32" presetID="22" presetClass="entr" presetSubtype="8"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wipe(left)">
                                      <p:cBhvr>
                                        <p:cTn id="34" dur="500"/>
                                        <p:tgtEl>
                                          <p:spTgt spid="28"/>
                                        </p:tgtEl>
                                      </p:cBhvr>
                                    </p:animEffect>
                                  </p:childTnLst>
                                </p:cTn>
                              </p:par>
                            </p:childTnLst>
                          </p:cTn>
                        </p:par>
                        <p:par>
                          <p:cTn id="35" fill="hold">
                            <p:stCondLst>
                              <p:cond delay="2000"/>
                            </p:stCondLst>
                            <p:childTnLst>
                              <p:par>
                                <p:cTn id="36" presetID="22" presetClass="entr" presetSubtype="1" fill="hold"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wipe(up)">
                                      <p:cBhvr>
                                        <p:cTn id="38" dur="500"/>
                                        <p:tgtEl>
                                          <p:spTgt spid="20"/>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dissolve">
                                      <p:cBhvr>
                                        <p:cTn id="43" dur="500"/>
                                        <p:tgtEl>
                                          <p:spTgt spid="9"/>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dissolve">
                                      <p:cBhvr>
                                        <p:cTn id="4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8" name="Group 357">
            <a:extLst>
              <a:ext uri="{FF2B5EF4-FFF2-40B4-BE49-F238E27FC236}">
                <a16:creationId xmlns:a16="http://schemas.microsoft.com/office/drawing/2014/main" id="{EFC6901E-6625-8845-BE3F-534E18DC96EB}"/>
              </a:ext>
            </a:extLst>
          </p:cNvPr>
          <p:cNvGrpSpPr/>
          <p:nvPr/>
        </p:nvGrpSpPr>
        <p:grpSpPr>
          <a:xfrm>
            <a:off x="2822712" y="1130710"/>
            <a:ext cx="1552644" cy="2620631"/>
            <a:chOff x="3216002" y="1012723"/>
            <a:chExt cx="1552644" cy="2620631"/>
          </a:xfrm>
        </p:grpSpPr>
        <p:sp>
          <p:nvSpPr>
            <p:cNvPr id="359" name="Freeform 358">
              <a:extLst>
                <a:ext uri="{FF2B5EF4-FFF2-40B4-BE49-F238E27FC236}">
                  <a16:creationId xmlns:a16="http://schemas.microsoft.com/office/drawing/2014/main" id="{4CD71459-EB0F-DA48-840A-CE1D12C897D0}"/>
                </a:ext>
              </a:extLst>
            </p:cNvPr>
            <p:cNvSpPr/>
            <p:nvPr/>
          </p:nvSpPr>
          <p:spPr>
            <a:xfrm>
              <a:off x="4316362" y="1042219"/>
              <a:ext cx="452284" cy="2389239"/>
            </a:xfrm>
            <a:custGeom>
              <a:avLst/>
              <a:gdLst>
                <a:gd name="connsiteX0" fmla="*/ 0 w 491613"/>
                <a:gd name="connsiteY0" fmla="*/ 0 h 2389239"/>
                <a:gd name="connsiteX1" fmla="*/ 491613 w 491613"/>
                <a:gd name="connsiteY1" fmla="*/ 904568 h 2389239"/>
                <a:gd name="connsiteX2" fmla="*/ 491613 w 491613"/>
                <a:gd name="connsiteY2" fmla="*/ 1052052 h 2389239"/>
                <a:gd name="connsiteX3" fmla="*/ 19665 w 491613"/>
                <a:gd name="connsiteY3" fmla="*/ 2389239 h 2389239"/>
                <a:gd name="connsiteX4" fmla="*/ 0 w 491613"/>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0 w 452284"/>
                <a:gd name="connsiteY0" fmla="*/ 0 h 2389239"/>
                <a:gd name="connsiteX1" fmla="*/ 452284 w 452284"/>
                <a:gd name="connsiteY1" fmla="*/ 904568 h 2389239"/>
                <a:gd name="connsiteX2" fmla="*/ 452284 w 452284"/>
                <a:gd name="connsiteY2" fmla="*/ 1052052 h 2389239"/>
                <a:gd name="connsiteX3" fmla="*/ 9833 w 452284"/>
                <a:gd name="connsiteY3" fmla="*/ 2389239 h 2389239"/>
                <a:gd name="connsiteX4" fmla="*/ 0 w 452284"/>
                <a:gd name="connsiteY4" fmla="*/ 0 h 2389239"/>
                <a:gd name="connsiteX0" fmla="*/ 0 w 452284"/>
                <a:gd name="connsiteY0" fmla="*/ 0 h 2389239"/>
                <a:gd name="connsiteX1" fmla="*/ 452284 w 452284"/>
                <a:gd name="connsiteY1" fmla="*/ 904568 h 2389239"/>
                <a:gd name="connsiteX2" fmla="*/ 452284 w 452284"/>
                <a:gd name="connsiteY2" fmla="*/ 1052052 h 2389239"/>
                <a:gd name="connsiteX3" fmla="*/ 9833 w 452284"/>
                <a:gd name="connsiteY3" fmla="*/ 2389239 h 2389239"/>
                <a:gd name="connsiteX4" fmla="*/ 0 w 452284"/>
                <a:gd name="connsiteY4" fmla="*/ 0 h 238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284" h="2389239">
                  <a:moveTo>
                    <a:pt x="0" y="0"/>
                  </a:moveTo>
                  <a:cubicBezTo>
                    <a:pt x="170425" y="625988"/>
                    <a:pt x="242530" y="681703"/>
                    <a:pt x="452284" y="904568"/>
                  </a:cubicBezTo>
                  <a:lnTo>
                    <a:pt x="452284" y="1052052"/>
                  </a:lnTo>
                  <a:cubicBezTo>
                    <a:pt x="206477" y="1507613"/>
                    <a:pt x="137653" y="1825523"/>
                    <a:pt x="9833" y="2389239"/>
                  </a:cubicBezTo>
                  <a:cubicBezTo>
                    <a:pt x="6555" y="1592826"/>
                    <a:pt x="3278" y="796413"/>
                    <a:pt x="0" y="0"/>
                  </a:cubicBez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0" name="Group 359">
              <a:extLst>
                <a:ext uri="{FF2B5EF4-FFF2-40B4-BE49-F238E27FC236}">
                  <a16:creationId xmlns:a16="http://schemas.microsoft.com/office/drawing/2014/main" id="{0EDC177C-D23A-4F4C-864F-FFDFF6E33129}"/>
                </a:ext>
              </a:extLst>
            </p:cNvPr>
            <p:cNvGrpSpPr/>
            <p:nvPr/>
          </p:nvGrpSpPr>
          <p:grpSpPr>
            <a:xfrm>
              <a:off x="3216002" y="1012723"/>
              <a:ext cx="1130292" cy="2620631"/>
              <a:chOff x="3216002" y="1012723"/>
              <a:chExt cx="1130292" cy="2620631"/>
            </a:xfrm>
          </p:grpSpPr>
          <p:sp>
            <p:nvSpPr>
              <p:cNvPr id="361" name="Rectangle 360">
                <a:extLst>
                  <a:ext uri="{FF2B5EF4-FFF2-40B4-BE49-F238E27FC236}">
                    <a16:creationId xmlns:a16="http://schemas.microsoft.com/office/drawing/2014/main" id="{F9DA473D-F5CB-3B48-B236-B65636E0B23E}"/>
                  </a:ext>
                </a:extLst>
              </p:cNvPr>
              <p:cNvSpPr/>
              <p:nvPr/>
            </p:nvSpPr>
            <p:spPr>
              <a:xfrm>
                <a:off x="3224981" y="1012723"/>
                <a:ext cx="1111045" cy="24187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2" name="Group 361">
                <a:extLst>
                  <a:ext uri="{FF2B5EF4-FFF2-40B4-BE49-F238E27FC236}">
                    <a16:creationId xmlns:a16="http://schemas.microsoft.com/office/drawing/2014/main" id="{FBAC5385-3193-A948-B616-246766D0C301}"/>
                  </a:ext>
                </a:extLst>
              </p:cNvPr>
              <p:cNvGrpSpPr/>
              <p:nvPr/>
            </p:nvGrpSpPr>
            <p:grpSpPr>
              <a:xfrm>
                <a:off x="3216002" y="1017253"/>
                <a:ext cx="1130292" cy="2616101"/>
                <a:chOff x="9472118" y="702026"/>
                <a:chExt cx="1130292" cy="2616101"/>
              </a:xfrm>
            </p:grpSpPr>
            <p:sp>
              <p:nvSpPr>
                <p:cNvPr id="363" name="Rectangle 362">
                  <a:extLst>
                    <a:ext uri="{FF2B5EF4-FFF2-40B4-BE49-F238E27FC236}">
                      <a16:creationId xmlns:a16="http://schemas.microsoft.com/office/drawing/2014/main" id="{62FD532C-FB8E-AD49-9559-40749CB0E8D6}"/>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4" name="TextBox 363">
                  <a:extLst>
                    <a:ext uri="{FF2B5EF4-FFF2-40B4-BE49-F238E27FC236}">
                      <a16:creationId xmlns:a16="http://schemas.microsoft.com/office/drawing/2014/main" id="{21E168E0-497F-9044-9F81-6819E97B423F}"/>
                    </a:ext>
                  </a:extLst>
                </p:cNvPr>
                <p:cNvSpPr txBox="1"/>
                <p:nvPr/>
              </p:nvSpPr>
              <p:spPr>
                <a:xfrm>
                  <a:off x="9472118" y="702026"/>
                  <a:ext cx="1117197" cy="2616101"/>
                </a:xfrm>
                <a:prstGeom prst="rect">
                  <a:avLst/>
                </a:prstGeom>
                <a:noFill/>
              </p:spPr>
              <p:txBody>
                <a:bodyPr wrap="square" rtlCol="0">
                  <a:spAutoFit/>
                </a:bodyPr>
                <a:lstStyle/>
                <a:p>
                  <a:pPr algn="ctr"/>
                  <a:r>
                    <a:rPr lang="en-US" sz="2000" dirty="0">
                      <a:solidFill>
                        <a:schemeClr val="bg1"/>
                      </a:solidFill>
                    </a:rPr>
                    <a:t>DV in a: </a:t>
                  </a:r>
                  <a:r>
                    <a:rPr lang="en-US" sz="1600" dirty="0"/>
                    <a:t>D</a:t>
                  </a:r>
                  <a:r>
                    <a:rPr lang="en-US" sz="1600" baseline="-25000" dirty="0"/>
                    <a:t>a</a:t>
                  </a:r>
                  <a:r>
                    <a:rPr lang="en-US" sz="1600" dirty="0"/>
                    <a:t>(a)=0</a:t>
                  </a:r>
                </a:p>
                <a:p>
                  <a:pPr algn="ctr"/>
                  <a:r>
                    <a:rPr lang="en-US" sz="1600" dirty="0"/>
                    <a:t>D</a:t>
                  </a:r>
                  <a:r>
                    <a:rPr lang="en-US" sz="1600" baseline="-25000" dirty="0"/>
                    <a:t>a</a:t>
                  </a:r>
                  <a:r>
                    <a:rPr lang="en-US" sz="1600" dirty="0"/>
                    <a:t>(b) = 8</a:t>
                  </a:r>
                  <a:endParaRPr lang="en-US" sz="1600" dirty="0">
                    <a:cs typeface="Arial" charset="0"/>
                  </a:endParaRPr>
                </a:p>
                <a:p>
                  <a:pPr algn="ctr"/>
                  <a:r>
                    <a:rPr lang="en-US" sz="1600" dirty="0"/>
                    <a:t>D</a:t>
                  </a:r>
                  <a:r>
                    <a:rPr lang="en-US" sz="1600" baseline="-25000" dirty="0"/>
                    <a:t>a</a:t>
                  </a:r>
                  <a:r>
                    <a:rPr lang="en-US" sz="1600" dirty="0"/>
                    <a:t>(c) =</a:t>
                  </a:r>
                  <a:r>
                    <a:rPr lang="en-US" sz="1600" dirty="0">
                      <a:cs typeface="Arial" charset="0"/>
                    </a:rPr>
                    <a:t> ∞</a:t>
                  </a:r>
                </a:p>
                <a:p>
                  <a:pPr algn="ctr"/>
                  <a:r>
                    <a:rPr lang="en-US" sz="1600" dirty="0"/>
                    <a:t>D</a:t>
                  </a:r>
                  <a:r>
                    <a:rPr lang="en-US" sz="1600" baseline="-25000" dirty="0"/>
                    <a:t>a</a:t>
                  </a:r>
                  <a:r>
                    <a:rPr lang="en-US" sz="1600" dirty="0"/>
                    <a:t>(d) =</a:t>
                  </a:r>
                  <a:r>
                    <a:rPr lang="en-US" sz="1600" dirty="0">
                      <a:cs typeface="Arial" charset="0"/>
                    </a:rPr>
                    <a:t> 1</a:t>
                  </a:r>
                </a:p>
                <a:p>
                  <a:pPr algn="ctr"/>
                  <a:r>
                    <a:rPr lang="en-US" sz="1600" dirty="0"/>
                    <a:t>D</a:t>
                  </a:r>
                  <a:r>
                    <a:rPr lang="en-US" sz="1600" baseline="-25000" dirty="0"/>
                    <a:t>a</a:t>
                  </a:r>
                  <a:r>
                    <a:rPr lang="en-US" sz="1600" dirty="0"/>
                    <a:t>(e) =</a:t>
                  </a:r>
                  <a:r>
                    <a:rPr lang="en-US" sz="1600" dirty="0">
                      <a:cs typeface="Arial" charset="0"/>
                    </a:rPr>
                    <a:t> ∞</a:t>
                  </a:r>
                </a:p>
                <a:p>
                  <a:pPr algn="ctr"/>
                  <a:r>
                    <a:rPr lang="en-US" sz="1600" dirty="0"/>
                    <a:t>D</a:t>
                  </a:r>
                  <a:r>
                    <a:rPr lang="en-US" sz="1600" baseline="-25000" dirty="0"/>
                    <a:t>a</a:t>
                  </a:r>
                  <a:r>
                    <a:rPr lang="en-US" sz="1600" dirty="0"/>
                    <a:t>(f) =</a:t>
                  </a:r>
                  <a:r>
                    <a:rPr lang="en-US" sz="1600" dirty="0">
                      <a:cs typeface="Arial" charset="0"/>
                    </a:rPr>
                    <a:t> ∞</a:t>
                  </a:r>
                </a:p>
                <a:p>
                  <a:pPr algn="ctr"/>
                  <a:r>
                    <a:rPr lang="en-US" sz="1600" dirty="0"/>
                    <a:t>D</a:t>
                  </a:r>
                  <a:r>
                    <a:rPr lang="en-US" sz="1600" baseline="-25000" dirty="0"/>
                    <a:t>a</a:t>
                  </a:r>
                  <a:r>
                    <a:rPr lang="en-US" sz="1600" dirty="0"/>
                    <a:t>(g) =</a:t>
                  </a:r>
                  <a:r>
                    <a:rPr lang="en-US" sz="1600" dirty="0">
                      <a:cs typeface="Arial" charset="0"/>
                    </a:rPr>
                    <a:t> ∞</a:t>
                  </a:r>
                </a:p>
                <a:p>
                  <a:pPr algn="ctr"/>
                  <a:r>
                    <a:rPr lang="en-US" sz="1600" dirty="0"/>
                    <a:t>D</a:t>
                  </a:r>
                  <a:r>
                    <a:rPr lang="en-US" sz="1600" baseline="-25000" dirty="0"/>
                    <a:t>a</a:t>
                  </a:r>
                  <a:r>
                    <a:rPr lang="en-US" sz="1600" dirty="0"/>
                    <a:t>(h) =</a:t>
                  </a:r>
                  <a:r>
                    <a:rPr lang="en-US" sz="1600" dirty="0">
                      <a:cs typeface="Arial" charset="0"/>
                    </a:rPr>
                    <a:t> ∞</a:t>
                  </a:r>
                </a:p>
                <a:p>
                  <a:pPr algn="ctr"/>
                  <a:r>
                    <a:rPr lang="en-US" sz="1600" dirty="0"/>
                    <a:t>D</a:t>
                  </a:r>
                  <a:r>
                    <a:rPr lang="en-US" sz="1600" baseline="-25000" dirty="0"/>
                    <a:t>a</a:t>
                  </a:r>
                  <a:r>
                    <a:rPr lang="en-US" sz="1600" dirty="0"/>
                    <a:t>(i) =</a:t>
                  </a:r>
                  <a:r>
                    <a:rPr lang="en-US" sz="1600" dirty="0">
                      <a:cs typeface="Arial" charset="0"/>
                    </a:rPr>
                    <a:t> ∞</a:t>
                  </a:r>
                  <a:endParaRPr lang="en-US" sz="1600" dirty="0"/>
                </a:p>
              </p:txBody>
            </p:sp>
            <p:cxnSp>
              <p:nvCxnSpPr>
                <p:cNvPr id="365" name="Straight Connector 364">
                  <a:extLst>
                    <a:ext uri="{FF2B5EF4-FFF2-40B4-BE49-F238E27FC236}">
                      <a16:creationId xmlns:a16="http://schemas.microsoft.com/office/drawing/2014/main" id="{B09A1AE0-8356-D74F-B5C2-A657CA3ED6AC}"/>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6" name="Rectangle 365">
                  <a:extLst>
                    <a:ext uri="{FF2B5EF4-FFF2-40B4-BE49-F238E27FC236}">
                      <a16:creationId xmlns:a16="http://schemas.microsoft.com/office/drawing/2014/main" id="{06F76BBD-7406-A34C-951B-FADCC0FF3664}"/>
                    </a:ext>
                  </a:extLst>
                </p:cNvPr>
                <p:cNvSpPr/>
                <p:nvPr/>
              </p:nvSpPr>
              <p:spPr>
                <a:xfrm>
                  <a:off x="9479666" y="706056"/>
                  <a:ext cx="1122744" cy="258945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5" y="174028"/>
            <a:ext cx="10515600" cy="894622"/>
          </a:xfrm>
        </p:spPr>
        <p:txBody>
          <a:bodyPr/>
          <a:lstStyle/>
          <a:p>
            <a:r>
              <a:rPr lang="en-US" dirty="0"/>
              <a:t>Distance vector: example</a:t>
            </a:r>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23</a:t>
            </a:fld>
            <a:endParaRPr lang="en-US" dirty="0"/>
          </a:p>
        </p:txBody>
      </p:sp>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8380337" y="220047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4333785" y="577221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15" name="TextBox 214">
            <a:extLst>
              <a:ext uri="{FF2B5EF4-FFF2-40B4-BE49-F238E27FC236}">
                <a16:creationId xmlns:a16="http://schemas.microsoft.com/office/drawing/2014/main" id="{74A89238-377F-A840-BB03-52D53CBBC3F3}"/>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217" name="TextBox 216">
            <a:extLst>
              <a:ext uri="{FF2B5EF4-FFF2-40B4-BE49-F238E27FC236}">
                <a16:creationId xmlns:a16="http://schemas.microsoft.com/office/drawing/2014/main" id="{FC342D48-14A2-BA4E-A191-060C4177F678}"/>
              </a:ext>
            </a:extLst>
          </p:cNvPr>
          <p:cNvSpPr txBox="1"/>
          <p:nvPr/>
        </p:nvSpPr>
        <p:spPr>
          <a:xfrm>
            <a:off x="4296138" y="4886446"/>
            <a:ext cx="301686" cy="338554"/>
          </a:xfrm>
          <a:prstGeom prst="rect">
            <a:avLst/>
          </a:prstGeom>
          <a:noFill/>
        </p:spPr>
        <p:txBody>
          <a:bodyPr wrap="square" rtlCol="0">
            <a:spAutoFit/>
          </a:bodyPr>
          <a:lstStyle/>
          <a:p>
            <a:r>
              <a:rPr lang="en-US" sz="1600" dirty="0"/>
              <a:t>1</a:t>
            </a:r>
          </a:p>
        </p:txBody>
      </p:sp>
      <p:sp>
        <p:nvSpPr>
          <p:cNvPr id="218" name="TextBox 217">
            <a:extLst>
              <a:ext uri="{FF2B5EF4-FFF2-40B4-BE49-F238E27FC236}">
                <a16:creationId xmlns:a16="http://schemas.microsoft.com/office/drawing/2014/main" id="{C9336A94-9BC9-8F41-95A7-69E18360DF3D}"/>
              </a:ext>
            </a:extLst>
          </p:cNvPr>
          <p:cNvSpPr txBox="1"/>
          <p:nvPr/>
        </p:nvSpPr>
        <p:spPr>
          <a:xfrm>
            <a:off x="6231040" y="4888376"/>
            <a:ext cx="288862" cy="338554"/>
          </a:xfrm>
          <a:prstGeom prst="rect">
            <a:avLst/>
          </a:prstGeom>
          <a:noFill/>
        </p:spPr>
        <p:txBody>
          <a:bodyPr wrap="none" rtlCol="0">
            <a:spAutoFit/>
          </a:bodyPr>
          <a:lstStyle/>
          <a:p>
            <a:r>
              <a:rPr lang="en-US" sz="1600" dirty="0"/>
              <a:t>1</a:t>
            </a:r>
          </a:p>
        </p:txBody>
      </p:sp>
      <p:sp>
        <p:nvSpPr>
          <p:cNvPr id="219" name="TextBox 218">
            <a:extLst>
              <a:ext uri="{FF2B5EF4-FFF2-40B4-BE49-F238E27FC236}">
                <a16:creationId xmlns:a16="http://schemas.microsoft.com/office/drawing/2014/main" id="{E11EFAA3-3025-6E40-9F7B-8AEC8E44C52D}"/>
              </a:ext>
            </a:extLst>
          </p:cNvPr>
          <p:cNvSpPr txBox="1"/>
          <p:nvPr/>
        </p:nvSpPr>
        <p:spPr>
          <a:xfrm>
            <a:off x="8154365" y="4890306"/>
            <a:ext cx="288862" cy="338554"/>
          </a:xfrm>
          <a:prstGeom prst="rect">
            <a:avLst/>
          </a:prstGeom>
          <a:noFill/>
        </p:spPr>
        <p:txBody>
          <a:bodyPr wrap="none" rtlCol="0">
            <a:spAutoFit/>
          </a:bodyPr>
          <a:lstStyle/>
          <a:p>
            <a:r>
              <a:rPr lang="en-US" sz="1600" dirty="0"/>
              <a:t>1</a:t>
            </a:r>
          </a:p>
        </p:txBody>
      </p:sp>
      <p:sp>
        <p:nvSpPr>
          <p:cNvPr id="221" name="TextBox 220">
            <a:extLst>
              <a:ext uri="{FF2B5EF4-FFF2-40B4-BE49-F238E27FC236}">
                <a16:creationId xmlns:a16="http://schemas.microsoft.com/office/drawing/2014/main" id="{EECDCBF1-5ACC-CF43-B981-907337945BA2}"/>
              </a:ext>
            </a:extLst>
          </p:cNvPr>
          <p:cNvSpPr txBox="1"/>
          <p:nvPr/>
        </p:nvSpPr>
        <p:spPr>
          <a:xfrm>
            <a:off x="5442030" y="4029920"/>
            <a:ext cx="301686" cy="338554"/>
          </a:xfrm>
          <a:prstGeom prst="rect">
            <a:avLst/>
          </a:prstGeom>
          <a:noFill/>
        </p:spPr>
        <p:txBody>
          <a:bodyPr wrap="square" rtlCol="0">
            <a:spAutoFit/>
          </a:bodyPr>
          <a:lstStyle/>
          <a:p>
            <a:r>
              <a:rPr lang="en-US" sz="1600" dirty="0"/>
              <a:t>1</a:t>
            </a:r>
          </a:p>
        </p:txBody>
      </p:sp>
      <p:sp>
        <p:nvSpPr>
          <p:cNvPr id="222" name="TextBox 221">
            <a:extLst>
              <a:ext uri="{FF2B5EF4-FFF2-40B4-BE49-F238E27FC236}">
                <a16:creationId xmlns:a16="http://schemas.microsoft.com/office/drawing/2014/main" id="{2DD32315-0DAF-354B-ADE2-76F406D6A871}"/>
              </a:ext>
            </a:extLst>
          </p:cNvPr>
          <p:cNvSpPr txBox="1"/>
          <p:nvPr/>
        </p:nvSpPr>
        <p:spPr>
          <a:xfrm>
            <a:off x="7353782" y="4020275"/>
            <a:ext cx="288862" cy="338554"/>
          </a:xfrm>
          <a:prstGeom prst="rect">
            <a:avLst/>
          </a:prstGeom>
          <a:noFill/>
        </p:spPr>
        <p:txBody>
          <a:bodyPr wrap="none" rtlCol="0">
            <a:spAutoFit/>
          </a:bodyPr>
          <a:lstStyle/>
          <a:p>
            <a:r>
              <a:rPr lang="en-US" sz="1600" dirty="0"/>
              <a:t>1</a:t>
            </a:r>
          </a:p>
        </p:txBody>
      </p:sp>
      <p:sp>
        <p:nvSpPr>
          <p:cNvPr id="223" name="TextBox 222">
            <a:extLst>
              <a:ext uri="{FF2B5EF4-FFF2-40B4-BE49-F238E27FC236}">
                <a16:creationId xmlns:a16="http://schemas.microsoft.com/office/drawing/2014/main" id="{25B3E8DA-82E1-B746-9524-A8B47546C7B7}"/>
              </a:ext>
            </a:extLst>
          </p:cNvPr>
          <p:cNvSpPr txBox="1"/>
          <p:nvPr/>
        </p:nvSpPr>
        <p:spPr>
          <a:xfrm>
            <a:off x="5443958" y="5953247"/>
            <a:ext cx="301686" cy="338554"/>
          </a:xfrm>
          <a:prstGeom prst="rect">
            <a:avLst/>
          </a:prstGeom>
          <a:noFill/>
        </p:spPr>
        <p:txBody>
          <a:bodyPr wrap="square" rtlCol="0">
            <a:spAutoFit/>
          </a:bodyPr>
          <a:lstStyle/>
          <a:p>
            <a:r>
              <a:rPr lang="en-US" sz="1600" dirty="0"/>
              <a:t>1</a:t>
            </a:r>
          </a:p>
        </p:txBody>
      </p:sp>
      <p:sp>
        <p:nvSpPr>
          <p:cNvPr id="224" name="TextBox 223">
            <a:extLst>
              <a:ext uri="{FF2B5EF4-FFF2-40B4-BE49-F238E27FC236}">
                <a16:creationId xmlns:a16="http://schemas.microsoft.com/office/drawing/2014/main" id="{51516E14-40A2-B34F-B880-05B80B68D6FC}"/>
              </a:ext>
            </a:extLst>
          </p:cNvPr>
          <p:cNvSpPr txBox="1"/>
          <p:nvPr/>
        </p:nvSpPr>
        <p:spPr>
          <a:xfrm>
            <a:off x="7355710" y="5943602"/>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5445886" y="2123956"/>
            <a:ext cx="301686" cy="338554"/>
          </a:xfrm>
          <a:prstGeom prst="rect">
            <a:avLst/>
          </a:prstGeom>
          <a:noFill/>
        </p:spPr>
        <p:txBody>
          <a:bodyPr wrap="square" rtlCol="0">
            <a:spAutoFit/>
          </a:bodyPr>
          <a:lstStyle/>
          <a:p>
            <a:r>
              <a:rPr lang="en-US" sz="1600" dirty="0"/>
              <a:t>8</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grpSp>
        <p:nvGrpSpPr>
          <p:cNvPr id="254" name="Group 253">
            <a:extLst>
              <a:ext uri="{FF2B5EF4-FFF2-40B4-BE49-F238E27FC236}">
                <a16:creationId xmlns:a16="http://schemas.microsoft.com/office/drawing/2014/main" id="{20D98609-9181-0C4A-AE2C-346DD87867AA}"/>
              </a:ext>
            </a:extLst>
          </p:cNvPr>
          <p:cNvGrpSpPr/>
          <p:nvPr/>
        </p:nvGrpSpPr>
        <p:grpSpPr>
          <a:xfrm>
            <a:off x="584365" y="1859143"/>
            <a:ext cx="736099" cy="1229581"/>
            <a:chOff x="10030307" y="3444875"/>
            <a:chExt cx="736099" cy="1229581"/>
          </a:xfrm>
        </p:grpSpPr>
        <p:sp>
          <p:nvSpPr>
            <p:cNvPr id="227" name="TextBox 226">
              <a:extLst>
                <a:ext uri="{FF2B5EF4-FFF2-40B4-BE49-F238E27FC236}">
                  <a16:creationId xmlns:a16="http://schemas.microsoft.com/office/drawing/2014/main" id="{28F628B2-E287-644F-9022-BD27AE29D1B1}"/>
                </a:ext>
              </a:extLst>
            </p:cNvPr>
            <p:cNvSpPr txBox="1"/>
            <p:nvPr/>
          </p:nvSpPr>
          <p:spPr>
            <a:xfrm>
              <a:off x="10030307" y="4089681"/>
              <a:ext cx="736099" cy="584775"/>
            </a:xfrm>
            <a:prstGeom prst="rect">
              <a:avLst/>
            </a:prstGeom>
            <a:noFill/>
          </p:spPr>
          <p:txBody>
            <a:bodyPr wrap="none" rtlCol="0">
              <a:spAutoFit/>
            </a:bodyPr>
            <a:lstStyle/>
            <a:p>
              <a:r>
                <a:rPr lang="en-US" sz="3200" dirty="0"/>
                <a:t>t=0</a:t>
              </a:r>
            </a:p>
          </p:txBody>
        </p:sp>
        <p:grpSp>
          <p:nvGrpSpPr>
            <p:cNvPr id="253" name="Group 252">
              <a:extLst>
                <a:ext uri="{FF2B5EF4-FFF2-40B4-BE49-F238E27FC236}">
                  <a16:creationId xmlns:a16="http://schemas.microsoft.com/office/drawing/2014/main" id="{CC49A0EA-8708-104C-8A7B-0A0875E68DB4}"/>
                </a:ext>
              </a:extLst>
            </p:cNvPr>
            <p:cNvGrpSpPr/>
            <p:nvPr/>
          </p:nvGrpSpPr>
          <p:grpSpPr>
            <a:xfrm>
              <a:off x="10034588" y="3444875"/>
              <a:ext cx="682627" cy="682625"/>
              <a:chOff x="10034588" y="3444875"/>
              <a:chExt cx="682627" cy="682625"/>
            </a:xfrm>
          </p:grpSpPr>
          <p:sp>
            <p:nvSpPr>
              <p:cNvPr id="228" name="Oval 227">
                <a:extLst>
                  <a:ext uri="{FF2B5EF4-FFF2-40B4-BE49-F238E27FC236}">
                    <a16:creationId xmlns:a16="http://schemas.microsoft.com/office/drawing/2014/main" id="{17BA58CB-2477-BE4F-97AD-F6234ACEAEAE}"/>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30" name="Straight Connector 229">
                <a:extLst>
                  <a:ext uri="{FF2B5EF4-FFF2-40B4-BE49-F238E27FC236}">
                    <a16:creationId xmlns:a16="http://schemas.microsoft.com/office/drawing/2014/main" id="{A83B3BF1-2FE7-D941-8F17-F53DF698D3D4}"/>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809C848E-61D7-604B-904F-F46B1F70915E}"/>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6E443275-F9DD-D04E-8D60-BAD1DFBA800E}"/>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1A40FE45-C3D5-8644-80E7-3A6FF3B0D482}"/>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A92626E3-5D76-4747-8F59-14CDEC813418}"/>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4BE49970-1DAF-8145-AC4C-92BBC982EFAC}"/>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1D7190C8-8824-E245-88FF-07416CD845EC}"/>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B93D5913-A28D-6F4C-84E5-4BFBB5E94829}"/>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0DAC6B31-B886-0043-8195-9BFF5909EE55}"/>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FE8501E0-4894-EB46-9A8C-90438C4B458B}"/>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7D05F761-1E2D-D242-8145-FA6CB5216129}"/>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E8E9805E-BE5E-D841-AC71-C07001BD4DBA}"/>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FC54B5C3-6CE5-0444-91FF-053BF6CE589C}"/>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2" name="Straight Connector 251">
                <a:extLst>
                  <a:ext uri="{FF2B5EF4-FFF2-40B4-BE49-F238E27FC236}">
                    <a16:creationId xmlns:a16="http://schemas.microsoft.com/office/drawing/2014/main" id="{1FFD0838-0271-4340-8F0B-74EF500112A7}"/>
                  </a:ext>
                </a:extLst>
              </p:cNvPr>
              <p:cNvCxnSpPr>
                <a:cxnSpLocks/>
              </p:cNvCxnSpPr>
              <p:nvPr/>
            </p:nvCxnSpPr>
            <p:spPr>
              <a:xfrm>
                <a:off x="10372725" y="3548510"/>
                <a:ext cx="0" cy="207515"/>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255" name="TextBox 254">
            <a:extLst>
              <a:ext uri="{FF2B5EF4-FFF2-40B4-BE49-F238E27FC236}">
                <a16:creationId xmlns:a16="http://schemas.microsoft.com/office/drawing/2014/main" id="{748F6DEF-668E-5841-A6A2-B63A0C4711C1}"/>
              </a:ext>
            </a:extLst>
          </p:cNvPr>
          <p:cNvSpPr txBox="1"/>
          <p:nvPr/>
        </p:nvSpPr>
        <p:spPr>
          <a:xfrm flipH="1">
            <a:off x="427284" y="3275636"/>
            <a:ext cx="2195814" cy="1089529"/>
          </a:xfrm>
          <a:prstGeom prst="rect">
            <a:avLst/>
          </a:prstGeom>
          <a:noFill/>
        </p:spPr>
        <p:txBody>
          <a:bodyPr wrap="square" rtlCol="0">
            <a:spAutoFit/>
          </a:bodyPr>
          <a:lstStyle/>
          <a:p>
            <a:pPr marL="285750" indent="-285750">
              <a:lnSpc>
                <a:spcPct val="90000"/>
              </a:lnSpc>
              <a:buClr>
                <a:srgbClr val="0000A8"/>
              </a:buClr>
              <a:buFont typeface="Wingdings" pitchFamily="2" charset="2"/>
              <a:buChar char="§"/>
            </a:pPr>
            <a:r>
              <a:rPr lang="en-US" dirty="0"/>
              <a:t>All nodes have distance estimates to nearest neighbors (only)</a:t>
            </a:r>
          </a:p>
        </p:txBody>
      </p:sp>
      <p:grpSp>
        <p:nvGrpSpPr>
          <p:cNvPr id="1029" name="Group 1028">
            <a:extLst>
              <a:ext uri="{FF2B5EF4-FFF2-40B4-BE49-F238E27FC236}">
                <a16:creationId xmlns:a16="http://schemas.microsoft.com/office/drawing/2014/main" id="{317D5632-B975-3440-BACC-A257B3D4043E}"/>
              </a:ext>
            </a:extLst>
          </p:cNvPr>
          <p:cNvGrpSpPr/>
          <p:nvPr/>
        </p:nvGrpSpPr>
        <p:grpSpPr>
          <a:xfrm>
            <a:off x="5663694" y="2293717"/>
            <a:ext cx="5624685" cy="2298788"/>
            <a:chOff x="5663694" y="2293717"/>
            <a:chExt cx="5624685" cy="2298788"/>
          </a:xfrm>
        </p:grpSpPr>
        <p:sp>
          <p:nvSpPr>
            <p:cNvPr id="1024" name="TextBox 1023">
              <a:extLst>
                <a:ext uri="{FF2B5EF4-FFF2-40B4-BE49-F238E27FC236}">
                  <a16:creationId xmlns:a16="http://schemas.microsoft.com/office/drawing/2014/main" id="{F3693395-6389-7A45-93DD-EF462B33B043}"/>
                </a:ext>
              </a:extLst>
            </p:cNvPr>
            <p:cNvSpPr txBox="1"/>
            <p:nvPr/>
          </p:nvSpPr>
          <p:spPr>
            <a:xfrm>
              <a:off x="9259747" y="3669175"/>
              <a:ext cx="2028632" cy="923330"/>
            </a:xfrm>
            <a:prstGeom prst="rect">
              <a:avLst/>
            </a:prstGeom>
            <a:noFill/>
          </p:spPr>
          <p:txBody>
            <a:bodyPr wrap="none" rtlCol="0">
              <a:spAutoFit/>
            </a:bodyPr>
            <a:lstStyle/>
            <a:p>
              <a:r>
                <a:rPr lang="en-US" dirty="0"/>
                <a:t>A few asymmetries:</a:t>
              </a:r>
            </a:p>
            <a:p>
              <a:pPr marL="285750" indent="-285750">
                <a:buClr>
                  <a:srgbClr val="0000A8"/>
                </a:buClr>
                <a:buFont typeface="Wingdings" pitchFamily="2" charset="2"/>
                <a:buChar char="§"/>
              </a:pPr>
              <a:r>
                <a:rPr lang="en-US" dirty="0"/>
                <a:t>missing link</a:t>
              </a:r>
            </a:p>
            <a:p>
              <a:pPr marL="285750" indent="-285750">
                <a:buClr>
                  <a:srgbClr val="0000A8"/>
                </a:buClr>
                <a:buFont typeface="Wingdings" pitchFamily="2" charset="2"/>
                <a:buChar char="§"/>
              </a:pPr>
              <a:r>
                <a:rPr lang="en-US" dirty="0"/>
                <a:t>larger cost</a:t>
              </a:r>
            </a:p>
          </p:txBody>
        </p:sp>
        <p:cxnSp>
          <p:nvCxnSpPr>
            <p:cNvPr id="1027" name="Straight Arrow Connector 1026">
              <a:extLst>
                <a:ext uri="{FF2B5EF4-FFF2-40B4-BE49-F238E27FC236}">
                  <a16:creationId xmlns:a16="http://schemas.microsoft.com/office/drawing/2014/main" id="{4E929335-40BB-CB40-86CA-FAACFF10EC6F}"/>
                </a:ext>
              </a:extLst>
            </p:cNvPr>
            <p:cNvCxnSpPr/>
            <p:nvPr/>
          </p:nvCxnSpPr>
          <p:spPr>
            <a:xfrm flipH="1" flipV="1">
              <a:off x="8414795" y="3032568"/>
              <a:ext cx="995423" cy="1111169"/>
            </a:xfrm>
            <a:prstGeom prst="straightConnector1">
              <a:avLst/>
            </a:prstGeom>
            <a:ln>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260" name="Straight Arrow Connector 259">
              <a:extLst>
                <a:ext uri="{FF2B5EF4-FFF2-40B4-BE49-F238E27FC236}">
                  <a16:creationId xmlns:a16="http://schemas.microsoft.com/office/drawing/2014/main" id="{8C615253-8FD8-C347-9EAB-9A57486BFFB0}"/>
                </a:ext>
              </a:extLst>
            </p:cNvPr>
            <p:cNvCxnSpPr>
              <a:cxnSpLocks/>
            </p:cNvCxnSpPr>
            <p:nvPr/>
          </p:nvCxnSpPr>
          <p:spPr>
            <a:xfrm flipH="1" flipV="1">
              <a:off x="5663694" y="2293717"/>
              <a:ext cx="3726112" cy="2091470"/>
            </a:xfrm>
            <a:prstGeom prst="straightConnector1">
              <a:avLst/>
            </a:prstGeom>
            <a:ln>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sp>
        <p:nvSpPr>
          <p:cNvPr id="1032" name="Right Arrow 1031">
            <a:extLst>
              <a:ext uri="{FF2B5EF4-FFF2-40B4-BE49-F238E27FC236}">
                <a16:creationId xmlns:a16="http://schemas.microsoft.com/office/drawing/2014/main" id="{48701230-5EB3-4E4B-BEE9-CAD81136ECFC}"/>
              </a:ext>
            </a:extLst>
          </p:cNvPr>
          <p:cNvSpPr/>
          <p:nvPr/>
        </p:nvSpPr>
        <p:spPr>
          <a:xfrm rot="5400000">
            <a:off x="4399933" y="256130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ight Arrow 266">
            <a:extLst>
              <a:ext uri="{FF2B5EF4-FFF2-40B4-BE49-F238E27FC236}">
                <a16:creationId xmlns:a16="http://schemas.microsoft.com/office/drawing/2014/main" id="{39C7E016-9840-8340-9D5C-7C9BC5953296}"/>
              </a:ext>
            </a:extLst>
          </p:cNvPr>
          <p:cNvSpPr/>
          <p:nvPr/>
        </p:nvSpPr>
        <p:spPr>
          <a:xfrm rot="16200000">
            <a:off x="4395017" y="347078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Right Arrow 267">
            <a:extLst>
              <a:ext uri="{FF2B5EF4-FFF2-40B4-BE49-F238E27FC236}">
                <a16:creationId xmlns:a16="http://schemas.microsoft.com/office/drawing/2014/main" id="{0E4D6E8C-7EAB-9E44-AEFC-4FA875BCA32C}"/>
              </a:ext>
            </a:extLst>
          </p:cNvPr>
          <p:cNvSpPr/>
          <p:nvPr/>
        </p:nvSpPr>
        <p:spPr>
          <a:xfrm rot="5400000">
            <a:off x="6302474" y="2546557"/>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Right Arrow 268">
            <a:extLst>
              <a:ext uri="{FF2B5EF4-FFF2-40B4-BE49-F238E27FC236}">
                <a16:creationId xmlns:a16="http://schemas.microsoft.com/office/drawing/2014/main" id="{F17D421F-D0A1-B94A-8B49-27953D5C8366}"/>
              </a:ext>
            </a:extLst>
          </p:cNvPr>
          <p:cNvSpPr/>
          <p:nvPr/>
        </p:nvSpPr>
        <p:spPr>
          <a:xfrm rot="16200000">
            <a:off x="6297558" y="3456041"/>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Right Arrow 269">
            <a:extLst>
              <a:ext uri="{FF2B5EF4-FFF2-40B4-BE49-F238E27FC236}">
                <a16:creationId xmlns:a16="http://schemas.microsoft.com/office/drawing/2014/main" id="{C0BFDAF2-0356-354B-8B44-188593FB5A37}"/>
              </a:ext>
            </a:extLst>
          </p:cNvPr>
          <p:cNvSpPr/>
          <p:nvPr/>
        </p:nvSpPr>
        <p:spPr>
          <a:xfrm rot="5400000">
            <a:off x="4370435" y="445893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1" name="Right Arrow 270">
            <a:extLst>
              <a:ext uri="{FF2B5EF4-FFF2-40B4-BE49-F238E27FC236}">
                <a16:creationId xmlns:a16="http://schemas.microsoft.com/office/drawing/2014/main" id="{112F6083-F42A-6740-A147-C25BA92606DD}"/>
              </a:ext>
            </a:extLst>
          </p:cNvPr>
          <p:cNvSpPr/>
          <p:nvPr/>
        </p:nvSpPr>
        <p:spPr>
          <a:xfrm rot="16200000">
            <a:off x="4365519" y="536841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Right Arrow 271">
            <a:extLst>
              <a:ext uri="{FF2B5EF4-FFF2-40B4-BE49-F238E27FC236}">
                <a16:creationId xmlns:a16="http://schemas.microsoft.com/office/drawing/2014/main" id="{D340F2D5-4C4A-D441-99F4-FD489A89E6ED}"/>
              </a:ext>
            </a:extLst>
          </p:cNvPr>
          <p:cNvSpPr/>
          <p:nvPr/>
        </p:nvSpPr>
        <p:spPr>
          <a:xfrm rot="5400000">
            <a:off x="6312308" y="4454022"/>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3" name="Right Arrow 272">
            <a:extLst>
              <a:ext uri="{FF2B5EF4-FFF2-40B4-BE49-F238E27FC236}">
                <a16:creationId xmlns:a16="http://schemas.microsoft.com/office/drawing/2014/main" id="{487BF544-1248-5D4C-B9E4-2B3ACA80EA1C}"/>
              </a:ext>
            </a:extLst>
          </p:cNvPr>
          <p:cNvSpPr/>
          <p:nvPr/>
        </p:nvSpPr>
        <p:spPr>
          <a:xfrm rot="16200000">
            <a:off x="6307392" y="5363506"/>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Right Arrow 273">
            <a:extLst>
              <a:ext uri="{FF2B5EF4-FFF2-40B4-BE49-F238E27FC236}">
                <a16:creationId xmlns:a16="http://schemas.microsoft.com/office/drawing/2014/main" id="{0DF6A182-C1F7-C14D-900B-3242DA6B4D96}"/>
              </a:ext>
            </a:extLst>
          </p:cNvPr>
          <p:cNvSpPr/>
          <p:nvPr/>
        </p:nvSpPr>
        <p:spPr>
          <a:xfrm rot="5400000">
            <a:off x="8254181" y="4449110"/>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5" name="Right Arrow 274">
            <a:extLst>
              <a:ext uri="{FF2B5EF4-FFF2-40B4-BE49-F238E27FC236}">
                <a16:creationId xmlns:a16="http://schemas.microsoft.com/office/drawing/2014/main" id="{EEAD3E84-70CC-2A46-87CC-F69A6D50ED35}"/>
              </a:ext>
            </a:extLst>
          </p:cNvPr>
          <p:cNvSpPr/>
          <p:nvPr/>
        </p:nvSpPr>
        <p:spPr>
          <a:xfrm rot="16200000">
            <a:off x="8249265" y="535859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9" name="Right Arrow 278">
            <a:extLst>
              <a:ext uri="{FF2B5EF4-FFF2-40B4-BE49-F238E27FC236}">
                <a16:creationId xmlns:a16="http://schemas.microsoft.com/office/drawing/2014/main" id="{A7B19411-E5F9-AC49-9C67-23093CF98D95}"/>
              </a:ext>
            </a:extLst>
          </p:cNvPr>
          <p:cNvSpPr/>
          <p:nvPr/>
        </p:nvSpPr>
        <p:spPr>
          <a:xfrm rot="10800000">
            <a:off x="7582395" y="5829665"/>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Right Arrow 279">
            <a:extLst>
              <a:ext uri="{FF2B5EF4-FFF2-40B4-BE49-F238E27FC236}">
                <a16:creationId xmlns:a16="http://schemas.microsoft.com/office/drawing/2014/main" id="{19CD2293-67D5-3048-9FAC-78E0AEE8C310}"/>
              </a:ext>
            </a:extLst>
          </p:cNvPr>
          <p:cNvSpPr/>
          <p:nvPr/>
        </p:nvSpPr>
        <p:spPr>
          <a:xfrm>
            <a:off x="6819704" y="583458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3" name="Group 282">
            <a:extLst>
              <a:ext uri="{FF2B5EF4-FFF2-40B4-BE49-F238E27FC236}">
                <a16:creationId xmlns:a16="http://schemas.microsoft.com/office/drawing/2014/main" id="{A665C0C8-7FDD-0A42-80A3-CC602804C042}"/>
              </a:ext>
            </a:extLst>
          </p:cNvPr>
          <p:cNvGrpSpPr/>
          <p:nvPr/>
        </p:nvGrpSpPr>
        <p:grpSpPr>
          <a:xfrm>
            <a:off x="4336458" y="383379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314" name="Group 313">
            <a:extLst>
              <a:ext uri="{FF2B5EF4-FFF2-40B4-BE49-F238E27FC236}">
                <a16:creationId xmlns:a16="http://schemas.microsoft.com/office/drawing/2014/main" id="{917871C2-1731-FE43-944D-6364CCE85DA9}"/>
              </a:ext>
            </a:extLst>
          </p:cNvPr>
          <p:cNvGrpSpPr/>
          <p:nvPr/>
        </p:nvGrpSpPr>
        <p:grpSpPr>
          <a:xfrm>
            <a:off x="4333785" y="190606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02" y="2507397"/>
                <a:ext cx="341084"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346" name="Right Arrow 345">
            <a:extLst>
              <a:ext uri="{FF2B5EF4-FFF2-40B4-BE49-F238E27FC236}">
                <a16:creationId xmlns:a16="http://schemas.microsoft.com/office/drawing/2014/main" id="{042BFE25-0F60-794A-B634-E33D42BAAD21}"/>
              </a:ext>
            </a:extLst>
          </p:cNvPr>
          <p:cNvSpPr/>
          <p:nvPr/>
        </p:nvSpPr>
        <p:spPr>
          <a:xfrm rot="10800000">
            <a:off x="5660017" y="584303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7" name="Right Arrow 346">
            <a:extLst>
              <a:ext uri="{FF2B5EF4-FFF2-40B4-BE49-F238E27FC236}">
                <a16:creationId xmlns:a16="http://schemas.microsoft.com/office/drawing/2014/main" id="{E9AE3BA5-DCA8-5D4F-A6D6-75EF46834F58}"/>
              </a:ext>
            </a:extLst>
          </p:cNvPr>
          <p:cNvSpPr/>
          <p:nvPr/>
        </p:nvSpPr>
        <p:spPr>
          <a:xfrm>
            <a:off x="4897326" y="584795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8" name="Right Arrow 347">
            <a:extLst>
              <a:ext uri="{FF2B5EF4-FFF2-40B4-BE49-F238E27FC236}">
                <a16:creationId xmlns:a16="http://schemas.microsoft.com/office/drawing/2014/main" id="{80E704B5-3D0B-2A41-AF24-0F438DFF3159}"/>
              </a:ext>
            </a:extLst>
          </p:cNvPr>
          <p:cNvSpPr/>
          <p:nvPr/>
        </p:nvSpPr>
        <p:spPr>
          <a:xfrm rot="10800000">
            <a:off x="5651998" y="3904611"/>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Right Arrow 348">
            <a:extLst>
              <a:ext uri="{FF2B5EF4-FFF2-40B4-BE49-F238E27FC236}">
                <a16:creationId xmlns:a16="http://schemas.microsoft.com/office/drawing/2014/main" id="{D96C2F6A-C449-3E42-9B4A-5B9F8178C165}"/>
              </a:ext>
            </a:extLst>
          </p:cNvPr>
          <p:cNvSpPr/>
          <p:nvPr/>
        </p:nvSpPr>
        <p:spPr>
          <a:xfrm>
            <a:off x="4905348" y="3909528"/>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0" name="Right Arrow 349">
            <a:extLst>
              <a:ext uri="{FF2B5EF4-FFF2-40B4-BE49-F238E27FC236}">
                <a16:creationId xmlns:a16="http://schemas.microsoft.com/office/drawing/2014/main" id="{39F8950B-5EB1-4B4E-A0EF-73943A219C7C}"/>
              </a:ext>
            </a:extLst>
          </p:cNvPr>
          <p:cNvSpPr/>
          <p:nvPr/>
        </p:nvSpPr>
        <p:spPr>
          <a:xfrm rot="10800000">
            <a:off x="5660020" y="196618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ight Arrow 350">
            <a:extLst>
              <a:ext uri="{FF2B5EF4-FFF2-40B4-BE49-F238E27FC236}">
                <a16:creationId xmlns:a16="http://schemas.microsoft.com/office/drawing/2014/main" id="{DF406DB6-2900-7C44-9860-A0ADA23E2211}"/>
              </a:ext>
            </a:extLst>
          </p:cNvPr>
          <p:cNvSpPr/>
          <p:nvPr/>
        </p:nvSpPr>
        <p:spPr>
          <a:xfrm>
            <a:off x="4924064" y="1987147"/>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2" name="Right Arrow 351">
            <a:extLst>
              <a:ext uri="{FF2B5EF4-FFF2-40B4-BE49-F238E27FC236}">
                <a16:creationId xmlns:a16="http://schemas.microsoft.com/office/drawing/2014/main" id="{EE34E15B-D663-B047-93CF-9B1CD724C0A5}"/>
              </a:ext>
            </a:extLst>
          </p:cNvPr>
          <p:cNvSpPr/>
          <p:nvPr/>
        </p:nvSpPr>
        <p:spPr>
          <a:xfrm rot="10800000">
            <a:off x="7582399" y="196886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3" name="Right Arrow 352">
            <a:extLst>
              <a:ext uri="{FF2B5EF4-FFF2-40B4-BE49-F238E27FC236}">
                <a16:creationId xmlns:a16="http://schemas.microsoft.com/office/drawing/2014/main" id="{C5E35028-9133-1F45-82D3-DD70357904CF}"/>
              </a:ext>
            </a:extLst>
          </p:cNvPr>
          <p:cNvSpPr/>
          <p:nvPr/>
        </p:nvSpPr>
        <p:spPr>
          <a:xfrm>
            <a:off x="6819708" y="197377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4" name="Right Arrow 353">
            <a:extLst>
              <a:ext uri="{FF2B5EF4-FFF2-40B4-BE49-F238E27FC236}">
                <a16:creationId xmlns:a16="http://schemas.microsoft.com/office/drawing/2014/main" id="{F9910D40-9F0B-7C47-BDEC-508FFA6BCFDB}"/>
              </a:ext>
            </a:extLst>
          </p:cNvPr>
          <p:cNvSpPr/>
          <p:nvPr/>
        </p:nvSpPr>
        <p:spPr>
          <a:xfrm rot="10800000">
            <a:off x="7595769" y="390728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5" name="Right Arrow 354">
            <a:extLst>
              <a:ext uri="{FF2B5EF4-FFF2-40B4-BE49-F238E27FC236}">
                <a16:creationId xmlns:a16="http://schemas.microsoft.com/office/drawing/2014/main" id="{EBB9FB89-D51A-8145-8D43-15C959806E3C}"/>
              </a:ext>
            </a:extLst>
          </p:cNvPr>
          <p:cNvSpPr/>
          <p:nvPr/>
        </p:nvSpPr>
        <p:spPr>
          <a:xfrm>
            <a:off x="6833078" y="391220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6" name="TextBox 355">
            <a:extLst>
              <a:ext uri="{FF2B5EF4-FFF2-40B4-BE49-F238E27FC236}">
                <a16:creationId xmlns:a16="http://schemas.microsoft.com/office/drawing/2014/main" id="{51404446-23C0-2D44-BCD1-6A216A38E9F1}"/>
              </a:ext>
            </a:extLst>
          </p:cNvPr>
          <p:cNvSpPr txBox="1"/>
          <p:nvPr/>
        </p:nvSpPr>
        <p:spPr>
          <a:xfrm flipH="1">
            <a:off x="435306" y="4375569"/>
            <a:ext cx="2195814" cy="1089529"/>
          </a:xfrm>
          <a:prstGeom prst="rect">
            <a:avLst/>
          </a:prstGeom>
          <a:noFill/>
        </p:spPr>
        <p:txBody>
          <a:bodyPr wrap="square" rtlCol="0">
            <a:spAutoFit/>
          </a:bodyPr>
          <a:lstStyle/>
          <a:p>
            <a:pPr marL="285750" indent="-285750">
              <a:lnSpc>
                <a:spcPct val="90000"/>
              </a:lnSpc>
              <a:buClr>
                <a:srgbClr val="0000A8"/>
              </a:buClr>
              <a:buFont typeface="Wingdings" pitchFamily="2" charset="2"/>
              <a:buChar char="§"/>
            </a:pPr>
            <a:r>
              <a:rPr lang="en-US" dirty="0"/>
              <a:t>All nodes send their local distance vector to their neighbors</a:t>
            </a:r>
          </a:p>
        </p:txBody>
      </p:sp>
    </p:spTree>
    <p:extLst>
      <p:ext uri="{BB962C8B-B14F-4D97-AF65-F5344CB8AC3E}">
        <p14:creationId xmlns:p14="http://schemas.microsoft.com/office/powerpoint/2010/main" val="430187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29"/>
                                        </p:tgtEl>
                                        <p:attrNameLst>
                                          <p:attrName>style.visibility</p:attrName>
                                        </p:attrNameLst>
                                      </p:cBhvr>
                                      <p:to>
                                        <p:strVal val="visible"/>
                                      </p:to>
                                    </p:set>
                                    <p:animEffect transition="in" filter="dissolve">
                                      <p:cBhvr>
                                        <p:cTn id="7" dur="1000"/>
                                        <p:tgtEl>
                                          <p:spTgt spid="102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6"/>
                                        </p:tgtEl>
                                        <p:attrNameLst>
                                          <p:attrName>style.visibility</p:attrName>
                                        </p:attrNameLst>
                                      </p:cBhvr>
                                      <p:to>
                                        <p:strVal val="visible"/>
                                      </p:to>
                                    </p:set>
                                    <p:animEffect transition="in" filter="dissolve">
                                      <p:cBhvr>
                                        <p:cTn id="12" dur="500"/>
                                        <p:tgtEl>
                                          <p:spTgt spid="356"/>
                                        </p:tgtEl>
                                      </p:cBhvr>
                                    </p:animEffect>
                                  </p:childTnLst>
                                </p:cTn>
                              </p:par>
                              <p:par>
                                <p:cTn id="13" presetID="9" presetClass="exit" presetSubtype="0" fill="hold" nodeType="withEffect">
                                  <p:stCondLst>
                                    <p:cond delay="0"/>
                                  </p:stCondLst>
                                  <p:childTnLst>
                                    <p:animEffect transition="out" filter="dissolve">
                                      <p:cBhvr>
                                        <p:cTn id="14" dur="500"/>
                                        <p:tgtEl>
                                          <p:spTgt spid="1029"/>
                                        </p:tgtEl>
                                      </p:cBhvr>
                                    </p:animEffect>
                                    <p:set>
                                      <p:cBhvr>
                                        <p:cTn id="15" dur="1" fill="hold">
                                          <p:stCondLst>
                                            <p:cond delay="499"/>
                                          </p:stCondLst>
                                        </p:cTn>
                                        <p:tgtEl>
                                          <p:spTgt spid="1029"/>
                                        </p:tgtEl>
                                        <p:attrNameLst>
                                          <p:attrName>style.visibility</p:attrName>
                                        </p:attrNameLst>
                                      </p:cBhvr>
                                      <p:to>
                                        <p:strVal val="hidden"/>
                                      </p:to>
                                    </p:set>
                                  </p:childTnLst>
                                </p:cTn>
                              </p:par>
                              <p:par>
                                <p:cTn id="16" presetID="9" presetClass="exit" presetSubtype="0" fill="hold" nodeType="withEffect">
                                  <p:stCondLst>
                                    <p:cond delay="0"/>
                                  </p:stCondLst>
                                  <p:childTnLst>
                                    <p:animEffect transition="out" filter="dissolve">
                                      <p:cBhvr>
                                        <p:cTn id="17" dur="500"/>
                                        <p:tgtEl>
                                          <p:spTgt spid="358"/>
                                        </p:tgtEl>
                                      </p:cBhvr>
                                    </p:animEffect>
                                    <p:set>
                                      <p:cBhvr>
                                        <p:cTn id="18" dur="1" fill="hold">
                                          <p:stCondLst>
                                            <p:cond delay="499"/>
                                          </p:stCondLst>
                                        </p:cTn>
                                        <p:tgtEl>
                                          <p:spTgt spid="35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032"/>
                                        </p:tgtEl>
                                        <p:attrNameLst>
                                          <p:attrName>style.visibility</p:attrName>
                                        </p:attrNameLst>
                                      </p:cBhvr>
                                      <p:to>
                                        <p:strVal val="visible"/>
                                      </p:to>
                                    </p:set>
                                    <p:animEffect transition="in" filter="wipe(up)">
                                      <p:cBhvr>
                                        <p:cTn id="23" dur="500"/>
                                        <p:tgtEl>
                                          <p:spTgt spid="1032"/>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351"/>
                                        </p:tgtEl>
                                        <p:attrNameLst>
                                          <p:attrName>style.visibility</p:attrName>
                                        </p:attrNameLst>
                                      </p:cBhvr>
                                      <p:to>
                                        <p:strVal val="visible"/>
                                      </p:to>
                                    </p:set>
                                    <p:animEffect transition="in" filter="wipe(left)">
                                      <p:cBhvr>
                                        <p:cTn id="26" dur="500"/>
                                        <p:tgtEl>
                                          <p:spTgt spid="351"/>
                                        </p:tgtEl>
                                      </p:cBhvr>
                                    </p:animEffect>
                                  </p:childTnLst>
                                </p:cTn>
                              </p:par>
                            </p:childTnLst>
                          </p:cTn>
                        </p:par>
                        <p:par>
                          <p:cTn id="27" fill="hold">
                            <p:stCondLst>
                              <p:cond delay="500"/>
                            </p:stCondLst>
                            <p:childTnLst>
                              <p:par>
                                <p:cTn id="28" presetID="22" presetClass="entr" presetSubtype="2" fill="hold" grpId="0" nodeType="afterEffect">
                                  <p:stCondLst>
                                    <p:cond delay="0"/>
                                  </p:stCondLst>
                                  <p:childTnLst>
                                    <p:set>
                                      <p:cBhvr>
                                        <p:cTn id="29" dur="1" fill="hold">
                                          <p:stCondLst>
                                            <p:cond delay="0"/>
                                          </p:stCondLst>
                                        </p:cTn>
                                        <p:tgtEl>
                                          <p:spTgt spid="350"/>
                                        </p:tgtEl>
                                        <p:attrNameLst>
                                          <p:attrName>style.visibility</p:attrName>
                                        </p:attrNameLst>
                                      </p:cBhvr>
                                      <p:to>
                                        <p:strVal val="visible"/>
                                      </p:to>
                                    </p:set>
                                    <p:animEffect transition="in" filter="wipe(right)">
                                      <p:cBhvr>
                                        <p:cTn id="30" dur="500"/>
                                        <p:tgtEl>
                                          <p:spTgt spid="350"/>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268"/>
                                        </p:tgtEl>
                                        <p:attrNameLst>
                                          <p:attrName>style.visibility</p:attrName>
                                        </p:attrNameLst>
                                      </p:cBhvr>
                                      <p:to>
                                        <p:strVal val="visible"/>
                                      </p:to>
                                    </p:set>
                                    <p:animEffect transition="in" filter="wipe(up)">
                                      <p:cBhvr>
                                        <p:cTn id="33" dur="500"/>
                                        <p:tgtEl>
                                          <p:spTgt spid="268"/>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353"/>
                                        </p:tgtEl>
                                        <p:attrNameLst>
                                          <p:attrName>style.visibility</p:attrName>
                                        </p:attrNameLst>
                                      </p:cBhvr>
                                      <p:to>
                                        <p:strVal val="visible"/>
                                      </p:to>
                                    </p:set>
                                    <p:animEffect transition="in" filter="wipe(left)">
                                      <p:cBhvr>
                                        <p:cTn id="36" dur="500"/>
                                        <p:tgtEl>
                                          <p:spTgt spid="353"/>
                                        </p:tgtEl>
                                      </p:cBhvr>
                                    </p:animEffect>
                                  </p:childTnLst>
                                </p:cTn>
                              </p:par>
                            </p:childTnLst>
                          </p:cTn>
                        </p:par>
                        <p:par>
                          <p:cTn id="37" fill="hold">
                            <p:stCondLst>
                              <p:cond delay="1000"/>
                            </p:stCondLst>
                            <p:childTnLst>
                              <p:par>
                                <p:cTn id="38" presetID="22" presetClass="entr" presetSubtype="2" fill="hold" grpId="0" nodeType="afterEffect">
                                  <p:stCondLst>
                                    <p:cond delay="0"/>
                                  </p:stCondLst>
                                  <p:childTnLst>
                                    <p:set>
                                      <p:cBhvr>
                                        <p:cTn id="39" dur="1" fill="hold">
                                          <p:stCondLst>
                                            <p:cond delay="0"/>
                                          </p:stCondLst>
                                        </p:cTn>
                                        <p:tgtEl>
                                          <p:spTgt spid="352"/>
                                        </p:tgtEl>
                                        <p:attrNameLst>
                                          <p:attrName>style.visibility</p:attrName>
                                        </p:attrNameLst>
                                      </p:cBhvr>
                                      <p:to>
                                        <p:strVal val="visible"/>
                                      </p:to>
                                    </p:set>
                                    <p:animEffect transition="in" filter="wipe(right)">
                                      <p:cBhvr>
                                        <p:cTn id="40" dur="500"/>
                                        <p:tgtEl>
                                          <p:spTgt spid="352"/>
                                        </p:tgtEl>
                                      </p:cBhvr>
                                    </p:animEffect>
                                  </p:childTnLst>
                                </p:cTn>
                              </p:par>
                            </p:childTnLst>
                          </p:cTn>
                        </p:par>
                        <p:par>
                          <p:cTn id="41" fill="hold">
                            <p:stCondLst>
                              <p:cond delay="1500"/>
                            </p:stCondLst>
                            <p:childTnLst>
                              <p:par>
                                <p:cTn id="42" presetID="22" presetClass="entr" presetSubtype="4" fill="hold" grpId="0" nodeType="afterEffect">
                                  <p:stCondLst>
                                    <p:cond delay="0"/>
                                  </p:stCondLst>
                                  <p:childTnLst>
                                    <p:set>
                                      <p:cBhvr>
                                        <p:cTn id="43" dur="1" fill="hold">
                                          <p:stCondLst>
                                            <p:cond delay="0"/>
                                          </p:stCondLst>
                                        </p:cTn>
                                        <p:tgtEl>
                                          <p:spTgt spid="267"/>
                                        </p:tgtEl>
                                        <p:attrNameLst>
                                          <p:attrName>style.visibility</p:attrName>
                                        </p:attrNameLst>
                                      </p:cBhvr>
                                      <p:to>
                                        <p:strVal val="visible"/>
                                      </p:to>
                                    </p:set>
                                    <p:animEffect transition="in" filter="wipe(down)">
                                      <p:cBhvr>
                                        <p:cTn id="44" dur="500"/>
                                        <p:tgtEl>
                                          <p:spTgt spid="267"/>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49"/>
                                        </p:tgtEl>
                                        <p:attrNameLst>
                                          <p:attrName>style.visibility</p:attrName>
                                        </p:attrNameLst>
                                      </p:cBhvr>
                                      <p:to>
                                        <p:strVal val="visible"/>
                                      </p:to>
                                    </p:set>
                                    <p:animEffect transition="in" filter="wipe(left)">
                                      <p:cBhvr>
                                        <p:cTn id="47" dur="500"/>
                                        <p:tgtEl>
                                          <p:spTgt spid="349"/>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270"/>
                                        </p:tgtEl>
                                        <p:attrNameLst>
                                          <p:attrName>style.visibility</p:attrName>
                                        </p:attrNameLst>
                                      </p:cBhvr>
                                      <p:to>
                                        <p:strVal val="visible"/>
                                      </p:to>
                                    </p:set>
                                    <p:animEffect transition="in" filter="wipe(up)">
                                      <p:cBhvr>
                                        <p:cTn id="50" dur="500"/>
                                        <p:tgtEl>
                                          <p:spTgt spid="270"/>
                                        </p:tgtEl>
                                      </p:cBhvr>
                                    </p:animEffect>
                                  </p:childTnLst>
                                </p:cTn>
                              </p:par>
                            </p:childTnLst>
                          </p:cTn>
                        </p:par>
                        <p:par>
                          <p:cTn id="51" fill="hold">
                            <p:stCondLst>
                              <p:cond delay="2000"/>
                            </p:stCondLst>
                            <p:childTnLst>
                              <p:par>
                                <p:cTn id="52" presetID="22" presetClass="entr" presetSubtype="2" fill="hold" grpId="0" nodeType="afterEffect">
                                  <p:stCondLst>
                                    <p:cond delay="0"/>
                                  </p:stCondLst>
                                  <p:childTnLst>
                                    <p:set>
                                      <p:cBhvr>
                                        <p:cTn id="53" dur="1" fill="hold">
                                          <p:stCondLst>
                                            <p:cond delay="0"/>
                                          </p:stCondLst>
                                        </p:cTn>
                                        <p:tgtEl>
                                          <p:spTgt spid="348"/>
                                        </p:tgtEl>
                                        <p:attrNameLst>
                                          <p:attrName>style.visibility</p:attrName>
                                        </p:attrNameLst>
                                      </p:cBhvr>
                                      <p:to>
                                        <p:strVal val="visible"/>
                                      </p:to>
                                    </p:set>
                                    <p:animEffect transition="in" filter="wipe(right)">
                                      <p:cBhvr>
                                        <p:cTn id="54" dur="500"/>
                                        <p:tgtEl>
                                          <p:spTgt spid="348"/>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269"/>
                                        </p:tgtEl>
                                        <p:attrNameLst>
                                          <p:attrName>style.visibility</p:attrName>
                                        </p:attrNameLst>
                                      </p:cBhvr>
                                      <p:to>
                                        <p:strVal val="visible"/>
                                      </p:to>
                                    </p:set>
                                    <p:animEffect transition="in" filter="wipe(down)">
                                      <p:cBhvr>
                                        <p:cTn id="57" dur="500"/>
                                        <p:tgtEl>
                                          <p:spTgt spid="269"/>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355"/>
                                        </p:tgtEl>
                                        <p:attrNameLst>
                                          <p:attrName>style.visibility</p:attrName>
                                        </p:attrNameLst>
                                      </p:cBhvr>
                                      <p:to>
                                        <p:strVal val="visible"/>
                                      </p:to>
                                    </p:set>
                                    <p:animEffect transition="in" filter="wipe(left)">
                                      <p:cBhvr>
                                        <p:cTn id="60" dur="500"/>
                                        <p:tgtEl>
                                          <p:spTgt spid="355"/>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272"/>
                                        </p:tgtEl>
                                        <p:attrNameLst>
                                          <p:attrName>style.visibility</p:attrName>
                                        </p:attrNameLst>
                                      </p:cBhvr>
                                      <p:to>
                                        <p:strVal val="visible"/>
                                      </p:to>
                                    </p:set>
                                    <p:animEffect transition="in" filter="wipe(up)">
                                      <p:cBhvr>
                                        <p:cTn id="63" dur="500"/>
                                        <p:tgtEl>
                                          <p:spTgt spid="272"/>
                                        </p:tgtEl>
                                      </p:cBhvr>
                                    </p:animEffect>
                                  </p:childTnLst>
                                </p:cTn>
                              </p:par>
                            </p:childTnLst>
                          </p:cTn>
                        </p:par>
                        <p:par>
                          <p:cTn id="64" fill="hold">
                            <p:stCondLst>
                              <p:cond delay="2500"/>
                            </p:stCondLst>
                            <p:childTnLst>
                              <p:par>
                                <p:cTn id="65" presetID="22" presetClass="entr" presetSubtype="2" fill="hold" grpId="0" nodeType="afterEffect">
                                  <p:stCondLst>
                                    <p:cond delay="0"/>
                                  </p:stCondLst>
                                  <p:childTnLst>
                                    <p:set>
                                      <p:cBhvr>
                                        <p:cTn id="66" dur="1" fill="hold">
                                          <p:stCondLst>
                                            <p:cond delay="0"/>
                                          </p:stCondLst>
                                        </p:cTn>
                                        <p:tgtEl>
                                          <p:spTgt spid="354"/>
                                        </p:tgtEl>
                                        <p:attrNameLst>
                                          <p:attrName>style.visibility</p:attrName>
                                        </p:attrNameLst>
                                      </p:cBhvr>
                                      <p:to>
                                        <p:strVal val="visible"/>
                                      </p:to>
                                    </p:set>
                                    <p:animEffect transition="in" filter="wipe(right)">
                                      <p:cBhvr>
                                        <p:cTn id="67" dur="500"/>
                                        <p:tgtEl>
                                          <p:spTgt spid="354"/>
                                        </p:tgtEl>
                                      </p:cBhvr>
                                    </p:animEffect>
                                  </p:childTnLst>
                                </p:cTn>
                              </p:par>
                              <p:par>
                                <p:cTn id="68" presetID="22" presetClass="entr" presetSubtype="1" fill="hold" grpId="0" nodeType="withEffect">
                                  <p:stCondLst>
                                    <p:cond delay="0"/>
                                  </p:stCondLst>
                                  <p:childTnLst>
                                    <p:set>
                                      <p:cBhvr>
                                        <p:cTn id="69" dur="1" fill="hold">
                                          <p:stCondLst>
                                            <p:cond delay="0"/>
                                          </p:stCondLst>
                                        </p:cTn>
                                        <p:tgtEl>
                                          <p:spTgt spid="274"/>
                                        </p:tgtEl>
                                        <p:attrNameLst>
                                          <p:attrName>style.visibility</p:attrName>
                                        </p:attrNameLst>
                                      </p:cBhvr>
                                      <p:to>
                                        <p:strVal val="visible"/>
                                      </p:to>
                                    </p:set>
                                    <p:animEffect transition="in" filter="wipe(up)">
                                      <p:cBhvr>
                                        <p:cTn id="70" dur="500"/>
                                        <p:tgtEl>
                                          <p:spTgt spid="274"/>
                                        </p:tgtEl>
                                      </p:cBhvr>
                                    </p:animEffect>
                                  </p:childTnLst>
                                </p:cTn>
                              </p:par>
                            </p:childTnLst>
                          </p:cTn>
                        </p:par>
                        <p:par>
                          <p:cTn id="71" fill="hold">
                            <p:stCondLst>
                              <p:cond delay="3000"/>
                            </p:stCondLst>
                            <p:childTnLst>
                              <p:par>
                                <p:cTn id="72" presetID="22" presetClass="entr" presetSubtype="4" fill="hold" grpId="0" nodeType="afterEffect">
                                  <p:stCondLst>
                                    <p:cond delay="0"/>
                                  </p:stCondLst>
                                  <p:childTnLst>
                                    <p:set>
                                      <p:cBhvr>
                                        <p:cTn id="73" dur="1" fill="hold">
                                          <p:stCondLst>
                                            <p:cond delay="0"/>
                                          </p:stCondLst>
                                        </p:cTn>
                                        <p:tgtEl>
                                          <p:spTgt spid="271"/>
                                        </p:tgtEl>
                                        <p:attrNameLst>
                                          <p:attrName>style.visibility</p:attrName>
                                        </p:attrNameLst>
                                      </p:cBhvr>
                                      <p:to>
                                        <p:strVal val="visible"/>
                                      </p:to>
                                    </p:set>
                                    <p:animEffect transition="in" filter="wipe(down)">
                                      <p:cBhvr>
                                        <p:cTn id="74" dur="500"/>
                                        <p:tgtEl>
                                          <p:spTgt spid="271"/>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347"/>
                                        </p:tgtEl>
                                        <p:attrNameLst>
                                          <p:attrName>style.visibility</p:attrName>
                                        </p:attrNameLst>
                                      </p:cBhvr>
                                      <p:to>
                                        <p:strVal val="visible"/>
                                      </p:to>
                                    </p:set>
                                    <p:animEffect transition="in" filter="wipe(left)">
                                      <p:cBhvr>
                                        <p:cTn id="77" dur="500"/>
                                        <p:tgtEl>
                                          <p:spTgt spid="347"/>
                                        </p:tgtEl>
                                      </p:cBhvr>
                                    </p:animEffect>
                                  </p:childTnLst>
                                </p:cTn>
                              </p:par>
                            </p:childTnLst>
                          </p:cTn>
                        </p:par>
                        <p:par>
                          <p:cTn id="78" fill="hold">
                            <p:stCondLst>
                              <p:cond delay="3500"/>
                            </p:stCondLst>
                            <p:childTnLst>
                              <p:par>
                                <p:cTn id="79" presetID="22" presetClass="entr" presetSubtype="2" fill="hold" grpId="0" nodeType="afterEffect">
                                  <p:stCondLst>
                                    <p:cond delay="0"/>
                                  </p:stCondLst>
                                  <p:childTnLst>
                                    <p:set>
                                      <p:cBhvr>
                                        <p:cTn id="80" dur="1" fill="hold">
                                          <p:stCondLst>
                                            <p:cond delay="0"/>
                                          </p:stCondLst>
                                        </p:cTn>
                                        <p:tgtEl>
                                          <p:spTgt spid="346"/>
                                        </p:tgtEl>
                                        <p:attrNameLst>
                                          <p:attrName>style.visibility</p:attrName>
                                        </p:attrNameLst>
                                      </p:cBhvr>
                                      <p:to>
                                        <p:strVal val="visible"/>
                                      </p:to>
                                    </p:set>
                                    <p:animEffect transition="in" filter="wipe(right)">
                                      <p:cBhvr>
                                        <p:cTn id="81" dur="500"/>
                                        <p:tgtEl>
                                          <p:spTgt spid="346"/>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273"/>
                                        </p:tgtEl>
                                        <p:attrNameLst>
                                          <p:attrName>style.visibility</p:attrName>
                                        </p:attrNameLst>
                                      </p:cBhvr>
                                      <p:to>
                                        <p:strVal val="visible"/>
                                      </p:to>
                                    </p:set>
                                    <p:animEffect transition="in" filter="wipe(down)">
                                      <p:cBhvr>
                                        <p:cTn id="84" dur="500"/>
                                        <p:tgtEl>
                                          <p:spTgt spid="273"/>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280"/>
                                        </p:tgtEl>
                                        <p:attrNameLst>
                                          <p:attrName>style.visibility</p:attrName>
                                        </p:attrNameLst>
                                      </p:cBhvr>
                                      <p:to>
                                        <p:strVal val="visible"/>
                                      </p:to>
                                    </p:set>
                                    <p:animEffect transition="in" filter="wipe(left)">
                                      <p:cBhvr>
                                        <p:cTn id="87" dur="500"/>
                                        <p:tgtEl>
                                          <p:spTgt spid="280"/>
                                        </p:tgtEl>
                                      </p:cBhvr>
                                    </p:animEffect>
                                  </p:childTnLst>
                                </p:cTn>
                              </p:par>
                            </p:childTnLst>
                          </p:cTn>
                        </p:par>
                        <p:par>
                          <p:cTn id="88" fill="hold">
                            <p:stCondLst>
                              <p:cond delay="4000"/>
                            </p:stCondLst>
                            <p:childTnLst>
                              <p:par>
                                <p:cTn id="89" presetID="22" presetClass="entr" presetSubtype="2" fill="hold" grpId="0" nodeType="afterEffect">
                                  <p:stCondLst>
                                    <p:cond delay="0"/>
                                  </p:stCondLst>
                                  <p:childTnLst>
                                    <p:set>
                                      <p:cBhvr>
                                        <p:cTn id="90" dur="1" fill="hold">
                                          <p:stCondLst>
                                            <p:cond delay="0"/>
                                          </p:stCondLst>
                                        </p:cTn>
                                        <p:tgtEl>
                                          <p:spTgt spid="279"/>
                                        </p:tgtEl>
                                        <p:attrNameLst>
                                          <p:attrName>style.visibility</p:attrName>
                                        </p:attrNameLst>
                                      </p:cBhvr>
                                      <p:to>
                                        <p:strVal val="visible"/>
                                      </p:to>
                                    </p:set>
                                    <p:animEffect transition="in" filter="wipe(right)">
                                      <p:cBhvr>
                                        <p:cTn id="91" dur="500"/>
                                        <p:tgtEl>
                                          <p:spTgt spid="279"/>
                                        </p:tgtEl>
                                      </p:cBhvr>
                                    </p:animEffect>
                                  </p:childTnLst>
                                </p:cTn>
                              </p:par>
                              <p:par>
                                <p:cTn id="92" presetID="22" presetClass="entr" presetSubtype="4" fill="hold" grpId="0" nodeType="withEffect">
                                  <p:stCondLst>
                                    <p:cond delay="0"/>
                                  </p:stCondLst>
                                  <p:childTnLst>
                                    <p:set>
                                      <p:cBhvr>
                                        <p:cTn id="93" dur="1" fill="hold">
                                          <p:stCondLst>
                                            <p:cond delay="0"/>
                                          </p:stCondLst>
                                        </p:cTn>
                                        <p:tgtEl>
                                          <p:spTgt spid="275"/>
                                        </p:tgtEl>
                                        <p:attrNameLst>
                                          <p:attrName>style.visibility</p:attrName>
                                        </p:attrNameLst>
                                      </p:cBhvr>
                                      <p:to>
                                        <p:strVal val="visible"/>
                                      </p:to>
                                    </p:set>
                                    <p:animEffect transition="in" filter="wipe(down)">
                                      <p:cBhvr>
                                        <p:cTn id="94" dur="5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2" grpId="0" animBg="1"/>
      <p:bldP spid="267" grpId="0" animBg="1"/>
      <p:bldP spid="268" grpId="0" animBg="1"/>
      <p:bldP spid="269" grpId="0" animBg="1"/>
      <p:bldP spid="270" grpId="0" animBg="1"/>
      <p:bldP spid="271" grpId="0" animBg="1"/>
      <p:bldP spid="272" grpId="0" animBg="1"/>
      <p:bldP spid="273" grpId="0" animBg="1"/>
      <p:bldP spid="274" grpId="0" animBg="1"/>
      <p:bldP spid="275" grpId="0" animBg="1"/>
      <p:bldP spid="279" grpId="0" animBg="1"/>
      <p:bldP spid="280"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5" y="174028"/>
            <a:ext cx="10515600" cy="894622"/>
          </a:xfrm>
        </p:spPr>
        <p:txBody>
          <a:bodyPr/>
          <a:lstStyle/>
          <a:p>
            <a:r>
              <a:rPr lang="en-US" dirty="0">
                <a:solidFill>
                  <a:srgbClr val="0000A8"/>
                </a:solidFill>
              </a:rPr>
              <a:t>Distance vector example: iteration</a:t>
            </a:r>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24</a:t>
            </a:fld>
            <a:endParaRPr lang="en-US" dirty="0"/>
          </a:p>
        </p:txBody>
      </p:sp>
      <p:sp>
        <p:nvSpPr>
          <p:cNvPr id="158" name="TextBox 157">
            <a:extLst>
              <a:ext uri="{FF2B5EF4-FFF2-40B4-BE49-F238E27FC236}">
                <a16:creationId xmlns:a16="http://schemas.microsoft.com/office/drawing/2014/main" id="{B5592DAF-A3B4-9F43-84E1-39575A7F870C}"/>
              </a:ext>
            </a:extLst>
          </p:cNvPr>
          <p:cNvSpPr txBox="1"/>
          <p:nvPr/>
        </p:nvSpPr>
        <p:spPr>
          <a:xfrm flipH="1">
            <a:off x="476445" y="3078991"/>
            <a:ext cx="2195814" cy="2585323"/>
          </a:xfrm>
          <a:prstGeom prst="rect">
            <a:avLst/>
          </a:prstGeom>
          <a:noFill/>
        </p:spPr>
        <p:txBody>
          <a:bodyPr wrap="square" rtlCol="0">
            <a:spAutoFit/>
          </a:bodyPr>
          <a:lstStyle/>
          <a:p>
            <a:pPr>
              <a:lnSpc>
                <a:spcPct val="90000"/>
              </a:lnSpc>
              <a:buClr>
                <a:srgbClr val="0000A8"/>
              </a:buClr>
            </a:pPr>
            <a:r>
              <a:rPr lang="en-US" dirty="0"/>
              <a:t>All nodes:</a:t>
            </a:r>
          </a:p>
          <a:p>
            <a:pPr marL="174625" indent="-174625">
              <a:lnSpc>
                <a:spcPct val="90000"/>
              </a:lnSpc>
              <a:buClr>
                <a:srgbClr val="0000A8"/>
              </a:buClr>
              <a:buFont typeface="Wingdings" pitchFamily="2" charset="2"/>
              <a:buChar char="§"/>
            </a:pPr>
            <a:r>
              <a:rPr lang="en-US" dirty="0"/>
              <a:t>receive distance vectors from neighbors</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compute their new local  distance vector</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send their new local distance vector to neighbors</a:t>
            </a:r>
          </a:p>
        </p:txBody>
      </p:sp>
      <p:grpSp>
        <p:nvGrpSpPr>
          <p:cNvPr id="159" name="Group 158">
            <a:extLst>
              <a:ext uri="{FF2B5EF4-FFF2-40B4-BE49-F238E27FC236}">
                <a16:creationId xmlns:a16="http://schemas.microsoft.com/office/drawing/2014/main" id="{51D9C22B-8B5F-5C4F-B836-7B225BEBAA34}"/>
              </a:ext>
            </a:extLst>
          </p:cNvPr>
          <p:cNvGrpSpPr/>
          <p:nvPr/>
        </p:nvGrpSpPr>
        <p:grpSpPr>
          <a:xfrm>
            <a:off x="584365" y="1859143"/>
            <a:ext cx="736099" cy="1229581"/>
            <a:chOff x="10030307" y="3444875"/>
            <a:chExt cx="736099" cy="1229581"/>
          </a:xfrm>
        </p:grpSpPr>
        <p:sp>
          <p:nvSpPr>
            <p:cNvPr id="160" name="TextBox 159">
              <a:extLst>
                <a:ext uri="{FF2B5EF4-FFF2-40B4-BE49-F238E27FC236}">
                  <a16:creationId xmlns:a16="http://schemas.microsoft.com/office/drawing/2014/main" id="{8B6727C7-2D65-214B-AC24-3FD638275EC1}"/>
                </a:ext>
              </a:extLst>
            </p:cNvPr>
            <p:cNvSpPr txBox="1"/>
            <p:nvPr/>
          </p:nvSpPr>
          <p:spPr>
            <a:xfrm>
              <a:off x="10030307" y="4089681"/>
              <a:ext cx="736099" cy="584775"/>
            </a:xfrm>
            <a:prstGeom prst="rect">
              <a:avLst/>
            </a:prstGeom>
            <a:noFill/>
          </p:spPr>
          <p:txBody>
            <a:bodyPr wrap="none" rtlCol="0">
              <a:spAutoFit/>
            </a:bodyPr>
            <a:lstStyle/>
            <a:p>
              <a:r>
                <a:rPr lang="en-US" sz="3200" dirty="0"/>
                <a:t>t=1</a:t>
              </a:r>
            </a:p>
          </p:txBody>
        </p:sp>
        <p:grpSp>
          <p:nvGrpSpPr>
            <p:cNvPr id="161" name="Group 160">
              <a:extLst>
                <a:ext uri="{FF2B5EF4-FFF2-40B4-BE49-F238E27FC236}">
                  <a16:creationId xmlns:a16="http://schemas.microsoft.com/office/drawing/2014/main" id="{7CD0CB56-7686-194E-9336-87E7A7D97331}"/>
                </a:ext>
              </a:extLst>
            </p:cNvPr>
            <p:cNvGrpSpPr/>
            <p:nvPr/>
          </p:nvGrpSpPr>
          <p:grpSpPr>
            <a:xfrm>
              <a:off x="10034588" y="3444875"/>
              <a:ext cx="682627" cy="682625"/>
              <a:chOff x="10034588" y="3444875"/>
              <a:chExt cx="682627" cy="682625"/>
            </a:xfrm>
          </p:grpSpPr>
          <p:sp>
            <p:nvSpPr>
              <p:cNvPr id="162" name="Oval 161">
                <a:extLst>
                  <a:ext uri="{FF2B5EF4-FFF2-40B4-BE49-F238E27FC236}">
                    <a16:creationId xmlns:a16="http://schemas.microsoft.com/office/drawing/2014/main" id="{C4B2CF33-A55A-7045-88D1-AF4148705A10}"/>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71D12050-6F8E-D441-9EB3-D43C862E2FF7}"/>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9039BE19-8C89-2249-9429-12D66FAF87EA}"/>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88497C8-6A73-4341-AC9C-EB6512208F74}"/>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E4797E5-1D6F-BE4B-A4F2-9F8C5FC9970D}"/>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A5E708AC-BFD0-124E-B7DC-30966CA8590E}"/>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6DFE5143-74BA-6D49-9376-30F7E9D09956}"/>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6B211398-DB9E-FC45-8FDC-6F0E1B1A67F5}"/>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F9AF430-A741-DC49-89C7-CC090ABEF1B3}"/>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EE082992-203D-C64B-9E89-DB664E573851}"/>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03B2445A-DC24-3247-8057-F3854B08E81A}"/>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DFE122BB-AC85-9446-ACDF-58E64316BE8D}"/>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8F11881-407E-8D46-A809-9BB9CFD37039}"/>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Oval 174">
                <a:extLst>
                  <a:ext uri="{FF2B5EF4-FFF2-40B4-BE49-F238E27FC236}">
                    <a16:creationId xmlns:a16="http://schemas.microsoft.com/office/drawing/2014/main" id="{4FEE74AE-C9E3-9243-8316-465947D1AAB3}"/>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76" name="Straight Connector 175">
                <a:extLst>
                  <a:ext uri="{FF2B5EF4-FFF2-40B4-BE49-F238E27FC236}">
                    <a16:creationId xmlns:a16="http://schemas.microsoft.com/office/drawing/2014/main" id="{4DC6920A-A583-934A-B8F7-D01CB5A4F755}"/>
                  </a:ext>
                </a:extLst>
              </p:cNvPr>
              <p:cNvCxnSpPr>
                <a:cxnSpLocks/>
              </p:cNvCxnSpPr>
              <p:nvPr/>
            </p:nvCxnSpPr>
            <p:spPr>
              <a:xfrm flipH="1">
                <a:off x="10361752" y="3564494"/>
                <a:ext cx="137579" cy="231764"/>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grpSp>
      </p:grpSp>
      <p:cxnSp>
        <p:nvCxnSpPr>
          <p:cNvPr id="178" name="Straight Connector 177">
            <a:extLst>
              <a:ext uri="{FF2B5EF4-FFF2-40B4-BE49-F238E27FC236}">
                <a16:creationId xmlns:a16="http://schemas.microsoft.com/office/drawing/2014/main" id="{AB5E9CBF-AF97-5D48-B9CB-2EC5C2C526F5}"/>
              </a:ext>
            </a:extLst>
          </p:cNvPr>
          <p:cNvCxnSpPr>
            <a:cxnSpLocks/>
            <a:stCxn id="180" idx="2"/>
            <a:endCxn id="180"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D7EFE419-3569-2941-B21B-FEE938B00519}"/>
              </a:ext>
            </a:extLst>
          </p:cNvPr>
          <p:cNvCxnSpPr>
            <a:cxnSpLocks/>
            <a:stCxn id="180" idx="1"/>
            <a:endCxn id="180"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0" name="Rectangle 179">
            <a:extLst>
              <a:ext uri="{FF2B5EF4-FFF2-40B4-BE49-F238E27FC236}">
                <a16:creationId xmlns:a16="http://schemas.microsoft.com/office/drawing/2014/main" id="{4E468BF4-771A-9F4F-B78A-F622D4132D71}"/>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81" name="Rectangle 180">
            <a:extLst>
              <a:ext uri="{FF2B5EF4-FFF2-40B4-BE49-F238E27FC236}">
                <a16:creationId xmlns:a16="http://schemas.microsoft.com/office/drawing/2014/main" id="{CE684AEF-59A3-F546-87AC-81E722615FE7}"/>
              </a:ext>
            </a:extLst>
          </p:cNvPr>
          <p:cNvSpPr/>
          <p:nvPr/>
        </p:nvSpPr>
        <p:spPr>
          <a:xfrm>
            <a:off x="8380337" y="220047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82" name="Group 181">
            <a:extLst>
              <a:ext uri="{FF2B5EF4-FFF2-40B4-BE49-F238E27FC236}">
                <a16:creationId xmlns:a16="http://schemas.microsoft.com/office/drawing/2014/main" id="{90024695-3FDD-964E-B152-496C22A4D46B}"/>
              </a:ext>
            </a:extLst>
          </p:cNvPr>
          <p:cNvGrpSpPr/>
          <p:nvPr/>
        </p:nvGrpSpPr>
        <p:grpSpPr>
          <a:xfrm>
            <a:off x="4333785" y="5772213"/>
            <a:ext cx="4395351" cy="404576"/>
            <a:chOff x="4333785" y="5772213"/>
            <a:chExt cx="4395351" cy="404576"/>
          </a:xfrm>
        </p:grpSpPr>
        <p:grpSp>
          <p:nvGrpSpPr>
            <p:cNvPr id="183" name="Group 182">
              <a:extLst>
                <a:ext uri="{FF2B5EF4-FFF2-40B4-BE49-F238E27FC236}">
                  <a16:creationId xmlns:a16="http://schemas.microsoft.com/office/drawing/2014/main" id="{6C8EE3F3-AE25-054F-9105-9B7FA34FFD32}"/>
                </a:ext>
              </a:extLst>
            </p:cNvPr>
            <p:cNvGrpSpPr/>
            <p:nvPr/>
          </p:nvGrpSpPr>
          <p:grpSpPr>
            <a:xfrm>
              <a:off x="4333785" y="5772213"/>
              <a:ext cx="531821" cy="369069"/>
              <a:chOff x="1348328" y="2475647"/>
              <a:chExt cx="603916" cy="419100"/>
            </a:xfrm>
          </p:grpSpPr>
          <p:grpSp>
            <p:nvGrpSpPr>
              <p:cNvPr id="265" name="Group 264">
                <a:extLst>
                  <a:ext uri="{FF2B5EF4-FFF2-40B4-BE49-F238E27FC236}">
                    <a16:creationId xmlns:a16="http://schemas.microsoft.com/office/drawing/2014/main" id="{5D6CC66D-1EF8-A444-9970-9D45735DBF98}"/>
                  </a:ext>
                </a:extLst>
              </p:cNvPr>
              <p:cNvGrpSpPr/>
              <p:nvPr/>
            </p:nvGrpSpPr>
            <p:grpSpPr>
              <a:xfrm>
                <a:off x="1348328" y="2555748"/>
                <a:ext cx="603916" cy="308999"/>
                <a:chOff x="5278570" y="2983486"/>
                <a:chExt cx="501650" cy="233363"/>
              </a:xfrm>
            </p:grpSpPr>
            <p:sp>
              <p:nvSpPr>
                <p:cNvPr id="278" name="Oval 5">
                  <a:extLst>
                    <a:ext uri="{FF2B5EF4-FFF2-40B4-BE49-F238E27FC236}">
                      <a16:creationId xmlns:a16="http://schemas.microsoft.com/office/drawing/2014/main" id="{19EC7CC2-5F3C-F044-855B-3528C76254F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1" name="Line 6">
                  <a:extLst>
                    <a:ext uri="{FF2B5EF4-FFF2-40B4-BE49-F238E27FC236}">
                      <a16:creationId xmlns:a16="http://schemas.microsoft.com/office/drawing/2014/main" id="{6779C44F-E1F7-DF44-9610-B2A0F6F2797A}"/>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2" name="Line 7">
                  <a:extLst>
                    <a:ext uri="{FF2B5EF4-FFF2-40B4-BE49-F238E27FC236}">
                      <a16:creationId xmlns:a16="http://schemas.microsoft.com/office/drawing/2014/main" id="{D14FB091-AFB7-A944-A8E6-CDE6BB062C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5" name="Rectangle 8">
                  <a:extLst>
                    <a:ext uri="{FF2B5EF4-FFF2-40B4-BE49-F238E27FC236}">
                      <a16:creationId xmlns:a16="http://schemas.microsoft.com/office/drawing/2014/main" id="{3C11373B-941E-A341-8B50-3B1BAB288321}"/>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7" name="Oval 9">
                  <a:extLst>
                    <a:ext uri="{FF2B5EF4-FFF2-40B4-BE49-F238E27FC236}">
                      <a16:creationId xmlns:a16="http://schemas.microsoft.com/office/drawing/2014/main" id="{59F44B8F-8F72-CD4B-B450-03B98435A4D9}"/>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66" name="Group 44">
                <a:extLst>
                  <a:ext uri="{FF2B5EF4-FFF2-40B4-BE49-F238E27FC236}">
                    <a16:creationId xmlns:a16="http://schemas.microsoft.com/office/drawing/2014/main" id="{C69DC42A-1FAB-8243-B34F-E94F334C76B2}"/>
                  </a:ext>
                </a:extLst>
              </p:cNvPr>
              <p:cNvGrpSpPr>
                <a:grpSpLocks/>
              </p:cNvGrpSpPr>
              <p:nvPr/>
            </p:nvGrpSpPr>
            <p:grpSpPr bwMode="auto">
              <a:xfrm>
                <a:off x="1456374" y="2475647"/>
                <a:ext cx="355165" cy="419100"/>
                <a:chOff x="2944" y="2405"/>
                <a:chExt cx="227" cy="264"/>
              </a:xfrm>
            </p:grpSpPr>
            <p:sp>
              <p:nvSpPr>
                <p:cNvPr id="276" name="Rectangle 45">
                  <a:extLst>
                    <a:ext uri="{FF2B5EF4-FFF2-40B4-BE49-F238E27FC236}">
                      <a16:creationId xmlns:a16="http://schemas.microsoft.com/office/drawing/2014/main" id="{70E25FC2-8CD7-BD46-8EEF-1398E7F97E72}"/>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7" name="Text Box 46">
                  <a:extLst>
                    <a:ext uri="{FF2B5EF4-FFF2-40B4-BE49-F238E27FC236}">
                      <a16:creationId xmlns:a16="http://schemas.microsoft.com/office/drawing/2014/main" id="{F9BD9777-D95A-EA46-92E1-12A0C4095B98}"/>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14" name="Group 213">
              <a:extLst>
                <a:ext uri="{FF2B5EF4-FFF2-40B4-BE49-F238E27FC236}">
                  <a16:creationId xmlns:a16="http://schemas.microsoft.com/office/drawing/2014/main" id="{1916AC98-2221-2E46-9C20-FABA3737D42E}"/>
                </a:ext>
              </a:extLst>
            </p:cNvPr>
            <p:cNvGrpSpPr/>
            <p:nvPr/>
          </p:nvGrpSpPr>
          <p:grpSpPr>
            <a:xfrm>
              <a:off x="6263949" y="5807720"/>
              <a:ext cx="531821" cy="369069"/>
              <a:chOff x="1348328" y="2507397"/>
              <a:chExt cx="603916" cy="419100"/>
            </a:xfrm>
          </p:grpSpPr>
          <p:grpSp>
            <p:nvGrpSpPr>
              <p:cNvPr id="251" name="Group 250">
                <a:extLst>
                  <a:ext uri="{FF2B5EF4-FFF2-40B4-BE49-F238E27FC236}">
                    <a16:creationId xmlns:a16="http://schemas.microsoft.com/office/drawing/2014/main" id="{276E517F-B609-7C4D-AF44-D726D3196676}"/>
                  </a:ext>
                </a:extLst>
              </p:cNvPr>
              <p:cNvGrpSpPr/>
              <p:nvPr/>
            </p:nvGrpSpPr>
            <p:grpSpPr>
              <a:xfrm>
                <a:off x="1348328" y="2555748"/>
                <a:ext cx="603916" cy="308999"/>
                <a:chOff x="5278570" y="2983486"/>
                <a:chExt cx="501650" cy="233363"/>
              </a:xfrm>
            </p:grpSpPr>
            <p:sp>
              <p:nvSpPr>
                <p:cNvPr id="259" name="Oval 5">
                  <a:extLst>
                    <a:ext uri="{FF2B5EF4-FFF2-40B4-BE49-F238E27FC236}">
                      <a16:creationId xmlns:a16="http://schemas.microsoft.com/office/drawing/2014/main" id="{DB42A8EC-C196-C840-A504-2428E394768C}"/>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1" name="Line 6">
                  <a:extLst>
                    <a:ext uri="{FF2B5EF4-FFF2-40B4-BE49-F238E27FC236}">
                      <a16:creationId xmlns:a16="http://schemas.microsoft.com/office/drawing/2014/main" id="{3F365F5A-D6EA-D742-8402-8A4394B313B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2" name="Line 7">
                  <a:extLst>
                    <a:ext uri="{FF2B5EF4-FFF2-40B4-BE49-F238E27FC236}">
                      <a16:creationId xmlns:a16="http://schemas.microsoft.com/office/drawing/2014/main" id="{9177141B-66C5-2C42-A137-216B8B13C8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3" name="Rectangle 8">
                  <a:extLst>
                    <a:ext uri="{FF2B5EF4-FFF2-40B4-BE49-F238E27FC236}">
                      <a16:creationId xmlns:a16="http://schemas.microsoft.com/office/drawing/2014/main" id="{AE62DE18-0008-9444-9562-C4F5BAA68871}"/>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4" name="Oval 9">
                  <a:extLst>
                    <a:ext uri="{FF2B5EF4-FFF2-40B4-BE49-F238E27FC236}">
                      <a16:creationId xmlns:a16="http://schemas.microsoft.com/office/drawing/2014/main" id="{152F8C8A-0D1A-8B45-807C-D91E53567889}"/>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56" name="Group 44">
                <a:extLst>
                  <a:ext uri="{FF2B5EF4-FFF2-40B4-BE49-F238E27FC236}">
                    <a16:creationId xmlns:a16="http://schemas.microsoft.com/office/drawing/2014/main" id="{B39FA0FD-C7BF-0944-A9C2-76560B3C5716}"/>
                  </a:ext>
                </a:extLst>
              </p:cNvPr>
              <p:cNvGrpSpPr>
                <a:grpSpLocks/>
              </p:cNvGrpSpPr>
              <p:nvPr/>
            </p:nvGrpSpPr>
            <p:grpSpPr bwMode="auto">
              <a:xfrm>
                <a:off x="1456374" y="2507397"/>
                <a:ext cx="355165" cy="419100"/>
                <a:chOff x="2944" y="2425"/>
                <a:chExt cx="227" cy="264"/>
              </a:xfrm>
            </p:grpSpPr>
            <p:sp>
              <p:nvSpPr>
                <p:cNvPr id="257" name="Rectangle 45">
                  <a:extLst>
                    <a:ext uri="{FF2B5EF4-FFF2-40B4-BE49-F238E27FC236}">
                      <a16:creationId xmlns:a16="http://schemas.microsoft.com/office/drawing/2014/main" id="{EC0865B6-5078-B846-B9A1-B22AF242AEC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8" name="Text Box 46">
                  <a:extLst>
                    <a:ext uri="{FF2B5EF4-FFF2-40B4-BE49-F238E27FC236}">
                      <a16:creationId xmlns:a16="http://schemas.microsoft.com/office/drawing/2014/main" id="{31AE0430-51CF-024F-9407-1E001488D4F0}"/>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20" name="Group 219">
              <a:extLst>
                <a:ext uri="{FF2B5EF4-FFF2-40B4-BE49-F238E27FC236}">
                  <a16:creationId xmlns:a16="http://schemas.microsoft.com/office/drawing/2014/main" id="{117B399C-7375-8C45-B153-5E0DDE79A730}"/>
                </a:ext>
              </a:extLst>
            </p:cNvPr>
            <p:cNvGrpSpPr/>
            <p:nvPr/>
          </p:nvGrpSpPr>
          <p:grpSpPr>
            <a:xfrm>
              <a:off x="8197315" y="5805271"/>
              <a:ext cx="531821" cy="369069"/>
              <a:chOff x="1348328" y="2507397"/>
              <a:chExt cx="603916" cy="419100"/>
            </a:xfrm>
          </p:grpSpPr>
          <p:grpSp>
            <p:nvGrpSpPr>
              <p:cNvPr id="229" name="Group 228">
                <a:extLst>
                  <a:ext uri="{FF2B5EF4-FFF2-40B4-BE49-F238E27FC236}">
                    <a16:creationId xmlns:a16="http://schemas.microsoft.com/office/drawing/2014/main" id="{4F9AB240-E175-A144-B6B9-2DEE10D553A2}"/>
                  </a:ext>
                </a:extLst>
              </p:cNvPr>
              <p:cNvGrpSpPr/>
              <p:nvPr/>
            </p:nvGrpSpPr>
            <p:grpSpPr>
              <a:xfrm>
                <a:off x="1348328" y="2555748"/>
                <a:ext cx="603916" cy="308999"/>
                <a:chOff x="5278570" y="2983486"/>
                <a:chExt cx="501650" cy="233363"/>
              </a:xfrm>
            </p:grpSpPr>
            <p:sp>
              <p:nvSpPr>
                <p:cNvPr id="238" name="Oval 5">
                  <a:extLst>
                    <a:ext uri="{FF2B5EF4-FFF2-40B4-BE49-F238E27FC236}">
                      <a16:creationId xmlns:a16="http://schemas.microsoft.com/office/drawing/2014/main" id="{3D7BCFC3-725F-A347-AF8E-208167808DCD}"/>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3" name="Line 6">
                  <a:extLst>
                    <a:ext uri="{FF2B5EF4-FFF2-40B4-BE49-F238E27FC236}">
                      <a16:creationId xmlns:a16="http://schemas.microsoft.com/office/drawing/2014/main" id="{A8673090-13F7-EA46-8F52-E998712551F4}"/>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4" name="Line 7">
                  <a:extLst>
                    <a:ext uri="{FF2B5EF4-FFF2-40B4-BE49-F238E27FC236}">
                      <a16:creationId xmlns:a16="http://schemas.microsoft.com/office/drawing/2014/main" id="{CA6A678E-A8F1-4341-B140-0132895B81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5" name="Rectangle 8">
                  <a:extLst>
                    <a:ext uri="{FF2B5EF4-FFF2-40B4-BE49-F238E27FC236}">
                      <a16:creationId xmlns:a16="http://schemas.microsoft.com/office/drawing/2014/main" id="{CB19ADB2-AFF7-0341-97AC-822A6436561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6" name="Oval 9">
                  <a:extLst>
                    <a:ext uri="{FF2B5EF4-FFF2-40B4-BE49-F238E27FC236}">
                      <a16:creationId xmlns:a16="http://schemas.microsoft.com/office/drawing/2014/main" id="{129E19EF-F5CE-AE49-A59D-F98EA32F73F1}"/>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31" name="Group 44">
                <a:extLst>
                  <a:ext uri="{FF2B5EF4-FFF2-40B4-BE49-F238E27FC236}">
                    <a16:creationId xmlns:a16="http://schemas.microsoft.com/office/drawing/2014/main" id="{33BC9284-082A-C547-80A2-CE5B33183945}"/>
                  </a:ext>
                </a:extLst>
              </p:cNvPr>
              <p:cNvGrpSpPr>
                <a:grpSpLocks/>
              </p:cNvGrpSpPr>
              <p:nvPr/>
            </p:nvGrpSpPr>
            <p:grpSpPr bwMode="auto">
              <a:xfrm>
                <a:off x="1500196" y="2507397"/>
                <a:ext cx="267548" cy="419100"/>
                <a:chOff x="2972" y="2425"/>
                <a:chExt cx="171" cy="264"/>
              </a:xfrm>
            </p:grpSpPr>
            <p:sp>
              <p:nvSpPr>
                <p:cNvPr id="236" name="Rectangle 45">
                  <a:extLst>
                    <a:ext uri="{FF2B5EF4-FFF2-40B4-BE49-F238E27FC236}">
                      <a16:creationId xmlns:a16="http://schemas.microsoft.com/office/drawing/2014/main" id="{4193C60B-BF7A-AF45-81F6-7D7BE48E1BA8}"/>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7" name="Text Box 46">
                  <a:extLst>
                    <a:ext uri="{FF2B5EF4-FFF2-40B4-BE49-F238E27FC236}">
                      <a16:creationId xmlns:a16="http://schemas.microsoft.com/office/drawing/2014/main" id="{5F25081C-318C-894D-91F5-40D4DDBE2A94}"/>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358" name="TextBox 357">
            <a:extLst>
              <a:ext uri="{FF2B5EF4-FFF2-40B4-BE49-F238E27FC236}">
                <a16:creationId xmlns:a16="http://schemas.microsoft.com/office/drawing/2014/main" id="{39063DBA-AA21-B940-821D-0DA362ACBFD2}"/>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359" name="TextBox 358">
            <a:extLst>
              <a:ext uri="{FF2B5EF4-FFF2-40B4-BE49-F238E27FC236}">
                <a16:creationId xmlns:a16="http://schemas.microsoft.com/office/drawing/2014/main" id="{B6173759-393F-EF41-BF23-9FF3A6808F43}"/>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360" name="TextBox 359">
            <a:extLst>
              <a:ext uri="{FF2B5EF4-FFF2-40B4-BE49-F238E27FC236}">
                <a16:creationId xmlns:a16="http://schemas.microsoft.com/office/drawing/2014/main" id="{A2333B97-3D20-6A48-A225-3ECD3BF3BDCC}"/>
              </a:ext>
            </a:extLst>
          </p:cNvPr>
          <p:cNvSpPr txBox="1"/>
          <p:nvPr/>
        </p:nvSpPr>
        <p:spPr>
          <a:xfrm>
            <a:off x="4296138" y="4886446"/>
            <a:ext cx="301686" cy="338554"/>
          </a:xfrm>
          <a:prstGeom prst="rect">
            <a:avLst/>
          </a:prstGeom>
          <a:noFill/>
        </p:spPr>
        <p:txBody>
          <a:bodyPr wrap="square" rtlCol="0">
            <a:spAutoFit/>
          </a:bodyPr>
          <a:lstStyle/>
          <a:p>
            <a:r>
              <a:rPr lang="en-US" sz="1600" dirty="0"/>
              <a:t>1</a:t>
            </a:r>
          </a:p>
        </p:txBody>
      </p:sp>
      <p:sp>
        <p:nvSpPr>
          <p:cNvPr id="361" name="TextBox 360">
            <a:extLst>
              <a:ext uri="{FF2B5EF4-FFF2-40B4-BE49-F238E27FC236}">
                <a16:creationId xmlns:a16="http://schemas.microsoft.com/office/drawing/2014/main" id="{FDA085E2-BBF4-1640-BBF7-8F6C365AFCD6}"/>
              </a:ext>
            </a:extLst>
          </p:cNvPr>
          <p:cNvSpPr txBox="1"/>
          <p:nvPr/>
        </p:nvSpPr>
        <p:spPr>
          <a:xfrm>
            <a:off x="6231040" y="4888376"/>
            <a:ext cx="288862" cy="338554"/>
          </a:xfrm>
          <a:prstGeom prst="rect">
            <a:avLst/>
          </a:prstGeom>
          <a:noFill/>
        </p:spPr>
        <p:txBody>
          <a:bodyPr wrap="none" rtlCol="0">
            <a:spAutoFit/>
          </a:bodyPr>
          <a:lstStyle/>
          <a:p>
            <a:r>
              <a:rPr lang="en-US" sz="1600" dirty="0"/>
              <a:t>1</a:t>
            </a:r>
          </a:p>
        </p:txBody>
      </p:sp>
      <p:sp>
        <p:nvSpPr>
          <p:cNvPr id="362" name="TextBox 361">
            <a:extLst>
              <a:ext uri="{FF2B5EF4-FFF2-40B4-BE49-F238E27FC236}">
                <a16:creationId xmlns:a16="http://schemas.microsoft.com/office/drawing/2014/main" id="{703C7E13-37F5-E945-B01D-1D28211C2728}"/>
              </a:ext>
            </a:extLst>
          </p:cNvPr>
          <p:cNvSpPr txBox="1"/>
          <p:nvPr/>
        </p:nvSpPr>
        <p:spPr>
          <a:xfrm>
            <a:off x="8154365" y="4890306"/>
            <a:ext cx="288862" cy="338554"/>
          </a:xfrm>
          <a:prstGeom prst="rect">
            <a:avLst/>
          </a:prstGeom>
          <a:noFill/>
        </p:spPr>
        <p:txBody>
          <a:bodyPr wrap="none" rtlCol="0">
            <a:spAutoFit/>
          </a:bodyPr>
          <a:lstStyle/>
          <a:p>
            <a:r>
              <a:rPr lang="en-US" sz="1600" dirty="0"/>
              <a:t>1</a:t>
            </a:r>
          </a:p>
        </p:txBody>
      </p:sp>
      <p:sp>
        <p:nvSpPr>
          <p:cNvPr id="363" name="TextBox 362">
            <a:extLst>
              <a:ext uri="{FF2B5EF4-FFF2-40B4-BE49-F238E27FC236}">
                <a16:creationId xmlns:a16="http://schemas.microsoft.com/office/drawing/2014/main" id="{0ABBA765-6FBF-C847-827C-2F752F3AAE10}"/>
              </a:ext>
            </a:extLst>
          </p:cNvPr>
          <p:cNvSpPr txBox="1"/>
          <p:nvPr/>
        </p:nvSpPr>
        <p:spPr>
          <a:xfrm>
            <a:off x="5442030" y="4029920"/>
            <a:ext cx="301686" cy="338554"/>
          </a:xfrm>
          <a:prstGeom prst="rect">
            <a:avLst/>
          </a:prstGeom>
          <a:noFill/>
        </p:spPr>
        <p:txBody>
          <a:bodyPr wrap="square" rtlCol="0">
            <a:spAutoFit/>
          </a:bodyPr>
          <a:lstStyle/>
          <a:p>
            <a:r>
              <a:rPr lang="en-US" sz="1600" dirty="0"/>
              <a:t>1</a:t>
            </a:r>
          </a:p>
        </p:txBody>
      </p:sp>
      <p:sp>
        <p:nvSpPr>
          <p:cNvPr id="364" name="TextBox 363">
            <a:extLst>
              <a:ext uri="{FF2B5EF4-FFF2-40B4-BE49-F238E27FC236}">
                <a16:creationId xmlns:a16="http://schemas.microsoft.com/office/drawing/2014/main" id="{EBDE6AFC-30C3-2441-8BF5-2620B9D87DE9}"/>
              </a:ext>
            </a:extLst>
          </p:cNvPr>
          <p:cNvSpPr txBox="1"/>
          <p:nvPr/>
        </p:nvSpPr>
        <p:spPr>
          <a:xfrm>
            <a:off x="7353782" y="4020275"/>
            <a:ext cx="288862" cy="338554"/>
          </a:xfrm>
          <a:prstGeom prst="rect">
            <a:avLst/>
          </a:prstGeom>
          <a:noFill/>
        </p:spPr>
        <p:txBody>
          <a:bodyPr wrap="none" rtlCol="0">
            <a:spAutoFit/>
          </a:bodyPr>
          <a:lstStyle/>
          <a:p>
            <a:r>
              <a:rPr lang="en-US" sz="1600" dirty="0"/>
              <a:t>1</a:t>
            </a:r>
          </a:p>
        </p:txBody>
      </p:sp>
      <p:sp>
        <p:nvSpPr>
          <p:cNvPr id="365" name="TextBox 364">
            <a:extLst>
              <a:ext uri="{FF2B5EF4-FFF2-40B4-BE49-F238E27FC236}">
                <a16:creationId xmlns:a16="http://schemas.microsoft.com/office/drawing/2014/main" id="{CDA0FD3D-74E3-A34A-B988-BFD2BFA0DE3D}"/>
              </a:ext>
            </a:extLst>
          </p:cNvPr>
          <p:cNvSpPr txBox="1"/>
          <p:nvPr/>
        </p:nvSpPr>
        <p:spPr>
          <a:xfrm>
            <a:off x="5443958" y="5953247"/>
            <a:ext cx="301686" cy="338554"/>
          </a:xfrm>
          <a:prstGeom prst="rect">
            <a:avLst/>
          </a:prstGeom>
          <a:noFill/>
        </p:spPr>
        <p:txBody>
          <a:bodyPr wrap="square" rtlCol="0">
            <a:spAutoFit/>
          </a:bodyPr>
          <a:lstStyle/>
          <a:p>
            <a:r>
              <a:rPr lang="en-US" sz="1600" dirty="0"/>
              <a:t>1</a:t>
            </a:r>
          </a:p>
        </p:txBody>
      </p:sp>
      <p:sp>
        <p:nvSpPr>
          <p:cNvPr id="366" name="TextBox 365">
            <a:extLst>
              <a:ext uri="{FF2B5EF4-FFF2-40B4-BE49-F238E27FC236}">
                <a16:creationId xmlns:a16="http://schemas.microsoft.com/office/drawing/2014/main" id="{43EDD2E3-77B9-4648-A935-D42AA319AD53}"/>
              </a:ext>
            </a:extLst>
          </p:cNvPr>
          <p:cNvSpPr txBox="1"/>
          <p:nvPr/>
        </p:nvSpPr>
        <p:spPr>
          <a:xfrm>
            <a:off x="7355710" y="5943602"/>
            <a:ext cx="288862" cy="338554"/>
          </a:xfrm>
          <a:prstGeom prst="rect">
            <a:avLst/>
          </a:prstGeom>
          <a:noFill/>
        </p:spPr>
        <p:txBody>
          <a:bodyPr wrap="none" rtlCol="0">
            <a:spAutoFit/>
          </a:bodyPr>
          <a:lstStyle/>
          <a:p>
            <a:r>
              <a:rPr lang="en-US" sz="1600" dirty="0"/>
              <a:t>1</a:t>
            </a:r>
          </a:p>
        </p:txBody>
      </p:sp>
      <p:sp>
        <p:nvSpPr>
          <p:cNvPr id="367" name="TextBox 366">
            <a:extLst>
              <a:ext uri="{FF2B5EF4-FFF2-40B4-BE49-F238E27FC236}">
                <a16:creationId xmlns:a16="http://schemas.microsoft.com/office/drawing/2014/main" id="{CDBF86C5-B9CE-4442-83BB-63B8F31E7B05}"/>
              </a:ext>
            </a:extLst>
          </p:cNvPr>
          <p:cNvSpPr txBox="1"/>
          <p:nvPr/>
        </p:nvSpPr>
        <p:spPr>
          <a:xfrm>
            <a:off x="5445886" y="2123956"/>
            <a:ext cx="301686" cy="338554"/>
          </a:xfrm>
          <a:prstGeom prst="rect">
            <a:avLst/>
          </a:prstGeom>
          <a:noFill/>
        </p:spPr>
        <p:txBody>
          <a:bodyPr wrap="square" rtlCol="0">
            <a:spAutoFit/>
          </a:bodyPr>
          <a:lstStyle/>
          <a:p>
            <a:r>
              <a:rPr lang="en-US" sz="1600" dirty="0"/>
              <a:t>8</a:t>
            </a:r>
          </a:p>
        </p:txBody>
      </p:sp>
      <p:sp>
        <p:nvSpPr>
          <p:cNvPr id="368" name="TextBox 367">
            <a:extLst>
              <a:ext uri="{FF2B5EF4-FFF2-40B4-BE49-F238E27FC236}">
                <a16:creationId xmlns:a16="http://schemas.microsoft.com/office/drawing/2014/main" id="{A7F4D230-4375-284D-93AF-56B3816424D0}"/>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sp>
        <p:nvSpPr>
          <p:cNvPr id="369" name="Right Arrow 368">
            <a:extLst>
              <a:ext uri="{FF2B5EF4-FFF2-40B4-BE49-F238E27FC236}">
                <a16:creationId xmlns:a16="http://schemas.microsoft.com/office/drawing/2014/main" id="{BA6E4B87-B0D2-584A-8275-944F9B27A998}"/>
              </a:ext>
            </a:extLst>
          </p:cNvPr>
          <p:cNvSpPr/>
          <p:nvPr/>
        </p:nvSpPr>
        <p:spPr>
          <a:xfrm rot="16200000" flipV="1">
            <a:off x="4399933" y="256130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0" name="Right Arrow 369">
            <a:extLst>
              <a:ext uri="{FF2B5EF4-FFF2-40B4-BE49-F238E27FC236}">
                <a16:creationId xmlns:a16="http://schemas.microsoft.com/office/drawing/2014/main" id="{25938079-A318-4141-A85D-C146526D6BA5}"/>
              </a:ext>
            </a:extLst>
          </p:cNvPr>
          <p:cNvSpPr/>
          <p:nvPr/>
        </p:nvSpPr>
        <p:spPr>
          <a:xfrm rot="5400000" flipV="1">
            <a:off x="4395017" y="347078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1" name="Right Arrow 370">
            <a:extLst>
              <a:ext uri="{FF2B5EF4-FFF2-40B4-BE49-F238E27FC236}">
                <a16:creationId xmlns:a16="http://schemas.microsoft.com/office/drawing/2014/main" id="{92A84268-7A7F-1141-806B-F9720C1E86BA}"/>
              </a:ext>
            </a:extLst>
          </p:cNvPr>
          <p:cNvSpPr/>
          <p:nvPr/>
        </p:nvSpPr>
        <p:spPr>
          <a:xfrm rot="16200000" flipV="1">
            <a:off x="6302474" y="2546557"/>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2" name="Right Arrow 371">
            <a:extLst>
              <a:ext uri="{FF2B5EF4-FFF2-40B4-BE49-F238E27FC236}">
                <a16:creationId xmlns:a16="http://schemas.microsoft.com/office/drawing/2014/main" id="{5DCF7BEA-490D-7745-BC10-20C900207F60}"/>
              </a:ext>
            </a:extLst>
          </p:cNvPr>
          <p:cNvSpPr/>
          <p:nvPr/>
        </p:nvSpPr>
        <p:spPr>
          <a:xfrm rot="5400000" flipV="1">
            <a:off x="6297558" y="3456041"/>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ight Arrow 372">
            <a:extLst>
              <a:ext uri="{FF2B5EF4-FFF2-40B4-BE49-F238E27FC236}">
                <a16:creationId xmlns:a16="http://schemas.microsoft.com/office/drawing/2014/main" id="{093DBBC2-F1D6-0B4E-A923-77744DD15C01}"/>
              </a:ext>
            </a:extLst>
          </p:cNvPr>
          <p:cNvSpPr/>
          <p:nvPr/>
        </p:nvSpPr>
        <p:spPr>
          <a:xfrm rot="16200000" flipV="1">
            <a:off x="4370435" y="445893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Right Arrow 373">
            <a:extLst>
              <a:ext uri="{FF2B5EF4-FFF2-40B4-BE49-F238E27FC236}">
                <a16:creationId xmlns:a16="http://schemas.microsoft.com/office/drawing/2014/main" id="{0F571382-3562-BB46-B385-29691871F5CE}"/>
              </a:ext>
            </a:extLst>
          </p:cNvPr>
          <p:cNvSpPr/>
          <p:nvPr/>
        </p:nvSpPr>
        <p:spPr>
          <a:xfrm rot="5400000" flipV="1">
            <a:off x="4365519" y="536841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5" name="Right Arrow 374">
            <a:extLst>
              <a:ext uri="{FF2B5EF4-FFF2-40B4-BE49-F238E27FC236}">
                <a16:creationId xmlns:a16="http://schemas.microsoft.com/office/drawing/2014/main" id="{876E6BAE-D896-7444-8D9A-FECC0D13BE6B}"/>
              </a:ext>
            </a:extLst>
          </p:cNvPr>
          <p:cNvSpPr/>
          <p:nvPr/>
        </p:nvSpPr>
        <p:spPr>
          <a:xfrm rot="16200000" flipV="1">
            <a:off x="6312308" y="4454022"/>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6" name="Right Arrow 375">
            <a:extLst>
              <a:ext uri="{FF2B5EF4-FFF2-40B4-BE49-F238E27FC236}">
                <a16:creationId xmlns:a16="http://schemas.microsoft.com/office/drawing/2014/main" id="{8005B430-D654-C548-A728-7231A3350154}"/>
              </a:ext>
            </a:extLst>
          </p:cNvPr>
          <p:cNvSpPr/>
          <p:nvPr/>
        </p:nvSpPr>
        <p:spPr>
          <a:xfrm rot="5400000" flipV="1">
            <a:off x="6307392" y="5363506"/>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7" name="Right Arrow 376">
            <a:extLst>
              <a:ext uri="{FF2B5EF4-FFF2-40B4-BE49-F238E27FC236}">
                <a16:creationId xmlns:a16="http://schemas.microsoft.com/office/drawing/2014/main" id="{07B2F373-535A-9748-8358-0787A35EDF9D}"/>
              </a:ext>
            </a:extLst>
          </p:cNvPr>
          <p:cNvSpPr/>
          <p:nvPr/>
        </p:nvSpPr>
        <p:spPr>
          <a:xfrm rot="16200000" flipV="1">
            <a:off x="8254181" y="4449110"/>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Right Arrow 377">
            <a:extLst>
              <a:ext uri="{FF2B5EF4-FFF2-40B4-BE49-F238E27FC236}">
                <a16:creationId xmlns:a16="http://schemas.microsoft.com/office/drawing/2014/main" id="{52E07261-BA5A-9643-AF15-22A0B236F904}"/>
              </a:ext>
            </a:extLst>
          </p:cNvPr>
          <p:cNvSpPr/>
          <p:nvPr/>
        </p:nvSpPr>
        <p:spPr>
          <a:xfrm rot="5400000" flipV="1">
            <a:off x="8249265" y="535859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9" name="Right Arrow 378">
            <a:extLst>
              <a:ext uri="{FF2B5EF4-FFF2-40B4-BE49-F238E27FC236}">
                <a16:creationId xmlns:a16="http://schemas.microsoft.com/office/drawing/2014/main" id="{2402EEBC-A1F3-1446-AA76-F9332E751545}"/>
              </a:ext>
            </a:extLst>
          </p:cNvPr>
          <p:cNvSpPr/>
          <p:nvPr/>
        </p:nvSpPr>
        <p:spPr>
          <a:xfrm rot="10800000" flipH="1">
            <a:off x="7582395" y="5829665"/>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0" name="Right Arrow 379">
            <a:extLst>
              <a:ext uri="{FF2B5EF4-FFF2-40B4-BE49-F238E27FC236}">
                <a16:creationId xmlns:a16="http://schemas.microsoft.com/office/drawing/2014/main" id="{C1018A25-D7FD-F941-918C-CEFF20CD7430}"/>
              </a:ext>
            </a:extLst>
          </p:cNvPr>
          <p:cNvSpPr/>
          <p:nvPr/>
        </p:nvSpPr>
        <p:spPr>
          <a:xfrm flipH="1">
            <a:off x="6819704" y="583458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1" name="Group 380">
            <a:extLst>
              <a:ext uri="{FF2B5EF4-FFF2-40B4-BE49-F238E27FC236}">
                <a16:creationId xmlns:a16="http://schemas.microsoft.com/office/drawing/2014/main" id="{2C52FCE5-76B4-7B4F-BED3-D2285766D778}"/>
              </a:ext>
            </a:extLst>
          </p:cNvPr>
          <p:cNvGrpSpPr/>
          <p:nvPr/>
        </p:nvGrpSpPr>
        <p:grpSpPr>
          <a:xfrm>
            <a:off x="4336458" y="3833790"/>
            <a:ext cx="4395351" cy="404576"/>
            <a:chOff x="4333785" y="5772213"/>
            <a:chExt cx="4395351" cy="404576"/>
          </a:xfrm>
        </p:grpSpPr>
        <p:grpSp>
          <p:nvGrpSpPr>
            <p:cNvPr id="382" name="Group 381">
              <a:extLst>
                <a:ext uri="{FF2B5EF4-FFF2-40B4-BE49-F238E27FC236}">
                  <a16:creationId xmlns:a16="http://schemas.microsoft.com/office/drawing/2014/main" id="{E5B74157-FBC4-9B41-9413-6A9523B4475D}"/>
                </a:ext>
              </a:extLst>
            </p:cNvPr>
            <p:cNvGrpSpPr/>
            <p:nvPr/>
          </p:nvGrpSpPr>
          <p:grpSpPr>
            <a:xfrm>
              <a:off x="4333785" y="5772213"/>
              <a:ext cx="531821" cy="369069"/>
              <a:chOff x="1348328" y="2475647"/>
              <a:chExt cx="603916" cy="419100"/>
            </a:xfrm>
          </p:grpSpPr>
          <p:grpSp>
            <p:nvGrpSpPr>
              <p:cNvPr id="403" name="Group 402">
                <a:extLst>
                  <a:ext uri="{FF2B5EF4-FFF2-40B4-BE49-F238E27FC236}">
                    <a16:creationId xmlns:a16="http://schemas.microsoft.com/office/drawing/2014/main" id="{BE1F897A-859B-D840-8C66-A7F185CFDEE9}"/>
                  </a:ext>
                </a:extLst>
              </p:cNvPr>
              <p:cNvGrpSpPr/>
              <p:nvPr/>
            </p:nvGrpSpPr>
            <p:grpSpPr>
              <a:xfrm>
                <a:off x="1348328" y="2555748"/>
                <a:ext cx="603916" cy="308999"/>
                <a:chOff x="5278570" y="2983486"/>
                <a:chExt cx="501650" cy="233363"/>
              </a:xfrm>
            </p:grpSpPr>
            <p:sp>
              <p:nvSpPr>
                <p:cNvPr id="407" name="Oval 5">
                  <a:extLst>
                    <a:ext uri="{FF2B5EF4-FFF2-40B4-BE49-F238E27FC236}">
                      <a16:creationId xmlns:a16="http://schemas.microsoft.com/office/drawing/2014/main" id="{44AFD1B0-34FB-A345-9A4A-558E115EE381}"/>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8" name="Line 6">
                  <a:extLst>
                    <a:ext uri="{FF2B5EF4-FFF2-40B4-BE49-F238E27FC236}">
                      <a16:creationId xmlns:a16="http://schemas.microsoft.com/office/drawing/2014/main" id="{92EE8670-6890-3E48-81E2-F2529036970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9" name="Line 7">
                  <a:extLst>
                    <a:ext uri="{FF2B5EF4-FFF2-40B4-BE49-F238E27FC236}">
                      <a16:creationId xmlns:a16="http://schemas.microsoft.com/office/drawing/2014/main" id="{B5C3C8FB-696B-B740-A582-1BC475E8AD2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0" name="Rectangle 8">
                  <a:extLst>
                    <a:ext uri="{FF2B5EF4-FFF2-40B4-BE49-F238E27FC236}">
                      <a16:creationId xmlns:a16="http://schemas.microsoft.com/office/drawing/2014/main" id="{4B0E4D59-1BC8-C542-BCF2-181FC4E1DD81}"/>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Oval 9">
                  <a:extLst>
                    <a:ext uri="{FF2B5EF4-FFF2-40B4-BE49-F238E27FC236}">
                      <a16:creationId xmlns:a16="http://schemas.microsoft.com/office/drawing/2014/main" id="{60D48562-6FC2-394A-9762-DB852AC205C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44">
                <a:extLst>
                  <a:ext uri="{FF2B5EF4-FFF2-40B4-BE49-F238E27FC236}">
                    <a16:creationId xmlns:a16="http://schemas.microsoft.com/office/drawing/2014/main" id="{74519609-955F-A840-86C0-6A339E537DAF}"/>
                  </a:ext>
                </a:extLst>
              </p:cNvPr>
              <p:cNvGrpSpPr>
                <a:grpSpLocks/>
              </p:cNvGrpSpPr>
              <p:nvPr/>
            </p:nvGrpSpPr>
            <p:grpSpPr bwMode="auto">
              <a:xfrm>
                <a:off x="1456374" y="2475647"/>
                <a:ext cx="355165" cy="419100"/>
                <a:chOff x="2944" y="2405"/>
                <a:chExt cx="227" cy="264"/>
              </a:xfrm>
            </p:grpSpPr>
            <p:sp>
              <p:nvSpPr>
                <p:cNvPr id="405" name="Rectangle 45">
                  <a:extLst>
                    <a:ext uri="{FF2B5EF4-FFF2-40B4-BE49-F238E27FC236}">
                      <a16:creationId xmlns:a16="http://schemas.microsoft.com/office/drawing/2014/main" id="{3E79CB50-C86A-B743-885D-FCF36192F37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6" name="Text Box 46">
                  <a:extLst>
                    <a:ext uri="{FF2B5EF4-FFF2-40B4-BE49-F238E27FC236}">
                      <a16:creationId xmlns:a16="http://schemas.microsoft.com/office/drawing/2014/main" id="{AD8E9D3F-52FF-4D4D-A215-818DE194277F}"/>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83" name="Group 382">
              <a:extLst>
                <a:ext uri="{FF2B5EF4-FFF2-40B4-BE49-F238E27FC236}">
                  <a16:creationId xmlns:a16="http://schemas.microsoft.com/office/drawing/2014/main" id="{20A7C2A6-7DD0-0445-AF7C-F9E28B75F235}"/>
                </a:ext>
              </a:extLst>
            </p:cNvPr>
            <p:cNvGrpSpPr/>
            <p:nvPr/>
          </p:nvGrpSpPr>
          <p:grpSpPr>
            <a:xfrm>
              <a:off x="6263949" y="5807720"/>
              <a:ext cx="531821" cy="369069"/>
              <a:chOff x="1348328" y="2507397"/>
              <a:chExt cx="603916" cy="419100"/>
            </a:xfrm>
          </p:grpSpPr>
          <p:grpSp>
            <p:nvGrpSpPr>
              <p:cNvPr id="394" name="Group 393">
                <a:extLst>
                  <a:ext uri="{FF2B5EF4-FFF2-40B4-BE49-F238E27FC236}">
                    <a16:creationId xmlns:a16="http://schemas.microsoft.com/office/drawing/2014/main" id="{5E0509C9-19D8-1641-9666-B248C5EAA158}"/>
                  </a:ext>
                </a:extLst>
              </p:cNvPr>
              <p:cNvGrpSpPr/>
              <p:nvPr/>
            </p:nvGrpSpPr>
            <p:grpSpPr>
              <a:xfrm>
                <a:off x="1348328" y="2555748"/>
                <a:ext cx="603916" cy="308999"/>
                <a:chOff x="5278570" y="2983486"/>
                <a:chExt cx="501650" cy="233363"/>
              </a:xfrm>
            </p:grpSpPr>
            <p:sp>
              <p:nvSpPr>
                <p:cNvPr id="398" name="Oval 5">
                  <a:extLst>
                    <a:ext uri="{FF2B5EF4-FFF2-40B4-BE49-F238E27FC236}">
                      <a16:creationId xmlns:a16="http://schemas.microsoft.com/office/drawing/2014/main" id="{F800737F-8972-794E-8C64-2C8CDAC48366}"/>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9" name="Line 6">
                  <a:extLst>
                    <a:ext uri="{FF2B5EF4-FFF2-40B4-BE49-F238E27FC236}">
                      <a16:creationId xmlns:a16="http://schemas.microsoft.com/office/drawing/2014/main" id="{0099617B-FF31-3340-810C-247A1ED31964}"/>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0" name="Line 7">
                  <a:extLst>
                    <a:ext uri="{FF2B5EF4-FFF2-40B4-BE49-F238E27FC236}">
                      <a16:creationId xmlns:a16="http://schemas.microsoft.com/office/drawing/2014/main" id="{AEB4753D-35A0-4B4F-AAE8-4B80DF356C1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1" name="Rectangle 8">
                  <a:extLst>
                    <a:ext uri="{FF2B5EF4-FFF2-40B4-BE49-F238E27FC236}">
                      <a16:creationId xmlns:a16="http://schemas.microsoft.com/office/drawing/2014/main" id="{4BEFDEDD-8E64-8543-BC9A-2BCF6DAD652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2" name="Oval 9">
                  <a:extLst>
                    <a:ext uri="{FF2B5EF4-FFF2-40B4-BE49-F238E27FC236}">
                      <a16:creationId xmlns:a16="http://schemas.microsoft.com/office/drawing/2014/main" id="{D2A5D1FC-C342-FF42-8178-52927BF00B9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95" name="Group 44">
                <a:extLst>
                  <a:ext uri="{FF2B5EF4-FFF2-40B4-BE49-F238E27FC236}">
                    <a16:creationId xmlns:a16="http://schemas.microsoft.com/office/drawing/2014/main" id="{FF45955A-4D2C-0E44-91D6-2BEA7A78D82A}"/>
                  </a:ext>
                </a:extLst>
              </p:cNvPr>
              <p:cNvGrpSpPr>
                <a:grpSpLocks/>
              </p:cNvGrpSpPr>
              <p:nvPr/>
            </p:nvGrpSpPr>
            <p:grpSpPr bwMode="auto">
              <a:xfrm>
                <a:off x="1456374" y="2507397"/>
                <a:ext cx="355165" cy="419100"/>
                <a:chOff x="2944" y="2425"/>
                <a:chExt cx="227" cy="264"/>
              </a:xfrm>
            </p:grpSpPr>
            <p:sp>
              <p:nvSpPr>
                <p:cNvPr id="396" name="Rectangle 45">
                  <a:extLst>
                    <a:ext uri="{FF2B5EF4-FFF2-40B4-BE49-F238E27FC236}">
                      <a16:creationId xmlns:a16="http://schemas.microsoft.com/office/drawing/2014/main" id="{77268971-CD1F-DD41-BB7D-8BAB708D2CA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7" name="Text Box 46">
                  <a:extLst>
                    <a:ext uri="{FF2B5EF4-FFF2-40B4-BE49-F238E27FC236}">
                      <a16:creationId xmlns:a16="http://schemas.microsoft.com/office/drawing/2014/main" id="{FD2F45D0-872F-6A45-A595-CB348ADD2161}"/>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84" name="Group 383">
              <a:extLst>
                <a:ext uri="{FF2B5EF4-FFF2-40B4-BE49-F238E27FC236}">
                  <a16:creationId xmlns:a16="http://schemas.microsoft.com/office/drawing/2014/main" id="{7CB50BA4-E6E4-A54D-B90C-A0EA7DDA6E81}"/>
                </a:ext>
              </a:extLst>
            </p:cNvPr>
            <p:cNvGrpSpPr/>
            <p:nvPr/>
          </p:nvGrpSpPr>
          <p:grpSpPr>
            <a:xfrm>
              <a:off x="8197315" y="5805271"/>
              <a:ext cx="531821" cy="369069"/>
              <a:chOff x="1348328" y="2507397"/>
              <a:chExt cx="603916" cy="419100"/>
            </a:xfrm>
          </p:grpSpPr>
          <p:grpSp>
            <p:nvGrpSpPr>
              <p:cNvPr id="385" name="Group 384">
                <a:extLst>
                  <a:ext uri="{FF2B5EF4-FFF2-40B4-BE49-F238E27FC236}">
                    <a16:creationId xmlns:a16="http://schemas.microsoft.com/office/drawing/2014/main" id="{F0C7D337-D5DC-B146-B6A0-5EAD66350917}"/>
                  </a:ext>
                </a:extLst>
              </p:cNvPr>
              <p:cNvGrpSpPr/>
              <p:nvPr/>
            </p:nvGrpSpPr>
            <p:grpSpPr>
              <a:xfrm>
                <a:off x="1348328" y="2555748"/>
                <a:ext cx="603916" cy="308999"/>
                <a:chOff x="5278570" y="2983486"/>
                <a:chExt cx="501650" cy="233363"/>
              </a:xfrm>
            </p:grpSpPr>
            <p:sp>
              <p:nvSpPr>
                <p:cNvPr id="389" name="Oval 5">
                  <a:extLst>
                    <a:ext uri="{FF2B5EF4-FFF2-40B4-BE49-F238E27FC236}">
                      <a16:creationId xmlns:a16="http://schemas.microsoft.com/office/drawing/2014/main" id="{4E201FD3-CC75-2B4F-83C6-9C945200DA4E}"/>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0" name="Line 6">
                  <a:extLst>
                    <a:ext uri="{FF2B5EF4-FFF2-40B4-BE49-F238E27FC236}">
                      <a16:creationId xmlns:a16="http://schemas.microsoft.com/office/drawing/2014/main" id="{A2B75435-5655-8E4D-A5FD-B37E0BE1D86D}"/>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1" name="Line 7">
                  <a:extLst>
                    <a:ext uri="{FF2B5EF4-FFF2-40B4-BE49-F238E27FC236}">
                      <a16:creationId xmlns:a16="http://schemas.microsoft.com/office/drawing/2014/main" id="{84B12EFB-7BAE-C446-AAAD-5507060FFE9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2" name="Rectangle 8">
                  <a:extLst>
                    <a:ext uri="{FF2B5EF4-FFF2-40B4-BE49-F238E27FC236}">
                      <a16:creationId xmlns:a16="http://schemas.microsoft.com/office/drawing/2014/main" id="{3F9824EC-B6A0-EA4F-97FB-E73B52F6A00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3" name="Oval 9">
                  <a:extLst>
                    <a:ext uri="{FF2B5EF4-FFF2-40B4-BE49-F238E27FC236}">
                      <a16:creationId xmlns:a16="http://schemas.microsoft.com/office/drawing/2014/main" id="{9BB965F5-6CB9-8945-9FD8-314A82137BF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86" name="Group 44">
                <a:extLst>
                  <a:ext uri="{FF2B5EF4-FFF2-40B4-BE49-F238E27FC236}">
                    <a16:creationId xmlns:a16="http://schemas.microsoft.com/office/drawing/2014/main" id="{78550AC4-ABD8-394D-8ED0-A5E3144FAD6F}"/>
                  </a:ext>
                </a:extLst>
              </p:cNvPr>
              <p:cNvGrpSpPr>
                <a:grpSpLocks/>
              </p:cNvGrpSpPr>
              <p:nvPr/>
            </p:nvGrpSpPr>
            <p:grpSpPr bwMode="auto">
              <a:xfrm>
                <a:off x="1492372" y="2507397"/>
                <a:ext cx="283194" cy="419100"/>
                <a:chOff x="2967" y="2425"/>
                <a:chExt cx="181" cy="264"/>
              </a:xfrm>
            </p:grpSpPr>
            <p:sp>
              <p:nvSpPr>
                <p:cNvPr id="387" name="Rectangle 45">
                  <a:extLst>
                    <a:ext uri="{FF2B5EF4-FFF2-40B4-BE49-F238E27FC236}">
                      <a16:creationId xmlns:a16="http://schemas.microsoft.com/office/drawing/2014/main" id="{97E14D4A-6296-D445-802B-C680BA361456}"/>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8" name="Text Box 46">
                  <a:extLst>
                    <a:ext uri="{FF2B5EF4-FFF2-40B4-BE49-F238E27FC236}">
                      <a16:creationId xmlns:a16="http://schemas.microsoft.com/office/drawing/2014/main" id="{AAD06BA3-96DB-BD47-BF7B-5CEB82B1BB3B}"/>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412" name="Group 411">
            <a:extLst>
              <a:ext uri="{FF2B5EF4-FFF2-40B4-BE49-F238E27FC236}">
                <a16:creationId xmlns:a16="http://schemas.microsoft.com/office/drawing/2014/main" id="{D6141904-3F73-4D45-A9C2-BEB109B06772}"/>
              </a:ext>
            </a:extLst>
          </p:cNvPr>
          <p:cNvGrpSpPr/>
          <p:nvPr/>
        </p:nvGrpSpPr>
        <p:grpSpPr>
          <a:xfrm>
            <a:off x="4333785" y="1906063"/>
            <a:ext cx="4395351" cy="404576"/>
            <a:chOff x="4333785" y="5772213"/>
            <a:chExt cx="4395351" cy="404576"/>
          </a:xfrm>
        </p:grpSpPr>
        <p:grpSp>
          <p:nvGrpSpPr>
            <p:cNvPr id="413" name="Group 412">
              <a:extLst>
                <a:ext uri="{FF2B5EF4-FFF2-40B4-BE49-F238E27FC236}">
                  <a16:creationId xmlns:a16="http://schemas.microsoft.com/office/drawing/2014/main" id="{930A2AFF-1070-E64E-9D6A-1403FCE21009}"/>
                </a:ext>
              </a:extLst>
            </p:cNvPr>
            <p:cNvGrpSpPr/>
            <p:nvPr/>
          </p:nvGrpSpPr>
          <p:grpSpPr>
            <a:xfrm>
              <a:off x="4333785" y="5772213"/>
              <a:ext cx="531821" cy="369069"/>
              <a:chOff x="1348328" y="2475647"/>
              <a:chExt cx="603916" cy="419100"/>
            </a:xfrm>
          </p:grpSpPr>
          <p:grpSp>
            <p:nvGrpSpPr>
              <p:cNvPr id="434" name="Group 433">
                <a:extLst>
                  <a:ext uri="{FF2B5EF4-FFF2-40B4-BE49-F238E27FC236}">
                    <a16:creationId xmlns:a16="http://schemas.microsoft.com/office/drawing/2014/main" id="{24483B8D-6CBB-CD46-8745-5EBE21AF8697}"/>
                  </a:ext>
                </a:extLst>
              </p:cNvPr>
              <p:cNvGrpSpPr/>
              <p:nvPr/>
            </p:nvGrpSpPr>
            <p:grpSpPr>
              <a:xfrm>
                <a:off x="1348328" y="2555748"/>
                <a:ext cx="603916" cy="308999"/>
                <a:chOff x="5278570" y="2983486"/>
                <a:chExt cx="501650" cy="233363"/>
              </a:xfrm>
            </p:grpSpPr>
            <p:sp>
              <p:nvSpPr>
                <p:cNvPr id="438" name="Oval 5">
                  <a:extLst>
                    <a:ext uri="{FF2B5EF4-FFF2-40B4-BE49-F238E27FC236}">
                      <a16:creationId xmlns:a16="http://schemas.microsoft.com/office/drawing/2014/main" id="{6FDC2129-9A8F-5A45-8E76-775246AE3250}"/>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9" name="Line 6">
                  <a:extLst>
                    <a:ext uri="{FF2B5EF4-FFF2-40B4-BE49-F238E27FC236}">
                      <a16:creationId xmlns:a16="http://schemas.microsoft.com/office/drawing/2014/main" id="{E05E39C5-0238-1446-A5B0-A3A1B984A50D}"/>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0" name="Line 7">
                  <a:extLst>
                    <a:ext uri="{FF2B5EF4-FFF2-40B4-BE49-F238E27FC236}">
                      <a16:creationId xmlns:a16="http://schemas.microsoft.com/office/drawing/2014/main" id="{60B86382-D07D-7040-A2F7-505F52DA766D}"/>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1" name="Rectangle 8">
                  <a:extLst>
                    <a:ext uri="{FF2B5EF4-FFF2-40B4-BE49-F238E27FC236}">
                      <a16:creationId xmlns:a16="http://schemas.microsoft.com/office/drawing/2014/main" id="{07BC4E59-E5C2-AC45-9E61-0CAEAC713A35}"/>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2" name="Oval 9">
                  <a:extLst>
                    <a:ext uri="{FF2B5EF4-FFF2-40B4-BE49-F238E27FC236}">
                      <a16:creationId xmlns:a16="http://schemas.microsoft.com/office/drawing/2014/main" id="{D15E7F48-03A4-C644-AB3D-9A07A4F2FF1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35" name="Group 44">
                <a:extLst>
                  <a:ext uri="{FF2B5EF4-FFF2-40B4-BE49-F238E27FC236}">
                    <a16:creationId xmlns:a16="http://schemas.microsoft.com/office/drawing/2014/main" id="{0F84DC72-6B88-3747-8140-C35EAAD006F6}"/>
                  </a:ext>
                </a:extLst>
              </p:cNvPr>
              <p:cNvGrpSpPr>
                <a:grpSpLocks/>
              </p:cNvGrpSpPr>
              <p:nvPr/>
            </p:nvGrpSpPr>
            <p:grpSpPr bwMode="auto">
              <a:xfrm>
                <a:off x="1456374" y="2475647"/>
                <a:ext cx="355165" cy="419100"/>
                <a:chOff x="2944" y="2405"/>
                <a:chExt cx="227" cy="264"/>
              </a:xfrm>
            </p:grpSpPr>
            <p:sp>
              <p:nvSpPr>
                <p:cNvPr id="436" name="Rectangle 45">
                  <a:extLst>
                    <a:ext uri="{FF2B5EF4-FFF2-40B4-BE49-F238E27FC236}">
                      <a16:creationId xmlns:a16="http://schemas.microsoft.com/office/drawing/2014/main" id="{F778FC4B-8EF8-414B-9536-D30CF641FFD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7" name="Text Box 46">
                  <a:extLst>
                    <a:ext uri="{FF2B5EF4-FFF2-40B4-BE49-F238E27FC236}">
                      <a16:creationId xmlns:a16="http://schemas.microsoft.com/office/drawing/2014/main" id="{912A3E35-D77A-6A40-B073-4EA003CCDF78}"/>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14" name="Group 413">
              <a:extLst>
                <a:ext uri="{FF2B5EF4-FFF2-40B4-BE49-F238E27FC236}">
                  <a16:creationId xmlns:a16="http://schemas.microsoft.com/office/drawing/2014/main" id="{5CC18FC4-2A37-CC43-84F4-2E4969E1E18C}"/>
                </a:ext>
              </a:extLst>
            </p:cNvPr>
            <p:cNvGrpSpPr/>
            <p:nvPr/>
          </p:nvGrpSpPr>
          <p:grpSpPr>
            <a:xfrm>
              <a:off x="6263949" y="5807720"/>
              <a:ext cx="531821" cy="369069"/>
              <a:chOff x="1348328" y="2507397"/>
              <a:chExt cx="603916" cy="419100"/>
            </a:xfrm>
          </p:grpSpPr>
          <p:grpSp>
            <p:nvGrpSpPr>
              <p:cNvPr id="425" name="Group 424">
                <a:extLst>
                  <a:ext uri="{FF2B5EF4-FFF2-40B4-BE49-F238E27FC236}">
                    <a16:creationId xmlns:a16="http://schemas.microsoft.com/office/drawing/2014/main" id="{571FFDA0-7CCD-6541-9470-2DAA896E540D}"/>
                  </a:ext>
                </a:extLst>
              </p:cNvPr>
              <p:cNvGrpSpPr/>
              <p:nvPr/>
            </p:nvGrpSpPr>
            <p:grpSpPr>
              <a:xfrm>
                <a:off x="1348328" y="2555748"/>
                <a:ext cx="603916" cy="308999"/>
                <a:chOff x="5278570" y="2983486"/>
                <a:chExt cx="501650" cy="233363"/>
              </a:xfrm>
            </p:grpSpPr>
            <p:sp>
              <p:nvSpPr>
                <p:cNvPr id="429" name="Oval 5">
                  <a:extLst>
                    <a:ext uri="{FF2B5EF4-FFF2-40B4-BE49-F238E27FC236}">
                      <a16:creationId xmlns:a16="http://schemas.microsoft.com/office/drawing/2014/main" id="{890F9138-93A9-9E4A-B33F-A3118CA22F9C}"/>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0" name="Line 6">
                  <a:extLst>
                    <a:ext uri="{FF2B5EF4-FFF2-40B4-BE49-F238E27FC236}">
                      <a16:creationId xmlns:a16="http://schemas.microsoft.com/office/drawing/2014/main" id="{5898E9B3-AFBD-234D-8D95-0C6F496ABDB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7">
                  <a:extLst>
                    <a:ext uri="{FF2B5EF4-FFF2-40B4-BE49-F238E27FC236}">
                      <a16:creationId xmlns:a16="http://schemas.microsoft.com/office/drawing/2014/main" id="{2FA91DB3-B0C8-CE4B-AD03-14386A8F0C9D}"/>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Rectangle 8">
                  <a:extLst>
                    <a:ext uri="{FF2B5EF4-FFF2-40B4-BE49-F238E27FC236}">
                      <a16:creationId xmlns:a16="http://schemas.microsoft.com/office/drawing/2014/main" id="{75D7AA85-AA3C-9A41-8DDF-35ED561A0054}"/>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Oval 9">
                  <a:extLst>
                    <a:ext uri="{FF2B5EF4-FFF2-40B4-BE49-F238E27FC236}">
                      <a16:creationId xmlns:a16="http://schemas.microsoft.com/office/drawing/2014/main" id="{FFDDC1A2-DDBC-D54C-899E-4ED7244E7429}"/>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26" name="Group 44">
                <a:extLst>
                  <a:ext uri="{FF2B5EF4-FFF2-40B4-BE49-F238E27FC236}">
                    <a16:creationId xmlns:a16="http://schemas.microsoft.com/office/drawing/2014/main" id="{8AC75149-FF4E-FF47-B9D1-2A503E9A2BB4}"/>
                  </a:ext>
                </a:extLst>
              </p:cNvPr>
              <p:cNvGrpSpPr>
                <a:grpSpLocks/>
              </p:cNvGrpSpPr>
              <p:nvPr/>
            </p:nvGrpSpPr>
            <p:grpSpPr bwMode="auto">
              <a:xfrm>
                <a:off x="1456374" y="2507397"/>
                <a:ext cx="355165" cy="419100"/>
                <a:chOff x="2944" y="2425"/>
                <a:chExt cx="227" cy="264"/>
              </a:xfrm>
            </p:grpSpPr>
            <p:sp>
              <p:nvSpPr>
                <p:cNvPr id="427" name="Rectangle 45">
                  <a:extLst>
                    <a:ext uri="{FF2B5EF4-FFF2-40B4-BE49-F238E27FC236}">
                      <a16:creationId xmlns:a16="http://schemas.microsoft.com/office/drawing/2014/main" id="{A1C72749-E916-C743-95AD-77A7093C54C8}"/>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8" name="Text Box 46">
                  <a:extLst>
                    <a:ext uri="{FF2B5EF4-FFF2-40B4-BE49-F238E27FC236}">
                      <a16:creationId xmlns:a16="http://schemas.microsoft.com/office/drawing/2014/main" id="{61C11CB2-AF11-A34A-BC61-DAC0A8724F5D}"/>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15" name="Group 414">
              <a:extLst>
                <a:ext uri="{FF2B5EF4-FFF2-40B4-BE49-F238E27FC236}">
                  <a16:creationId xmlns:a16="http://schemas.microsoft.com/office/drawing/2014/main" id="{F92775E6-8E4A-DC47-8C00-D7CDF3BF3A89}"/>
                </a:ext>
              </a:extLst>
            </p:cNvPr>
            <p:cNvGrpSpPr/>
            <p:nvPr/>
          </p:nvGrpSpPr>
          <p:grpSpPr>
            <a:xfrm>
              <a:off x="8197315" y="5805271"/>
              <a:ext cx="531821" cy="369069"/>
              <a:chOff x="1348328" y="2507397"/>
              <a:chExt cx="603916" cy="419100"/>
            </a:xfrm>
          </p:grpSpPr>
          <p:grpSp>
            <p:nvGrpSpPr>
              <p:cNvPr id="416" name="Group 415">
                <a:extLst>
                  <a:ext uri="{FF2B5EF4-FFF2-40B4-BE49-F238E27FC236}">
                    <a16:creationId xmlns:a16="http://schemas.microsoft.com/office/drawing/2014/main" id="{DF065D3B-3767-8B4A-9038-653B9F8AEE7B}"/>
                  </a:ext>
                </a:extLst>
              </p:cNvPr>
              <p:cNvGrpSpPr/>
              <p:nvPr/>
            </p:nvGrpSpPr>
            <p:grpSpPr>
              <a:xfrm>
                <a:off x="1348328" y="2555748"/>
                <a:ext cx="603916" cy="308999"/>
                <a:chOff x="5278570" y="2983486"/>
                <a:chExt cx="501650" cy="233363"/>
              </a:xfrm>
            </p:grpSpPr>
            <p:sp>
              <p:nvSpPr>
                <p:cNvPr id="420" name="Oval 5">
                  <a:extLst>
                    <a:ext uri="{FF2B5EF4-FFF2-40B4-BE49-F238E27FC236}">
                      <a16:creationId xmlns:a16="http://schemas.microsoft.com/office/drawing/2014/main" id="{D0A3835C-514D-5140-9584-0164B8BAB86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1" name="Line 6">
                  <a:extLst>
                    <a:ext uri="{FF2B5EF4-FFF2-40B4-BE49-F238E27FC236}">
                      <a16:creationId xmlns:a16="http://schemas.microsoft.com/office/drawing/2014/main" id="{6401BEF0-9CAC-7843-8992-54C5933DC35A}"/>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Line 7">
                  <a:extLst>
                    <a:ext uri="{FF2B5EF4-FFF2-40B4-BE49-F238E27FC236}">
                      <a16:creationId xmlns:a16="http://schemas.microsoft.com/office/drawing/2014/main" id="{081C22D9-FA0D-3545-860C-4BCDAC6A9500}"/>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3" name="Rectangle 8">
                  <a:extLst>
                    <a:ext uri="{FF2B5EF4-FFF2-40B4-BE49-F238E27FC236}">
                      <a16:creationId xmlns:a16="http://schemas.microsoft.com/office/drawing/2014/main" id="{A27FBD24-DB32-FF46-A024-AA93825D4A37}"/>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Oval 9">
                  <a:extLst>
                    <a:ext uri="{FF2B5EF4-FFF2-40B4-BE49-F238E27FC236}">
                      <a16:creationId xmlns:a16="http://schemas.microsoft.com/office/drawing/2014/main" id="{C5D9CABA-76B6-FD40-A227-AF591EA2E46D}"/>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17" name="Group 44">
                <a:extLst>
                  <a:ext uri="{FF2B5EF4-FFF2-40B4-BE49-F238E27FC236}">
                    <a16:creationId xmlns:a16="http://schemas.microsoft.com/office/drawing/2014/main" id="{B927058A-3D5D-DD42-8DDB-77B48BB33DA3}"/>
                  </a:ext>
                </a:extLst>
              </p:cNvPr>
              <p:cNvGrpSpPr>
                <a:grpSpLocks/>
              </p:cNvGrpSpPr>
              <p:nvPr/>
            </p:nvGrpSpPr>
            <p:grpSpPr bwMode="auto">
              <a:xfrm>
                <a:off x="1464202" y="2507397"/>
                <a:ext cx="341084" cy="419100"/>
                <a:chOff x="2949" y="2425"/>
                <a:chExt cx="218" cy="264"/>
              </a:xfrm>
            </p:grpSpPr>
            <p:sp>
              <p:nvSpPr>
                <p:cNvPr id="418" name="Rectangle 45">
                  <a:extLst>
                    <a:ext uri="{FF2B5EF4-FFF2-40B4-BE49-F238E27FC236}">
                      <a16:creationId xmlns:a16="http://schemas.microsoft.com/office/drawing/2014/main" id="{3F62028C-EF22-0244-93E4-6925CE49FE32}"/>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9" name="Text Box 46">
                  <a:extLst>
                    <a:ext uri="{FF2B5EF4-FFF2-40B4-BE49-F238E27FC236}">
                      <a16:creationId xmlns:a16="http://schemas.microsoft.com/office/drawing/2014/main" id="{07E837AC-92AC-014D-85FB-20B861230354}"/>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443" name="Right Arrow 442">
            <a:extLst>
              <a:ext uri="{FF2B5EF4-FFF2-40B4-BE49-F238E27FC236}">
                <a16:creationId xmlns:a16="http://schemas.microsoft.com/office/drawing/2014/main" id="{08994EEC-226A-DA44-9536-FEE4129AED34}"/>
              </a:ext>
            </a:extLst>
          </p:cNvPr>
          <p:cNvSpPr/>
          <p:nvPr/>
        </p:nvSpPr>
        <p:spPr>
          <a:xfrm rot="10800000" flipH="1">
            <a:off x="5660017" y="584303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4" name="Right Arrow 443">
            <a:extLst>
              <a:ext uri="{FF2B5EF4-FFF2-40B4-BE49-F238E27FC236}">
                <a16:creationId xmlns:a16="http://schemas.microsoft.com/office/drawing/2014/main" id="{A48E270D-862C-1C45-BEF7-EC00D39823A7}"/>
              </a:ext>
            </a:extLst>
          </p:cNvPr>
          <p:cNvSpPr/>
          <p:nvPr/>
        </p:nvSpPr>
        <p:spPr>
          <a:xfrm flipH="1">
            <a:off x="4897326" y="584795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5" name="Right Arrow 444">
            <a:extLst>
              <a:ext uri="{FF2B5EF4-FFF2-40B4-BE49-F238E27FC236}">
                <a16:creationId xmlns:a16="http://schemas.microsoft.com/office/drawing/2014/main" id="{BC4763BF-FECA-554B-AFF7-E2BC3FABA73B}"/>
              </a:ext>
            </a:extLst>
          </p:cNvPr>
          <p:cNvSpPr/>
          <p:nvPr/>
        </p:nvSpPr>
        <p:spPr>
          <a:xfrm rot="10800000" flipH="1">
            <a:off x="5651998" y="3904611"/>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6" name="Right Arrow 445">
            <a:extLst>
              <a:ext uri="{FF2B5EF4-FFF2-40B4-BE49-F238E27FC236}">
                <a16:creationId xmlns:a16="http://schemas.microsoft.com/office/drawing/2014/main" id="{B6066F19-55AA-384C-BDDF-80DC7824160A}"/>
              </a:ext>
            </a:extLst>
          </p:cNvPr>
          <p:cNvSpPr/>
          <p:nvPr/>
        </p:nvSpPr>
        <p:spPr>
          <a:xfrm flipH="1">
            <a:off x="4905348" y="3909528"/>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7" name="Right Arrow 446">
            <a:extLst>
              <a:ext uri="{FF2B5EF4-FFF2-40B4-BE49-F238E27FC236}">
                <a16:creationId xmlns:a16="http://schemas.microsoft.com/office/drawing/2014/main" id="{CD8CACDD-8F79-BE47-96D9-8C52DBCA67F7}"/>
              </a:ext>
            </a:extLst>
          </p:cNvPr>
          <p:cNvSpPr/>
          <p:nvPr/>
        </p:nvSpPr>
        <p:spPr>
          <a:xfrm>
            <a:off x="5660020" y="196618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8" name="Right Arrow 447">
            <a:extLst>
              <a:ext uri="{FF2B5EF4-FFF2-40B4-BE49-F238E27FC236}">
                <a16:creationId xmlns:a16="http://schemas.microsoft.com/office/drawing/2014/main" id="{0E6CECC5-E326-E14B-A49E-FA2AB4DFBA5F}"/>
              </a:ext>
            </a:extLst>
          </p:cNvPr>
          <p:cNvSpPr/>
          <p:nvPr/>
        </p:nvSpPr>
        <p:spPr>
          <a:xfrm rot="10800000">
            <a:off x="4924064" y="1987147"/>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9" name="Right Arrow 448">
            <a:extLst>
              <a:ext uri="{FF2B5EF4-FFF2-40B4-BE49-F238E27FC236}">
                <a16:creationId xmlns:a16="http://schemas.microsoft.com/office/drawing/2014/main" id="{80466F61-87C0-9E4D-B619-90D68FA0F69E}"/>
              </a:ext>
            </a:extLst>
          </p:cNvPr>
          <p:cNvSpPr/>
          <p:nvPr/>
        </p:nvSpPr>
        <p:spPr>
          <a:xfrm rot="10800000" flipH="1">
            <a:off x="7582399" y="196886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0" name="Right Arrow 449">
            <a:extLst>
              <a:ext uri="{FF2B5EF4-FFF2-40B4-BE49-F238E27FC236}">
                <a16:creationId xmlns:a16="http://schemas.microsoft.com/office/drawing/2014/main" id="{841A6B82-10F1-7644-AE66-76DBC46F143D}"/>
              </a:ext>
            </a:extLst>
          </p:cNvPr>
          <p:cNvSpPr/>
          <p:nvPr/>
        </p:nvSpPr>
        <p:spPr>
          <a:xfrm rot="10800000">
            <a:off x="6819708" y="197377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1" name="Right Arrow 450">
            <a:extLst>
              <a:ext uri="{FF2B5EF4-FFF2-40B4-BE49-F238E27FC236}">
                <a16:creationId xmlns:a16="http://schemas.microsoft.com/office/drawing/2014/main" id="{7609754F-07F6-FA45-93A2-C8E47D2319FE}"/>
              </a:ext>
            </a:extLst>
          </p:cNvPr>
          <p:cNvSpPr/>
          <p:nvPr/>
        </p:nvSpPr>
        <p:spPr>
          <a:xfrm rot="10800000" flipH="1">
            <a:off x="7595769" y="390728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2" name="Right Arrow 451">
            <a:extLst>
              <a:ext uri="{FF2B5EF4-FFF2-40B4-BE49-F238E27FC236}">
                <a16:creationId xmlns:a16="http://schemas.microsoft.com/office/drawing/2014/main" id="{5C844F20-C817-CD45-8859-550B71FF0669}"/>
              </a:ext>
            </a:extLst>
          </p:cNvPr>
          <p:cNvSpPr/>
          <p:nvPr/>
        </p:nvSpPr>
        <p:spPr>
          <a:xfrm flipH="1">
            <a:off x="6833078" y="391220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80136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69"/>
                                        </p:tgtEl>
                                        <p:attrNameLst>
                                          <p:attrName>style.visibility</p:attrName>
                                        </p:attrNameLst>
                                      </p:cBhvr>
                                      <p:to>
                                        <p:strVal val="visible"/>
                                      </p:to>
                                    </p:set>
                                    <p:animEffect transition="in" filter="wipe(down)">
                                      <p:cBhvr>
                                        <p:cTn id="7" dur="1000"/>
                                        <p:tgtEl>
                                          <p:spTgt spid="36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448"/>
                                        </p:tgtEl>
                                        <p:attrNameLst>
                                          <p:attrName>style.visibility</p:attrName>
                                        </p:attrNameLst>
                                      </p:cBhvr>
                                      <p:to>
                                        <p:strVal val="visible"/>
                                      </p:to>
                                    </p:set>
                                    <p:animEffect transition="in" filter="wipe(right)">
                                      <p:cBhvr>
                                        <p:cTn id="10" dur="1000"/>
                                        <p:tgtEl>
                                          <p:spTgt spid="44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47"/>
                                        </p:tgtEl>
                                        <p:attrNameLst>
                                          <p:attrName>style.visibility</p:attrName>
                                        </p:attrNameLst>
                                      </p:cBhvr>
                                      <p:to>
                                        <p:strVal val="visible"/>
                                      </p:to>
                                    </p:set>
                                    <p:animEffect transition="in" filter="wipe(left)">
                                      <p:cBhvr>
                                        <p:cTn id="13" dur="1000"/>
                                        <p:tgtEl>
                                          <p:spTgt spid="44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71"/>
                                        </p:tgtEl>
                                        <p:attrNameLst>
                                          <p:attrName>style.visibility</p:attrName>
                                        </p:attrNameLst>
                                      </p:cBhvr>
                                      <p:to>
                                        <p:strVal val="visible"/>
                                      </p:to>
                                    </p:set>
                                    <p:animEffect transition="in" filter="wipe(down)">
                                      <p:cBhvr>
                                        <p:cTn id="16" dur="1000"/>
                                        <p:tgtEl>
                                          <p:spTgt spid="371"/>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450"/>
                                        </p:tgtEl>
                                        <p:attrNameLst>
                                          <p:attrName>style.visibility</p:attrName>
                                        </p:attrNameLst>
                                      </p:cBhvr>
                                      <p:to>
                                        <p:strVal val="visible"/>
                                      </p:to>
                                    </p:set>
                                    <p:animEffect transition="in" filter="wipe(right)">
                                      <p:cBhvr>
                                        <p:cTn id="19" dur="1000"/>
                                        <p:tgtEl>
                                          <p:spTgt spid="450"/>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449"/>
                                        </p:tgtEl>
                                        <p:attrNameLst>
                                          <p:attrName>style.visibility</p:attrName>
                                        </p:attrNameLst>
                                      </p:cBhvr>
                                      <p:to>
                                        <p:strVal val="visible"/>
                                      </p:to>
                                    </p:set>
                                    <p:animEffect transition="in" filter="wipe(left)">
                                      <p:cBhvr>
                                        <p:cTn id="22" dur="1000"/>
                                        <p:tgtEl>
                                          <p:spTgt spid="449"/>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370"/>
                                        </p:tgtEl>
                                        <p:attrNameLst>
                                          <p:attrName>style.visibility</p:attrName>
                                        </p:attrNameLst>
                                      </p:cBhvr>
                                      <p:to>
                                        <p:strVal val="visible"/>
                                      </p:to>
                                    </p:set>
                                    <p:animEffect transition="in" filter="wipe(up)">
                                      <p:cBhvr>
                                        <p:cTn id="25" dur="1000"/>
                                        <p:tgtEl>
                                          <p:spTgt spid="370"/>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446"/>
                                        </p:tgtEl>
                                        <p:attrNameLst>
                                          <p:attrName>style.visibility</p:attrName>
                                        </p:attrNameLst>
                                      </p:cBhvr>
                                      <p:to>
                                        <p:strVal val="visible"/>
                                      </p:to>
                                    </p:set>
                                    <p:animEffect transition="in" filter="wipe(right)">
                                      <p:cBhvr>
                                        <p:cTn id="28" dur="1000"/>
                                        <p:tgtEl>
                                          <p:spTgt spid="446"/>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wipe(down)">
                                      <p:cBhvr>
                                        <p:cTn id="31" dur="1000"/>
                                        <p:tgtEl>
                                          <p:spTgt spid="373"/>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445"/>
                                        </p:tgtEl>
                                        <p:attrNameLst>
                                          <p:attrName>style.visibility</p:attrName>
                                        </p:attrNameLst>
                                      </p:cBhvr>
                                      <p:to>
                                        <p:strVal val="visible"/>
                                      </p:to>
                                    </p:set>
                                    <p:animEffect transition="in" filter="wipe(left)">
                                      <p:cBhvr>
                                        <p:cTn id="34" dur="1000"/>
                                        <p:tgtEl>
                                          <p:spTgt spid="445"/>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372"/>
                                        </p:tgtEl>
                                        <p:attrNameLst>
                                          <p:attrName>style.visibility</p:attrName>
                                        </p:attrNameLst>
                                      </p:cBhvr>
                                      <p:to>
                                        <p:strVal val="visible"/>
                                      </p:to>
                                    </p:set>
                                    <p:animEffect transition="in" filter="wipe(up)">
                                      <p:cBhvr>
                                        <p:cTn id="37" dur="1000"/>
                                        <p:tgtEl>
                                          <p:spTgt spid="372"/>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452"/>
                                        </p:tgtEl>
                                        <p:attrNameLst>
                                          <p:attrName>style.visibility</p:attrName>
                                        </p:attrNameLst>
                                      </p:cBhvr>
                                      <p:to>
                                        <p:strVal val="visible"/>
                                      </p:to>
                                    </p:set>
                                    <p:animEffect transition="in" filter="wipe(right)">
                                      <p:cBhvr>
                                        <p:cTn id="40" dur="1000"/>
                                        <p:tgtEl>
                                          <p:spTgt spid="452"/>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375"/>
                                        </p:tgtEl>
                                        <p:attrNameLst>
                                          <p:attrName>style.visibility</p:attrName>
                                        </p:attrNameLst>
                                      </p:cBhvr>
                                      <p:to>
                                        <p:strVal val="visible"/>
                                      </p:to>
                                    </p:set>
                                    <p:animEffect transition="in" filter="wipe(down)">
                                      <p:cBhvr>
                                        <p:cTn id="43" dur="1000"/>
                                        <p:tgtEl>
                                          <p:spTgt spid="375"/>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451"/>
                                        </p:tgtEl>
                                        <p:attrNameLst>
                                          <p:attrName>style.visibility</p:attrName>
                                        </p:attrNameLst>
                                      </p:cBhvr>
                                      <p:to>
                                        <p:strVal val="visible"/>
                                      </p:to>
                                    </p:set>
                                    <p:animEffect transition="in" filter="wipe(left)">
                                      <p:cBhvr>
                                        <p:cTn id="46" dur="1000"/>
                                        <p:tgtEl>
                                          <p:spTgt spid="451"/>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377"/>
                                        </p:tgtEl>
                                        <p:attrNameLst>
                                          <p:attrName>style.visibility</p:attrName>
                                        </p:attrNameLst>
                                      </p:cBhvr>
                                      <p:to>
                                        <p:strVal val="visible"/>
                                      </p:to>
                                    </p:set>
                                    <p:animEffect transition="in" filter="wipe(down)">
                                      <p:cBhvr>
                                        <p:cTn id="49" dur="1000"/>
                                        <p:tgtEl>
                                          <p:spTgt spid="377"/>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374"/>
                                        </p:tgtEl>
                                        <p:attrNameLst>
                                          <p:attrName>style.visibility</p:attrName>
                                        </p:attrNameLst>
                                      </p:cBhvr>
                                      <p:to>
                                        <p:strVal val="visible"/>
                                      </p:to>
                                    </p:set>
                                    <p:animEffect transition="in" filter="wipe(up)">
                                      <p:cBhvr>
                                        <p:cTn id="52" dur="1000"/>
                                        <p:tgtEl>
                                          <p:spTgt spid="374"/>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444"/>
                                        </p:tgtEl>
                                        <p:attrNameLst>
                                          <p:attrName>style.visibility</p:attrName>
                                        </p:attrNameLst>
                                      </p:cBhvr>
                                      <p:to>
                                        <p:strVal val="visible"/>
                                      </p:to>
                                    </p:set>
                                    <p:animEffect transition="in" filter="wipe(right)">
                                      <p:cBhvr>
                                        <p:cTn id="55" dur="1000"/>
                                        <p:tgtEl>
                                          <p:spTgt spid="444"/>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443"/>
                                        </p:tgtEl>
                                        <p:attrNameLst>
                                          <p:attrName>style.visibility</p:attrName>
                                        </p:attrNameLst>
                                      </p:cBhvr>
                                      <p:to>
                                        <p:strVal val="visible"/>
                                      </p:to>
                                    </p:set>
                                    <p:animEffect transition="in" filter="wipe(left)">
                                      <p:cBhvr>
                                        <p:cTn id="58" dur="1000"/>
                                        <p:tgtEl>
                                          <p:spTgt spid="443"/>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76"/>
                                        </p:tgtEl>
                                        <p:attrNameLst>
                                          <p:attrName>style.visibility</p:attrName>
                                        </p:attrNameLst>
                                      </p:cBhvr>
                                      <p:to>
                                        <p:strVal val="visible"/>
                                      </p:to>
                                    </p:set>
                                    <p:animEffect transition="in" filter="wipe(up)">
                                      <p:cBhvr>
                                        <p:cTn id="61" dur="1000"/>
                                        <p:tgtEl>
                                          <p:spTgt spid="376"/>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380"/>
                                        </p:tgtEl>
                                        <p:attrNameLst>
                                          <p:attrName>style.visibility</p:attrName>
                                        </p:attrNameLst>
                                      </p:cBhvr>
                                      <p:to>
                                        <p:strVal val="visible"/>
                                      </p:to>
                                    </p:set>
                                    <p:animEffect transition="in" filter="wipe(right)">
                                      <p:cBhvr>
                                        <p:cTn id="64" dur="1000"/>
                                        <p:tgtEl>
                                          <p:spTgt spid="380"/>
                                        </p:tgtEl>
                                      </p:cBhvr>
                                    </p:animEffect>
                                  </p:childTnLst>
                                </p:cTn>
                              </p:par>
                              <p:par>
                                <p:cTn id="65" presetID="22" presetClass="entr" presetSubtype="8" fill="hold" grpId="0" nodeType="withEffect">
                                  <p:stCondLst>
                                    <p:cond delay="0"/>
                                  </p:stCondLst>
                                  <p:childTnLst>
                                    <p:set>
                                      <p:cBhvr>
                                        <p:cTn id="66" dur="1" fill="hold">
                                          <p:stCondLst>
                                            <p:cond delay="0"/>
                                          </p:stCondLst>
                                        </p:cTn>
                                        <p:tgtEl>
                                          <p:spTgt spid="379"/>
                                        </p:tgtEl>
                                        <p:attrNameLst>
                                          <p:attrName>style.visibility</p:attrName>
                                        </p:attrNameLst>
                                      </p:cBhvr>
                                      <p:to>
                                        <p:strVal val="visible"/>
                                      </p:to>
                                    </p:set>
                                    <p:animEffect transition="in" filter="wipe(left)">
                                      <p:cBhvr>
                                        <p:cTn id="67" dur="1000"/>
                                        <p:tgtEl>
                                          <p:spTgt spid="379"/>
                                        </p:tgtEl>
                                      </p:cBhvr>
                                    </p:animEffect>
                                  </p:childTnLst>
                                </p:cTn>
                              </p:par>
                              <p:par>
                                <p:cTn id="68" presetID="22" presetClass="entr" presetSubtype="1" fill="hold" grpId="0" nodeType="withEffect">
                                  <p:stCondLst>
                                    <p:cond delay="0"/>
                                  </p:stCondLst>
                                  <p:childTnLst>
                                    <p:set>
                                      <p:cBhvr>
                                        <p:cTn id="69" dur="1" fill="hold">
                                          <p:stCondLst>
                                            <p:cond delay="0"/>
                                          </p:stCondLst>
                                        </p:cTn>
                                        <p:tgtEl>
                                          <p:spTgt spid="378"/>
                                        </p:tgtEl>
                                        <p:attrNameLst>
                                          <p:attrName>style.visibility</p:attrName>
                                        </p:attrNameLst>
                                      </p:cBhvr>
                                      <p:to>
                                        <p:strVal val="visible"/>
                                      </p:to>
                                    </p:set>
                                    <p:animEffect transition="in" filter="wipe(up)">
                                      <p:cBhvr>
                                        <p:cTn id="70" dur="1000"/>
                                        <p:tgtEl>
                                          <p:spTgt spid="3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5" y="174028"/>
            <a:ext cx="10515600" cy="894622"/>
          </a:xfrm>
        </p:spPr>
        <p:txBody>
          <a:bodyPr/>
          <a:lstStyle/>
          <a:p>
            <a:r>
              <a:rPr lang="en-US" dirty="0">
                <a:solidFill>
                  <a:srgbClr val="0000A8"/>
                </a:solidFill>
              </a:rPr>
              <a:t>Distance vector example: iteration</a:t>
            </a:r>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25</a:t>
            </a:fld>
            <a:endParaRPr lang="en-US" dirty="0"/>
          </a:p>
        </p:txBody>
      </p:sp>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8380337" y="220047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4333785" y="577221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15" name="TextBox 214">
            <a:extLst>
              <a:ext uri="{FF2B5EF4-FFF2-40B4-BE49-F238E27FC236}">
                <a16:creationId xmlns:a16="http://schemas.microsoft.com/office/drawing/2014/main" id="{74A89238-377F-A840-BB03-52D53CBBC3F3}"/>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217" name="TextBox 216">
            <a:extLst>
              <a:ext uri="{FF2B5EF4-FFF2-40B4-BE49-F238E27FC236}">
                <a16:creationId xmlns:a16="http://schemas.microsoft.com/office/drawing/2014/main" id="{FC342D48-14A2-BA4E-A191-060C4177F678}"/>
              </a:ext>
            </a:extLst>
          </p:cNvPr>
          <p:cNvSpPr txBox="1"/>
          <p:nvPr/>
        </p:nvSpPr>
        <p:spPr>
          <a:xfrm>
            <a:off x="4296138" y="4886446"/>
            <a:ext cx="301686" cy="338554"/>
          </a:xfrm>
          <a:prstGeom prst="rect">
            <a:avLst/>
          </a:prstGeom>
          <a:noFill/>
        </p:spPr>
        <p:txBody>
          <a:bodyPr wrap="square" rtlCol="0">
            <a:spAutoFit/>
          </a:bodyPr>
          <a:lstStyle/>
          <a:p>
            <a:r>
              <a:rPr lang="en-US" sz="1600" dirty="0"/>
              <a:t>1</a:t>
            </a:r>
          </a:p>
        </p:txBody>
      </p:sp>
      <p:sp>
        <p:nvSpPr>
          <p:cNvPr id="218" name="TextBox 217">
            <a:extLst>
              <a:ext uri="{FF2B5EF4-FFF2-40B4-BE49-F238E27FC236}">
                <a16:creationId xmlns:a16="http://schemas.microsoft.com/office/drawing/2014/main" id="{C9336A94-9BC9-8F41-95A7-69E18360DF3D}"/>
              </a:ext>
            </a:extLst>
          </p:cNvPr>
          <p:cNvSpPr txBox="1"/>
          <p:nvPr/>
        </p:nvSpPr>
        <p:spPr>
          <a:xfrm>
            <a:off x="6231040" y="4888376"/>
            <a:ext cx="288862" cy="338554"/>
          </a:xfrm>
          <a:prstGeom prst="rect">
            <a:avLst/>
          </a:prstGeom>
          <a:noFill/>
        </p:spPr>
        <p:txBody>
          <a:bodyPr wrap="none" rtlCol="0">
            <a:spAutoFit/>
          </a:bodyPr>
          <a:lstStyle/>
          <a:p>
            <a:r>
              <a:rPr lang="en-US" sz="1600" dirty="0"/>
              <a:t>1</a:t>
            </a:r>
          </a:p>
        </p:txBody>
      </p:sp>
      <p:sp>
        <p:nvSpPr>
          <p:cNvPr id="219" name="TextBox 218">
            <a:extLst>
              <a:ext uri="{FF2B5EF4-FFF2-40B4-BE49-F238E27FC236}">
                <a16:creationId xmlns:a16="http://schemas.microsoft.com/office/drawing/2014/main" id="{E11EFAA3-3025-6E40-9F7B-8AEC8E44C52D}"/>
              </a:ext>
            </a:extLst>
          </p:cNvPr>
          <p:cNvSpPr txBox="1"/>
          <p:nvPr/>
        </p:nvSpPr>
        <p:spPr>
          <a:xfrm>
            <a:off x="8154365" y="4890306"/>
            <a:ext cx="288862" cy="338554"/>
          </a:xfrm>
          <a:prstGeom prst="rect">
            <a:avLst/>
          </a:prstGeom>
          <a:noFill/>
        </p:spPr>
        <p:txBody>
          <a:bodyPr wrap="none" rtlCol="0">
            <a:spAutoFit/>
          </a:bodyPr>
          <a:lstStyle/>
          <a:p>
            <a:r>
              <a:rPr lang="en-US" sz="1600" dirty="0"/>
              <a:t>1</a:t>
            </a:r>
          </a:p>
        </p:txBody>
      </p:sp>
      <p:sp>
        <p:nvSpPr>
          <p:cNvPr id="221" name="TextBox 220">
            <a:extLst>
              <a:ext uri="{FF2B5EF4-FFF2-40B4-BE49-F238E27FC236}">
                <a16:creationId xmlns:a16="http://schemas.microsoft.com/office/drawing/2014/main" id="{EECDCBF1-5ACC-CF43-B981-907337945BA2}"/>
              </a:ext>
            </a:extLst>
          </p:cNvPr>
          <p:cNvSpPr txBox="1"/>
          <p:nvPr/>
        </p:nvSpPr>
        <p:spPr>
          <a:xfrm>
            <a:off x="5442030" y="4029920"/>
            <a:ext cx="301686" cy="338554"/>
          </a:xfrm>
          <a:prstGeom prst="rect">
            <a:avLst/>
          </a:prstGeom>
          <a:noFill/>
        </p:spPr>
        <p:txBody>
          <a:bodyPr wrap="square" rtlCol="0">
            <a:spAutoFit/>
          </a:bodyPr>
          <a:lstStyle/>
          <a:p>
            <a:r>
              <a:rPr lang="en-US" sz="1600" dirty="0"/>
              <a:t>1</a:t>
            </a:r>
          </a:p>
        </p:txBody>
      </p:sp>
      <p:sp>
        <p:nvSpPr>
          <p:cNvPr id="222" name="TextBox 221">
            <a:extLst>
              <a:ext uri="{FF2B5EF4-FFF2-40B4-BE49-F238E27FC236}">
                <a16:creationId xmlns:a16="http://schemas.microsoft.com/office/drawing/2014/main" id="{2DD32315-0DAF-354B-ADE2-76F406D6A871}"/>
              </a:ext>
            </a:extLst>
          </p:cNvPr>
          <p:cNvSpPr txBox="1"/>
          <p:nvPr/>
        </p:nvSpPr>
        <p:spPr>
          <a:xfrm>
            <a:off x="7353782" y="4020275"/>
            <a:ext cx="288862" cy="338554"/>
          </a:xfrm>
          <a:prstGeom prst="rect">
            <a:avLst/>
          </a:prstGeom>
          <a:noFill/>
        </p:spPr>
        <p:txBody>
          <a:bodyPr wrap="none" rtlCol="0">
            <a:spAutoFit/>
          </a:bodyPr>
          <a:lstStyle/>
          <a:p>
            <a:r>
              <a:rPr lang="en-US" sz="1600" dirty="0"/>
              <a:t>1</a:t>
            </a:r>
          </a:p>
        </p:txBody>
      </p:sp>
      <p:sp>
        <p:nvSpPr>
          <p:cNvPr id="223" name="TextBox 222">
            <a:extLst>
              <a:ext uri="{FF2B5EF4-FFF2-40B4-BE49-F238E27FC236}">
                <a16:creationId xmlns:a16="http://schemas.microsoft.com/office/drawing/2014/main" id="{25B3E8DA-82E1-B746-9524-A8B47546C7B7}"/>
              </a:ext>
            </a:extLst>
          </p:cNvPr>
          <p:cNvSpPr txBox="1"/>
          <p:nvPr/>
        </p:nvSpPr>
        <p:spPr>
          <a:xfrm>
            <a:off x="5443958" y="5953247"/>
            <a:ext cx="301686" cy="338554"/>
          </a:xfrm>
          <a:prstGeom prst="rect">
            <a:avLst/>
          </a:prstGeom>
          <a:noFill/>
        </p:spPr>
        <p:txBody>
          <a:bodyPr wrap="square" rtlCol="0">
            <a:spAutoFit/>
          </a:bodyPr>
          <a:lstStyle/>
          <a:p>
            <a:r>
              <a:rPr lang="en-US" sz="1600" dirty="0"/>
              <a:t>1</a:t>
            </a:r>
          </a:p>
        </p:txBody>
      </p:sp>
      <p:sp>
        <p:nvSpPr>
          <p:cNvPr id="224" name="TextBox 223">
            <a:extLst>
              <a:ext uri="{FF2B5EF4-FFF2-40B4-BE49-F238E27FC236}">
                <a16:creationId xmlns:a16="http://schemas.microsoft.com/office/drawing/2014/main" id="{51516E14-40A2-B34F-B880-05B80B68D6FC}"/>
              </a:ext>
            </a:extLst>
          </p:cNvPr>
          <p:cNvSpPr txBox="1"/>
          <p:nvPr/>
        </p:nvSpPr>
        <p:spPr>
          <a:xfrm>
            <a:off x="7355710" y="5943602"/>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5445886" y="2123956"/>
            <a:ext cx="301686" cy="338554"/>
          </a:xfrm>
          <a:prstGeom prst="rect">
            <a:avLst/>
          </a:prstGeom>
          <a:noFill/>
        </p:spPr>
        <p:txBody>
          <a:bodyPr wrap="square" rtlCol="0">
            <a:spAutoFit/>
          </a:bodyPr>
          <a:lstStyle/>
          <a:p>
            <a:r>
              <a:rPr lang="en-US" sz="1600" dirty="0"/>
              <a:t>8</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grpSp>
        <p:nvGrpSpPr>
          <p:cNvPr id="283" name="Group 282">
            <a:extLst>
              <a:ext uri="{FF2B5EF4-FFF2-40B4-BE49-F238E27FC236}">
                <a16:creationId xmlns:a16="http://schemas.microsoft.com/office/drawing/2014/main" id="{A665C0C8-7FDD-0A42-80A3-CC602804C042}"/>
              </a:ext>
            </a:extLst>
          </p:cNvPr>
          <p:cNvGrpSpPr/>
          <p:nvPr/>
        </p:nvGrpSpPr>
        <p:grpSpPr>
          <a:xfrm>
            <a:off x="4336458" y="383379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314" name="Group 313">
            <a:extLst>
              <a:ext uri="{FF2B5EF4-FFF2-40B4-BE49-F238E27FC236}">
                <a16:creationId xmlns:a16="http://schemas.microsoft.com/office/drawing/2014/main" id="{917871C2-1731-FE43-944D-6364CCE85DA9}"/>
              </a:ext>
            </a:extLst>
          </p:cNvPr>
          <p:cNvGrpSpPr/>
          <p:nvPr/>
        </p:nvGrpSpPr>
        <p:grpSpPr>
          <a:xfrm>
            <a:off x="4333785" y="190606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02" y="2507397"/>
                <a:ext cx="341084"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158" name="TextBox 157">
            <a:extLst>
              <a:ext uri="{FF2B5EF4-FFF2-40B4-BE49-F238E27FC236}">
                <a16:creationId xmlns:a16="http://schemas.microsoft.com/office/drawing/2014/main" id="{B5592DAF-A3B4-9F43-84E1-39575A7F870C}"/>
              </a:ext>
            </a:extLst>
          </p:cNvPr>
          <p:cNvSpPr txBox="1"/>
          <p:nvPr/>
        </p:nvSpPr>
        <p:spPr>
          <a:xfrm flipH="1">
            <a:off x="476445" y="3078991"/>
            <a:ext cx="2195814" cy="2585323"/>
          </a:xfrm>
          <a:prstGeom prst="rect">
            <a:avLst/>
          </a:prstGeom>
          <a:noFill/>
        </p:spPr>
        <p:txBody>
          <a:bodyPr wrap="square" rtlCol="0">
            <a:spAutoFit/>
          </a:bodyPr>
          <a:lstStyle/>
          <a:p>
            <a:pPr>
              <a:lnSpc>
                <a:spcPct val="90000"/>
              </a:lnSpc>
              <a:buClr>
                <a:srgbClr val="0000A8"/>
              </a:buClr>
            </a:pPr>
            <a:r>
              <a:rPr lang="en-US" dirty="0"/>
              <a:t>All nodes:</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receive distance vectors from neighbors</a:t>
            </a:r>
          </a:p>
          <a:p>
            <a:pPr marL="174625" indent="-174625">
              <a:lnSpc>
                <a:spcPct val="90000"/>
              </a:lnSpc>
              <a:buClr>
                <a:srgbClr val="0000A8"/>
              </a:buClr>
              <a:buFont typeface="Wingdings" pitchFamily="2" charset="2"/>
              <a:buChar char="§"/>
            </a:pPr>
            <a:r>
              <a:rPr lang="en-US" dirty="0"/>
              <a:t>compute their new local  distance vector</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send their new local distance vector to neighbors</a:t>
            </a:r>
          </a:p>
        </p:txBody>
      </p:sp>
      <p:grpSp>
        <p:nvGrpSpPr>
          <p:cNvPr id="159" name="Group 158">
            <a:extLst>
              <a:ext uri="{FF2B5EF4-FFF2-40B4-BE49-F238E27FC236}">
                <a16:creationId xmlns:a16="http://schemas.microsoft.com/office/drawing/2014/main" id="{51D9C22B-8B5F-5C4F-B836-7B225BEBAA34}"/>
              </a:ext>
            </a:extLst>
          </p:cNvPr>
          <p:cNvGrpSpPr/>
          <p:nvPr/>
        </p:nvGrpSpPr>
        <p:grpSpPr>
          <a:xfrm>
            <a:off x="584365" y="1859143"/>
            <a:ext cx="736099" cy="1229581"/>
            <a:chOff x="10030307" y="3444875"/>
            <a:chExt cx="736099" cy="1229581"/>
          </a:xfrm>
        </p:grpSpPr>
        <p:sp>
          <p:nvSpPr>
            <p:cNvPr id="160" name="TextBox 159">
              <a:extLst>
                <a:ext uri="{FF2B5EF4-FFF2-40B4-BE49-F238E27FC236}">
                  <a16:creationId xmlns:a16="http://schemas.microsoft.com/office/drawing/2014/main" id="{8B6727C7-2D65-214B-AC24-3FD638275EC1}"/>
                </a:ext>
              </a:extLst>
            </p:cNvPr>
            <p:cNvSpPr txBox="1"/>
            <p:nvPr/>
          </p:nvSpPr>
          <p:spPr>
            <a:xfrm>
              <a:off x="10030307" y="4089681"/>
              <a:ext cx="736099" cy="584775"/>
            </a:xfrm>
            <a:prstGeom prst="rect">
              <a:avLst/>
            </a:prstGeom>
            <a:noFill/>
          </p:spPr>
          <p:txBody>
            <a:bodyPr wrap="none" rtlCol="0">
              <a:spAutoFit/>
            </a:bodyPr>
            <a:lstStyle/>
            <a:p>
              <a:r>
                <a:rPr lang="en-US" sz="3200" dirty="0"/>
                <a:t>t=1</a:t>
              </a:r>
            </a:p>
          </p:txBody>
        </p:sp>
        <p:grpSp>
          <p:nvGrpSpPr>
            <p:cNvPr id="161" name="Group 160">
              <a:extLst>
                <a:ext uri="{FF2B5EF4-FFF2-40B4-BE49-F238E27FC236}">
                  <a16:creationId xmlns:a16="http://schemas.microsoft.com/office/drawing/2014/main" id="{7CD0CB56-7686-194E-9336-87E7A7D97331}"/>
                </a:ext>
              </a:extLst>
            </p:cNvPr>
            <p:cNvGrpSpPr/>
            <p:nvPr/>
          </p:nvGrpSpPr>
          <p:grpSpPr>
            <a:xfrm>
              <a:off x="10034588" y="3444875"/>
              <a:ext cx="682627" cy="682625"/>
              <a:chOff x="10034588" y="3444875"/>
              <a:chExt cx="682627" cy="682625"/>
            </a:xfrm>
          </p:grpSpPr>
          <p:sp>
            <p:nvSpPr>
              <p:cNvPr id="162" name="Oval 161">
                <a:extLst>
                  <a:ext uri="{FF2B5EF4-FFF2-40B4-BE49-F238E27FC236}">
                    <a16:creationId xmlns:a16="http://schemas.microsoft.com/office/drawing/2014/main" id="{C4B2CF33-A55A-7045-88D1-AF4148705A10}"/>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71D12050-6F8E-D441-9EB3-D43C862E2FF7}"/>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9039BE19-8C89-2249-9429-12D66FAF87EA}"/>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88497C8-6A73-4341-AC9C-EB6512208F74}"/>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E4797E5-1D6F-BE4B-A4F2-9F8C5FC9970D}"/>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A5E708AC-BFD0-124E-B7DC-30966CA8590E}"/>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6DFE5143-74BA-6D49-9376-30F7E9D09956}"/>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6B211398-DB9E-FC45-8FDC-6F0E1B1A67F5}"/>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F9AF430-A741-DC49-89C7-CC090ABEF1B3}"/>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EE082992-203D-C64B-9E89-DB664E573851}"/>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03B2445A-DC24-3247-8057-F3854B08E81A}"/>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DFE122BB-AC85-9446-ACDF-58E64316BE8D}"/>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8F11881-407E-8D46-A809-9BB9CFD37039}"/>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Oval 174">
                <a:extLst>
                  <a:ext uri="{FF2B5EF4-FFF2-40B4-BE49-F238E27FC236}">
                    <a16:creationId xmlns:a16="http://schemas.microsoft.com/office/drawing/2014/main" id="{4FEE74AE-C9E3-9243-8316-465947D1AAB3}"/>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 name="Group 2">
            <a:extLst>
              <a:ext uri="{FF2B5EF4-FFF2-40B4-BE49-F238E27FC236}">
                <a16:creationId xmlns:a16="http://schemas.microsoft.com/office/drawing/2014/main" id="{BE3B24DF-00CD-F548-AD9E-519F13CEFE2A}"/>
              </a:ext>
            </a:extLst>
          </p:cNvPr>
          <p:cNvGrpSpPr/>
          <p:nvPr/>
        </p:nvGrpSpPr>
        <p:grpSpPr>
          <a:xfrm>
            <a:off x="3972233" y="1627242"/>
            <a:ext cx="5089626" cy="4955455"/>
            <a:chOff x="3982064" y="1612491"/>
            <a:chExt cx="5089626" cy="4955455"/>
          </a:xfrm>
        </p:grpSpPr>
        <p:grpSp>
          <p:nvGrpSpPr>
            <p:cNvPr id="7" name="Group 6">
              <a:extLst>
                <a:ext uri="{FF2B5EF4-FFF2-40B4-BE49-F238E27FC236}">
                  <a16:creationId xmlns:a16="http://schemas.microsoft.com/office/drawing/2014/main" id="{4AA8C641-B239-B74E-A56A-6FC17DD05F53}"/>
                </a:ext>
              </a:extLst>
            </p:cNvPr>
            <p:cNvGrpSpPr/>
            <p:nvPr/>
          </p:nvGrpSpPr>
          <p:grpSpPr>
            <a:xfrm>
              <a:off x="4011560" y="1641985"/>
              <a:ext cx="1196054" cy="1022555"/>
              <a:chOff x="9655277" y="2349909"/>
              <a:chExt cx="1196054" cy="1022555"/>
            </a:xfrm>
          </p:grpSpPr>
          <p:sp>
            <p:nvSpPr>
              <p:cNvPr id="4" name="Freeform 3">
                <a:extLst>
                  <a:ext uri="{FF2B5EF4-FFF2-40B4-BE49-F238E27FC236}">
                    <a16:creationId xmlns:a16="http://schemas.microsoft.com/office/drawing/2014/main" id="{00707AC5-49E7-AE40-8A46-1ACEF91E823B}"/>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a:extLst>
                  <a:ext uri="{FF2B5EF4-FFF2-40B4-BE49-F238E27FC236}">
                    <a16:creationId xmlns:a16="http://schemas.microsoft.com/office/drawing/2014/main" id="{95C2C0DC-E6A2-784B-8032-7F8C86E35889}"/>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157" name="Group 156">
              <a:extLst>
                <a:ext uri="{FF2B5EF4-FFF2-40B4-BE49-F238E27FC236}">
                  <a16:creationId xmlns:a16="http://schemas.microsoft.com/office/drawing/2014/main" id="{34F33CFE-B17F-9D43-BD1A-F46BCD176DD6}"/>
                </a:ext>
              </a:extLst>
            </p:cNvPr>
            <p:cNvGrpSpPr/>
            <p:nvPr/>
          </p:nvGrpSpPr>
          <p:grpSpPr>
            <a:xfrm>
              <a:off x="5943598" y="1627238"/>
              <a:ext cx="1196054" cy="1022555"/>
              <a:chOff x="9655277" y="2349909"/>
              <a:chExt cx="1196054" cy="1022555"/>
            </a:xfrm>
          </p:grpSpPr>
          <p:sp>
            <p:nvSpPr>
              <p:cNvPr id="177" name="Freeform 176">
                <a:extLst>
                  <a:ext uri="{FF2B5EF4-FFF2-40B4-BE49-F238E27FC236}">
                    <a16:creationId xmlns:a16="http://schemas.microsoft.com/office/drawing/2014/main" id="{F0BEA684-9A42-E94C-B2D5-EDC1A1F2EF20}"/>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TextBox 177">
                <a:extLst>
                  <a:ext uri="{FF2B5EF4-FFF2-40B4-BE49-F238E27FC236}">
                    <a16:creationId xmlns:a16="http://schemas.microsoft.com/office/drawing/2014/main" id="{2F8ED3B6-87B0-574A-9DA5-A41BD73B3CF5}"/>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179" name="Group 178">
              <a:extLst>
                <a:ext uri="{FF2B5EF4-FFF2-40B4-BE49-F238E27FC236}">
                  <a16:creationId xmlns:a16="http://schemas.microsoft.com/office/drawing/2014/main" id="{9A4B8D63-0904-2145-8F9E-1FEF70C7AF9F}"/>
                </a:ext>
              </a:extLst>
            </p:cNvPr>
            <p:cNvGrpSpPr/>
            <p:nvPr/>
          </p:nvGrpSpPr>
          <p:grpSpPr>
            <a:xfrm>
              <a:off x="7875636" y="1612491"/>
              <a:ext cx="1196054" cy="1022555"/>
              <a:chOff x="9655277" y="2349909"/>
              <a:chExt cx="1196054" cy="1022555"/>
            </a:xfrm>
          </p:grpSpPr>
          <p:sp>
            <p:nvSpPr>
              <p:cNvPr id="180" name="Freeform 179">
                <a:extLst>
                  <a:ext uri="{FF2B5EF4-FFF2-40B4-BE49-F238E27FC236}">
                    <a16:creationId xmlns:a16="http://schemas.microsoft.com/office/drawing/2014/main" id="{EC6C0209-ECBD-E24C-AA45-744B932DC114}"/>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Box 180">
                <a:extLst>
                  <a:ext uri="{FF2B5EF4-FFF2-40B4-BE49-F238E27FC236}">
                    <a16:creationId xmlns:a16="http://schemas.microsoft.com/office/drawing/2014/main" id="{31B9CF9C-B04D-5A4F-AC32-278B0ED42F01}"/>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182" name="Group 181">
              <a:extLst>
                <a:ext uri="{FF2B5EF4-FFF2-40B4-BE49-F238E27FC236}">
                  <a16:creationId xmlns:a16="http://schemas.microsoft.com/office/drawing/2014/main" id="{EC02EBAB-7E8B-8144-9064-B32C5427DBD9}"/>
                </a:ext>
              </a:extLst>
            </p:cNvPr>
            <p:cNvGrpSpPr/>
            <p:nvPr/>
          </p:nvGrpSpPr>
          <p:grpSpPr>
            <a:xfrm>
              <a:off x="3996812" y="3593688"/>
              <a:ext cx="1196054" cy="1022555"/>
              <a:chOff x="9655277" y="2349909"/>
              <a:chExt cx="1196054" cy="1022555"/>
            </a:xfrm>
          </p:grpSpPr>
          <p:sp>
            <p:nvSpPr>
              <p:cNvPr id="183" name="Freeform 182">
                <a:extLst>
                  <a:ext uri="{FF2B5EF4-FFF2-40B4-BE49-F238E27FC236}">
                    <a16:creationId xmlns:a16="http://schemas.microsoft.com/office/drawing/2014/main" id="{4F8E9313-A12A-3849-B12A-1BC5C1A36AF0}"/>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TextBox 213">
                <a:extLst>
                  <a:ext uri="{FF2B5EF4-FFF2-40B4-BE49-F238E27FC236}">
                    <a16:creationId xmlns:a16="http://schemas.microsoft.com/office/drawing/2014/main" id="{CA0F4249-5B41-3D48-9023-8757509C8B58}"/>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220" name="Group 219">
              <a:extLst>
                <a:ext uri="{FF2B5EF4-FFF2-40B4-BE49-F238E27FC236}">
                  <a16:creationId xmlns:a16="http://schemas.microsoft.com/office/drawing/2014/main" id="{B89D7B16-224E-0545-AAE5-58B841BB7F79}"/>
                </a:ext>
              </a:extLst>
            </p:cNvPr>
            <p:cNvGrpSpPr/>
            <p:nvPr/>
          </p:nvGrpSpPr>
          <p:grpSpPr>
            <a:xfrm>
              <a:off x="5928850" y="3578941"/>
              <a:ext cx="1196054" cy="1022555"/>
              <a:chOff x="9655277" y="2349909"/>
              <a:chExt cx="1196054" cy="1022555"/>
            </a:xfrm>
          </p:grpSpPr>
          <p:sp>
            <p:nvSpPr>
              <p:cNvPr id="227" name="Freeform 226">
                <a:extLst>
                  <a:ext uri="{FF2B5EF4-FFF2-40B4-BE49-F238E27FC236}">
                    <a16:creationId xmlns:a16="http://schemas.microsoft.com/office/drawing/2014/main" id="{C98EEB01-D57D-DF44-921F-DE4A3FCEA6FF}"/>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TextBox 227">
                <a:extLst>
                  <a:ext uri="{FF2B5EF4-FFF2-40B4-BE49-F238E27FC236}">
                    <a16:creationId xmlns:a16="http://schemas.microsoft.com/office/drawing/2014/main" id="{A6BE9F63-A36F-B842-81EA-382F13B1F7EE}"/>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229" name="Group 228">
              <a:extLst>
                <a:ext uri="{FF2B5EF4-FFF2-40B4-BE49-F238E27FC236}">
                  <a16:creationId xmlns:a16="http://schemas.microsoft.com/office/drawing/2014/main" id="{D9355008-5692-5045-9867-573B61A6287F}"/>
                </a:ext>
              </a:extLst>
            </p:cNvPr>
            <p:cNvGrpSpPr/>
            <p:nvPr/>
          </p:nvGrpSpPr>
          <p:grpSpPr>
            <a:xfrm>
              <a:off x="7860888" y="3564194"/>
              <a:ext cx="1196054" cy="1022555"/>
              <a:chOff x="9655277" y="2349909"/>
              <a:chExt cx="1196054" cy="1022555"/>
            </a:xfrm>
          </p:grpSpPr>
          <p:sp>
            <p:nvSpPr>
              <p:cNvPr id="230" name="Freeform 229">
                <a:extLst>
                  <a:ext uri="{FF2B5EF4-FFF2-40B4-BE49-F238E27FC236}">
                    <a16:creationId xmlns:a16="http://schemas.microsoft.com/office/drawing/2014/main" id="{FB50278F-0DAA-BE47-BF4C-10BB64655FD9}"/>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TextBox 230">
                <a:extLst>
                  <a:ext uri="{FF2B5EF4-FFF2-40B4-BE49-F238E27FC236}">
                    <a16:creationId xmlns:a16="http://schemas.microsoft.com/office/drawing/2014/main" id="{D80FE26B-BC39-3840-8971-AC80538B679B}"/>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232" name="Group 231">
              <a:extLst>
                <a:ext uri="{FF2B5EF4-FFF2-40B4-BE49-F238E27FC236}">
                  <a16:creationId xmlns:a16="http://schemas.microsoft.com/office/drawing/2014/main" id="{8919850D-033C-884C-874D-578D6BEF54D6}"/>
                </a:ext>
              </a:extLst>
            </p:cNvPr>
            <p:cNvGrpSpPr/>
            <p:nvPr/>
          </p:nvGrpSpPr>
          <p:grpSpPr>
            <a:xfrm>
              <a:off x="3982064" y="5545391"/>
              <a:ext cx="1196054" cy="1022555"/>
              <a:chOff x="9655277" y="2349909"/>
              <a:chExt cx="1196054" cy="1022555"/>
            </a:xfrm>
          </p:grpSpPr>
          <p:sp>
            <p:nvSpPr>
              <p:cNvPr id="233" name="Freeform 232">
                <a:extLst>
                  <a:ext uri="{FF2B5EF4-FFF2-40B4-BE49-F238E27FC236}">
                    <a16:creationId xmlns:a16="http://schemas.microsoft.com/office/drawing/2014/main" id="{A58AC890-F958-6645-870D-1AB87CB3F2A4}"/>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TextBox 233">
                <a:extLst>
                  <a:ext uri="{FF2B5EF4-FFF2-40B4-BE49-F238E27FC236}">
                    <a16:creationId xmlns:a16="http://schemas.microsoft.com/office/drawing/2014/main" id="{F91239F9-821D-324E-AED8-FC0DBAC8E537}"/>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235" name="Group 234">
              <a:extLst>
                <a:ext uri="{FF2B5EF4-FFF2-40B4-BE49-F238E27FC236}">
                  <a16:creationId xmlns:a16="http://schemas.microsoft.com/office/drawing/2014/main" id="{4D851E35-9983-2647-8751-B14388AB0989}"/>
                </a:ext>
              </a:extLst>
            </p:cNvPr>
            <p:cNvGrpSpPr/>
            <p:nvPr/>
          </p:nvGrpSpPr>
          <p:grpSpPr>
            <a:xfrm>
              <a:off x="5914102" y="5530644"/>
              <a:ext cx="1196054" cy="1022555"/>
              <a:chOff x="9655277" y="2349909"/>
              <a:chExt cx="1196054" cy="1022555"/>
            </a:xfrm>
          </p:grpSpPr>
          <p:sp>
            <p:nvSpPr>
              <p:cNvPr id="236" name="Freeform 235">
                <a:extLst>
                  <a:ext uri="{FF2B5EF4-FFF2-40B4-BE49-F238E27FC236}">
                    <a16:creationId xmlns:a16="http://schemas.microsoft.com/office/drawing/2014/main" id="{B0E043AA-70A2-8045-AEF2-608FF9160AEF}"/>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7" name="TextBox 236">
                <a:extLst>
                  <a:ext uri="{FF2B5EF4-FFF2-40B4-BE49-F238E27FC236}">
                    <a16:creationId xmlns:a16="http://schemas.microsoft.com/office/drawing/2014/main" id="{E0712C29-CD00-4544-87CB-605AB5CBBE08}"/>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238" name="Group 237">
              <a:extLst>
                <a:ext uri="{FF2B5EF4-FFF2-40B4-BE49-F238E27FC236}">
                  <a16:creationId xmlns:a16="http://schemas.microsoft.com/office/drawing/2014/main" id="{031F5E61-5B07-8C41-A704-C2A49253CC50}"/>
                </a:ext>
              </a:extLst>
            </p:cNvPr>
            <p:cNvGrpSpPr/>
            <p:nvPr/>
          </p:nvGrpSpPr>
          <p:grpSpPr>
            <a:xfrm>
              <a:off x="7846140" y="5515897"/>
              <a:ext cx="1196054" cy="1022555"/>
              <a:chOff x="9655277" y="2349909"/>
              <a:chExt cx="1196054" cy="1022555"/>
            </a:xfrm>
          </p:grpSpPr>
          <p:sp>
            <p:nvSpPr>
              <p:cNvPr id="239" name="Freeform 238">
                <a:extLst>
                  <a:ext uri="{FF2B5EF4-FFF2-40B4-BE49-F238E27FC236}">
                    <a16:creationId xmlns:a16="http://schemas.microsoft.com/office/drawing/2014/main" id="{B72B4351-32EB-1245-8CF3-9F678CEC542B}"/>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TextBox 239">
                <a:extLst>
                  <a:ext uri="{FF2B5EF4-FFF2-40B4-BE49-F238E27FC236}">
                    <a16:creationId xmlns:a16="http://schemas.microsoft.com/office/drawing/2014/main" id="{2D65D50F-2DBC-ED46-BC08-037761F3504F}"/>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cxnSp>
        <p:nvCxnSpPr>
          <p:cNvPr id="241" name="Straight Connector 240">
            <a:extLst>
              <a:ext uri="{FF2B5EF4-FFF2-40B4-BE49-F238E27FC236}">
                <a16:creationId xmlns:a16="http://schemas.microsoft.com/office/drawing/2014/main" id="{B38AD34A-F832-BE4A-A882-9D9F4CB12C05}"/>
              </a:ext>
            </a:extLst>
          </p:cNvPr>
          <p:cNvCxnSpPr>
            <a:cxnSpLocks/>
          </p:cNvCxnSpPr>
          <p:nvPr/>
        </p:nvCxnSpPr>
        <p:spPr>
          <a:xfrm flipH="1">
            <a:off x="901961" y="1975104"/>
            <a:ext cx="151428" cy="257429"/>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24993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5" y="174028"/>
            <a:ext cx="10515600" cy="894622"/>
          </a:xfrm>
        </p:spPr>
        <p:txBody>
          <a:bodyPr/>
          <a:lstStyle/>
          <a:p>
            <a:r>
              <a:rPr lang="en-US" dirty="0"/>
              <a:t>Distance vector example: </a:t>
            </a:r>
            <a:r>
              <a:rPr lang="en-US" dirty="0">
                <a:solidFill>
                  <a:srgbClr val="0000A8"/>
                </a:solidFill>
              </a:rPr>
              <a:t>iteration</a:t>
            </a:r>
            <a:endParaRPr lang="en-US" dirty="0"/>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26</a:t>
            </a:fld>
            <a:endParaRPr lang="en-US" dirty="0"/>
          </a:p>
        </p:txBody>
      </p:sp>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8380337" y="220047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4333785" y="577221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15" name="TextBox 214">
            <a:extLst>
              <a:ext uri="{FF2B5EF4-FFF2-40B4-BE49-F238E27FC236}">
                <a16:creationId xmlns:a16="http://schemas.microsoft.com/office/drawing/2014/main" id="{74A89238-377F-A840-BB03-52D53CBBC3F3}"/>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217" name="TextBox 216">
            <a:extLst>
              <a:ext uri="{FF2B5EF4-FFF2-40B4-BE49-F238E27FC236}">
                <a16:creationId xmlns:a16="http://schemas.microsoft.com/office/drawing/2014/main" id="{FC342D48-14A2-BA4E-A191-060C4177F678}"/>
              </a:ext>
            </a:extLst>
          </p:cNvPr>
          <p:cNvSpPr txBox="1"/>
          <p:nvPr/>
        </p:nvSpPr>
        <p:spPr>
          <a:xfrm>
            <a:off x="4296138" y="4886446"/>
            <a:ext cx="301686" cy="338554"/>
          </a:xfrm>
          <a:prstGeom prst="rect">
            <a:avLst/>
          </a:prstGeom>
          <a:noFill/>
        </p:spPr>
        <p:txBody>
          <a:bodyPr wrap="square" rtlCol="0">
            <a:spAutoFit/>
          </a:bodyPr>
          <a:lstStyle/>
          <a:p>
            <a:r>
              <a:rPr lang="en-US" sz="1600" dirty="0"/>
              <a:t>1</a:t>
            </a:r>
          </a:p>
        </p:txBody>
      </p:sp>
      <p:sp>
        <p:nvSpPr>
          <p:cNvPr id="218" name="TextBox 217">
            <a:extLst>
              <a:ext uri="{FF2B5EF4-FFF2-40B4-BE49-F238E27FC236}">
                <a16:creationId xmlns:a16="http://schemas.microsoft.com/office/drawing/2014/main" id="{C9336A94-9BC9-8F41-95A7-69E18360DF3D}"/>
              </a:ext>
            </a:extLst>
          </p:cNvPr>
          <p:cNvSpPr txBox="1"/>
          <p:nvPr/>
        </p:nvSpPr>
        <p:spPr>
          <a:xfrm>
            <a:off x="6231040" y="4888376"/>
            <a:ext cx="288862" cy="338554"/>
          </a:xfrm>
          <a:prstGeom prst="rect">
            <a:avLst/>
          </a:prstGeom>
          <a:noFill/>
        </p:spPr>
        <p:txBody>
          <a:bodyPr wrap="none" rtlCol="0">
            <a:spAutoFit/>
          </a:bodyPr>
          <a:lstStyle/>
          <a:p>
            <a:r>
              <a:rPr lang="en-US" sz="1600" dirty="0"/>
              <a:t>1</a:t>
            </a:r>
          </a:p>
        </p:txBody>
      </p:sp>
      <p:sp>
        <p:nvSpPr>
          <p:cNvPr id="219" name="TextBox 218">
            <a:extLst>
              <a:ext uri="{FF2B5EF4-FFF2-40B4-BE49-F238E27FC236}">
                <a16:creationId xmlns:a16="http://schemas.microsoft.com/office/drawing/2014/main" id="{E11EFAA3-3025-6E40-9F7B-8AEC8E44C52D}"/>
              </a:ext>
            </a:extLst>
          </p:cNvPr>
          <p:cNvSpPr txBox="1"/>
          <p:nvPr/>
        </p:nvSpPr>
        <p:spPr>
          <a:xfrm>
            <a:off x="8154365" y="4890306"/>
            <a:ext cx="288862" cy="338554"/>
          </a:xfrm>
          <a:prstGeom prst="rect">
            <a:avLst/>
          </a:prstGeom>
          <a:noFill/>
        </p:spPr>
        <p:txBody>
          <a:bodyPr wrap="none" rtlCol="0">
            <a:spAutoFit/>
          </a:bodyPr>
          <a:lstStyle/>
          <a:p>
            <a:r>
              <a:rPr lang="en-US" sz="1600" dirty="0"/>
              <a:t>1</a:t>
            </a:r>
          </a:p>
        </p:txBody>
      </p:sp>
      <p:sp>
        <p:nvSpPr>
          <p:cNvPr id="221" name="TextBox 220">
            <a:extLst>
              <a:ext uri="{FF2B5EF4-FFF2-40B4-BE49-F238E27FC236}">
                <a16:creationId xmlns:a16="http://schemas.microsoft.com/office/drawing/2014/main" id="{EECDCBF1-5ACC-CF43-B981-907337945BA2}"/>
              </a:ext>
            </a:extLst>
          </p:cNvPr>
          <p:cNvSpPr txBox="1"/>
          <p:nvPr/>
        </p:nvSpPr>
        <p:spPr>
          <a:xfrm>
            <a:off x="5442030" y="4029920"/>
            <a:ext cx="301686" cy="338554"/>
          </a:xfrm>
          <a:prstGeom prst="rect">
            <a:avLst/>
          </a:prstGeom>
          <a:noFill/>
        </p:spPr>
        <p:txBody>
          <a:bodyPr wrap="square" rtlCol="0">
            <a:spAutoFit/>
          </a:bodyPr>
          <a:lstStyle/>
          <a:p>
            <a:r>
              <a:rPr lang="en-US" sz="1600" dirty="0"/>
              <a:t>1</a:t>
            </a:r>
          </a:p>
        </p:txBody>
      </p:sp>
      <p:sp>
        <p:nvSpPr>
          <p:cNvPr id="222" name="TextBox 221">
            <a:extLst>
              <a:ext uri="{FF2B5EF4-FFF2-40B4-BE49-F238E27FC236}">
                <a16:creationId xmlns:a16="http://schemas.microsoft.com/office/drawing/2014/main" id="{2DD32315-0DAF-354B-ADE2-76F406D6A871}"/>
              </a:ext>
            </a:extLst>
          </p:cNvPr>
          <p:cNvSpPr txBox="1"/>
          <p:nvPr/>
        </p:nvSpPr>
        <p:spPr>
          <a:xfrm>
            <a:off x="7353782" y="4020275"/>
            <a:ext cx="288862" cy="338554"/>
          </a:xfrm>
          <a:prstGeom prst="rect">
            <a:avLst/>
          </a:prstGeom>
          <a:noFill/>
        </p:spPr>
        <p:txBody>
          <a:bodyPr wrap="none" rtlCol="0">
            <a:spAutoFit/>
          </a:bodyPr>
          <a:lstStyle/>
          <a:p>
            <a:r>
              <a:rPr lang="en-US" sz="1600" dirty="0"/>
              <a:t>1</a:t>
            </a:r>
          </a:p>
        </p:txBody>
      </p:sp>
      <p:sp>
        <p:nvSpPr>
          <p:cNvPr id="223" name="TextBox 222">
            <a:extLst>
              <a:ext uri="{FF2B5EF4-FFF2-40B4-BE49-F238E27FC236}">
                <a16:creationId xmlns:a16="http://schemas.microsoft.com/office/drawing/2014/main" id="{25B3E8DA-82E1-B746-9524-A8B47546C7B7}"/>
              </a:ext>
            </a:extLst>
          </p:cNvPr>
          <p:cNvSpPr txBox="1"/>
          <p:nvPr/>
        </p:nvSpPr>
        <p:spPr>
          <a:xfrm>
            <a:off x="5443958" y="5953247"/>
            <a:ext cx="301686" cy="338554"/>
          </a:xfrm>
          <a:prstGeom prst="rect">
            <a:avLst/>
          </a:prstGeom>
          <a:noFill/>
        </p:spPr>
        <p:txBody>
          <a:bodyPr wrap="square" rtlCol="0">
            <a:spAutoFit/>
          </a:bodyPr>
          <a:lstStyle/>
          <a:p>
            <a:r>
              <a:rPr lang="en-US" sz="1600" dirty="0"/>
              <a:t>1</a:t>
            </a:r>
          </a:p>
        </p:txBody>
      </p:sp>
      <p:sp>
        <p:nvSpPr>
          <p:cNvPr id="224" name="TextBox 223">
            <a:extLst>
              <a:ext uri="{FF2B5EF4-FFF2-40B4-BE49-F238E27FC236}">
                <a16:creationId xmlns:a16="http://schemas.microsoft.com/office/drawing/2014/main" id="{51516E14-40A2-B34F-B880-05B80B68D6FC}"/>
              </a:ext>
            </a:extLst>
          </p:cNvPr>
          <p:cNvSpPr txBox="1"/>
          <p:nvPr/>
        </p:nvSpPr>
        <p:spPr>
          <a:xfrm>
            <a:off x="7355710" y="5943602"/>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5445886" y="2123956"/>
            <a:ext cx="301686" cy="338554"/>
          </a:xfrm>
          <a:prstGeom prst="rect">
            <a:avLst/>
          </a:prstGeom>
          <a:noFill/>
        </p:spPr>
        <p:txBody>
          <a:bodyPr wrap="square" rtlCol="0">
            <a:spAutoFit/>
          </a:bodyPr>
          <a:lstStyle/>
          <a:p>
            <a:r>
              <a:rPr lang="en-US" sz="1600" dirty="0"/>
              <a:t>8</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sp>
        <p:nvSpPr>
          <p:cNvPr id="1032" name="Right Arrow 1031">
            <a:extLst>
              <a:ext uri="{FF2B5EF4-FFF2-40B4-BE49-F238E27FC236}">
                <a16:creationId xmlns:a16="http://schemas.microsoft.com/office/drawing/2014/main" id="{48701230-5EB3-4E4B-BEE9-CAD81136ECFC}"/>
              </a:ext>
            </a:extLst>
          </p:cNvPr>
          <p:cNvSpPr/>
          <p:nvPr/>
        </p:nvSpPr>
        <p:spPr>
          <a:xfrm rot="5400000">
            <a:off x="4399933" y="256130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ight Arrow 266">
            <a:extLst>
              <a:ext uri="{FF2B5EF4-FFF2-40B4-BE49-F238E27FC236}">
                <a16:creationId xmlns:a16="http://schemas.microsoft.com/office/drawing/2014/main" id="{39C7E016-9840-8340-9D5C-7C9BC5953296}"/>
              </a:ext>
            </a:extLst>
          </p:cNvPr>
          <p:cNvSpPr/>
          <p:nvPr/>
        </p:nvSpPr>
        <p:spPr>
          <a:xfrm rot="16200000">
            <a:off x="4395017" y="347078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Right Arrow 267">
            <a:extLst>
              <a:ext uri="{FF2B5EF4-FFF2-40B4-BE49-F238E27FC236}">
                <a16:creationId xmlns:a16="http://schemas.microsoft.com/office/drawing/2014/main" id="{0E4D6E8C-7EAB-9E44-AEFC-4FA875BCA32C}"/>
              </a:ext>
            </a:extLst>
          </p:cNvPr>
          <p:cNvSpPr/>
          <p:nvPr/>
        </p:nvSpPr>
        <p:spPr>
          <a:xfrm rot="5400000">
            <a:off x="6302474" y="2546557"/>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Right Arrow 268">
            <a:extLst>
              <a:ext uri="{FF2B5EF4-FFF2-40B4-BE49-F238E27FC236}">
                <a16:creationId xmlns:a16="http://schemas.microsoft.com/office/drawing/2014/main" id="{F17D421F-D0A1-B94A-8B49-27953D5C8366}"/>
              </a:ext>
            </a:extLst>
          </p:cNvPr>
          <p:cNvSpPr/>
          <p:nvPr/>
        </p:nvSpPr>
        <p:spPr>
          <a:xfrm rot="16200000">
            <a:off x="6297558" y="3456041"/>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Right Arrow 269">
            <a:extLst>
              <a:ext uri="{FF2B5EF4-FFF2-40B4-BE49-F238E27FC236}">
                <a16:creationId xmlns:a16="http://schemas.microsoft.com/office/drawing/2014/main" id="{C0BFDAF2-0356-354B-8B44-188593FB5A37}"/>
              </a:ext>
            </a:extLst>
          </p:cNvPr>
          <p:cNvSpPr/>
          <p:nvPr/>
        </p:nvSpPr>
        <p:spPr>
          <a:xfrm rot="5400000">
            <a:off x="4370435" y="445893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1" name="Right Arrow 270">
            <a:extLst>
              <a:ext uri="{FF2B5EF4-FFF2-40B4-BE49-F238E27FC236}">
                <a16:creationId xmlns:a16="http://schemas.microsoft.com/office/drawing/2014/main" id="{112F6083-F42A-6740-A147-C25BA92606DD}"/>
              </a:ext>
            </a:extLst>
          </p:cNvPr>
          <p:cNvSpPr/>
          <p:nvPr/>
        </p:nvSpPr>
        <p:spPr>
          <a:xfrm rot="16200000">
            <a:off x="4365519" y="536841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Right Arrow 271">
            <a:extLst>
              <a:ext uri="{FF2B5EF4-FFF2-40B4-BE49-F238E27FC236}">
                <a16:creationId xmlns:a16="http://schemas.microsoft.com/office/drawing/2014/main" id="{D340F2D5-4C4A-D441-99F4-FD489A89E6ED}"/>
              </a:ext>
            </a:extLst>
          </p:cNvPr>
          <p:cNvSpPr/>
          <p:nvPr/>
        </p:nvSpPr>
        <p:spPr>
          <a:xfrm rot="5400000">
            <a:off x="6312308" y="4454022"/>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3" name="Right Arrow 272">
            <a:extLst>
              <a:ext uri="{FF2B5EF4-FFF2-40B4-BE49-F238E27FC236}">
                <a16:creationId xmlns:a16="http://schemas.microsoft.com/office/drawing/2014/main" id="{487BF544-1248-5D4C-B9E4-2B3ACA80EA1C}"/>
              </a:ext>
            </a:extLst>
          </p:cNvPr>
          <p:cNvSpPr/>
          <p:nvPr/>
        </p:nvSpPr>
        <p:spPr>
          <a:xfrm rot="16200000">
            <a:off x="6307392" y="5363506"/>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Right Arrow 273">
            <a:extLst>
              <a:ext uri="{FF2B5EF4-FFF2-40B4-BE49-F238E27FC236}">
                <a16:creationId xmlns:a16="http://schemas.microsoft.com/office/drawing/2014/main" id="{0DF6A182-C1F7-C14D-900B-3242DA6B4D96}"/>
              </a:ext>
            </a:extLst>
          </p:cNvPr>
          <p:cNvSpPr/>
          <p:nvPr/>
        </p:nvSpPr>
        <p:spPr>
          <a:xfrm rot="5400000">
            <a:off x="8254181" y="4449110"/>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5" name="Right Arrow 274">
            <a:extLst>
              <a:ext uri="{FF2B5EF4-FFF2-40B4-BE49-F238E27FC236}">
                <a16:creationId xmlns:a16="http://schemas.microsoft.com/office/drawing/2014/main" id="{EEAD3E84-70CC-2A46-87CC-F69A6D50ED35}"/>
              </a:ext>
            </a:extLst>
          </p:cNvPr>
          <p:cNvSpPr/>
          <p:nvPr/>
        </p:nvSpPr>
        <p:spPr>
          <a:xfrm rot="16200000">
            <a:off x="8249265" y="535859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9" name="Right Arrow 278">
            <a:extLst>
              <a:ext uri="{FF2B5EF4-FFF2-40B4-BE49-F238E27FC236}">
                <a16:creationId xmlns:a16="http://schemas.microsoft.com/office/drawing/2014/main" id="{A7B19411-E5F9-AC49-9C67-23093CF98D95}"/>
              </a:ext>
            </a:extLst>
          </p:cNvPr>
          <p:cNvSpPr/>
          <p:nvPr/>
        </p:nvSpPr>
        <p:spPr>
          <a:xfrm rot="10800000">
            <a:off x="7582395" y="5829665"/>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Right Arrow 279">
            <a:extLst>
              <a:ext uri="{FF2B5EF4-FFF2-40B4-BE49-F238E27FC236}">
                <a16:creationId xmlns:a16="http://schemas.microsoft.com/office/drawing/2014/main" id="{19CD2293-67D5-3048-9FAC-78E0AEE8C310}"/>
              </a:ext>
            </a:extLst>
          </p:cNvPr>
          <p:cNvSpPr/>
          <p:nvPr/>
        </p:nvSpPr>
        <p:spPr>
          <a:xfrm>
            <a:off x="6819704" y="583458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3" name="Group 282">
            <a:extLst>
              <a:ext uri="{FF2B5EF4-FFF2-40B4-BE49-F238E27FC236}">
                <a16:creationId xmlns:a16="http://schemas.microsoft.com/office/drawing/2014/main" id="{A665C0C8-7FDD-0A42-80A3-CC602804C042}"/>
              </a:ext>
            </a:extLst>
          </p:cNvPr>
          <p:cNvGrpSpPr/>
          <p:nvPr/>
        </p:nvGrpSpPr>
        <p:grpSpPr>
          <a:xfrm>
            <a:off x="4336458" y="383379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314" name="Group 313">
            <a:extLst>
              <a:ext uri="{FF2B5EF4-FFF2-40B4-BE49-F238E27FC236}">
                <a16:creationId xmlns:a16="http://schemas.microsoft.com/office/drawing/2014/main" id="{917871C2-1731-FE43-944D-6364CCE85DA9}"/>
              </a:ext>
            </a:extLst>
          </p:cNvPr>
          <p:cNvGrpSpPr/>
          <p:nvPr/>
        </p:nvGrpSpPr>
        <p:grpSpPr>
          <a:xfrm>
            <a:off x="4333785" y="190606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02" y="2507397"/>
                <a:ext cx="341084"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346" name="Right Arrow 345">
            <a:extLst>
              <a:ext uri="{FF2B5EF4-FFF2-40B4-BE49-F238E27FC236}">
                <a16:creationId xmlns:a16="http://schemas.microsoft.com/office/drawing/2014/main" id="{042BFE25-0F60-794A-B634-E33D42BAAD21}"/>
              </a:ext>
            </a:extLst>
          </p:cNvPr>
          <p:cNvSpPr/>
          <p:nvPr/>
        </p:nvSpPr>
        <p:spPr>
          <a:xfrm rot="10800000">
            <a:off x="5660017" y="584303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7" name="Right Arrow 346">
            <a:extLst>
              <a:ext uri="{FF2B5EF4-FFF2-40B4-BE49-F238E27FC236}">
                <a16:creationId xmlns:a16="http://schemas.microsoft.com/office/drawing/2014/main" id="{E9AE3BA5-DCA8-5D4F-A6D6-75EF46834F58}"/>
              </a:ext>
            </a:extLst>
          </p:cNvPr>
          <p:cNvSpPr/>
          <p:nvPr/>
        </p:nvSpPr>
        <p:spPr>
          <a:xfrm>
            <a:off x="4897326" y="584795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8" name="Right Arrow 347">
            <a:extLst>
              <a:ext uri="{FF2B5EF4-FFF2-40B4-BE49-F238E27FC236}">
                <a16:creationId xmlns:a16="http://schemas.microsoft.com/office/drawing/2014/main" id="{80E704B5-3D0B-2A41-AF24-0F438DFF3159}"/>
              </a:ext>
            </a:extLst>
          </p:cNvPr>
          <p:cNvSpPr/>
          <p:nvPr/>
        </p:nvSpPr>
        <p:spPr>
          <a:xfrm rot="10800000">
            <a:off x="5651998" y="3904611"/>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Right Arrow 348">
            <a:extLst>
              <a:ext uri="{FF2B5EF4-FFF2-40B4-BE49-F238E27FC236}">
                <a16:creationId xmlns:a16="http://schemas.microsoft.com/office/drawing/2014/main" id="{D96C2F6A-C449-3E42-9B4A-5B9F8178C165}"/>
              </a:ext>
            </a:extLst>
          </p:cNvPr>
          <p:cNvSpPr/>
          <p:nvPr/>
        </p:nvSpPr>
        <p:spPr>
          <a:xfrm>
            <a:off x="4905348" y="3909528"/>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0" name="Right Arrow 349">
            <a:extLst>
              <a:ext uri="{FF2B5EF4-FFF2-40B4-BE49-F238E27FC236}">
                <a16:creationId xmlns:a16="http://schemas.microsoft.com/office/drawing/2014/main" id="{39F8950B-5EB1-4B4E-A0EF-73943A219C7C}"/>
              </a:ext>
            </a:extLst>
          </p:cNvPr>
          <p:cNvSpPr/>
          <p:nvPr/>
        </p:nvSpPr>
        <p:spPr>
          <a:xfrm rot="10800000">
            <a:off x="5660020" y="196618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ight Arrow 350">
            <a:extLst>
              <a:ext uri="{FF2B5EF4-FFF2-40B4-BE49-F238E27FC236}">
                <a16:creationId xmlns:a16="http://schemas.microsoft.com/office/drawing/2014/main" id="{DF406DB6-2900-7C44-9860-A0ADA23E2211}"/>
              </a:ext>
            </a:extLst>
          </p:cNvPr>
          <p:cNvSpPr/>
          <p:nvPr/>
        </p:nvSpPr>
        <p:spPr>
          <a:xfrm>
            <a:off x="4924064" y="1987147"/>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2" name="Right Arrow 351">
            <a:extLst>
              <a:ext uri="{FF2B5EF4-FFF2-40B4-BE49-F238E27FC236}">
                <a16:creationId xmlns:a16="http://schemas.microsoft.com/office/drawing/2014/main" id="{EE34E15B-D663-B047-93CF-9B1CD724C0A5}"/>
              </a:ext>
            </a:extLst>
          </p:cNvPr>
          <p:cNvSpPr/>
          <p:nvPr/>
        </p:nvSpPr>
        <p:spPr>
          <a:xfrm rot="10800000">
            <a:off x="7582399" y="196886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3" name="Right Arrow 352">
            <a:extLst>
              <a:ext uri="{FF2B5EF4-FFF2-40B4-BE49-F238E27FC236}">
                <a16:creationId xmlns:a16="http://schemas.microsoft.com/office/drawing/2014/main" id="{C5E35028-9133-1F45-82D3-DD70357904CF}"/>
              </a:ext>
            </a:extLst>
          </p:cNvPr>
          <p:cNvSpPr/>
          <p:nvPr/>
        </p:nvSpPr>
        <p:spPr>
          <a:xfrm>
            <a:off x="6819708" y="197377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4" name="Right Arrow 353">
            <a:extLst>
              <a:ext uri="{FF2B5EF4-FFF2-40B4-BE49-F238E27FC236}">
                <a16:creationId xmlns:a16="http://schemas.microsoft.com/office/drawing/2014/main" id="{F9910D40-9F0B-7C47-BDEC-508FFA6BCFDB}"/>
              </a:ext>
            </a:extLst>
          </p:cNvPr>
          <p:cNvSpPr/>
          <p:nvPr/>
        </p:nvSpPr>
        <p:spPr>
          <a:xfrm rot="10800000">
            <a:off x="7595769" y="390728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5" name="Right Arrow 354">
            <a:extLst>
              <a:ext uri="{FF2B5EF4-FFF2-40B4-BE49-F238E27FC236}">
                <a16:creationId xmlns:a16="http://schemas.microsoft.com/office/drawing/2014/main" id="{EBB9FB89-D51A-8145-8D43-15C959806E3C}"/>
              </a:ext>
            </a:extLst>
          </p:cNvPr>
          <p:cNvSpPr/>
          <p:nvPr/>
        </p:nvSpPr>
        <p:spPr>
          <a:xfrm>
            <a:off x="6833078" y="391220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TextBox 157">
            <a:extLst>
              <a:ext uri="{FF2B5EF4-FFF2-40B4-BE49-F238E27FC236}">
                <a16:creationId xmlns:a16="http://schemas.microsoft.com/office/drawing/2014/main" id="{766038ED-ED2A-EA48-9435-9C5569CA63F0}"/>
              </a:ext>
            </a:extLst>
          </p:cNvPr>
          <p:cNvSpPr txBox="1"/>
          <p:nvPr/>
        </p:nvSpPr>
        <p:spPr>
          <a:xfrm flipH="1">
            <a:off x="476445" y="3078991"/>
            <a:ext cx="2195814" cy="2585323"/>
          </a:xfrm>
          <a:prstGeom prst="rect">
            <a:avLst/>
          </a:prstGeom>
          <a:noFill/>
        </p:spPr>
        <p:txBody>
          <a:bodyPr wrap="square" rtlCol="0">
            <a:spAutoFit/>
          </a:bodyPr>
          <a:lstStyle/>
          <a:p>
            <a:pPr>
              <a:lnSpc>
                <a:spcPct val="90000"/>
              </a:lnSpc>
              <a:buClr>
                <a:srgbClr val="0000A8"/>
              </a:buClr>
            </a:pPr>
            <a:r>
              <a:rPr lang="en-US" dirty="0"/>
              <a:t>All nodes:</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receive distance vectors from neighbors</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compute their new local  distance vector</a:t>
            </a:r>
          </a:p>
          <a:p>
            <a:pPr marL="174625" indent="-174625">
              <a:lnSpc>
                <a:spcPct val="90000"/>
              </a:lnSpc>
              <a:buClr>
                <a:srgbClr val="0000A8"/>
              </a:buClr>
              <a:buFont typeface="Wingdings" pitchFamily="2" charset="2"/>
              <a:buChar char="§"/>
            </a:pPr>
            <a:r>
              <a:rPr lang="en-US" dirty="0"/>
              <a:t>send their new local distance vector to neighbors</a:t>
            </a:r>
          </a:p>
        </p:txBody>
      </p:sp>
      <p:grpSp>
        <p:nvGrpSpPr>
          <p:cNvPr id="159" name="Group 158">
            <a:extLst>
              <a:ext uri="{FF2B5EF4-FFF2-40B4-BE49-F238E27FC236}">
                <a16:creationId xmlns:a16="http://schemas.microsoft.com/office/drawing/2014/main" id="{4AAED925-F16C-8F45-B5D7-47EABDB0B993}"/>
              </a:ext>
            </a:extLst>
          </p:cNvPr>
          <p:cNvGrpSpPr/>
          <p:nvPr/>
        </p:nvGrpSpPr>
        <p:grpSpPr>
          <a:xfrm>
            <a:off x="584365" y="1859143"/>
            <a:ext cx="736099" cy="1229581"/>
            <a:chOff x="10030307" y="3444875"/>
            <a:chExt cx="736099" cy="1229581"/>
          </a:xfrm>
        </p:grpSpPr>
        <p:sp>
          <p:nvSpPr>
            <p:cNvPr id="160" name="TextBox 159">
              <a:extLst>
                <a:ext uri="{FF2B5EF4-FFF2-40B4-BE49-F238E27FC236}">
                  <a16:creationId xmlns:a16="http://schemas.microsoft.com/office/drawing/2014/main" id="{6655EB12-A2B9-9D4A-A0A9-F9958BDB0106}"/>
                </a:ext>
              </a:extLst>
            </p:cNvPr>
            <p:cNvSpPr txBox="1"/>
            <p:nvPr/>
          </p:nvSpPr>
          <p:spPr>
            <a:xfrm>
              <a:off x="10030307" y="4089681"/>
              <a:ext cx="736099" cy="584775"/>
            </a:xfrm>
            <a:prstGeom prst="rect">
              <a:avLst/>
            </a:prstGeom>
            <a:noFill/>
          </p:spPr>
          <p:txBody>
            <a:bodyPr wrap="none" rtlCol="0">
              <a:spAutoFit/>
            </a:bodyPr>
            <a:lstStyle/>
            <a:p>
              <a:r>
                <a:rPr lang="en-US" sz="3200" dirty="0"/>
                <a:t>t=1</a:t>
              </a:r>
            </a:p>
          </p:txBody>
        </p:sp>
        <p:grpSp>
          <p:nvGrpSpPr>
            <p:cNvPr id="161" name="Group 160">
              <a:extLst>
                <a:ext uri="{FF2B5EF4-FFF2-40B4-BE49-F238E27FC236}">
                  <a16:creationId xmlns:a16="http://schemas.microsoft.com/office/drawing/2014/main" id="{0523D739-F413-264B-A745-A38C62E06D3B}"/>
                </a:ext>
              </a:extLst>
            </p:cNvPr>
            <p:cNvGrpSpPr/>
            <p:nvPr/>
          </p:nvGrpSpPr>
          <p:grpSpPr>
            <a:xfrm>
              <a:off x="10034588" y="3444875"/>
              <a:ext cx="682627" cy="682625"/>
              <a:chOff x="10034588" y="3444875"/>
              <a:chExt cx="682627" cy="682625"/>
            </a:xfrm>
          </p:grpSpPr>
          <p:sp>
            <p:nvSpPr>
              <p:cNvPr id="162" name="Oval 161">
                <a:extLst>
                  <a:ext uri="{FF2B5EF4-FFF2-40B4-BE49-F238E27FC236}">
                    <a16:creationId xmlns:a16="http://schemas.microsoft.com/office/drawing/2014/main" id="{CB814881-01DB-0E43-BA2F-B64D7EA26896}"/>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08775389-41CA-4740-B083-4D54E5FAECED}"/>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3E6B6CB9-512E-6343-AD8B-BBAB6CE819A4}"/>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B84002D-08B3-2041-9EB9-DE4D7AA96DC7}"/>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10AF67D-3C60-074D-85D9-BB7F3C22BA6E}"/>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D7001C9A-A249-5941-879B-C26FFA2151F7}"/>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6CFD6FA-4D66-9F4F-9565-82515FD78B17}"/>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3AF8B4F1-6823-4E49-BDC2-8B3DFF75FC97}"/>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8A30E75-242F-B744-AD86-D5121CF798F7}"/>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CA6C8979-7ABA-2548-A690-DBB79A1510E8}"/>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9D0B68AA-F684-FE43-A969-18E51C1C177F}"/>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5419F84A-0D3B-EF47-949B-02A63FAFFC86}"/>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DC9525E-B8EE-704E-94A9-DA434054CDB0}"/>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Oval 174">
                <a:extLst>
                  <a:ext uri="{FF2B5EF4-FFF2-40B4-BE49-F238E27FC236}">
                    <a16:creationId xmlns:a16="http://schemas.microsoft.com/office/drawing/2014/main" id="{1326D6D5-4368-3242-940E-7E5978F1247E}"/>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153" name="Straight Connector 152">
            <a:extLst>
              <a:ext uri="{FF2B5EF4-FFF2-40B4-BE49-F238E27FC236}">
                <a16:creationId xmlns:a16="http://schemas.microsoft.com/office/drawing/2014/main" id="{1BDF6761-A298-0649-AD22-E32D353E085B}"/>
              </a:ext>
            </a:extLst>
          </p:cNvPr>
          <p:cNvCxnSpPr>
            <a:cxnSpLocks/>
          </p:cNvCxnSpPr>
          <p:nvPr/>
        </p:nvCxnSpPr>
        <p:spPr>
          <a:xfrm flipH="1">
            <a:off x="908583" y="1975104"/>
            <a:ext cx="148463" cy="246136"/>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95826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wipe(up)">
                                      <p:cBhvr>
                                        <p:cTn id="7" dur="1000"/>
                                        <p:tgtEl>
                                          <p:spTgt spid="103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51"/>
                                        </p:tgtEl>
                                        <p:attrNameLst>
                                          <p:attrName>style.visibility</p:attrName>
                                        </p:attrNameLst>
                                      </p:cBhvr>
                                      <p:to>
                                        <p:strVal val="visible"/>
                                      </p:to>
                                    </p:set>
                                    <p:animEffect transition="in" filter="wipe(left)">
                                      <p:cBhvr>
                                        <p:cTn id="10" dur="1000"/>
                                        <p:tgtEl>
                                          <p:spTgt spid="35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350"/>
                                        </p:tgtEl>
                                        <p:attrNameLst>
                                          <p:attrName>style.visibility</p:attrName>
                                        </p:attrNameLst>
                                      </p:cBhvr>
                                      <p:to>
                                        <p:strVal val="visible"/>
                                      </p:to>
                                    </p:set>
                                    <p:animEffect transition="in" filter="wipe(right)">
                                      <p:cBhvr>
                                        <p:cTn id="13" dur="1000"/>
                                        <p:tgtEl>
                                          <p:spTgt spid="350"/>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268"/>
                                        </p:tgtEl>
                                        <p:attrNameLst>
                                          <p:attrName>style.visibility</p:attrName>
                                        </p:attrNameLst>
                                      </p:cBhvr>
                                      <p:to>
                                        <p:strVal val="visible"/>
                                      </p:to>
                                    </p:set>
                                    <p:animEffect transition="in" filter="wipe(up)">
                                      <p:cBhvr>
                                        <p:cTn id="16" dur="1000"/>
                                        <p:tgtEl>
                                          <p:spTgt spid="268"/>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53"/>
                                        </p:tgtEl>
                                        <p:attrNameLst>
                                          <p:attrName>style.visibility</p:attrName>
                                        </p:attrNameLst>
                                      </p:cBhvr>
                                      <p:to>
                                        <p:strVal val="visible"/>
                                      </p:to>
                                    </p:set>
                                    <p:animEffect transition="in" filter="wipe(left)">
                                      <p:cBhvr>
                                        <p:cTn id="19" dur="1000"/>
                                        <p:tgtEl>
                                          <p:spTgt spid="353"/>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352"/>
                                        </p:tgtEl>
                                        <p:attrNameLst>
                                          <p:attrName>style.visibility</p:attrName>
                                        </p:attrNameLst>
                                      </p:cBhvr>
                                      <p:to>
                                        <p:strVal val="visible"/>
                                      </p:to>
                                    </p:set>
                                    <p:animEffect transition="in" filter="wipe(right)">
                                      <p:cBhvr>
                                        <p:cTn id="22" dur="1000"/>
                                        <p:tgtEl>
                                          <p:spTgt spid="35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267"/>
                                        </p:tgtEl>
                                        <p:attrNameLst>
                                          <p:attrName>style.visibility</p:attrName>
                                        </p:attrNameLst>
                                      </p:cBhvr>
                                      <p:to>
                                        <p:strVal val="visible"/>
                                      </p:to>
                                    </p:set>
                                    <p:animEffect transition="in" filter="wipe(down)">
                                      <p:cBhvr>
                                        <p:cTn id="25" dur="1000"/>
                                        <p:tgtEl>
                                          <p:spTgt spid="267"/>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9"/>
                                        </p:tgtEl>
                                        <p:attrNameLst>
                                          <p:attrName>style.visibility</p:attrName>
                                        </p:attrNameLst>
                                      </p:cBhvr>
                                      <p:to>
                                        <p:strVal val="visible"/>
                                      </p:to>
                                    </p:set>
                                    <p:animEffect transition="in" filter="wipe(left)">
                                      <p:cBhvr>
                                        <p:cTn id="28" dur="1000"/>
                                        <p:tgtEl>
                                          <p:spTgt spid="349"/>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270"/>
                                        </p:tgtEl>
                                        <p:attrNameLst>
                                          <p:attrName>style.visibility</p:attrName>
                                        </p:attrNameLst>
                                      </p:cBhvr>
                                      <p:to>
                                        <p:strVal val="visible"/>
                                      </p:to>
                                    </p:set>
                                    <p:animEffect transition="in" filter="wipe(up)">
                                      <p:cBhvr>
                                        <p:cTn id="31" dur="1000"/>
                                        <p:tgtEl>
                                          <p:spTgt spid="270"/>
                                        </p:tgtEl>
                                      </p:cBhvr>
                                    </p:animEffect>
                                  </p:childTnLst>
                                </p:cTn>
                              </p:par>
                              <p:par>
                                <p:cTn id="32" presetID="22" presetClass="entr" presetSubtype="2" fill="hold" grpId="0" nodeType="withEffect">
                                  <p:stCondLst>
                                    <p:cond delay="0"/>
                                  </p:stCondLst>
                                  <p:childTnLst>
                                    <p:set>
                                      <p:cBhvr>
                                        <p:cTn id="33" dur="1" fill="hold">
                                          <p:stCondLst>
                                            <p:cond delay="0"/>
                                          </p:stCondLst>
                                        </p:cTn>
                                        <p:tgtEl>
                                          <p:spTgt spid="348"/>
                                        </p:tgtEl>
                                        <p:attrNameLst>
                                          <p:attrName>style.visibility</p:attrName>
                                        </p:attrNameLst>
                                      </p:cBhvr>
                                      <p:to>
                                        <p:strVal val="visible"/>
                                      </p:to>
                                    </p:set>
                                    <p:animEffect transition="in" filter="wipe(right)">
                                      <p:cBhvr>
                                        <p:cTn id="34" dur="1000"/>
                                        <p:tgtEl>
                                          <p:spTgt spid="348"/>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269"/>
                                        </p:tgtEl>
                                        <p:attrNameLst>
                                          <p:attrName>style.visibility</p:attrName>
                                        </p:attrNameLst>
                                      </p:cBhvr>
                                      <p:to>
                                        <p:strVal val="visible"/>
                                      </p:to>
                                    </p:set>
                                    <p:animEffect transition="in" filter="wipe(down)">
                                      <p:cBhvr>
                                        <p:cTn id="37" dur="1000"/>
                                        <p:tgtEl>
                                          <p:spTgt spid="26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355"/>
                                        </p:tgtEl>
                                        <p:attrNameLst>
                                          <p:attrName>style.visibility</p:attrName>
                                        </p:attrNameLst>
                                      </p:cBhvr>
                                      <p:to>
                                        <p:strVal val="visible"/>
                                      </p:to>
                                    </p:set>
                                    <p:animEffect transition="in" filter="wipe(left)">
                                      <p:cBhvr>
                                        <p:cTn id="40" dur="1000"/>
                                        <p:tgtEl>
                                          <p:spTgt spid="355"/>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272"/>
                                        </p:tgtEl>
                                        <p:attrNameLst>
                                          <p:attrName>style.visibility</p:attrName>
                                        </p:attrNameLst>
                                      </p:cBhvr>
                                      <p:to>
                                        <p:strVal val="visible"/>
                                      </p:to>
                                    </p:set>
                                    <p:animEffect transition="in" filter="wipe(up)">
                                      <p:cBhvr>
                                        <p:cTn id="43" dur="1000"/>
                                        <p:tgtEl>
                                          <p:spTgt spid="272"/>
                                        </p:tgtEl>
                                      </p:cBhvr>
                                    </p:animEffect>
                                  </p:childTnLst>
                                </p:cTn>
                              </p:par>
                              <p:par>
                                <p:cTn id="44" presetID="22" presetClass="entr" presetSubtype="2" fill="hold" grpId="0" nodeType="withEffect">
                                  <p:stCondLst>
                                    <p:cond delay="0"/>
                                  </p:stCondLst>
                                  <p:childTnLst>
                                    <p:set>
                                      <p:cBhvr>
                                        <p:cTn id="45" dur="1" fill="hold">
                                          <p:stCondLst>
                                            <p:cond delay="0"/>
                                          </p:stCondLst>
                                        </p:cTn>
                                        <p:tgtEl>
                                          <p:spTgt spid="354"/>
                                        </p:tgtEl>
                                        <p:attrNameLst>
                                          <p:attrName>style.visibility</p:attrName>
                                        </p:attrNameLst>
                                      </p:cBhvr>
                                      <p:to>
                                        <p:strVal val="visible"/>
                                      </p:to>
                                    </p:set>
                                    <p:animEffect transition="in" filter="wipe(right)">
                                      <p:cBhvr>
                                        <p:cTn id="46" dur="1000"/>
                                        <p:tgtEl>
                                          <p:spTgt spid="354"/>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74"/>
                                        </p:tgtEl>
                                        <p:attrNameLst>
                                          <p:attrName>style.visibility</p:attrName>
                                        </p:attrNameLst>
                                      </p:cBhvr>
                                      <p:to>
                                        <p:strVal val="visible"/>
                                      </p:to>
                                    </p:set>
                                    <p:animEffect transition="in" filter="wipe(up)">
                                      <p:cBhvr>
                                        <p:cTn id="49" dur="1000"/>
                                        <p:tgtEl>
                                          <p:spTgt spid="274"/>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71"/>
                                        </p:tgtEl>
                                        <p:attrNameLst>
                                          <p:attrName>style.visibility</p:attrName>
                                        </p:attrNameLst>
                                      </p:cBhvr>
                                      <p:to>
                                        <p:strVal val="visible"/>
                                      </p:to>
                                    </p:set>
                                    <p:animEffect transition="in" filter="wipe(down)">
                                      <p:cBhvr>
                                        <p:cTn id="52" dur="1000"/>
                                        <p:tgtEl>
                                          <p:spTgt spid="271"/>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47"/>
                                        </p:tgtEl>
                                        <p:attrNameLst>
                                          <p:attrName>style.visibility</p:attrName>
                                        </p:attrNameLst>
                                      </p:cBhvr>
                                      <p:to>
                                        <p:strVal val="visible"/>
                                      </p:to>
                                    </p:set>
                                    <p:animEffect transition="in" filter="wipe(left)">
                                      <p:cBhvr>
                                        <p:cTn id="55" dur="1000"/>
                                        <p:tgtEl>
                                          <p:spTgt spid="347"/>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346"/>
                                        </p:tgtEl>
                                        <p:attrNameLst>
                                          <p:attrName>style.visibility</p:attrName>
                                        </p:attrNameLst>
                                      </p:cBhvr>
                                      <p:to>
                                        <p:strVal val="visible"/>
                                      </p:to>
                                    </p:set>
                                    <p:animEffect transition="in" filter="wipe(right)">
                                      <p:cBhvr>
                                        <p:cTn id="58" dur="1000"/>
                                        <p:tgtEl>
                                          <p:spTgt spid="346"/>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273"/>
                                        </p:tgtEl>
                                        <p:attrNameLst>
                                          <p:attrName>style.visibility</p:attrName>
                                        </p:attrNameLst>
                                      </p:cBhvr>
                                      <p:to>
                                        <p:strVal val="visible"/>
                                      </p:to>
                                    </p:set>
                                    <p:animEffect transition="in" filter="wipe(down)">
                                      <p:cBhvr>
                                        <p:cTn id="61" dur="1000"/>
                                        <p:tgtEl>
                                          <p:spTgt spid="273"/>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80"/>
                                        </p:tgtEl>
                                        <p:attrNameLst>
                                          <p:attrName>style.visibility</p:attrName>
                                        </p:attrNameLst>
                                      </p:cBhvr>
                                      <p:to>
                                        <p:strVal val="visible"/>
                                      </p:to>
                                    </p:set>
                                    <p:animEffect transition="in" filter="wipe(left)">
                                      <p:cBhvr>
                                        <p:cTn id="64" dur="1000"/>
                                        <p:tgtEl>
                                          <p:spTgt spid="280"/>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279"/>
                                        </p:tgtEl>
                                        <p:attrNameLst>
                                          <p:attrName>style.visibility</p:attrName>
                                        </p:attrNameLst>
                                      </p:cBhvr>
                                      <p:to>
                                        <p:strVal val="visible"/>
                                      </p:to>
                                    </p:set>
                                    <p:animEffect transition="in" filter="wipe(right)">
                                      <p:cBhvr>
                                        <p:cTn id="67" dur="1000"/>
                                        <p:tgtEl>
                                          <p:spTgt spid="279"/>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5"/>
                                        </p:tgtEl>
                                        <p:attrNameLst>
                                          <p:attrName>style.visibility</p:attrName>
                                        </p:attrNameLst>
                                      </p:cBhvr>
                                      <p:to>
                                        <p:strVal val="visible"/>
                                      </p:to>
                                    </p:set>
                                    <p:animEffect transition="in" filter="wipe(down)">
                                      <p:cBhvr>
                                        <p:cTn id="70" dur="10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2" grpId="0" animBg="1"/>
      <p:bldP spid="267" grpId="0" animBg="1"/>
      <p:bldP spid="268" grpId="0" animBg="1"/>
      <p:bldP spid="269" grpId="0" animBg="1"/>
      <p:bldP spid="270" grpId="0" animBg="1"/>
      <p:bldP spid="271" grpId="0" animBg="1"/>
      <p:bldP spid="272" grpId="0" animBg="1"/>
      <p:bldP spid="273" grpId="0" animBg="1"/>
      <p:bldP spid="274" grpId="0" animBg="1"/>
      <p:bldP spid="275" grpId="0" animBg="1"/>
      <p:bldP spid="279" grpId="0" animBg="1"/>
      <p:bldP spid="280"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5" y="174028"/>
            <a:ext cx="10515600" cy="894622"/>
          </a:xfrm>
        </p:spPr>
        <p:txBody>
          <a:bodyPr/>
          <a:lstStyle/>
          <a:p>
            <a:r>
              <a:rPr lang="en-US" dirty="0">
                <a:solidFill>
                  <a:srgbClr val="0000A8"/>
                </a:solidFill>
              </a:rPr>
              <a:t>Distance vector example: iteration</a:t>
            </a:r>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27</a:t>
            </a:fld>
            <a:endParaRPr lang="en-US" dirty="0"/>
          </a:p>
        </p:txBody>
      </p:sp>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8380337" y="220047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4333785" y="577221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15" name="TextBox 214">
            <a:extLst>
              <a:ext uri="{FF2B5EF4-FFF2-40B4-BE49-F238E27FC236}">
                <a16:creationId xmlns:a16="http://schemas.microsoft.com/office/drawing/2014/main" id="{74A89238-377F-A840-BB03-52D53CBBC3F3}"/>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217" name="TextBox 216">
            <a:extLst>
              <a:ext uri="{FF2B5EF4-FFF2-40B4-BE49-F238E27FC236}">
                <a16:creationId xmlns:a16="http://schemas.microsoft.com/office/drawing/2014/main" id="{FC342D48-14A2-BA4E-A191-060C4177F678}"/>
              </a:ext>
            </a:extLst>
          </p:cNvPr>
          <p:cNvSpPr txBox="1"/>
          <p:nvPr/>
        </p:nvSpPr>
        <p:spPr>
          <a:xfrm>
            <a:off x="4296138" y="4886446"/>
            <a:ext cx="301686" cy="338554"/>
          </a:xfrm>
          <a:prstGeom prst="rect">
            <a:avLst/>
          </a:prstGeom>
          <a:noFill/>
        </p:spPr>
        <p:txBody>
          <a:bodyPr wrap="square" rtlCol="0">
            <a:spAutoFit/>
          </a:bodyPr>
          <a:lstStyle/>
          <a:p>
            <a:r>
              <a:rPr lang="en-US" sz="1600" dirty="0"/>
              <a:t>1</a:t>
            </a:r>
          </a:p>
        </p:txBody>
      </p:sp>
      <p:sp>
        <p:nvSpPr>
          <p:cNvPr id="218" name="TextBox 217">
            <a:extLst>
              <a:ext uri="{FF2B5EF4-FFF2-40B4-BE49-F238E27FC236}">
                <a16:creationId xmlns:a16="http://schemas.microsoft.com/office/drawing/2014/main" id="{C9336A94-9BC9-8F41-95A7-69E18360DF3D}"/>
              </a:ext>
            </a:extLst>
          </p:cNvPr>
          <p:cNvSpPr txBox="1"/>
          <p:nvPr/>
        </p:nvSpPr>
        <p:spPr>
          <a:xfrm>
            <a:off x="6231040" y="4888376"/>
            <a:ext cx="288862" cy="338554"/>
          </a:xfrm>
          <a:prstGeom prst="rect">
            <a:avLst/>
          </a:prstGeom>
          <a:noFill/>
        </p:spPr>
        <p:txBody>
          <a:bodyPr wrap="none" rtlCol="0">
            <a:spAutoFit/>
          </a:bodyPr>
          <a:lstStyle/>
          <a:p>
            <a:r>
              <a:rPr lang="en-US" sz="1600" dirty="0"/>
              <a:t>1</a:t>
            </a:r>
          </a:p>
        </p:txBody>
      </p:sp>
      <p:sp>
        <p:nvSpPr>
          <p:cNvPr id="219" name="TextBox 218">
            <a:extLst>
              <a:ext uri="{FF2B5EF4-FFF2-40B4-BE49-F238E27FC236}">
                <a16:creationId xmlns:a16="http://schemas.microsoft.com/office/drawing/2014/main" id="{E11EFAA3-3025-6E40-9F7B-8AEC8E44C52D}"/>
              </a:ext>
            </a:extLst>
          </p:cNvPr>
          <p:cNvSpPr txBox="1"/>
          <p:nvPr/>
        </p:nvSpPr>
        <p:spPr>
          <a:xfrm>
            <a:off x="8154365" y="4890306"/>
            <a:ext cx="288862" cy="338554"/>
          </a:xfrm>
          <a:prstGeom prst="rect">
            <a:avLst/>
          </a:prstGeom>
          <a:noFill/>
        </p:spPr>
        <p:txBody>
          <a:bodyPr wrap="none" rtlCol="0">
            <a:spAutoFit/>
          </a:bodyPr>
          <a:lstStyle/>
          <a:p>
            <a:r>
              <a:rPr lang="en-US" sz="1600" dirty="0"/>
              <a:t>1</a:t>
            </a:r>
          </a:p>
        </p:txBody>
      </p:sp>
      <p:sp>
        <p:nvSpPr>
          <p:cNvPr id="221" name="TextBox 220">
            <a:extLst>
              <a:ext uri="{FF2B5EF4-FFF2-40B4-BE49-F238E27FC236}">
                <a16:creationId xmlns:a16="http://schemas.microsoft.com/office/drawing/2014/main" id="{EECDCBF1-5ACC-CF43-B981-907337945BA2}"/>
              </a:ext>
            </a:extLst>
          </p:cNvPr>
          <p:cNvSpPr txBox="1"/>
          <p:nvPr/>
        </p:nvSpPr>
        <p:spPr>
          <a:xfrm>
            <a:off x="5442030" y="4029920"/>
            <a:ext cx="301686" cy="338554"/>
          </a:xfrm>
          <a:prstGeom prst="rect">
            <a:avLst/>
          </a:prstGeom>
          <a:noFill/>
        </p:spPr>
        <p:txBody>
          <a:bodyPr wrap="square" rtlCol="0">
            <a:spAutoFit/>
          </a:bodyPr>
          <a:lstStyle/>
          <a:p>
            <a:r>
              <a:rPr lang="en-US" sz="1600" dirty="0"/>
              <a:t>1</a:t>
            </a:r>
          </a:p>
        </p:txBody>
      </p:sp>
      <p:sp>
        <p:nvSpPr>
          <p:cNvPr id="222" name="TextBox 221">
            <a:extLst>
              <a:ext uri="{FF2B5EF4-FFF2-40B4-BE49-F238E27FC236}">
                <a16:creationId xmlns:a16="http://schemas.microsoft.com/office/drawing/2014/main" id="{2DD32315-0DAF-354B-ADE2-76F406D6A871}"/>
              </a:ext>
            </a:extLst>
          </p:cNvPr>
          <p:cNvSpPr txBox="1"/>
          <p:nvPr/>
        </p:nvSpPr>
        <p:spPr>
          <a:xfrm>
            <a:off x="7353782" y="4020275"/>
            <a:ext cx="288862" cy="338554"/>
          </a:xfrm>
          <a:prstGeom prst="rect">
            <a:avLst/>
          </a:prstGeom>
          <a:noFill/>
        </p:spPr>
        <p:txBody>
          <a:bodyPr wrap="none" rtlCol="0">
            <a:spAutoFit/>
          </a:bodyPr>
          <a:lstStyle/>
          <a:p>
            <a:r>
              <a:rPr lang="en-US" sz="1600" dirty="0"/>
              <a:t>1</a:t>
            </a:r>
          </a:p>
        </p:txBody>
      </p:sp>
      <p:sp>
        <p:nvSpPr>
          <p:cNvPr id="223" name="TextBox 222">
            <a:extLst>
              <a:ext uri="{FF2B5EF4-FFF2-40B4-BE49-F238E27FC236}">
                <a16:creationId xmlns:a16="http://schemas.microsoft.com/office/drawing/2014/main" id="{25B3E8DA-82E1-B746-9524-A8B47546C7B7}"/>
              </a:ext>
            </a:extLst>
          </p:cNvPr>
          <p:cNvSpPr txBox="1"/>
          <p:nvPr/>
        </p:nvSpPr>
        <p:spPr>
          <a:xfrm>
            <a:off x="5443958" y="5953247"/>
            <a:ext cx="301686" cy="338554"/>
          </a:xfrm>
          <a:prstGeom prst="rect">
            <a:avLst/>
          </a:prstGeom>
          <a:noFill/>
        </p:spPr>
        <p:txBody>
          <a:bodyPr wrap="square" rtlCol="0">
            <a:spAutoFit/>
          </a:bodyPr>
          <a:lstStyle/>
          <a:p>
            <a:r>
              <a:rPr lang="en-US" sz="1600" dirty="0"/>
              <a:t>1</a:t>
            </a:r>
          </a:p>
        </p:txBody>
      </p:sp>
      <p:sp>
        <p:nvSpPr>
          <p:cNvPr id="224" name="TextBox 223">
            <a:extLst>
              <a:ext uri="{FF2B5EF4-FFF2-40B4-BE49-F238E27FC236}">
                <a16:creationId xmlns:a16="http://schemas.microsoft.com/office/drawing/2014/main" id="{51516E14-40A2-B34F-B880-05B80B68D6FC}"/>
              </a:ext>
            </a:extLst>
          </p:cNvPr>
          <p:cNvSpPr txBox="1"/>
          <p:nvPr/>
        </p:nvSpPr>
        <p:spPr>
          <a:xfrm>
            <a:off x="7355710" y="5943602"/>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5445886" y="2123956"/>
            <a:ext cx="301686" cy="338554"/>
          </a:xfrm>
          <a:prstGeom prst="rect">
            <a:avLst/>
          </a:prstGeom>
          <a:noFill/>
        </p:spPr>
        <p:txBody>
          <a:bodyPr wrap="square" rtlCol="0">
            <a:spAutoFit/>
          </a:bodyPr>
          <a:lstStyle/>
          <a:p>
            <a:r>
              <a:rPr lang="en-US" sz="1600" dirty="0"/>
              <a:t>8</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sp>
        <p:nvSpPr>
          <p:cNvPr id="1032" name="Right Arrow 1031">
            <a:extLst>
              <a:ext uri="{FF2B5EF4-FFF2-40B4-BE49-F238E27FC236}">
                <a16:creationId xmlns:a16="http://schemas.microsoft.com/office/drawing/2014/main" id="{48701230-5EB3-4E4B-BEE9-CAD81136ECFC}"/>
              </a:ext>
            </a:extLst>
          </p:cNvPr>
          <p:cNvSpPr/>
          <p:nvPr/>
        </p:nvSpPr>
        <p:spPr>
          <a:xfrm rot="16200000" flipV="1">
            <a:off x="4399933" y="256130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ight Arrow 266">
            <a:extLst>
              <a:ext uri="{FF2B5EF4-FFF2-40B4-BE49-F238E27FC236}">
                <a16:creationId xmlns:a16="http://schemas.microsoft.com/office/drawing/2014/main" id="{39C7E016-9840-8340-9D5C-7C9BC5953296}"/>
              </a:ext>
            </a:extLst>
          </p:cNvPr>
          <p:cNvSpPr/>
          <p:nvPr/>
        </p:nvSpPr>
        <p:spPr>
          <a:xfrm rot="5400000" flipV="1">
            <a:off x="4395017" y="347078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Right Arrow 267">
            <a:extLst>
              <a:ext uri="{FF2B5EF4-FFF2-40B4-BE49-F238E27FC236}">
                <a16:creationId xmlns:a16="http://schemas.microsoft.com/office/drawing/2014/main" id="{0E4D6E8C-7EAB-9E44-AEFC-4FA875BCA32C}"/>
              </a:ext>
            </a:extLst>
          </p:cNvPr>
          <p:cNvSpPr/>
          <p:nvPr/>
        </p:nvSpPr>
        <p:spPr>
          <a:xfrm rot="16200000" flipV="1">
            <a:off x="6302474" y="2546557"/>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Right Arrow 268">
            <a:extLst>
              <a:ext uri="{FF2B5EF4-FFF2-40B4-BE49-F238E27FC236}">
                <a16:creationId xmlns:a16="http://schemas.microsoft.com/office/drawing/2014/main" id="{F17D421F-D0A1-B94A-8B49-27953D5C8366}"/>
              </a:ext>
            </a:extLst>
          </p:cNvPr>
          <p:cNvSpPr/>
          <p:nvPr/>
        </p:nvSpPr>
        <p:spPr>
          <a:xfrm rot="5400000" flipV="1">
            <a:off x="6297558" y="3456041"/>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Right Arrow 269">
            <a:extLst>
              <a:ext uri="{FF2B5EF4-FFF2-40B4-BE49-F238E27FC236}">
                <a16:creationId xmlns:a16="http://schemas.microsoft.com/office/drawing/2014/main" id="{C0BFDAF2-0356-354B-8B44-188593FB5A37}"/>
              </a:ext>
            </a:extLst>
          </p:cNvPr>
          <p:cNvSpPr/>
          <p:nvPr/>
        </p:nvSpPr>
        <p:spPr>
          <a:xfrm rot="16200000" flipV="1">
            <a:off x="4370435" y="445893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1" name="Right Arrow 270">
            <a:extLst>
              <a:ext uri="{FF2B5EF4-FFF2-40B4-BE49-F238E27FC236}">
                <a16:creationId xmlns:a16="http://schemas.microsoft.com/office/drawing/2014/main" id="{112F6083-F42A-6740-A147-C25BA92606DD}"/>
              </a:ext>
            </a:extLst>
          </p:cNvPr>
          <p:cNvSpPr/>
          <p:nvPr/>
        </p:nvSpPr>
        <p:spPr>
          <a:xfrm rot="5400000" flipV="1">
            <a:off x="4365519" y="536841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Right Arrow 271">
            <a:extLst>
              <a:ext uri="{FF2B5EF4-FFF2-40B4-BE49-F238E27FC236}">
                <a16:creationId xmlns:a16="http://schemas.microsoft.com/office/drawing/2014/main" id="{D340F2D5-4C4A-D441-99F4-FD489A89E6ED}"/>
              </a:ext>
            </a:extLst>
          </p:cNvPr>
          <p:cNvSpPr/>
          <p:nvPr/>
        </p:nvSpPr>
        <p:spPr>
          <a:xfrm rot="16200000" flipV="1">
            <a:off x="6312308" y="4454022"/>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3" name="Right Arrow 272">
            <a:extLst>
              <a:ext uri="{FF2B5EF4-FFF2-40B4-BE49-F238E27FC236}">
                <a16:creationId xmlns:a16="http://schemas.microsoft.com/office/drawing/2014/main" id="{487BF544-1248-5D4C-B9E4-2B3ACA80EA1C}"/>
              </a:ext>
            </a:extLst>
          </p:cNvPr>
          <p:cNvSpPr/>
          <p:nvPr/>
        </p:nvSpPr>
        <p:spPr>
          <a:xfrm rot="5400000" flipV="1">
            <a:off x="6307392" y="5363506"/>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Right Arrow 273">
            <a:extLst>
              <a:ext uri="{FF2B5EF4-FFF2-40B4-BE49-F238E27FC236}">
                <a16:creationId xmlns:a16="http://schemas.microsoft.com/office/drawing/2014/main" id="{0DF6A182-C1F7-C14D-900B-3242DA6B4D96}"/>
              </a:ext>
            </a:extLst>
          </p:cNvPr>
          <p:cNvSpPr/>
          <p:nvPr/>
        </p:nvSpPr>
        <p:spPr>
          <a:xfrm rot="16200000" flipV="1">
            <a:off x="8254181" y="4449110"/>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5" name="Right Arrow 274">
            <a:extLst>
              <a:ext uri="{FF2B5EF4-FFF2-40B4-BE49-F238E27FC236}">
                <a16:creationId xmlns:a16="http://schemas.microsoft.com/office/drawing/2014/main" id="{EEAD3E84-70CC-2A46-87CC-F69A6D50ED35}"/>
              </a:ext>
            </a:extLst>
          </p:cNvPr>
          <p:cNvSpPr/>
          <p:nvPr/>
        </p:nvSpPr>
        <p:spPr>
          <a:xfrm rot="5400000" flipV="1">
            <a:off x="8249265" y="535859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9" name="Right Arrow 278">
            <a:extLst>
              <a:ext uri="{FF2B5EF4-FFF2-40B4-BE49-F238E27FC236}">
                <a16:creationId xmlns:a16="http://schemas.microsoft.com/office/drawing/2014/main" id="{A7B19411-E5F9-AC49-9C67-23093CF98D95}"/>
              </a:ext>
            </a:extLst>
          </p:cNvPr>
          <p:cNvSpPr/>
          <p:nvPr/>
        </p:nvSpPr>
        <p:spPr>
          <a:xfrm rot="10800000" flipH="1">
            <a:off x="7582395" y="5829665"/>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Right Arrow 279">
            <a:extLst>
              <a:ext uri="{FF2B5EF4-FFF2-40B4-BE49-F238E27FC236}">
                <a16:creationId xmlns:a16="http://schemas.microsoft.com/office/drawing/2014/main" id="{19CD2293-67D5-3048-9FAC-78E0AEE8C310}"/>
              </a:ext>
            </a:extLst>
          </p:cNvPr>
          <p:cNvSpPr/>
          <p:nvPr/>
        </p:nvSpPr>
        <p:spPr>
          <a:xfrm flipH="1">
            <a:off x="6819704" y="583458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3" name="Group 282">
            <a:extLst>
              <a:ext uri="{FF2B5EF4-FFF2-40B4-BE49-F238E27FC236}">
                <a16:creationId xmlns:a16="http://schemas.microsoft.com/office/drawing/2014/main" id="{A665C0C8-7FDD-0A42-80A3-CC602804C042}"/>
              </a:ext>
            </a:extLst>
          </p:cNvPr>
          <p:cNvGrpSpPr/>
          <p:nvPr/>
        </p:nvGrpSpPr>
        <p:grpSpPr>
          <a:xfrm>
            <a:off x="4336458" y="383379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314" name="Group 313">
            <a:extLst>
              <a:ext uri="{FF2B5EF4-FFF2-40B4-BE49-F238E27FC236}">
                <a16:creationId xmlns:a16="http://schemas.microsoft.com/office/drawing/2014/main" id="{917871C2-1731-FE43-944D-6364CCE85DA9}"/>
              </a:ext>
            </a:extLst>
          </p:cNvPr>
          <p:cNvGrpSpPr/>
          <p:nvPr/>
        </p:nvGrpSpPr>
        <p:grpSpPr>
          <a:xfrm>
            <a:off x="4333785" y="190606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02" y="2507397"/>
                <a:ext cx="341084"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346" name="Right Arrow 345">
            <a:extLst>
              <a:ext uri="{FF2B5EF4-FFF2-40B4-BE49-F238E27FC236}">
                <a16:creationId xmlns:a16="http://schemas.microsoft.com/office/drawing/2014/main" id="{042BFE25-0F60-794A-B634-E33D42BAAD21}"/>
              </a:ext>
            </a:extLst>
          </p:cNvPr>
          <p:cNvSpPr/>
          <p:nvPr/>
        </p:nvSpPr>
        <p:spPr>
          <a:xfrm rot="10800000" flipH="1">
            <a:off x="5660017" y="584303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7" name="Right Arrow 346">
            <a:extLst>
              <a:ext uri="{FF2B5EF4-FFF2-40B4-BE49-F238E27FC236}">
                <a16:creationId xmlns:a16="http://schemas.microsoft.com/office/drawing/2014/main" id="{E9AE3BA5-DCA8-5D4F-A6D6-75EF46834F58}"/>
              </a:ext>
            </a:extLst>
          </p:cNvPr>
          <p:cNvSpPr/>
          <p:nvPr/>
        </p:nvSpPr>
        <p:spPr>
          <a:xfrm flipH="1">
            <a:off x="4897326" y="584795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8" name="Right Arrow 347">
            <a:extLst>
              <a:ext uri="{FF2B5EF4-FFF2-40B4-BE49-F238E27FC236}">
                <a16:creationId xmlns:a16="http://schemas.microsoft.com/office/drawing/2014/main" id="{80E704B5-3D0B-2A41-AF24-0F438DFF3159}"/>
              </a:ext>
            </a:extLst>
          </p:cNvPr>
          <p:cNvSpPr/>
          <p:nvPr/>
        </p:nvSpPr>
        <p:spPr>
          <a:xfrm rot="10800000" flipH="1">
            <a:off x="5651998" y="3904611"/>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Right Arrow 348">
            <a:extLst>
              <a:ext uri="{FF2B5EF4-FFF2-40B4-BE49-F238E27FC236}">
                <a16:creationId xmlns:a16="http://schemas.microsoft.com/office/drawing/2014/main" id="{D96C2F6A-C449-3E42-9B4A-5B9F8178C165}"/>
              </a:ext>
            </a:extLst>
          </p:cNvPr>
          <p:cNvSpPr/>
          <p:nvPr/>
        </p:nvSpPr>
        <p:spPr>
          <a:xfrm flipH="1">
            <a:off x="4905348" y="3909528"/>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0" name="Right Arrow 349">
            <a:extLst>
              <a:ext uri="{FF2B5EF4-FFF2-40B4-BE49-F238E27FC236}">
                <a16:creationId xmlns:a16="http://schemas.microsoft.com/office/drawing/2014/main" id="{39F8950B-5EB1-4B4E-A0EF-73943A219C7C}"/>
              </a:ext>
            </a:extLst>
          </p:cNvPr>
          <p:cNvSpPr/>
          <p:nvPr/>
        </p:nvSpPr>
        <p:spPr>
          <a:xfrm>
            <a:off x="5660020" y="196618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ight Arrow 350">
            <a:extLst>
              <a:ext uri="{FF2B5EF4-FFF2-40B4-BE49-F238E27FC236}">
                <a16:creationId xmlns:a16="http://schemas.microsoft.com/office/drawing/2014/main" id="{DF406DB6-2900-7C44-9860-A0ADA23E2211}"/>
              </a:ext>
            </a:extLst>
          </p:cNvPr>
          <p:cNvSpPr/>
          <p:nvPr/>
        </p:nvSpPr>
        <p:spPr>
          <a:xfrm rot="10800000">
            <a:off x="4924064" y="1987147"/>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2" name="Right Arrow 351">
            <a:extLst>
              <a:ext uri="{FF2B5EF4-FFF2-40B4-BE49-F238E27FC236}">
                <a16:creationId xmlns:a16="http://schemas.microsoft.com/office/drawing/2014/main" id="{EE34E15B-D663-B047-93CF-9B1CD724C0A5}"/>
              </a:ext>
            </a:extLst>
          </p:cNvPr>
          <p:cNvSpPr/>
          <p:nvPr/>
        </p:nvSpPr>
        <p:spPr>
          <a:xfrm rot="10800000" flipH="1">
            <a:off x="7582399" y="196886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3" name="Right Arrow 352">
            <a:extLst>
              <a:ext uri="{FF2B5EF4-FFF2-40B4-BE49-F238E27FC236}">
                <a16:creationId xmlns:a16="http://schemas.microsoft.com/office/drawing/2014/main" id="{C5E35028-9133-1F45-82D3-DD70357904CF}"/>
              </a:ext>
            </a:extLst>
          </p:cNvPr>
          <p:cNvSpPr/>
          <p:nvPr/>
        </p:nvSpPr>
        <p:spPr>
          <a:xfrm rot="10800000">
            <a:off x="6819708" y="197377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4" name="Right Arrow 353">
            <a:extLst>
              <a:ext uri="{FF2B5EF4-FFF2-40B4-BE49-F238E27FC236}">
                <a16:creationId xmlns:a16="http://schemas.microsoft.com/office/drawing/2014/main" id="{F9910D40-9F0B-7C47-BDEC-508FFA6BCFDB}"/>
              </a:ext>
            </a:extLst>
          </p:cNvPr>
          <p:cNvSpPr/>
          <p:nvPr/>
        </p:nvSpPr>
        <p:spPr>
          <a:xfrm rot="10800000" flipH="1">
            <a:off x="7595769" y="390728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5" name="Right Arrow 354">
            <a:extLst>
              <a:ext uri="{FF2B5EF4-FFF2-40B4-BE49-F238E27FC236}">
                <a16:creationId xmlns:a16="http://schemas.microsoft.com/office/drawing/2014/main" id="{EBB9FB89-D51A-8145-8D43-15C959806E3C}"/>
              </a:ext>
            </a:extLst>
          </p:cNvPr>
          <p:cNvSpPr/>
          <p:nvPr/>
        </p:nvSpPr>
        <p:spPr>
          <a:xfrm flipH="1">
            <a:off x="6833078" y="391220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TextBox 157">
            <a:extLst>
              <a:ext uri="{FF2B5EF4-FFF2-40B4-BE49-F238E27FC236}">
                <a16:creationId xmlns:a16="http://schemas.microsoft.com/office/drawing/2014/main" id="{B5592DAF-A3B4-9F43-84E1-39575A7F870C}"/>
              </a:ext>
            </a:extLst>
          </p:cNvPr>
          <p:cNvSpPr txBox="1"/>
          <p:nvPr/>
        </p:nvSpPr>
        <p:spPr>
          <a:xfrm flipH="1">
            <a:off x="476445" y="3078991"/>
            <a:ext cx="2195814" cy="2585323"/>
          </a:xfrm>
          <a:prstGeom prst="rect">
            <a:avLst/>
          </a:prstGeom>
          <a:noFill/>
        </p:spPr>
        <p:txBody>
          <a:bodyPr wrap="square" rtlCol="0">
            <a:spAutoFit/>
          </a:bodyPr>
          <a:lstStyle/>
          <a:p>
            <a:pPr>
              <a:lnSpc>
                <a:spcPct val="90000"/>
              </a:lnSpc>
              <a:buClr>
                <a:srgbClr val="0000A8"/>
              </a:buClr>
            </a:pPr>
            <a:r>
              <a:rPr lang="en-US" dirty="0"/>
              <a:t>All nodes:</a:t>
            </a:r>
          </a:p>
          <a:p>
            <a:pPr marL="174625" indent="-174625">
              <a:lnSpc>
                <a:spcPct val="90000"/>
              </a:lnSpc>
              <a:buClr>
                <a:srgbClr val="0000A8"/>
              </a:buClr>
              <a:buFont typeface="Wingdings" pitchFamily="2" charset="2"/>
              <a:buChar char="§"/>
            </a:pPr>
            <a:r>
              <a:rPr lang="en-US" dirty="0"/>
              <a:t>receive distance vectors from neighbors</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compute their new local  distance vector</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send their new local distance vector to neighbors</a:t>
            </a:r>
          </a:p>
        </p:txBody>
      </p:sp>
      <p:grpSp>
        <p:nvGrpSpPr>
          <p:cNvPr id="159" name="Group 158">
            <a:extLst>
              <a:ext uri="{FF2B5EF4-FFF2-40B4-BE49-F238E27FC236}">
                <a16:creationId xmlns:a16="http://schemas.microsoft.com/office/drawing/2014/main" id="{51D9C22B-8B5F-5C4F-B836-7B225BEBAA34}"/>
              </a:ext>
            </a:extLst>
          </p:cNvPr>
          <p:cNvGrpSpPr/>
          <p:nvPr/>
        </p:nvGrpSpPr>
        <p:grpSpPr>
          <a:xfrm>
            <a:off x="584365" y="1859143"/>
            <a:ext cx="736099" cy="1229581"/>
            <a:chOff x="10030307" y="3444875"/>
            <a:chExt cx="736099" cy="1229581"/>
          </a:xfrm>
        </p:grpSpPr>
        <p:sp>
          <p:nvSpPr>
            <p:cNvPr id="160" name="TextBox 159">
              <a:extLst>
                <a:ext uri="{FF2B5EF4-FFF2-40B4-BE49-F238E27FC236}">
                  <a16:creationId xmlns:a16="http://schemas.microsoft.com/office/drawing/2014/main" id="{8B6727C7-2D65-214B-AC24-3FD638275EC1}"/>
                </a:ext>
              </a:extLst>
            </p:cNvPr>
            <p:cNvSpPr txBox="1"/>
            <p:nvPr/>
          </p:nvSpPr>
          <p:spPr>
            <a:xfrm>
              <a:off x="10030307" y="4089681"/>
              <a:ext cx="736099" cy="584775"/>
            </a:xfrm>
            <a:prstGeom prst="rect">
              <a:avLst/>
            </a:prstGeom>
            <a:noFill/>
          </p:spPr>
          <p:txBody>
            <a:bodyPr wrap="none" rtlCol="0">
              <a:spAutoFit/>
            </a:bodyPr>
            <a:lstStyle/>
            <a:p>
              <a:r>
                <a:rPr lang="en-US" sz="3200" dirty="0"/>
                <a:t>t=2</a:t>
              </a:r>
            </a:p>
          </p:txBody>
        </p:sp>
        <p:grpSp>
          <p:nvGrpSpPr>
            <p:cNvPr id="161" name="Group 160">
              <a:extLst>
                <a:ext uri="{FF2B5EF4-FFF2-40B4-BE49-F238E27FC236}">
                  <a16:creationId xmlns:a16="http://schemas.microsoft.com/office/drawing/2014/main" id="{7CD0CB56-7686-194E-9336-87E7A7D97331}"/>
                </a:ext>
              </a:extLst>
            </p:cNvPr>
            <p:cNvGrpSpPr/>
            <p:nvPr/>
          </p:nvGrpSpPr>
          <p:grpSpPr>
            <a:xfrm>
              <a:off x="10034588" y="3444875"/>
              <a:ext cx="682627" cy="682625"/>
              <a:chOff x="10034588" y="3444875"/>
              <a:chExt cx="682627" cy="682625"/>
            </a:xfrm>
          </p:grpSpPr>
          <p:sp>
            <p:nvSpPr>
              <p:cNvPr id="162" name="Oval 161">
                <a:extLst>
                  <a:ext uri="{FF2B5EF4-FFF2-40B4-BE49-F238E27FC236}">
                    <a16:creationId xmlns:a16="http://schemas.microsoft.com/office/drawing/2014/main" id="{C4B2CF33-A55A-7045-88D1-AF4148705A10}"/>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71D12050-6F8E-D441-9EB3-D43C862E2FF7}"/>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9039BE19-8C89-2249-9429-12D66FAF87EA}"/>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88497C8-6A73-4341-AC9C-EB6512208F74}"/>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E4797E5-1D6F-BE4B-A4F2-9F8C5FC9970D}"/>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A5E708AC-BFD0-124E-B7DC-30966CA8590E}"/>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6DFE5143-74BA-6D49-9376-30F7E9D09956}"/>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6B211398-DB9E-FC45-8FDC-6F0E1B1A67F5}"/>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F9AF430-A741-DC49-89C7-CC090ABEF1B3}"/>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EE082992-203D-C64B-9E89-DB664E573851}"/>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03B2445A-DC24-3247-8057-F3854B08E81A}"/>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DFE122BB-AC85-9446-ACDF-58E64316BE8D}"/>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8F11881-407E-8D46-A809-9BB9CFD37039}"/>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Oval 174">
                <a:extLst>
                  <a:ext uri="{FF2B5EF4-FFF2-40B4-BE49-F238E27FC236}">
                    <a16:creationId xmlns:a16="http://schemas.microsoft.com/office/drawing/2014/main" id="{4FEE74AE-C9E3-9243-8316-465947D1AAB3}"/>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76" name="Straight Connector 175">
                <a:extLst>
                  <a:ext uri="{FF2B5EF4-FFF2-40B4-BE49-F238E27FC236}">
                    <a16:creationId xmlns:a16="http://schemas.microsoft.com/office/drawing/2014/main" id="{4DC6920A-A583-934A-B8F7-D01CB5A4F755}"/>
                  </a:ext>
                </a:extLst>
              </p:cNvPr>
              <p:cNvCxnSpPr>
                <a:cxnSpLocks/>
              </p:cNvCxnSpPr>
              <p:nvPr/>
            </p:nvCxnSpPr>
            <p:spPr>
              <a:xfrm flipH="1">
                <a:off x="10365498" y="3656685"/>
                <a:ext cx="240612" cy="121026"/>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260381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wipe(down)">
                                      <p:cBhvr>
                                        <p:cTn id="7" dur="1000"/>
                                        <p:tgtEl>
                                          <p:spTgt spid="103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351"/>
                                        </p:tgtEl>
                                        <p:attrNameLst>
                                          <p:attrName>style.visibility</p:attrName>
                                        </p:attrNameLst>
                                      </p:cBhvr>
                                      <p:to>
                                        <p:strVal val="visible"/>
                                      </p:to>
                                    </p:set>
                                    <p:animEffect transition="in" filter="wipe(right)">
                                      <p:cBhvr>
                                        <p:cTn id="10" dur="1000"/>
                                        <p:tgtEl>
                                          <p:spTgt spid="351"/>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350"/>
                                        </p:tgtEl>
                                        <p:attrNameLst>
                                          <p:attrName>style.visibility</p:attrName>
                                        </p:attrNameLst>
                                      </p:cBhvr>
                                      <p:to>
                                        <p:strVal val="visible"/>
                                      </p:to>
                                    </p:set>
                                    <p:animEffect transition="in" filter="wipe(left)">
                                      <p:cBhvr>
                                        <p:cTn id="13" dur="1000"/>
                                        <p:tgtEl>
                                          <p:spTgt spid="350"/>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68"/>
                                        </p:tgtEl>
                                        <p:attrNameLst>
                                          <p:attrName>style.visibility</p:attrName>
                                        </p:attrNameLst>
                                      </p:cBhvr>
                                      <p:to>
                                        <p:strVal val="visible"/>
                                      </p:to>
                                    </p:set>
                                    <p:animEffect transition="in" filter="wipe(down)">
                                      <p:cBhvr>
                                        <p:cTn id="16" dur="1000"/>
                                        <p:tgtEl>
                                          <p:spTgt spid="268"/>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353"/>
                                        </p:tgtEl>
                                        <p:attrNameLst>
                                          <p:attrName>style.visibility</p:attrName>
                                        </p:attrNameLst>
                                      </p:cBhvr>
                                      <p:to>
                                        <p:strVal val="visible"/>
                                      </p:to>
                                    </p:set>
                                    <p:animEffect transition="in" filter="wipe(right)">
                                      <p:cBhvr>
                                        <p:cTn id="19" dur="1000"/>
                                        <p:tgtEl>
                                          <p:spTgt spid="353"/>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52"/>
                                        </p:tgtEl>
                                        <p:attrNameLst>
                                          <p:attrName>style.visibility</p:attrName>
                                        </p:attrNameLst>
                                      </p:cBhvr>
                                      <p:to>
                                        <p:strVal val="visible"/>
                                      </p:to>
                                    </p:set>
                                    <p:animEffect transition="in" filter="wipe(left)">
                                      <p:cBhvr>
                                        <p:cTn id="22" dur="1000"/>
                                        <p:tgtEl>
                                          <p:spTgt spid="35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267"/>
                                        </p:tgtEl>
                                        <p:attrNameLst>
                                          <p:attrName>style.visibility</p:attrName>
                                        </p:attrNameLst>
                                      </p:cBhvr>
                                      <p:to>
                                        <p:strVal val="visible"/>
                                      </p:to>
                                    </p:set>
                                    <p:animEffect transition="in" filter="wipe(up)">
                                      <p:cBhvr>
                                        <p:cTn id="25" dur="1000"/>
                                        <p:tgtEl>
                                          <p:spTgt spid="26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349"/>
                                        </p:tgtEl>
                                        <p:attrNameLst>
                                          <p:attrName>style.visibility</p:attrName>
                                        </p:attrNameLst>
                                      </p:cBhvr>
                                      <p:to>
                                        <p:strVal val="visible"/>
                                      </p:to>
                                    </p:set>
                                    <p:animEffect transition="in" filter="wipe(right)">
                                      <p:cBhvr>
                                        <p:cTn id="28" dur="1000"/>
                                        <p:tgtEl>
                                          <p:spTgt spid="34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70"/>
                                        </p:tgtEl>
                                        <p:attrNameLst>
                                          <p:attrName>style.visibility</p:attrName>
                                        </p:attrNameLst>
                                      </p:cBhvr>
                                      <p:to>
                                        <p:strVal val="visible"/>
                                      </p:to>
                                    </p:set>
                                    <p:animEffect transition="in" filter="wipe(down)">
                                      <p:cBhvr>
                                        <p:cTn id="31" dur="1000"/>
                                        <p:tgtEl>
                                          <p:spTgt spid="270"/>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48"/>
                                        </p:tgtEl>
                                        <p:attrNameLst>
                                          <p:attrName>style.visibility</p:attrName>
                                        </p:attrNameLst>
                                      </p:cBhvr>
                                      <p:to>
                                        <p:strVal val="visible"/>
                                      </p:to>
                                    </p:set>
                                    <p:animEffect transition="in" filter="wipe(left)">
                                      <p:cBhvr>
                                        <p:cTn id="34" dur="1000"/>
                                        <p:tgtEl>
                                          <p:spTgt spid="348"/>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269"/>
                                        </p:tgtEl>
                                        <p:attrNameLst>
                                          <p:attrName>style.visibility</p:attrName>
                                        </p:attrNameLst>
                                      </p:cBhvr>
                                      <p:to>
                                        <p:strVal val="visible"/>
                                      </p:to>
                                    </p:set>
                                    <p:animEffect transition="in" filter="wipe(up)">
                                      <p:cBhvr>
                                        <p:cTn id="37" dur="1000"/>
                                        <p:tgtEl>
                                          <p:spTgt spid="269"/>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355"/>
                                        </p:tgtEl>
                                        <p:attrNameLst>
                                          <p:attrName>style.visibility</p:attrName>
                                        </p:attrNameLst>
                                      </p:cBhvr>
                                      <p:to>
                                        <p:strVal val="visible"/>
                                      </p:to>
                                    </p:set>
                                    <p:animEffect transition="in" filter="wipe(right)">
                                      <p:cBhvr>
                                        <p:cTn id="40" dur="1000"/>
                                        <p:tgtEl>
                                          <p:spTgt spid="35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272"/>
                                        </p:tgtEl>
                                        <p:attrNameLst>
                                          <p:attrName>style.visibility</p:attrName>
                                        </p:attrNameLst>
                                      </p:cBhvr>
                                      <p:to>
                                        <p:strVal val="visible"/>
                                      </p:to>
                                    </p:set>
                                    <p:animEffect transition="in" filter="wipe(down)">
                                      <p:cBhvr>
                                        <p:cTn id="43" dur="1000"/>
                                        <p:tgtEl>
                                          <p:spTgt spid="272"/>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54"/>
                                        </p:tgtEl>
                                        <p:attrNameLst>
                                          <p:attrName>style.visibility</p:attrName>
                                        </p:attrNameLst>
                                      </p:cBhvr>
                                      <p:to>
                                        <p:strVal val="visible"/>
                                      </p:to>
                                    </p:set>
                                    <p:animEffect transition="in" filter="wipe(left)">
                                      <p:cBhvr>
                                        <p:cTn id="46" dur="1000"/>
                                        <p:tgtEl>
                                          <p:spTgt spid="354"/>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274"/>
                                        </p:tgtEl>
                                        <p:attrNameLst>
                                          <p:attrName>style.visibility</p:attrName>
                                        </p:attrNameLst>
                                      </p:cBhvr>
                                      <p:to>
                                        <p:strVal val="visible"/>
                                      </p:to>
                                    </p:set>
                                    <p:animEffect transition="in" filter="wipe(down)">
                                      <p:cBhvr>
                                        <p:cTn id="49" dur="1000"/>
                                        <p:tgtEl>
                                          <p:spTgt spid="274"/>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271"/>
                                        </p:tgtEl>
                                        <p:attrNameLst>
                                          <p:attrName>style.visibility</p:attrName>
                                        </p:attrNameLst>
                                      </p:cBhvr>
                                      <p:to>
                                        <p:strVal val="visible"/>
                                      </p:to>
                                    </p:set>
                                    <p:animEffect transition="in" filter="wipe(up)">
                                      <p:cBhvr>
                                        <p:cTn id="52" dur="1000"/>
                                        <p:tgtEl>
                                          <p:spTgt spid="271"/>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347"/>
                                        </p:tgtEl>
                                        <p:attrNameLst>
                                          <p:attrName>style.visibility</p:attrName>
                                        </p:attrNameLst>
                                      </p:cBhvr>
                                      <p:to>
                                        <p:strVal val="visible"/>
                                      </p:to>
                                    </p:set>
                                    <p:animEffect transition="in" filter="wipe(right)">
                                      <p:cBhvr>
                                        <p:cTn id="55" dur="1000"/>
                                        <p:tgtEl>
                                          <p:spTgt spid="347"/>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346"/>
                                        </p:tgtEl>
                                        <p:attrNameLst>
                                          <p:attrName>style.visibility</p:attrName>
                                        </p:attrNameLst>
                                      </p:cBhvr>
                                      <p:to>
                                        <p:strVal val="visible"/>
                                      </p:to>
                                    </p:set>
                                    <p:animEffect transition="in" filter="wipe(left)">
                                      <p:cBhvr>
                                        <p:cTn id="58" dur="1000"/>
                                        <p:tgtEl>
                                          <p:spTgt spid="346"/>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73"/>
                                        </p:tgtEl>
                                        <p:attrNameLst>
                                          <p:attrName>style.visibility</p:attrName>
                                        </p:attrNameLst>
                                      </p:cBhvr>
                                      <p:to>
                                        <p:strVal val="visible"/>
                                      </p:to>
                                    </p:set>
                                    <p:animEffect transition="in" filter="wipe(up)">
                                      <p:cBhvr>
                                        <p:cTn id="61" dur="1000"/>
                                        <p:tgtEl>
                                          <p:spTgt spid="27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280"/>
                                        </p:tgtEl>
                                        <p:attrNameLst>
                                          <p:attrName>style.visibility</p:attrName>
                                        </p:attrNameLst>
                                      </p:cBhvr>
                                      <p:to>
                                        <p:strVal val="visible"/>
                                      </p:to>
                                    </p:set>
                                    <p:animEffect transition="in" filter="wipe(right)">
                                      <p:cBhvr>
                                        <p:cTn id="64" dur="1000"/>
                                        <p:tgtEl>
                                          <p:spTgt spid="280"/>
                                        </p:tgtEl>
                                      </p:cBhvr>
                                    </p:animEffect>
                                  </p:childTnLst>
                                </p:cTn>
                              </p:par>
                              <p:par>
                                <p:cTn id="65" presetID="22" presetClass="entr" presetSubtype="8" fill="hold" grpId="0" nodeType="withEffect">
                                  <p:stCondLst>
                                    <p:cond delay="0"/>
                                  </p:stCondLst>
                                  <p:childTnLst>
                                    <p:set>
                                      <p:cBhvr>
                                        <p:cTn id="66" dur="1" fill="hold">
                                          <p:stCondLst>
                                            <p:cond delay="0"/>
                                          </p:stCondLst>
                                        </p:cTn>
                                        <p:tgtEl>
                                          <p:spTgt spid="279"/>
                                        </p:tgtEl>
                                        <p:attrNameLst>
                                          <p:attrName>style.visibility</p:attrName>
                                        </p:attrNameLst>
                                      </p:cBhvr>
                                      <p:to>
                                        <p:strVal val="visible"/>
                                      </p:to>
                                    </p:set>
                                    <p:animEffect transition="in" filter="wipe(left)">
                                      <p:cBhvr>
                                        <p:cTn id="67" dur="1000"/>
                                        <p:tgtEl>
                                          <p:spTgt spid="279"/>
                                        </p:tgtEl>
                                      </p:cBhvr>
                                    </p:animEffect>
                                  </p:childTnLst>
                                </p:cTn>
                              </p:par>
                              <p:par>
                                <p:cTn id="68" presetID="22" presetClass="entr" presetSubtype="1" fill="hold" grpId="0" nodeType="withEffect">
                                  <p:stCondLst>
                                    <p:cond delay="0"/>
                                  </p:stCondLst>
                                  <p:childTnLst>
                                    <p:set>
                                      <p:cBhvr>
                                        <p:cTn id="69" dur="1" fill="hold">
                                          <p:stCondLst>
                                            <p:cond delay="0"/>
                                          </p:stCondLst>
                                        </p:cTn>
                                        <p:tgtEl>
                                          <p:spTgt spid="275"/>
                                        </p:tgtEl>
                                        <p:attrNameLst>
                                          <p:attrName>style.visibility</p:attrName>
                                        </p:attrNameLst>
                                      </p:cBhvr>
                                      <p:to>
                                        <p:strVal val="visible"/>
                                      </p:to>
                                    </p:set>
                                    <p:animEffect transition="in" filter="wipe(up)">
                                      <p:cBhvr>
                                        <p:cTn id="70" dur="10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2" grpId="0" animBg="1"/>
      <p:bldP spid="267" grpId="0" animBg="1"/>
      <p:bldP spid="268" grpId="0" animBg="1"/>
      <p:bldP spid="269" grpId="0" animBg="1"/>
      <p:bldP spid="270" grpId="0" animBg="1"/>
      <p:bldP spid="271" grpId="0" animBg="1"/>
      <p:bldP spid="272" grpId="0" animBg="1"/>
      <p:bldP spid="273" grpId="0" animBg="1"/>
      <p:bldP spid="274" grpId="0" animBg="1"/>
      <p:bldP spid="275" grpId="0" animBg="1"/>
      <p:bldP spid="279" grpId="0" animBg="1"/>
      <p:bldP spid="280"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5" y="174028"/>
            <a:ext cx="10515600" cy="894622"/>
          </a:xfrm>
        </p:spPr>
        <p:txBody>
          <a:bodyPr/>
          <a:lstStyle/>
          <a:p>
            <a:r>
              <a:rPr lang="en-US" dirty="0">
                <a:solidFill>
                  <a:srgbClr val="0000A8"/>
                </a:solidFill>
              </a:rPr>
              <a:t>Distance vector example: iteration</a:t>
            </a:r>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28</a:t>
            </a:fld>
            <a:endParaRPr lang="en-US" dirty="0"/>
          </a:p>
        </p:txBody>
      </p:sp>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8380337" y="220047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4333785" y="577221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15" name="TextBox 214">
            <a:extLst>
              <a:ext uri="{FF2B5EF4-FFF2-40B4-BE49-F238E27FC236}">
                <a16:creationId xmlns:a16="http://schemas.microsoft.com/office/drawing/2014/main" id="{74A89238-377F-A840-BB03-52D53CBBC3F3}"/>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217" name="TextBox 216">
            <a:extLst>
              <a:ext uri="{FF2B5EF4-FFF2-40B4-BE49-F238E27FC236}">
                <a16:creationId xmlns:a16="http://schemas.microsoft.com/office/drawing/2014/main" id="{FC342D48-14A2-BA4E-A191-060C4177F678}"/>
              </a:ext>
            </a:extLst>
          </p:cNvPr>
          <p:cNvSpPr txBox="1"/>
          <p:nvPr/>
        </p:nvSpPr>
        <p:spPr>
          <a:xfrm>
            <a:off x="4296138" y="4886446"/>
            <a:ext cx="301686" cy="338554"/>
          </a:xfrm>
          <a:prstGeom prst="rect">
            <a:avLst/>
          </a:prstGeom>
          <a:noFill/>
        </p:spPr>
        <p:txBody>
          <a:bodyPr wrap="square" rtlCol="0">
            <a:spAutoFit/>
          </a:bodyPr>
          <a:lstStyle/>
          <a:p>
            <a:r>
              <a:rPr lang="en-US" sz="1600" dirty="0"/>
              <a:t>1</a:t>
            </a:r>
          </a:p>
        </p:txBody>
      </p:sp>
      <p:sp>
        <p:nvSpPr>
          <p:cNvPr id="218" name="TextBox 217">
            <a:extLst>
              <a:ext uri="{FF2B5EF4-FFF2-40B4-BE49-F238E27FC236}">
                <a16:creationId xmlns:a16="http://schemas.microsoft.com/office/drawing/2014/main" id="{C9336A94-9BC9-8F41-95A7-69E18360DF3D}"/>
              </a:ext>
            </a:extLst>
          </p:cNvPr>
          <p:cNvSpPr txBox="1"/>
          <p:nvPr/>
        </p:nvSpPr>
        <p:spPr>
          <a:xfrm>
            <a:off x="6231040" y="4888376"/>
            <a:ext cx="288862" cy="338554"/>
          </a:xfrm>
          <a:prstGeom prst="rect">
            <a:avLst/>
          </a:prstGeom>
          <a:noFill/>
        </p:spPr>
        <p:txBody>
          <a:bodyPr wrap="none" rtlCol="0">
            <a:spAutoFit/>
          </a:bodyPr>
          <a:lstStyle/>
          <a:p>
            <a:r>
              <a:rPr lang="en-US" sz="1600" dirty="0"/>
              <a:t>1</a:t>
            </a:r>
          </a:p>
        </p:txBody>
      </p:sp>
      <p:sp>
        <p:nvSpPr>
          <p:cNvPr id="219" name="TextBox 218">
            <a:extLst>
              <a:ext uri="{FF2B5EF4-FFF2-40B4-BE49-F238E27FC236}">
                <a16:creationId xmlns:a16="http://schemas.microsoft.com/office/drawing/2014/main" id="{E11EFAA3-3025-6E40-9F7B-8AEC8E44C52D}"/>
              </a:ext>
            </a:extLst>
          </p:cNvPr>
          <p:cNvSpPr txBox="1"/>
          <p:nvPr/>
        </p:nvSpPr>
        <p:spPr>
          <a:xfrm>
            <a:off x="8154365" y="4890306"/>
            <a:ext cx="288862" cy="338554"/>
          </a:xfrm>
          <a:prstGeom prst="rect">
            <a:avLst/>
          </a:prstGeom>
          <a:noFill/>
        </p:spPr>
        <p:txBody>
          <a:bodyPr wrap="none" rtlCol="0">
            <a:spAutoFit/>
          </a:bodyPr>
          <a:lstStyle/>
          <a:p>
            <a:r>
              <a:rPr lang="en-US" sz="1600" dirty="0"/>
              <a:t>1</a:t>
            </a:r>
          </a:p>
        </p:txBody>
      </p:sp>
      <p:sp>
        <p:nvSpPr>
          <p:cNvPr id="221" name="TextBox 220">
            <a:extLst>
              <a:ext uri="{FF2B5EF4-FFF2-40B4-BE49-F238E27FC236}">
                <a16:creationId xmlns:a16="http://schemas.microsoft.com/office/drawing/2014/main" id="{EECDCBF1-5ACC-CF43-B981-907337945BA2}"/>
              </a:ext>
            </a:extLst>
          </p:cNvPr>
          <p:cNvSpPr txBox="1"/>
          <p:nvPr/>
        </p:nvSpPr>
        <p:spPr>
          <a:xfrm>
            <a:off x="5442030" y="4029920"/>
            <a:ext cx="301686" cy="338554"/>
          </a:xfrm>
          <a:prstGeom prst="rect">
            <a:avLst/>
          </a:prstGeom>
          <a:noFill/>
        </p:spPr>
        <p:txBody>
          <a:bodyPr wrap="square" rtlCol="0">
            <a:spAutoFit/>
          </a:bodyPr>
          <a:lstStyle/>
          <a:p>
            <a:r>
              <a:rPr lang="en-US" sz="1600" dirty="0"/>
              <a:t>1</a:t>
            </a:r>
          </a:p>
        </p:txBody>
      </p:sp>
      <p:sp>
        <p:nvSpPr>
          <p:cNvPr id="222" name="TextBox 221">
            <a:extLst>
              <a:ext uri="{FF2B5EF4-FFF2-40B4-BE49-F238E27FC236}">
                <a16:creationId xmlns:a16="http://schemas.microsoft.com/office/drawing/2014/main" id="{2DD32315-0DAF-354B-ADE2-76F406D6A871}"/>
              </a:ext>
            </a:extLst>
          </p:cNvPr>
          <p:cNvSpPr txBox="1"/>
          <p:nvPr/>
        </p:nvSpPr>
        <p:spPr>
          <a:xfrm>
            <a:off x="7353782" y="4020275"/>
            <a:ext cx="288862" cy="338554"/>
          </a:xfrm>
          <a:prstGeom prst="rect">
            <a:avLst/>
          </a:prstGeom>
          <a:noFill/>
        </p:spPr>
        <p:txBody>
          <a:bodyPr wrap="none" rtlCol="0">
            <a:spAutoFit/>
          </a:bodyPr>
          <a:lstStyle/>
          <a:p>
            <a:r>
              <a:rPr lang="en-US" sz="1600" dirty="0"/>
              <a:t>1</a:t>
            </a:r>
          </a:p>
        </p:txBody>
      </p:sp>
      <p:sp>
        <p:nvSpPr>
          <p:cNvPr id="223" name="TextBox 222">
            <a:extLst>
              <a:ext uri="{FF2B5EF4-FFF2-40B4-BE49-F238E27FC236}">
                <a16:creationId xmlns:a16="http://schemas.microsoft.com/office/drawing/2014/main" id="{25B3E8DA-82E1-B746-9524-A8B47546C7B7}"/>
              </a:ext>
            </a:extLst>
          </p:cNvPr>
          <p:cNvSpPr txBox="1"/>
          <p:nvPr/>
        </p:nvSpPr>
        <p:spPr>
          <a:xfrm>
            <a:off x="5443958" y="5953247"/>
            <a:ext cx="301686" cy="338554"/>
          </a:xfrm>
          <a:prstGeom prst="rect">
            <a:avLst/>
          </a:prstGeom>
          <a:noFill/>
        </p:spPr>
        <p:txBody>
          <a:bodyPr wrap="square" rtlCol="0">
            <a:spAutoFit/>
          </a:bodyPr>
          <a:lstStyle/>
          <a:p>
            <a:r>
              <a:rPr lang="en-US" sz="1600" dirty="0"/>
              <a:t>8</a:t>
            </a:r>
          </a:p>
        </p:txBody>
      </p:sp>
      <p:sp>
        <p:nvSpPr>
          <p:cNvPr id="224" name="TextBox 223">
            <a:extLst>
              <a:ext uri="{FF2B5EF4-FFF2-40B4-BE49-F238E27FC236}">
                <a16:creationId xmlns:a16="http://schemas.microsoft.com/office/drawing/2014/main" id="{51516E14-40A2-B34F-B880-05B80B68D6FC}"/>
              </a:ext>
            </a:extLst>
          </p:cNvPr>
          <p:cNvSpPr txBox="1"/>
          <p:nvPr/>
        </p:nvSpPr>
        <p:spPr>
          <a:xfrm>
            <a:off x="7355710" y="5943602"/>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5445886" y="2123956"/>
            <a:ext cx="301686" cy="338554"/>
          </a:xfrm>
          <a:prstGeom prst="rect">
            <a:avLst/>
          </a:prstGeom>
          <a:noFill/>
        </p:spPr>
        <p:txBody>
          <a:bodyPr wrap="square" rtlCol="0">
            <a:spAutoFit/>
          </a:bodyPr>
          <a:lstStyle/>
          <a:p>
            <a:r>
              <a:rPr lang="en-US" sz="1600" dirty="0"/>
              <a:t>2</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grpSp>
        <p:nvGrpSpPr>
          <p:cNvPr id="283" name="Group 282">
            <a:extLst>
              <a:ext uri="{FF2B5EF4-FFF2-40B4-BE49-F238E27FC236}">
                <a16:creationId xmlns:a16="http://schemas.microsoft.com/office/drawing/2014/main" id="{A665C0C8-7FDD-0A42-80A3-CC602804C042}"/>
              </a:ext>
            </a:extLst>
          </p:cNvPr>
          <p:cNvGrpSpPr/>
          <p:nvPr/>
        </p:nvGrpSpPr>
        <p:grpSpPr>
          <a:xfrm>
            <a:off x="4336458" y="383379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314" name="Group 313">
            <a:extLst>
              <a:ext uri="{FF2B5EF4-FFF2-40B4-BE49-F238E27FC236}">
                <a16:creationId xmlns:a16="http://schemas.microsoft.com/office/drawing/2014/main" id="{917871C2-1731-FE43-944D-6364CCE85DA9}"/>
              </a:ext>
            </a:extLst>
          </p:cNvPr>
          <p:cNvGrpSpPr/>
          <p:nvPr/>
        </p:nvGrpSpPr>
        <p:grpSpPr>
          <a:xfrm>
            <a:off x="4333785" y="190606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02" y="2507397"/>
                <a:ext cx="341084"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158" name="TextBox 157">
            <a:extLst>
              <a:ext uri="{FF2B5EF4-FFF2-40B4-BE49-F238E27FC236}">
                <a16:creationId xmlns:a16="http://schemas.microsoft.com/office/drawing/2014/main" id="{B5592DAF-A3B4-9F43-84E1-39575A7F870C}"/>
              </a:ext>
            </a:extLst>
          </p:cNvPr>
          <p:cNvSpPr txBox="1"/>
          <p:nvPr/>
        </p:nvSpPr>
        <p:spPr>
          <a:xfrm flipH="1">
            <a:off x="476445" y="3078991"/>
            <a:ext cx="2195814" cy="2585323"/>
          </a:xfrm>
          <a:prstGeom prst="rect">
            <a:avLst/>
          </a:prstGeom>
          <a:noFill/>
        </p:spPr>
        <p:txBody>
          <a:bodyPr wrap="square" rtlCol="0">
            <a:spAutoFit/>
          </a:bodyPr>
          <a:lstStyle/>
          <a:p>
            <a:pPr>
              <a:lnSpc>
                <a:spcPct val="90000"/>
              </a:lnSpc>
              <a:buClr>
                <a:srgbClr val="0000A8"/>
              </a:buClr>
            </a:pPr>
            <a:r>
              <a:rPr lang="en-US" dirty="0"/>
              <a:t>All nodes:</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receive distance vectors from neighbors</a:t>
            </a:r>
          </a:p>
          <a:p>
            <a:pPr marL="174625" indent="-174625">
              <a:lnSpc>
                <a:spcPct val="90000"/>
              </a:lnSpc>
              <a:buClr>
                <a:srgbClr val="0000A8"/>
              </a:buClr>
              <a:buFont typeface="Wingdings" pitchFamily="2" charset="2"/>
              <a:buChar char="§"/>
            </a:pPr>
            <a:r>
              <a:rPr lang="en-US" dirty="0"/>
              <a:t>compute their new local  distance vector</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send their new local distance vector to neighbors</a:t>
            </a:r>
          </a:p>
        </p:txBody>
      </p:sp>
      <p:grpSp>
        <p:nvGrpSpPr>
          <p:cNvPr id="159" name="Group 158">
            <a:extLst>
              <a:ext uri="{FF2B5EF4-FFF2-40B4-BE49-F238E27FC236}">
                <a16:creationId xmlns:a16="http://schemas.microsoft.com/office/drawing/2014/main" id="{51D9C22B-8B5F-5C4F-B836-7B225BEBAA34}"/>
              </a:ext>
            </a:extLst>
          </p:cNvPr>
          <p:cNvGrpSpPr/>
          <p:nvPr/>
        </p:nvGrpSpPr>
        <p:grpSpPr>
          <a:xfrm>
            <a:off x="584365" y="1859143"/>
            <a:ext cx="736099" cy="1229581"/>
            <a:chOff x="10030307" y="3444875"/>
            <a:chExt cx="736099" cy="1229581"/>
          </a:xfrm>
        </p:grpSpPr>
        <p:sp>
          <p:nvSpPr>
            <p:cNvPr id="160" name="TextBox 159">
              <a:extLst>
                <a:ext uri="{FF2B5EF4-FFF2-40B4-BE49-F238E27FC236}">
                  <a16:creationId xmlns:a16="http://schemas.microsoft.com/office/drawing/2014/main" id="{8B6727C7-2D65-214B-AC24-3FD638275EC1}"/>
                </a:ext>
              </a:extLst>
            </p:cNvPr>
            <p:cNvSpPr txBox="1"/>
            <p:nvPr/>
          </p:nvSpPr>
          <p:spPr>
            <a:xfrm>
              <a:off x="10030307" y="4089681"/>
              <a:ext cx="736099" cy="584775"/>
            </a:xfrm>
            <a:prstGeom prst="rect">
              <a:avLst/>
            </a:prstGeom>
            <a:noFill/>
          </p:spPr>
          <p:txBody>
            <a:bodyPr wrap="none" rtlCol="0">
              <a:spAutoFit/>
            </a:bodyPr>
            <a:lstStyle/>
            <a:p>
              <a:r>
                <a:rPr lang="en-US" sz="3200" dirty="0"/>
                <a:t>t=2</a:t>
              </a:r>
            </a:p>
          </p:txBody>
        </p:sp>
        <p:grpSp>
          <p:nvGrpSpPr>
            <p:cNvPr id="161" name="Group 160">
              <a:extLst>
                <a:ext uri="{FF2B5EF4-FFF2-40B4-BE49-F238E27FC236}">
                  <a16:creationId xmlns:a16="http://schemas.microsoft.com/office/drawing/2014/main" id="{7CD0CB56-7686-194E-9336-87E7A7D97331}"/>
                </a:ext>
              </a:extLst>
            </p:cNvPr>
            <p:cNvGrpSpPr/>
            <p:nvPr/>
          </p:nvGrpSpPr>
          <p:grpSpPr>
            <a:xfrm>
              <a:off x="10034588" y="3444875"/>
              <a:ext cx="682627" cy="682625"/>
              <a:chOff x="10034588" y="3444875"/>
              <a:chExt cx="682627" cy="682625"/>
            </a:xfrm>
          </p:grpSpPr>
          <p:sp>
            <p:nvSpPr>
              <p:cNvPr id="162" name="Oval 161">
                <a:extLst>
                  <a:ext uri="{FF2B5EF4-FFF2-40B4-BE49-F238E27FC236}">
                    <a16:creationId xmlns:a16="http://schemas.microsoft.com/office/drawing/2014/main" id="{C4B2CF33-A55A-7045-88D1-AF4148705A10}"/>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71D12050-6F8E-D441-9EB3-D43C862E2FF7}"/>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9039BE19-8C89-2249-9429-12D66FAF87EA}"/>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88497C8-6A73-4341-AC9C-EB6512208F74}"/>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9E4797E5-1D6F-BE4B-A4F2-9F8C5FC9970D}"/>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A5E708AC-BFD0-124E-B7DC-30966CA8590E}"/>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6DFE5143-74BA-6D49-9376-30F7E9D09956}"/>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6B211398-DB9E-FC45-8FDC-6F0E1B1A67F5}"/>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F9AF430-A741-DC49-89C7-CC090ABEF1B3}"/>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EE082992-203D-C64B-9E89-DB664E573851}"/>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03B2445A-DC24-3247-8057-F3854B08E81A}"/>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DFE122BB-AC85-9446-ACDF-58E64316BE8D}"/>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8F11881-407E-8D46-A809-9BB9CFD37039}"/>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Oval 174">
                <a:extLst>
                  <a:ext uri="{FF2B5EF4-FFF2-40B4-BE49-F238E27FC236}">
                    <a16:creationId xmlns:a16="http://schemas.microsoft.com/office/drawing/2014/main" id="{4FEE74AE-C9E3-9243-8316-465947D1AAB3}"/>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 name="Group 2">
            <a:extLst>
              <a:ext uri="{FF2B5EF4-FFF2-40B4-BE49-F238E27FC236}">
                <a16:creationId xmlns:a16="http://schemas.microsoft.com/office/drawing/2014/main" id="{BE3B24DF-00CD-F548-AD9E-519F13CEFE2A}"/>
              </a:ext>
            </a:extLst>
          </p:cNvPr>
          <p:cNvGrpSpPr/>
          <p:nvPr/>
        </p:nvGrpSpPr>
        <p:grpSpPr>
          <a:xfrm>
            <a:off x="4041058" y="1582994"/>
            <a:ext cx="5089626" cy="4955455"/>
            <a:chOff x="3982064" y="1612491"/>
            <a:chExt cx="5089626" cy="4955455"/>
          </a:xfrm>
        </p:grpSpPr>
        <p:grpSp>
          <p:nvGrpSpPr>
            <p:cNvPr id="7" name="Group 6">
              <a:extLst>
                <a:ext uri="{FF2B5EF4-FFF2-40B4-BE49-F238E27FC236}">
                  <a16:creationId xmlns:a16="http://schemas.microsoft.com/office/drawing/2014/main" id="{4AA8C641-B239-B74E-A56A-6FC17DD05F53}"/>
                </a:ext>
              </a:extLst>
            </p:cNvPr>
            <p:cNvGrpSpPr/>
            <p:nvPr/>
          </p:nvGrpSpPr>
          <p:grpSpPr>
            <a:xfrm>
              <a:off x="4011560" y="1641985"/>
              <a:ext cx="1196054" cy="1022555"/>
              <a:chOff x="9655277" y="2349909"/>
              <a:chExt cx="1196054" cy="1022555"/>
            </a:xfrm>
          </p:grpSpPr>
          <p:sp>
            <p:nvSpPr>
              <p:cNvPr id="4" name="Freeform 3">
                <a:extLst>
                  <a:ext uri="{FF2B5EF4-FFF2-40B4-BE49-F238E27FC236}">
                    <a16:creationId xmlns:a16="http://schemas.microsoft.com/office/drawing/2014/main" id="{00707AC5-49E7-AE40-8A46-1ACEF91E823B}"/>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TextBox 5">
                <a:extLst>
                  <a:ext uri="{FF2B5EF4-FFF2-40B4-BE49-F238E27FC236}">
                    <a16:creationId xmlns:a16="http://schemas.microsoft.com/office/drawing/2014/main" id="{95C2C0DC-E6A2-784B-8032-7F8C86E35889}"/>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157" name="Group 156">
              <a:extLst>
                <a:ext uri="{FF2B5EF4-FFF2-40B4-BE49-F238E27FC236}">
                  <a16:creationId xmlns:a16="http://schemas.microsoft.com/office/drawing/2014/main" id="{34F33CFE-B17F-9D43-BD1A-F46BCD176DD6}"/>
                </a:ext>
              </a:extLst>
            </p:cNvPr>
            <p:cNvGrpSpPr/>
            <p:nvPr/>
          </p:nvGrpSpPr>
          <p:grpSpPr>
            <a:xfrm>
              <a:off x="5943598" y="1627238"/>
              <a:ext cx="1196054" cy="1022555"/>
              <a:chOff x="9655277" y="2349909"/>
              <a:chExt cx="1196054" cy="1022555"/>
            </a:xfrm>
          </p:grpSpPr>
          <p:sp>
            <p:nvSpPr>
              <p:cNvPr id="177" name="Freeform 176">
                <a:extLst>
                  <a:ext uri="{FF2B5EF4-FFF2-40B4-BE49-F238E27FC236}">
                    <a16:creationId xmlns:a16="http://schemas.microsoft.com/office/drawing/2014/main" id="{F0BEA684-9A42-E94C-B2D5-EDC1A1F2EF20}"/>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TextBox 177">
                <a:extLst>
                  <a:ext uri="{FF2B5EF4-FFF2-40B4-BE49-F238E27FC236}">
                    <a16:creationId xmlns:a16="http://schemas.microsoft.com/office/drawing/2014/main" id="{2F8ED3B6-87B0-574A-9DA5-A41BD73B3CF5}"/>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179" name="Group 178">
              <a:extLst>
                <a:ext uri="{FF2B5EF4-FFF2-40B4-BE49-F238E27FC236}">
                  <a16:creationId xmlns:a16="http://schemas.microsoft.com/office/drawing/2014/main" id="{9A4B8D63-0904-2145-8F9E-1FEF70C7AF9F}"/>
                </a:ext>
              </a:extLst>
            </p:cNvPr>
            <p:cNvGrpSpPr/>
            <p:nvPr/>
          </p:nvGrpSpPr>
          <p:grpSpPr>
            <a:xfrm>
              <a:off x="7875636" y="1612491"/>
              <a:ext cx="1196054" cy="1022555"/>
              <a:chOff x="9655277" y="2349909"/>
              <a:chExt cx="1196054" cy="1022555"/>
            </a:xfrm>
          </p:grpSpPr>
          <p:sp>
            <p:nvSpPr>
              <p:cNvPr id="180" name="Freeform 179">
                <a:extLst>
                  <a:ext uri="{FF2B5EF4-FFF2-40B4-BE49-F238E27FC236}">
                    <a16:creationId xmlns:a16="http://schemas.microsoft.com/office/drawing/2014/main" id="{EC6C0209-ECBD-E24C-AA45-744B932DC114}"/>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Box 180">
                <a:extLst>
                  <a:ext uri="{FF2B5EF4-FFF2-40B4-BE49-F238E27FC236}">
                    <a16:creationId xmlns:a16="http://schemas.microsoft.com/office/drawing/2014/main" id="{31B9CF9C-B04D-5A4F-AC32-278B0ED42F01}"/>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182" name="Group 181">
              <a:extLst>
                <a:ext uri="{FF2B5EF4-FFF2-40B4-BE49-F238E27FC236}">
                  <a16:creationId xmlns:a16="http://schemas.microsoft.com/office/drawing/2014/main" id="{EC02EBAB-7E8B-8144-9064-B32C5427DBD9}"/>
                </a:ext>
              </a:extLst>
            </p:cNvPr>
            <p:cNvGrpSpPr/>
            <p:nvPr/>
          </p:nvGrpSpPr>
          <p:grpSpPr>
            <a:xfrm>
              <a:off x="3996812" y="3593688"/>
              <a:ext cx="1196054" cy="1022555"/>
              <a:chOff x="9655277" y="2349909"/>
              <a:chExt cx="1196054" cy="1022555"/>
            </a:xfrm>
          </p:grpSpPr>
          <p:sp>
            <p:nvSpPr>
              <p:cNvPr id="183" name="Freeform 182">
                <a:extLst>
                  <a:ext uri="{FF2B5EF4-FFF2-40B4-BE49-F238E27FC236}">
                    <a16:creationId xmlns:a16="http://schemas.microsoft.com/office/drawing/2014/main" id="{4F8E9313-A12A-3849-B12A-1BC5C1A36AF0}"/>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TextBox 213">
                <a:extLst>
                  <a:ext uri="{FF2B5EF4-FFF2-40B4-BE49-F238E27FC236}">
                    <a16:creationId xmlns:a16="http://schemas.microsoft.com/office/drawing/2014/main" id="{CA0F4249-5B41-3D48-9023-8757509C8B58}"/>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220" name="Group 219">
              <a:extLst>
                <a:ext uri="{FF2B5EF4-FFF2-40B4-BE49-F238E27FC236}">
                  <a16:creationId xmlns:a16="http://schemas.microsoft.com/office/drawing/2014/main" id="{B89D7B16-224E-0545-AAE5-58B841BB7F79}"/>
                </a:ext>
              </a:extLst>
            </p:cNvPr>
            <p:cNvGrpSpPr/>
            <p:nvPr/>
          </p:nvGrpSpPr>
          <p:grpSpPr>
            <a:xfrm>
              <a:off x="5928850" y="3578941"/>
              <a:ext cx="1196054" cy="1022555"/>
              <a:chOff x="9655277" y="2349909"/>
              <a:chExt cx="1196054" cy="1022555"/>
            </a:xfrm>
          </p:grpSpPr>
          <p:sp>
            <p:nvSpPr>
              <p:cNvPr id="227" name="Freeform 226">
                <a:extLst>
                  <a:ext uri="{FF2B5EF4-FFF2-40B4-BE49-F238E27FC236}">
                    <a16:creationId xmlns:a16="http://schemas.microsoft.com/office/drawing/2014/main" id="{C98EEB01-D57D-DF44-921F-DE4A3FCEA6FF}"/>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TextBox 227">
                <a:extLst>
                  <a:ext uri="{FF2B5EF4-FFF2-40B4-BE49-F238E27FC236}">
                    <a16:creationId xmlns:a16="http://schemas.microsoft.com/office/drawing/2014/main" id="{A6BE9F63-A36F-B842-81EA-382F13B1F7EE}"/>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229" name="Group 228">
              <a:extLst>
                <a:ext uri="{FF2B5EF4-FFF2-40B4-BE49-F238E27FC236}">
                  <a16:creationId xmlns:a16="http://schemas.microsoft.com/office/drawing/2014/main" id="{D9355008-5692-5045-9867-573B61A6287F}"/>
                </a:ext>
              </a:extLst>
            </p:cNvPr>
            <p:cNvGrpSpPr/>
            <p:nvPr/>
          </p:nvGrpSpPr>
          <p:grpSpPr>
            <a:xfrm>
              <a:off x="7860888" y="3564194"/>
              <a:ext cx="1196054" cy="1022555"/>
              <a:chOff x="9655277" y="2349909"/>
              <a:chExt cx="1196054" cy="1022555"/>
            </a:xfrm>
          </p:grpSpPr>
          <p:sp>
            <p:nvSpPr>
              <p:cNvPr id="230" name="Freeform 229">
                <a:extLst>
                  <a:ext uri="{FF2B5EF4-FFF2-40B4-BE49-F238E27FC236}">
                    <a16:creationId xmlns:a16="http://schemas.microsoft.com/office/drawing/2014/main" id="{FB50278F-0DAA-BE47-BF4C-10BB64655FD9}"/>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TextBox 230">
                <a:extLst>
                  <a:ext uri="{FF2B5EF4-FFF2-40B4-BE49-F238E27FC236}">
                    <a16:creationId xmlns:a16="http://schemas.microsoft.com/office/drawing/2014/main" id="{D80FE26B-BC39-3840-8971-AC80538B679B}"/>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232" name="Group 231">
              <a:extLst>
                <a:ext uri="{FF2B5EF4-FFF2-40B4-BE49-F238E27FC236}">
                  <a16:creationId xmlns:a16="http://schemas.microsoft.com/office/drawing/2014/main" id="{8919850D-033C-884C-874D-578D6BEF54D6}"/>
                </a:ext>
              </a:extLst>
            </p:cNvPr>
            <p:cNvGrpSpPr/>
            <p:nvPr/>
          </p:nvGrpSpPr>
          <p:grpSpPr>
            <a:xfrm>
              <a:off x="3982064" y="5545391"/>
              <a:ext cx="1196054" cy="1022555"/>
              <a:chOff x="9655277" y="2349909"/>
              <a:chExt cx="1196054" cy="1022555"/>
            </a:xfrm>
          </p:grpSpPr>
          <p:sp>
            <p:nvSpPr>
              <p:cNvPr id="233" name="Freeform 232">
                <a:extLst>
                  <a:ext uri="{FF2B5EF4-FFF2-40B4-BE49-F238E27FC236}">
                    <a16:creationId xmlns:a16="http://schemas.microsoft.com/office/drawing/2014/main" id="{A58AC890-F958-6645-870D-1AB87CB3F2A4}"/>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TextBox 233">
                <a:extLst>
                  <a:ext uri="{FF2B5EF4-FFF2-40B4-BE49-F238E27FC236}">
                    <a16:creationId xmlns:a16="http://schemas.microsoft.com/office/drawing/2014/main" id="{F91239F9-821D-324E-AED8-FC0DBAC8E537}"/>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235" name="Group 234">
              <a:extLst>
                <a:ext uri="{FF2B5EF4-FFF2-40B4-BE49-F238E27FC236}">
                  <a16:creationId xmlns:a16="http://schemas.microsoft.com/office/drawing/2014/main" id="{4D851E35-9983-2647-8751-B14388AB0989}"/>
                </a:ext>
              </a:extLst>
            </p:cNvPr>
            <p:cNvGrpSpPr/>
            <p:nvPr/>
          </p:nvGrpSpPr>
          <p:grpSpPr>
            <a:xfrm>
              <a:off x="5914102" y="5530644"/>
              <a:ext cx="1196054" cy="1022555"/>
              <a:chOff x="9655277" y="2349909"/>
              <a:chExt cx="1196054" cy="1022555"/>
            </a:xfrm>
          </p:grpSpPr>
          <p:sp>
            <p:nvSpPr>
              <p:cNvPr id="236" name="Freeform 235">
                <a:extLst>
                  <a:ext uri="{FF2B5EF4-FFF2-40B4-BE49-F238E27FC236}">
                    <a16:creationId xmlns:a16="http://schemas.microsoft.com/office/drawing/2014/main" id="{B0E043AA-70A2-8045-AEF2-608FF9160AEF}"/>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7" name="TextBox 236">
                <a:extLst>
                  <a:ext uri="{FF2B5EF4-FFF2-40B4-BE49-F238E27FC236}">
                    <a16:creationId xmlns:a16="http://schemas.microsoft.com/office/drawing/2014/main" id="{E0712C29-CD00-4544-87CB-605AB5CBBE08}"/>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nvGrpSpPr>
            <p:cNvPr id="238" name="Group 237">
              <a:extLst>
                <a:ext uri="{FF2B5EF4-FFF2-40B4-BE49-F238E27FC236}">
                  <a16:creationId xmlns:a16="http://schemas.microsoft.com/office/drawing/2014/main" id="{031F5E61-5B07-8C41-A704-C2A49253CC50}"/>
                </a:ext>
              </a:extLst>
            </p:cNvPr>
            <p:cNvGrpSpPr/>
            <p:nvPr/>
          </p:nvGrpSpPr>
          <p:grpSpPr>
            <a:xfrm>
              <a:off x="7846140" y="5515897"/>
              <a:ext cx="1196054" cy="1022555"/>
              <a:chOff x="9655277" y="2349909"/>
              <a:chExt cx="1196054" cy="1022555"/>
            </a:xfrm>
          </p:grpSpPr>
          <p:sp>
            <p:nvSpPr>
              <p:cNvPr id="239" name="Freeform 238">
                <a:extLst>
                  <a:ext uri="{FF2B5EF4-FFF2-40B4-BE49-F238E27FC236}">
                    <a16:creationId xmlns:a16="http://schemas.microsoft.com/office/drawing/2014/main" id="{B72B4351-32EB-1245-8CF3-9F678CEC542B}"/>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TextBox 239">
                <a:extLst>
                  <a:ext uri="{FF2B5EF4-FFF2-40B4-BE49-F238E27FC236}">
                    <a16:creationId xmlns:a16="http://schemas.microsoft.com/office/drawing/2014/main" id="{2D65D50F-2DBC-ED46-BC08-037761F3504F}"/>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grpSp>
      <p:cxnSp>
        <p:nvCxnSpPr>
          <p:cNvPr id="241" name="Straight Connector 240">
            <a:extLst>
              <a:ext uri="{FF2B5EF4-FFF2-40B4-BE49-F238E27FC236}">
                <a16:creationId xmlns:a16="http://schemas.microsoft.com/office/drawing/2014/main" id="{B38AD34A-F832-BE4A-A882-9D9F4CB12C05}"/>
              </a:ext>
            </a:extLst>
          </p:cNvPr>
          <p:cNvCxnSpPr>
            <a:cxnSpLocks/>
          </p:cNvCxnSpPr>
          <p:nvPr/>
        </p:nvCxnSpPr>
        <p:spPr>
          <a:xfrm flipH="1">
            <a:off x="919556" y="2070953"/>
            <a:ext cx="240612" cy="121026"/>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3152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5" y="174028"/>
            <a:ext cx="10515600" cy="894622"/>
          </a:xfrm>
        </p:spPr>
        <p:txBody>
          <a:bodyPr/>
          <a:lstStyle/>
          <a:p>
            <a:r>
              <a:rPr lang="en-US" dirty="0"/>
              <a:t>Distance vector example: </a:t>
            </a:r>
            <a:r>
              <a:rPr lang="en-US" dirty="0">
                <a:solidFill>
                  <a:srgbClr val="0000A8"/>
                </a:solidFill>
              </a:rPr>
              <a:t>iteration</a:t>
            </a:r>
            <a:endParaRPr lang="en-US" dirty="0"/>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29</a:t>
            </a:fld>
            <a:endParaRPr lang="en-US" dirty="0"/>
          </a:p>
        </p:txBody>
      </p:sp>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8380337" y="220047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4333785" y="577221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15" name="TextBox 214">
            <a:extLst>
              <a:ext uri="{FF2B5EF4-FFF2-40B4-BE49-F238E27FC236}">
                <a16:creationId xmlns:a16="http://schemas.microsoft.com/office/drawing/2014/main" id="{74A89238-377F-A840-BB03-52D53CBBC3F3}"/>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217" name="TextBox 216">
            <a:extLst>
              <a:ext uri="{FF2B5EF4-FFF2-40B4-BE49-F238E27FC236}">
                <a16:creationId xmlns:a16="http://schemas.microsoft.com/office/drawing/2014/main" id="{FC342D48-14A2-BA4E-A191-060C4177F678}"/>
              </a:ext>
            </a:extLst>
          </p:cNvPr>
          <p:cNvSpPr txBox="1"/>
          <p:nvPr/>
        </p:nvSpPr>
        <p:spPr>
          <a:xfrm>
            <a:off x="4296138" y="4886446"/>
            <a:ext cx="301686" cy="338554"/>
          </a:xfrm>
          <a:prstGeom prst="rect">
            <a:avLst/>
          </a:prstGeom>
          <a:noFill/>
        </p:spPr>
        <p:txBody>
          <a:bodyPr wrap="square" rtlCol="0">
            <a:spAutoFit/>
          </a:bodyPr>
          <a:lstStyle/>
          <a:p>
            <a:r>
              <a:rPr lang="en-US" sz="1600" dirty="0"/>
              <a:t>1</a:t>
            </a:r>
          </a:p>
        </p:txBody>
      </p:sp>
      <p:sp>
        <p:nvSpPr>
          <p:cNvPr id="218" name="TextBox 217">
            <a:extLst>
              <a:ext uri="{FF2B5EF4-FFF2-40B4-BE49-F238E27FC236}">
                <a16:creationId xmlns:a16="http://schemas.microsoft.com/office/drawing/2014/main" id="{C9336A94-9BC9-8F41-95A7-69E18360DF3D}"/>
              </a:ext>
            </a:extLst>
          </p:cNvPr>
          <p:cNvSpPr txBox="1"/>
          <p:nvPr/>
        </p:nvSpPr>
        <p:spPr>
          <a:xfrm>
            <a:off x="6231040" y="4888376"/>
            <a:ext cx="288862" cy="338554"/>
          </a:xfrm>
          <a:prstGeom prst="rect">
            <a:avLst/>
          </a:prstGeom>
          <a:noFill/>
        </p:spPr>
        <p:txBody>
          <a:bodyPr wrap="none" rtlCol="0">
            <a:spAutoFit/>
          </a:bodyPr>
          <a:lstStyle/>
          <a:p>
            <a:r>
              <a:rPr lang="en-US" sz="1600" dirty="0"/>
              <a:t>1</a:t>
            </a:r>
          </a:p>
        </p:txBody>
      </p:sp>
      <p:sp>
        <p:nvSpPr>
          <p:cNvPr id="219" name="TextBox 218">
            <a:extLst>
              <a:ext uri="{FF2B5EF4-FFF2-40B4-BE49-F238E27FC236}">
                <a16:creationId xmlns:a16="http://schemas.microsoft.com/office/drawing/2014/main" id="{E11EFAA3-3025-6E40-9F7B-8AEC8E44C52D}"/>
              </a:ext>
            </a:extLst>
          </p:cNvPr>
          <p:cNvSpPr txBox="1"/>
          <p:nvPr/>
        </p:nvSpPr>
        <p:spPr>
          <a:xfrm>
            <a:off x="8154365" y="4890306"/>
            <a:ext cx="288862" cy="338554"/>
          </a:xfrm>
          <a:prstGeom prst="rect">
            <a:avLst/>
          </a:prstGeom>
          <a:noFill/>
        </p:spPr>
        <p:txBody>
          <a:bodyPr wrap="none" rtlCol="0">
            <a:spAutoFit/>
          </a:bodyPr>
          <a:lstStyle/>
          <a:p>
            <a:r>
              <a:rPr lang="en-US" sz="1600" dirty="0"/>
              <a:t>1</a:t>
            </a:r>
          </a:p>
        </p:txBody>
      </p:sp>
      <p:sp>
        <p:nvSpPr>
          <p:cNvPr id="221" name="TextBox 220">
            <a:extLst>
              <a:ext uri="{FF2B5EF4-FFF2-40B4-BE49-F238E27FC236}">
                <a16:creationId xmlns:a16="http://schemas.microsoft.com/office/drawing/2014/main" id="{EECDCBF1-5ACC-CF43-B981-907337945BA2}"/>
              </a:ext>
            </a:extLst>
          </p:cNvPr>
          <p:cNvSpPr txBox="1"/>
          <p:nvPr/>
        </p:nvSpPr>
        <p:spPr>
          <a:xfrm>
            <a:off x="5442030" y="4029920"/>
            <a:ext cx="301686" cy="338554"/>
          </a:xfrm>
          <a:prstGeom prst="rect">
            <a:avLst/>
          </a:prstGeom>
          <a:noFill/>
        </p:spPr>
        <p:txBody>
          <a:bodyPr wrap="square" rtlCol="0">
            <a:spAutoFit/>
          </a:bodyPr>
          <a:lstStyle/>
          <a:p>
            <a:r>
              <a:rPr lang="en-US" sz="1600" dirty="0"/>
              <a:t>1</a:t>
            </a:r>
          </a:p>
        </p:txBody>
      </p:sp>
      <p:sp>
        <p:nvSpPr>
          <p:cNvPr id="222" name="TextBox 221">
            <a:extLst>
              <a:ext uri="{FF2B5EF4-FFF2-40B4-BE49-F238E27FC236}">
                <a16:creationId xmlns:a16="http://schemas.microsoft.com/office/drawing/2014/main" id="{2DD32315-0DAF-354B-ADE2-76F406D6A871}"/>
              </a:ext>
            </a:extLst>
          </p:cNvPr>
          <p:cNvSpPr txBox="1"/>
          <p:nvPr/>
        </p:nvSpPr>
        <p:spPr>
          <a:xfrm>
            <a:off x="7353782" y="4020275"/>
            <a:ext cx="288862" cy="338554"/>
          </a:xfrm>
          <a:prstGeom prst="rect">
            <a:avLst/>
          </a:prstGeom>
          <a:noFill/>
        </p:spPr>
        <p:txBody>
          <a:bodyPr wrap="none" rtlCol="0">
            <a:spAutoFit/>
          </a:bodyPr>
          <a:lstStyle/>
          <a:p>
            <a:r>
              <a:rPr lang="en-US" sz="1600" dirty="0"/>
              <a:t>1</a:t>
            </a:r>
          </a:p>
        </p:txBody>
      </p:sp>
      <p:sp>
        <p:nvSpPr>
          <p:cNvPr id="223" name="TextBox 222">
            <a:extLst>
              <a:ext uri="{FF2B5EF4-FFF2-40B4-BE49-F238E27FC236}">
                <a16:creationId xmlns:a16="http://schemas.microsoft.com/office/drawing/2014/main" id="{25B3E8DA-82E1-B746-9524-A8B47546C7B7}"/>
              </a:ext>
            </a:extLst>
          </p:cNvPr>
          <p:cNvSpPr txBox="1"/>
          <p:nvPr/>
        </p:nvSpPr>
        <p:spPr>
          <a:xfrm>
            <a:off x="5443958" y="5953247"/>
            <a:ext cx="301686" cy="338554"/>
          </a:xfrm>
          <a:prstGeom prst="rect">
            <a:avLst/>
          </a:prstGeom>
          <a:noFill/>
        </p:spPr>
        <p:txBody>
          <a:bodyPr wrap="square" rtlCol="0">
            <a:spAutoFit/>
          </a:bodyPr>
          <a:lstStyle/>
          <a:p>
            <a:r>
              <a:rPr lang="en-US" sz="1600" dirty="0"/>
              <a:t>1</a:t>
            </a:r>
          </a:p>
        </p:txBody>
      </p:sp>
      <p:sp>
        <p:nvSpPr>
          <p:cNvPr id="224" name="TextBox 223">
            <a:extLst>
              <a:ext uri="{FF2B5EF4-FFF2-40B4-BE49-F238E27FC236}">
                <a16:creationId xmlns:a16="http://schemas.microsoft.com/office/drawing/2014/main" id="{51516E14-40A2-B34F-B880-05B80B68D6FC}"/>
              </a:ext>
            </a:extLst>
          </p:cNvPr>
          <p:cNvSpPr txBox="1"/>
          <p:nvPr/>
        </p:nvSpPr>
        <p:spPr>
          <a:xfrm>
            <a:off x="7355710" y="5943602"/>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5445886" y="2123956"/>
            <a:ext cx="301686" cy="338554"/>
          </a:xfrm>
          <a:prstGeom prst="rect">
            <a:avLst/>
          </a:prstGeom>
          <a:noFill/>
        </p:spPr>
        <p:txBody>
          <a:bodyPr wrap="square" rtlCol="0">
            <a:spAutoFit/>
          </a:bodyPr>
          <a:lstStyle/>
          <a:p>
            <a:r>
              <a:rPr lang="en-US" sz="1600" dirty="0"/>
              <a:t>8</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sp>
        <p:nvSpPr>
          <p:cNvPr id="1032" name="Right Arrow 1031">
            <a:extLst>
              <a:ext uri="{FF2B5EF4-FFF2-40B4-BE49-F238E27FC236}">
                <a16:creationId xmlns:a16="http://schemas.microsoft.com/office/drawing/2014/main" id="{48701230-5EB3-4E4B-BEE9-CAD81136ECFC}"/>
              </a:ext>
            </a:extLst>
          </p:cNvPr>
          <p:cNvSpPr/>
          <p:nvPr/>
        </p:nvSpPr>
        <p:spPr>
          <a:xfrm rot="5400000">
            <a:off x="4399933" y="256130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ight Arrow 266">
            <a:extLst>
              <a:ext uri="{FF2B5EF4-FFF2-40B4-BE49-F238E27FC236}">
                <a16:creationId xmlns:a16="http://schemas.microsoft.com/office/drawing/2014/main" id="{39C7E016-9840-8340-9D5C-7C9BC5953296}"/>
              </a:ext>
            </a:extLst>
          </p:cNvPr>
          <p:cNvSpPr/>
          <p:nvPr/>
        </p:nvSpPr>
        <p:spPr>
          <a:xfrm rot="16200000">
            <a:off x="4395017" y="347078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Right Arrow 267">
            <a:extLst>
              <a:ext uri="{FF2B5EF4-FFF2-40B4-BE49-F238E27FC236}">
                <a16:creationId xmlns:a16="http://schemas.microsoft.com/office/drawing/2014/main" id="{0E4D6E8C-7EAB-9E44-AEFC-4FA875BCA32C}"/>
              </a:ext>
            </a:extLst>
          </p:cNvPr>
          <p:cNvSpPr/>
          <p:nvPr/>
        </p:nvSpPr>
        <p:spPr>
          <a:xfrm rot="5400000">
            <a:off x="6302474" y="2546557"/>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Right Arrow 268">
            <a:extLst>
              <a:ext uri="{FF2B5EF4-FFF2-40B4-BE49-F238E27FC236}">
                <a16:creationId xmlns:a16="http://schemas.microsoft.com/office/drawing/2014/main" id="{F17D421F-D0A1-B94A-8B49-27953D5C8366}"/>
              </a:ext>
            </a:extLst>
          </p:cNvPr>
          <p:cNvSpPr/>
          <p:nvPr/>
        </p:nvSpPr>
        <p:spPr>
          <a:xfrm rot="16200000">
            <a:off x="6297558" y="3456041"/>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Right Arrow 269">
            <a:extLst>
              <a:ext uri="{FF2B5EF4-FFF2-40B4-BE49-F238E27FC236}">
                <a16:creationId xmlns:a16="http://schemas.microsoft.com/office/drawing/2014/main" id="{C0BFDAF2-0356-354B-8B44-188593FB5A37}"/>
              </a:ext>
            </a:extLst>
          </p:cNvPr>
          <p:cNvSpPr/>
          <p:nvPr/>
        </p:nvSpPr>
        <p:spPr>
          <a:xfrm rot="5400000">
            <a:off x="4370435" y="445893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1" name="Right Arrow 270">
            <a:extLst>
              <a:ext uri="{FF2B5EF4-FFF2-40B4-BE49-F238E27FC236}">
                <a16:creationId xmlns:a16="http://schemas.microsoft.com/office/drawing/2014/main" id="{112F6083-F42A-6740-A147-C25BA92606DD}"/>
              </a:ext>
            </a:extLst>
          </p:cNvPr>
          <p:cNvSpPr/>
          <p:nvPr/>
        </p:nvSpPr>
        <p:spPr>
          <a:xfrm rot="16200000">
            <a:off x="4365519" y="536841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Right Arrow 271">
            <a:extLst>
              <a:ext uri="{FF2B5EF4-FFF2-40B4-BE49-F238E27FC236}">
                <a16:creationId xmlns:a16="http://schemas.microsoft.com/office/drawing/2014/main" id="{D340F2D5-4C4A-D441-99F4-FD489A89E6ED}"/>
              </a:ext>
            </a:extLst>
          </p:cNvPr>
          <p:cNvSpPr/>
          <p:nvPr/>
        </p:nvSpPr>
        <p:spPr>
          <a:xfrm rot="5400000">
            <a:off x="6312308" y="4454022"/>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3" name="Right Arrow 272">
            <a:extLst>
              <a:ext uri="{FF2B5EF4-FFF2-40B4-BE49-F238E27FC236}">
                <a16:creationId xmlns:a16="http://schemas.microsoft.com/office/drawing/2014/main" id="{487BF544-1248-5D4C-B9E4-2B3ACA80EA1C}"/>
              </a:ext>
            </a:extLst>
          </p:cNvPr>
          <p:cNvSpPr/>
          <p:nvPr/>
        </p:nvSpPr>
        <p:spPr>
          <a:xfrm rot="16200000">
            <a:off x="6307392" y="5363506"/>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Right Arrow 273">
            <a:extLst>
              <a:ext uri="{FF2B5EF4-FFF2-40B4-BE49-F238E27FC236}">
                <a16:creationId xmlns:a16="http://schemas.microsoft.com/office/drawing/2014/main" id="{0DF6A182-C1F7-C14D-900B-3242DA6B4D96}"/>
              </a:ext>
            </a:extLst>
          </p:cNvPr>
          <p:cNvSpPr/>
          <p:nvPr/>
        </p:nvSpPr>
        <p:spPr>
          <a:xfrm rot="5400000">
            <a:off x="8254181" y="4449110"/>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5" name="Right Arrow 274">
            <a:extLst>
              <a:ext uri="{FF2B5EF4-FFF2-40B4-BE49-F238E27FC236}">
                <a16:creationId xmlns:a16="http://schemas.microsoft.com/office/drawing/2014/main" id="{EEAD3E84-70CC-2A46-87CC-F69A6D50ED35}"/>
              </a:ext>
            </a:extLst>
          </p:cNvPr>
          <p:cNvSpPr/>
          <p:nvPr/>
        </p:nvSpPr>
        <p:spPr>
          <a:xfrm rot="16200000">
            <a:off x="8249265" y="535859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9" name="Right Arrow 278">
            <a:extLst>
              <a:ext uri="{FF2B5EF4-FFF2-40B4-BE49-F238E27FC236}">
                <a16:creationId xmlns:a16="http://schemas.microsoft.com/office/drawing/2014/main" id="{A7B19411-E5F9-AC49-9C67-23093CF98D95}"/>
              </a:ext>
            </a:extLst>
          </p:cNvPr>
          <p:cNvSpPr/>
          <p:nvPr/>
        </p:nvSpPr>
        <p:spPr>
          <a:xfrm rot="10800000">
            <a:off x="7582395" y="5829665"/>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Right Arrow 279">
            <a:extLst>
              <a:ext uri="{FF2B5EF4-FFF2-40B4-BE49-F238E27FC236}">
                <a16:creationId xmlns:a16="http://schemas.microsoft.com/office/drawing/2014/main" id="{19CD2293-67D5-3048-9FAC-78E0AEE8C310}"/>
              </a:ext>
            </a:extLst>
          </p:cNvPr>
          <p:cNvSpPr/>
          <p:nvPr/>
        </p:nvSpPr>
        <p:spPr>
          <a:xfrm>
            <a:off x="6819704" y="583458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3" name="Group 282">
            <a:extLst>
              <a:ext uri="{FF2B5EF4-FFF2-40B4-BE49-F238E27FC236}">
                <a16:creationId xmlns:a16="http://schemas.microsoft.com/office/drawing/2014/main" id="{A665C0C8-7FDD-0A42-80A3-CC602804C042}"/>
              </a:ext>
            </a:extLst>
          </p:cNvPr>
          <p:cNvGrpSpPr/>
          <p:nvPr/>
        </p:nvGrpSpPr>
        <p:grpSpPr>
          <a:xfrm>
            <a:off x="4336458" y="383379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314" name="Group 313">
            <a:extLst>
              <a:ext uri="{FF2B5EF4-FFF2-40B4-BE49-F238E27FC236}">
                <a16:creationId xmlns:a16="http://schemas.microsoft.com/office/drawing/2014/main" id="{917871C2-1731-FE43-944D-6364CCE85DA9}"/>
              </a:ext>
            </a:extLst>
          </p:cNvPr>
          <p:cNvGrpSpPr/>
          <p:nvPr/>
        </p:nvGrpSpPr>
        <p:grpSpPr>
          <a:xfrm>
            <a:off x="4333785" y="190606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16" y="2507397"/>
                <a:ext cx="341085"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346" name="Right Arrow 345">
            <a:extLst>
              <a:ext uri="{FF2B5EF4-FFF2-40B4-BE49-F238E27FC236}">
                <a16:creationId xmlns:a16="http://schemas.microsoft.com/office/drawing/2014/main" id="{042BFE25-0F60-794A-B634-E33D42BAAD21}"/>
              </a:ext>
            </a:extLst>
          </p:cNvPr>
          <p:cNvSpPr/>
          <p:nvPr/>
        </p:nvSpPr>
        <p:spPr>
          <a:xfrm rot="10800000">
            <a:off x="5660017" y="584303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7" name="Right Arrow 346">
            <a:extLst>
              <a:ext uri="{FF2B5EF4-FFF2-40B4-BE49-F238E27FC236}">
                <a16:creationId xmlns:a16="http://schemas.microsoft.com/office/drawing/2014/main" id="{E9AE3BA5-DCA8-5D4F-A6D6-75EF46834F58}"/>
              </a:ext>
            </a:extLst>
          </p:cNvPr>
          <p:cNvSpPr/>
          <p:nvPr/>
        </p:nvSpPr>
        <p:spPr>
          <a:xfrm>
            <a:off x="4897326" y="584795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8" name="Right Arrow 347">
            <a:extLst>
              <a:ext uri="{FF2B5EF4-FFF2-40B4-BE49-F238E27FC236}">
                <a16:creationId xmlns:a16="http://schemas.microsoft.com/office/drawing/2014/main" id="{80E704B5-3D0B-2A41-AF24-0F438DFF3159}"/>
              </a:ext>
            </a:extLst>
          </p:cNvPr>
          <p:cNvSpPr/>
          <p:nvPr/>
        </p:nvSpPr>
        <p:spPr>
          <a:xfrm rot="10800000">
            <a:off x="5651998" y="3904611"/>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Right Arrow 348">
            <a:extLst>
              <a:ext uri="{FF2B5EF4-FFF2-40B4-BE49-F238E27FC236}">
                <a16:creationId xmlns:a16="http://schemas.microsoft.com/office/drawing/2014/main" id="{D96C2F6A-C449-3E42-9B4A-5B9F8178C165}"/>
              </a:ext>
            </a:extLst>
          </p:cNvPr>
          <p:cNvSpPr/>
          <p:nvPr/>
        </p:nvSpPr>
        <p:spPr>
          <a:xfrm>
            <a:off x="4905348" y="3909528"/>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0" name="Right Arrow 349">
            <a:extLst>
              <a:ext uri="{FF2B5EF4-FFF2-40B4-BE49-F238E27FC236}">
                <a16:creationId xmlns:a16="http://schemas.microsoft.com/office/drawing/2014/main" id="{39F8950B-5EB1-4B4E-A0EF-73943A219C7C}"/>
              </a:ext>
            </a:extLst>
          </p:cNvPr>
          <p:cNvSpPr/>
          <p:nvPr/>
        </p:nvSpPr>
        <p:spPr>
          <a:xfrm rot="10800000">
            <a:off x="5660020" y="196618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ight Arrow 350">
            <a:extLst>
              <a:ext uri="{FF2B5EF4-FFF2-40B4-BE49-F238E27FC236}">
                <a16:creationId xmlns:a16="http://schemas.microsoft.com/office/drawing/2014/main" id="{DF406DB6-2900-7C44-9860-A0ADA23E2211}"/>
              </a:ext>
            </a:extLst>
          </p:cNvPr>
          <p:cNvSpPr/>
          <p:nvPr/>
        </p:nvSpPr>
        <p:spPr>
          <a:xfrm>
            <a:off x="4924064" y="1987147"/>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2" name="Right Arrow 351">
            <a:extLst>
              <a:ext uri="{FF2B5EF4-FFF2-40B4-BE49-F238E27FC236}">
                <a16:creationId xmlns:a16="http://schemas.microsoft.com/office/drawing/2014/main" id="{EE34E15B-D663-B047-93CF-9B1CD724C0A5}"/>
              </a:ext>
            </a:extLst>
          </p:cNvPr>
          <p:cNvSpPr/>
          <p:nvPr/>
        </p:nvSpPr>
        <p:spPr>
          <a:xfrm rot="10800000">
            <a:off x="7582399" y="196886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3" name="Right Arrow 352">
            <a:extLst>
              <a:ext uri="{FF2B5EF4-FFF2-40B4-BE49-F238E27FC236}">
                <a16:creationId xmlns:a16="http://schemas.microsoft.com/office/drawing/2014/main" id="{C5E35028-9133-1F45-82D3-DD70357904CF}"/>
              </a:ext>
            </a:extLst>
          </p:cNvPr>
          <p:cNvSpPr/>
          <p:nvPr/>
        </p:nvSpPr>
        <p:spPr>
          <a:xfrm>
            <a:off x="6819708" y="197377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4" name="Right Arrow 353">
            <a:extLst>
              <a:ext uri="{FF2B5EF4-FFF2-40B4-BE49-F238E27FC236}">
                <a16:creationId xmlns:a16="http://schemas.microsoft.com/office/drawing/2014/main" id="{F9910D40-9F0B-7C47-BDEC-508FFA6BCFDB}"/>
              </a:ext>
            </a:extLst>
          </p:cNvPr>
          <p:cNvSpPr/>
          <p:nvPr/>
        </p:nvSpPr>
        <p:spPr>
          <a:xfrm rot="10800000">
            <a:off x="7595769" y="390728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5" name="Right Arrow 354">
            <a:extLst>
              <a:ext uri="{FF2B5EF4-FFF2-40B4-BE49-F238E27FC236}">
                <a16:creationId xmlns:a16="http://schemas.microsoft.com/office/drawing/2014/main" id="{EBB9FB89-D51A-8145-8D43-15C959806E3C}"/>
              </a:ext>
            </a:extLst>
          </p:cNvPr>
          <p:cNvSpPr/>
          <p:nvPr/>
        </p:nvSpPr>
        <p:spPr>
          <a:xfrm>
            <a:off x="6833078" y="391220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TextBox 157">
            <a:extLst>
              <a:ext uri="{FF2B5EF4-FFF2-40B4-BE49-F238E27FC236}">
                <a16:creationId xmlns:a16="http://schemas.microsoft.com/office/drawing/2014/main" id="{766038ED-ED2A-EA48-9435-9C5569CA63F0}"/>
              </a:ext>
            </a:extLst>
          </p:cNvPr>
          <p:cNvSpPr txBox="1"/>
          <p:nvPr/>
        </p:nvSpPr>
        <p:spPr>
          <a:xfrm flipH="1">
            <a:off x="476445" y="3078991"/>
            <a:ext cx="2195814" cy="2585323"/>
          </a:xfrm>
          <a:prstGeom prst="rect">
            <a:avLst/>
          </a:prstGeom>
          <a:noFill/>
        </p:spPr>
        <p:txBody>
          <a:bodyPr wrap="square" rtlCol="0">
            <a:spAutoFit/>
          </a:bodyPr>
          <a:lstStyle/>
          <a:p>
            <a:pPr>
              <a:lnSpc>
                <a:spcPct val="90000"/>
              </a:lnSpc>
              <a:buClr>
                <a:srgbClr val="0000A8"/>
              </a:buClr>
            </a:pPr>
            <a:r>
              <a:rPr lang="en-US" dirty="0"/>
              <a:t>All nodes:</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receive distance vectors from neighbors</a:t>
            </a:r>
          </a:p>
          <a:p>
            <a:pPr marL="174625" indent="-174625">
              <a:lnSpc>
                <a:spcPct val="90000"/>
              </a:lnSpc>
              <a:buClr>
                <a:schemeClr val="bg1">
                  <a:lumMod val="75000"/>
                </a:schemeClr>
              </a:buClr>
              <a:buFont typeface="Wingdings" pitchFamily="2" charset="2"/>
              <a:buChar char="§"/>
            </a:pPr>
            <a:r>
              <a:rPr lang="en-US" dirty="0">
                <a:solidFill>
                  <a:schemeClr val="bg1">
                    <a:lumMod val="75000"/>
                  </a:schemeClr>
                </a:solidFill>
              </a:rPr>
              <a:t>compute their new local  distance vector</a:t>
            </a:r>
          </a:p>
          <a:p>
            <a:pPr marL="174625" indent="-174625">
              <a:lnSpc>
                <a:spcPct val="90000"/>
              </a:lnSpc>
              <a:buClr>
                <a:srgbClr val="0000A8"/>
              </a:buClr>
              <a:buFont typeface="Wingdings" pitchFamily="2" charset="2"/>
              <a:buChar char="§"/>
            </a:pPr>
            <a:r>
              <a:rPr lang="en-US" dirty="0"/>
              <a:t>send their new local distance vector to neighbors</a:t>
            </a:r>
          </a:p>
        </p:txBody>
      </p:sp>
      <p:grpSp>
        <p:nvGrpSpPr>
          <p:cNvPr id="159" name="Group 158">
            <a:extLst>
              <a:ext uri="{FF2B5EF4-FFF2-40B4-BE49-F238E27FC236}">
                <a16:creationId xmlns:a16="http://schemas.microsoft.com/office/drawing/2014/main" id="{4AAED925-F16C-8F45-B5D7-47EABDB0B993}"/>
              </a:ext>
            </a:extLst>
          </p:cNvPr>
          <p:cNvGrpSpPr/>
          <p:nvPr/>
        </p:nvGrpSpPr>
        <p:grpSpPr>
          <a:xfrm>
            <a:off x="584365" y="1859143"/>
            <a:ext cx="736099" cy="1229581"/>
            <a:chOff x="10030307" y="3444875"/>
            <a:chExt cx="736099" cy="1229581"/>
          </a:xfrm>
        </p:grpSpPr>
        <p:sp>
          <p:nvSpPr>
            <p:cNvPr id="160" name="TextBox 159">
              <a:extLst>
                <a:ext uri="{FF2B5EF4-FFF2-40B4-BE49-F238E27FC236}">
                  <a16:creationId xmlns:a16="http://schemas.microsoft.com/office/drawing/2014/main" id="{6655EB12-A2B9-9D4A-A0A9-F9958BDB0106}"/>
                </a:ext>
              </a:extLst>
            </p:cNvPr>
            <p:cNvSpPr txBox="1"/>
            <p:nvPr/>
          </p:nvSpPr>
          <p:spPr>
            <a:xfrm>
              <a:off x="10030307" y="4089681"/>
              <a:ext cx="736099" cy="584775"/>
            </a:xfrm>
            <a:prstGeom prst="rect">
              <a:avLst/>
            </a:prstGeom>
            <a:noFill/>
          </p:spPr>
          <p:txBody>
            <a:bodyPr wrap="none" rtlCol="0">
              <a:spAutoFit/>
            </a:bodyPr>
            <a:lstStyle/>
            <a:p>
              <a:r>
                <a:rPr lang="en-US" sz="3200" dirty="0"/>
                <a:t>t=2</a:t>
              </a:r>
            </a:p>
          </p:txBody>
        </p:sp>
        <p:grpSp>
          <p:nvGrpSpPr>
            <p:cNvPr id="161" name="Group 160">
              <a:extLst>
                <a:ext uri="{FF2B5EF4-FFF2-40B4-BE49-F238E27FC236}">
                  <a16:creationId xmlns:a16="http://schemas.microsoft.com/office/drawing/2014/main" id="{0523D739-F413-264B-A745-A38C62E06D3B}"/>
                </a:ext>
              </a:extLst>
            </p:cNvPr>
            <p:cNvGrpSpPr/>
            <p:nvPr/>
          </p:nvGrpSpPr>
          <p:grpSpPr>
            <a:xfrm>
              <a:off x="10034588" y="3444875"/>
              <a:ext cx="682627" cy="682625"/>
              <a:chOff x="10034588" y="3444875"/>
              <a:chExt cx="682627" cy="682625"/>
            </a:xfrm>
          </p:grpSpPr>
          <p:sp>
            <p:nvSpPr>
              <p:cNvPr id="162" name="Oval 161">
                <a:extLst>
                  <a:ext uri="{FF2B5EF4-FFF2-40B4-BE49-F238E27FC236}">
                    <a16:creationId xmlns:a16="http://schemas.microsoft.com/office/drawing/2014/main" id="{CB814881-01DB-0E43-BA2F-B64D7EA26896}"/>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08775389-41CA-4740-B083-4D54E5FAECED}"/>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3E6B6CB9-512E-6343-AD8B-BBAB6CE819A4}"/>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B84002D-08B3-2041-9EB9-DE4D7AA96DC7}"/>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10AF67D-3C60-074D-85D9-BB7F3C22BA6E}"/>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D7001C9A-A249-5941-879B-C26FFA2151F7}"/>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6CFD6FA-4D66-9F4F-9565-82515FD78B17}"/>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3AF8B4F1-6823-4E49-BDC2-8B3DFF75FC97}"/>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8A30E75-242F-B744-AD86-D5121CF798F7}"/>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CA6C8979-7ABA-2548-A690-DBB79A1510E8}"/>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9D0B68AA-F684-FE43-A969-18E51C1C177F}"/>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5419F84A-0D3B-EF47-949B-02A63FAFFC86}"/>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DC9525E-B8EE-704E-94A9-DA434054CDB0}"/>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Oval 174">
                <a:extLst>
                  <a:ext uri="{FF2B5EF4-FFF2-40B4-BE49-F238E27FC236}">
                    <a16:creationId xmlns:a16="http://schemas.microsoft.com/office/drawing/2014/main" id="{1326D6D5-4368-3242-940E-7E5978F1247E}"/>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153" name="Straight Connector 152">
            <a:extLst>
              <a:ext uri="{FF2B5EF4-FFF2-40B4-BE49-F238E27FC236}">
                <a16:creationId xmlns:a16="http://schemas.microsoft.com/office/drawing/2014/main" id="{1BDF6761-A298-0649-AD22-E32D353E085B}"/>
              </a:ext>
            </a:extLst>
          </p:cNvPr>
          <p:cNvCxnSpPr>
            <a:cxnSpLocks/>
          </p:cNvCxnSpPr>
          <p:nvPr/>
        </p:nvCxnSpPr>
        <p:spPr>
          <a:xfrm flipH="1">
            <a:off x="919556" y="2070953"/>
            <a:ext cx="240612" cy="121026"/>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7194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032"/>
                                        </p:tgtEl>
                                        <p:attrNameLst>
                                          <p:attrName>style.visibility</p:attrName>
                                        </p:attrNameLst>
                                      </p:cBhvr>
                                      <p:to>
                                        <p:strVal val="visible"/>
                                      </p:to>
                                    </p:set>
                                    <p:animEffect transition="in" filter="wipe(up)">
                                      <p:cBhvr>
                                        <p:cTn id="7" dur="1000"/>
                                        <p:tgtEl>
                                          <p:spTgt spid="103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51"/>
                                        </p:tgtEl>
                                        <p:attrNameLst>
                                          <p:attrName>style.visibility</p:attrName>
                                        </p:attrNameLst>
                                      </p:cBhvr>
                                      <p:to>
                                        <p:strVal val="visible"/>
                                      </p:to>
                                    </p:set>
                                    <p:animEffect transition="in" filter="wipe(left)">
                                      <p:cBhvr>
                                        <p:cTn id="10" dur="1000"/>
                                        <p:tgtEl>
                                          <p:spTgt spid="35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350"/>
                                        </p:tgtEl>
                                        <p:attrNameLst>
                                          <p:attrName>style.visibility</p:attrName>
                                        </p:attrNameLst>
                                      </p:cBhvr>
                                      <p:to>
                                        <p:strVal val="visible"/>
                                      </p:to>
                                    </p:set>
                                    <p:animEffect transition="in" filter="wipe(right)">
                                      <p:cBhvr>
                                        <p:cTn id="13" dur="1000"/>
                                        <p:tgtEl>
                                          <p:spTgt spid="350"/>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268"/>
                                        </p:tgtEl>
                                        <p:attrNameLst>
                                          <p:attrName>style.visibility</p:attrName>
                                        </p:attrNameLst>
                                      </p:cBhvr>
                                      <p:to>
                                        <p:strVal val="visible"/>
                                      </p:to>
                                    </p:set>
                                    <p:animEffect transition="in" filter="wipe(up)">
                                      <p:cBhvr>
                                        <p:cTn id="16" dur="1000"/>
                                        <p:tgtEl>
                                          <p:spTgt spid="268"/>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53"/>
                                        </p:tgtEl>
                                        <p:attrNameLst>
                                          <p:attrName>style.visibility</p:attrName>
                                        </p:attrNameLst>
                                      </p:cBhvr>
                                      <p:to>
                                        <p:strVal val="visible"/>
                                      </p:to>
                                    </p:set>
                                    <p:animEffect transition="in" filter="wipe(left)">
                                      <p:cBhvr>
                                        <p:cTn id="19" dur="1000"/>
                                        <p:tgtEl>
                                          <p:spTgt spid="353"/>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352"/>
                                        </p:tgtEl>
                                        <p:attrNameLst>
                                          <p:attrName>style.visibility</p:attrName>
                                        </p:attrNameLst>
                                      </p:cBhvr>
                                      <p:to>
                                        <p:strVal val="visible"/>
                                      </p:to>
                                    </p:set>
                                    <p:animEffect transition="in" filter="wipe(right)">
                                      <p:cBhvr>
                                        <p:cTn id="22" dur="1000"/>
                                        <p:tgtEl>
                                          <p:spTgt spid="352"/>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267"/>
                                        </p:tgtEl>
                                        <p:attrNameLst>
                                          <p:attrName>style.visibility</p:attrName>
                                        </p:attrNameLst>
                                      </p:cBhvr>
                                      <p:to>
                                        <p:strVal val="visible"/>
                                      </p:to>
                                    </p:set>
                                    <p:animEffect transition="in" filter="wipe(down)">
                                      <p:cBhvr>
                                        <p:cTn id="25" dur="1000"/>
                                        <p:tgtEl>
                                          <p:spTgt spid="267"/>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9"/>
                                        </p:tgtEl>
                                        <p:attrNameLst>
                                          <p:attrName>style.visibility</p:attrName>
                                        </p:attrNameLst>
                                      </p:cBhvr>
                                      <p:to>
                                        <p:strVal val="visible"/>
                                      </p:to>
                                    </p:set>
                                    <p:animEffect transition="in" filter="wipe(left)">
                                      <p:cBhvr>
                                        <p:cTn id="28" dur="1000"/>
                                        <p:tgtEl>
                                          <p:spTgt spid="349"/>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270"/>
                                        </p:tgtEl>
                                        <p:attrNameLst>
                                          <p:attrName>style.visibility</p:attrName>
                                        </p:attrNameLst>
                                      </p:cBhvr>
                                      <p:to>
                                        <p:strVal val="visible"/>
                                      </p:to>
                                    </p:set>
                                    <p:animEffect transition="in" filter="wipe(up)">
                                      <p:cBhvr>
                                        <p:cTn id="31" dur="1000"/>
                                        <p:tgtEl>
                                          <p:spTgt spid="270"/>
                                        </p:tgtEl>
                                      </p:cBhvr>
                                    </p:animEffect>
                                  </p:childTnLst>
                                </p:cTn>
                              </p:par>
                              <p:par>
                                <p:cTn id="32" presetID="22" presetClass="entr" presetSubtype="2" fill="hold" grpId="0" nodeType="withEffect">
                                  <p:stCondLst>
                                    <p:cond delay="0"/>
                                  </p:stCondLst>
                                  <p:childTnLst>
                                    <p:set>
                                      <p:cBhvr>
                                        <p:cTn id="33" dur="1" fill="hold">
                                          <p:stCondLst>
                                            <p:cond delay="0"/>
                                          </p:stCondLst>
                                        </p:cTn>
                                        <p:tgtEl>
                                          <p:spTgt spid="348"/>
                                        </p:tgtEl>
                                        <p:attrNameLst>
                                          <p:attrName>style.visibility</p:attrName>
                                        </p:attrNameLst>
                                      </p:cBhvr>
                                      <p:to>
                                        <p:strVal val="visible"/>
                                      </p:to>
                                    </p:set>
                                    <p:animEffect transition="in" filter="wipe(right)">
                                      <p:cBhvr>
                                        <p:cTn id="34" dur="1000"/>
                                        <p:tgtEl>
                                          <p:spTgt spid="348"/>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269"/>
                                        </p:tgtEl>
                                        <p:attrNameLst>
                                          <p:attrName>style.visibility</p:attrName>
                                        </p:attrNameLst>
                                      </p:cBhvr>
                                      <p:to>
                                        <p:strVal val="visible"/>
                                      </p:to>
                                    </p:set>
                                    <p:animEffect transition="in" filter="wipe(down)">
                                      <p:cBhvr>
                                        <p:cTn id="37" dur="1000"/>
                                        <p:tgtEl>
                                          <p:spTgt spid="269"/>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355"/>
                                        </p:tgtEl>
                                        <p:attrNameLst>
                                          <p:attrName>style.visibility</p:attrName>
                                        </p:attrNameLst>
                                      </p:cBhvr>
                                      <p:to>
                                        <p:strVal val="visible"/>
                                      </p:to>
                                    </p:set>
                                    <p:animEffect transition="in" filter="wipe(left)">
                                      <p:cBhvr>
                                        <p:cTn id="40" dur="1000"/>
                                        <p:tgtEl>
                                          <p:spTgt spid="355"/>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272"/>
                                        </p:tgtEl>
                                        <p:attrNameLst>
                                          <p:attrName>style.visibility</p:attrName>
                                        </p:attrNameLst>
                                      </p:cBhvr>
                                      <p:to>
                                        <p:strVal val="visible"/>
                                      </p:to>
                                    </p:set>
                                    <p:animEffect transition="in" filter="wipe(up)">
                                      <p:cBhvr>
                                        <p:cTn id="43" dur="1000"/>
                                        <p:tgtEl>
                                          <p:spTgt spid="272"/>
                                        </p:tgtEl>
                                      </p:cBhvr>
                                    </p:animEffect>
                                  </p:childTnLst>
                                </p:cTn>
                              </p:par>
                              <p:par>
                                <p:cTn id="44" presetID="22" presetClass="entr" presetSubtype="2" fill="hold" grpId="0" nodeType="withEffect">
                                  <p:stCondLst>
                                    <p:cond delay="0"/>
                                  </p:stCondLst>
                                  <p:childTnLst>
                                    <p:set>
                                      <p:cBhvr>
                                        <p:cTn id="45" dur="1" fill="hold">
                                          <p:stCondLst>
                                            <p:cond delay="0"/>
                                          </p:stCondLst>
                                        </p:cTn>
                                        <p:tgtEl>
                                          <p:spTgt spid="354"/>
                                        </p:tgtEl>
                                        <p:attrNameLst>
                                          <p:attrName>style.visibility</p:attrName>
                                        </p:attrNameLst>
                                      </p:cBhvr>
                                      <p:to>
                                        <p:strVal val="visible"/>
                                      </p:to>
                                    </p:set>
                                    <p:animEffect transition="in" filter="wipe(right)">
                                      <p:cBhvr>
                                        <p:cTn id="46" dur="1000"/>
                                        <p:tgtEl>
                                          <p:spTgt spid="354"/>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74"/>
                                        </p:tgtEl>
                                        <p:attrNameLst>
                                          <p:attrName>style.visibility</p:attrName>
                                        </p:attrNameLst>
                                      </p:cBhvr>
                                      <p:to>
                                        <p:strVal val="visible"/>
                                      </p:to>
                                    </p:set>
                                    <p:animEffect transition="in" filter="wipe(up)">
                                      <p:cBhvr>
                                        <p:cTn id="49" dur="1000"/>
                                        <p:tgtEl>
                                          <p:spTgt spid="274"/>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71"/>
                                        </p:tgtEl>
                                        <p:attrNameLst>
                                          <p:attrName>style.visibility</p:attrName>
                                        </p:attrNameLst>
                                      </p:cBhvr>
                                      <p:to>
                                        <p:strVal val="visible"/>
                                      </p:to>
                                    </p:set>
                                    <p:animEffect transition="in" filter="wipe(down)">
                                      <p:cBhvr>
                                        <p:cTn id="52" dur="1000"/>
                                        <p:tgtEl>
                                          <p:spTgt spid="271"/>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47"/>
                                        </p:tgtEl>
                                        <p:attrNameLst>
                                          <p:attrName>style.visibility</p:attrName>
                                        </p:attrNameLst>
                                      </p:cBhvr>
                                      <p:to>
                                        <p:strVal val="visible"/>
                                      </p:to>
                                    </p:set>
                                    <p:animEffect transition="in" filter="wipe(left)">
                                      <p:cBhvr>
                                        <p:cTn id="55" dur="1000"/>
                                        <p:tgtEl>
                                          <p:spTgt spid="347"/>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346"/>
                                        </p:tgtEl>
                                        <p:attrNameLst>
                                          <p:attrName>style.visibility</p:attrName>
                                        </p:attrNameLst>
                                      </p:cBhvr>
                                      <p:to>
                                        <p:strVal val="visible"/>
                                      </p:to>
                                    </p:set>
                                    <p:animEffect transition="in" filter="wipe(right)">
                                      <p:cBhvr>
                                        <p:cTn id="58" dur="1000"/>
                                        <p:tgtEl>
                                          <p:spTgt spid="346"/>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273"/>
                                        </p:tgtEl>
                                        <p:attrNameLst>
                                          <p:attrName>style.visibility</p:attrName>
                                        </p:attrNameLst>
                                      </p:cBhvr>
                                      <p:to>
                                        <p:strVal val="visible"/>
                                      </p:to>
                                    </p:set>
                                    <p:animEffect transition="in" filter="wipe(down)">
                                      <p:cBhvr>
                                        <p:cTn id="61" dur="1000"/>
                                        <p:tgtEl>
                                          <p:spTgt spid="273"/>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80"/>
                                        </p:tgtEl>
                                        <p:attrNameLst>
                                          <p:attrName>style.visibility</p:attrName>
                                        </p:attrNameLst>
                                      </p:cBhvr>
                                      <p:to>
                                        <p:strVal val="visible"/>
                                      </p:to>
                                    </p:set>
                                    <p:animEffect transition="in" filter="wipe(left)">
                                      <p:cBhvr>
                                        <p:cTn id="64" dur="1000"/>
                                        <p:tgtEl>
                                          <p:spTgt spid="280"/>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279"/>
                                        </p:tgtEl>
                                        <p:attrNameLst>
                                          <p:attrName>style.visibility</p:attrName>
                                        </p:attrNameLst>
                                      </p:cBhvr>
                                      <p:to>
                                        <p:strVal val="visible"/>
                                      </p:to>
                                    </p:set>
                                    <p:animEffect transition="in" filter="wipe(right)">
                                      <p:cBhvr>
                                        <p:cTn id="67" dur="1000"/>
                                        <p:tgtEl>
                                          <p:spTgt spid="279"/>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5"/>
                                        </p:tgtEl>
                                        <p:attrNameLst>
                                          <p:attrName>style.visibility</p:attrName>
                                        </p:attrNameLst>
                                      </p:cBhvr>
                                      <p:to>
                                        <p:strVal val="visible"/>
                                      </p:to>
                                    </p:set>
                                    <p:animEffect transition="in" filter="wipe(down)">
                                      <p:cBhvr>
                                        <p:cTn id="70" dur="10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2" grpId="0" animBg="1"/>
      <p:bldP spid="267" grpId="0" animBg="1"/>
      <p:bldP spid="268" grpId="0" animBg="1"/>
      <p:bldP spid="269" grpId="0" animBg="1"/>
      <p:bldP spid="270" grpId="0" animBg="1"/>
      <p:bldP spid="271" grpId="0" animBg="1"/>
      <p:bldP spid="272" grpId="0" animBg="1"/>
      <p:bldP spid="273" grpId="0" animBg="1"/>
      <p:bldP spid="274" grpId="0" animBg="1"/>
      <p:bldP spid="275" grpId="0" animBg="1"/>
      <p:bldP spid="279" grpId="0" animBg="1"/>
      <p:bldP spid="280"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“control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761675" y="4144564"/>
            <a:ext cx="5066531"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indent="-293688"/>
            <a:r>
              <a:rPr lang="en-US" altLang="en-US" sz="3200" dirty="0">
                <a:ea typeface="ＭＳ Ｐゴシック" panose="020B0600070205080204" pitchFamily="34" charset="-128"/>
                <a:cs typeface="ＭＳ Ｐゴシック" panose="020B0600070205080204" pitchFamily="34" charset="-128"/>
              </a:rPr>
              <a:t>network management, configuration </a:t>
            </a:r>
          </a:p>
          <a:p>
            <a:pPr marL="685800" lvl="1" indent="-219075"/>
            <a:r>
              <a:rPr lang="en-US" altLang="en-US" sz="2800" dirty="0">
                <a:ea typeface="ＭＳ Ｐゴシック" panose="020B0600070205080204" pitchFamily="34" charset="-128"/>
                <a:cs typeface="ＭＳ Ｐゴシック" panose="020B0600070205080204" pitchFamily="34" charset="-128"/>
              </a:rPr>
              <a:t>SNMP</a:t>
            </a:r>
          </a:p>
          <a:p>
            <a:pPr marL="685800" lvl="1" indent="-219075"/>
            <a:r>
              <a:rPr lang="en-US" altLang="en-US" sz="2800" dirty="0">
                <a:ea typeface="ＭＳ Ｐゴシック" panose="020B0600070205080204" pitchFamily="34" charset="-128"/>
                <a:cs typeface="ＭＳ Ｐゴシック" panose="020B0600070205080204" pitchFamily="34" charset="-128"/>
              </a:rPr>
              <a:t>NETCONF/YANG</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rgbClr val="0000A8"/>
              </a:buClr>
            </a:pPr>
            <a:r>
              <a:rPr lang="en-US" altLang="en-US" sz="3600" dirty="0">
                <a:solidFill>
                  <a:srgbClr val="C00000"/>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200" dirty="0">
                <a:ea typeface="ＭＳ Ｐゴシック" panose="020B0600070205080204" pitchFamily="34" charset="-128"/>
                <a:cs typeface="Arial" panose="020B0604020202020204" pitchFamily="34" charset="0"/>
              </a:rPr>
              <a:t>routing protocols</a:t>
            </a:r>
          </a:p>
          <a:p>
            <a:pPr marL="746125" lvl="1" indent="-273050">
              <a:spcBef>
                <a:spcPts val="600"/>
              </a:spcBef>
              <a:buFont typeface="Wingdings" pitchFamily="2" charset="2"/>
              <a:buChar char="§"/>
            </a:pPr>
            <a:r>
              <a:rPr lang="en-US" altLang="en-US" sz="2800" dirty="0">
                <a:ea typeface="ＭＳ Ｐゴシック" panose="020B0600070205080204" pitchFamily="34" charset="-128"/>
                <a:cs typeface="Arial" panose="020B0604020202020204" pitchFamily="34" charset="0"/>
              </a:rPr>
              <a:t>link state</a:t>
            </a:r>
          </a:p>
          <a:p>
            <a:pPr marL="746125" lvl="1" indent="-273050">
              <a:spcBef>
                <a:spcPts val="600"/>
              </a:spcBef>
              <a:buFont typeface="Wingdings" pitchFamily="2" charset="2"/>
              <a:buChar char="§"/>
            </a:pPr>
            <a:r>
              <a:rPr lang="en-US" altLang="en-US" sz="2800" dirty="0">
                <a:ea typeface="ＭＳ Ｐゴシック" panose="020B0600070205080204" pitchFamily="34" charset="-128"/>
                <a:cs typeface="Arial" panose="020B0604020202020204" pitchFamily="34" charset="0"/>
              </a:rPr>
              <a:t>distance vector</a:t>
            </a:r>
          </a:p>
          <a:p>
            <a:pPr marL="285750" indent="-285750">
              <a:spcBef>
                <a:spcPts val="600"/>
              </a:spcBef>
              <a:buClr>
                <a:srgbClr val="0000A8"/>
              </a:buClr>
            </a:pPr>
            <a:r>
              <a:rPr lang="en-US" altLang="en-US" sz="3200" dirty="0">
                <a:ea typeface="ＭＳ Ｐゴシック" panose="020B0600070205080204" pitchFamily="34" charset="-128"/>
                <a:cs typeface="Arial" panose="020B0604020202020204" pitchFamily="34" charset="0"/>
              </a:rPr>
              <a:t>intra-ISP routing: OSPF</a:t>
            </a:r>
          </a:p>
          <a:p>
            <a:pPr marL="285750" indent="-285750">
              <a:spcBef>
                <a:spcPts val="600"/>
              </a:spcBef>
              <a:buClr>
                <a:srgbClr val="0000A8"/>
              </a:buClr>
            </a:pPr>
            <a:r>
              <a:rPr lang="en-US" altLang="en-US" sz="3200" dirty="0">
                <a:ea typeface="ＭＳ Ｐゴシック" panose="020B0600070205080204" pitchFamily="34" charset="-128"/>
                <a:cs typeface="Arial" panose="020B0604020202020204" pitchFamily="34" charset="0"/>
              </a:rPr>
              <a:t>routing among ISPs: BGP</a:t>
            </a:r>
          </a:p>
          <a:p>
            <a:pPr marL="285750" indent="-285750">
              <a:spcBef>
                <a:spcPts val="600"/>
              </a:spcBef>
              <a:buClr>
                <a:srgbClr val="0000A8"/>
              </a:buClr>
            </a:pPr>
            <a:r>
              <a:rPr lang="en-US" altLang="en-US" sz="3200" dirty="0">
                <a:ea typeface="ＭＳ Ｐゴシック" panose="020B0600070205080204" pitchFamily="34" charset="-128"/>
                <a:cs typeface="Arial" panose="020B0604020202020204" pitchFamily="34" charset="0"/>
              </a:rPr>
              <a:t>SDN control plane</a:t>
            </a:r>
          </a:p>
          <a:p>
            <a:pPr marL="285750" indent="-285750">
              <a:spcBef>
                <a:spcPts val="600"/>
              </a:spcBef>
              <a:buClr>
                <a:srgbClr val="0000A8"/>
              </a:buClr>
            </a:pPr>
            <a:r>
              <a:rPr lang="en-US" altLang="en-US" sz="3200" dirty="0">
                <a:ea typeface="ＭＳ Ｐゴシック" panose="020B0600070205080204" pitchFamily="34" charset="-128"/>
                <a:cs typeface="ＭＳ Ｐゴシック" panose="020B0600070205080204" pitchFamily="34" charset="-128"/>
              </a:rPr>
              <a:t>Internet Control Message Protocol </a:t>
            </a:r>
          </a:p>
          <a:p>
            <a:pPr marL="466725" indent="-409575">
              <a:spcBef>
                <a:spcPts val="600"/>
              </a:spcBef>
              <a:buNone/>
            </a:pPr>
            <a:endParaRPr lang="en-US" altLang="en-US" sz="3200" dirty="0">
              <a:ea typeface="ＭＳ Ｐゴシック" panose="020B0600070205080204" pitchFamily="34" charset="-128"/>
              <a:cs typeface="Arial" panose="020B0604020202020204" pitchFamily="34" charset="0"/>
            </a:endParaRPr>
          </a:p>
        </p:txBody>
      </p:sp>
      <p:sp>
        <p:nvSpPr>
          <p:cNvPr id="11" name="Slide Number Placeholder 4">
            <a:extLst>
              <a:ext uri="{FF2B5EF4-FFF2-40B4-BE49-F238E27FC236}">
                <a16:creationId xmlns:a16="http://schemas.microsoft.com/office/drawing/2014/main" id="{60E442AF-0FD6-9040-9BFF-CE4BE886AA41}"/>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3</a:t>
            </a:fld>
            <a:endParaRPr lang="en-US" dirty="0"/>
          </a:p>
        </p:txBody>
      </p:sp>
    </p:spTree>
    <p:extLst>
      <p:ext uri="{BB962C8B-B14F-4D97-AF65-F5344CB8AC3E}">
        <p14:creationId xmlns:p14="http://schemas.microsoft.com/office/powerpoint/2010/main" val="114765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xEl>
                                              <p:pRg st="1" end="1"/>
                                            </p:txEl>
                                          </p:spTgt>
                                        </p:tgtEl>
                                        <p:attrNameLst>
                                          <p:attrName>style.visibility</p:attrName>
                                        </p:attrNameLst>
                                      </p:cBhvr>
                                      <p:to>
                                        <p:strVal val="visible"/>
                                      </p:to>
                                    </p:set>
                                    <p:animEffect transition="in" filter="dissolve">
                                      <p:cBhvr>
                                        <p:cTn id="12" dur="500"/>
                                        <p:tgtEl>
                                          <p:spTgt spid="10">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xEl>
                                              <p:pRg st="2" end="2"/>
                                            </p:txEl>
                                          </p:spTgt>
                                        </p:tgtEl>
                                        <p:attrNameLst>
                                          <p:attrName>style.visibility</p:attrName>
                                        </p:attrNameLst>
                                      </p:cBhvr>
                                      <p:to>
                                        <p:strVal val="visible"/>
                                      </p:to>
                                    </p:set>
                                    <p:animEffect transition="in" filter="dissolve">
                                      <p:cBhvr>
                                        <p:cTn id="15" dur="500"/>
                                        <p:tgtEl>
                                          <p:spTgt spid="10">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dissolve">
                                      <p:cBhvr>
                                        <p:cTn id="23" dur="500"/>
                                        <p:tgtEl>
                                          <p:spTgt spid="10">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
                                            <p:txEl>
                                              <p:pRg st="5" end="5"/>
                                            </p:txEl>
                                          </p:spTgt>
                                        </p:tgtEl>
                                        <p:attrNameLst>
                                          <p:attrName>style.visibility</p:attrName>
                                        </p:attrNameLst>
                                      </p:cBhvr>
                                      <p:to>
                                        <p:strVal val="visible"/>
                                      </p:to>
                                    </p:set>
                                    <p:animEffect transition="in" filter="dissolve">
                                      <p:cBhvr>
                                        <p:cTn id="28" dur="500"/>
                                        <p:tgtEl>
                                          <p:spTgt spid="10">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0">
                                            <p:txEl>
                                              <p:pRg st="6" end="6"/>
                                            </p:txEl>
                                          </p:spTgt>
                                        </p:tgtEl>
                                        <p:attrNameLst>
                                          <p:attrName>style.visibility</p:attrName>
                                        </p:attrNameLst>
                                      </p:cBhvr>
                                      <p:to>
                                        <p:strVal val="visible"/>
                                      </p:to>
                                    </p:set>
                                    <p:animEffect transition="in" filter="dissolve">
                                      <p:cBhvr>
                                        <p:cTn id="33" dur="500"/>
                                        <p:tgtEl>
                                          <p:spTgt spid="10">
                                            <p:txEl>
                                              <p:pRg st="6" end="6"/>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10">
                                            <p:txEl>
                                              <p:pRg st="7" end="7"/>
                                            </p:txEl>
                                          </p:spTgt>
                                        </p:tgtEl>
                                        <p:attrNameLst>
                                          <p:attrName>style.visibility</p:attrName>
                                        </p:attrNameLst>
                                      </p:cBhvr>
                                      <p:to>
                                        <p:strVal val="visible"/>
                                      </p:to>
                                    </p:set>
                                    <p:animEffect transition="in" filter="dissolve">
                                      <p:cBhvr>
                                        <p:cTn id="38" dur="500"/>
                                        <p:tgtEl>
                                          <p:spTgt spid="10">
                                            <p:txEl>
                                              <p:pRg st="7" end="7"/>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dissolve">
                                      <p:cBhvr>
                                        <p:cTn id="4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5" y="174028"/>
            <a:ext cx="10515600" cy="894622"/>
          </a:xfrm>
        </p:spPr>
        <p:txBody>
          <a:bodyPr/>
          <a:lstStyle/>
          <a:p>
            <a:r>
              <a:rPr lang="en-US" dirty="0"/>
              <a:t>Distance vector example: </a:t>
            </a:r>
            <a:r>
              <a:rPr lang="en-US" dirty="0">
                <a:solidFill>
                  <a:srgbClr val="0000A8"/>
                </a:solidFill>
              </a:rPr>
              <a:t>iteration</a:t>
            </a:r>
            <a:endParaRPr lang="en-US" dirty="0"/>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30</a:t>
            </a:fld>
            <a:endParaRPr lang="en-US" dirty="0"/>
          </a:p>
        </p:txBody>
      </p:sp>
      <p:sp>
        <p:nvSpPr>
          <p:cNvPr id="3" name="TextBox 2">
            <a:extLst>
              <a:ext uri="{FF2B5EF4-FFF2-40B4-BE49-F238E27FC236}">
                <a16:creationId xmlns:a16="http://schemas.microsoft.com/office/drawing/2014/main" id="{E64D2C47-1DEC-CB48-81E3-F236B95001DD}"/>
              </a:ext>
            </a:extLst>
          </p:cNvPr>
          <p:cNvSpPr txBox="1"/>
          <p:nvPr/>
        </p:nvSpPr>
        <p:spPr>
          <a:xfrm>
            <a:off x="1280160" y="1859280"/>
            <a:ext cx="8864671" cy="1384995"/>
          </a:xfrm>
          <a:prstGeom prst="rect">
            <a:avLst/>
          </a:prstGeom>
          <a:noFill/>
        </p:spPr>
        <p:txBody>
          <a:bodyPr wrap="none" rtlCol="0">
            <a:spAutoFit/>
          </a:bodyPr>
          <a:lstStyle/>
          <a:p>
            <a:r>
              <a:rPr lang="en-US" sz="2800" dirty="0"/>
              <a:t>…. and so on</a:t>
            </a:r>
          </a:p>
          <a:p>
            <a:endParaRPr lang="en-US" sz="2800" dirty="0"/>
          </a:p>
          <a:p>
            <a:r>
              <a:rPr lang="en-US" sz="2800" dirty="0"/>
              <a:t>Let’s next take a look at the iterative </a:t>
            </a:r>
            <a:r>
              <a:rPr lang="en-US" sz="2800" i="1" dirty="0"/>
              <a:t>computations</a:t>
            </a:r>
            <a:r>
              <a:rPr lang="en-US" sz="2800" dirty="0"/>
              <a:t> at nodes</a:t>
            </a:r>
          </a:p>
        </p:txBody>
      </p:sp>
    </p:spTree>
    <p:extLst>
      <p:ext uri="{BB962C8B-B14F-4D97-AF65-F5344CB8AC3E}">
        <p14:creationId xmlns:p14="http://schemas.microsoft.com/office/powerpoint/2010/main" val="3457512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2" name="Group 371">
            <a:extLst>
              <a:ext uri="{FF2B5EF4-FFF2-40B4-BE49-F238E27FC236}">
                <a16:creationId xmlns:a16="http://schemas.microsoft.com/office/drawing/2014/main" id="{6256310D-2722-AC40-836B-70B2E6C735F3}"/>
              </a:ext>
            </a:extLst>
          </p:cNvPr>
          <p:cNvGrpSpPr/>
          <p:nvPr/>
        </p:nvGrpSpPr>
        <p:grpSpPr>
          <a:xfrm>
            <a:off x="2827965" y="1130710"/>
            <a:ext cx="1547391" cy="2620631"/>
            <a:chOff x="3221255" y="1012723"/>
            <a:chExt cx="1547391" cy="2620631"/>
          </a:xfrm>
        </p:grpSpPr>
        <p:sp>
          <p:nvSpPr>
            <p:cNvPr id="373" name="Freeform 372">
              <a:extLst>
                <a:ext uri="{FF2B5EF4-FFF2-40B4-BE49-F238E27FC236}">
                  <a16:creationId xmlns:a16="http://schemas.microsoft.com/office/drawing/2014/main" id="{83550A18-F3EF-E943-8229-8A03AEBA0C06}"/>
                </a:ext>
              </a:extLst>
            </p:cNvPr>
            <p:cNvSpPr/>
            <p:nvPr/>
          </p:nvSpPr>
          <p:spPr>
            <a:xfrm>
              <a:off x="4316362" y="1042219"/>
              <a:ext cx="452284" cy="2389239"/>
            </a:xfrm>
            <a:custGeom>
              <a:avLst/>
              <a:gdLst>
                <a:gd name="connsiteX0" fmla="*/ 0 w 491613"/>
                <a:gd name="connsiteY0" fmla="*/ 0 h 2389239"/>
                <a:gd name="connsiteX1" fmla="*/ 491613 w 491613"/>
                <a:gd name="connsiteY1" fmla="*/ 904568 h 2389239"/>
                <a:gd name="connsiteX2" fmla="*/ 491613 w 491613"/>
                <a:gd name="connsiteY2" fmla="*/ 1052052 h 2389239"/>
                <a:gd name="connsiteX3" fmla="*/ 19665 w 491613"/>
                <a:gd name="connsiteY3" fmla="*/ 2389239 h 2389239"/>
                <a:gd name="connsiteX4" fmla="*/ 0 w 491613"/>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0 w 452284"/>
                <a:gd name="connsiteY0" fmla="*/ 0 h 2389239"/>
                <a:gd name="connsiteX1" fmla="*/ 452284 w 452284"/>
                <a:gd name="connsiteY1" fmla="*/ 904568 h 2389239"/>
                <a:gd name="connsiteX2" fmla="*/ 452284 w 452284"/>
                <a:gd name="connsiteY2" fmla="*/ 1052052 h 2389239"/>
                <a:gd name="connsiteX3" fmla="*/ 9833 w 452284"/>
                <a:gd name="connsiteY3" fmla="*/ 2389239 h 2389239"/>
                <a:gd name="connsiteX4" fmla="*/ 0 w 452284"/>
                <a:gd name="connsiteY4" fmla="*/ 0 h 2389239"/>
                <a:gd name="connsiteX0" fmla="*/ 0 w 452284"/>
                <a:gd name="connsiteY0" fmla="*/ 0 h 2389239"/>
                <a:gd name="connsiteX1" fmla="*/ 452284 w 452284"/>
                <a:gd name="connsiteY1" fmla="*/ 904568 h 2389239"/>
                <a:gd name="connsiteX2" fmla="*/ 452284 w 452284"/>
                <a:gd name="connsiteY2" fmla="*/ 1052052 h 2389239"/>
                <a:gd name="connsiteX3" fmla="*/ 9833 w 452284"/>
                <a:gd name="connsiteY3" fmla="*/ 2389239 h 2389239"/>
                <a:gd name="connsiteX4" fmla="*/ 0 w 452284"/>
                <a:gd name="connsiteY4" fmla="*/ 0 h 238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284" h="2389239">
                  <a:moveTo>
                    <a:pt x="0" y="0"/>
                  </a:moveTo>
                  <a:cubicBezTo>
                    <a:pt x="170425" y="625988"/>
                    <a:pt x="242530" y="681703"/>
                    <a:pt x="452284" y="904568"/>
                  </a:cubicBezTo>
                  <a:lnTo>
                    <a:pt x="452284" y="1052052"/>
                  </a:lnTo>
                  <a:cubicBezTo>
                    <a:pt x="206477" y="1507613"/>
                    <a:pt x="137653" y="1825523"/>
                    <a:pt x="9833" y="2389239"/>
                  </a:cubicBezTo>
                  <a:cubicBezTo>
                    <a:pt x="6555" y="1592826"/>
                    <a:pt x="3278" y="796413"/>
                    <a:pt x="0" y="0"/>
                  </a:cubicBez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74" name="Group 373">
              <a:extLst>
                <a:ext uri="{FF2B5EF4-FFF2-40B4-BE49-F238E27FC236}">
                  <a16:creationId xmlns:a16="http://schemas.microsoft.com/office/drawing/2014/main" id="{CB9AF062-8753-5B40-ABD3-B709A7CA41D6}"/>
                </a:ext>
              </a:extLst>
            </p:cNvPr>
            <p:cNvGrpSpPr/>
            <p:nvPr/>
          </p:nvGrpSpPr>
          <p:grpSpPr>
            <a:xfrm>
              <a:off x="3221255" y="1012723"/>
              <a:ext cx="1172904" cy="2620631"/>
              <a:chOff x="3221255" y="1012723"/>
              <a:chExt cx="1172904" cy="2620631"/>
            </a:xfrm>
          </p:grpSpPr>
          <p:sp>
            <p:nvSpPr>
              <p:cNvPr id="375" name="Rectangle 374">
                <a:extLst>
                  <a:ext uri="{FF2B5EF4-FFF2-40B4-BE49-F238E27FC236}">
                    <a16:creationId xmlns:a16="http://schemas.microsoft.com/office/drawing/2014/main" id="{993DA739-7CEA-114D-820B-DF132DB3984F}"/>
                  </a:ext>
                </a:extLst>
              </p:cNvPr>
              <p:cNvSpPr/>
              <p:nvPr/>
            </p:nvSpPr>
            <p:spPr>
              <a:xfrm>
                <a:off x="3224981" y="1012723"/>
                <a:ext cx="1111045" cy="24187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76" name="Group 375">
                <a:extLst>
                  <a:ext uri="{FF2B5EF4-FFF2-40B4-BE49-F238E27FC236}">
                    <a16:creationId xmlns:a16="http://schemas.microsoft.com/office/drawing/2014/main" id="{CCC46E28-2F9A-614B-981E-EA679AD82EB0}"/>
                  </a:ext>
                </a:extLst>
              </p:cNvPr>
              <p:cNvGrpSpPr/>
              <p:nvPr/>
            </p:nvGrpSpPr>
            <p:grpSpPr>
              <a:xfrm>
                <a:off x="3221255" y="1017253"/>
                <a:ext cx="1172904" cy="2616101"/>
                <a:chOff x="9477371" y="702026"/>
                <a:chExt cx="1172904" cy="2616101"/>
              </a:xfrm>
            </p:grpSpPr>
            <p:sp>
              <p:nvSpPr>
                <p:cNvPr id="377" name="Rectangle 376">
                  <a:extLst>
                    <a:ext uri="{FF2B5EF4-FFF2-40B4-BE49-F238E27FC236}">
                      <a16:creationId xmlns:a16="http://schemas.microsoft.com/office/drawing/2014/main" id="{99E48FE5-7FBB-0648-927F-69AA9BA117F7}"/>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TextBox 377">
                  <a:extLst>
                    <a:ext uri="{FF2B5EF4-FFF2-40B4-BE49-F238E27FC236}">
                      <a16:creationId xmlns:a16="http://schemas.microsoft.com/office/drawing/2014/main" id="{741917D9-8AC9-0D49-8D6F-B97725FED00C}"/>
                    </a:ext>
                  </a:extLst>
                </p:cNvPr>
                <p:cNvSpPr txBox="1"/>
                <p:nvPr/>
              </p:nvSpPr>
              <p:spPr>
                <a:xfrm>
                  <a:off x="9533078" y="702026"/>
                  <a:ext cx="1117197" cy="2616101"/>
                </a:xfrm>
                <a:prstGeom prst="rect">
                  <a:avLst/>
                </a:prstGeom>
                <a:noFill/>
              </p:spPr>
              <p:txBody>
                <a:bodyPr wrap="square" rtlCol="0">
                  <a:spAutoFit/>
                </a:bodyPr>
                <a:lstStyle/>
                <a:p>
                  <a:r>
                    <a:rPr lang="en-US" sz="2000" dirty="0">
                      <a:solidFill>
                        <a:schemeClr val="bg1"/>
                      </a:solidFill>
                    </a:rPr>
                    <a:t>DV in a: </a:t>
                  </a:r>
                  <a:r>
                    <a:rPr lang="en-US" sz="1600" dirty="0"/>
                    <a:t>D</a:t>
                  </a:r>
                  <a:r>
                    <a:rPr lang="en-US" sz="1600" baseline="-25000" dirty="0"/>
                    <a:t>a</a:t>
                  </a:r>
                  <a:r>
                    <a:rPr lang="en-US" sz="1600" dirty="0"/>
                    <a:t>(a)=0</a:t>
                  </a:r>
                </a:p>
                <a:p>
                  <a:r>
                    <a:rPr lang="en-US" sz="1600" dirty="0"/>
                    <a:t>D</a:t>
                  </a:r>
                  <a:r>
                    <a:rPr lang="en-US" sz="1600" baseline="-25000" dirty="0"/>
                    <a:t>a</a:t>
                  </a:r>
                  <a:r>
                    <a:rPr lang="en-US" sz="1600" dirty="0"/>
                    <a:t>(b) = 8</a:t>
                  </a:r>
                  <a:endParaRPr lang="en-US" sz="1600" dirty="0">
                    <a:cs typeface="Arial" charset="0"/>
                  </a:endParaRPr>
                </a:p>
                <a:p>
                  <a:r>
                    <a:rPr lang="en-US" sz="1600" dirty="0"/>
                    <a:t>D</a:t>
                  </a:r>
                  <a:r>
                    <a:rPr lang="en-US" sz="1600" baseline="-25000" dirty="0"/>
                    <a:t>a</a:t>
                  </a:r>
                  <a:r>
                    <a:rPr lang="en-US" sz="1600" dirty="0"/>
                    <a:t>(c) =</a:t>
                  </a:r>
                  <a:r>
                    <a:rPr lang="en-US" sz="1600" dirty="0">
                      <a:cs typeface="Arial" charset="0"/>
                    </a:rPr>
                    <a:t> ∞</a:t>
                  </a:r>
                </a:p>
                <a:p>
                  <a:r>
                    <a:rPr lang="en-US" sz="1600" dirty="0"/>
                    <a:t>D</a:t>
                  </a:r>
                  <a:r>
                    <a:rPr lang="en-US" sz="1600" baseline="-25000" dirty="0"/>
                    <a:t>a</a:t>
                  </a:r>
                  <a:r>
                    <a:rPr lang="en-US" sz="1600" dirty="0"/>
                    <a:t>(d) =</a:t>
                  </a:r>
                  <a:r>
                    <a:rPr lang="en-US" sz="1600" dirty="0">
                      <a:cs typeface="Arial" charset="0"/>
                    </a:rPr>
                    <a:t> 1</a:t>
                  </a:r>
                </a:p>
                <a:p>
                  <a:r>
                    <a:rPr lang="en-US" sz="1600" dirty="0"/>
                    <a:t>D</a:t>
                  </a:r>
                  <a:r>
                    <a:rPr lang="en-US" sz="1600" baseline="-25000" dirty="0"/>
                    <a:t>a</a:t>
                  </a:r>
                  <a:r>
                    <a:rPr lang="en-US" sz="1600" dirty="0"/>
                    <a:t>(e) =</a:t>
                  </a:r>
                  <a:r>
                    <a:rPr lang="en-US" sz="1600" dirty="0">
                      <a:cs typeface="Arial" charset="0"/>
                    </a:rPr>
                    <a:t> ∞</a:t>
                  </a:r>
                </a:p>
                <a:p>
                  <a:r>
                    <a:rPr lang="en-US" sz="1600" dirty="0"/>
                    <a:t>D</a:t>
                  </a:r>
                  <a:r>
                    <a:rPr lang="en-US" sz="1600" baseline="-25000" dirty="0"/>
                    <a:t>a</a:t>
                  </a:r>
                  <a:r>
                    <a:rPr lang="en-US" sz="1600" dirty="0"/>
                    <a:t>(f) =</a:t>
                  </a:r>
                  <a:r>
                    <a:rPr lang="en-US" sz="1600" dirty="0">
                      <a:cs typeface="Arial" charset="0"/>
                    </a:rPr>
                    <a:t> ∞</a:t>
                  </a:r>
                </a:p>
                <a:p>
                  <a:r>
                    <a:rPr lang="en-US" sz="1600" dirty="0"/>
                    <a:t>D</a:t>
                  </a:r>
                  <a:r>
                    <a:rPr lang="en-US" sz="1600" baseline="-25000" dirty="0"/>
                    <a:t>a</a:t>
                  </a:r>
                  <a:r>
                    <a:rPr lang="en-US" sz="1600" dirty="0"/>
                    <a:t>(g) =</a:t>
                  </a:r>
                  <a:r>
                    <a:rPr lang="en-US" sz="1600" dirty="0">
                      <a:cs typeface="Arial" charset="0"/>
                    </a:rPr>
                    <a:t> ∞</a:t>
                  </a:r>
                </a:p>
                <a:p>
                  <a:r>
                    <a:rPr lang="en-US" sz="1600" dirty="0"/>
                    <a:t>D</a:t>
                  </a:r>
                  <a:r>
                    <a:rPr lang="en-US" sz="1600" baseline="-25000" dirty="0"/>
                    <a:t>a</a:t>
                  </a:r>
                  <a:r>
                    <a:rPr lang="en-US" sz="1600" dirty="0"/>
                    <a:t>(h) =</a:t>
                  </a:r>
                  <a:r>
                    <a:rPr lang="en-US" sz="1600" dirty="0">
                      <a:cs typeface="Arial" charset="0"/>
                    </a:rPr>
                    <a:t> ∞</a:t>
                  </a:r>
                </a:p>
                <a:p>
                  <a:r>
                    <a:rPr lang="en-US" sz="1600" dirty="0"/>
                    <a:t>D</a:t>
                  </a:r>
                  <a:r>
                    <a:rPr lang="en-US" sz="1600" baseline="-25000" dirty="0"/>
                    <a:t>a</a:t>
                  </a:r>
                  <a:r>
                    <a:rPr lang="en-US" sz="1600" dirty="0"/>
                    <a:t>(i) =</a:t>
                  </a:r>
                  <a:r>
                    <a:rPr lang="en-US" sz="1600" dirty="0">
                      <a:cs typeface="Arial" charset="0"/>
                    </a:rPr>
                    <a:t> ∞</a:t>
                  </a:r>
                  <a:endParaRPr lang="en-US" sz="1600" dirty="0"/>
                </a:p>
              </p:txBody>
            </p:sp>
            <p:cxnSp>
              <p:nvCxnSpPr>
                <p:cNvPr id="379" name="Straight Connector 378">
                  <a:extLst>
                    <a:ext uri="{FF2B5EF4-FFF2-40B4-BE49-F238E27FC236}">
                      <a16:creationId xmlns:a16="http://schemas.microsoft.com/office/drawing/2014/main" id="{50ED32A2-619A-5348-8102-F0D95343ADBB}"/>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0" name="Rectangle 379">
                  <a:extLst>
                    <a:ext uri="{FF2B5EF4-FFF2-40B4-BE49-F238E27FC236}">
                      <a16:creationId xmlns:a16="http://schemas.microsoft.com/office/drawing/2014/main" id="{DCEA8569-4767-BC4F-95B8-4CEC559CA8A1}"/>
                    </a:ext>
                  </a:extLst>
                </p:cNvPr>
                <p:cNvSpPr/>
                <p:nvPr/>
              </p:nvSpPr>
              <p:spPr>
                <a:xfrm>
                  <a:off x="9479666" y="706056"/>
                  <a:ext cx="1122744" cy="258945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4" y="174028"/>
            <a:ext cx="10893427" cy="894622"/>
          </a:xfrm>
        </p:spPr>
        <p:txBody>
          <a:bodyPr/>
          <a:lstStyle/>
          <a:p>
            <a:r>
              <a:rPr lang="en-US" dirty="0"/>
              <a:t>Distance vector example: computation</a:t>
            </a:r>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31</a:t>
            </a:fld>
            <a:endParaRPr lang="en-US" dirty="0"/>
          </a:p>
        </p:txBody>
      </p:sp>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8380337" y="220047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4333785" y="577221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15" name="TextBox 214">
            <a:extLst>
              <a:ext uri="{FF2B5EF4-FFF2-40B4-BE49-F238E27FC236}">
                <a16:creationId xmlns:a16="http://schemas.microsoft.com/office/drawing/2014/main" id="{74A89238-377F-A840-BB03-52D53CBBC3F3}"/>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217" name="TextBox 216">
            <a:extLst>
              <a:ext uri="{FF2B5EF4-FFF2-40B4-BE49-F238E27FC236}">
                <a16:creationId xmlns:a16="http://schemas.microsoft.com/office/drawing/2014/main" id="{FC342D48-14A2-BA4E-A191-060C4177F678}"/>
              </a:ext>
            </a:extLst>
          </p:cNvPr>
          <p:cNvSpPr txBox="1"/>
          <p:nvPr/>
        </p:nvSpPr>
        <p:spPr>
          <a:xfrm>
            <a:off x="4296138" y="4886446"/>
            <a:ext cx="301686" cy="338554"/>
          </a:xfrm>
          <a:prstGeom prst="rect">
            <a:avLst/>
          </a:prstGeom>
          <a:noFill/>
        </p:spPr>
        <p:txBody>
          <a:bodyPr wrap="square" rtlCol="0">
            <a:spAutoFit/>
          </a:bodyPr>
          <a:lstStyle/>
          <a:p>
            <a:r>
              <a:rPr lang="en-US" sz="1600" dirty="0"/>
              <a:t>1</a:t>
            </a:r>
          </a:p>
        </p:txBody>
      </p:sp>
      <p:sp>
        <p:nvSpPr>
          <p:cNvPr id="218" name="TextBox 217">
            <a:extLst>
              <a:ext uri="{FF2B5EF4-FFF2-40B4-BE49-F238E27FC236}">
                <a16:creationId xmlns:a16="http://schemas.microsoft.com/office/drawing/2014/main" id="{C9336A94-9BC9-8F41-95A7-69E18360DF3D}"/>
              </a:ext>
            </a:extLst>
          </p:cNvPr>
          <p:cNvSpPr txBox="1"/>
          <p:nvPr/>
        </p:nvSpPr>
        <p:spPr>
          <a:xfrm>
            <a:off x="6231040" y="4888376"/>
            <a:ext cx="288862" cy="338554"/>
          </a:xfrm>
          <a:prstGeom prst="rect">
            <a:avLst/>
          </a:prstGeom>
          <a:noFill/>
        </p:spPr>
        <p:txBody>
          <a:bodyPr wrap="none" rtlCol="0">
            <a:spAutoFit/>
          </a:bodyPr>
          <a:lstStyle/>
          <a:p>
            <a:r>
              <a:rPr lang="en-US" sz="1600" dirty="0"/>
              <a:t>1</a:t>
            </a:r>
          </a:p>
        </p:txBody>
      </p:sp>
      <p:sp>
        <p:nvSpPr>
          <p:cNvPr id="219" name="TextBox 218">
            <a:extLst>
              <a:ext uri="{FF2B5EF4-FFF2-40B4-BE49-F238E27FC236}">
                <a16:creationId xmlns:a16="http://schemas.microsoft.com/office/drawing/2014/main" id="{E11EFAA3-3025-6E40-9F7B-8AEC8E44C52D}"/>
              </a:ext>
            </a:extLst>
          </p:cNvPr>
          <p:cNvSpPr txBox="1"/>
          <p:nvPr/>
        </p:nvSpPr>
        <p:spPr>
          <a:xfrm>
            <a:off x="8154365" y="4890306"/>
            <a:ext cx="288862" cy="338554"/>
          </a:xfrm>
          <a:prstGeom prst="rect">
            <a:avLst/>
          </a:prstGeom>
          <a:noFill/>
        </p:spPr>
        <p:txBody>
          <a:bodyPr wrap="none" rtlCol="0">
            <a:spAutoFit/>
          </a:bodyPr>
          <a:lstStyle/>
          <a:p>
            <a:r>
              <a:rPr lang="en-US" sz="1600" dirty="0"/>
              <a:t>1</a:t>
            </a:r>
          </a:p>
        </p:txBody>
      </p:sp>
      <p:sp>
        <p:nvSpPr>
          <p:cNvPr id="221" name="TextBox 220">
            <a:extLst>
              <a:ext uri="{FF2B5EF4-FFF2-40B4-BE49-F238E27FC236}">
                <a16:creationId xmlns:a16="http://schemas.microsoft.com/office/drawing/2014/main" id="{EECDCBF1-5ACC-CF43-B981-907337945BA2}"/>
              </a:ext>
            </a:extLst>
          </p:cNvPr>
          <p:cNvSpPr txBox="1"/>
          <p:nvPr/>
        </p:nvSpPr>
        <p:spPr>
          <a:xfrm>
            <a:off x="5442030" y="4029920"/>
            <a:ext cx="301686" cy="338554"/>
          </a:xfrm>
          <a:prstGeom prst="rect">
            <a:avLst/>
          </a:prstGeom>
          <a:noFill/>
        </p:spPr>
        <p:txBody>
          <a:bodyPr wrap="square" rtlCol="0">
            <a:spAutoFit/>
          </a:bodyPr>
          <a:lstStyle/>
          <a:p>
            <a:r>
              <a:rPr lang="en-US" sz="1600" dirty="0"/>
              <a:t>1</a:t>
            </a:r>
          </a:p>
        </p:txBody>
      </p:sp>
      <p:sp>
        <p:nvSpPr>
          <p:cNvPr id="222" name="TextBox 221">
            <a:extLst>
              <a:ext uri="{FF2B5EF4-FFF2-40B4-BE49-F238E27FC236}">
                <a16:creationId xmlns:a16="http://schemas.microsoft.com/office/drawing/2014/main" id="{2DD32315-0DAF-354B-ADE2-76F406D6A871}"/>
              </a:ext>
            </a:extLst>
          </p:cNvPr>
          <p:cNvSpPr txBox="1"/>
          <p:nvPr/>
        </p:nvSpPr>
        <p:spPr>
          <a:xfrm>
            <a:off x="7353782" y="4020275"/>
            <a:ext cx="288862" cy="338554"/>
          </a:xfrm>
          <a:prstGeom prst="rect">
            <a:avLst/>
          </a:prstGeom>
          <a:noFill/>
        </p:spPr>
        <p:txBody>
          <a:bodyPr wrap="none" rtlCol="0">
            <a:spAutoFit/>
          </a:bodyPr>
          <a:lstStyle/>
          <a:p>
            <a:r>
              <a:rPr lang="en-US" sz="1600" dirty="0"/>
              <a:t>1</a:t>
            </a:r>
          </a:p>
        </p:txBody>
      </p:sp>
      <p:sp>
        <p:nvSpPr>
          <p:cNvPr id="223" name="TextBox 222">
            <a:extLst>
              <a:ext uri="{FF2B5EF4-FFF2-40B4-BE49-F238E27FC236}">
                <a16:creationId xmlns:a16="http://schemas.microsoft.com/office/drawing/2014/main" id="{25B3E8DA-82E1-B746-9524-A8B47546C7B7}"/>
              </a:ext>
            </a:extLst>
          </p:cNvPr>
          <p:cNvSpPr txBox="1"/>
          <p:nvPr/>
        </p:nvSpPr>
        <p:spPr>
          <a:xfrm>
            <a:off x="5443958" y="5953247"/>
            <a:ext cx="301686" cy="338554"/>
          </a:xfrm>
          <a:prstGeom prst="rect">
            <a:avLst/>
          </a:prstGeom>
          <a:noFill/>
        </p:spPr>
        <p:txBody>
          <a:bodyPr wrap="square" rtlCol="0">
            <a:spAutoFit/>
          </a:bodyPr>
          <a:lstStyle/>
          <a:p>
            <a:r>
              <a:rPr lang="en-US" sz="1600" dirty="0"/>
              <a:t>1</a:t>
            </a:r>
          </a:p>
        </p:txBody>
      </p:sp>
      <p:sp>
        <p:nvSpPr>
          <p:cNvPr id="224" name="TextBox 223">
            <a:extLst>
              <a:ext uri="{FF2B5EF4-FFF2-40B4-BE49-F238E27FC236}">
                <a16:creationId xmlns:a16="http://schemas.microsoft.com/office/drawing/2014/main" id="{51516E14-40A2-B34F-B880-05B80B68D6FC}"/>
              </a:ext>
            </a:extLst>
          </p:cNvPr>
          <p:cNvSpPr txBox="1"/>
          <p:nvPr/>
        </p:nvSpPr>
        <p:spPr>
          <a:xfrm>
            <a:off x="7355710" y="5943602"/>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5445886" y="2123956"/>
            <a:ext cx="301686" cy="338554"/>
          </a:xfrm>
          <a:prstGeom prst="rect">
            <a:avLst/>
          </a:prstGeom>
          <a:noFill/>
        </p:spPr>
        <p:txBody>
          <a:bodyPr wrap="square" rtlCol="0">
            <a:spAutoFit/>
          </a:bodyPr>
          <a:lstStyle/>
          <a:p>
            <a:r>
              <a:rPr lang="en-US" sz="1600" dirty="0"/>
              <a:t>8</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grpSp>
        <p:nvGrpSpPr>
          <p:cNvPr id="159" name="Group 158">
            <a:extLst>
              <a:ext uri="{FF2B5EF4-FFF2-40B4-BE49-F238E27FC236}">
                <a16:creationId xmlns:a16="http://schemas.microsoft.com/office/drawing/2014/main" id="{4AAED925-F16C-8F45-B5D7-47EABDB0B993}"/>
              </a:ext>
            </a:extLst>
          </p:cNvPr>
          <p:cNvGrpSpPr/>
          <p:nvPr/>
        </p:nvGrpSpPr>
        <p:grpSpPr>
          <a:xfrm>
            <a:off x="584365" y="1859143"/>
            <a:ext cx="736099" cy="1229581"/>
            <a:chOff x="10030307" y="3444875"/>
            <a:chExt cx="736099" cy="1229581"/>
          </a:xfrm>
        </p:grpSpPr>
        <p:sp>
          <p:nvSpPr>
            <p:cNvPr id="160" name="TextBox 159">
              <a:extLst>
                <a:ext uri="{FF2B5EF4-FFF2-40B4-BE49-F238E27FC236}">
                  <a16:creationId xmlns:a16="http://schemas.microsoft.com/office/drawing/2014/main" id="{6655EB12-A2B9-9D4A-A0A9-F9958BDB0106}"/>
                </a:ext>
              </a:extLst>
            </p:cNvPr>
            <p:cNvSpPr txBox="1"/>
            <p:nvPr/>
          </p:nvSpPr>
          <p:spPr>
            <a:xfrm>
              <a:off x="10030307" y="4089681"/>
              <a:ext cx="736099" cy="584775"/>
            </a:xfrm>
            <a:prstGeom prst="rect">
              <a:avLst/>
            </a:prstGeom>
            <a:noFill/>
          </p:spPr>
          <p:txBody>
            <a:bodyPr wrap="none" rtlCol="0">
              <a:spAutoFit/>
            </a:bodyPr>
            <a:lstStyle/>
            <a:p>
              <a:r>
                <a:rPr lang="en-US" sz="3200" dirty="0"/>
                <a:t>t=1</a:t>
              </a:r>
            </a:p>
          </p:txBody>
        </p:sp>
        <p:grpSp>
          <p:nvGrpSpPr>
            <p:cNvPr id="161" name="Group 160">
              <a:extLst>
                <a:ext uri="{FF2B5EF4-FFF2-40B4-BE49-F238E27FC236}">
                  <a16:creationId xmlns:a16="http://schemas.microsoft.com/office/drawing/2014/main" id="{0523D739-F413-264B-A745-A38C62E06D3B}"/>
                </a:ext>
              </a:extLst>
            </p:cNvPr>
            <p:cNvGrpSpPr/>
            <p:nvPr/>
          </p:nvGrpSpPr>
          <p:grpSpPr>
            <a:xfrm>
              <a:off x="10034588" y="3444875"/>
              <a:ext cx="682627" cy="682625"/>
              <a:chOff x="10034588" y="3444875"/>
              <a:chExt cx="682627" cy="682625"/>
            </a:xfrm>
          </p:grpSpPr>
          <p:sp>
            <p:nvSpPr>
              <p:cNvPr id="162" name="Oval 161">
                <a:extLst>
                  <a:ext uri="{FF2B5EF4-FFF2-40B4-BE49-F238E27FC236}">
                    <a16:creationId xmlns:a16="http://schemas.microsoft.com/office/drawing/2014/main" id="{CB814881-01DB-0E43-BA2F-B64D7EA26896}"/>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08775389-41CA-4740-B083-4D54E5FAECED}"/>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3E6B6CB9-512E-6343-AD8B-BBAB6CE819A4}"/>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B84002D-08B3-2041-9EB9-DE4D7AA96DC7}"/>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10AF67D-3C60-074D-85D9-BB7F3C22BA6E}"/>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D7001C9A-A249-5941-879B-C26FFA2151F7}"/>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6CFD6FA-4D66-9F4F-9565-82515FD78B17}"/>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3AF8B4F1-6823-4E49-BDC2-8B3DFF75FC97}"/>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8A30E75-242F-B744-AD86-D5121CF798F7}"/>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CA6C8979-7ABA-2548-A690-DBB79A1510E8}"/>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9D0B68AA-F684-FE43-A969-18E51C1C177F}"/>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5419F84A-0D3B-EF47-949B-02A63FAFFC86}"/>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DC9525E-B8EE-704E-94A9-DA434054CDB0}"/>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Oval 174">
                <a:extLst>
                  <a:ext uri="{FF2B5EF4-FFF2-40B4-BE49-F238E27FC236}">
                    <a16:creationId xmlns:a16="http://schemas.microsoft.com/office/drawing/2014/main" id="{1326D6D5-4368-3242-940E-7E5978F1247E}"/>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153" name="Straight Connector 152">
            <a:extLst>
              <a:ext uri="{FF2B5EF4-FFF2-40B4-BE49-F238E27FC236}">
                <a16:creationId xmlns:a16="http://schemas.microsoft.com/office/drawing/2014/main" id="{1BDF6761-A298-0649-AD22-E32D353E085B}"/>
              </a:ext>
            </a:extLst>
          </p:cNvPr>
          <p:cNvCxnSpPr>
            <a:cxnSpLocks/>
          </p:cNvCxnSpPr>
          <p:nvPr/>
        </p:nvCxnSpPr>
        <p:spPr>
          <a:xfrm>
            <a:off x="919556" y="1995948"/>
            <a:ext cx="0" cy="196031"/>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sp>
        <p:nvSpPr>
          <p:cNvPr id="154" name="Rectangle 153">
            <a:extLst>
              <a:ext uri="{FF2B5EF4-FFF2-40B4-BE49-F238E27FC236}">
                <a16:creationId xmlns:a16="http://schemas.microsoft.com/office/drawing/2014/main" id="{6E805ECD-DD10-C845-94C0-375A905AFE6F}"/>
              </a:ext>
            </a:extLst>
          </p:cNvPr>
          <p:cNvSpPr/>
          <p:nvPr/>
        </p:nvSpPr>
        <p:spPr>
          <a:xfrm>
            <a:off x="6626942" y="275303"/>
            <a:ext cx="3038168" cy="6292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1" name="Group 240">
            <a:extLst>
              <a:ext uri="{FF2B5EF4-FFF2-40B4-BE49-F238E27FC236}">
                <a16:creationId xmlns:a16="http://schemas.microsoft.com/office/drawing/2014/main" id="{C0DE6387-1D17-B74C-B49C-337140026F6C}"/>
              </a:ext>
            </a:extLst>
          </p:cNvPr>
          <p:cNvGrpSpPr/>
          <p:nvPr/>
        </p:nvGrpSpPr>
        <p:grpSpPr>
          <a:xfrm>
            <a:off x="6656438" y="235974"/>
            <a:ext cx="2493133" cy="1917291"/>
            <a:chOff x="7010400" y="108155"/>
            <a:chExt cx="2493133" cy="1917291"/>
          </a:xfrm>
        </p:grpSpPr>
        <p:sp>
          <p:nvSpPr>
            <p:cNvPr id="242" name="Freeform 241">
              <a:extLst>
                <a:ext uri="{FF2B5EF4-FFF2-40B4-BE49-F238E27FC236}">
                  <a16:creationId xmlns:a16="http://schemas.microsoft.com/office/drawing/2014/main" id="{AAB1A5DE-415B-F14B-A28A-363ED94665BF}"/>
                </a:ext>
              </a:extLst>
            </p:cNvPr>
            <p:cNvSpPr/>
            <p:nvPr/>
          </p:nvSpPr>
          <p:spPr>
            <a:xfrm>
              <a:off x="7010400" y="176982"/>
              <a:ext cx="2340077" cy="1848464"/>
            </a:xfrm>
            <a:custGeom>
              <a:avLst/>
              <a:gdLst>
                <a:gd name="connsiteX0" fmla="*/ 0 w 2340077"/>
                <a:gd name="connsiteY0" fmla="*/ 304800 h 432619"/>
                <a:gd name="connsiteX1" fmla="*/ 393290 w 2340077"/>
                <a:gd name="connsiteY1" fmla="*/ 0 h 432619"/>
                <a:gd name="connsiteX2" fmla="*/ 2340077 w 2340077"/>
                <a:gd name="connsiteY2" fmla="*/ 0 h 432619"/>
                <a:gd name="connsiteX3" fmla="*/ 147484 w 2340077"/>
                <a:gd name="connsiteY3" fmla="*/ 432619 h 432619"/>
                <a:gd name="connsiteX4" fmla="*/ 0 w 2340077"/>
                <a:gd name="connsiteY4" fmla="*/ 304800 h 432619"/>
                <a:gd name="connsiteX0" fmla="*/ 0 w 2340077"/>
                <a:gd name="connsiteY0" fmla="*/ 1691148 h 1818967"/>
                <a:gd name="connsiteX1" fmla="*/ 383458 w 2340077"/>
                <a:gd name="connsiteY1" fmla="*/ 0 h 1818967"/>
                <a:gd name="connsiteX2" fmla="*/ 2340077 w 2340077"/>
                <a:gd name="connsiteY2" fmla="*/ 1386348 h 1818967"/>
                <a:gd name="connsiteX3" fmla="*/ 147484 w 2340077"/>
                <a:gd name="connsiteY3" fmla="*/ 1818967 h 1818967"/>
                <a:gd name="connsiteX4" fmla="*/ 0 w 2340077"/>
                <a:gd name="connsiteY4" fmla="*/ 1691148 h 1818967"/>
                <a:gd name="connsiteX0" fmla="*/ 0 w 2340077"/>
                <a:gd name="connsiteY0" fmla="*/ 1691148 h 1818967"/>
                <a:gd name="connsiteX1" fmla="*/ 383458 w 2340077"/>
                <a:gd name="connsiteY1" fmla="*/ 0 h 1818967"/>
                <a:gd name="connsiteX2" fmla="*/ 2340077 w 2340077"/>
                <a:gd name="connsiteY2" fmla="*/ 1386348 h 1818967"/>
                <a:gd name="connsiteX3" fmla="*/ 147484 w 2340077"/>
                <a:gd name="connsiteY3" fmla="*/ 1818967 h 1818967"/>
                <a:gd name="connsiteX4" fmla="*/ 0 w 2340077"/>
                <a:gd name="connsiteY4" fmla="*/ 1691148 h 1818967"/>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48464"/>
                <a:gd name="connsiteX1" fmla="*/ 383458 w 2340077"/>
                <a:gd name="connsiteY1" fmla="*/ 0 h 1848464"/>
                <a:gd name="connsiteX2" fmla="*/ 2340077 w 2340077"/>
                <a:gd name="connsiteY2" fmla="*/ 1386348 h 1848464"/>
                <a:gd name="connsiteX3" fmla="*/ 137651 w 2340077"/>
                <a:gd name="connsiteY3" fmla="*/ 1848464 h 1848464"/>
                <a:gd name="connsiteX4" fmla="*/ 0 w 2340077"/>
                <a:gd name="connsiteY4" fmla="*/ 1691148 h 1848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0077" h="1848464">
                  <a:moveTo>
                    <a:pt x="0" y="1691148"/>
                  </a:moveTo>
                  <a:cubicBezTo>
                    <a:pt x="167148" y="1304412"/>
                    <a:pt x="285136" y="770193"/>
                    <a:pt x="383458" y="0"/>
                  </a:cubicBezTo>
                  <a:lnTo>
                    <a:pt x="2340077" y="1386348"/>
                  </a:lnTo>
                  <a:cubicBezTo>
                    <a:pt x="871794" y="1579716"/>
                    <a:pt x="740695" y="1645264"/>
                    <a:pt x="137651" y="1848464"/>
                  </a:cubicBezTo>
                  <a:lnTo>
                    <a:pt x="0" y="1691148"/>
                  </a:ln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3" name="Group 242">
              <a:extLst>
                <a:ext uri="{FF2B5EF4-FFF2-40B4-BE49-F238E27FC236}">
                  <a16:creationId xmlns:a16="http://schemas.microsoft.com/office/drawing/2014/main" id="{937CC7FC-FB1E-3F44-8360-192E93D54F76}"/>
                </a:ext>
              </a:extLst>
            </p:cNvPr>
            <p:cNvGrpSpPr/>
            <p:nvPr/>
          </p:nvGrpSpPr>
          <p:grpSpPr>
            <a:xfrm>
              <a:off x="7323884" y="108155"/>
              <a:ext cx="2179649" cy="1445342"/>
              <a:chOff x="7323884" y="108155"/>
              <a:chExt cx="2179649" cy="1445342"/>
            </a:xfrm>
          </p:grpSpPr>
          <p:sp>
            <p:nvSpPr>
              <p:cNvPr id="244" name="Rectangle 243">
                <a:extLst>
                  <a:ext uri="{FF2B5EF4-FFF2-40B4-BE49-F238E27FC236}">
                    <a16:creationId xmlns:a16="http://schemas.microsoft.com/office/drawing/2014/main" id="{4491BF2B-1B3B-CC46-9290-459EE74E54A2}"/>
                  </a:ext>
                </a:extLst>
              </p:cNvPr>
              <p:cNvSpPr/>
              <p:nvPr/>
            </p:nvSpPr>
            <p:spPr>
              <a:xfrm>
                <a:off x="7413523" y="108155"/>
                <a:ext cx="1936954" cy="14355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5" name="Group 244">
                <a:extLst>
                  <a:ext uri="{FF2B5EF4-FFF2-40B4-BE49-F238E27FC236}">
                    <a16:creationId xmlns:a16="http://schemas.microsoft.com/office/drawing/2014/main" id="{FCF8DCB2-D709-AF40-B84B-C341D1A769CD}"/>
                  </a:ext>
                </a:extLst>
              </p:cNvPr>
              <p:cNvGrpSpPr/>
              <p:nvPr/>
            </p:nvGrpSpPr>
            <p:grpSpPr>
              <a:xfrm>
                <a:off x="7323884" y="120836"/>
                <a:ext cx="2179649" cy="1432661"/>
                <a:chOff x="7323884" y="120836"/>
                <a:chExt cx="2179649" cy="1432661"/>
              </a:xfrm>
            </p:grpSpPr>
            <p:sp>
              <p:nvSpPr>
                <p:cNvPr id="246" name="Rectangle 245">
                  <a:extLst>
                    <a:ext uri="{FF2B5EF4-FFF2-40B4-BE49-F238E27FC236}">
                      <a16:creationId xmlns:a16="http://schemas.microsoft.com/office/drawing/2014/main" id="{AAB1F5FE-4DFF-8942-96D2-1BF59A9B8ED7}"/>
                    </a:ext>
                  </a:extLst>
                </p:cNvPr>
                <p:cNvSpPr/>
                <p:nvPr/>
              </p:nvSpPr>
              <p:spPr>
                <a:xfrm>
                  <a:off x="7409951" y="124866"/>
                  <a:ext cx="1940525"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7" name="TextBox 246">
                  <a:extLst>
                    <a:ext uri="{FF2B5EF4-FFF2-40B4-BE49-F238E27FC236}">
                      <a16:creationId xmlns:a16="http://schemas.microsoft.com/office/drawing/2014/main" id="{02C346E9-CF40-A846-ACD9-F72DFBB9E805}"/>
                    </a:ext>
                  </a:extLst>
                </p:cNvPr>
                <p:cNvSpPr txBox="1"/>
                <p:nvPr/>
              </p:nvSpPr>
              <p:spPr>
                <a:xfrm>
                  <a:off x="7799764" y="120836"/>
                  <a:ext cx="1117197" cy="400110"/>
                </a:xfrm>
                <a:prstGeom prst="rect">
                  <a:avLst/>
                </a:prstGeom>
                <a:noFill/>
              </p:spPr>
              <p:txBody>
                <a:bodyPr wrap="square" rtlCol="0">
                  <a:spAutoFit/>
                </a:bodyPr>
                <a:lstStyle/>
                <a:p>
                  <a:pPr algn="ctr">
                    <a:spcAft>
                      <a:spcPts val="400"/>
                    </a:spcAft>
                  </a:pPr>
                  <a:r>
                    <a:rPr lang="en-US" sz="2000" dirty="0">
                      <a:solidFill>
                        <a:schemeClr val="bg1"/>
                      </a:solidFill>
                    </a:rPr>
                    <a:t>DV in b:</a:t>
                  </a:r>
                </a:p>
              </p:txBody>
            </p:sp>
            <p:cxnSp>
              <p:nvCxnSpPr>
                <p:cNvPr id="248" name="Straight Connector 247">
                  <a:extLst>
                    <a:ext uri="{FF2B5EF4-FFF2-40B4-BE49-F238E27FC236}">
                      <a16:creationId xmlns:a16="http://schemas.microsoft.com/office/drawing/2014/main" id="{322E19FC-BD9D-FC41-8AF9-4540EB9B5BC4}"/>
                    </a:ext>
                  </a:extLst>
                </p:cNvPr>
                <p:cNvCxnSpPr>
                  <a:cxnSpLocks/>
                </p:cNvCxnSpPr>
                <p:nvPr/>
              </p:nvCxnSpPr>
              <p:spPr>
                <a:xfrm>
                  <a:off x="7401895" y="49525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9" name="Rectangle 248">
                  <a:extLst>
                    <a:ext uri="{FF2B5EF4-FFF2-40B4-BE49-F238E27FC236}">
                      <a16:creationId xmlns:a16="http://schemas.microsoft.com/office/drawing/2014/main" id="{14EC7CB6-196B-5E44-AD24-302ACAC213D8}"/>
                    </a:ext>
                  </a:extLst>
                </p:cNvPr>
                <p:cNvSpPr/>
                <p:nvPr/>
              </p:nvSpPr>
              <p:spPr>
                <a:xfrm>
                  <a:off x="7404189" y="124866"/>
                  <a:ext cx="1936455" cy="142863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0" name="TextBox 249">
                  <a:extLst>
                    <a:ext uri="{FF2B5EF4-FFF2-40B4-BE49-F238E27FC236}">
                      <a16:creationId xmlns:a16="http://schemas.microsoft.com/office/drawing/2014/main" id="{15AACE12-C210-0141-824B-658545F2E1EB}"/>
                    </a:ext>
                  </a:extLst>
                </p:cNvPr>
                <p:cNvSpPr txBox="1"/>
                <p:nvPr/>
              </p:nvSpPr>
              <p:spPr>
                <a:xfrm>
                  <a:off x="8392488" y="560500"/>
                  <a:ext cx="1111045" cy="978729"/>
                </a:xfrm>
                <a:prstGeom prst="rect">
                  <a:avLst/>
                </a:prstGeom>
                <a:noFill/>
              </p:spPr>
              <p:txBody>
                <a:bodyPr wrap="square" rtlCol="0">
                  <a:spAutoFit/>
                </a:bodyPr>
                <a:lstStyle/>
                <a:p>
                  <a:pPr>
                    <a:lnSpc>
                      <a:spcPct val="90000"/>
                    </a:lnSpc>
                  </a:pPr>
                  <a:r>
                    <a:rPr lang="en-US" sz="1600" dirty="0"/>
                    <a:t>D</a:t>
                  </a:r>
                  <a:r>
                    <a:rPr lang="en-US" sz="1600" baseline="-25000" dirty="0"/>
                    <a:t>b</a:t>
                  </a:r>
                  <a:r>
                    <a:rPr lang="en-US" sz="1600" dirty="0"/>
                    <a:t>(f) =</a:t>
                  </a:r>
                  <a:r>
                    <a:rPr lang="en-US" sz="1600" dirty="0">
                      <a:cs typeface="Arial" charset="0"/>
                    </a:rPr>
                    <a:t> ∞</a:t>
                  </a:r>
                </a:p>
                <a:p>
                  <a:pPr>
                    <a:lnSpc>
                      <a:spcPct val="90000"/>
                    </a:lnSpc>
                  </a:pPr>
                  <a:r>
                    <a:rPr lang="en-US" sz="1600" dirty="0"/>
                    <a:t>D</a:t>
                  </a:r>
                  <a:r>
                    <a:rPr lang="en-US" sz="1600" baseline="-25000" dirty="0"/>
                    <a:t>b</a:t>
                  </a:r>
                  <a:r>
                    <a:rPr lang="en-US" sz="1600" dirty="0"/>
                    <a:t>(g) =</a:t>
                  </a:r>
                  <a:r>
                    <a:rPr lang="en-US" sz="1600" dirty="0">
                      <a:cs typeface="Arial" charset="0"/>
                    </a:rPr>
                    <a:t> ∞</a:t>
                  </a:r>
                </a:p>
                <a:p>
                  <a:pPr>
                    <a:lnSpc>
                      <a:spcPct val="90000"/>
                    </a:lnSpc>
                  </a:pPr>
                  <a:r>
                    <a:rPr lang="en-US" sz="1600" dirty="0"/>
                    <a:t>D</a:t>
                  </a:r>
                  <a:r>
                    <a:rPr lang="en-US" sz="1600" baseline="-25000" dirty="0"/>
                    <a:t>b</a:t>
                  </a:r>
                  <a:r>
                    <a:rPr lang="en-US" sz="1600" dirty="0"/>
                    <a:t>(h) =</a:t>
                  </a:r>
                  <a:r>
                    <a:rPr lang="en-US" sz="1600" dirty="0">
                      <a:cs typeface="Arial" charset="0"/>
                    </a:rPr>
                    <a:t> ∞</a:t>
                  </a:r>
                </a:p>
                <a:p>
                  <a:pPr>
                    <a:lnSpc>
                      <a:spcPct val="90000"/>
                    </a:lnSpc>
                  </a:pPr>
                  <a:r>
                    <a:rPr lang="en-US" sz="1600" dirty="0"/>
                    <a:t>D</a:t>
                  </a:r>
                  <a:r>
                    <a:rPr lang="en-US" sz="1600" baseline="-25000" dirty="0"/>
                    <a:t>b</a:t>
                  </a:r>
                  <a:r>
                    <a:rPr lang="en-US" sz="1600" dirty="0"/>
                    <a:t>(i) =</a:t>
                  </a:r>
                  <a:r>
                    <a:rPr lang="en-US" sz="1600" dirty="0">
                      <a:cs typeface="Arial" charset="0"/>
                    </a:rPr>
                    <a:t> ∞</a:t>
                  </a:r>
                  <a:endParaRPr lang="en-US" sz="1600" dirty="0"/>
                </a:p>
              </p:txBody>
            </p:sp>
            <p:sp>
              <p:nvSpPr>
                <p:cNvPr id="251" name="TextBox 250">
                  <a:extLst>
                    <a:ext uri="{FF2B5EF4-FFF2-40B4-BE49-F238E27FC236}">
                      <a16:creationId xmlns:a16="http://schemas.microsoft.com/office/drawing/2014/main" id="{8FBBD149-E4A4-7649-964F-57535C719AD2}"/>
                    </a:ext>
                  </a:extLst>
                </p:cNvPr>
                <p:cNvSpPr txBox="1"/>
                <p:nvPr/>
              </p:nvSpPr>
              <p:spPr>
                <a:xfrm>
                  <a:off x="7323884" y="557387"/>
                  <a:ext cx="1117197" cy="978729"/>
                </a:xfrm>
                <a:prstGeom prst="rect">
                  <a:avLst/>
                </a:prstGeom>
                <a:noFill/>
              </p:spPr>
              <p:txBody>
                <a:bodyPr wrap="square" rtlCol="0">
                  <a:spAutoFit/>
                </a:bodyPr>
                <a:lstStyle/>
                <a:p>
                  <a:pPr marL="114300" lvl="1">
                    <a:lnSpc>
                      <a:spcPct val="90000"/>
                    </a:lnSpc>
                  </a:pPr>
                  <a:r>
                    <a:rPr lang="en-US" sz="1600" dirty="0"/>
                    <a:t>D</a:t>
                  </a:r>
                  <a:r>
                    <a:rPr lang="en-US" sz="1600" baseline="-25000" dirty="0"/>
                    <a:t>b</a:t>
                  </a:r>
                  <a:r>
                    <a:rPr lang="en-US" sz="1600" dirty="0"/>
                    <a:t>(a) = 8</a:t>
                  </a:r>
                  <a:endParaRPr lang="en-US" sz="1600" dirty="0">
                    <a:cs typeface="Arial" charset="0"/>
                  </a:endParaRPr>
                </a:p>
                <a:p>
                  <a:pPr marL="114300" lvl="1">
                    <a:lnSpc>
                      <a:spcPct val="90000"/>
                    </a:lnSpc>
                  </a:pPr>
                  <a:r>
                    <a:rPr lang="en-US" sz="1600" dirty="0"/>
                    <a:t>D</a:t>
                  </a:r>
                  <a:r>
                    <a:rPr lang="en-US" sz="1600" baseline="-25000" dirty="0"/>
                    <a:t>b</a:t>
                  </a:r>
                  <a:r>
                    <a:rPr lang="en-US" sz="1600" dirty="0"/>
                    <a:t>(c) =</a:t>
                  </a:r>
                  <a:r>
                    <a:rPr lang="en-US" sz="1600" dirty="0">
                      <a:cs typeface="Arial" charset="0"/>
                    </a:rPr>
                    <a:t> 1</a:t>
                  </a:r>
                  <a:endParaRPr lang="en-US" sz="1600" dirty="0"/>
                </a:p>
                <a:p>
                  <a:pPr marL="114300" lvl="1">
                    <a:lnSpc>
                      <a:spcPct val="90000"/>
                    </a:lnSpc>
                  </a:pPr>
                  <a:r>
                    <a:rPr lang="en-US" sz="1600" dirty="0"/>
                    <a:t>D</a:t>
                  </a:r>
                  <a:r>
                    <a:rPr lang="en-US" sz="1600" baseline="-25000" dirty="0"/>
                    <a:t>b</a:t>
                  </a:r>
                  <a:r>
                    <a:rPr lang="en-US" sz="1600" dirty="0"/>
                    <a:t>(d) =</a:t>
                  </a:r>
                  <a:r>
                    <a:rPr lang="en-US" sz="1600" dirty="0">
                      <a:cs typeface="Arial" charset="0"/>
                    </a:rPr>
                    <a:t> ∞</a:t>
                  </a:r>
                  <a:endParaRPr lang="en-US" sz="1600" dirty="0"/>
                </a:p>
                <a:p>
                  <a:pPr marL="114300" lvl="1">
                    <a:lnSpc>
                      <a:spcPct val="90000"/>
                    </a:lnSpc>
                  </a:pPr>
                  <a:r>
                    <a:rPr lang="en-US" sz="1600" dirty="0"/>
                    <a:t>D</a:t>
                  </a:r>
                  <a:r>
                    <a:rPr lang="en-US" sz="1600" baseline="-25000" dirty="0"/>
                    <a:t>b</a:t>
                  </a:r>
                  <a:r>
                    <a:rPr lang="en-US" sz="1600" dirty="0"/>
                    <a:t>(e) =</a:t>
                  </a:r>
                  <a:r>
                    <a:rPr lang="en-US" sz="1600" dirty="0">
                      <a:cs typeface="Arial" charset="0"/>
                    </a:rPr>
                    <a:t> 1</a:t>
                  </a:r>
                  <a:endParaRPr lang="en-US" sz="1600" dirty="0"/>
                </a:p>
              </p:txBody>
            </p:sp>
          </p:grpSp>
        </p:grpSp>
      </p:grpSp>
      <p:sp>
        <p:nvSpPr>
          <p:cNvPr id="281" name="TextBox 280">
            <a:extLst>
              <a:ext uri="{FF2B5EF4-FFF2-40B4-BE49-F238E27FC236}">
                <a16:creationId xmlns:a16="http://schemas.microsoft.com/office/drawing/2014/main" id="{9547E6FC-ED98-A842-83E6-5B393D42D482}"/>
              </a:ext>
            </a:extLst>
          </p:cNvPr>
          <p:cNvSpPr txBox="1"/>
          <p:nvPr/>
        </p:nvSpPr>
        <p:spPr>
          <a:xfrm flipH="1">
            <a:off x="348626" y="3078991"/>
            <a:ext cx="2195814" cy="590931"/>
          </a:xfrm>
          <a:prstGeom prst="rect">
            <a:avLst/>
          </a:prstGeom>
          <a:noFill/>
        </p:spPr>
        <p:txBody>
          <a:bodyPr wrap="square" rtlCol="0">
            <a:spAutoFit/>
          </a:bodyPr>
          <a:lstStyle/>
          <a:p>
            <a:pPr marL="285750" indent="-285750">
              <a:lnSpc>
                <a:spcPct val="90000"/>
              </a:lnSpc>
              <a:buClr>
                <a:srgbClr val="0000A8"/>
              </a:buClr>
              <a:buFont typeface="Wingdings" pitchFamily="2" charset="2"/>
              <a:buChar char="§"/>
            </a:pPr>
            <a:r>
              <a:rPr lang="en-US" dirty="0"/>
              <a:t>b receives DVs from a, c, e</a:t>
            </a:r>
          </a:p>
        </p:txBody>
      </p:sp>
      <p:sp>
        <p:nvSpPr>
          <p:cNvPr id="345" name="Right Arrow 344">
            <a:extLst>
              <a:ext uri="{FF2B5EF4-FFF2-40B4-BE49-F238E27FC236}">
                <a16:creationId xmlns:a16="http://schemas.microsoft.com/office/drawing/2014/main" id="{92F5E3C5-FAC5-934A-B5A5-9BE872588D4E}"/>
              </a:ext>
            </a:extLst>
          </p:cNvPr>
          <p:cNvSpPr/>
          <p:nvPr/>
        </p:nvSpPr>
        <p:spPr>
          <a:xfrm rot="16200000">
            <a:off x="6346718" y="3406881"/>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6" name="Right Arrow 355">
            <a:extLst>
              <a:ext uri="{FF2B5EF4-FFF2-40B4-BE49-F238E27FC236}">
                <a16:creationId xmlns:a16="http://schemas.microsoft.com/office/drawing/2014/main" id="{FECE1C4C-C6DE-E44B-8914-C9FAB6E59F01}"/>
              </a:ext>
            </a:extLst>
          </p:cNvPr>
          <p:cNvSpPr/>
          <p:nvPr/>
        </p:nvSpPr>
        <p:spPr>
          <a:xfrm>
            <a:off x="4973224" y="1937987"/>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7" name="Right Arrow 356">
            <a:extLst>
              <a:ext uri="{FF2B5EF4-FFF2-40B4-BE49-F238E27FC236}">
                <a16:creationId xmlns:a16="http://schemas.microsoft.com/office/drawing/2014/main" id="{E44AC5A8-AB5C-6D48-965A-B3150C882B9F}"/>
              </a:ext>
            </a:extLst>
          </p:cNvPr>
          <p:cNvSpPr/>
          <p:nvPr/>
        </p:nvSpPr>
        <p:spPr>
          <a:xfrm rot="10800000">
            <a:off x="7631559" y="191970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4" name="Group 313">
            <a:extLst>
              <a:ext uri="{FF2B5EF4-FFF2-40B4-BE49-F238E27FC236}">
                <a16:creationId xmlns:a16="http://schemas.microsoft.com/office/drawing/2014/main" id="{917871C2-1731-FE43-944D-6364CCE85DA9}"/>
              </a:ext>
            </a:extLst>
          </p:cNvPr>
          <p:cNvGrpSpPr/>
          <p:nvPr/>
        </p:nvGrpSpPr>
        <p:grpSpPr>
          <a:xfrm>
            <a:off x="4333785" y="190606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16" y="2507397"/>
                <a:ext cx="341085"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283" name="Group 282">
            <a:extLst>
              <a:ext uri="{FF2B5EF4-FFF2-40B4-BE49-F238E27FC236}">
                <a16:creationId xmlns:a16="http://schemas.microsoft.com/office/drawing/2014/main" id="{A665C0C8-7FDD-0A42-80A3-CC602804C042}"/>
              </a:ext>
            </a:extLst>
          </p:cNvPr>
          <p:cNvGrpSpPr/>
          <p:nvPr/>
        </p:nvGrpSpPr>
        <p:grpSpPr>
          <a:xfrm>
            <a:off x="4336458" y="383379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4" name="Group 3">
            <a:extLst>
              <a:ext uri="{FF2B5EF4-FFF2-40B4-BE49-F238E27FC236}">
                <a16:creationId xmlns:a16="http://schemas.microsoft.com/office/drawing/2014/main" id="{D3B35DA9-63C6-B944-AEED-1CE8A219D68F}"/>
              </a:ext>
            </a:extLst>
          </p:cNvPr>
          <p:cNvGrpSpPr/>
          <p:nvPr/>
        </p:nvGrpSpPr>
        <p:grpSpPr>
          <a:xfrm>
            <a:off x="8740877" y="219997"/>
            <a:ext cx="2045109" cy="2667397"/>
            <a:chOff x="8740877" y="219997"/>
            <a:chExt cx="2045109" cy="2667397"/>
          </a:xfrm>
        </p:grpSpPr>
        <p:sp>
          <p:nvSpPr>
            <p:cNvPr id="234" name="Freeform 233">
              <a:extLst>
                <a:ext uri="{FF2B5EF4-FFF2-40B4-BE49-F238E27FC236}">
                  <a16:creationId xmlns:a16="http://schemas.microsoft.com/office/drawing/2014/main" id="{CD3625DA-7674-FD43-A116-87C156BB9E53}"/>
                </a:ext>
              </a:extLst>
            </p:cNvPr>
            <p:cNvSpPr/>
            <p:nvPr/>
          </p:nvSpPr>
          <p:spPr>
            <a:xfrm>
              <a:off x="8740877" y="247036"/>
              <a:ext cx="924232" cy="2428567"/>
            </a:xfrm>
            <a:custGeom>
              <a:avLst/>
              <a:gdLst>
                <a:gd name="connsiteX0" fmla="*/ 9833 w 786581"/>
                <a:gd name="connsiteY0" fmla="*/ 501445 h 2458064"/>
                <a:gd name="connsiteX1" fmla="*/ 747252 w 786581"/>
                <a:gd name="connsiteY1" fmla="*/ 0 h 2458064"/>
                <a:gd name="connsiteX2" fmla="*/ 786581 w 786581"/>
                <a:gd name="connsiteY2" fmla="*/ 2458064 h 2458064"/>
                <a:gd name="connsiteX3" fmla="*/ 0 w 786581"/>
                <a:gd name="connsiteY3" fmla="*/ 668593 h 2458064"/>
                <a:gd name="connsiteX4" fmla="*/ 9833 w 786581"/>
                <a:gd name="connsiteY4" fmla="*/ 501445 h 2458064"/>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1 w 1170039"/>
                <a:gd name="connsiteY0" fmla="*/ 1809135 h 2428567"/>
                <a:gd name="connsiteX1" fmla="*/ 1160207 w 1170039"/>
                <a:gd name="connsiteY1" fmla="*/ 0 h 2428567"/>
                <a:gd name="connsiteX2" fmla="*/ 1170039 w 1170039"/>
                <a:gd name="connsiteY2" fmla="*/ 2428567 h 2428567"/>
                <a:gd name="connsiteX3" fmla="*/ 0 w 1170039"/>
                <a:gd name="connsiteY3" fmla="*/ 1946786 h 2428567"/>
                <a:gd name="connsiteX4" fmla="*/ 1 w 1170039"/>
                <a:gd name="connsiteY4" fmla="*/ 1809135 h 2428567"/>
                <a:gd name="connsiteX0" fmla="*/ 1 w 1170039"/>
                <a:gd name="connsiteY0" fmla="*/ 1809135 h 2428567"/>
                <a:gd name="connsiteX1" fmla="*/ 1160207 w 1170039"/>
                <a:gd name="connsiteY1" fmla="*/ 0 h 2428567"/>
                <a:gd name="connsiteX2" fmla="*/ 1170039 w 1170039"/>
                <a:gd name="connsiteY2" fmla="*/ 2428567 h 2428567"/>
                <a:gd name="connsiteX3" fmla="*/ 0 w 1170039"/>
                <a:gd name="connsiteY3" fmla="*/ 1946786 h 2428567"/>
                <a:gd name="connsiteX4" fmla="*/ 1 w 1170039"/>
                <a:gd name="connsiteY4" fmla="*/ 1809135 h 2428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39" h="2428567">
                  <a:moveTo>
                    <a:pt x="1" y="1809135"/>
                  </a:moveTo>
                  <a:cubicBezTo>
                    <a:pt x="353962" y="1681316"/>
                    <a:pt x="875071" y="865238"/>
                    <a:pt x="1160207" y="0"/>
                  </a:cubicBezTo>
                  <a:cubicBezTo>
                    <a:pt x="1163484" y="809522"/>
                    <a:pt x="1166762" y="1619045"/>
                    <a:pt x="1170039" y="2428567"/>
                  </a:cubicBezTo>
                  <a:cubicBezTo>
                    <a:pt x="819356" y="2058219"/>
                    <a:pt x="714478" y="2090992"/>
                    <a:pt x="0" y="1946786"/>
                  </a:cubicBezTo>
                  <a:cubicBezTo>
                    <a:pt x="0" y="1900902"/>
                    <a:pt x="1" y="1855019"/>
                    <a:pt x="1" y="1809135"/>
                  </a:cubicBez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8" name="Group 357">
              <a:extLst>
                <a:ext uri="{FF2B5EF4-FFF2-40B4-BE49-F238E27FC236}">
                  <a16:creationId xmlns:a16="http://schemas.microsoft.com/office/drawing/2014/main" id="{8E84743B-19DB-E241-B0AF-861F515FE360}"/>
                </a:ext>
              </a:extLst>
            </p:cNvPr>
            <p:cNvGrpSpPr/>
            <p:nvPr/>
          </p:nvGrpSpPr>
          <p:grpSpPr>
            <a:xfrm>
              <a:off x="9636528" y="219997"/>
              <a:ext cx="1149458" cy="2667397"/>
              <a:chOff x="9764348" y="1447800"/>
              <a:chExt cx="1149458" cy="2667397"/>
            </a:xfrm>
          </p:grpSpPr>
          <p:sp>
            <p:nvSpPr>
              <p:cNvPr id="359" name="Rectangle 358">
                <a:extLst>
                  <a:ext uri="{FF2B5EF4-FFF2-40B4-BE49-F238E27FC236}">
                    <a16:creationId xmlns:a16="http://schemas.microsoft.com/office/drawing/2014/main" id="{FBF5705D-BC98-2845-B684-C5D5E33CE86A}"/>
                  </a:ext>
                </a:extLst>
              </p:cNvPr>
              <p:cNvSpPr/>
              <p:nvPr/>
            </p:nvSpPr>
            <p:spPr>
              <a:xfrm>
                <a:off x="9783097" y="1447800"/>
                <a:ext cx="1130709" cy="24261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0" name="Group 359">
                <a:extLst>
                  <a:ext uri="{FF2B5EF4-FFF2-40B4-BE49-F238E27FC236}">
                    <a16:creationId xmlns:a16="http://schemas.microsoft.com/office/drawing/2014/main" id="{45185F04-540F-1048-94D0-753D4872458F}"/>
                  </a:ext>
                </a:extLst>
              </p:cNvPr>
              <p:cNvGrpSpPr/>
              <p:nvPr/>
            </p:nvGrpSpPr>
            <p:grpSpPr>
              <a:xfrm>
                <a:off x="9764348" y="1447800"/>
                <a:ext cx="1130291" cy="2667397"/>
                <a:chOff x="9472119" y="702026"/>
                <a:chExt cx="1130291" cy="2667397"/>
              </a:xfrm>
            </p:grpSpPr>
            <p:sp>
              <p:nvSpPr>
                <p:cNvPr id="361" name="Rectangle 360">
                  <a:extLst>
                    <a:ext uri="{FF2B5EF4-FFF2-40B4-BE49-F238E27FC236}">
                      <a16:creationId xmlns:a16="http://schemas.microsoft.com/office/drawing/2014/main" id="{F1B029F2-3CFB-F446-A49B-ABBE33D07546}"/>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2" name="TextBox 361">
                  <a:extLst>
                    <a:ext uri="{FF2B5EF4-FFF2-40B4-BE49-F238E27FC236}">
                      <a16:creationId xmlns:a16="http://schemas.microsoft.com/office/drawing/2014/main" id="{E601508D-C456-214F-B2CC-E58813667624}"/>
                    </a:ext>
                  </a:extLst>
                </p:cNvPr>
                <p:cNvSpPr txBox="1"/>
                <p:nvPr/>
              </p:nvSpPr>
              <p:spPr>
                <a:xfrm>
                  <a:off x="9472119" y="702026"/>
                  <a:ext cx="1088020" cy="2667397"/>
                </a:xfrm>
                <a:prstGeom prst="rect">
                  <a:avLst/>
                </a:prstGeom>
                <a:noFill/>
              </p:spPr>
              <p:txBody>
                <a:bodyPr wrap="square" rtlCol="0">
                  <a:spAutoFit/>
                </a:bodyPr>
                <a:lstStyle/>
                <a:p>
                  <a:pPr algn="ctr">
                    <a:spcAft>
                      <a:spcPts val="400"/>
                    </a:spcAft>
                  </a:pPr>
                  <a:r>
                    <a:rPr lang="en-US" sz="2000" dirty="0">
                      <a:solidFill>
                        <a:schemeClr val="bg1"/>
                      </a:solidFill>
                    </a:rPr>
                    <a:t>DV in c:</a:t>
                  </a:r>
                </a:p>
                <a:p>
                  <a:pPr marL="114300" lvl="1"/>
                  <a:r>
                    <a:rPr lang="en-US" sz="1600" dirty="0"/>
                    <a:t>D</a:t>
                  </a:r>
                  <a:r>
                    <a:rPr lang="en-US" sz="1600" baseline="-25000" dirty="0"/>
                    <a:t>c</a:t>
                  </a:r>
                  <a:r>
                    <a:rPr lang="en-US" sz="1600" dirty="0"/>
                    <a:t>(a) =</a:t>
                  </a:r>
                  <a:r>
                    <a:rPr lang="en-US" sz="1600" dirty="0">
                      <a:cs typeface="Arial" charset="0"/>
                    </a:rPr>
                    <a:t> ∞</a:t>
                  </a:r>
                </a:p>
                <a:p>
                  <a:pPr marL="114300" lvl="1"/>
                  <a:r>
                    <a:rPr lang="en-US" sz="1600" dirty="0"/>
                    <a:t>D</a:t>
                  </a:r>
                  <a:r>
                    <a:rPr lang="en-US" sz="1600" baseline="-25000" dirty="0"/>
                    <a:t>c</a:t>
                  </a:r>
                  <a:r>
                    <a:rPr lang="en-US" sz="1600" dirty="0"/>
                    <a:t>(b) =</a:t>
                  </a:r>
                  <a:r>
                    <a:rPr lang="en-US" sz="1600" dirty="0">
                      <a:cs typeface="Arial" charset="0"/>
                    </a:rPr>
                    <a:t> 1</a:t>
                  </a:r>
                </a:p>
                <a:p>
                  <a:pPr marL="114300" lvl="1"/>
                  <a:r>
                    <a:rPr lang="en-US" sz="1600" dirty="0">
                      <a:cs typeface="Arial" charset="0"/>
                    </a:rPr>
                    <a:t>D</a:t>
                  </a:r>
                  <a:r>
                    <a:rPr lang="en-US" sz="1600" baseline="-25000" dirty="0">
                      <a:cs typeface="Arial" charset="0"/>
                    </a:rPr>
                    <a:t>c</a:t>
                  </a:r>
                  <a:r>
                    <a:rPr lang="en-US" sz="1600" dirty="0">
                      <a:cs typeface="Arial" charset="0"/>
                    </a:rPr>
                    <a:t>(c) = 0</a:t>
                  </a:r>
                  <a:endParaRPr lang="en-US" sz="1600" dirty="0"/>
                </a:p>
                <a:p>
                  <a:pPr marL="114300" lvl="1"/>
                  <a:r>
                    <a:rPr lang="en-US" sz="1600" dirty="0"/>
                    <a:t>D</a:t>
                  </a:r>
                  <a:r>
                    <a:rPr lang="en-US" sz="1600" baseline="-25000" dirty="0"/>
                    <a:t>c</a:t>
                  </a:r>
                  <a:r>
                    <a:rPr lang="en-US" sz="1600" dirty="0"/>
                    <a:t>(d) =</a:t>
                  </a:r>
                  <a:r>
                    <a:rPr lang="en-US" sz="1600" dirty="0">
                      <a:cs typeface="Arial" charset="0"/>
                    </a:rPr>
                    <a:t> ∞</a:t>
                  </a:r>
                  <a:endParaRPr lang="en-US" sz="1600" dirty="0"/>
                </a:p>
                <a:p>
                  <a:pPr marL="114300" lvl="1"/>
                  <a:r>
                    <a:rPr lang="en-US" sz="1600" dirty="0"/>
                    <a:t>D</a:t>
                  </a:r>
                  <a:r>
                    <a:rPr lang="en-US" sz="1600" baseline="-25000" dirty="0"/>
                    <a:t>c</a:t>
                  </a:r>
                  <a:r>
                    <a:rPr lang="en-US" sz="1600" dirty="0"/>
                    <a:t>(e) =</a:t>
                  </a:r>
                  <a:r>
                    <a:rPr lang="en-US" sz="1600" dirty="0">
                      <a:cs typeface="Arial" charset="0"/>
                    </a:rPr>
                    <a:t> ∞</a:t>
                  </a:r>
                  <a:endParaRPr lang="en-US" sz="1600" dirty="0"/>
                </a:p>
                <a:p>
                  <a:pPr marL="114300" lvl="1"/>
                  <a:r>
                    <a:rPr lang="en-US" sz="1600" dirty="0"/>
                    <a:t>D</a:t>
                  </a:r>
                  <a:r>
                    <a:rPr lang="en-US" sz="1600" baseline="-25000" dirty="0"/>
                    <a:t>c</a:t>
                  </a:r>
                  <a:r>
                    <a:rPr lang="en-US" sz="1600" dirty="0"/>
                    <a:t>(f) =</a:t>
                  </a:r>
                  <a:r>
                    <a:rPr lang="en-US" sz="1600" dirty="0">
                      <a:cs typeface="Arial" charset="0"/>
                    </a:rPr>
                    <a:t> ∞</a:t>
                  </a:r>
                  <a:endParaRPr lang="en-US" sz="1600" dirty="0"/>
                </a:p>
                <a:p>
                  <a:pPr marL="114300" lvl="1"/>
                  <a:r>
                    <a:rPr lang="en-US" sz="1600" dirty="0"/>
                    <a:t>D</a:t>
                  </a:r>
                  <a:r>
                    <a:rPr lang="en-US" sz="1600" baseline="-25000" dirty="0"/>
                    <a:t>c</a:t>
                  </a:r>
                  <a:r>
                    <a:rPr lang="en-US" sz="1600" dirty="0"/>
                    <a:t>(g) =</a:t>
                  </a:r>
                  <a:r>
                    <a:rPr lang="en-US" sz="1600" dirty="0">
                      <a:cs typeface="Arial" charset="0"/>
                    </a:rPr>
                    <a:t> ∞</a:t>
                  </a:r>
                  <a:endParaRPr lang="en-US" sz="1600" dirty="0"/>
                </a:p>
                <a:p>
                  <a:pPr marL="114300" lvl="1"/>
                  <a:r>
                    <a:rPr lang="en-US" sz="1600" dirty="0"/>
                    <a:t>D</a:t>
                  </a:r>
                  <a:r>
                    <a:rPr lang="en-US" sz="1600" baseline="-25000" dirty="0"/>
                    <a:t>c</a:t>
                  </a:r>
                  <a:r>
                    <a:rPr lang="en-US" sz="1600" dirty="0"/>
                    <a:t>(h) =</a:t>
                  </a:r>
                  <a:r>
                    <a:rPr lang="en-US" sz="1600" dirty="0">
                      <a:cs typeface="Arial" charset="0"/>
                    </a:rPr>
                    <a:t> ∞</a:t>
                  </a:r>
                  <a:endParaRPr lang="en-US" sz="1600" dirty="0"/>
                </a:p>
                <a:p>
                  <a:pPr marL="114300"/>
                  <a:r>
                    <a:rPr lang="en-US" sz="1600" dirty="0"/>
                    <a:t>D</a:t>
                  </a:r>
                  <a:r>
                    <a:rPr lang="en-US" sz="1600" baseline="-25000" dirty="0"/>
                    <a:t>c</a:t>
                  </a:r>
                  <a:r>
                    <a:rPr lang="en-US" sz="1600" dirty="0"/>
                    <a:t>(i) =</a:t>
                  </a:r>
                  <a:r>
                    <a:rPr lang="en-US" sz="1600" dirty="0">
                      <a:cs typeface="Arial" charset="0"/>
                    </a:rPr>
                    <a:t> ∞</a:t>
                  </a:r>
                  <a:endParaRPr lang="en-US" sz="1600" dirty="0"/>
                </a:p>
              </p:txBody>
            </p:sp>
            <p:cxnSp>
              <p:nvCxnSpPr>
                <p:cNvPr id="363" name="Straight Connector 362">
                  <a:extLst>
                    <a:ext uri="{FF2B5EF4-FFF2-40B4-BE49-F238E27FC236}">
                      <a16:creationId xmlns:a16="http://schemas.microsoft.com/office/drawing/2014/main" id="{3FDDC54C-ACD2-B847-8FF7-2C6CBDB5C160}"/>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4" name="Rectangle 363">
                  <a:extLst>
                    <a:ext uri="{FF2B5EF4-FFF2-40B4-BE49-F238E27FC236}">
                      <a16:creationId xmlns:a16="http://schemas.microsoft.com/office/drawing/2014/main" id="{C28D2058-9ADC-2F45-A3D5-6BE95FBA06E4}"/>
                    </a:ext>
                  </a:extLst>
                </p:cNvPr>
                <p:cNvSpPr/>
                <p:nvPr/>
              </p:nvSpPr>
              <p:spPr>
                <a:xfrm>
                  <a:off x="9479666" y="706055"/>
                  <a:ext cx="1122744" cy="26207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183" name="Freeform 182">
            <a:extLst>
              <a:ext uri="{FF2B5EF4-FFF2-40B4-BE49-F238E27FC236}">
                <a16:creationId xmlns:a16="http://schemas.microsoft.com/office/drawing/2014/main" id="{2593EFCC-23E2-4043-94E6-A9E17FCC79C5}"/>
              </a:ext>
            </a:extLst>
          </p:cNvPr>
          <p:cNvSpPr/>
          <p:nvPr/>
        </p:nvSpPr>
        <p:spPr>
          <a:xfrm>
            <a:off x="6794417" y="3016538"/>
            <a:ext cx="2889702" cy="2634390"/>
          </a:xfrm>
          <a:custGeom>
            <a:avLst/>
            <a:gdLst>
              <a:gd name="connsiteX0" fmla="*/ 0 w 2615381"/>
              <a:gd name="connsiteY0" fmla="*/ 0 h 2615381"/>
              <a:gd name="connsiteX1" fmla="*/ 2595716 w 2615381"/>
              <a:gd name="connsiteY1" fmla="*/ 235975 h 2615381"/>
              <a:gd name="connsiteX2" fmla="*/ 2615381 w 2615381"/>
              <a:gd name="connsiteY2" fmla="*/ 2615381 h 2615381"/>
              <a:gd name="connsiteX3" fmla="*/ 9832 w 2615381"/>
              <a:gd name="connsiteY3" fmla="*/ 167149 h 2615381"/>
              <a:gd name="connsiteX4" fmla="*/ 0 w 2615381"/>
              <a:gd name="connsiteY4" fmla="*/ 0 h 2615381"/>
              <a:gd name="connsiteX0" fmla="*/ 0 w 2654709"/>
              <a:gd name="connsiteY0" fmla="*/ 0 h 2615381"/>
              <a:gd name="connsiteX1" fmla="*/ 2654709 w 2654709"/>
              <a:gd name="connsiteY1" fmla="*/ 255639 h 2615381"/>
              <a:gd name="connsiteX2" fmla="*/ 2615381 w 2654709"/>
              <a:gd name="connsiteY2" fmla="*/ 2615381 h 2615381"/>
              <a:gd name="connsiteX3" fmla="*/ 9832 w 2654709"/>
              <a:gd name="connsiteY3" fmla="*/ 167149 h 2615381"/>
              <a:gd name="connsiteX4" fmla="*/ 0 w 2654709"/>
              <a:gd name="connsiteY4" fmla="*/ 0 h 2615381"/>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29497 w 2684207"/>
              <a:gd name="connsiteY0" fmla="*/ 0 h 2605549"/>
              <a:gd name="connsiteX1" fmla="*/ 2684206 w 2684207"/>
              <a:gd name="connsiteY1" fmla="*/ 255639 h 2605549"/>
              <a:gd name="connsiteX2" fmla="*/ 2684207 w 2684207"/>
              <a:gd name="connsiteY2" fmla="*/ 2605549 h 2605549"/>
              <a:gd name="connsiteX3" fmla="*/ 0 w 2684207"/>
              <a:gd name="connsiteY3" fmla="*/ 176981 h 2605549"/>
              <a:gd name="connsiteX4" fmla="*/ 29497 w 2684207"/>
              <a:gd name="connsiteY4" fmla="*/ 0 h 2605549"/>
              <a:gd name="connsiteX0" fmla="*/ 29497 w 2684207"/>
              <a:gd name="connsiteY0" fmla="*/ 0 h 2605549"/>
              <a:gd name="connsiteX1" fmla="*/ 2684206 w 2684207"/>
              <a:gd name="connsiteY1" fmla="*/ 255639 h 2605549"/>
              <a:gd name="connsiteX2" fmla="*/ 2684207 w 2684207"/>
              <a:gd name="connsiteY2" fmla="*/ 2605549 h 2605549"/>
              <a:gd name="connsiteX3" fmla="*/ 0 w 2684207"/>
              <a:gd name="connsiteY3" fmla="*/ 176981 h 2605549"/>
              <a:gd name="connsiteX4" fmla="*/ 29497 w 2684207"/>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19663 w 2939845"/>
              <a:gd name="connsiteY3" fmla="*/ 1307690 h 2349910"/>
              <a:gd name="connsiteX4" fmla="*/ 0 w 2939845"/>
              <a:gd name="connsiteY4" fmla="*/ 1140541 h 2349910"/>
              <a:gd name="connsiteX0" fmla="*/ 0 w 2939844"/>
              <a:gd name="connsiteY0" fmla="*/ 1140541 h 2878230"/>
              <a:gd name="connsiteX1" fmla="*/ 2939844 w 2939844"/>
              <a:gd name="connsiteY1" fmla="*/ 0 h 2878230"/>
              <a:gd name="connsiteX2" fmla="*/ 2919525 w 2939844"/>
              <a:gd name="connsiteY2" fmla="*/ 2878230 h 2878230"/>
              <a:gd name="connsiteX3" fmla="*/ 19663 w 2939844"/>
              <a:gd name="connsiteY3" fmla="*/ 1307690 h 2878230"/>
              <a:gd name="connsiteX4" fmla="*/ 0 w 2939844"/>
              <a:gd name="connsiteY4" fmla="*/ 1140541 h 2878230"/>
              <a:gd name="connsiteX0" fmla="*/ 0 w 2939844"/>
              <a:gd name="connsiteY0" fmla="*/ 1140541 h 2878230"/>
              <a:gd name="connsiteX1" fmla="*/ 2939844 w 2939844"/>
              <a:gd name="connsiteY1" fmla="*/ 0 h 2878230"/>
              <a:gd name="connsiteX2" fmla="*/ 2919525 w 2939844"/>
              <a:gd name="connsiteY2" fmla="*/ 2878230 h 2878230"/>
              <a:gd name="connsiteX3" fmla="*/ 19663 w 2939844"/>
              <a:gd name="connsiteY3" fmla="*/ 1307690 h 2878230"/>
              <a:gd name="connsiteX4" fmla="*/ 0 w 2939844"/>
              <a:gd name="connsiteY4" fmla="*/ 1140541 h 2878230"/>
              <a:gd name="connsiteX0" fmla="*/ 0 w 2919525"/>
              <a:gd name="connsiteY0" fmla="*/ 896701 h 2634390"/>
              <a:gd name="connsiteX1" fmla="*/ 2899204 w 2919525"/>
              <a:gd name="connsiteY1" fmla="*/ 0 h 2634390"/>
              <a:gd name="connsiteX2" fmla="*/ 2919525 w 2919525"/>
              <a:gd name="connsiteY2" fmla="*/ 2634390 h 2634390"/>
              <a:gd name="connsiteX3" fmla="*/ 19663 w 2919525"/>
              <a:gd name="connsiteY3" fmla="*/ 106385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19663 w 2919525"/>
              <a:gd name="connsiteY3" fmla="*/ 106385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29823 w 2919525"/>
              <a:gd name="connsiteY3" fmla="*/ 109433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29823 w 2919525"/>
              <a:gd name="connsiteY3" fmla="*/ 1094330 h 2634390"/>
              <a:gd name="connsiteX4" fmla="*/ 0 w 2919525"/>
              <a:gd name="connsiteY4" fmla="*/ 896701 h 2634390"/>
              <a:gd name="connsiteX0" fmla="*/ 10817 w 2889702"/>
              <a:gd name="connsiteY0" fmla="*/ 896701 h 2634390"/>
              <a:gd name="connsiteX1" fmla="*/ 2869381 w 2889702"/>
              <a:gd name="connsiteY1" fmla="*/ 0 h 2634390"/>
              <a:gd name="connsiteX2" fmla="*/ 2889702 w 2889702"/>
              <a:gd name="connsiteY2" fmla="*/ 2634390 h 2634390"/>
              <a:gd name="connsiteX3" fmla="*/ 0 w 2889702"/>
              <a:gd name="connsiteY3" fmla="*/ 1094330 h 2634390"/>
              <a:gd name="connsiteX4" fmla="*/ 10817 w 2889702"/>
              <a:gd name="connsiteY4" fmla="*/ 896701 h 2634390"/>
              <a:gd name="connsiteX0" fmla="*/ 10817 w 2889702"/>
              <a:gd name="connsiteY0" fmla="*/ 896701 h 2634390"/>
              <a:gd name="connsiteX1" fmla="*/ 2869381 w 2889702"/>
              <a:gd name="connsiteY1" fmla="*/ 0 h 2634390"/>
              <a:gd name="connsiteX2" fmla="*/ 2889702 w 2889702"/>
              <a:gd name="connsiteY2" fmla="*/ 2634390 h 2634390"/>
              <a:gd name="connsiteX3" fmla="*/ 0 w 2889702"/>
              <a:gd name="connsiteY3" fmla="*/ 1094330 h 2634390"/>
              <a:gd name="connsiteX4" fmla="*/ 10817 w 2889702"/>
              <a:gd name="connsiteY4" fmla="*/ 896701 h 263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9702" h="2634390">
                <a:moveTo>
                  <a:pt x="10817" y="896701"/>
                </a:moveTo>
                <a:cubicBezTo>
                  <a:pt x="1751126" y="516521"/>
                  <a:pt x="1777345" y="533564"/>
                  <a:pt x="2869381" y="0"/>
                </a:cubicBezTo>
                <a:cubicBezTo>
                  <a:pt x="2869381" y="783303"/>
                  <a:pt x="2889702" y="1851087"/>
                  <a:pt x="2889702" y="2634390"/>
                </a:cubicBezTo>
                <a:cubicBezTo>
                  <a:pt x="2630785" y="598784"/>
                  <a:pt x="2043143" y="642374"/>
                  <a:pt x="0" y="1094330"/>
                </a:cubicBezTo>
                <a:lnTo>
                  <a:pt x="10817" y="896701"/>
                </a:ln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5" name="Group 364">
            <a:extLst>
              <a:ext uri="{FF2B5EF4-FFF2-40B4-BE49-F238E27FC236}">
                <a16:creationId xmlns:a16="http://schemas.microsoft.com/office/drawing/2014/main" id="{CD6AC636-949C-B04A-A12F-4BBF60E3A068}"/>
              </a:ext>
            </a:extLst>
          </p:cNvPr>
          <p:cNvGrpSpPr/>
          <p:nvPr/>
        </p:nvGrpSpPr>
        <p:grpSpPr>
          <a:xfrm>
            <a:off x="9654637" y="3018176"/>
            <a:ext cx="1131350" cy="2675039"/>
            <a:chOff x="9762792" y="4031226"/>
            <a:chExt cx="1131350" cy="2675039"/>
          </a:xfrm>
        </p:grpSpPr>
        <p:sp>
          <p:nvSpPr>
            <p:cNvPr id="366" name="Rectangle 365">
              <a:extLst>
                <a:ext uri="{FF2B5EF4-FFF2-40B4-BE49-F238E27FC236}">
                  <a16:creationId xmlns:a16="http://schemas.microsoft.com/office/drawing/2014/main" id="{E11C6EC6-4F28-CD44-B5B6-0143F1CD0CD3}"/>
                </a:ext>
              </a:extLst>
            </p:cNvPr>
            <p:cNvSpPr/>
            <p:nvPr/>
          </p:nvSpPr>
          <p:spPr>
            <a:xfrm>
              <a:off x="9792929" y="4031226"/>
              <a:ext cx="1101213" cy="23892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7" name="Group 366">
              <a:extLst>
                <a:ext uri="{FF2B5EF4-FFF2-40B4-BE49-F238E27FC236}">
                  <a16:creationId xmlns:a16="http://schemas.microsoft.com/office/drawing/2014/main" id="{B79E58C0-B1B4-B94B-8F0E-EB904614ACD4}"/>
                </a:ext>
              </a:extLst>
            </p:cNvPr>
            <p:cNvGrpSpPr/>
            <p:nvPr/>
          </p:nvGrpSpPr>
          <p:grpSpPr>
            <a:xfrm>
              <a:off x="9762792" y="4038868"/>
              <a:ext cx="1130292" cy="2667397"/>
              <a:chOff x="9472118" y="702026"/>
              <a:chExt cx="1130292" cy="2667397"/>
            </a:xfrm>
          </p:grpSpPr>
          <p:sp>
            <p:nvSpPr>
              <p:cNvPr id="368" name="Rectangle 367">
                <a:extLst>
                  <a:ext uri="{FF2B5EF4-FFF2-40B4-BE49-F238E27FC236}">
                    <a16:creationId xmlns:a16="http://schemas.microsoft.com/office/drawing/2014/main" id="{F6C3876C-103E-634C-8619-285D4D96A9C8}"/>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9" name="TextBox 368">
                <a:extLst>
                  <a:ext uri="{FF2B5EF4-FFF2-40B4-BE49-F238E27FC236}">
                    <a16:creationId xmlns:a16="http://schemas.microsoft.com/office/drawing/2014/main" id="{7C7420E3-75DE-FB4C-B805-F6E92683D068}"/>
                  </a:ext>
                </a:extLst>
              </p:cNvPr>
              <p:cNvSpPr txBox="1"/>
              <p:nvPr/>
            </p:nvSpPr>
            <p:spPr>
              <a:xfrm>
                <a:off x="9472118" y="702026"/>
                <a:ext cx="1117197" cy="2667397"/>
              </a:xfrm>
              <a:prstGeom prst="rect">
                <a:avLst/>
              </a:prstGeom>
              <a:noFill/>
            </p:spPr>
            <p:txBody>
              <a:bodyPr wrap="square" rtlCol="0">
                <a:spAutoFit/>
              </a:bodyPr>
              <a:lstStyle/>
              <a:p>
                <a:pPr algn="ctr">
                  <a:spcAft>
                    <a:spcPts val="400"/>
                  </a:spcAft>
                </a:pPr>
                <a:r>
                  <a:rPr lang="en-US" sz="2000" dirty="0">
                    <a:solidFill>
                      <a:schemeClr val="bg1"/>
                    </a:solidFill>
                  </a:rPr>
                  <a:t>DV in e:</a:t>
                </a:r>
              </a:p>
              <a:p>
                <a:pPr marL="114300" lvl="1"/>
                <a:r>
                  <a:rPr lang="en-US" sz="1600" dirty="0"/>
                  <a:t>D</a:t>
                </a:r>
                <a:r>
                  <a:rPr lang="en-US" sz="1600" baseline="-25000" dirty="0"/>
                  <a:t>e</a:t>
                </a:r>
                <a:r>
                  <a:rPr lang="en-US" sz="1600" dirty="0"/>
                  <a:t>(a) =</a:t>
                </a:r>
                <a:r>
                  <a:rPr lang="en-US" sz="1600" dirty="0">
                    <a:cs typeface="Arial" charset="0"/>
                  </a:rPr>
                  <a:t> ∞</a:t>
                </a:r>
              </a:p>
              <a:p>
                <a:pPr marL="114300" lvl="1"/>
                <a:r>
                  <a:rPr lang="en-US" sz="1600" dirty="0"/>
                  <a:t>D</a:t>
                </a:r>
                <a:r>
                  <a:rPr lang="en-US" sz="1600" baseline="-25000" dirty="0"/>
                  <a:t>e</a:t>
                </a:r>
                <a:r>
                  <a:rPr lang="en-US" sz="1600" dirty="0"/>
                  <a:t>(b) =</a:t>
                </a:r>
                <a:r>
                  <a:rPr lang="en-US" sz="1600" dirty="0">
                    <a:cs typeface="Arial" charset="0"/>
                  </a:rPr>
                  <a:t> 1</a:t>
                </a:r>
                <a:endParaRPr lang="en-US" sz="1600" dirty="0"/>
              </a:p>
              <a:p>
                <a:pPr marL="114300" lvl="1"/>
                <a:r>
                  <a:rPr lang="en-US" sz="1600" dirty="0"/>
                  <a:t>D</a:t>
                </a:r>
                <a:r>
                  <a:rPr lang="en-US" sz="1600" baseline="-25000" dirty="0"/>
                  <a:t>e</a:t>
                </a:r>
                <a:r>
                  <a:rPr lang="en-US" sz="1600" dirty="0"/>
                  <a:t>(c) =</a:t>
                </a:r>
                <a:r>
                  <a:rPr lang="en-US" sz="1600" dirty="0">
                    <a:cs typeface="Arial" charset="0"/>
                  </a:rPr>
                  <a:t> ∞</a:t>
                </a:r>
                <a:endParaRPr lang="en-US" sz="1600" dirty="0"/>
              </a:p>
              <a:p>
                <a:pPr marL="114300" lvl="1"/>
                <a:r>
                  <a:rPr lang="en-US" sz="1600" dirty="0"/>
                  <a:t>D</a:t>
                </a:r>
                <a:r>
                  <a:rPr lang="en-US" sz="1600" baseline="-25000" dirty="0"/>
                  <a:t>e</a:t>
                </a:r>
                <a:r>
                  <a:rPr lang="en-US" sz="1600" dirty="0"/>
                  <a:t>(d) =</a:t>
                </a:r>
                <a:r>
                  <a:rPr lang="en-US" sz="1600" dirty="0">
                    <a:cs typeface="Arial" charset="0"/>
                  </a:rPr>
                  <a:t> 1</a:t>
                </a:r>
              </a:p>
              <a:p>
                <a:pPr marL="114300" lvl="1"/>
                <a:r>
                  <a:rPr lang="en-US" sz="1600" dirty="0">
                    <a:cs typeface="Arial" charset="0"/>
                  </a:rPr>
                  <a:t>D</a:t>
                </a:r>
                <a:r>
                  <a:rPr lang="en-US" sz="1600" baseline="-25000" dirty="0">
                    <a:cs typeface="Arial" charset="0"/>
                  </a:rPr>
                  <a:t>e</a:t>
                </a:r>
                <a:r>
                  <a:rPr lang="en-US" sz="1600" dirty="0">
                    <a:cs typeface="Arial" charset="0"/>
                  </a:rPr>
                  <a:t>(e) = 0</a:t>
                </a:r>
                <a:endParaRPr lang="en-US" sz="1600" dirty="0"/>
              </a:p>
              <a:p>
                <a:pPr marL="114300" lvl="1"/>
                <a:r>
                  <a:rPr lang="en-US" sz="1600" dirty="0"/>
                  <a:t>D</a:t>
                </a:r>
                <a:r>
                  <a:rPr lang="en-US" sz="1600" baseline="-25000" dirty="0"/>
                  <a:t>e</a:t>
                </a:r>
                <a:r>
                  <a:rPr lang="en-US" sz="1600" dirty="0"/>
                  <a:t>(f) =</a:t>
                </a:r>
                <a:r>
                  <a:rPr lang="en-US" sz="1600" dirty="0">
                    <a:cs typeface="Arial" charset="0"/>
                  </a:rPr>
                  <a:t> 1</a:t>
                </a:r>
                <a:endParaRPr lang="en-US" sz="1600" dirty="0"/>
              </a:p>
              <a:p>
                <a:pPr marL="114300" lvl="1"/>
                <a:r>
                  <a:rPr lang="en-US" sz="1600" dirty="0"/>
                  <a:t>D</a:t>
                </a:r>
                <a:r>
                  <a:rPr lang="en-US" sz="1600" baseline="-25000" dirty="0"/>
                  <a:t>e</a:t>
                </a:r>
                <a:r>
                  <a:rPr lang="en-US" sz="1600" dirty="0"/>
                  <a:t>(g) =</a:t>
                </a:r>
                <a:r>
                  <a:rPr lang="en-US" sz="1600" dirty="0">
                    <a:cs typeface="Arial" charset="0"/>
                  </a:rPr>
                  <a:t> ∞</a:t>
                </a:r>
                <a:endParaRPr lang="en-US" sz="1600" dirty="0"/>
              </a:p>
              <a:p>
                <a:pPr marL="114300" lvl="1"/>
                <a:r>
                  <a:rPr lang="en-US" sz="1600" dirty="0"/>
                  <a:t>D</a:t>
                </a:r>
                <a:r>
                  <a:rPr lang="en-US" sz="1600" baseline="-25000" dirty="0"/>
                  <a:t>e</a:t>
                </a:r>
                <a:r>
                  <a:rPr lang="en-US" sz="1600" dirty="0"/>
                  <a:t>(h) =</a:t>
                </a:r>
                <a:r>
                  <a:rPr lang="en-US" sz="1600" dirty="0">
                    <a:cs typeface="Arial" charset="0"/>
                  </a:rPr>
                  <a:t> 1</a:t>
                </a:r>
                <a:endParaRPr lang="en-US" sz="1600" dirty="0"/>
              </a:p>
              <a:p>
                <a:pPr marL="114300"/>
                <a:r>
                  <a:rPr lang="en-US" sz="1600" dirty="0"/>
                  <a:t>D</a:t>
                </a:r>
                <a:r>
                  <a:rPr lang="en-US" sz="1600" baseline="-25000" dirty="0"/>
                  <a:t>e</a:t>
                </a:r>
                <a:r>
                  <a:rPr lang="en-US" sz="1600" dirty="0"/>
                  <a:t>(i) =</a:t>
                </a:r>
                <a:r>
                  <a:rPr lang="en-US" sz="1600" dirty="0">
                    <a:cs typeface="Arial" charset="0"/>
                  </a:rPr>
                  <a:t> ∞</a:t>
                </a:r>
                <a:endParaRPr lang="en-US" sz="1600" dirty="0"/>
              </a:p>
            </p:txBody>
          </p:sp>
          <p:cxnSp>
            <p:nvCxnSpPr>
              <p:cNvPr id="370" name="Straight Connector 369">
                <a:extLst>
                  <a:ext uri="{FF2B5EF4-FFF2-40B4-BE49-F238E27FC236}">
                    <a16:creationId xmlns:a16="http://schemas.microsoft.com/office/drawing/2014/main" id="{1DC7A48D-E2F6-C84C-A00F-2E0AAD581115}"/>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71" name="Rectangle 370">
                <a:extLst>
                  <a:ext uri="{FF2B5EF4-FFF2-40B4-BE49-F238E27FC236}">
                    <a16:creationId xmlns:a16="http://schemas.microsoft.com/office/drawing/2014/main" id="{D7FCACB9-7EBD-6042-B148-4018CD65A0BC}"/>
                  </a:ext>
                </a:extLst>
              </p:cNvPr>
              <p:cNvSpPr/>
              <p:nvPr/>
            </p:nvSpPr>
            <p:spPr>
              <a:xfrm>
                <a:off x="9479666" y="706055"/>
                <a:ext cx="1122744" cy="261911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Tree>
    <p:extLst>
      <p:ext uri="{BB962C8B-B14F-4D97-AF65-F5344CB8AC3E}">
        <p14:creationId xmlns:p14="http://schemas.microsoft.com/office/powerpoint/2010/main" val="787738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41"/>
                                        </p:tgtEl>
                                        <p:attrNameLst>
                                          <p:attrName>style.visibility</p:attrName>
                                        </p:attrNameLst>
                                      </p:cBhvr>
                                      <p:to>
                                        <p:strVal val="visible"/>
                                      </p:to>
                                    </p:set>
                                    <p:animEffect transition="in" filter="wipe(down)">
                                      <p:cBhvr>
                                        <p:cTn id="7" dur="500"/>
                                        <p:tgtEl>
                                          <p:spTgt spid="24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54"/>
                                        </p:tgtEl>
                                        <p:attrNameLst>
                                          <p:attrName>style.visibility</p:attrName>
                                        </p:attrNameLst>
                                      </p:cBhvr>
                                      <p:to>
                                        <p:strVal val="visible"/>
                                      </p:to>
                                    </p:set>
                                    <p:animEffect transition="in" filter="dissolve">
                                      <p:cBhvr>
                                        <p:cTn id="10" dur="500"/>
                                        <p:tgtEl>
                                          <p:spTgt spid="15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372"/>
                                        </p:tgtEl>
                                        <p:attrNameLst>
                                          <p:attrName>style.visibility</p:attrName>
                                        </p:attrNameLst>
                                      </p:cBhvr>
                                      <p:to>
                                        <p:strVal val="visible"/>
                                      </p:to>
                                    </p:set>
                                    <p:animEffect transition="in" filter="wipe(right)">
                                      <p:cBhvr>
                                        <p:cTn id="15" dur="500"/>
                                        <p:tgtEl>
                                          <p:spTgt spid="37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lef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83"/>
                                        </p:tgtEl>
                                        <p:attrNameLst>
                                          <p:attrName>style.visibility</p:attrName>
                                        </p:attrNameLst>
                                      </p:cBhvr>
                                      <p:to>
                                        <p:strVal val="visible"/>
                                      </p:to>
                                    </p:set>
                                    <p:animEffect transition="in" filter="wipe(left)">
                                      <p:cBhvr>
                                        <p:cTn id="25" dur="500"/>
                                        <p:tgtEl>
                                          <p:spTgt spid="183"/>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365"/>
                                        </p:tgtEl>
                                        <p:attrNameLst>
                                          <p:attrName>style.visibility</p:attrName>
                                        </p:attrNameLst>
                                      </p:cBhvr>
                                      <p:to>
                                        <p:strVal val="visible"/>
                                      </p:to>
                                    </p:set>
                                    <p:animEffect transition="in" filter="wipe(left)">
                                      <p:cBhvr>
                                        <p:cTn id="29" dur="500"/>
                                        <p:tgtEl>
                                          <p:spTgt spid="36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2" fill="hold" grpId="0" nodeType="clickEffect">
                                  <p:stCondLst>
                                    <p:cond delay="0"/>
                                  </p:stCondLst>
                                  <p:childTnLst>
                                    <p:set>
                                      <p:cBhvr>
                                        <p:cTn id="33" dur="1" fill="hold">
                                          <p:stCondLst>
                                            <p:cond delay="0"/>
                                          </p:stCondLst>
                                        </p:cTn>
                                        <p:tgtEl>
                                          <p:spTgt spid="357"/>
                                        </p:tgtEl>
                                        <p:attrNameLst>
                                          <p:attrName>style.visibility</p:attrName>
                                        </p:attrNameLst>
                                      </p:cBhvr>
                                      <p:to>
                                        <p:strVal val="visible"/>
                                      </p:to>
                                    </p:set>
                                    <p:animEffect transition="in" filter="wipe(right)">
                                      <p:cBhvr>
                                        <p:cTn id="34" dur="500"/>
                                        <p:tgtEl>
                                          <p:spTgt spid="357"/>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56"/>
                                        </p:tgtEl>
                                        <p:attrNameLst>
                                          <p:attrName>style.visibility</p:attrName>
                                        </p:attrNameLst>
                                      </p:cBhvr>
                                      <p:to>
                                        <p:strVal val="visible"/>
                                      </p:to>
                                    </p:set>
                                    <p:animEffect transition="in" filter="wipe(left)">
                                      <p:cBhvr>
                                        <p:cTn id="37" dur="500"/>
                                        <p:tgtEl>
                                          <p:spTgt spid="356"/>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345"/>
                                        </p:tgtEl>
                                        <p:attrNameLst>
                                          <p:attrName>style.visibility</p:attrName>
                                        </p:attrNameLst>
                                      </p:cBhvr>
                                      <p:to>
                                        <p:strVal val="visible"/>
                                      </p:to>
                                    </p:set>
                                    <p:animEffect transition="in" filter="wipe(down)">
                                      <p:cBhvr>
                                        <p:cTn id="40" dur="500"/>
                                        <p:tgtEl>
                                          <p:spTgt spid="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animBg="1"/>
      <p:bldP spid="345" grpId="0" animBg="1"/>
      <p:bldP spid="356" grpId="0" animBg="1"/>
      <p:bldP spid="357" grpId="0" animBg="1"/>
      <p:bldP spid="18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4" y="174028"/>
            <a:ext cx="10893427" cy="894622"/>
          </a:xfrm>
        </p:spPr>
        <p:txBody>
          <a:bodyPr/>
          <a:lstStyle/>
          <a:p>
            <a:r>
              <a:rPr lang="en-US" dirty="0"/>
              <a:t>Distance vector example: computation</a:t>
            </a:r>
          </a:p>
        </p:txBody>
      </p:sp>
      <p:sp>
        <p:nvSpPr>
          <p:cNvPr id="154" name="Rectangle 153">
            <a:extLst>
              <a:ext uri="{FF2B5EF4-FFF2-40B4-BE49-F238E27FC236}">
                <a16:creationId xmlns:a16="http://schemas.microsoft.com/office/drawing/2014/main" id="{6E805ECD-DD10-C845-94C0-375A905AFE6F}"/>
              </a:ext>
            </a:extLst>
          </p:cNvPr>
          <p:cNvSpPr/>
          <p:nvPr/>
        </p:nvSpPr>
        <p:spPr>
          <a:xfrm>
            <a:off x="6626942" y="275303"/>
            <a:ext cx="3038168" cy="6292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6" name="Group 265">
            <a:extLst>
              <a:ext uri="{FF2B5EF4-FFF2-40B4-BE49-F238E27FC236}">
                <a16:creationId xmlns:a16="http://schemas.microsoft.com/office/drawing/2014/main" id="{F5A721E1-D89A-D04F-AF9A-53AC581D1684}"/>
              </a:ext>
            </a:extLst>
          </p:cNvPr>
          <p:cNvGrpSpPr/>
          <p:nvPr/>
        </p:nvGrpSpPr>
        <p:grpSpPr>
          <a:xfrm>
            <a:off x="2827965" y="1130710"/>
            <a:ext cx="1547391" cy="2620631"/>
            <a:chOff x="3221255" y="1012723"/>
            <a:chExt cx="1547391" cy="2620631"/>
          </a:xfrm>
        </p:grpSpPr>
        <p:sp>
          <p:nvSpPr>
            <p:cNvPr id="267" name="Freeform 266">
              <a:extLst>
                <a:ext uri="{FF2B5EF4-FFF2-40B4-BE49-F238E27FC236}">
                  <a16:creationId xmlns:a16="http://schemas.microsoft.com/office/drawing/2014/main" id="{49DB6681-9B63-7A46-990C-D2A795B1B751}"/>
                </a:ext>
              </a:extLst>
            </p:cNvPr>
            <p:cNvSpPr/>
            <p:nvPr/>
          </p:nvSpPr>
          <p:spPr>
            <a:xfrm>
              <a:off x="4316362" y="1042219"/>
              <a:ext cx="452284" cy="2389239"/>
            </a:xfrm>
            <a:custGeom>
              <a:avLst/>
              <a:gdLst>
                <a:gd name="connsiteX0" fmla="*/ 0 w 491613"/>
                <a:gd name="connsiteY0" fmla="*/ 0 h 2389239"/>
                <a:gd name="connsiteX1" fmla="*/ 491613 w 491613"/>
                <a:gd name="connsiteY1" fmla="*/ 904568 h 2389239"/>
                <a:gd name="connsiteX2" fmla="*/ 491613 w 491613"/>
                <a:gd name="connsiteY2" fmla="*/ 1052052 h 2389239"/>
                <a:gd name="connsiteX3" fmla="*/ 19665 w 491613"/>
                <a:gd name="connsiteY3" fmla="*/ 2389239 h 2389239"/>
                <a:gd name="connsiteX4" fmla="*/ 0 w 491613"/>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0 w 452284"/>
                <a:gd name="connsiteY0" fmla="*/ 0 h 2389239"/>
                <a:gd name="connsiteX1" fmla="*/ 452284 w 452284"/>
                <a:gd name="connsiteY1" fmla="*/ 904568 h 2389239"/>
                <a:gd name="connsiteX2" fmla="*/ 452284 w 452284"/>
                <a:gd name="connsiteY2" fmla="*/ 1052052 h 2389239"/>
                <a:gd name="connsiteX3" fmla="*/ 9833 w 452284"/>
                <a:gd name="connsiteY3" fmla="*/ 2389239 h 2389239"/>
                <a:gd name="connsiteX4" fmla="*/ 0 w 452284"/>
                <a:gd name="connsiteY4" fmla="*/ 0 h 2389239"/>
                <a:gd name="connsiteX0" fmla="*/ 0 w 452284"/>
                <a:gd name="connsiteY0" fmla="*/ 0 h 2389239"/>
                <a:gd name="connsiteX1" fmla="*/ 452284 w 452284"/>
                <a:gd name="connsiteY1" fmla="*/ 904568 h 2389239"/>
                <a:gd name="connsiteX2" fmla="*/ 452284 w 452284"/>
                <a:gd name="connsiteY2" fmla="*/ 1052052 h 2389239"/>
                <a:gd name="connsiteX3" fmla="*/ 9833 w 452284"/>
                <a:gd name="connsiteY3" fmla="*/ 2389239 h 2389239"/>
                <a:gd name="connsiteX4" fmla="*/ 0 w 452284"/>
                <a:gd name="connsiteY4" fmla="*/ 0 h 238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284" h="2389239">
                  <a:moveTo>
                    <a:pt x="0" y="0"/>
                  </a:moveTo>
                  <a:cubicBezTo>
                    <a:pt x="170425" y="625988"/>
                    <a:pt x="242530" y="681703"/>
                    <a:pt x="452284" y="904568"/>
                  </a:cubicBezTo>
                  <a:lnTo>
                    <a:pt x="452284" y="1052052"/>
                  </a:lnTo>
                  <a:cubicBezTo>
                    <a:pt x="206477" y="1507613"/>
                    <a:pt x="137653" y="1825523"/>
                    <a:pt x="9833" y="2389239"/>
                  </a:cubicBezTo>
                  <a:cubicBezTo>
                    <a:pt x="6555" y="1592826"/>
                    <a:pt x="3278" y="796413"/>
                    <a:pt x="0" y="0"/>
                  </a:cubicBez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8" name="Group 267">
              <a:extLst>
                <a:ext uri="{FF2B5EF4-FFF2-40B4-BE49-F238E27FC236}">
                  <a16:creationId xmlns:a16="http://schemas.microsoft.com/office/drawing/2014/main" id="{69CB876D-91B9-C142-AA5B-DC2AF8DEC6AE}"/>
                </a:ext>
              </a:extLst>
            </p:cNvPr>
            <p:cNvGrpSpPr/>
            <p:nvPr/>
          </p:nvGrpSpPr>
          <p:grpSpPr>
            <a:xfrm>
              <a:off x="3221255" y="1012723"/>
              <a:ext cx="1172904" cy="2620631"/>
              <a:chOff x="3221255" y="1012723"/>
              <a:chExt cx="1172904" cy="2620631"/>
            </a:xfrm>
          </p:grpSpPr>
          <p:sp>
            <p:nvSpPr>
              <p:cNvPr id="269" name="Rectangle 268">
                <a:extLst>
                  <a:ext uri="{FF2B5EF4-FFF2-40B4-BE49-F238E27FC236}">
                    <a16:creationId xmlns:a16="http://schemas.microsoft.com/office/drawing/2014/main" id="{FC99428F-669F-1E46-A55A-26DF3A9BEA1B}"/>
                  </a:ext>
                </a:extLst>
              </p:cNvPr>
              <p:cNvSpPr/>
              <p:nvPr/>
            </p:nvSpPr>
            <p:spPr>
              <a:xfrm>
                <a:off x="3224981" y="1012723"/>
                <a:ext cx="1111045" cy="24187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0" name="Group 269">
                <a:extLst>
                  <a:ext uri="{FF2B5EF4-FFF2-40B4-BE49-F238E27FC236}">
                    <a16:creationId xmlns:a16="http://schemas.microsoft.com/office/drawing/2014/main" id="{677BBA41-FB32-774E-B537-76ECED6020C6}"/>
                  </a:ext>
                </a:extLst>
              </p:cNvPr>
              <p:cNvGrpSpPr/>
              <p:nvPr/>
            </p:nvGrpSpPr>
            <p:grpSpPr>
              <a:xfrm>
                <a:off x="3221255" y="1017253"/>
                <a:ext cx="1172904" cy="2616101"/>
                <a:chOff x="9477371" y="702026"/>
                <a:chExt cx="1172904" cy="2616101"/>
              </a:xfrm>
            </p:grpSpPr>
            <p:sp>
              <p:nvSpPr>
                <p:cNvPr id="271" name="Rectangle 270">
                  <a:extLst>
                    <a:ext uri="{FF2B5EF4-FFF2-40B4-BE49-F238E27FC236}">
                      <a16:creationId xmlns:a16="http://schemas.microsoft.com/office/drawing/2014/main" id="{4648EB17-23D0-A848-88DD-EC56D3EAAB24}"/>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TextBox 271">
                  <a:extLst>
                    <a:ext uri="{FF2B5EF4-FFF2-40B4-BE49-F238E27FC236}">
                      <a16:creationId xmlns:a16="http://schemas.microsoft.com/office/drawing/2014/main" id="{FF1D7D44-0F2C-4347-A4A1-BBEC5CE4FD94}"/>
                    </a:ext>
                  </a:extLst>
                </p:cNvPr>
                <p:cNvSpPr txBox="1"/>
                <p:nvPr/>
              </p:nvSpPr>
              <p:spPr>
                <a:xfrm>
                  <a:off x="9533078" y="702026"/>
                  <a:ext cx="1117197" cy="2616101"/>
                </a:xfrm>
                <a:prstGeom prst="rect">
                  <a:avLst/>
                </a:prstGeom>
                <a:noFill/>
              </p:spPr>
              <p:txBody>
                <a:bodyPr wrap="square" rtlCol="0">
                  <a:spAutoFit/>
                </a:bodyPr>
                <a:lstStyle/>
                <a:p>
                  <a:r>
                    <a:rPr lang="en-US" sz="2000" dirty="0">
                      <a:solidFill>
                        <a:schemeClr val="bg1"/>
                      </a:solidFill>
                    </a:rPr>
                    <a:t>DV in a: </a:t>
                  </a:r>
                  <a:r>
                    <a:rPr lang="en-US" sz="1600" dirty="0"/>
                    <a:t>D</a:t>
                  </a:r>
                  <a:r>
                    <a:rPr lang="en-US" sz="1600" baseline="-25000" dirty="0"/>
                    <a:t>a</a:t>
                  </a:r>
                  <a:r>
                    <a:rPr lang="en-US" sz="1600" dirty="0"/>
                    <a:t>(a)=0</a:t>
                  </a:r>
                </a:p>
                <a:p>
                  <a:r>
                    <a:rPr lang="en-US" sz="1600" dirty="0"/>
                    <a:t>D</a:t>
                  </a:r>
                  <a:r>
                    <a:rPr lang="en-US" sz="1600" baseline="-25000" dirty="0"/>
                    <a:t>a</a:t>
                  </a:r>
                  <a:r>
                    <a:rPr lang="en-US" sz="1600" dirty="0"/>
                    <a:t>(b) = 8</a:t>
                  </a:r>
                  <a:endParaRPr lang="en-US" sz="1600" dirty="0">
                    <a:cs typeface="Arial" charset="0"/>
                  </a:endParaRPr>
                </a:p>
                <a:p>
                  <a:r>
                    <a:rPr lang="en-US" sz="1600" dirty="0"/>
                    <a:t>D</a:t>
                  </a:r>
                  <a:r>
                    <a:rPr lang="en-US" sz="1600" baseline="-25000" dirty="0"/>
                    <a:t>a</a:t>
                  </a:r>
                  <a:r>
                    <a:rPr lang="en-US" sz="1600" dirty="0"/>
                    <a:t>(c) =</a:t>
                  </a:r>
                  <a:r>
                    <a:rPr lang="en-US" sz="1600" dirty="0">
                      <a:cs typeface="Arial" charset="0"/>
                    </a:rPr>
                    <a:t> ∞</a:t>
                  </a:r>
                </a:p>
                <a:p>
                  <a:r>
                    <a:rPr lang="en-US" sz="1600" dirty="0"/>
                    <a:t>D</a:t>
                  </a:r>
                  <a:r>
                    <a:rPr lang="en-US" sz="1600" baseline="-25000" dirty="0"/>
                    <a:t>a</a:t>
                  </a:r>
                  <a:r>
                    <a:rPr lang="en-US" sz="1600" dirty="0"/>
                    <a:t>(d) =</a:t>
                  </a:r>
                  <a:r>
                    <a:rPr lang="en-US" sz="1600" dirty="0">
                      <a:cs typeface="Arial" charset="0"/>
                    </a:rPr>
                    <a:t> 1</a:t>
                  </a:r>
                </a:p>
                <a:p>
                  <a:r>
                    <a:rPr lang="en-US" sz="1600" dirty="0"/>
                    <a:t>D</a:t>
                  </a:r>
                  <a:r>
                    <a:rPr lang="en-US" sz="1600" baseline="-25000" dirty="0"/>
                    <a:t>a</a:t>
                  </a:r>
                  <a:r>
                    <a:rPr lang="en-US" sz="1600" dirty="0"/>
                    <a:t>(e) =</a:t>
                  </a:r>
                  <a:r>
                    <a:rPr lang="en-US" sz="1600" dirty="0">
                      <a:cs typeface="Arial" charset="0"/>
                    </a:rPr>
                    <a:t> ∞</a:t>
                  </a:r>
                </a:p>
                <a:p>
                  <a:r>
                    <a:rPr lang="en-US" sz="1600" dirty="0"/>
                    <a:t>D</a:t>
                  </a:r>
                  <a:r>
                    <a:rPr lang="en-US" sz="1600" baseline="-25000" dirty="0"/>
                    <a:t>a</a:t>
                  </a:r>
                  <a:r>
                    <a:rPr lang="en-US" sz="1600" dirty="0"/>
                    <a:t>(f) =</a:t>
                  </a:r>
                  <a:r>
                    <a:rPr lang="en-US" sz="1600" dirty="0">
                      <a:cs typeface="Arial" charset="0"/>
                    </a:rPr>
                    <a:t> ∞</a:t>
                  </a:r>
                </a:p>
                <a:p>
                  <a:r>
                    <a:rPr lang="en-US" sz="1600" dirty="0"/>
                    <a:t>D</a:t>
                  </a:r>
                  <a:r>
                    <a:rPr lang="en-US" sz="1600" baseline="-25000" dirty="0"/>
                    <a:t>a</a:t>
                  </a:r>
                  <a:r>
                    <a:rPr lang="en-US" sz="1600" dirty="0"/>
                    <a:t>(g) =</a:t>
                  </a:r>
                  <a:r>
                    <a:rPr lang="en-US" sz="1600" dirty="0">
                      <a:cs typeface="Arial" charset="0"/>
                    </a:rPr>
                    <a:t> ∞</a:t>
                  </a:r>
                </a:p>
                <a:p>
                  <a:r>
                    <a:rPr lang="en-US" sz="1600" dirty="0"/>
                    <a:t>D</a:t>
                  </a:r>
                  <a:r>
                    <a:rPr lang="en-US" sz="1600" baseline="-25000" dirty="0"/>
                    <a:t>a</a:t>
                  </a:r>
                  <a:r>
                    <a:rPr lang="en-US" sz="1600" dirty="0"/>
                    <a:t>(h) =</a:t>
                  </a:r>
                  <a:r>
                    <a:rPr lang="en-US" sz="1600" dirty="0">
                      <a:cs typeface="Arial" charset="0"/>
                    </a:rPr>
                    <a:t> ∞</a:t>
                  </a:r>
                </a:p>
                <a:p>
                  <a:r>
                    <a:rPr lang="en-US" sz="1600" dirty="0"/>
                    <a:t>D</a:t>
                  </a:r>
                  <a:r>
                    <a:rPr lang="en-US" sz="1600" baseline="-25000" dirty="0"/>
                    <a:t>a</a:t>
                  </a:r>
                  <a:r>
                    <a:rPr lang="en-US" sz="1600" dirty="0"/>
                    <a:t>(i) =</a:t>
                  </a:r>
                  <a:r>
                    <a:rPr lang="en-US" sz="1600" dirty="0">
                      <a:cs typeface="Arial" charset="0"/>
                    </a:rPr>
                    <a:t> ∞</a:t>
                  </a:r>
                  <a:endParaRPr lang="en-US" sz="1600" dirty="0"/>
                </a:p>
              </p:txBody>
            </p:sp>
            <p:cxnSp>
              <p:nvCxnSpPr>
                <p:cNvPr id="273" name="Straight Connector 272">
                  <a:extLst>
                    <a:ext uri="{FF2B5EF4-FFF2-40B4-BE49-F238E27FC236}">
                      <a16:creationId xmlns:a16="http://schemas.microsoft.com/office/drawing/2014/main" id="{8B19CF8A-DF73-AB45-8BDA-ABCDA25B842C}"/>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74" name="Rectangle 273">
                  <a:extLst>
                    <a:ext uri="{FF2B5EF4-FFF2-40B4-BE49-F238E27FC236}">
                      <a16:creationId xmlns:a16="http://schemas.microsoft.com/office/drawing/2014/main" id="{916DB935-59F3-ED4F-9B27-B2F6B2896EC2}"/>
                    </a:ext>
                  </a:extLst>
                </p:cNvPr>
                <p:cNvSpPr/>
                <p:nvPr/>
              </p:nvSpPr>
              <p:spPr>
                <a:xfrm>
                  <a:off x="9479666" y="706056"/>
                  <a:ext cx="1122744" cy="258945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275" name="Group 274">
            <a:extLst>
              <a:ext uri="{FF2B5EF4-FFF2-40B4-BE49-F238E27FC236}">
                <a16:creationId xmlns:a16="http://schemas.microsoft.com/office/drawing/2014/main" id="{A2F1D687-C332-114C-A115-90CF8BBB8F39}"/>
              </a:ext>
            </a:extLst>
          </p:cNvPr>
          <p:cNvGrpSpPr/>
          <p:nvPr/>
        </p:nvGrpSpPr>
        <p:grpSpPr>
          <a:xfrm>
            <a:off x="6656438" y="235974"/>
            <a:ext cx="2493133" cy="1917291"/>
            <a:chOff x="7010400" y="108155"/>
            <a:chExt cx="2493133" cy="1917291"/>
          </a:xfrm>
        </p:grpSpPr>
        <p:sp>
          <p:nvSpPr>
            <p:cNvPr id="276" name="Freeform 275">
              <a:extLst>
                <a:ext uri="{FF2B5EF4-FFF2-40B4-BE49-F238E27FC236}">
                  <a16:creationId xmlns:a16="http://schemas.microsoft.com/office/drawing/2014/main" id="{7C98B51F-B4A6-3B45-888C-5FBB44E4FF36}"/>
                </a:ext>
              </a:extLst>
            </p:cNvPr>
            <p:cNvSpPr/>
            <p:nvPr/>
          </p:nvSpPr>
          <p:spPr>
            <a:xfrm>
              <a:off x="7010400" y="176982"/>
              <a:ext cx="2340077" cy="1848464"/>
            </a:xfrm>
            <a:custGeom>
              <a:avLst/>
              <a:gdLst>
                <a:gd name="connsiteX0" fmla="*/ 0 w 2340077"/>
                <a:gd name="connsiteY0" fmla="*/ 304800 h 432619"/>
                <a:gd name="connsiteX1" fmla="*/ 393290 w 2340077"/>
                <a:gd name="connsiteY1" fmla="*/ 0 h 432619"/>
                <a:gd name="connsiteX2" fmla="*/ 2340077 w 2340077"/>
                <a:gd name="connsiteY2" fmla="*/ 0 h 432619"/>
                <a:gd name="connsiteX3" fmla="*/ 147484 w 2340077"/>
                <a:gd name="connsiteY3" fmla="*/ 432619 h 432619"/>
                <a:gd name="connsiteX4" fmla="*/ 0 w 2340077"/>
                <a:gd name="connsiteY4" fmla="*/ 304800 h 432619"/>
                <a:gd name="connsiteX0" fmla="*/ 0 w 2340077"/>
                <a:gd name="connsiteY0" fmla="*/ 1691148 h 1818967"/>
                <a:gd name="connsiteX1" fmla="*/ 383458 w 2340077"/>
                <a:gd name="connsiteY1" fmla="*/ 0 h 1818967"/>
                <a:gd name="connsiteX2" fmla="*/ 2340077 w 2340077"/>
                <a:gd name="connsiteY2" fmla="*/ 1386348 h 1818967"/>
                <a:gd name="connsiteX3" fmla="*/ 147484 w 2340077"/>
                <a:gd name="connsiteY3" fmla="*/ 1818967 h 1818967"/>
                <a:gd name="connsiteX4" fmla="*/ 0 w 2340077"/>
                <a:gd name="connsiteY4" fmla="*/ 1691148 h 1818967"/>
                <a:gd name="connsiteX0" fmla="*/ 0 w 2340077"/>
                <a:gd name="connsiteY0" fmla="*/ 1691148 h 1818967"/>
                <a:gd name="connsiteX1" fmla="*/ 383458 w 2340077"/>
                <a:gd name="connsiteY1" fmla="*/ 0 h 1818967"/>
                <a:gd name="connsiteX2" fmla="*/ 2340077 w 2340077"/>
                <a:gd name="connsiteY2" fmla="*/ 1386348 h 1818967"/>
                <a:gd name="connsiteX3" fmla="*/ 147484 w 2340077"/>
                <a:gd name="connsiteY3" fmla="*/ 1818967 h 1818967"/>
                <a:gd name="connsiteX4" fmla="*/ 0 w 2340077"/>
                <a:gd name="connsiteY4" fmla="*/ 1691148 h 1818967"/>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48464"/>
                <a:gd name="connsiteX1" fmla="*/ 383458 w 2340077"/>
                <a:gd name="connsiteY1" fmla="*/ 0 h 1848464"/>
                <a:gd name="connsiteX2" fmla="*/ 2340077 w 2340077"/>
                <a:gd name="connsiteY2" fmla="*/ 1386348 h 1848464"/>
                <a:gd name="connsiteX3" fmla="*/ 137651 w 2340077"/>
                <a:gd name="connsiteY3" fmla="*/ 1848464 h 1848464"/>
                <a:gd name="connsiteX4" fmla="*/ 0 w 2340077"/>
                <a:gd name="connsiteY4" fmla="*/ 1691148 h 1848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0077" h="1848464">
                  <a:moveTo>
                    <a:pt x="0" y="1691148"/>
                  </a:moveTo>
                  <a:cubicBezTo>
                    <a:pt x="167148" y="1304412"/>
                    <a:pt x="285136" y="770193"/>
                    <a:pt x="383458" y="0"/>
                  </a:cubicBezTo>
                  <a:lnTo>
                    <a:pt x="2340077" y="1386348"/>
                  </a:lnTo>
                  <a:cubicBezTo>
                    <a:pt x="871794" y="1579716"/>
                    <a:pt x="740695" y="1645264"/>
                    <a:pt x="137651" y="1848464"/>
                  </a:cubicBezTo>
                  <a:lnTo>
                    <a:pt x="0" y="1691148"/>
                  </a:ln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7" name="Group 276">
              <a:extLst>
                <a:ext uri="{FF2B5EF4-FFF2-40B4-BE49-F238E27FC236}">
                  <a16:creationId xmlns:a16="http://schemas.microsoft.com/office/drawing/2014/main" id="{A45539DD-F434-7243-8ECC-25D3434D7334}"/>
                </a:ext>
              </a:extLst>
            </p:cNvPr>
            <p:cNvGrpSpPr/>
            <p:nvPr/>
          </p:nvGrpSpPr>
          <p:grpSpPr>
            <a:xfrm>
              <a:off x="7323884" y="108155"/>
              <a:ext cx="2179649" cy="1445342"/>
              <a:chOff x="7323884" y="108155"/>
              <a:chExt cx="2179649" cy="1445342"/>
            </a:xfrm>
          </p:grpSpPr>
          <p:sp>
            <p:nvSpPr>
              <p:cNvPr id="278" name="Rectangle 277">
                <a:extLst>
                  <a:ext uri="{FF2B5EF4-FFF2-40B4-BE49-F238E27FC236}">
                    <a16:creationId xmlns:a16="http://schemas.microsoft.com/office/drawing/2014/main" id="{CA406176-DE57-4844-B765-7A5DBC46A9EB}"/>
                  </a:ext>
                </a:extLst>
              </p:cNvPr>
              <p:cNvSpPr/>
              <p:nvPr/>
            </p:nvSpPr>
            <p:spPr>
              <a:xfrm>
                <a:off x="7413523" y="108155"/>
                <a:ext cx="1936954" cy="14355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9" name="Group 278">
                <a:extLst>
                  <a:ext uri="{FF2B5EF4-FFF2-40B4-BE49-F238E27FC236}">
                    <a16:creationId xmlns:a16="http://schemas.microsoft.com/office/drawing/2014/main" id="{D1BD4369-9943-0043-95A9-A467EAB2D21E}"/>
                  </a:ext>
                </a:extLst>
              </p:cNvPr>
              <p:cNvGrpSpPr/>
              <p:nvPr/>
            </p:nvGrpSpPr>
            <p:grpSpPr>
              <a:xfrm>
                <a:off x="7323884" y="120836"/>
                <a:ext cx="2179649" cy="1432661"/>
                <a:chOff x="7323884" y="120836"/>
                <a:chExt cx="2179649" cy="1432661"/>
              </a:xfrm>
            </p:grpSpPr>
            <p:sp>
              <p:nvSpPr>
                <p:cNvPr id="280" name="Rectangle 279">
                  <a:extLst>
                    <a:ext uri="{FF2B5EF4-FFF2-40B4-BE49-F238E27FC236}">
                      <a16:creationId xmlns:a16="http://schemas.microsoft.com/office/drawing/2014/main" id="{089F8FCB-FEC8-0A4A-8AC9-A05239270264}"/>
                    </a:ext>
                  </a:extLst>
                </p:cNvPr>
                <p:cNvSpPr/>
                <p:nvPr/>
              </p:nvSpPr>
              <p:spPr>
                <a:xfrm>
                  <a:off x="7409951" y="124866"/>
                  <a:ext cx="1940525"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TextBox 281">
                  <a:extLst>
                    <a:ext uri="{FF2B5EF4-FFF2-40B4-BE49-F238E27FC236}">
                      <a16:creationId xmlns:a16="http://schemas.microsoft.com/office/drawing/2014/main" id="{618E84D4-ACDD-F443-9A75-31985FCC03A1}"/>
                    </a:ext>
                  </a:extLst>
                </p:cNvPr>
                <p:cNvSpPr txBox="1"/>
                <p:nvPr/>
              </p:nvSpPr>
              <p:spPr>
                <a:xfrm>
                  <a:off x="7799764" y="120836"/>
                  <a:ext cx="1117197" cy="400110"/>
                </a:xfrm>
                <a:prstGeom prst="rect">
                  <a:avLst/>
                </a:prstGeom>
                <a:noFill/>
              </p:spPr>
              <p:txBody>
                <a:bodyPr wrap="square" rtlCol="0">
                  <a:spAutoFit/>
                </a:bodyPr>
                <a:lstStyle/>
                <a:p>
                  <a:pPr algn="ctr">
                    <a:spcAft>
                      <a:spcPts val="400"/>
                    </a:spcAft>
                  </a:pPr>
                  <a:r>
                    <a:rPr lang="en-US" sz="2000" dirty="0">
                      <a:solidFill>
                        <a:schemeClr val="bg1"/>
                      </a:solidFill>
                    </a:rPr>
                    <a:t>DV in b:</a:t>
                  </a:r>
                </a:p>
              </p:txBody>
            </p:sp>
            <p:cxnSp>
              <p:nvCxnSpPr>
                <p:cNvPr id="346" name="Straight Connector 345">
                  <a:extLst>
                    <a:ext uri="{FF2B5EF4-FFF2-40B4-BE49-F238E27FC236}">
                      <a16:creationId xmlns:a16="http://schemas.microsoft.com/office/drawing/2014/main" id="{076AD015-1EF6-8F4C-958E-F02708D5F21D}"/>
                    </a:ext>
                  </a:extLst>
                </p:cNvPr>
                <p:cNvCxnSpPr>
                  <a:cxnSpLocks/>
                </p:cNvCxnSpPr>
                <p:nvPr/>
              </p:nvCxnSpPr>
              <p:spPr>
                <a:xfrm>
                  <a:off x="7401895" y="49525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47" name="Rectangle 346">
                  <a:extLst>
                    <a:ext uri="{FF2B5EF4-FFF2-40B4-BE49-F238E27FC236}">
                      <a16:creationId xmlns:a16="http://schemas.microsoft.com/office/drawing/2014/main" id="{397C8588-CD10-484F-9B94-94120FF4354A}"/>
                    </a:ext>
                  </a:extLst>
                </p:cNvPr>
                <p:cNvSpPr/>
                <p:nvPr/>
              </p:nvSpPr>
              <p:spPr>
                <a:xfrm>
                  <a:off x="7404189" y="124866"/>
                  <a:ext cx="1936455" cy="142863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8" name="TextBox 347">
                  <a:extLst>
                    <a:ext uri="{FF2B5EF4-FFF2-40B4-BE49-F238E27FC236}">
                      <a16:creationId xmlns:a16="http://schemas.microsoft.com/office/drawing/2014/main" id="{470F7948-0893-B143-8C47-CBE72D6C5729}"/>
                    </a:ext>
                  </a:extLst>
                </p:cNvPr>
                <p:cNvSpPr txBox="1"/>
                <p:nvPr/>
              </p:nvSpPr>
              <p:spPr>
                <a:xfrm>
                  <a:off x="8392488" y="560500"/>
                  <a:ext cx="1111045" cy="978729"/>
                </a:xfrm>
                <a:prstGeom prst="rect">
                  <a:avLst/>
                </a:prstGeom>
                <a:noFill/>
              </p:spPr>
              <p:txBody>
                <a:bodyPr wrap="square" rtlCol="0">
                  <a:spAutoFit/>
                </a:bodyPr>
                <a:lstStyle/>
                <a:p>
                  <a:pPr>
                    <a:lnSpc>
                      <a:spcPct val="90000"/>
                    </a:lnSpc>
                  </a:pPr>
                  <a:r>
                    <a:rPr lang="en-US" sz="1600" dirty="0"/>
                    <a:t>D</a:t>
                  </a:r>
                  <a:r>
                    <a:rPr lang="en-US" sz="1600" baseline="-25000" dirty="0"/>
                    <a:t>b</a:t>
                  </a:r>
                  <a:r>
                    <a:rPr lang="en-US" sz="1600" dirty="0"/>
                    <a:t>(f) =</a:t>
                  </a:r>
                  <a:r>
                    <a:rPr lang="en-US" sz="1600" dirty="0">
                      <a:cs typeface="Arial" charset="0"/>
                    </a:rPr>
                    <a:t> ∞</a:t>
                  </a:r>
                </a:p>
                <a:p>
                  <a:pPr>
                    <a:lnSpc>
                      <a:spcPct val="90000"/>
                    </a:lnSpc>
                  </a:pPr>
                  <a:r>
                    <a:rPr lang="en-US" sz="1600" dirty="0"/>
                    <a:t>D</a:t>
                  </a:r>
                  <a:r>
                    <a:rPr lang="en-US" sz="1600" baseline="-25000" dirty="0"/>
                    <a:t>b</a:t>
                  </a:r>
                  <a:r>
                    <a:rPr lang="en-US" sz="1600" dirty="0"/>
                    <a:t>(g) =</a:t>
                  </a:r>
                  <a:r>
                    <a:rPr lang="en-US" sz="1600" dirty="0">
                      <a:cs typeface="Arial" charset="0"/>
                    </a:rPr>
                    <a:t> ∞</a:t>
                  </a:r>
                </a:p>
                <a:p>
                  <a:pPr>
                    <a:lnSpc>
                      <a:spcPct val="90000"/>
                    </a:lnSpc>
                  </a:pPr>
                  <a:r>
                    <a:rPr lang="en-US" sz="1600" dirty="0"/>
                    <a:t>D</a:t>
                  </a:r>
                  <a:r>
                    <a:rPr lang="en-US" sz="1600" baseline="-25000" dirty="0"/>
                    <a:t>b</a:t>
                  </a:r>
                  <a:r>
                    <a:rPr lang="en-US" sz="1600" dirty="0"/>
                    <a:t>(h) =</a:t>
                  </a:r>
                  <a:r>
                    <a:rPr lang="en-US" sz="1600" dirty="0">
                      <a:cs typeface="Arial" charset="0"/>
                    </a:rPr>
                    <a:t> ∞</a:t>
                  </a:r>
                </a:p>
                <a:p>
                  <a:pPr>
                    <a:lnSpc>
                      <a:spcPct val="90000"/>
                    </a:lnSpc>
                  </a:pPr>
                  <a:r>
                    <a:rPr lang="en-US" sz="1600" dirty="0"/>
                    <a:t>D</a:t>
                  </a:r>
                  <a:r>
                    <a:rPr lang="en-US" sz="1600" baseline="-25000" dirty="0"/>
                    <a:t>b</a:t>
                  </a:r>
                  <a:r>
                    <a:rPr lang="en-US" sz="1600" dirty="0"/>
                    <a:t>(i) =</a:t>
                  </a:r>
                  <a:r>
                    <a:rPr lang="en-US" sz="1600" dirty="0">
                      <a:cs typeface="Arial" charset="0"/>
                    </a:rPr>
                    <a:t> ∞</a:t>
                  </a:r>
                  <a:endParaRPr lang="en-US" sz="1600" dirty="0"/>
                </a:p>
              </p:txBody>
            </p:sp>
            <p:sp>
              <p:nvSpPr>
                <p:cNvPr id="349" name="TextBox 348">
                  <a:extLst>
                    <a:ext uri="{FF2B5EF4-FFF2-40B4-BE49-F238E27FC236}">
                      <a16:creationId xmlns:a16="http://schemas.microsoft.com/office/drawing/2014/main" id="{60E7DAE4-8059-1543-AFD1-A4A0E4F2EF26}"/>
                    </a:ext>
                  </a:extLst>
                </p:cNvPr>
                <p:cNvSpPr txBox="1"/>
                <p:nvPr/>
              </p:nvSpPr>
              <p:spPr>
                <a:xfrm>
                  <a:off x="7323884" y="557387"/>
                  <a:ext cx="1117197" cy="978729"/>
                </a:xfrm>
                <a:prstGeom prst="rect">
                  <a:avLst/>
                </a:prstGeom>
                <a:noFill/>
              </p:spPr>
              <p:txBody>
                <a:bodyPr wrap="square" rtlCol="0">
                  <a:spAutoFit/>
                </a:bodyPr>
                <a:lstStyle/>
                <a:p>
                  <a:pPr marL="114300" lvl="1">
                    <a:lnSpc>
                      <a:spcPct val="90000"/>
                    </a:lnSpc>
                  </a:pPr>
                  <a:r>
                    <a:rPr lang="en-US" sz="1600" dirty="0"/>
                    <a:t>D</a:t>
                  </a:r>
                  <a:r>
                    <a:rPr lang="en-US" sz="1600" baseline="-25000" dirty="0"/>
                    <a:t>b</a:t>
                  </a:r>
                  <a:r>
                    <a:rPr lang="en-US" sz="1600" dirty="0"/>
                    <a:t>(a) = 8</a:t>
                  </a:r>
                  <a:endParaRPr lang="en-US" sz="1600" dirty="0">
                    <a:cs typeface="Arial" charset="0"/>
                  </a:endParaRPr>
                </a:p>
                <a:p>
                  <a:pPr marL="114300" lvl="1">
                    <a:lnSpc>
                      <a:spcPct val="90000"/>
                    </a:lnSpc>
                  </a:pPr>
                  <a:r>
                    <a:rPr lang="en-US" sz="1600" dirty="0"/>
                    <a:t>D</a:t>
                  </a:r>
                  <a:r>
                    <a:rPr lang="en-US" sz="1600" baseline="-25000" dirty="0"/>
                    <a:t>b</a:t>
                  </a:r>
                  <a:r>
                    <a:rPr lang="en-US" sz="1600" dirty="0"/>
                    <a:t>(c) =</a:t>
                  </a:r>
                  <a:r>
                    <a:rPr lang="en-US" sz="1600" dirty="0">
                      <a:cs typeface="Arial" charset="0"/>
                    </a:rPr>
                    <a:t> 1</a:t>
                  </a:r>
                  <a:endParaRPr lang="en-US" sz="1600" dirty="0"/>
                </a:p>
                <a:p>
                  <a:pPr marL="114300" lvl="1">
                    <a:lnSpc>
                      <a:spcPct val="90000"/>
                    </a:lnSpc>
                  </a:pPr>
                  <a:r>
                    <a:rPr lang="en-US" sz="1600" dirty="0"/>
                    <a:t>D</a:t>
                  </a:r>
                  <a:r>
                    <a:rPr lang="en-US" sz="1600" baseline="-25000" dirty="0"/>
                    <a:t>b</a:t>
                  </a:r>
                  <a:r>
                    <a:rPr lang="en-US" sz="1600" dirty="0"/>
                    <a:t>(d) =</a:t>
                  </a:r>
                  <a:r>
                    <a:rPr lang="en-US" sz="1600" dirty="0">
                      <a:cs typeface="Arial" charset="0"/>
                    </a:rPr>
                    <a:t> ∞</a:t>
                  </a:r>
                  <a:endParaRPr lang="en-US" sz="1600" dirty="0"/>
                </a:p>
                <a:p>
                  <a:pPr marL="114300" lvl="1">
                    <a:lnSpc>
                      <a:spcPct val="90000"/>
                    </a:lnSpc>
                  </a:pPr>
                  <a:r>
                    <a:rPr lang="en-US" sz="1600" dirty="0"/>
                    <a:t>D</a:t>
                  </a:r>
                  <a:r>
                    <a:rPr lang="en-US" sz="1600" baseline="-25000" dirty="0"/>
                    <a:t>b</a:t>
                  </a:r>
                  <a:r>
                    <a:rPr lang="en-US" sz="1600" dirty="0"/>
                    <a:t>(e) =</a:t>
                  </a:r>
                  <a:r>
                    <a:rPr lang="en-US" sz="1600" dirty="0">
                      <a:cs typeface="Arial" charset="0"/>
                    </a:rPr>
                    <a:t> 1</a:t>
                  </a:r>
                  <a:endParaRPr lang="en-US" sz="1600" dirty="0"/>
                </a:p>
              </p:txBody>
            </p:sp>
          </p:grpSp>
        </p:grpSp>
      </p:grpSp>
      <p:grpSp>
        <p:nvGrpSpPr>
          <p:cNvPr id="350" name="Group 349">
            <a:extLst>
              <a:ext uri="{FF2B5EF4-FFF2-40B4-BE49-F238E27FC236}">
                <a16:creationId xmlns:a16="http://schemas.microsoft.com/office/drawing/2014/main" id="{D4D406BB-E3BB-5344-B200-F9B30FAC676C}"/>
              </a:ext>
            </a:extLst>
          </p:cNvPr>
          <p:cNvGrpSpPr/>
          <p:nvPr/>
        </p:nvGrpSpPr>
        <p:grpSpPr>
          <a:xfrm>
            <a:off x="8740877" y="219997"/>
            <a:ext cx="2045109" cy="2667397"/>
            <a:chOff x="8740877" y="219997"/>
            <a:chExt cx="2045109" cy="2667397"/>
          </a:xfrm>
        </p:grpSpPr>
        <p:sp>
          <p:nvSpPr>
            <p:cNvPr id="351" name="Freeform 350">
              <a:extLst>
                <a:ext uri="{FF2B5EF4-FFF2-40B4-BE49-F238E27FC236}">
                  <a16:creationId xmlns:a16="http://schemas.microsoft.com/office/drawing/2014/main" id="{29570479-0D3A-DD40-AC69-6246D2D0E3AE}"/>
                </a:ext>
              </a:extLst>
            </p:cNvPr>
            <p:cNvSpPr/>
            <p:nvPr/>
          </p:nvSpPr>
          <p:spPr>
            <a:xfrm>
              <a:off x="8740877" y="247036"/>
              <a:ext cx="924232" cy="2428567"/>
            </a:xfrm>
            <a:custGeom>
              <a:avLst/>
              <a:gdLst>
                <a:gd name="connsiteX0" fmla="*/ 9833 w 786581"/>
                <a:gd name="connsiteY0" fmla="*/ 501445 h 2458064"/>
                <a:gd name="connsiteX1" fmla="*/ 747252 w 786581"/>
                <a:gd name="connsiteY1" fmla="*/ 0 h 2458064"/>
                <a:gd name="connsiteX2" fmla="*/ 786581 w 786581"/>
                <a:gd name="connsiteY2" fmla="*/ 2458064 h 2458064"/>
                <a:gd name="connsiteX3" fmla="*/ 0 w 786581"/>
                <a:gd name="connsiteY3" fmla="*/ 668593 h 2458064"/>
                <a:gd name="connsiteX4" fmla="*/ 9833 w 786581"/>
                <a:gd name="connsiteY4" fmla="*/ 501445 h 2458064"/>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1 w 1170039"/>
                <a:gd name="connsiteY0" fmla="*/ 1809135 h 2428567"/>
                <a:gd name="connsiteX1" fmla="*/ 1160207 w 1170039"/>
                <a:gd name="connsiteY1" fmla="*/ 0 h 2428567"/>
                <a:gd name="connsiteX2" fmla="*/ 1170039 w 1170039"/>
                <a:gd name="connsiteY2" fmla="*/ 2428567 h 2428567"/>
                <a:gd name="connsiteX3" fmla="*/ 0 w 1170039"/>
                <a:gd name="connsiteY3" fmla="*/ 1946786 h 2428567"/>
                <a:gd name="connsiteX4" fmla="*/ 1 w 1170039"/>
                <a:gd name="connsiteY4" fmla="*/ 1809135 h 2428567"/>
                <a:gd name="connsiteX0" fmla="*/ 1 w 1170039"/>
                <a:gd name="connsiteY0" fmla="*/ 1809135 h 2428567"/>
                <a:gd name="connsiteX1" fmla="*/ 1160207 w 1170039"/>
                <a:gd name="connsiteY1" fmla="*/ 0 h 2428567"/>
                <a:gd name="connsiteX2" fmla="*/ 1170039 w 1170039"/>
                <a:gd name="connsiteY2" fmla="*/ 2428567 h 2428567"/>
                <a:gd name="connsiteX3" fmla="*/ 0 w 1170039"/>
                <a:gd name="connsiteY3" fmla="*/ 1946786 h 2428567"/>
                <a:gd name="connsiteX4" fmla="*/ 1 w 1170039"/>
                <a:gd name="connsiteY4" fmla="*/ 1809135 h 2428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39" h="2428567">
                  <a:moveTo>
                    <a:pt x="1" y="1809135"/>
                  </a:moveTo>
                  <a:cubicBezTo>
                    <a:pt x="353962" y="1681316"/>
                    <a:pt x="875071" y="865238"/>
                    <a:pt x="1160207" y="0"/>
                  </a:cubicBezTo>
                  <a:cubicBezTo>
                    <a:pt x="1163484" y="809522"/>
                    <a:pt x="1166762" y="1619045"/>
                    <a:pt x="1170039" y="2428567"/>
                  </a:cubicBezTo>
                  <a:cubicBezTo>
                    <a:pt x="819356" y="2058219"/>
                    <a:pt x="714478" y="2090992"/>
                    <a:pt x="0" y="1946786"/>
                  </a:cubicBezTo>
                  <a:cubicBezTo>
                    <a:pt x="0" y="1900902"/>
                    <a:pt x="1" y="1855019"/>
                    <a:pt x="1" y="1809135"/>
                  </a:cubicBez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2" name="Group 351">
              <a:extLst>
                <a:ext uri="{FF2B5EF4-FFF2-40B4-BE49-F238E27FC236}">
                  <a16:creationId xmlns:a16="http://schemas.microsoft.com/office/drawing/2014/main" id="{C0DD3948-CF89-1B4A-9C82-0AB37CAEB9E9}"/>
                </a:ext>
              </a:extLst>
            </p:cNvPr>
            <p:cNvGrpSpPr/>
            <p:nvPr/>
          </p:nvGrpSpPr>
          <p:grpSpPr>
            <a:xfrm>
              <a:off x="9636528" y="219997"/>
              <a:ext cx="1149458" cy="2667397"/>
              <a:chOff x="9764348" y="1447800"/>
              <a:chExt cx="1149458" cy="2667397"/>
            </a:xfrm>
          </p:grpSpPr>
          <p:sp>
            <p:nvSpPr>
              <p:cNvPr id="353" name="Rectangle 352">
                <a:extLst>
                  <a:ext uri="{FF2B5EF4-FFF2-40B4-BE49-F238E27FC236}">
                    <a16:creationId xmlns:a16="http://schemas.microsoft.com/office/drawing/2014/main" id="{437B9C08-3BDF-8F4F-A9C0-02990BD722CE}"/>
                  </a:ext>
                </a:extLst>
              </p:cNvPr>
              <p:cNvSpPr/>
              <p:nvPr/>
            </p:nvSpPr>
            <p:spPr>
              <a:xfrm>
                <a:off x="9783097" y="1447800"/>
                <a:ext cx="1130709" cy="24261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4" name="Group 353">
                <a:extLst>
                  <a:ext uri="{FF2B5EF4-FFF2-40B4-BE49-F238E27FC236}">
                    <a16:creationId xmlns:a16="http://schemas.microsoft.com/office/drawing/2014/main" id="{E7008705-C479-2D4C-9959-510B7A9B8EE6}"/>
                  </a:ext>
                </a:extLst>
              </p:cNvPr>
              <p:cNvGrpSpPr/>
              <p:nvPr/>
            </p:nvGrpSpPr>
            <p:grpSpPr>
              <a:xfrm>
                <a:off x="9764348" y="1447800"/>
                <a:ext cx="1130291" cy="2667397"/>
                <a:chOff x="9472119" y="702026"/>
                <a:chExt cx="1130291" cy="2667397"/>
              </a:xfrm>
            </p:grpSpPr>
            <p:sp>
              <p:nvSpPr>
                <p:cNvPr id="355" name="Rectangle 354">
                  <a:extLst>
                    <a:ext uri="{FF2B5EF4-FFF2-40B4-BE49-F238E27FC236}">
                      <a16:creationId xmlns:a16="http://schemas.microsoft.com/office/drawing/2014/main" id="{085258CE-30FC-464C-A0FC-0D9E6D9AB747}"/>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1" name="TextBox 380">
                  <a:extLst>
                    <a:ext uri="{FF2B5EF4-FFF2-40B4-BE49-F238E27FC236}">
                      <a16:creationId xmlns:a16="http://schemas.microsoft.com/office/drawing/2014/main" id="{B9BA6274-E0A0-3948-A5DB-55B7676924DC}"/>
                    </a:ext>
                  </a:extLst>
                </p:cNvPr>
                <p:cNvSpPr txBox="1"/>
                <p:nvPr/>
              </p:nvSpPr>
              <p:spPr>
                <a:xfrm>
                  <a:off x="9472119" y="702026"/>
                  <a:ext cx="1088020" cy="2667397"/>
                </a:xfrm>
                <a:prstGeom prst="rect">
                  <a:avLst/>
                </a:prstGeom>
                <a:noFill/>
              </p:spPr>
              <p:txBody>
                <a:bodyPr wrap="square" rtlCol="0">
                  <a:spAutoFit/>
                </a:bodyPr>
                <a:lstStyle/>
                <a:p>
                  <a:pPr algn="ctr">
                    <a:spcAft>
                      <a:spcPts val="400"/>
                    </a:spcAft>
                  </a:pPr>
                  <a:r>
                    <a:rPr lang="en-US" sz="2000" dirty="0">
                      <a:solidFill>
                        <a:schemeClr val="bg1"/>
                      </a:solidFill>
                    </a:rPr>
                    <a:t>DV in c:</a:t>
                  </a:r>
                </a:p>
                <a:p>
                  <a:pPr marL="114300" lvl="1"/>
                  <a:r>
                    <a:rPr lang="en-US" sz="1600" dirty="0"/>
                    <a:t>D</a:t>
                  </a:r>
                  <a:r>
                    <a:rPr lang="en-US" sz="1600" baseline="-25000" dirty="0"/>
                    <a:t>c</a:t>
                  </a:r>
                  <a:r>
                    <a:rPr lang="en-US" sz="1600" dirty="0"/>
                    <a:t>(a) =</a:t>
                  </a:r>
                  <a:r>
                    <a:rPr lang="en-US" sz="1600" dirty="0">
                      <a:cs typeface="Arial" charset="0"/>
                    </a:rPr>
                    <a:t> ∞</a:t>
                  </a:r>
                </a:p>
                <a:p>
                  <a:pPr marL="114300" lvl="1"/>
                  <a:r>
                    <a:rPr lang="en-US" sz="1600" dirty="0"/>
                    <a:t>D</a:t>
                  </a:r>
                  <a:r>
                    <a:rPr lang="en-US" sz="1600" baseline="-25000" dirty="0"/>
                    <a:t>c</a:t>
                  </a:r>
                  <a:r>
                    <a:rPr lang="en-US" sz="1600" dirty="0"/>
                    <a:t>(b) =</a:t>
                  </a:r>
                  <a:r>
                    <a:rPr lang="en-US" sz="1600" dirty="0">
                      <a:cs typeface="Arial" charset="0"/>
                    </a:rPr>
                    <a:t> 1</a:t>
                  </a:r>
                </a:p>
                <a:p>
                  <a:pPr marL="114300" lvl="1"/>
                  <a:r>
                    <a:rPr lang="en-US" sz="1600" dirty="0">
                      <a:cs typeface="Arial" charset="0"/>
                    </a:rPr>
                    <a:t>D</a:t>
                  </a:r>
                  <a:r>
                    <a:rPr lang="en-US" sz="1600" baseline="-25000" dirty="0">
                      <a:cs typeface="Arial" charset="0"/>
                    </a:rPr>
                    <a:t>c</a:t>
                  </a:r>
                  <a:r>
                    <a:rPr lang="en-US" sz="1600" dirty="0">
                      <a:cs typeface="Arial" charset="0"/>
                    </a:rPr>
                    <a:t>(c) = 0</a:t>
                  </a:r>
                  <a:endParaRPr lang="en-US" sz="1600" dirty="0"/>
                </a:p>
                <a:p>
                  <a:pPr marL="114300" lvl="1"/>
                  <a:r>
                    <a:rPr lang="en-US" sz="1600" dirty="0"/>
                    <a:t>D</a:t>
                  </a:r>
                  <a:r>
                    <a:rPr lang="en-US" sz="1600" baseline="-25000" dirty="0"/>
                    <a:t>c</a:t>
                  </a:r>
                  <a:r>
                    <a:rPr lang="en-US" sz="1600" dirty="0"/>
                    <a:t>(d) =</a:t>
                  </a:r>
                  <a:r>
                    <a:rPr lang="en-US" sz="1600" dirty="0">
                      <a:cs typeface="Arial" charset="0"/>
                    </a:rPr>
                    <a:t> ∞</a:t>
                  </a:r>
                  <a:endParaRPr lang="en-US" sz="1600" dirty="0"/>
                </a:p>
                <a:p>
                  <a:pPr marL="114300" lvl="1"/>
                  <a:r>
                    <a:rPr lang="en-US" sz="1600" dirty="0"/>
                    <a:t>D</a:t>
                  </a:r>
                  <a:r>
                    <a:rPr lang="en-US" sz="1600" baseline="-25000" dirty="0"/>
                    <a:t>c</a:t>
                  </a:r>
                  <a:r>
                    <a:rPr lang="en-US" sz="1600" dirty="0"/>
                    <a:t>(e) =</a:t>
                  </a:r>
                  <a:r>
                    <a:rPr lang="en-US" sz="1600" dirty="0">
                      <a:cs typeface="Arial" charset="0"/>
                    </a:rPr>
                    <a:t> ∞</a:t>
                  </a:r>
                  <a:endParaRPr lang="en-US" sz="1600" dirty="0"/>
                </a:p>
                <a:p>
                  <a:pPr marL="114300" lvl="1"/>
                  <a:r>
                    <a:rPr lang="en-US" sz="1600" dirty="0"/>
                    <a:t>D</a:t>
                  </a:r>
                  <a:r>
                    <a:rPr lang="en-US" sz="1600" baseline="-25000" dirty="0"/>
                    <a:t>c</a:t>
                  </a:r>
                  <a:r>
                    <a:rPr lang="en-US" sz="1600" dirty="0"/>
                    <a:t>(f) =</a:t>
                  </a:r>
                  <a:r>
                    <a:rPr lang="en-US" sz="1600" dirty="0">
                      <a:cs typeface="Arial" charset="0"/>
                    </a:rPr>
                    <a:t> ∞</a:t>
                  </a:r>
                  <a:endParaRPr lang="en-US" sz="1600" dirty="0"/>
                </a:p>
                <a:p>
                  <a:pPr marL="114300" lvl="1"/>
                  <a:r>
                    <a:rPr lang="en-US" sz="1600" dirty="0"/>
                    <a:t>D</a:t>
                  </a:r>
                  <a:r>
                    <a:rPr lang="en-US" sz="1600" baseline="-25000" dirty="0"/>
                    <a:t>c</a:t>
                  </a:r>
                  <a:r>
                    <a:rPr lang="en-US" sz="1600" dirty="0"/>
                    <a:t>(g) =</a:t>
                  </a:r>
                  <a:r>
                    <a:rPr lang="en-US" sz="1600" dirty="0">
                      <a:cs typeface="Arial" charset="0"/>
                    </a:rPr>
                    <a:t> ∞</a:t>
                  </a:r>
                  <a:endParaRPr lang="en-US" sz="1600" dirty="0"/>
                </a:p>
                <a:p>
                  <a:pPr marL="114300" lvl="1"/>
                  <a:r>
                    <a:rPr lang="en-US" sz="1600" dirty="0"/>
                    <a:t>D</a:t>
                  </a:r>
                  <a:r>
                    <a:rPr lang="en-US" sz="1600" baseline="-25000" dirty="0"/>
                    <a:t>c</a:t>
                  </a:r>
                  <a:r>
                    <a:rPr lang="en-US" sz="1600" dirty="0"/>
                    <a:t>(h) =</a:t>
                  </a:r>
                  <a:r>
                    <a:rPr lang="en-US" sz="1600" dirty="0">
                      <a:cs typeface="Arial" charset="0"/>
                    </a:rPr>
                    <a:t> ∞</a:t>
                  </a:r>
                  <a:endParaRPr lang="en-US" sz="1600" dirty="0"/>
                </a:p>
                <a:p>
                  <a:pPr marL="114300"/>
                  <a:r>
                    <a:rPr lang="en-US" sz="1600" dirty="0"/>
                    <a:t>D</a:t>
                  </a:r>
                  <a:r>
                    <a:rPr lang="en-US" sz="1600" baseline="-25000" dirty="0"/>
                    <a:t>c</a:t>
                  </a:r>
                  <a:r>
                    <a:rPr lang="en-US" sz="1600" dirty="0"/>
                    <a:t>(i) =</a:t>
                  </a:r>
                  <a:r>
                    <a:rPr lang="en-US" sz="1600" dirty="0">
                      <a:cs typeface="Arial" charset="0"/>
                    </a:rPr>
                    <a:t> ∞</a:t>
                  </a:r>
                  <a:endParaRPr lang="en-US" sz="1600" dirty="0"/>
                </a:p>
              </p:txBody>
            </p:sp>
            <p:cxnSp>
              <p:nvCxnSpPr>
                <p:cNvPr id="382" name="Straight Connector 381">
                  <a:extLst>
                    <a:ext uri="{FF2B5EF4-FFF2-40B4-BE49-F238E27FC236}">
                      <a16:creationId xmlns:a16="http://schemas.microsoft.com/office/drawing/2014/main" id="{AFF98828-2852-754C-BEFC-C6380D94C068}"/>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3" name="Rectangle 382">
                  <a:extLst>
                    <a:ext uri="{FF2B5EF4-FFF2-40B4-BE49-F238E27FC236}">
                      <a16:creationId xmlns:a16="http://schemas.microsoft.com/office/drawing/2014/main" id="{999BD57D-FB10-9E43-BD0A-D8BC2F0EB294}"/>
                    </a:ext>
                  </a:extLst>
                </p:cNvPr>
                <p:cNvSpPr/>
                <p:nvPr/>
              </p:nvSpPr>
              <p:spPr>
                <a:xfrm>
                  <a:off x="9479666" y="706055"/>
                  <a:ext cx="1122744" cy="26207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384" name="Group 383">
            <a:extLst>
              <a:ext uri="{FF2B5EF4-FFF2-40B4-BE49-F238E27FC236}">
                <a16:creationId xmlns:a16="http://schemas.microsoft.com/office/drawing/2014/main" id="{FB03A273-627E-574B-BDC0-F4AE140B7CE4}"/>
              </a:ext>
            </a:extLst>
          </p:cNvPr>
          <p:cNvGrpSpPr/>
          <p:nvPr/>
        </p:nvGrpSpPr>
        <p:grpSpPr>
          <a:xfrm>
            <a:off x="9654637" y="3018176"/>
            <a:ext cx="1131350" cy="2675039"/>
            <a:chOff x="9762792" y="4031226"/>
            <a:chExt cx="1131350" cy="2675039"/>
          </a:xfrm>
        </p:grpSpPr>
        <p:sp>
          <p:nvSpPr>
            <p:cNvPr id="385" name="Rectangle 384">
              <a:extLst>
                <a:ext uri="{FF2B5EF4-FFF2-40B4-BE49-F238E27FC236}">
                  <a16:creationId xmlns:a16="http://schemas.microsoft.com/office/drawing/2014/main" id="{98C9FAD2-B0B7-5F4B-8DEA-95D7BB126D5B}"/>
                </a:ext>
              </a:extLst>
            </p:cNvPr>
            <p:cNvSpPr/>
            <p:nvPr/>
          </p:nvSpPr>
          <p:spPr>
            <a:xfrm>
              <a:off x="9792929" y="4031226"/>
              <a:ext cx="1101213" cy="23892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6" name="Group 385">
              <a:extLst>
                <a:ext uri="{FF2B5EF4-FFF2-40B4-BE49-F238E27FC236}">
                  <a16:creationId xmlns:a16="http://schemas.microsoft.com/office/drawing/2014/main" id="{86276953-83B5-3D47-A4D9-B87794FE4688}"/>
                </a:ext>
              </a:extLst>
            </p:cNvPr>
            <p:cNvGrpSpPr/>
            <p:nvPr/>
          </p:nvGrpSpPr>
          <p:grpSpPr>
            <a:xfrm>
              <a:off x="9762792" y="4038868"/>
              <a:ext cx="1130292" cy="2667397"/>
              <a:chOff x="9472118" y="702026"/>
              <a:chExt cx="1130292" cy="2667397"/>
            </a:xfrm>
          </p:grpSpPr>
          <p:sp>
            <p:nvSpPr>
              <p:cNvPr id="387" name="Rectangle 386">
                <a:extLst>
                  <a:ext uri="{FF2B5EF4-FFF2-40B4-BE49-F238E27FC236}">
                    <a16:creationId xmlns:a16="http://schemas.microsoft.com/office/drawing/2014/main" id="{26F330CB-993E-B144-B52B-1CE527DC352D}"/>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8" name="TextBox 387">
                <a:extLst>
                  <a:ext uri="{FF2B5EF4-FFF2-40B4-BE49-F238E27FC236}">
                    <a16:creationId xmlns:a16="http://schemas.microsoft.com/office/drawing/2014/main" id="{61BA57FB-5FEA-284A-9CDD-7BA22D224965}"/>
                  </a:ext>
                </a:extLst>
              </p:cNvPr>
              <p:cNvSpPr txBox="1"/>
              <p:nvPr/>
            </p:nvSpPr>
            <p:spPr>
              <a:xfrm>
                <a:off x="9472118" y="702026"/>
                <a:ext cx="1117197" cy="2667397"/>
              </a:xfrm>
              <a:prstGeom prst="rect">
                <a:avLst/>
              </a:prstGeom>
              <a:noFill/>
            </p:spPr>
            <p:txBody>
              <a:bodyPr wrap="square" rtlCol="0">
                <a:spAutoFit/>
              </a:bodyPr>
              <a:lstStyle/>
              <a:p>
                <a:pPr algn="ctr">
                  <a:spcAft>
                    <a:spcPts val="400"/>
                  </a:spcAft>
                </a:pPr>
                <a:r>
                  <a:rPr lang="en-US" sz="2000" dirty="0">
                    <a:solidFill>
                      <a:schemeClr val="bg1"/>
                    </a:solidFill>
                  </a:rPr>
                  <a:t>DV in e:</a:t>
                </a:r>
              </a:p>
              <a:p>
                <a:pPr marL="114300" lvl="1"/>
                <a:r>
                  <a:rPr lang="en-US" sz="1600" dirty="0"/>
                  <a:t>D</a:t>
                </a:r>
                <a:r>
                  <a:rPr lang="en-US" sz="1600" baseline="-25000" dirty="0"/>
                  <a:t>e</a:t>
                </a:r>
                <a:r>
                  <a:rPr lang="en-US" sz="1600" dirty="0"/>
                  <a:t>(a) =</a:t>
                </a:r>
                <a:r>
                  <a:rPr lang="en-US" sz="1600" dirty="0">
                    <a:cs typeface="Arial" charset="0"/>
                  </a:rPr>
                  <a:t> ∞</a:t>
                </a:r>
              </a:p>
              <a:p>
                <a:pPr marL="114300" lvl="1"/>
                <a:r>
                  <a:rPr lang="en-US" sz="1600" dirty="0"/>
                  <a:t>D</a:t>
                </a:r>
                <a:r>
                  <a:rPr lang="en-US" sz="1600" baseline="-25000" dirty="0"/>
                  <a:t>e</a:t>
                </a:r>
                <a:r>
                  <a:rPr lang="en-US" sz="1600" dirty="0"/>
                  <a:t>(b) =</a:t>
                </a:r>
                <a:r>
                  <a:rPr lang="en-US" sz="1600" dirty="0">
                    <a:cs typeface="Arial" charset="0"/>
                  </a:rPr>
                  <a:t> 1</a:t>
                </a:r>
                <a:endParaRPr lang="en-US" sz="1600" dirty="0"/>
              </a:p>
              <a:p>
                <a:pPr marL="114300" lvl="1"/>
                <a:r>
                  <a:rPr lang="en-US" sz="1600" dirty="0"/>
                  <a:t>D</a:t>
                </a:r>
                <a:r>
                  <a:rPr lang="en-US" sz="1600" baseline="-25000" dirty="0"/>
                  <a:t>e</a:t>
                </a:r>
                <a:r>
                  <a:rPr lang="en-US" sz="1600" dirty="0"/>
                  <a:t>(c) =</a:t>
                </a:r>
                <a:r>
                  <a:rPr lang="en-US" sz="1600" dirty="0">
                    <a:cs typeface="Arial" charset="0"/>
                  </a:rPr>
                  <a:t> ∞</a:t>
                </a:r>
                <a:endParaRPr lang="en-US" sz="1600" dirty="0"/>
              </a:p>
              <a:p>
                <a:pPr marL="114300" lvl="1"/>
                <a:r>
                  <a:rPr lang="en-US" sz="1600" dirty="0"/>
                  <a:t>D</a:t>
                </a:r>
                <a:r>
                  <a:rPr lang="en-US" sz="1600" baseline="-25000" dirty="0"/>
                  <a:t>e</a:t>
                </a:r>
                <a:r>
                  <a:rPr lang="en-US" sz="1600" dirty="0"/>
                  <a:t>(d) =</a:t>
                </a:r>
                <a:r>
                  <a:rPr lang="en-US" sz="1600" dirty="0">
                    <a:cs typeface="Arial" charset="0"/>
                  </a:rPr>
                  <a:t> 1</a:t>
                </a:r>
              </a:p>
              <a:p>
                <a:pPr marL="114300" lvl="1"/>
                <a:r>
                  <a:rPr lang="en-US" sz="1600" dirty="0">
                    <a:cs typeface="Arial" charset="0"/>
                  </a:rPr>
                  <a:t>D</a:t>
                </a:r>
                <a:r>
                  <a:rPr lang="en-US" sz="1600" baseline="-25000" dirty="0">
                    <a:cs typeface="Arial" charset="0"/>
                  </a:rPr>
                  <a:t>e</a:t>
                </a:r>
                <a:r>
                  <a:rPr lang="en-US" sz="1600" dirty="0">
                    <a:cs typeface="Arial" charset="0"/>
                  </a:rPr>
                  <a:t>(e) = 0</a:t>
                </a:r>
                <a:endParaRPr lang="en-US" sz="1600" dirty="0"/>
              </a:p>
              <a:p>
                <a:pPr marL="114300" lvl="1"/>
                <a:r>
                  <a:rPr lang="en-US" sz="1600" dirty="0"/>
                  <a:t>D</a:t>
                </a:r>
                <a:r>
                  <a:rPr lang="en-US" sz="1600" baseline="-25000" dirty="0"/>
                  <a:t>e</a:t>
                </a:r>
                <a:r>
                  <a:rPr lang="en-US" sz="1600" dirty="0"/>
                  <a:t>(f) =</a:t>
                </a:r>
                <a:r>
                  <a:rPr lang="en-US" sz="1600" dirty="0">
                    <a:cs typeface="Arial" charset="0"/>
                  </a:rPr>
                  <a:t> 1</a:t>
                </a:r>
                <a:endParaRPr lang="en-US" sz="1600" dirty="0"/>
              </a:p>
              <a:p>
                <a:pPr marL="114300" lvl="1"/>
                <a:r>
                  <a:rPr lang="en-US" sz="1600" dirty="0"/>
                  <a:t>D</a:t>
                </a:r>
                <a:r>
                  <a:rPr lang="en-US" sz="1600" baseline="-25000" dirty="0"/>
                  <a:t>e</a:t>
                </a:r>
                <a:r>
                  <a:rPr lang="en-US" sz="1600" dirty="0"/>
                  <a:t>(g) =</a:t>
                </a:r>
                <a:r>
                  <a:rPr lang="en-US" sz="1600" dirty="0">
                    <a:cs typeface="Arial" charset="0"/>
                  </a:rPr>
                  <a:t> ∞</a:t>
                </a:r>
                <a:endParaRPr lang="en-US" sz="1600" dirty="0"/>
              </a:p>
              <a:p>
                <a:pPr marL="114300" lvl="1"/>
                <a:r>
                  <a:rPr lang="en-US" sz="1600" dirty="0"/>
                  <a:t>D</a:t>
                </a:r>
                <a:r>
                  <a:rPr lang="en-US" sz="1600" baseline="-25000" dirty="0"/>
                  <a:t>e</a:t>
                </a:r>
                <a:r>
                  <a:rPr lang="en-US" sz="1600" dirty="0"/>
                  <a:t>(h) =</a:t>
                </a:r>
                <a:r>
                  <a:rPr lang="en-US" sz="1600" dirty="0">
                    <a:cs typeface="Arial" charset="0"/>
                  </a:rPr>
                  <a:t> 1</a:t>
                </a:r>
                <a:endParaRPr lang="en-US" sz="1600" dirty="0"/>
              </a:p>
              <a:p>
                <a:pPr marL="114300"/>
                <a:r>
                  <a:rPr lang="en-US" sz="1600" dirty="0"/>
                  <a:t>D</a:t>
                </a:r>
                <a:r>
                  <a:rPr lang="en-US" sz="1600" baseline="-25000" dirty="0"/>
                  <a:t>e</a:t>
                </a:r>
                <a:r>
                  <a:rPr lang="en-US" sz="1600" dirty="0"/>
                  <a:t>(i) =</a:t>
                </a:r>
                <a:r>
                  <a:rPr lang="en-US" sz="1600" dirty="0">
                    <a:cs typeface="Arial" charset="0"/>
                  </a:rPr>
                  <a:t> ∞</a:t>
                </a:r>
                <a:endParaRPr lang="en-US" sz="1600" dirty="0"/>
              </a:p>
            </p:txBody>
          </p:sp>
          <p:cxnSp>
            <p:nvCxnSpPr>
              <p:cNvPr id="389" name="Straight Connector 388">
                <a:extLst>
                  <a:ext uri="{FF2B5EF4-FFF2-40B4-BE49-F238E27FC236}">
                    <a16:creationId xmlns:a16="http://schemas.microsoft.com/office/drawing/2014/main" id="{15485626-0681-5545-8700-8078D9D0CE37}"/>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0" name="Rectangle 389">
                <a:extLst>
                  <a:ext uri="{FF2B5EF4-FFF2-40B4-BE49-F238E27FC236}">
                    <a16:creationId xmlns:a16="http://schemas.microsoft.com/office/drawing/2014/main" id="{F3B40FD9-7D9E-B44D-9695-EAE9651C456A}"/>
                  </a:ext>
                </a:extLst>
              </p:cNvPr>
              <p:cNvSpPr/>
              <p:nvPr/>
            </p:nvSpPr>
            <p:spPr>
              <a:xfrm>
                <a:off x="9479666" y="706055"/>
                <a:ext cx="1122744" cy="261911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32</a:t>
            </a:fld>
            <a:endParaRPr lang="en-US" dirty="0"/>
          </a:p>
        </p:txBody>
      </p:sp>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8380337" y="220047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4333785" y="577221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15" name="TextBox 214">
            <a:extLst>
              <a:ext uri="{FF2B5EF4-FFF2-40B4-BE49-F238E27FC236}">
                <a16:creationId xmlns:a16="http://schemas.microsoft.com/office/drawing/2014/main" id="{74A89238-377F-A840-BB03-52D53CBBC3F3}"/>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217" name="TextBox 216">
            <a:extLst>
              <a:ext uri="{FF2B5EF4-FFF2-40B4-BE49-F238E27FC236}">
                <a16:creationId xmlns:a16="http://schemas.microsoft.com/office/drawing/2014/main" id="{FC342D48-14A2-BA4E-A191-060C4177F678}"/>
              </a:ext>
            </a:extLst>
          </p:cNvPr>
          <p:cNvSpPr txBox="1"/>
          <p:nvPr/>
        </p:nvSpPr>
        <p:spPr>
          <a:xfrm>
            <a:off x="3920218" y="4855966"/>
            <a:ext cx="301686" cy="338554"/>
          </a:xfrm>
          <a:prstGeom prst="rect">
            <a:avLst/>
          </a:prstGeom>
          <a:noFill/>
        </p:spPr>
        <p:txBody>
          <a:bodyPr wrap="square" rtlCol="0">
            <a:spAutoFit/>
          </a:bodyPr>
          <a:lstStyle/>
          <a:p>
            <a:r>
              <a:rPr lang="en-US" sz="1600" dirty="0"/>
              <a:t>1</a:t>
            </a:r>
          </a:p>
        </p:txBody>
      </p:sp>
      <p:sp>
        <p:nvSpPr>
          <p:cNvPr id="218" name="TextBox 217">
            <a:extLst>
              <a:ext uri="{FF2B5EF4-FFF2-40B4-BE49-F238E27FC236}">
                <a16:creationId xmlns:a16="http://schemas.microsoft.com/office/drawing/2014/main" id="{C9336A94-9BC9-8F41-95A7-69E18360DF3D}"/>
              </a:ext>
            </a:extLst>
          </p:cNvPr>
          <p:cNvSpPr txBox="1"/>
          <p:nvPr/>
        </p:nvSpPr>
        <p:spPr>
          <a:xfrm>
            <a:off x="5855120" y="4857896"/>
            <a:ext cx="288862" cy="338554"/>
          </a:xfrm>
          <a:prstGeom prst="rect">
            <a:avLst/>
          </a:prstGeom>
          <a:noFill/>
        </p:spPr>
        <p:txBody>
          <a:bodyPr wrap="none" rtlCol="0">
            <a:spAutoFit/>
          </a:bodyPr>
          <a:lstStyle/>
          <a:p>
            <a:r>
              <a:rPr lang="en-US" sz="1600" dirty="0"/>
              <a:t>1</a:t>
            </a:r>
          </a:p>
        </p:txBody>
      </p:sp>
      <p:sp>
        <p:nvSpPr>
          <p:cNvPr id="219" name="TextBox 218">
            <a:extLst>
              <a:ext uri="{FF2B5EF4-FFF2-40B4-BE49-F238E27FC236}">
                <a16:creationId xmlns:a16="http://schemas.microsoft.com/office/drawing/2014/main" id="{E11EFAA3-3025-6E40-9F7B-8AEC8E44C52D}"/>
              </a:ext>
            </a:extLst>
          </p:cNvPr>
          <p:cNvSpPr txBox="1"/>
          <p:nvPr/>
        </p:nvSpPr>
        <p:spPr>
          <a:xfrm>
            <a:off x="8154365" y="4890306"/>
            <a:ext cx="288862" cy="338554"/>
          </a:xfrm>
          <a:prstGeom prst="rect">
            <a:avLst/>
          </a:prstGeom>
          <a:noFill/>
        </p:spPr>
        <p:txBody>
          <a:bodyPr wrap="none" rtlCol="0">
            <a:spAutoFit/>
          </a:bodyPr>
          <a:lstStyle/>
          <a:p>
            <a:r>
              <a:rPr lang="en-US" sz="1600" dirty="0"/>
              <a:t>1</a:t>
            </a:r>
          </a:p>
        </p:txBody>
      </p:sp>
      <p:sp>
        <p:nvSpPr>
          <p:cNvPr id="221" name="TextBox 220">
            <a:extLst>
              <a:ext uri="{FF2B5EF4-FFF2-40B4-BE49-F238E27FC236}">
                <a16:creationId xmlns:a16="http://schemas.microsoft.com/office/drawing/2014/main" id="{EECDCBF1-5ACC-CF43-B981-907337945BA2}"/>
              </a:ext>
            </a:extLst>
          </p:cNvPr>
          <p:cNvSpPr txBox="1"/>
          <p:nvPr/>
        </p:nvSpPr>
        <p:spPr>
          <a:xfrm>
            <a:off x="5066110" y="3999440"/>
            <a:ext cx="301686" cy="338554"/>
          </a:xfrm>
          <a:prstGeom prst="rect">
            <a:avLst/>
          </a:prstGeom>
          <a:noFill/>
        </p:spPr>
        <p:txBody>
          <a:bodyPr wrap="square" rtlCol="0">
            <a:spAutoFit/>
          </a:bodyPr>
          <a:lstStyle/>
          <a:p>
            <a:r>
              <a:rPr lang="en-US" sz="1600" dirty="0"/>
              <a:t>1</a:t>
            </a:r>
          </a:p>
        </p:txBody>
      </p:sp>
      <p:sp>
        <p:nvSpPr>
          <p:cNvPr id="222" name="TextBox 221">
            <a:extLst>
              <a:ext uri="{FF2B5EF4-FFF2-40B4-BE49-F238E27FC236}">
                <a16:creationId xmlns:a16="http://schemas.microsoft.com/office/drawing/2014/main" id="{2DD32315-0DAF-354B-ADE2-76F406D6A871}"/>
              </a:ext>
            </a:extLst>
          </p:cNvPr>
          <p:cNvSpPr txBox="1"/>
          <p:nvPr/>
        </p:nvSpPr>
        <p:spPr>
          <a:xfrm>
            <a:off x="7353782" y="4020275"/>
            <a:ext cx="288862" cy="338554"/>
          </a:xfrm>
          <a:prstGeom prst="rect">
            <a:avLst/>
          </a:prstGeom>
          <a:noFill/>
        </p:spPr>
        <p:txBody>
          <a:bodyPr wrap="none" rtlCol="0">
            <a:spAutoFit/>
          </a:bodyPr>
          <a:lstStyle/>
          <a:p>
            <a:r>
              <a:rPr lang="en-US" sz="1600" dirty="0"/>
              <a:t>1</a:t>
            </a:r>
          </a:p>
        </p:txBody>
      </p:sp>
      <p:sp>
        <p:nvSpPr>
          <p:cNvPr id="223" name="TextBox 222">
            <a:extLst>
              <a:ext uri="{FF2B5EF4-FFF2-40B4-BE49-F238E27FC236}">
                <a16:creationId xmlns:a16="http://schemas.microsoft.com/office/drawing/2014/main" id="{25B3E8DA-82E1-B746-9524-A8B47546C7B7}"/>
              </a:ext>
            </a:extLst>
          </p:cNvPr>
          <p:cNvSpPr txBox="1"/>
          <p:nvPr/>
        </p:nvSpPr>
        <p:spPr>
          <a:xfrm>
            <a:off x="5068038" y="5922767"/>
            <a:ext cx="301686" cy="338554"/>
          </a:xfrm>
          <a:prstGeom prst="rect">
            <a:avLst/>
          </a:prstGeom>
          <a:noFill/>
        </p:spPr>
        <p:txBody>
          <a:bodyPr wrap="square" rtlCol="0">
            <a:spAutoFit/>
          </a:bodyPr>
          <a:lstStyle/>
          <a:p>
            <a:r>
              <a:rPr lang="en-US" sz="1600" dirty="0"/>
              <a:t>1</a:t>
            </a:r>
          </a:p>
        </p:txBody>
      </p:sp>
      <p:sp>
        <p:nvSpPr>
          <p:cNvPr id="224" name="TextBox 223">
            <a:extLst>
              <a:ext uri="{FF2B5EF4-FFF2-40B4-BE49-F238E27FC236}">
                <a16:creationId xmlns:a16="http://schemas.microsoft.com/office/drawing/2014/main" id="{51516E14-40A2-B34F-B880-05B80B68D6FC}"/>
              </a:ext>
            </a:extLst>
          </p:cNvPr>
          <p:cNvSpPr txBox="1"/>
          <p:nvPr/>
        </p:nvSpPr>
        <p:spPr>
          <a:xfrm>
            <a:off x="7081390" y="5902962"/>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5445886" y="2123956"/>
            <a:ext cx="301686" cy="338554"/>
          </a:xfrm>
          <a:prstGeom prst="rect">
            <a:avLst/>
          </a:prstGeom>
          <a:noFill/>
        </p:spPr>
        <p:txBody>
          <a:bodyPr wrap="square" rtlCol="0">
            <a:spAutoFit/>
          </a:bodyPr>
          <a:lstStyle/>
          <a:p>
            <a:r>
              <a:rPr lang="en-US" sz="1600" dirty="0"/>
              <a:t>8</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grpSp>
        <p:nvGrpSpPr>
          <p:cNvPr id="159" name="Group 158">
            <a:extLst>
              <a:ext uri="{FF2B5EF4-FFF2-40B4-BE49-F238E27FC236}">
                <a16:creationId xmlns:a16="http://schemas.microsoft.com/office/drawing/2014/main" id="{4AAED925-F16C-8F45-B5D7-47EABDB0B993}"/>
              </a:ext>
            </a:extLst>
          </p:cNvPr>
          <p:cNvGrpSpPr/>
          <p:nvPr/>
        </p:nvGrpSpPr>
        <p:grpSpPr>
          <a:xfrm>
            <a:off x="584365" y="1859143"/>
            <a:ext cx="736099" cy="1229581"/>
            <a:chOff x="10030307" y="3444875"/>
            <a:chExt cx="736099" cy="1229581"/>
          </a:xfrm>
        </p:grpSpPr>
        <p:sp>
          <p:nvSpPr>
            <p:cNvPr id="160" name="TextBox 159">
              <a:extLst>
                <a:ext uri="{FF2B5EF4-FFF2-40B4-BE49-F238E27FC236}">
                  <a16:creationId xmlns:a16="http://schemas.microsoft.com/office/drawing/2014/main" id="{6655EB12-A2B9-9D4A-A0A9-F9958BDB0106}"/>
                </a:ext>
              </a:extLst>
            </p:cNvPr>
            <p:cNvSpPr txBox="1"/>
            <p:nvPr/>
          </p:nvSpPr>
          <p:spPr>
            <a:xfrm>
              <a:off x="10030307" y="4089681"/>
              <a:ext cx="736099" cy="584775"/>
            </a:xfrm>
            <a:prstGeom prst="rect">
              <a:avLst/>
            </a:prstGeom>
            <a:noFill/>
          </p:spPr>
          <p:txBody>
            <a:bodyPr wrap="none" rtlCol="0">
              <a:spAutoFit/>
            </a:bodyPr>
            <a:lstStyle/>
            <a:p>
              <a:r>
                <a:rPr lang="en-US" sz="3200" dirty="0"/>
                <a:t>t=1</a:t>
              </a:r>
            </a:p>
          </p:txBody>
        </p:sp>
        <p:grpSp>
          <p:nvGrpSpPr>
            <p:cNvPr id="161" name="Group 160">
              <a:extLst>
                <a:ext uri="{FF2B5EF4-FFF2-40B4-BE49-F238E27FC236}">
                  <a16:creationId xmlns:a16="http://schemas.microsoft.com/office/drawing/2014/main" id="{0523D739-F413-264B-A745-A38C62E06D3B}"/>
                </a:ext>
              </a:extLst>
            </p:cNvPr>
            <p:cNvGrpSpPr/>
            <p:nvPr/>
          </p:nvGrpSpPr>
          <p:grpSpPr>
            <a:xfrm>
              <a:off x="10034588" y="3444875"/>
              <a:ext cx="682627" cy="682625"/>
              <a:chOff x="10034588" y="3444875"/>
              <a:chExt cx="682627" cy="682625"/>
            </a:xfrm>
          </p:grpSpPr>
          <p:sp>
            <p:nvSpPr>
              <p:cNvPr id="162" name="Oval 161">
                <a:extLst>
                  <a:ext uri="{FF2B5EF4-FFF2-40B4-BE49-F238E27FC236}">
                    <a16:creationId xmlns:a16="http://schemas.microsoft.com/office/drawing/2014/main" id="{CB814881-01DB-0E43-BA2F-B64D7EA26896}"/>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08775389-41CA-4740-B083-4D54E5FAECED}"/>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3E6B6CB9-512E-6343-AD8B-BBAB6CE819A4}"/>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B84002D-08B3-2041-9EB9-DE4D7AA96DC7}"/>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10AF67D-3C60-074D-85D9-BB7F3C22BA6E}"/>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D7001C9A-A249-5941-879B-C26FFA2151F7}"/>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6CFD6FA-4D66-9F4F-9565-82515FD78B17}"/>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3AF8B4F1-6823-4E49-BDC2-8B3DFF75FC97}"/>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8A30E75-242F-B744-AD86-D5121CF798F7}"/>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CA6C8979-7ABA-2548-A690-DBB79A1510E8}"/>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9D0B68AA-F684-FE43-A969-18E51C1C177F}"/>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5419F84A-0D3B-EF47-949B-02A63FAFFC86}"/>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DC9525E-B8EE-704E-94A9-DA434054CDB0}"/>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Oval 174">
                <a:extLst>
                  <a:ext uri="{FF2B5EF4-FFF2-40B4-BE49-F238E27FC236}">
                    <a16:creationId xmlns:a16="http://schemas.microsoft.com/office/drawing/2014/main" id="{1326D6D5-4368-3242-940E-7E5978F1247E}"/>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153" name="Straight Connector 152">
            <a:extLst>
              <a:ext uri="{FF2B5EF4-FFF2-40B4-BE49-F238E27FC236}">
                <a16:creationId xmlns:a16="http://schemas.microsoft.com/office/drawing/2014/main" id="{1BDF6761-A298-0649-AD22-E32D353E085B}"/>
              </a:ext>
            </a:extLst>
          </p:cNvPr>
          <p:cNvCxnSpPr>
            <a:cxnSpLocks/>
          </p:cNvCxnSpPr>
          <p:nvPr/>
        </p:nvCxnSpPr>
        <p:spPr>
          <a:xfrm>
            <a:off x="919556" y="1995948"/>
            <a:ext cx="0" cy="196031"/>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sp>
        <p:nvSpPr>
          <p:cNvPr id="281" name="TextBox 280">
            <a:extLst>
              <a:ext uri="{FF2B5EF4-FFF2-40B4-BE49-F238E27FC236}">
                <a16:creationId xmlns:a16="http://schemas.microsoft.com/office/drawing/2014/main" id="{9547E6FC-ED98-A842-83E6-5B393D42D482}"/>
              </a:ext>
            </a:extLst>
          </p:cNvPr>
          <p:cNvSpPr txBox="1"/>
          <p:nvPr/>
        </p:nvSpPr>
        <p:spPr>
          <a:xfrm flipH="1">
            <a:off x="348626" y="3078991"/>
            <a:ext cx="2195814" cy="840230"/>
          </a:xfrm>
          <a:prstGeom prst="rect">
            <a:avLst/>
          </a:prstGeom>
          <a:noFill/>
        </p:spPr>
        <p:txBody>
          <a:bodyPr wrap="square" rtlCol="0">
            <a:spAutoFit/>
          </a:bodyPr>
          <a:lstStyle/>
          <a:p>
            <a:pPr marL="285750" indent="-285750">
              <a:lnSpc>
                <a:spcPct val="90000"/>
              </a:lnSpc>
              <a:buClr>
                <a:srgbClr val="0000A8"/>
              </a:buClr>
              <a:buFont typeface="Wingdings" pitchFamily="2" charset="2"/>
              <a:buChar char="§"/>
            </a:pPr>
            <a:r>
              <a:rPr lang="en-US" dirty="0"/>
              <a:t>b receives DVs from a, c, e, computes:</a:t>
            </a:r>
          </a:p>
        </p:txBody>
      </p:sp>
      <p:sp>
        <p:nvSpPr>
          <p:cNvPr id="356" name="Right Arrow 355">
            <a:extLst>
              <a:ext uri="{FF2B5EF4-FFF2-40B4-BE49-F238E27FC236}">
                <a16:creationId xmlns:a16="http://schemas.microsoft.com/office/drawing/2014/main" id="{FECE1C4C-C6DE-E44B-8914-C9FAB6E59F01}"/>
              </a:ext>
            </a:extLst>
          </p:cNvPr>
          <p:cNvSpPr/>
          <p:nvPr/>
        </p:nvSpPr>
        <p:spPr>
          <a:xfrm>
            <a:off x="4973224" y="1937987"/>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7" name="Right Arrow 356">
            <a:extLst>
              <a:ext uri="{FF2B5EF4-FFF2-40B4-BE49-F238E27FC236}">
                <a16:creationId xmlns:a16="http://schemas.microsoft.com/office/drawing/2014/main" id="{E44AC5A8-AB5C-6D48-965A-B3150C882B9F}"/>
              </a:ext>
            </a:extLst>
          </p:cNvPr>
          <p:cNvSpPr/>
          <p:nvPr/>
        </p:nvSpPr>
        <p:spPr>
          <a:xfrm rot="10800000">
            <a:off x="7631559" y="191970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4" name="Group 313">
            <a:extLst>
              <a:ext uri="{FF2B5EF4-FFF2-40B4-BE49-F238E27FC236}">
                <a16:creationId xmlns:a16="http://schemas.microsoft.com/office/drawing/2014/main" id="{917871C2-1731-FE43-944D-6364CCE85DA9}"/>
              </a:ext>
            </a:extLst>
          </p:cNvPr>
          <p:cNvGrpSpPr/>
          <p:nvPr/>
        </p:nvGrpSpPr>
        <p:grpSpPr>
          <a:xfrm>
            <a:off x="4333785" y="190606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16" y="2507397"/>
                <a:ext cx="341085"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283" name="Group 282">
            <a:extLst>
              <a:ext uri="{FF2B5EF4-FFF2-40B4-BE49-F238E27FC236}">
                <a16:creationId xmlns:a16="http://schemas.microsoft.com/office/drawing/2014/main" id="{A665C0C8-7FDD-0A42-80A3-CC602804C042}"/>
              </a:ext>
            </a:extLst>
          </p:cNvPr>
          <p:cNvGrpSpPr/>
          <p:nvPr/>
        </p:nvGrpSpPr>
        <p:grpSpPr>
          <a:xfrm>
            <a:off x="4336458" y="383379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3" name="Freeform 2">
            <a:extLst>
              <a:ext uri="{FF2B5EF4-FFF2-40B4-BE49-F238E27FC236}">
                <a16:creationId xmlns:a16="http://schemas.microsoft.com/office/drawing/2014/main" id="{2C0204D3-6B89-BB42-939B-2BC738257374}"/>
              </a:ext>
            </a:extLst>
          </p:cNvPr>
          <p:cNvSpPr/>
          <p:nvPr/>
        </p:nvSpPr>
        <p:spPr>
          <a:xfrm>
            <a:off x="3078478" y="2885440"/>
            <a:ext cx="5923281" cy="3820160"/>
          </a:xfrm>
          <a:custGeom>
            <a:avLst/>
            <a:gdLst>
              <a:gd name="connsiteX0" fmla="*/ 528320 w 5049520"/>
              <a:gd name="connsiteY0" fmla="*/ 0 h 3840480"/>
              <a:gd name="connsiteX1" fmla="*/ 2275840 w 5049520"/>
              <a:gd name="connsiteY1" fmla="*/ 0 h 3840480"/>
              <a:gd name="connsiteX2" fmla="*/ 2255520 w 5049520"/>
              <a:gd name="connsiteY2" fmla="*/ 690880 h 3840480"/>
              <a:gd name="connsiteX3" fmla="*/ 5049520 w 5049520"/>
              <a:gd name="connsiteY3" fmla="*/ 680720 h 3840480"/>
              <a:gd name="connsiteX4" fmla="*/ 5049520 w 5049520"/>
              <a:gd name="connsiteY4" fmla="*/ 3820160 h 3840480"/>
              <a:gd name="connsiteX5" fmla="*/ 0 w 5049520"/>
              <a:gd name="connsiteY5" fmla="*/ 3840480 h 3840480"/>
              <a:gd name="connsiteX6" fmla="*/ 294640 w 5049520"/>
              <a:gd name="connsiteY6" fmla="*/ 375920 h 3840480"/>
              <a:gd name="connsiteX7" fmla="*/ 528320 w 5049520"/>
              <a:gd name="connsiteY7" fmla="*/ 0 h 3840480"/>
              <a:gd name="connsiteX0" fmla="*/ 528320 w 5049520"/>
              <a:gd name="connsiteY0" fmla="*/ 0 h 3840480"/>
              <a:gd name="connsiteX1" fmla="*/ 2275840 w 5049520"/>
              <a:gd name="connsiteY1" fmla="*/ 0 h 3840480"/>
              <a:gd name="connsiteX2" fmla="*/ 2275840 w 5049520"/>
              <a:gd name="connsiteY2" fmla="*/ 955040 h 3840480"/>
              <a:gd name="connsiteX3" fmla="*/ 5049520 w 5049520"/>
              <a:gd name="connsiteY3" fmla="*/ 680720 h 3840480"/>
              <a:gd name="connsiteX4" fmla="*/ 5049520 w 5049520"/>
              <a:gd name="connsiteY4" fmla="*/ 3820160 h 3840480"/>
              <a:gd name="connsiteX5" fmla="*/ 0 w 5049520"/>
              <a:gd name="connsiteY5" fmla="*/ 3840480 h 3840480"/>
              <a:gd name="connsiteX6" fmla="*/ 294640 w 5049520"/>
              <a:gd name="connsiteY6" fmla="*/ 375920 h 3840480"/>
              <a:gd name="connsiteX7" fmla="*/ 528320 w 5049520"/>
              <a:gd name="connsiteY7" fmla="*/ 0 h 3840480"/>
              <a:gd name="connsiteX0" fmla="*/ 528320 w 5049520"/>
              <a:gd name="connsiteY0" fmla="*/ 0 h 3840480"/>
              <a:gd name="connsiteX1" fmla="*/ 2275840 w 5049520"/>
              <a:gd name="connsiteY1" fmla="*/ 0 h 3840480"/>
              <a:gd name="connsiteX2" fmla="*/ 2275840 w 5049520"/>
              <a:gd name="connsiteY2" fmla="*/ 955040 h 3840480"/>
              <a:gd name="connsiteX3" fmla="*/ 5019040 w 5049520"/>
              <a:gd name="connsiteY3" fmla="*/ 782320 h 3840480"/>
              <a:gd name="connsiteX4" fmla="*/ 5049520 w 5049520"/>
              <a:gd name="connsiteY4" fmla="*/ 3820160 h 3840480"/>
              <a:gd name="connsiteX5" fmla="*/ 0 w 5049520"/>
              <a:gd name="connsiteY5" fmla="*/ 3840480 h 3840480"/>
              <a:gd name="connsiteX6" fmla="*/ 294640 w 5049520"/>
              <a:gd name="connsiteY6" fmla="*/ 375920 h 3840480"/>
              <a:gd name="connsiteX7" fmla="*/ 528320 w 5049520"/>
              <a:gd name="connsiteY7" fmla="*/ 0 h 3840480"/>
              <a:gd name="connsiteX0" fmla="*/ 528320 w 5049520"/>
              <a:gd name="connsiteY0" fmla="*/ 0 h 3840480"/>
              <a:gd name="connsiteX1" fmla="*/ 2275840 w 5049520"/>
              <a:gd name="connsiteY1" fmla="*/ 0 h 3840480"/>
              <a:gd name="connsiteX2" fmla="*/ 2275840 w 5049520"/>
              <a:gd name="connsiteY2" fmla="*/ 955040 h 3840480"/>
              <a:gd name="connsiteX3" fmla="*/ 5019040 w 5049520"/>
              <a:gd name="connsiteY3" fmla="*/ 782320 h 3840480"/>
              <a:gd name="connsiteX4" fmla="*/ 5049520 w 5049520"/>
              <a:gd name="connsiteY4" fmla="*/ 3820160 h 3840480"/>
              <a:gd name="connsiteX5" fmla="*/ 0 w 5049520"/>
              <a:gd name="connsiteY5" fmla="*/ 3840480 h 3840480"/>
              <a:gd name="connsiteX6" fmla="*/ 256923 w 5049520"/>
              <a:gd name="connsiteY6" fmla="*/ 904240 h 3840480"/>
              <a:gd name="connsiteX7" fmla="*/ 294640 w 5049520"/>
              <a:gd name="connsiteY7" fmla="*/ 375920 h 3840480"/>
              <a:gd name="connsiteX8" fmla="*/ 528320 w 5049520"/>
              <a:gd name="connsiteY8" fmla="*/ 0 h 3840480"/>
              <a:gd name="connsiteX0" fmla="*/ 1170627 w 5691827"/>
              <a:gd name="connsiteY0" fmla="*/ 0 h 3840480"/>
              <a:gd name="connsiteX1" fmla="*/ 2918147 w 5691827"/>
              <a:gd name="connsiteY1" fmla="*/ 0 h 3840480"/>
              <a:gd name="connsiteX2" fmla="*/ 2918147 w 5691827"/>
              <a:gd name="connsiteY2" fmla="*/ 955040 h 3840480"/>
              <a:gd name="connsiteX3" fmla="*/ 5661347 w 5691827"/>
              <a:gd name="connsiteY3" fmla="*/ 782320 h 3840480"/>
              <a:gd name="connsiteX4" fmla="*/ 5691827 w 5691827"/>
              <a:gd name="connsiteY4" fmla="*/ 3820160 h 3840480"/>
              <a:gd name="connsiteX5" fmla="*/ 642307 w 5691827"/>
              <a:gd name="connsiteY5" fmla="*/ 3840480 h 3840480"/>
              <a:gd name="connsiteX6" fmla="*/ 0 w 5691827"/>
              <a:gd name="connsiteY6" fmla="*/ 955040 h 3840480"/>
              <a:gd name="connsiteX7" fmla="*/ 936947 w 5691827"/>
              <a:gd name="connsiteY7" fmla="*/ 375920 h 3840480"/>
              <a:gd name="connsiteX8" fmla="*/ 1170627 w 5691827"/>
              <a:gd name="connsiteY8" fmla="*/ 0 h 3840480"/>
              <a:gd name="connsiteX0" fmla="*/ 1239799 w 5760999"/>
              <a:gd name="connsiteY0" fmla="*/ 0 h 3820160"/>
              <a:gd name="connsiteX1" fmla="*/ 2987319 w 5760999"/>
              <a:gd name="connsiteY1" fmla="*/ 0 h 3820160"/>
              <a:gd name="connsiteX2" fmla="*/ 2987319 w 5760999"/>
              <a:gd name="connsiteY2" fmla="*/ 955040 h 3820160"/>
              <a:gd name="connsiteX3" fmla="*/ 5730519 w 5760999"/>
              <a:gd name="connsiteY3" fmla="*/ 782320 h 3820160"/>
              <a:gd name="connsiteX4" fmla="*/ 5760999 w 5760999"/>
              <a:gd name="connsiteY4" fmla="*/ 3820160 h 3820160"/>
              <a:gd name="connsiteX5" fmla="*/ 0 w 5760999"/>
              <a:gd name="connsiteY5" fmla="*/ 3810000 h 3820160"/>
              <a:gd name="connsiteX6" fmla="*/ 69172 w 5760999"/>
              <a:gd name="connsiteY6" fmla="*/ 955040 h 3820160"/>
              <a:gd name="connsiteX7" fmla="*/ 1006119 w 5760999"/>
              <a:gd name="connsiteY7" fmla="*/ 375920 h 3820160"/>
              <a:gd name="connsiteX8" fmla="*/ 1239799 w 5760999"/>
              <a:gd name="connsiteY8" fmla="*/ 0 h 3820160"/>
              <a:gd name="connsiteX0" fmla="*/ 1239799 w 5760999"/>
              <a:gd name="connsiteY0" fmla="*/ 0 h 3820160"/>
              <a:gd name="connsiteX1" fmla="*/ 2987319 w 5760999"/>
              <a:gd name="connsiteY1" fmla="*/ 0 h 3820160"/>
              <a:gd name="connsiteX2" fmla="*/ 2987319 w 5760999"/>
              <a:gd name="connsiteY2" fmla="*/ 955040 h 3820160"/>
              <a:gd name="connsiteX3" fmla="*/ 5730519 w 5760999"/>
              <a:gd name="connsiteY3" fmla="*/ 782320 h 3820160"/>
              <a:gd name="connsiteX4" fmla="*/ 5760999 w 5760999"/>
              <a:gd name="connsiteY4" fmla="*/ 3820160 h 3820160"/>
              <a:gd name="connsiteX5" fmla="*/ 0 w 5760999"/>
              <a:gd name="connsiteY5" fmla="*/ 3810000 h 3820160"/>
              <a:gd name="connsiteX6" fmla="*/ 69172 w 5760999"/>
              <a:gd name="connsiteY6" fmla="*/ 955040 h 3820160"/>
              <a:gd name="connsiteX7" fmla="*/ 917184 w 5760999"/>
              <a:gd name="connsiteY7" fmla="*/ 904240 h 3820160"/>
              <a:gd name="connsiteX8" fmla="*/ 1239799 w 5760999"/>
              <a:gd name="connsiteY8" fmla="*/ 0 h 382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0999" h="3820160">
                <a:moveTo>
                  <a:pt x="1239799" y="0"/>
                </a:moveTo>
                <a:lnTo>
                  <a:pt x="2987319" y="0"/>
                </a:lnTo>
                <a:lnTo>
                  <a:pt x="2987319" y="955040"/>
                </a:lnTo>
                <a:lnTo>
                  <a:pt x="5730519" y="782320"/>
                </a:lnTo>
                <a:lnTo>
                  <a:pt x="5760999" y="3820160"/>
                </a:lnTo>
                <a:lnTo>
                  <a:pt x="0" y="3810000"/>
                </a:lnTo>
                <a:lnTo>
                  <a:pt x="69172" y="955040"/>
                </a:lnTo>
                <a:lnTo>
                  <a:pt x="917184" y="904240"/>
                </a:lnTo>
                <a:lnTo>
                  <a:pt x="1239799"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9" name="Group 238">
            <a:extLst>
              <a:ext uri="{FF2B5EF4-FFF2-40B4-BE49-F238E27FC236}">
                <a16:creationId xmlns:a16="http://schemas.microsoft.com/office/drawing/2014/main" id="{0E0A9FB0-8302-2744-A9AC-61FA5D0E591E}"/>
              </a:ext>
            </a:extLst>
          </p:cNvPr>
          <p:cNvGrpSpPr/>
          <p:nvPr/>
        </p:nvGrpSpPr>
        <p:grpSpPr>
          <a:xfrm>
            <a:off x="7010562" y="5133094"/>
            <a:ext cx="2128849" cy="1445342"/>
            <a:chOff x="7344204" y="108155"/>
            <a:chExt cx="2128849" cy="1445342"/>
          </a:xfrm>
        </p:grpSpPr>
        <p:sp>
          <p:nvSpPr>
            <p:cNvPr id="240" name="Rectangle 239">
              <a:extLst>
                <a:ext uri="{FF2B5EF4-FFF2-40B4-BE49-F238E27FC236}">
                  <a16:creationId xmlns:a16="http://schemas.microsoft.com/office/drawing/2014/main" id="{D243147C-9122-B241-8C55-25D0B03D8B27}"/>
                </a:ext>
              </a:extLst>
            </p:cNvPr>
            <p:cNvSpPr/>
            <p:nvPr/>
          </p:nvSpPr>
          <p:spPr>
            <a:xfrm>
              <a:off x="7413523" y="108155"/>
              <a:ext cx="1936954" cy="14355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2" name="Group 251">
              <a:extLst>
                <a:ext uri="{FF2B5EF4-FFF2-40B4-BE49-F238E27FC236}">
                  <a16:creationId xmlns:a16="http://schemas.microsoft.com/office/drawing/2014/main" id="{6D2336AA-0C32-324B-A00A-57F9CA7ECD15}"/>
                </a:ext>
              </a:extLst>
            </p:cNvPr>
            <p:cNvGrpSpPr/>
            <p:nvPr/>
          </p:nvGrpSpPr>
          <p:grpSpPr>
            <a:xfrm>
              <a:off x="7344204" y="120836"/>
              <a:ext cx="2128849" cy="1432661"/>
              <a:chOff x="7344204" y="120836"/>
              <a:chExt cx="2128849" cy="1432661"/>
            </a:xfrm>
          </p:grpSpPr>
          <p:sp>
            <p:nvSpPr>
              <p:cNvPr id="253" name="Rectangle 252">
                <a:extLst>
                  <a:ext uri="{FF2B5EF4-FFF2-40B4-BE49-F238E27FC236}">
                    <a16:creationId xmlns:a16="http://schemas.microsoft.com/office/drawing/2014/main" id="{9DC590FA-D1AC-6D48-9AED-FD23B9858548}"/>
                  </a:ext>
                </a:extLst>
              </p:cNvPr>
              <p:cNvSpPr/>
              <p:nvPr/>
            </p:nvSpPr>
            <p:spPr>
              <a:xfrm>
                <a:off x="7409951" y="124866"/>
                <a:ext cx="1940525"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4" name="TextBox 253">
                <a:extLst>
                  <a:ext uri="{FF2B5EF4-FFF2-40B4-BE49-F238E27FC236}">
                    <a16:creationId xmlns:a16="http://schemas.microsoft.com/office/drawing/2014/main" id="{8366C6AB-4C92-574D-ABC4-3F2AE3DE7BA4}"/>
                  </a:ext>
                </a:extLst>
              </p:cNvPr>
              <p:cNvSpPr txBox="1"/>
              <p:nvPr/>
            </p:nvSpPr>
            <p:spPr>
              <a:xfrm>
                <a:off x="7799764" y="120836"/>
                <a:ext cx="1117197" cy="400110"/>
              </a:xfrm>
              <a:prstGeom prst="rect">
                <a:avLst/>
              </a:prstGeom>
              <a:noFill/>
            </p:spPr>
            <p:txBody>
              <a:bodyPr wrap="square" rtlCol="0">
                <a:spAutoFit/>
              </a:bodyPr>
              <a:lstStyle/>
              <a:p>
                <a:pPr algn="ctr">
                  <a:spcAft>
                    <a:spcPts val="400"/>
                  </a:spcAft>
                </a:pPr>
                <a:r>
                  <a:rPr lang="en-US" sz="2000" dirty="0">
                    <a:solidFill>
                      <a:schemeClr val="bg1"/>
                    </a:solidFill>
                  </a:rPr>
                  <a:t>DV in b:</a:t>
                </a:r>
              </a:p>
            </p:txBody>
          </p:sp>
          <p:cxnSp>
            <p:nvCxnSpPr>
              <p:cNvPr id="255" name="Straight Connector 254">
                <a:extLst>
                  <a:ext uri="{FF2B5EF4-FFF2-40B4-BE49-F238E27FC236}">
                    <a16:creationId xmlns:a16="http://schemas.microsoft.com/office/drawing/2014/main" id="{D0A767ED-844F-1848-B773-F20F44965F19}"/>
                  </a:ext>
                </a:extLst>
              </p:cNvPr>
              <p:cNvCxnSpPr>
                <a:cxnSpLocks/>
              </p:cNvCxnSpPr>
              <p:nvPr/>
            </p:nvCxnSpPr>
            <p:spPr>
              <a:xfrm>
                <a:off x="7401895" y="49525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Rectangle 255">
                <a:extLst>
                  <a:ext uri="{FF2B5EF4-FFF2-40B4-BE49-F238E27FC236}">
                    <a16:creationId xmlns:a16="http://schemas.microsoft.com/office/drawing/2014/main" id="{14FE793B-897D-AE4D-809B-4BC6049E42EF}"/>
                  </a:ext>
                </a:extLst>
              </p:cNvPr>
              <p:cNvSpPr/>
              <p:nvPr/>
            </p:nvSpPr>
            <p:spPr>
              <a:xfrm>
                <a:off x="7404189" y="124866"/>
                <a:ext cx="1936455" cy="142863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4C7B8338-DF18-834C-9D16-A6EFCD25492C}"/>
                  </a:ext>
                </a:extLst>
              </p:cNvPr>
              <p:cNvSpPr txBox="1"/>
              <p:nvPr/>
            </p:nvSpPr>
            <p:spPr>
              <a:xfrm>
                <a:off x="8362008" y="560500"/>
                <a:ext cx="1111045" cy="978729"/>
              </a:xfrm>
              <a:prstGeom prst="rect">
                <a:avLst/>
              </a:prstGeom>
              <a:noFill/>
            </p:spPr>
            <p:txBody>
              <a:bodyPr wrap="square" rtlCol="0">
                <a:spAutoFit/>
              </a:bodyPr>
              <a:lstStyle/>
              <a:p>
                <a:pPr>
                  <a:lnSpc>
                    <a:spcPct val="90000"/>
                  </a:lnSpc>
                </a:pPr>
                <a:r>
                  <a:rPr lang="en-US" sz="1600" dirty="0"/>
                  <a:t>D</a:t>
                </a:r>
                <a:r>
                  <a:rPr lang="en-US" sz="1600" baseline="-25000" dirty="0"/>
                  <a:t>b</a:t>
                </a:r>
                <a:r>
                  <a:rPr lang="en-US" sz="1600" dirty="0"/>
                  <a:t>(f) =</a:t>
                </a:r>
                <a:r>
                  <a:rPr lang="en-US" sz="1600" dirty="0">
                    <a:cs typeface="Arial" charset="0"/>
                  </a:rPr>
                  <a:t>2</a:t>
                </a:r>
              </a:p>
              <a:p>
                <a:pPr>
                  <a:lnSpc>
                    <a:spcPct val="90000"/>
                  </a:lnSpc>
                </a:pPr>
                <a:r>
                  <a:rPr lang="en-US" sz="1600" dirty="0"/>
                  <a:t>D</a:t>
                </a:r>
                <a:r>
                  <a:rPr lang="en-US" sz="1600" baseline="-25000" dirty="0"/>
                  <a:t>b</a:t>
                </a:r>
                <a:r>
                  <a:rPr lang="en-US" sz="1600" dirty="0"/>
                  <a:t>(g) =</a:t>
                </a:r>
                <a:r>
                  <a:rPr lang="en-US" sz="1600" dirty="0">
                    <a:cs typeface="Arial" charset="0"/>
                  </a:rPr>
                  <a:t> ∞</a:t>
                </a:r>
              </a:p>
              <a:p>
                <a:pPr>
                  <a:lnSpc>
                    <a:spcPct val="90000"/>
                  </a:lnSpc>
                </a:pPr>
                <a:r>
                  <a:rPr lang="en-US" sz="1600" dirty="0"/>
                  <a:t>D</a:t>
                </a:r>
                <a:r>
                  <a:rPr lang="en-US" sz="1600" baseline="-25000" dirty="0"/>
                  <a:t>b</a:t>
                </a:r>
                <a:r>
                  <a:rPr lang="en-US" sz="1600" dirty="0"/>
                  <a:t>(h) =</a:t>
                </a:r>
                <a:r>
                  <a:rPr lang="en-US" sz="1600" dirty="0">
                    <a:cs typeface="Arial" charset="0"/>
                  </a:rPr>
                  <a:t> 2</a:t>
                </a:r>
              </a:p>
              <a:p>
                <a:pPr>
                  <a:lnSpc>
                    <a:spcPct val="90000"/>
                  </a:lnSpc>
                </a:pPr>
                <a:r>
                  <a:rPr lang="en-US" sz="1600" dirty="0"/>
                  <a:t>D</a:t>
                </a:r>
                <a:r>
                  <a:rPr lang="en-US" sz="1600" baseline="-25000" dirty="0"/>
                  <a:t>b</a:t>
                </a:r>
                <a:r>
                  <a:rPr lang="en-US" sz="1600" dirty="0"/>
                  <a:t>(i) =</a:t>
                </a:r>
                <a:r>
                  <a:rPr lang="en-US" sz="1600" dirty="0">
                    <a:cs typeface="Arial" charset="0"/>
                  </a:rPr>
                  <a:t> ∞</a:t>
                </a:r>
                <a:endParaRPr lang="en-US" sz="1600" dirty="0"/>
              </a:p>
            </p:txBody>
          </p:sp>
          <p:sp>
            <p:nvSpPr>
              <p:cNvPr id="258" name="TextBox 257">
                <a:extLst>
                  <a:ext uri="{FF2B5EF4-FFF2-40B4-BE49-F238E27FC236}">
                    <a16:creationId xmlns:a16="http://schemas.microsoft.com/office/drawing/2014/main" id="{35BC9C8C-D610-0F40-9928-D68B0361F296}"/>
                  </a:ext>
                </a:extLst>
              </p:cNvPr>
              <p:cNvSpPr txBox="1"/>
              <p:nvPr/>
            </p:nvSpPr>
            <p:spPr>
              <a:xfrm>
                <a:off x="7344204" y="557387"/>
                <a:ext cx="1117197" cy="978729"/>
              </a:xfrm>
              <a:prstGeom prst="rect">
                <a:avLst/>
              </a:prstGeom>
              <a:noFill/>
            </p:spPr>
            <p:txBody>
              <a:bodyPr wrap="square" rtlCol="0">
                <a:spAutoFit/>
              </a:bodyPr>
              <a:lstStyle/>
              <a:p>
                <a:pPr marL="114300" lvl="1">
                  <a:lnSpc>
                    <a:spcPct val="90000"/>
                  </a:lnSpc>
                </a:pPr>
                <a:r>
                  <a:rPr lang="en-US" sz="1600" dirty="0"/>
                  <a:t>D</a:t>
                </a:r>
                <a:r>
                  <a:rPr lang="en-US" sz="1600" baseline="-25000" dirty="0"/>
                  <a:t>b</a:t>
                </a:r>
                <a:r>
                  <a:rPr lang="en-US" sz="1600" dirty="0"/>
                  <a:t>(a) = 8</a:t>
                </a:r>
                <a:endParaRPr lang="en-US" sz="1600" dirty="0">
                  <a:cs typeface="Arial" charset="0"/>
                </a:endParaRPr>
              </a:p>
              <a:p>
                <a:pPr marL="114300" lvl="1">
                  <a:lnSpc>
                    <a:spcPct val="90000"/>
                  </a:lnSpc>
                </a:pPr>
                <a:r>
                  <a:rPr lang="en-US" sz="1600" dirty="0"/>
                  <a:t>D</a:t>
                </a:r>
                <a:r>
                  <a:rPr lang="en-US" sz="1600" baseline="-25000" dirty="0"/>
                  <a:t>b</a:t>
                </a:r>
                <a:r>
                  <a:rPr lang="en-US" sz="1600" dirty="0"/>
                  <a:t>(c) =</a:t>
                </a:r>
                <a:r>
                  <a:rPr lang="en-US" sz="1600" dirty="0">
                    <a:cs typeface="Arial" charset="0"/>
                  </a:rPr>
                  <a:t> 1</a:t>
                </a:r>
                <a:endParaRPr lang="en-US" sz="1600" dirty="0"/>
              </a:p>
              <a:p>
                <a:pPr marL="114300" lvl="1">
                  <a:lnSpc>
                    <a:spcPct val="90000"/>
                  </a:lnSpc>
                </a:pPr>
                <a:r>
                  <a:rPr lang="en-US" sz="1600" dirty="0"/>
                  <a:t>D</a:t>
                </a:r>
                <a:r>
                  <a:rPr lang="en-US" sz="1600" baseline="-25000" dirty="0"/>
                  <a:t>b</a:t>
                </a:r>
                <a:r>
                  <a:rPr lang="en-US" sz="1600" dirty="0"/>
                  <a:t>(d) =</a:t>
                </a:r>
                <a:r>
                  <a:rPr lang="en-US" sz="1600" dirty="0">
                    <a:cs typeface="Arial" charset="0"/>
                  </a:rPr>
                  <a:t> 2</a:t>
                </a:r>
                <a:endParaRPr lang="en-US" sz="1600" dirty="0"/>
              </a:p>
              <a:p>
                <a:pPr marL="114300" lvl="1">
                  <a:lnSpc>
                    <a:spcPct val="90000"/>
                  </a:lnSpc>
                </a:pPr>
                <a:r>
                  <a:rPr lang="en-US" sz="1600" dirty="0"/>
                  <a:t>D</a:t>
                </a:r>
                <a:r>
                  <a:rPr lang="en-US" sz="1600" baseline="-25000" dirty="0"/>
                  <a:t>b</a:t>
                </a:r>
                <a:r>
                  <a:rPr lang="en-US" sz="1600" dirty="0"/>
                  <a:t>(e) =</a:t>
                </a:r>
                <a:r>
                  <a:rPr lang="en-US" sz="1600" dirty="0">
                    <a:cs typeface="Arial" charset="0"/>
                  </a:rPr>
                  <a:t> 1</a:t>
                </a:r>
                <a:endParaRPr lang="en-US" sz="1600" dirty="0"/>
              </a:p>
            </p:txBody>
          </p:sp>
        </p:grpSp>
      </p:grpSp>
      <p:grpSp>
        <p:nvGrpSpPr>
          <p:cNvPr id="178" name="Group 177">
            <a:extLst>
              <a:ext uri="{FF2B5EF4-FFF2-40B4-BE49-F238E27FC236}">
                <a16:creationId xmlns:a16="http://schemas.microsoft.com/office/drawing/2014/main" id="{89D4687F-AFE7-244E-A453-8BB8262DAAC3}"/>
              </a:ext>
            </a:extLst>
          </p:cNvPr>
          <p:cNvGrpSpPr/>
          <p:nvPr/>
        </p:nvGrpSpPr>
        <p:grpSpPr>
          <a:xfrm>
            <a:off x="6256790" y="3442384"/>
            <a:ext cx="531821" cy="369069"/>
            <a:chOff x="1348328" y="2507397"/>
            <a:chExt cx="603916" cy="419100"/>
          </a:xfrm>
        </p:grpSpPr>
        <p:grpSp>
          <p:nvGrpSpPr>
            <p:cNvPr id="179" name="Group 178">
              <a:extLst>
                <a:ext uri="{FF2B5EF4-FFF2-40B4-BE49-F238E27FC236}">
                  <a16:creationId xmlns:a16="http://schemas.microsoft.com/office/drawing/2014/main" id="{C2BE01E6-70E6-8E4C-BA8D-DED393966A32}"/>
                </a:ext>
              </a:extLst>
            </p:cNvPr>
            <p:cNvGrpSpPr/>
            <p:nvPr/>
          </p:nvGrpSpPr>
          <p:grpSpPr>
            <a:xfrm>
              <a:off x="1348328" y="2555748"/>
              <a:ext cx="603916" cy="308999"/>
              <a:chOff x="5278570" y="2983486"/>
              <a:chExt cx="501650" cy="233363"/>
            </a:xfrm>
          </p:grpSpPr>
          <p:sp>
            <p:nvSpPr>
              <p:cNvPr id="214" name="Oval 5">
                <a:extLst>
                  <a:ext uri="{FF2B5EF4-FFF2-40B4-BE49-F238E27FC236}">
                    <a16:creationId xmlns:a16="http://schemas.microsoft.com/office/drawing/2014/main" id="{576AA6BD-E7DD-0A40-BFA5-EFAB7BD890E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0" name="Line 6">
                <a:extLst>
                  <a:ext uri="{FF2B5EF4-FFF2-40B4-BE49-F238E27FC236}">
                    <a16:creationId xmlns:a16="http://schemas.microsoft.com/office/drawing/2014/main" id="{FB5F05C7-2780-E646-8583-F10D5D5536E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7" name="Line 7">
                <a:extLst>
                  <a:ext uri="{FF2B5EF4-FFF2-40B4-BE49-F238E27FC236}">
                    <a16:creationId xmlns:a16="http://schemas.microsoft.com/office/drawing/2014/main" id="{240BBD39-ACCD-DF48-9D18-EC6A730D10B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8" name="Rectangle 8">
                <a:extLst>
                  <a:ext uri="{FF2B5EF4-FFF2-40B4-BE49-F238E27FC236}">
                    <a16:creationId xmlns:a16="http://schemas.microsoft.com/office/drawing/2014/main" id="{349823E2-5D3A-874F-8AEA-E5A577221D0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9" name="Oval 9">
                <a:extLst>
                  <a:ext uri="{FF2B5EF4-FFF2-40B4-BE49-F238E27FC236}">
                    <a16:creationId xmlns:a16="http://schemas.microsoft.com/office/drawing/2014/main" id="{6A08B5E5-AB62-2748-A4C8-66903F651ED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0" name="Group 44">
              <a:extLst>
                <a:ext uri="{FF2B5EF4-FFF2-40B4-BE49-F238E27FC236}">
                  <a16:creationId xmlns:a16="http://schemas.microsoft.com/office/drawing/2014/main" id="{43C35E11-2685-B047-A4DC-8CC297487F34}"/>
                </a:ext>
              </a:extLst>
            </p:cNvPr>
            <p:cNvGrpSpPr>
              <a:grpSpLocks/>
            </p:cNvGrpSpPr>
            <p:nvPr/>
          </p:nvGrpSpPr>
          <p:grpSpPr bwMode="auto">
            <a:xfrm>
              <a:off x="1456374" y="2507397"/>
              <a:ext cx="355165" cy="419100"/>
              <a:chOff x="2944" y="2425"/>
              <a:chExt cx="227" cy="264"/>
            </a:xfrm>
          </p:grpSpPr>
          <p:sp>
            <p:nvSpPr>
              <p:cNvPr id="181" name="Rectangle 45">
                <a:extLst>
                  <a:ext uri="{FF2B5EF4-FFF2-40B4-BE49-F238E27FC236}">
                    <a16:creationId xmlns:a16="http://schemas.microsoft.com/office/drawing/2014/main" id="{EC128E69-3091-E647-8AD6-7159F31038D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2" name="Text Box 46">
                <a:extLst>
                  <a:ext uri="{FF2B5EF4-FFF2-40B4-BE49-F238E27FC236}">
                    <a16:creationId xmlns:a16="http://schemas.microsoft.com/office/drawing/2014/main" id="{A7A5AEDE-B171-4F4D-BA15-5EAD869315A0}"/>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59" name="Right Arrow 258">
            <a:extLst>
              <a:ext uri="{FF2B5EF4-FFF2-40B4-BE49-F238E27FC236}">
                <a16:creationId xmlns:a16="http://schemas.microsoft.com/office/drawing/2014/main" id="{E250E3B0-8C1E-E145-9521-A455E8D67258}"/>
              </a:ext>
            </a:extLst>
          </p:cNvPr>
          <p:cNvSpPr/>
          <p:nvPr/>
        </p:nvSpPr>
        <p:spPr>
          <a:xfrm rot="16200000">
            <a:off x="6307392" y="3030961"/>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Freeform 263">
            <a:extLst>
              <a:ext uri="{FF2B5EF4-FFF2-40B4-BE49-F238E27FC236}">
                <a16:creationId xmlns:a16="http://schemas.microsoft.com/office/drawing/2014/main" id="{858E32EE-CF9A-BC4E-8C7A-5B0F4E196DDB}"/>
              </a:ext>
            </a:extLst>
          </p:cNvPr>
          <p:cNvSpPr/>
          <p:nvPr/>
        </p:nvSpPr>
        <p:spPr>
          <a:xfrm>
            <a:off x="6784256" y="3016538"/>
            <a:ext cx="2899862" cy="2634390"/>
          </a:xfrm>
          <a:custGeom>
            <a:avLst/>
            <a:gdLst>
              <a:gd name="connsiteX0" fmla="*/ 0 w 2615381"/>
              <a:gd name="connsiteY0" fmla="*/ 0 h 2615381"/>
              <a:gd name="connsiteX1" fmla="*/ 2595716 w 2615381"/>
              <a:gd name="connsiteY1" fmla="*/ 235975 h 2615381"/>
              <a:gd name="connsiteX2" fmla="*/ 2615381 w 2615381"/>
              <a:gd name="connsiteY2" fmla="*/ 2615381 h 2615381"/>
              <a:gd name="connsiteX3" fmla="*/ 9832 w 2615381"/>
              <a:gd name="connsiteY3" fmla="*/ 167149 h 2615381"/>
              <a:gd name="connsiteX4" fmla="*/ 0 w 2615381"/>
              <a:gd name="connsiteY4" fmla="*/ 0 h 2615381"/>
              <a:gd name="connsiteX0" fmla="*/ 0 w 2654709"/>
              <a:gd name="connsiteY0" fmla="*/ 0 h 2615381"/>
              <a:gd name="connsiteX1" fmla="*/ 2654709 w 2654709"/>
              <a:gd name="connsiteY1" fmla="*/ 255639 h 2615381"/>
              <a:gd name="connsiteX2" fmla="*/ 2615381 w 2654709"/>
              <a:gd name="connsiteY2" fmla="*/ 2615381 h 2615381"/>
              <a:gd name="connsiteX3" fmla="*/ 9832 w 2654709"/>
              <a:gd name="connsiteY3" fmla="*/ 167149 h 2615381"/>
              <a:gd name="connsiteX4" fmla="*/ 0 w 2654709"/>
              <a:gd name="connsiteY4" fmla="*/ 0 h 2615381"/>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29497 w 2684207"/>
              <a:gd name="connsiteY0" fmla="*/ 0 h 2605549"/>
              <a:gd name="connsiteX1" fmla="*/ 2684206 w 2684207"/>
              <a:gd name="connsiteY1" fmla="*/ 255639 h 2605549"/>
              <a:gd name="connsiteX2" fmla="*/ 2684207 w 2684207"/>
              <a:gd name="connsiteY2" fmla="*/ 2605549 h 2605549"/>
              <a:gd name="connsiteX3" fmla="*/ 0 w 2684207"/>
              <a:gd name="connsiteY3" fmla="*/ 176981 h 2605549"/>
              <a:gd name="connsiteX4" fmla="*/ 29497 w 2684207"/>
              <a:gd name="connsiteY4" fmla="*/ 0 h 2605549"/>
              <a:gd name="connsiteX0" fmla="*/ 29497 w 2684207"/>
              <a:gd name="connsiteY0" fmla="*/ 0 h 2605549"/>
              <a:gd name="connsiteX1" fmla="*/ 2684206 w 2684207"/>
              <a:gd name="connsiteY1" fmla="*/ 255639 h 2605549"/>
              <a:gd name="connsiteX2" fmla="*/ 2684207 w 2684207"/>
              <a:gd name="connsiteY2" fmla="*/ 2605549 h 2605549"/>
              <a:gd name="connsiteX3" fmla="*/ 0 w 2684207"/>
              <a:gd name="connsiteY3" fmla="*/ 176981 h 2605549"/>
              <a:gd name="connsiteX4" fmla="*/ 29497 w 2684207"/>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19663 w 2939845"/>
              <a:gd name="connsiteY3" fmla="*/ 1307690 h 2349910"/>
              <a:gd name="connsiteX4" fmla="*/ 0 w 2939845"/>
              <a:gd name="connsiteY4" fmla="*/ 1140541 h 2349910"/>
              <a:gd name="connsiteX0" fmla="*/ 0 w 2939844"/>
              <a:gd name="connsiteY0" fmla="*/ 1140541 h 2878230"/>
              <a:gd name="connsiteX1" fmla="*/ 2939844 w 2939844"/>
              <a:gd name="connsiteY1" fmla="*/ 0 h 2878230"/>
              <a:gd name="connsiteX2" fmla="*/ 2919525 w 2939844"/>
              <a:gd name="connsiteY2" fmla="*/ 2878230 h 2878230"/>
              <a:gd name="connsiteX3" fmla="*/ 19663 w 2939844"/>
              <a:gd name="connsiteY3" fmla="*/ 1307690 h 2878230"/>
              <a:gd name="connsiteX4" fmla="*/ 0 w 2939844"/>
              <a:gd name="connsiteY4" fmla="*/ 1140541 h 2878230"/>
              <a:gd name="connsiteX0" fmla="*/ 0 w 2939844"/>
              <a:gd name="connsiteY0" fmla="*/ 1140541 h 2878230"/>
              <a:gd name="connsiteX1" fmla="*/ 2939844 w 2939844"/>
              <a:gd name="connsiteY1" fmla="*/ 0 h 2878230"/>
              <a:gd name="connsiteX2" fmla="*/ 2919525 w 2939844"/>
              <a:gd name="connsiteY2" fmla="*/ 2878230 h 2878230"/>
              <a:gd name="connsiteX3" fmla="*/ 19663 w 2939844"/>
              <a:gd name="connsiteY3" fmla="*/ 1307690 h 2878230"/>
              <a:gd name="connsiteX4" fmla="*/ 0 w 2939844"/>
              <a:gd name="connsiteY4" fmla="*/ 1140541 h 2878230"/>
              <a:gd name="connsiteX0" fmla="*/ 0 w 2919525"/>
              <a:gd name="connsiteY0" fmla="*/ 896701 h 2634390"/>
              <a:gd name="connsiteX1" fmla="*/ 2899204 w 2919525"/>
              <a:gd name="connsiteY1" fmla="*/ 0 h 2634390"/>
              <a:gd name="connsiteX2" fmla="*/ 2919525 w 2919525"/>
              <a:gd name="connsiteY2" fmla="*/ 2634390 h 2634390"/>
              <a:gd name="connsiteX3" fmla="*/ 19663 w 2919525"/>
              <a:gd name="connsiteY3" fmla="*/ 106385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19663 w 2919525"/>
              <a:gd name="connsiteY3" fmla="*/ 106385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29823 w 2919525"/>
              <a:gd name="connsiteY3" fmla="*/ 109433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29823 w 2919525"/>
              <a:gd name="connsiteY3" fmla="*/ 1094330 h 2634390"/>
              <a:gd name="connsiteX4" fmla="*/ 0 w 2919525"/>
              <a:gd name="connsiteY4" fmla="*/ 896701 h 2634390"/>
              <a:gd name="connsiteX0" fmla="*/ 10817 w 2889702"/>
              <a:gd name="connsiteY0" fmla="*/ 896701 h 2634390"/>
              <a:gd name="connsiteX1" fmla="*/ 2869381 w 2889702"/>
              <a:gd name="connsiteY1" fmla="*/ 0 h 2634390"/>
              <a:gd name="connsiteX2" fmla="*/ 2889702 w 2889702"/>
              <a:gd name="connsiteY2" fmla="*/ 2634390 h 2634390"/>
              <a:gd name="connsiteX3" fmla="*/ 0 w 2889702"/>
              <a:gd name="connsiteY3" fmla="*/ 1094330 h 2634390"/>
              <a:gd name="connsiteX4" fmla="*/ 10817 w 2889702"/>
              <a:gd name="connsiteY4" fmla="*/ 896701 h 2634390"/>
              <a:gd name="connsiteX0" fmla="*/ 10817 w 2889702"/>
              <a:gd name="connsiteY0" fmla="*/ 896701 h 2634390"/>
              <a:gd name="connsiteX1" fmla="*/ 2869381 w 2889702"/>
              <a:gd name="connsiteY1" fmla="*/ 0 h 2634390"/>
              <a:gd name="connsiteX2" fmla="*/ 2889702 w 2889702"/>
              <a:gd name="connsiteY2" fmla="*/ 2634390 h 2634390"/>
              <a:gd name="connsiteX3" fmla="*/ 0 w 2889702"/>
              <a:gd name="connsiteY3" fmla="*/ 1094330 h 2634390"/>
              <a:gd name="connsiteX4" fmla="*/ 10817 w 2889702"/>
              <a:gd name="connsiteY4" fmla="*/ 896701 h 2634390"/>
              <a:gd name="connsiteX0" fmla="*/ 0 w 2899205"/>
              <a:gd name="connsiteY0" fmla="*/ 541101 h 2634390"/>
              <a:gd name="connsiteX1" fmla="*/ 2878884 w 2899205"/>
              <a:gd name="connsiteY1" fmla="*/ 0 h 2634390"/>
              <a:gd name="connsiteX2" fmla="*/ 2899205 w 2899205"/>
              <a:gd name="connsiteY2" fmla="*/ 2634390 h 2634390"/>
              <a:gd name="connsiteX3" fmla="*/ 9503 w 2899205"/>
              <a:gd name="connsiteY3" fmla="*/ 1094330 h 2634390"/>
              <a:gd name="connsiteX4" fmla="*/ 0 w 2899205"/>
              <a:gd name="connsiteY4" fmla="*/ 541101 h 2634390"/>
              <a:gd name="connsiteX0" fmla="*/ 0 w 2899205"/>
              <a:gd name="connsiteY0" fmla="*/ 541101 h 2634390"/>
              <a:gd name="connsiteX1" fmla="*/ 2878884 w 2899205"/>
              <a:gd name="connsiteY1" fmla="*/ 0 h 2634390"/>
              <a:gd name="connsiteX2" fmla="*/ 2899205 w 2899205"/>
              <a:gd name="connsiteY2" fmla="*/ 2634390 h 2634390"/>
              <a:gd name="connsiteX3" fmla="*/ 9503 w 2899205"/>
              <a:gd name="connsiteY3" fmla="*/ 1094330 h 2634390"/>
              <a:gd name="connsiteX4" fmla="*/ 0 w 2899205"/>
              <a:gd name="connsiteY4" fmla="*/ 541101 h 2634390"/>
              <a:gd name="connsiteX0" fmla="*/ 657 w 2899862"/>
              <a:gd name="connsiteY0" fmla="*/ 541101 h 2634390"/>
              <a:gd name="connsiteX1" fmla="*/ 2879541 w 2899862"/>
              <a:gd name="connsiteY1" fmla="*/ 0 h 2634390"/>
              <a:gd name="connsiteX2" fmla="*/ 2899862 w 2899862"/>
              <a:gd name="connsiteY2" fmla="*/ 2634390 h 2634390"/>
              <a:gd name="connsiteX3" fmla="*/ 0 w 2899862"/>
              <a:gd name="connsiteY3" fmla="*/ 708250 h 2634390"/>
              <a:gd name="connsiteX4" fmla="*/ 657 w 2899862"/>
              <a:gd name="connsiteY4" fmla="*/ 541101 h 2634390"/>
              <a:gd name="connsiteX0" fmla="*/ 657 w 2899862"/>
              <a:gd name="connsiteY0" fmla="*/ 541101 h 2634390"/>
              <a:gd name="connsiteX1" fmla="*/ 2879541 w 2899862"/>
              <a:gd name="connsiteY1" fmla="*/ 0 h 2634390"/>
              <a:gd name="connsiteX2" fmla="*/ 2899862 w 2899862"/>
              <a:gd name="connsiteY2" fmla="*/ 2634390 h 2634390"/>
              <a:gd name="connsiteX3" fmla="*/ 0 w 2899862"/>
              <a:gd name="connsiteY3" fmla="*/ 708250 h 2634390"/>
              <a:gd name="connsiteX4" fmla="*/ 657 w 2899862"/>
              <a:gd name="connsiteY4" fmla="*/ 541101 h 263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9862" h="2634390">
                <a:moveTo>
                  <a:pt x="657" y="541101"/>
                </a:moveTo>
                <a:cubicBezTo>
                  <a:pt x="1842566" y="465721"/>
                  <a:pt x="1787505" y="533564"/>
                  <a:pt x="2879541" y="0"/>
                </a:cubicBezTo>
                <a:cubicBezTo>
                  <a:pt x="2879541" y="783303"/>
                  <a:pt x="2899862" y="1851087"/>
                  <a:pt x="2899862" y="2634390"/>
                </a:cubicBezTo>
                <a:cubicBezTo>
                  <a:pt x="2640945" y="598784"/>
                  <a:pt x="2154903" y="642374"/>
                  <a:pt x="0" y="708250"/>
                </a:cubicBezTo>
                <a:lnTo>
                  <a:pt x="657" y="541101"/>
                </a:ln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5" name="Down Arrow 264">
            <a:extLst>
              <a:ext uri="{FF2B5EF4-FFF2-40B4-BE49-F238E27FC236}">
                <a16:creationId xmlns:a16="http://schemas.microsoft.com/office/drawing/2014/main" id="{3CB1AFBB-CB3F-1542-8613-2F98EF8BBFE5}"/>
              </a:ext>
            </a:extLst>
          </p:cNvPr>
          <p:cNvSpPr/>
          <p:nvPr/>
        </p:nvSpPr>
        <p:spPr>
          <a:xfrm rot="16200000">
            <a:off x="6612907" y="5410623"/>
            <a:ext cx="339615" cy="560629"/>
          </a:xfrm>
          <a:prstGeom prst="downArrow">
            <a:avLst/>
          </a:prstGeom>
          <a:gradFill>
            <a:gsLst>
              <a:gs pos="0">
                <a:schemeClr val="bg1"/>
              </a:gs>
              <a:gs pos="100000">
                <a:schemeClr val="accent5">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B3DD77FF-E95C-9640-83A8-8668D2A2C680}"/>
              </a:ext>
            </a:extLst>
          </p:cNvPr>
          <p:cNvGrpSpPr/>
          <p:nvPr/>
        </p:nvGrpSpPr>
        <p:grpSpPr>
          <a:xfrm>
            <a:off x="751840" y="2113280"/>
            <a:ext cx="6014720" cy="4541520"/>
            <a:chOff x="751840" y="2113280"/>
            <a:chExt cx="6014720" cy="4541520"/>
          </a:xfrm>
        </p:grpSpPr>
        <p:sp>
          <p:nvSpPr>
            <p:cNvPr id="176" name="Rectangle 175">
              <a:extLst>
                <a:ext uri="{FF2B5EF4-FFF2-40B4-BE49-F238E27FC236}">
                  <a16:creationId xmlns:a16="http://schemas.microsoft.com/office/drawing/2014/main" id="{F01C52F0-787E-E542-8310-BD2127FCC025}"/>
                </a:ext>
              </a:extLst>
            </p:cNvPr>
            <p:cNvSpPr/>
            <p:nvPr/>
          </p:nvSpPr>
          <p:spPr>
            <a:xfrm>
              <a:off x="782320" y="3942080"/>
              <a:ext cx="5659120" cy="271272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7">
              <a:extLst>
                <a:ext uri="{FF2B5EF4-FFF2-40B4-BE49-F238E27FC236}">
                  <a16:creationId xmlns:a16="http://schemas.microsoft.com/office/drawing/2014/main" id="{0B553762-65E4-7242-AB73-E073D39B1FB6}"/>
                </a:ext>
              </a:extLst>
            </p:cNvPr>
            <p:cNvSpPr/>
            <p:nvPr/>
          </p:nvSpPr>
          <p:spPr>
            <a:xfrm>
              <a:off x="751840" y="2113280"/>
              <a:ext cx="6014720" cy="1838960"/>
            </a:xfrm>
            <a:custGeom>
              <a:avLst/>
              <a:gdLst>
                <a:gd name="connsiteX0" fmla="*/ 6014720 w 6014720"/>
                <a:gd name="connsiteY0" fmla="*/ 0 h 1838960"/>
                <a:gd name="connsiteX1" fmla="*/ 5618480 w 6014720"/>
                <a:gd name="connsiteY1" fmla="*/ 1838960 h 1838960"/>
                <a:gd name="connsiteX2" fmla="*/ 0 w 6014720"/>
                <a:gd name="connsiteY2" fmla="*/ 1838960 h 1838960"/>
                <a:gd name="connsiteX3" fmla="*/ 5496560 w 6014720"/>
                <a:gd name="connsiteY3" fmla="*/ 0 h 1838960"/>
                <a:gd name="connsiteX4" fmla="*/ 6014720 w 6014720"/>
                <a:gd name="connsiteY4" fmla="*/ 0 h 1838960"/>
                <a:gd name="connsiteX0" fmla="*/ 6014720 w 6014720"/>
                <a:gd name="connsiteY0" fmla="*/ 0 h 1838960"/>
                <a:gd name="connsiteX1" fmla="*/ 5618480 w 6014720"/>
                <a:gd name="connsiteY1" fmla="*/ 1838960 h 1838960"/>
                <a:gd name="connsiteX2" fmla="*/ 0 w 6014720"/>
                <a:gd name="connsiteY2" fmla="*/ 1838960 h 1838960"/>
                <a:gd name="connsiteX3" fmla="*/ 5496560 w 6014720"/>
                <a:gd name="connsiteY3" fmla="*/ 0 h 1838960"/>
                <a:gd name="connsiteX4" fmla="*/ 6014720 w 6014720"/>
                <a:gd name="connsiteY4" fmla="*/ 0 h 1838960"/>
                <a:gd name="connsiteX0" fmla="*/ 6014720 w 6014720"/>
                <a:gd name="connsiteY0" fmla="*/ 0 h 1838960"/>
                <a:gd name="connsiteX1" fmla="*/ 5618480 w 6014720"/>
                <a:gd name="connsiteY1" fmla="*/ 1838960 h 1838960"/>
                <a:gd name="connsiteX2" fmla="*/ 0 w 6014720"/>
                <a:gd name="connsiteY2" fmla="*/ 1838960 h 1838960"/>
                <a:gd name="connsiteX3" fmla="*/ 5496560 w 6014720"/>
                <a:gd name="connsiteY3" fmla="*/ 0 h 1838960"/>
                <a:gd name="connsiteX4" fmla="*/ 6014720 w 6014720"/>
                <a:gd name="connsiteY4" fmla="*/ 0 h 1838960"/>
                <a:gd name="connsiteX0" fmla="*/ 6014720 w 6014720"/>
                <a:gd name="connsiteY0" fmla="*/ 0 h 1838960"/>
                <a:gd name="connsiteX1" fmla="*/ 5618480 w 6014720"/>
                <a:gd name="connsiteY1" fmla="*/ 1838960 h 1838960"/>
                <a:gd name="connsiteX2" fmla="*/ 0 w 6014720"/>
                <a:gd name="connsiteY2" fmla="*/ 1838960 h 1838960"/>
                <a:gd name="connsiteX3" fmla="*/ 5496560 w 6014720"/>
                <a:gd name="connsiteY3" fmla="*/ 0 h 1838960"/>
                <a:gd name="connsiteX4" fmla="*/ 6014720 w 6014720"/>
                <a:gd name="connsiteY4" fmla="*/ 0 h 1838960"/>
                <a:gd name="connsiteX0" fmla="*/ 6014720 w 6014720"/>
                <a:gd name="connsiteY0" fmla="*/ 0 h 1838960"/>
                <a:gd name="connsiteX1" fmla="*/ 5618480 w 6014720"/>
                <a:gd name="connsiteY1" fmla="*/ 1838960 h 1838960"/>
                <a:gd name="connsiteX2" fmla="*/ 0 w 6014720"/>
                <a:gd name="connsiteY2" fmla="*/ 1838960 h 1838960"/>
                <a:gd name="connsiteX3" fmla="*/ 5496560 w 6014720"/>
                <a:gd name="connsiteY3" fmla="*/ 0 h 1838960"/>
                <a:gd name="connsiteX4" fmla="*/ 6014720 w 6014720"/>
                <a:gd name="connsiteY4" fmla="*/ 0 h 1838960"/>
                <a:gd name="connsiteX0" fmla="*/ 6014720 w 6014720"/>
                <a:gd name="connsiteY0" fmla="*/ 0 h 1838960"/>
                <a:gd name="connsiteX1" fmla="*/ 5618480 w 6014720"/>
                <a:gd name="connsiteY1" fmla="*/ 1838960 h 1838960"/>
                <a:gd name="connsiteX2" fmla="*/ 0 w 6014720"/>
                <a:gd name="connsiteY2" fmla="*/ 1838960 h 1838960"/>
                <a:gd name="connsiteX3" fmla="*/ 5496560 w 6014720"/>
                <a:gd name="connsiteY3" fmla="*/ 0 h 1838960"/>
                <a:gd name="connsiteX4" fmla="*/ 6014720 w 6014720"/>
                <a:gd name="connsiteY4" fmla="*/ 0 h 1838960"/>
                <a:gd name="connsiteX0" fmla="*/ 6014720 w 6014720"/>
                <a:gd name="connsiteY0" fmla="*/ 0 h 1838960"/>
                <a:gd name="connsiteX1" fmla="*/ 5618480 w 6014720"/>
                <a:gd name="connsiteY1" fmla="*/ 1838960 h 1838960"/>
                <a:gd name="connsiteX2" fmla="*/ 0 w 6014720"/>
                <a:gd name="connsiteY2" fmla="*/ 1838960 h 1838960"/>
                <a:gd name="connsiteX3" fmla="*/ 5496560 w 6014720"/>
                <a:gd name="connsiteY3" fmla="*/ 0 h 1838960"/>
                <a:gd name="connsiteX4" fmla="*/ 6014720 w 6014720"/>
                <a:gd name="connsiteY4" fmla="*/ 0 h 1838960"/>
                <a:gd name="connsiteX0" fmla="*/ 6014720 w 6014720"/>
                <a:gd name="connsiteY0" fmla="*/ 0 h 1838960"/>
                <a:gd name="connsiteX1" fmla="*/ 5618480 w 6014720"/>
                <a:gd name="connsiteY1" fmla="*/ 1838960 h 1838960"/>
                <a:gd name="connsiteX2" fmla="*/ 0 w 6014720"/>
                <a:gd name="connsiteY2" fmla="*/ 1838960 h 1838960"/>
                <a:gd name="connsiteX3" fmla="*/ 5496560 w 6014720"/>
                <a:gd name="connsiteY3" fmla="*/ 0 h 1838960"/>
                <a:gd name="connsiteX4" fmla="*/ 6014720 w 6014720"/>
                <a:gd name="connsiteY4" fmla="*/ 0 h 1838960"/>
                <a:gd name="connsiteX0" fmla="*/ 6014720 w 6014720"/>
                <a:gd name="connsiteY0" fmla="*/ 0 h 1838960"/>
                <a:gd name="connsiteX1" fmla="*/ 5618480 w 6014720"/>
                <a:gd name="connsiteY1" fmla="*/ 1838960 h 1838960"/>
                <a:gd name="connsiteX2" fmla="*/ 0 w 6014720"/>
                <a:gd name="connsiteY2" fmla="*/ 1838960 h 1838960"/>
                <a:gd name="connsiteX3" fmla="*/ 5496560 w 6014720"/>
                <a:gd name="connsiteY3" fmla="*/ 0 h 1838960"/>
                <a:gd name="connsiteX4" fmla="*/ 6014720 w 6014720"/>
                <a:gd name="connsiteY4" fmla="*/ 0 h 1838960"/>
                <a:gd name="connsiteX0" fmla="*/ 6014720 w 6014720"/>
                <a:gd name="connsiteY0" fmla="*/ 0 h 1838960"/>
                <a:gd name="connsiteX1" fmla="*/ 5659120 w 6014720"/>
                <a:gd name="connsiteY1" fmla="*/ 1838960 h 1838960"/>
                <a:gd name="connsiteX2" fmla="*/ 0 w 6014720"/>
                <a:gd name="connsiteY2" fmla="*/ 1838960 h 1838960"/>
                <a:gd name="connsiteX3" fmla="*/ 5496560 w 6014720"/>
                <a:gd name="connsiteY3" fmla="*/ 0 h 1838960"/>
                <a:gd name="connsiteX4" fmla="*/ 6014720 w 6014720"/>
                <a:gd name="connsiteY4" fmla="*/ 0 h 1838960"/>
                <a:gd name="connsiteX0" fmla="*/ 6014720 w 6014720"/>
                <a:gd name="connsiteY0" fmla="*/ 0 h 1838960"/>
                <a:gd name="connsiteX1" fmla="*/ 5659120 w 6014720"/>
                <a:gd name="connsiteY1" fmla="*/ 1838960 h 1838960"/>
                <a:gd name="connsiteX2" fmla="*/ 0 w 6014720"/>
                <a:gd name="connsiteY2" fmla="*/ 1838960 h 1838960"/>
                <a:gd name="connsiteX3" fmla="*/ 5496560 w 6014720"/>
                <a:gd name="connsiteY3" fmla="*/ 0 h 1838960"/>
                <a:gd name="connsiteX4" fmla="*/ 6014720 w 6014720"/>
                <a:gd name="connsiteY4" fmla="*/ 0 h 1838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4720" h="1838960">
                  <a:moveTo>
                    <a:pt x="6014720" y="0"/>
                  </a:moveTo>
                  <a:cubicBezTo>
                    <a:pt x="4937760" y="795867"/>
                    <a:pt x="5008880" y="1479973"/>
                    <a:pt x="5659120" y="1838960"/>
                  </a:cubicBezTo>
                  <a:lnTo>
                    <a:pt x="0" y="1838960"/>
                  </a:lnTo>
                  <a:cubicBezTo>
                    <a:pt x="3772747" y="1642533"/>
                    <a:pt x="3776133" y="1578187"/>
                    <a:pt x="5496560" y="0"/>
                  </a:cubicBezTo>
                  <a:lnTo>
                    <a:pt x="6014720" y="0"/>
                  </a:lnTo>
                  <a:close/>
                </a:path>
              </a:pathLst>
            </a:custGeom>
            <a:gradFill>
              <a:gsLst>
                <a:gs pos="0">
                  <a:schemeClr val="bg1"/>
                </a:gs>
                <a:gs pos="100000">
                  <a:schemeClr val="accent5">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F7FE6501-59AE-7E4F-A363-64532C89299C}"/>
              </a:ext>
            </a:extLst>
          </p:cNvPr>
          <p:cNvGrpSpPr/>
          <p:nvPr/>
        </p:nvGrpSpPr>
        <p:grpSpPr>
          <a:xfrm>
            <a:off x="5852446" y="1758989"/>
            <a:ext cx="1196054" cy="1022555"/>
            <a:chOff x="9655277" y="2349909"/>
            <a:chExt cx="1196054" cy="1022555"/>
          </a:xfrm>
        </p:grpSpPr>
        <p:sp>
          <p:nvSpPr>
            <p:cNvPr id="261" name="Freeform 260">
              <a:extLst>
                <a:ext uri="{FF2B5EF4-FFF2-40B4-BE49-F238E27FC236}">
                  <a16:creationId xmlns:a16="http://schemas.microsoft.com/office/drawing/2014/main" id="{C63ACF7A-01CE-D940-9A14-306A3279A424}"/>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2" name="TextBox 261">
              <a:extLst>
                <a:ext uri="{FF2B5EF4-FFF2-40B4-BE49-F238E27FC236}">
                  <a16:creationId xmlns:a16="http://schemas.microsoft.com/office/drawing/2014/main" id="{669F4A56-8AD8-9443-9DD4-4E6082993E4D}"/>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sp>
        <p:nvSpPr>
          <p:cNvPr id="263" name="TextBox 262">
            <a:extLst>
              <a:ext uri="{FF2B5EF4-FFF2-40B4-BE49-F238E27FC236}">
                <a16:creationId xmlns:a16="http://schemas.microsoft.com/office/drawing/2014/main" id="{AD73DF7B-C6A1-8C43-92E7-35914D44AF5F}"/>
              </a:ext>
            </a:extLst>
          </p:cNvPr>
          <p:cNvSpPr txBox="1"/>
          <p:nvPr/>
        </p:nvSpPr>
        <p:spPr>
          <a:xfrm>
            <a:off x="6355429" y="1927737"/>
            <a:ext cx="319318" cy="400110"/>
          </a:xfrm>
          <a:prstGeom prst="rect">
            <a:avLst/>
          </a:prstGeom>
          <a:noFill/>
        </p:spPr>
        <p:txBody>
          <a:bodyPr wrap="none" rtlCol="0">
            <a:spAutoFit/>
          </a:bodyPr>
          <a:lstStyle/>
          <a:p>
            <a:r>
              <a:rPr lang="en-US" sz="2000" dirty="0"/>
              <a:t>b</a:t>
            </a:r>
          </a:p>
        </p:txBody>
      </p:sp>
      <p:sp>
        <p:nvSpPr>
          <p:cNvPr id="230" name="TextBox 229">
            <a:extLst>
              <a:ext uri="{FF2B5EF4-FFF2-40B4-BE49-F238E27FC236}">
                <a16:creationId xmlns:a16="http://schemas.microsoft.com/office/drawing/2014/main" id="{592C8CA7-0104-4B46-8A79-58E2F147158C}"/>
              </a:ext>
            </a:extLst>
          </p:cNvPr>
          <p:cNvSpPr txBox="1"/>
          <p:nvPr/>
        </p:nvSpPr>
        <p:spPr>
          <a:xfrm>
            <a:off x="894080" y="4021574"/>
            <a:ext cx="5567680" cy="338554"/>
          </a:xfrm>
          <a:prstGeom prst="rect">
            <a:avLst/>
          </a:prstGeom>
          <a:noFill/>
        </p:spPr>
        <p:txBody>
          <a:bodyPr wrap="square" rtlCol="0">
            <a:spAutoFit/>
          </a:bodyPr>
          <a:lstStyle/>
          <a:p>
            <a:pPr>
              <a:spcBef>
                <a:spcPts val="300"/>
              </a:spcBef>
            </a:pPr>
            <a:r>
              <a:rPr lang="en-US" sz="1600" dirty="0"/>
              <a:t>D</a:t>
            </a:r>
            <a:r>
              <a:rPr lang="en-US" sz="1600" baseline="-25000" dirty="0"/>
              <a:t>b</a:t>
            </a:r>
            <a:r>
              <a:rPr lang="en-US" sz="1600" dirty="0"/>
              <a:t>(a) = min{c</a:t>
            </a:r>
            <a:r>
              <a:rPr lang="en-US" sz="1600" baseline="-25000" dirty="0"/>
              <a:t>b,a</a:t>
            </a:r>
            <a:r>
              <a:rPr lang="en-US" sz="1600" dirty="0"/>
              <a:t>+D</a:t>
            </a:r>
            <a:r>
              <a:rPr lang="en-US" sz="1600" baseline="-25000" dirty="0"/>
              <a:t>a</a:t>
            </a:r>
            <a:r>
              <a:rPr lang="en-US" sz="1600" dirty="0"/>
              <a:t>(a), c</a:t>
            </a:r>
            <a:r>
              <a:rPr lang="en-US" sz="1600" baseline="-25000" dirty="0"/>
              <a:t>b,c </a:t>
            </a:r>
            <a:r>
              <a:rPr lang="en-US" sz="1600" dirty="0"/>
              <a:t>+D</a:t>
            </a:r>
            <a:r>
              <a:rPr lang="en-US" sz="1600" baseline="-25000" dirty="0"/>
              <a:t>c</a:t>
            </a:r>
            <a:r>
              <a:rPr lang="en-US" sz="1600" dirty="0"/>
              <a:t>(a), c</a:t>
            </a:r>
            <a:r>
              <a:rPr lang="en-US" sz="1600" baseline="-25000" dirty="0"/>
              <a:t>b,e</a:t>
            </a:r>
            <a:r>
              <a:rPr lang="en-US" sz="1600" dirty="0"/>
              <a:t>+D</a:t>
            </a:r>
            <a:r>
              <a:rPr lang="en-US" sz="1600" baseline="-25000" dirty="0"/>
              <a:t>e</a:t>
            </a:r>
            <a:r>
              <a:rPr lang="en-US" sz="1600" dirty="0"/>
              <a:t>(a)}  = min{8,</a:t>
            </a:r>
            <a:r>
              <a:rPr lang="en-US" sz="1600" dirty="0">
                <a:cs typeface="Arial" charset="0"/>
              </a:rPr>
              <a:t>∞,∞} = 8 </a:t>
            </a:r>
          </a:p>
        </p:txBody>
      </p:sp>
      <p:sp>
        <p:nvSpPr>
          <p:cNvPr id="231" name="TextBox 230">
            <a:extLst>
              <a:ext uri="{FF2B5EF4-FFF2-40B4-BE49-F238E27FC236}">
                <a16:creationId xmlns:a16="http://schemas.microsoft.com/office/drawing/2014/main" id="{DCFB5697-087A-6A4F-A48D-98A3E75CFA5F}"/>
              </a:ext>
            </a:extLst>
          </p:cNvPr>
          <p:cNvSpPr txBox="1"/>
          <p:nvPr/>
        </p:nvSpPr>
        <p:spPr>
          <a:xfrm>
            <a:off x="894080" y="4346694"/>
            <a:ext cx="5537200" cy="338554"/>
          </a:xfrm>
          <a:prstGeom prst="rect">
            <a:avLst/>
          </a:prstGeom>
          <a:noFill/>
        </p:spPr>
        <p:txBody>
          <a:bodyPr wrap="square" rtlCol="0">
            <a:spAutoFit/>
          </a:bodyPr>
          <a:lstStyle/>
          <a:p>
            <a:pPr>
              <a:spcBef>
                <a:spcPts val="300"/>
              </a:spcBef>
            </a:pPr>
            <a:r>
              <a:rPr lang="en-US" sz="1600" dirty="0"/>
              <a:t>D</a:t>
            </a:r>
            <a:r>
              <a:rPr lang="en-US" sz="1600" baseline="-25000" dirty="0"/>
              <a:t>b</a:t>
            </a:r>
            <a:r>
              <a:rPr lang="en-US" sz="1600" dirty="0"/>
              <a:t>(c) = min{c</a:t>
            </a:r>
            <a:r>
              <a:rPr lang="en-US" sz="1600" baseline="-25000" dirty="0"/>
              <a:t>b,a</a:t>
            </a:r>
            <a:r>
              <a:rPr lang="en-US" sz="1600" dirty="0"/>
              <a:t>+D</a:t>
            </a:r>
            <a:r>
              <a:rPr lang="en-US" sz="1600" baseline="-25000" dirty="0"/>
              <a:t>a</a:t>
            </a:r>
            <a:r>
              <a:rPr lang="en-US" sz="1600" dirty="0"/>
              <a:t>(c), c</a:t>
            </a:r>
            <a:r>
              <a:rPr lang="en-US" sz="1600" baseline="-25000" dirty="0"/>
              <a:t>b,c </a:t>
            </a:r>
            <a:r>
              <a:rPr lang="en-US" sz="1600" dirty="0"/>
              <a:t>+D</a:t>
            </a:r>
            <a:r>
              <a:rPr lang="en-US" sz="1600" baseline="-25000" dirty="0"/>
              <a:t>c</a:t>
            </a:r>
            <a:r>
              <a:rPr lang="en-US" sz="1600" dirty="0"/>
              <a:t>(c), c</a:t>
            </a:r>
            <a:r>
              <a:rPr lang="en-US" sz="1600" baseline="-25000" dirty="0"/>
              <a:t> b,e </a:t>
            </a:r>
            <a:r>
              <a:rPr lang="en-US" sz="1600" dirty="0"/>
              <a:t>+D</a:t>
            </a:r>
            <a:r>
              <a:rPr lang="en-US" sz="1600" baseline="-25000" dirty="0"/>
              <a:t>e</a:t>
            </a:r>
            <a:r>
              <a:rPr lang="en-US" sz="1600" dirty="0"/>
              <a:t>(c)}  = min{</a:t>
            </a:r>
            <a:r>
              <a:rPr lang="en-US" sz="1600" dirty="0">
                <a:cs typeface="Arial" charset="0"/>
              </a:rPr>
              <a:t>∞,1,∞} = 1 </a:t>
            </a:r>
            <a:endParaRPr lang="en-US" sz="1600" dirty="0"/>
          </a:p>
        </p:txBody>
      </p:sp>
      <p:sp>
        <p:nvSpPr>
          <p:cNvPr id="232" name="TextBox 231">
            <a:extLst>
              <a:ext uri="{FF2B5EF4-FFF2-40B4-BE49-F238E27FC236}">
                <a16:creationId xmlns:a16="http://schemas.microsoft.com/office/drawing/2014/main" id="{0E1E6414-BFC2-6F49-BF7D-69F4679C38EE}"/>
              </a:ext>
            </a:extLst>
          </p:cNvPr>
          <p:cNvSpPr txBox="1"/>
          <p:nvPr/>
        </p:nvSpPr>
        <p:spPr>
          <a:xfrm>
            <a:off x="883920" y="4671814"/>
            <a:ext cx="5527040" cy="338554"/>
          </a:xfrm>
          <a:prstGeom prst="rect">
            <a:avLst/>
          </a:prstGeom>
          <a:noFill/>
        </p:spPr>
        <p:txBody>
          <a:bodyPr wrap="square" rtlCol="0">
            <a:spAutoFit/>
          </a:bodyPr>
          <a:lstStyle/>
          <a:p>
            <a:pPr>
              <a:spcBef>
                <a:spcPts val="300"/>
              </a:spcBef>
            </a:pPr>
            <a:r>
              <a:rPr lang="en-US" sz="1600" dirty="0"/>
              <a:t>D</a:t>
            </a:r>
            <a:r>
              <a:rPr lang="en-US" sz="1600" baseline="-25000" dirty="0"/>
              <a:t>b</a:t>
            </a:r>
            <a:r>
              <a:rPr lang="en-US" sz="1600" dirty="0"/>
              <a:t>(d) = min{c</a:t>
            </a:r>
            <a:r>
              <a:rPr lang="en-US" sz="1600" baseline="-25000" dirty="0"/>
              <a:t>b,a</a:t>
            </a:r>
            <a:r>
              <a:rPr lang="en-US" sz="1600" dirty="0"/>
              <a:t>+D</a:t>
            </a:r>
            <a:r>
              <a:rPr lang="en-US" sz="1600" baseline="-25000" dirty="0"/>
              <a:t>a</a:t>
            </a:r>
            <a:r>
              <a:rPr lang="en-US" sz="1600" dirty="0"/>
              <a:t>(d), c</a:t>
            </a:r>
            <a:r>
              <a:rPr lang="en-US" sz="1600" baseline="-25000" dirty="0"/>
              <a:t>b,c </a:t>
            </a:r>
            <a:r>
              <a:rPr lang="en-US" sz="1600" dirty="0"/>
              <a:t>+D</a:t>
            </a:r>
            <a:r>
              <a:rPr lang="en-US" sz="1600" baseline="-25000" dirty="0"/>
              <a:t>c</a:t>
            </a:r>
            <a:r>
              <a:rPr lang="en-US" sz="1600" dirty="0"/>
              <a:t>(d), c</a:t>
            </a:r>
            <a:r>
              <a:rPr lang="en-US" sz="1600" baseline="-25000" dirty="0"/>
              <a:t> b,e </a:t>
            </a:r>
            <a:r>
              <a:rPr lang="en-US" sz="1600" dirty="0"/>
              <a:t>+D</a:t>
            </a:r>
            <a:r>
              <a:rPr lang="en-US" sz="1600" baseline="-25000" dirty="0"/>
              <a:t>e</a:t>
            </a:r>
            <a:r>
              <a:rPr lang="en-US" sz="1600" dirty="0"/>
              <a:t>(d)}  = min{</a:t>
            </a:r>
            <a:r>
              <a:rPr lang="en-US" sz="1600" dirty="0">
                <a:cs typeface="Arial" charset="0"/>
              </a:rPr>
              <a:t>9,2,∞} = 2 </a:t>
            </a:r>
            <a:endParaRPr lang="en-US" sz="1600" dirty="0"/>
          </a:p>
        </p:txBody>
      </p:sp>
      <p:sp>
        <p:nvSpPr>
          <p:cNvPr id="235" name="TextBox 234">
            <a:extLst>
              <a:ext uri="{FF2B5EF4-FFF2-40B4-BE49-F238E27FC236}">
                <a16:creationId xmlns:a16="http://schemas.microsoft.com/office/drawing/2014/main" id="{3834A49C-F57F-2B4C-8C1E-8CA2C48DB280}"/>
              </a:ext>
            </a:extLst>
          </p:cNvPr>
          <p:cNvSpPr txBox="1"/>
          <p:nvPr/>
        </p:nvSpPr>
        <p:spPr>
          <a:xfrm>
            <a:off x="883920" y="5301734"/>
            <a:ext cx="5496560" cy="338554"/>
          </a:xfrm>
          <a:prstGeom prst="rect">
            <a:avLst/>
          </a:prstGeom>
          <a:noFill/>
        </p:spPr>
        <p:txBody>
          <a:bodyPr wrap="square" rtlCol="0">
            <a:spAutoFit/>
          </a:bodyPr>
          <a:lstStyle/>
          <a:p>
            <a:pPr>
              <a:spcBef>
                <a:spcPts val="300"/>
              </a:spcBef>
            </a:pPr>
            <a:r>
              <a:rPr lang="en-US" sz="1600" dirty="0"/>
              <a:t>D</a:t>
            </a:r>
            <a:r>
              <a:rPr lang="en-US" sz="1600" baseline="-25000" dirty="0"/>
              <a:t>b</a:t>
            </a:r>
            <a:r>
              <a:rPr lang="en-US" sz="1600" dirty="0"/>
              <a:t>(f) = min{c</a:t>
            </a:r>
            <a:r>
              <a:rPr lang="en-US" sz="1600" baseline="-25000" dirty="0"/>
              <a:t>b,a</a:t>
            </a:r>
            <a:r>
              <a:rPr lang="en-US" sz="1600" dirty="0"/>
              <a:t>+D</a:t>
            </a:r>
            <a:r>
              <a:rPr lang="en-US" sz="1600" baseline="-25000" dirty="0"/>
              <a:t>a</a:t>
            </a:r>
            <a:r>
              <a:rPr lang="en-US" sz="1600" dirty="0"/>
              <a:t>(f), c</a:t>
            </a:r>
            <a:r>
              <a:rPr lang="en-US" sz="1600" baseline="-25000" dirty="0"/>
              <a:t>b,c </a:t>
            </a:r>
            <a:r>
              <a:rPr lang="en-US" sz="1600" dirty="0"/>
              <a:t>+D</a:t>
            </a:r>
            <a:r>
              <a:rPr lang="en-US" sz="1600" baseline="-25000" dirty="0"/>
              <a:t>c</a:t>
            </a:r>
            <a:r>
              <a:rPr lang="en-US" sz="1600" dirty="0"/>
              <a:t>(f), c</a:t>
            </a:r>
            <a:r>
              <a:rPr lang="en-US" sz="1600" baseline="-25000" dirty="0"/>
              <a:t> b,e </a:t>
            </a:r>
            <a:r>
              <a:rPr lang="en-US" sz="1600" dirty="0"/>
              <a:t>+D</a:t>
            </a:r>
            <a:r>
              <a:rPr lang="en-US" sz="1600" baseline="-25000" dirty="0"/>
              <a:t>e</a:t>
            </a:r>
            <a:r>
              <a:rPr lang="en-US" sz="1600" dirty="0"/>
              <a:t>(f)}  = min{</a:t>
            </a:r>
            <a:r>
              <a:rPr lang="en-US" sz="1600" dirty="0">
                <a:cs typeface="Arial" charset="0"/>
              </a:rPr>
              <a:t>∞,∞,2} = 2 </a:t>
            </a:r>
            <a:endParaRPr lang="en-US" sz="1600" dirty="0"/>
          </a:p>
        </p:txBody>
      </p:sp>
      <p:sp>
        <p:nvSpPr>
          <p:cNvPr id="237" name="TextBox 236">
            <a:extLst>
              <a:ext uri="{FF2B5EF4-FFF2-40B4-BE49-F238E27FC236}">
                <a16:creationId xmlns:a16="http://schemas.microsoft.com/office/drawing/2014/main" id="{0F652DFE-1D53-2E40-AA65-BBF6D49AD967}"/>
              </a:ext>
            </a:extLst>
          </p:cNvPr>
          <p:cNvSpPr txBox="1"/>
          <p:nvPr/>
        </p:nvSpPr>
        <p:spPr>
          <a:xfrm>
            <a:off x="894080" y="6244828"/>
            <a:ext cx="5466080" cy="338554"/>
          </a:xfrm>
          <a:prstGeom prst="rect">
            <a:avLst/>
          </a:prstGeom>
          <a:noFill/>
        </p:spPr>
        <p:txBody>
          <a:bodyPr wrap="square" rtlCol="0">
            <a:spAutoFit/>
          </a:bodyPr>
          <a:lstStyle/>
          <a:p>
            <a:pPr>
              <a:spcBef>
                <a:spcPts val="300"/>
              </a:spcBef>
            </a:pPr>
            <a:r>
              <a:rPr lang="en-US" sz="1600" dirty="0"/>
              <a:t>D</a:t>
            </a:r>
            <a:r>
              <a:rPr lang="en-US" sz="1600" baseline="-25000" dirty="0"/>
              <a:t>b</a:t>
            </a:r>
            <a:r>
              <a:rPr lang="en-US" sz="1600" dirty="0"/>
              <a:t>(i) = min{c</a:t>
            </a:r>
            <a:r>
              <a:rPr lang="en-US" sz="1600" baseline="-25000" dirty="0"/>
              <a:t>b,a</a:t>
            </a:r>
            <a:r>
              <a:rPr lang="en-US" sz="1600" dirty="0"/>
              <a:t>+D</a:t>
            </a:r>
            <a:r>
              <a:rPr lang="en-US" sz="1600" baseline="-25000" dirty="0"/>
              <a:t>a</a:t>
            </a:r>
            <a:r>
              <a:rPr lang="en-US" sz="1600" dirty="0"/>
              <a:t>(i), c</a:t>
            </a:r>
            <a:r>
              <a:rPr lang="en-US" sz="1600" baseline="-25000" dirty="0"/>
              <a:t>b,c </a:t>
            </a:r>
            <a:r>
              <a:rPr lang="en-US" sz="1600" dirty="0"/>
              <a:t>+D</a:t>
            </a:r>
            <a:r>
              <a:rPr lang="en-US" sz="1600" baseline="-25000" dirty="0"/>
              <a:t>c</a:t>
            </a:r>
            <a:r>
              <a:rPr lang="en-US" sz="1600" dirty="0"/>
              <a:t>(i), c</a:t>
            </a:r>
            <a:r>
              <a:rPr lang="en-US" sz="1600" baseline="-25000" dirty="0"/>
              <a:t> b,e</a:t>
            </a:r>
            <a:r>
              <a:rPr lang="en-US" sz="1600" dirty="0"/>
              <a:t>+D</a:t>
            </a:r>
            <a:r>
              <a:rPr lang="en-US" sz="1600" baseline="-25000" dirty="0"/>
              <a:t>e</a:t>
            </a:r>
            <a:r>
              <a:rPr lang="en-US" sz="1600" dirty="0"/>
              <a:t>(i)}  = min{</a:t>
            </a:r>
            <a:r>
              <a:rPr lang="en-US" sz="1600" dirty="0">
                <a:cs typeface="Arial" charset="0"/>
              </a:rPr>
              <a:t>∞,</a:t>
            </a:r>
            <a:r>
              <a:rPr lang="en-US" sz="1600" baseline="-25000" dirty="0"/>
              <a:t> </a:t>
            </a:r>
            <a:r>
              <a:rPr lang="en-US" sz="1600" dirty="0">
                <a:cs typeface="Arial" charset="0"/>
              </a:rPr>
              <a:t>∞, ∞} = ∞ </a:t>
            </a:r>
            <a:endParaRPr lang="en-US" sz="1600" dirty="0"/>
          </a:p>
        </p:txBody>
      </p:sp>
      <p:sp>
        <p:nvSpPr>
          <p:cNvPr id="238" name="TextBox 237">
            <a:extLst>
              <a:ext uri="{FF2B5EF4-FFF2-40B4-BE49-F238E27FC236}">
                <a16:creationId xmlns:a16="http://schemas.microsoft.com/office/drawing/2014/main" id="{6F6C5C23-C561-3C45-BF6E-B71BD8ABBA6F}"/>
              </a:ext>
            </a:extLst>
          </p:cNvPr>
          <p:cNvSpPr txBox="1"/>
          <p:nvPr/>
        </p:nvSpPr>
        <p:spPr>
          <a:xfrm>
            <a:off x="883920" y="5940028"/>
            <a:ext cx="5547360" cy="338554"/>
          </a:xfrm>
          <a:prstGeom prst="rect">
            <a:avLst/>
          </a:prstGeom>
          <a:noFill/>
        </p:spPr>
        <p:txBody>
          <a:bodyPr wrap="square" rtlCol="0">
            <a:spAutoFit/>
          </a:bodyPr>
          <a:lstStyle/>
          <a:p>
            <a:pPr>
              <a:spcBef>
                <a:spcPts val="300"/>
              </a:spcBef>
            </a:pPr>
            <a:r>
              <a:rPr lang="en-US" sz="1600" dirty="0"/>
              <a:t>D</a:t>
            </a:r>
            <a:r>
              <a:rPr lang="en-US" sz="1600" baseline="-25000" dirty="0"/>
              <a:t>b</a:t>
            </a:r>
            <a:r>
              <a:rPr lang="en-US" sz="1600" dirty="0"/>
              <a:t>(h) = min{c</a:t>
            </a:r>
            <a:r>
              <a:rPr lang="en-US" sz="1600" baseline="-25000" dirty="0"/>
              <a:t>b,a</a:t>
            </a:r>
            <a:r>
              <a:rPr lang="en-US" sz="1600" dirty="0"/>
              <a:t>+D</a:t>
            </a:r>
            <a:r>
              <a:rPr lang="en-US" sz="1600" baseline="-25000" dirty="0"/>
              <a:t>a</a:t>
            </a:r>
            <a:r>
              <a:rPr lang="en-US" sz="1600" dirty="0"/>
              <a:t>(h), c</a:t>
            </a:r>
            <a:r>
              <a:rPr lang="en-US" sz="1600" baseline="-25000" dirty="0"/>
              <a:t>b,c </a:t>
            </a:r>
            <a:r>
              <a:rPr lang="en-US" sz="1600" dirty="0"/>
              <a:t>+D</a:t>
            </a:r>
            <a:r>
              <a:rPr lang="en-US" sz="1600" baseline="-25000" dirty="0"/>
              <a:t>c</a:t>
            </a:r>
            <a:r>
              <a:rPr lang="en-US" sz="1600" dirty="0"/>
              <a:t>(h), c</a:t>
            </a:r>
            <a:r>
              <a:rPr lang="en-US" sz="1600" baseline="-25000" dirty="0"/>
              <a:t> b,e</a:t>
            </a:r>
            <a:r>
              <a:rPr lang="en-US" sz="1600" dirty="0"/>
              <a:t>+D</a:t>
            </a:r>
            <a:r>
              <a:rPr lang="en-US" sz="1600" baseline="-25000" dirty="0"/>
              <a:t>e</a:t>
            </a:r>
            <a:r>
              <a:rPr lang="en-US" sz="1600" dirty="0"/>
              <a:t>(h)}  = min{</a:t>
            </a:r>
            <a:r>
              <a:rPr lang="en-US" sz="1600" dirty="0">
                <a:cs typeface="Arial" charset="0"/>
              </a:rPr>
              <a:t>∞,</a:t>
            </a:r>
            <a:r>
              <a:rPr lang="en-US" sz="1600" baseline="-25000" dirty="0"/>
              <a:t> </a:t>
            </a:r>
            <a:r>
              <a:rPr lang="en-US" sz="1600" dirty="0">
                <a:cs typeface="Arial" charset="0"/>
              </a:rPr>
              <a:t>∞, 2} = 2 </a:t>
            </a:r>
            <a:endParaRPr lang="en-US" sz="1600" dirty="0"/>
          </a:p>
        </p:txBody>
      </p:sp>
      <p:sp>
        <p:nvSpPr>
          <p:cNvPr id="233" name="TextBox 232">
            <a:extLst>
              <a:ext uri="{FF2B5EF4-FFF2-40B4-BE49-F238E27FC236}">
                <a16:creationId xmlns:a16="http://schemas.microsoft.com/office/drawing/2014/main" id="{BADCD68C-1DA0-8447-9D21-763071468EAD}"/>
              </a:ext>
            </a:extLst>
          </p:cNvPr>
          <p:cNvSpPr txBox="1"/>
          <p:nvPr/>
        </p:nvSpPr>
        <p:spPr>
          <a:xfrm>
            <a:off x="894080" y="4976614"/>
            <a:ext cx="5445760" cy="338554"/>
          </a:xfrm>
          <a:prstGeom prst="rect">
            <a:avLst/>
          </a:prstGeom>
          <a:noFill/>
        </p:spPr>
        <p:txBody>
          <a:bodyPr wrap="square" rtlCol="0">
            <a:spAutoFit/>
          </a:bodyPr>
          <a:lstStyle/>
          <a:p>
            <a:pPr>
              <a:spcBef>
                <a:spcPts val="300"/>
              </a:spcBef>
            </a:pPr>
            <a:r>
              <a:rPr lang="en-US" sz="1600" dirty="0"/>
              <a:t>D</a:t>
            </a:r>
            <a:r>
              <a:rPr lang="en-US" sz="1600" baseline="-25000" dirty="0"/>
              <a:t>b</a:t>
            </a:r>
            <a:r>
              <a:rPr lang="en-US" sz="1600" dirty="0"/>
              <a:t>(e) = min{c</a:t>
            </a:r>
            <a:r>
              <a:rPr lang="en-US" sz="1600" baseline="-25000" dirty="0"/>
              <a:t>b,a</a:t>
            </a:r>
            <a:r>
              <a:rPr lang="en-US" sz="1600" dirty="0"/>
              <a:t>+D</a:t>
            </a:r>
            <a:r>
              <a:rPr lang="en-US" sz="1600" baseline="-25000" dirty="0"/>
              <a:t>a</a:t>
            </a:r>
            <a:r>
              <a:rPr lang="en-US" sz="1600" dirty="0"/>
              <a:t>(e), c</a:t>
            </a:r>
            <a:r>
              <a:rPr lang="en-US" sz="1600" baseline="-25000" dirty="0"/>
              <a:t>b,c </a:t>
            </a:r>
            <a:r>
              <a:rPr lang="en-US" sz="1600" dirty="0"/>
              <a:t>+D</a:t>
            </a:r>
            <a:r>
              <a:rPr lang="en-US" sz="1600" baseline="-25000" dirty="0"/>
              <a:t>c</a:t>
            </a:r>
            <a:r>
              <a:rPr lang="en-US" sz="1600" dirty="0"/>
              <a:t>(e), c</a:t>
            </a:r>
            <a:r>
              <a:rPr lang="en-US" sz="1600" baseline="-25000" dirty="0"/>
              <a:t> b,e </a:t>
            </a:r>
            <a:r>
              <a:rPr lang="en-US" sz="1600" dirty="0"/>
              <a:t>+D</a:t>
            </a:r>
            <a:r>
              <a:rPr lang="en-US" sz="1600" baseline="-25000" dirty="0"/>
              <a:t>e</a:t>
            </a:r>
            <a:r>
              <a:rPr lang="en-US" sz="1600" dirty="0"/>
              <a:t>(e)}  = min{</a:t>
            </a:r>
            <a:r>
              <a:rPr lang="en-US" sz="1600" dirty="0">
                <a:cs typeface="Arial" charset="0"/>
              </a:rPr>
              <a:t>∞,∞,1} = 1 </a:t>
            </a:r>
            <a:endParaRPr lang="en-US" sz="1600" dirty="0"/>
          </a:p>
        </p:txBody>
      </p:sp>
      <p:sp>
        <p:nvSpPr>
          <p:cNvPr id="236" name="TextBox 235">
            <a:extLst>
              <a:ext uri="{FF2B5EF4-FFF2-40B4-BE49-F238E27FC236}">
                <a16:creationId xmlns:a16="http://schemas.microsoft.com/office/drawing/2014/main" id="{CD08082F-26E1-5D4C-847F-FBDD59BB5533}"/>
              </a:ext>
            </a:extLst>
          </p:cNvPr>
          <p:cNvSpPr txBox="1"/>
          <p:nvPr/>
        </p:nvSpPr>
        <p:spPr>
          <a:xfrm>
            <a:off x="894080" y="5616694"/>
            <a:ext cx="5547360" cy="338554"/>
          </a:xfrm>
          <a:prstGeom prst="rect">
            <a:avLst/>
          </a:prstGeom>
          <a:noFill/>
        </p:spPr>
        <p:txBody>
          <a:bodyPr wrap="square" rtlCol="0">
            <a:spAutoFit/>
          </a:bodyPr>
          <a:lstStyle/>
          <a:p>
            <a:pPr>
              <a:spcBef>
                <a:spcPts val="300"/>
              </a:spcBef>
            </a:pPr>
            <a:r>
              <a:rPr lang="en-US" sz="1600" dirty="0"/>
              <a:t>D</a:t>
            </a:r>
            <a:r>
              <a:rPr lang="en-US" sz="1600" baseline="-25000" dirty="0"/>
              <a:t>b</a:t>
            </a:r>
            <a:r>
              <a:rPr lang="en-US" sz="1600" dirty="0"/>
              <a:t>(g) = min{c</a:t>
            </a:r>
            <a:r>
              <a:rPr lang="en-US" sz="1600" baseline="-25000" dirty="0"/>
              <a:t>b,a</a:t>
            </a:r>
            <a:r>
              <a:rPr lang="en-US" sz="1600" dirty="0"/>
              <a:t>+D</a:t>
            </a:r>
            <a:r>
              <a:rPr lang="en-US" sz="1600" baseline="-25000" dirty="0"/>
              <a:t>a</a:t>
            </a:r>
            <a:r>
              <a:rPr lang="en-US" sz="1600" dirty="0"/>
              <a:t>(g), c</a:t>
            </a:r>
            <a:r>
              <a:rPr lang="en-US" sz="1600" baseline="-25000" dirty="0"/>
              <a:t>b,c </a:t>
            </a:r>
            <a:r>
              <a:rPr lang="en-US" sz="1600" dirty="0"/>
              <a:t>+D</a:t>
            </a:r>
            <a:r>
              <a:rPr lang="en-US" sz="1600" baseline="-25000" dirty="0"/>
              <a:t>c</a:t>
            </a:r>
            <a:r>
              <a:rPr lang="en-US" sz="1600" dirty="0"/>
              <a:t>(g), c</a:t>
            </a:r>
            <a:r>
              <a:rPr lang="en-US" sz="1600" baseline="-25000" dirty="0"/>
              <a:t> b,e</a:t>
            </a:r>
            <a:r>
              <a:rPr lang="en-US" sz="1600" dirty="0"/>
              <a:t>+D</a:t>
            </a:r>
            <a:r>
              <a:rPr lang="en-US" sz="1600" baseline="-25000" dirty="0"/>
              <a:t>e</a:t>
            </a:r>
            <a:r>
              <a:rPr lang="en-US" sz="1600" dirty="0"/>
              <a:t>(g)}  = min{</a:t>
            </a:r>
            <a:r>
              <a:rPr lang="en-US" sz="1600" dirty="0">
                <a:cs typeface="Arial" charset="0"/>
              </a:rPr>
              <a:t>∞,</a:t>
            </a:r>
            <a:r>
              <a:rPr lang="en-US" sz="1600" baseline="-25000" dirty="0"/>
              <a:t> </a:t>
            </a:r>
            <a:r>
              <a:rPr lang="en-US" sz="1600" dirty="0">
                <a:cs typeface="Arial" charset="0"/>
              </a:rPr>
              <a:t>∞, ∞} = ∞ </a:t>
            </a:r>
            <a:endParaRPr lang="en-US" sz="1600" dirty="0"/>
          </a:p>
        </p:txBody>
      </p:sp>
    </p:spTree>
    <p:extLst>
      <p:ext uri="{BB962C8B-B14F-4D97-AF65-F5344CB8AC3E}">
        <p14:creationId xmlns:p14="http://schemas.microsoft.com/office/powerpoint/2010/main" val="1299959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up)">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30"/>
                                        </p:tgtEl>
                                        <p:attrNameLst>
                                          <p:attrName>style.visibility</p:attrName>
                                        </p:attrNameLst>
                                      </p:cBhvr>
                                      <p:to>
                                        <p:strVal val="visible"/>
                                      </p:to>
                                    </p:set>
                                    <p:animEffect transition="in" filter="dissolve">
                                      <p:cBhvr>
                                        <p:cTn id="17" dur="500"/>
                                        <p:tgtEl>
                                          <p:spTgt spid="230"/>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1"/>
                                        </p:tgtEl>
                                        <p:attrNameLst>
                                          <p:attrName>style.visibility</p:attrName>
                                        </p:attrNameLst>
                                      </p:cBhvr>
                                      <p:to>
                                        <p:strVal val="visible"/>
                                      </p:to>
                                    </p:set>
                                    <p:animEffect transition="in" filter="dissolve">
                                      <p:cBhvr>
                                        <p:cTn id="22" dur="500"/>
                                        <p:tgtEl>
                                          <p:spTgt spid="23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32"/>
                                        </p:tgtEl>
                                        <p:attrNameLst>
                                          <p:attrName>style.visibility</p:attrName>
                                        </p:attrNameLst>
                                      </p:cBhvr>
                                      <p:to>
                                        <p:strVal val="visible"/>
                                      </p:to>
                                    </p:set>
                                    <p:animEffect transition="in" filter="dissolve">
                                      <p:cBhvr>
                                        <p:cTn id="27" dur="500"/>
                                        <p:tgtEl>
                                          <p:spTgt spid="232"/>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33"/>
                                        </p:tgtEl>
                                        <p:attrNameLst>
                                          <p:attrName>style.visibility</p:attrName>
                                        </p:attrNameLst>
                                      </p:cBhvr>
                                      <p:to>
                                        <p:strVal val="visible"/>
                                      </p:to>
                                    </p:set>
                                    <p:animEffect transition="in" filter="dissolve">
                                      <p:cBhvr>
                                        <p:cTn id="32" dur="500"/>
                                        <p:tgtEl>
                                          <p:spTgt spid="233"/>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dissolve">
                                      <p:cBhvr>
                                        <p:cTn id="37" dur="500"/>
                                        <p:tgtEl>
                                          <p:spTgt spid="235"/>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36"/>
                                        </p:tgtEl>
                                        <p:attrNameLst>
                                          <p:attrName>style.visibility</p:attrName>
                                        </p:attrNameLst>
                                      </p:cBhvr>
                                      <p:to>
                                        <p:strVal val="visible"/>
                                      </p:to>
                                    </p:set>
                                    <p:animEffect transition="in" filter="dissolve">
                                      <p:cBhvr>
                                        <p:cTn id="42" dur="500"/>
                                        <p:tgtEl>
                                          <p:spTgt spid="236"/>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38"/>
                                        </p:tgtEl>
                                        <p:attrNameLst>
                                          <p:attrName>style.visibility</p:attrName>
                                        </p:attrNameLst>
                                      </p:cBhvr>
                                      <p:to>
                                        <p:strVal val="visible"/>
                                      </p:to>
                                    </p:set>
                                    <p:animEffect transition="in" filter="dissolve">
                                      <p:cBhvr>
                                        <p:cTn id="47" dur="500"/>
                                        <p:tgtEl>
                                          <p:spTgt spid="238"/>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37"/>
                                        </p:tgtEl>
                                        <p:attrNameLst>
                                          <p:attrName>style.visibility</p:attrName>
                                        </p:attrNameLst>
                                      </p:cBhvr>
                                      <p:to>
                                        <p:strVal val="visible"/>
                                      </p:to>
                                    </p:set>
                                    <p:animEffect transition="in" filter="dissolve">
                                      <p:cBhvr>
                                        <p:cTn id="52" dur="500"/>
                                        <p:tgtEl>
                                          <p:spTgt spid="237"/>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265"/>
                                        </p:tgtEl>
                                        <p:attrNameLst>
                                          <p:attrName>style.visibility</p:attrName>
                                        </p:attrNameLst>
                                      </p:cBhvr>
                                      <p:to>
                                        <p:strVal val="visible"/>
                                      </p:to>
                                    </p:set>
                                    <p:animEffect transition="in" filter="wipe(left)">
                                      <p:cBhvr>
                                        <p:cTn id="57" dur="500"/>
                                        <p:tgtEl>
                                          <p:spTgt spid="265"/>
                                        </p:tgtEl>
                                      </p:cBhvr>
                                    </p:animEffect>
                                  </p:childTnLst>
                                </p:cTn>
                              </p:par>
                            </p:childTnLst>
                          </p:cTn>
                        </p:par>
                        <p:par>
                          <p:cTn id="58" fill="hold">
                            <p:stCondLst>
                              <p:cond delay="500"/>
                            </p:stCondLst>
                            <p:childTnLst>
                              <p:par>
                                <p:cTn id="59" presetID="22" presetClass="entr" presetSubtype="8" fill="hold" nodeType="afterEffect">
                                  <p:stCondLst>
                                    <p:cond delay="0"/>
                                  </p:stCondLst>
                                  <p:childTnLst>
                                    <p:set>
                                      <p:cBhvr>
                                        <p:cTn id="60" dur="1" fill="hold">
                                          <p:stCondLst>
                                            <p:cond delay="0"/>
                                          </p:stCondLst>
                                        </p:cTn>
                                        <p:tgtEl>
                                          <p:spTgt spid="239"/>
                                        </p:tgtEl>
                                        <p:attrNameLst>
                                          <p:attrName>style.visibility</p:attrName>
                                        </p:attrNameLst>
                                      </p:cBhvr>
                                      <p:to>
                                        <p:strVal val="visible"/>
                                      </p:to>
                                    </p:set>
                                    <p:animEffect transition="in" filter="wipe(left)">
                                      <p:cBhvr>
                                        <p:cTn id="61" dur="500"/>
                                        <p:tgtEl>
                                          <p:spTgt spid="239"/>
                                        </p:tgtEl>
                                      </p:cBhvr>
                                    </p:animEffect>
                                  </p:childTnLst>
                                </p:cTn>
                              </p:par>
                            </p:childTnLst>
                          </p:cTn>
                        </p:par>
                      </p:childTnLst>
                    </p:cTn>
                  </p:par>
                  <p:par>
                    <p:cTn id="62" fill="hold">
                      <p:stCondLst>
                        <p:cond delay="indefinite"/>
                      </p:stCondLst>
                      <p:childTnLst>
                        <p:par>
                          <p:cTn id="63" fill="hold">
                            <p:stCondLst>
                              <p:cond delay="0"/>
                            </p:stCondLst>
                            <p:childTnLst>
                              <p:par>
                                <p:cTn id="64" presetID="42" presetClass="path" presetSubtype="0" accel="50000" decel="50000" fill="hold" nodeType="clickEffect">
                                  <p:stCondLst>
                                    <p:cond delay="0"/>
                                  </p:stCondLst>
                                  <p:childTnLst>
                                    <p:animMotion origin="layout" path="M -0.00156 -3.7037E-6 L -0.0013 -0.71435 " pathEditMode="relative" rAng="0" ptsTypes="AA">
                                      <p:cBhvr>
                                        <p:cTn id="65" dur="2000" fill="hold"/>
                                        <p:tgtEl>
                                          <p:spTgt spid="239"/>
                                        </p:tgtEl>
                                        <p:attrNameLst>
                                          <p:attrName>ppt_x</p:attrName>
                                          <p:attrName>ppt_y</p:attrName>
                                        </p:attrNameLst>
                                      </p:cBhvr>
                                      <p:rCtr x="13" y="-3571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65" grpId="0" animBg="1"/>
      <p:bldP spid="230" grpId="0"/>
      <p:bldP spid="231" grpId="0"/>
      <p:bldP spid="232" grpId="0"/>
      <p:bldP spid="235" grpId="0"/>
      <p:bldP spid="237" grpId="0"/>
      <p:bldP spid="238" grpId="0"/>
      <p:bldP spid="233" grpId="0"/>
      <p:bldP spid="23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2" name="Group 371">
            <a:extLst>
              <a:ext uri="{FF2B5EF4-FFF2-40B4-BE49-F238E27FC236}">
                <a16:creationId xmlns:a16="http://schemas.microsoft.com/office/drawing/2014/main" id="{6256310D-2722-AC40-836B-70B2E6C735F3}"/>
              </a:ext>
            </a:extLst>
          </p:cNvPr>
          <p:cNvGrpSpPr/>
          <p:nvPr/>
        </p:nvGrpSpPr>
        <p:grpSpPr>
          <a:xfrm>
            <a:off x="2827965" y="1130710"/>
            <a:ext cx="1547391" cy="2620631"/>
            <a:chOff x="3221255" y="1012723"/>
            <a:chExt cx="1547391" cy="2620631"/>
          </a:xfrm>
        </p:grpSpPr>
        <p:sp>
          <p:nvSpPr>
            <p:cNvPr id="373" name="Freeform 372">
              <a:extLst>
                <a:ext uri="{FF2B5EF4-FFF2-40B4-BE49-F238E27FC236}">
                  <a16:creationId xmlns:a16="http://schemas.microsoft.com/office/drawing/2014/main" id="{83550A18-F3EF-E943-8229-8A03AEBA0C06}"/>
                </a:ext>
              </a:extLst>
            </p:cNvPr>
            <p:cNvSpPr/>
            <p:nvPr/>
          </p:nvSpPr>
          <p:spPr>
            <a:xfrm>
              <a:off x="4316362" y="1042219"/>
              <a:ext cx="452284" cy="2389239"/>
            </a:xfrm>
            <a:custGeom>
              <a:avLst/>
              <a:gdLst>
                <a:gd name="connsiteX0" fmla="*/ 0 w 491613"/>
                <a:gd name="connsiteY0" fmla="*/ 0 h 2389239"/>
                <a:gd name="connsiteX1" fmla="*/ 491613 w 491613"/>
                <a:gd name="connsiteY1" fmla="*/ 904568 h 2389239"/>
                <a:gd name="connsiteX2" fmla="*/ 491613 w 491613"/>
                <a:gd name="connsiteY2" fmla="*/ 1052052 h 2389239"/>
                <a:gd name="connsiteX3" fmla="*/ 19665 w 491613"/>
                <a:gd name="connsiteY3" fmla="*/ 2389239 h 2389239"/>
                <a:gd name="connsiteX4" fmla="*/ 0 w 491613"/>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19664 w 471948"/>
                <a:gd name="connsiteY0" fmla="*/ 0 h 2389239"/>
                <a:gd name="connsiteX1" fmla="*/ 471948 w 471948"/>
                <a:gd name="connsiteY1" fmla="*/ 904568 h 2389239"/>
                <a:gd name="connsiteX2" fmla="*/ 471948 w 471948"/>
                <a:gd name="connsiteY2" fmla="*/ 1052052 h 2389239"/>
                <a:gd name="connsiteX3" fmla="*/ 0 w 471948"/>
                <a:gd name="connsiteY3" fmla="*/ 2389239 h 2389239"/>
                <a:gd name="connsiteX4" fmla="*/ 19664 w 471948"/>
                <a:gd name="connsiteY4" fmla="*/ 0 h 2389239"/>
                <a:gd name="connsiteX0" fmla="*/ 0 w 452284"/>
                <a:gd name="connsiteY0" fmla="*/ 0 h 2389239"/>
                <a:gd name="connsiteX1" fmla="*/ 452284 w 452284"/>
                <a:gd name="connsiteY1" fmla="*/ 904568 h 2389239"/>
                <a:gd name="connsiteX2" fmla="*/ 452284 w 452284"/>
                <a:gd name="connsiteY2" fmla="*/ 1052052 h 2389239"/>
                <a:gd name="connsiteX3" fmla="*/ 9833 w 452284"/>
                <a:gd name="connsiteY3" fmla="*/ 2389239 h 2389239"/>
                <a:gd name="connsiteX4" fmla="*/ 0 w 452284"/>
                <a:gd name="connsiteY4" fmla="*/ 0 h 2389239"/>
                <a:gd name="connsiteX0" fmla="*/ 0 w 452284"/>
                <a:gd name="connsiteY0" fmla="*/ 0 h 2389239"/>
                <a:gd name="connsiteX1" fmla="*/ 452284 w 452284"/>
                <a:gd name="connsiteY1" fmla="*/ 904568 h 2389239"/>
                <a:gd name="connsiteX2" fmla="*/ 452284 w 452284"/>
                <a:gd name="connsiteY2" fmla="*/ 1052052 h 2389239"/>
                <a:gd name="connsiteX3" fmla="*/ 9833 w 452284"/>
                <a:gd name="connsiteY3" fmla="*/ 2389239 h 2389239"/>
                <a:gd name="connsiteX4" fmla="*/ 0 w 452284"/>
                <a:gd name="connsiteY4" fmla="*/ 0 h 2389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284" h="2389239">
                  <a:moveTo>
                    <a:pt x="0" y="0"/>
                  </a:moveTo>
                  <a:cubicBezTo>
                    <a:pt x="170425" y="625988"/>
                    <a:pt x="242530" y="681703"/>
                    <a:pt x="452284" y="904568"/>
                  </a:cubicBezTo>
                  <a:lnTo>
                    <a:pt x="452284" y="1052052"/>
                  </a:lnTo>
                  <a:cubicBezTo>
                    <a:pt x="206477" y="1507613"/>
                    <a:pt x="137653" y="1825523"/>
                    <a:pt x="9833" y="2389239"/>
                  </a:cubicBezTo>
                  <a:cubicBezTo>
                    <a:pt x="6555" y="1592826"/>
                    <a:pt x="3278" y="796413"/>
                    <a:pt x="0" y="0"/>
                  </a:cubicBez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74" name="Group 373">
              <a:extLst>
                <a:ext uri="{FF2B5EF4-FFF2-40B4-BE49-F238E27FC236}">
                  <a16:creationId xmlns:a16="http://schemas.microsoft.com/office/drawing/2014/main" id="{CB9AF062-8753-5B40-ABD3-B709A7CA41D6}"/>
                </a:ext>
              </a:extLst>
            </p:cNvPr>
            <p:cNvGrpSpPr/>
            <p:nvPr/>
          </p:nvGrpSpPr>
          <p:grpSpPr>
            <a:xfrm>
              <a:off x="3221255" y="1012723"/>
              <a:ext cx="1172904" cy="2620631"/>
              <a:chOff x="3221255" y="1012723"/>
              <a:chExt cx="1172904" cy="2620631"/>
            </a:xfrm>
          </p:grpSpPr>
          <p:sp>
            <p:nvSpPr>
              <p:cNvPr id="375" name="Rectangle 374">
                <a:extLst>
                  <a:ext uri="{FF2B5EF4-FFF2-40B4-BE49-F238E27FC236}">
                    <a16:creationId xmlns:a16="http://schemas.microsoft.com/office/drawing/2014/main" id="{993DA739-7CEA-114D-820B-DF132DB3984F}"/>
                  </a:ext>
                </a:extLst>
              </p:cNvPr>
              <p:cNvSpPr/>
              <p:nvPr/>
            </p:nvSpPr>
            <p:spPr>
              <a:xfrm>
                <a:off x="3224981" y="1012723"/>
                <a:ext cx="1111045" cy="24187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76" name="Group 375">
                <a:extLst>
                  <a:ext uri="{FF2B5EF4-FFF2-40B4-BE49-F238E27FC236}">
                    <a16:creationId xmlns:a16="http://schemas.microsoft.com/office/drawing/2014/main" id="{CCC46E28-2F9A-614B-981E-EA679AD82EB0}"/>
                  </a:ext>
                </a:extLst>
              </p:cNvPr>
              <p:cNvGrpSpPr/>
              <p:nvPr/>
            </p:nvGrpSpPr>
            <p:grpSpPr>
              <a:xfrm>
                <a:off x="3221255" y="1017253"/>
                <a:ext cx="1172904" cy="2616101"/>
                <a:chOff x="9477371" y="702026"/>
                <a:chExt cx="1172904" cy="2616101"/>
              </a:xfrm>
            </p:grpSpPr>
            <p:sp>
              <p:nvSpPr>
                <p:cNvPr id="377" name="Rectangle 376">
                  <a:extLst>
                    <a:ext uri="{FF2B5EF4-FFF2-40B4-BE49-F238E27FC236}">
                      <a16:creationId xmlns:a16="http://schemas.microsoft.com/office/drawing/2014/main" id="{99E48FE5-7FBB-0648-927F-69AA9BA117F7}"/>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TextBox 377">
                  <a:extLst>
                    <a:ext uri="{FF2B5EF4-FFF2-40B4-BE49-F238E27FC236}">
                      <a16:creationId xmlns:a16="http://schemas.microsoft.com/office/drawing/2014/main" id="{741917D9-8AC9-0D49-8D6F-B97725FED00C}"/>
                    </a:ext>
                  </a:extLst>
                </p:cNvPr>
                <p:cNvSpPr txBox="1"/>
                <p:nvPr/>
              </p:nvSpPr>
              <p:spPr>
                <a:xfrm>
                  <a:off x="9533078" y="702026"/>
                  <a:ext cx="1117197" cy="2616101"/>
                </a:xfrm>
                <a:prstGeom prst="rect">
                  <a:avLst/>
                </a:prstGeom>
                <a:noFill/>
              </p:spPr>
              <p:txBody>
                <a:bodyPr wrap="square" rtlCol="0">
                  <a:spAutoFit/>
                </a:bodyPr>
                <a:lstStyle/>
                <a:p>
                  <a:r>
                    <a:rPr lang="en-US" sz="2000" dirty="0">
                      <a:solidFill>
                        <a:schemeClr val="bg1"/>
                      </a:solidFill>
                    </a:rPr>
                    <a:t>DV in a: </a:t>
                  </a:r>
                  <a:r>
                    <a:rPr lang="en-US" sz="1600" dirty="0"/>
                    <a:t>D</a:t>
                  </a:r>
                  <a:r>
                    <a:rPr lang="en-US" sz="1600" baseline="-25000" dirty="0"/>
                    <a:t>a</a:t>
                  </a:r>
                  <a:r>
                    <a:rPr lang="en-US" sz="1600" dirty="0"/>
                    <a:t>(a)=0</a:t>
                  </a:r>
                </a:p>
                <a:p>
                  <a:r>
                    <a:rPr lang="en-US" sz="1600" dirty="0"/>
                    <a:t>D</a:t>
                  </a:r>
                  <a:r>
                    <a:rPr lang="en-US" sz="1600" baseline="-25000" dirty="0"/>
                    <a:t>a</a:t>
                  </a:r>
                  <a:r>
                    <a:rPr lang="en-US" sz="1600" dirty="0"/>
                    <a:t>(b) = 8</a:t>
                  </a:r>
                  <a:endParaRPr lang="en-US" sz="1600" dirty="0">
                    <a:cs typeface="Arial" charset="0"/>
                  </a:endParaRPr>
                </a:p>
                <a:p>
                  <a:r>
                    <a:rPr lang="en-US" sz="1600" dirty="0"/>
                    <a:t>D</a:t>
                  </a:r>
                  <a:r>
                    <a:rPr lang="en-US" sz="1600" baseline="-25000" dirty="0"/>
                    <a:t>a</a:t>
                  </a:r>
                  <a:r>
                    <a:rPr lang="en-US" sz="1600" dirty="0"/>
                    <a:t>(c) =</a:t>
                  </a:r>
                  <a:r>
                    <a:rPr lang="en-US" sz="1600" dirty="0">
                      <a:cs typeface="Arial" charset="0"/>
                    </a:rPr>
                    <a:t> ∞</a:t>
                  </a:r>
                </a:p>
                <a:p>
                  <a:r>
                    <a:rPr lang="en-US" sz="1600" dirty="0"/>
                    <a:t>D</a:t>
                  </a:r>
                  <a:r>
                    <a:rPr lang="en-US" sz="1600" baseline="-25000" dirty="0"/>
                    <a:t>a</a:t>
                  </a:r>
                  <a:r>
                    <a:rPr lang="en-US" sz="1600" dirty="0"/>
                    <a:t>(d) =</a:t>
                  </a:r>
                  <a:r>
                    <a:rPr lang="en-US" sz="1600" dirty="0">
                      <a:cs typeface="Arial" charset="0"/>
                    </a:rPr>
                    <a:t> 1</a:t>
                  </a:r>
                </a:p>
                <a:p>
                  <a:r>
                    <a:rPr lang="en-US" sz="1600" dirty="0"/>
                    <a:t>D</a:t>
                  </a:r>
                  <a:r>
                    <a:rPr lang="en-US" sz="1600" baseline="-25000" dirty="0"/>
                    <a:t>a</a:t>
                  </a:r>
                  <a:r>
                    <a:rPr lang="en-US" sz="1600" dirty="0"/>
                    <a:t>(e) =</a:t>
                  </a:r>
                  <a:r>
                    <a:rPr lang="en-US" sz="1600" dirty="0">
                      <a:cs typeface="Arial" charset="0"/>
                    </a:rPr>
                    <a:t> ∞</a:t>
                  </a:r>
                </a:p>
                <a:p>
                  <a:r>
                    <a:rPr lang="en-US" sz="1600" dirty="0"/>
                    <a:t>D</a:t>
                  </a:r>
                  <a:r>
                    <a:rPr lang="en-US" sz="1600" baseline="-25000" dirty="0"/>
                    <a:t>a</a:t>
                  </a:r>
                  <a:r>
                    <a:rPr lang="en-US" sz="1600" dirty="0"/>
                    <a:t>(f) =</a:t>
                  </a:r>
                  <a:r>
                    <a:rPr lang="en-US" sz="1600" dirty="0">
                      <a:cs typeface="Arial" charset="0"/>
                    </a:rPr>
                    <a:t> ∞</a:t>
                  </a:r>
                </a:p>
                <a:p>
                  <a:r>
                    <a:rPr lang="en-US" sz="1600" dirty="0"/>
                    <a:t>D</a:t>
                  </a:r>
                  <a:r>
                    <a:rPr lang="en-US" sz="1600" baseline="-25000" dirty="0"/>
                    <a:t>a</a:t>
                  </a:r>
                  <a:r>
                    <a:rPr lang="en-US" sz="1600" dirty="0"/>
                    <a:t>(g) =</a:t>
                  </a:r>
                  <a:r>
                    <a:rPr lang="en-US" sz="1600" dirty="0">
                      <a:cs typeface="Arial" charset="0"/>
                    </a:rPr>
                    <a:t> ∞</a:t>
                  </a:r>
                </a:p>
                <a:p>
                  <a:r>
                    <a:rPr lang="en-US" sz="1600" dirty="0"/>
                    <a:t>D</a:t>
                  </a:r>
                  <a:r>
                    <a:rPr lang="en-US" sz="1600" baseline="-25000" dirty="0"/>
                    <a:t>a</a:t>
                  </a:r>
                  <a:r>
                    <a:rPr lang="en-US" sz="1600" dirty="0"/>
                    <a:t>(h) =</a:t>
                  </a:r>
                  <a:r>
                    <a:rPr lang="en-US" sz="1600" dirty="0">
                      <a:cs typeface="Arial" charset="0"/>
                    </a:rPr>
                    <a:t> ∞</a:t>
                  </a:r>
                </a:p>
                <a:p>
                  <a:r>
                    <a:rPr lang="en-US" sz="1600" dirty="0"/>
                    <a:t>D</a:t>
                  </a:r>
                  <a:r>
                    <a:rPr lang="en-US" sz="1600" baseline="-25000" dirty="0"/>
                    <a:t>a</a:t>
                  </a:r>
                  <a:r>
                    <a:rPr lang="en-US" sz="1600" dirty="0"/>
                    <a:t>(i) =</a:t>
                  </a:r>
                  <a:r>
                    <a:rPr lang="en-US" sz="1600" dirty="0">
                      <a:cs typeface="Arial" charset="0"/>
                    </a:rPr>
                    <a:t> ∞</a:t>
                  </a:r>
                  <a:endParaRPr lang="en-US" sz="1600" dirty="0"/>
                </a:p>
              </p:txBody>
            </p:sp>
            <p:cxnSp>
              <p:nvCxnSpPr>
                <p:cNvPr id="379" name="Straight Connector 378">
                  <a:extLst>
                    <a:ext uri="{FF2B5EF4-FFF2-40B4-BE49-F238E27FC236}">
                      <a16:creationId xmlns:a16="http://schemas.microsoft.com/office/drawing/2014/main" id="{50ED32A2-619A-5348-8102-F0D95343ADBB}"/>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0" name="Rectangle 379">
                  <a:extLst>
                    <a:ext uri="{FF2B5EF4-FFF2-40B4-BE49-F238E27FC236}">
                      <a16:creationId xmlns:a16="http://schemas.microsoft.com/office/drawing/2014/main" id="{DCEA8569-4767-BC4F-95B8-4CEC559CA8A1}"/>
                    </a:ext>
                  </a:extLst>
                </p:cNvPr>
                <p:cNvSpPr/>
                <p:nvPr/>
              </p:nvSpPr>
              <p:spPr>
                <a:xfrm>
                  <a:off x="9479666" y="706056"/>
                  <a:ext cx="1122744" cy="258945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4" y="174028"/>
            <a:ext cx="10893427" cy="894622"/>
          </a:xfrm>
        </p:spPr>
        <p:txBody>
          <a:bodyPr/>
          <a:lstStyle/>
          <a:p>
            <a:r>
              <a:rPr lang="en-US" dirty="0"/>
              <a:t>Distance vector example: computation</a:t>
            </a:r>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33</a:t>
            </a:fld>
            <a:endParaRPr lang="en-US" dirty="0"/>
          </a:p>
        </p:txBody>
      </p:sp>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8380337" y="220047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4333785" y="577221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15" name="TextBox 214">
            <a:extLst>
              <a:ext uri="{FF2B5EF4-FFF2-40B4-BE49-F238E27FC236}">
                <a16:creationId xmlns:a16="http://schemas.microsoft.com/office/drawing/2014/main" id="{74A89238-377F-A840-BB03-52D53CBBC3F3}"/>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217" name="TextBox 216">
            <a:extLst>
              <a:ext uri="{FF2B5EF4-FFF2-40B4-BE49-F238E27FC236}">
                <a16:creationId xmlns:a16="http://schemas.microsoft.com/office/drawing/2014/main" id="{FC342D48-14A2-BA4E-A191-060C4177F678}"/>
              </a:ext>
            </a:extLst>
          </p:cNvPr>
          <p:cNvSpPr txBox="1"/>
          <p:nvPr/>
        </p:nvSpPr>
        <p:spPr>
          <a:xfrm>
            <a:off x="4296138" y="4886446"/>
            <a:ext cx="301686" cy="338554"/>
          </a:xfrm>
          <a:prstGeom prst="rect">
            <a:avLst/>
          </a:prstGeom>
          <a:noFill/>
        </p:spPr>
        <p:txBody>
          <a:bodyPr wrap="square" rtlCol="0">
            <a:spAutoFit/>
          </a:bodyPr>
          <a:lstStyle/>
          <a:p>
            <a:r>
              <a:rPr lang="en-US" sz="1600" dirty="0"/>
              <a:t>1</a:t>
            </a:r>
          </a:p>
        </p:txBody>
      </p:sp>
      <p:sp>
        <p:nvSpPr>
          <p:cNvPr id="218" name="TextBox 217">
            <a:extLst>
              <a:ext uri="{FF2B5EF4-FFF2-40B4-BE49-F238E27FC236}">
                <a16:creationId xmlns:a16="http://schemas.microsoft.com/office/drawing/2014/main" id="{C9336A94-9BC9-8F41-95A7-69E18360DF3D}"/>
              </a:ext>
            </a:extLst>
          </p:cNvPr>
          <p:cNvSpPr txBox="1"/>
          <p:nvPr/>
        </p:nvSpPr>
        <p:spPr>
          <a:xfrm>
            <a:off x="6231040" y="4888376"/>
            <a:ext cx="288862" cy="338554"/>
          </a:xfrm>
          <a:prstGeom prst="rect">
            <a:avLst/>
          </a:prstGeom>
          <a:noFill/>
        </p:spPr>
        <p:txBody>
          <a:bodyPr wrap="none" rtlCol="0">
            <a:spAutoFit/>
          </a:bodyPr>
          <a:lstStyle/>
          <a:p>
            <a:r>
              <a:rPr lang="en-US" sz="1600" dirty="0"/>
              <a:t>1</a:t>
            </a:r>
          </a:p>
        </p:txBody>
      </p:sp>
      <p:sp>
        <p:nvSpPr>
          <p:cNvPr id="219" name="TextBox 218">
            <a:extLst>
              <a:ext uri="{FF2B5EF4-FFF2-40B4-BE49-F238E27FC236}">
                <a16:creationId xmlns:a16="http://schemas.microsoft.com/office/drawing/2014/main" id="{E11EFAA3-3025-6E40-9F7B-8AEC8E44C52D}"/>
              </a:ext>
            </a:extLst>
          </p:cNvPr>
          <p:cNvSpPr txBox="1"/>
          <p:nvPr/>
        </p:nvSpPr>
        <p:spPr>
          <a:xfrm>
            <a:off x="8154365" y="4890306"/>
            <a:ext cx="288862" cy="338554"/>
          </a:xfrm>
          <a:prstGeom prst="rect">
            <a:avLst/>
          </a:prstGeom>
          <a:noFill/>
        </p:spPr>
        <p:txBody>
          <a:bodyPr wrap="none" rtlCol="0">
            <a:spAutoFit/>
          </a:bodyPr>
          <a:lstStyle/>
          <a:p>
            <a:r>
              <a:rPr lang="en-US" sz="1600" dirty="0"/>
              <a:t>1</a:t>
            </a:r>
          </a:p>
        </p:txBody>
      </p:sp>
      <p:sp>
        <p:nvSpPr>
          <p:cNvPr id="221" name="TextBox 220">
            <a:extLst>
              <a:ext uri="{FF2B5EF4-FFF2-40B4-BE49-F238E27FC236}">
                <a16:creationId xmlns:a16="http://schemas.microsoft.com/office/drawing/2014/main" id="{EECDCBF1-5ACC-CF43-B981-907337945BA2}"/>
              </a:ext>
            </a:extLst>
          </p:cNvPr>
          <p:cNvSpPr txBox="1"/>
          <p:nvPr/>
        </p:nvSpPr>
        <p:spPr>
          <a:xfrm>
            <a:off x="5442030" y="4029920"/>
            <a:ext cx="301686" cy="338554"/>
          </a:xfrm>
          <a:prstGeom prst="rect">
            <a:avLst/>
          </a:prstGeom>
          <a:noFill/>
        </p:spPr>
        <p:txBody>
          <a:bodyPr wrap="square" rtlCol="0">
            <a:spAutoFit/>
          </a:bodyPr>
          <a:lstStyle/>
          <a:p>
            <a:r>
              <a:rPr lang="en-US" sz="1600" dirty="0"/>
              <a:t>1</a:t>
            </a:r>
          </a:p>
        </p:txBody>
      </p:sp>
      <p:sp>
        <p:nvSpPr>
          <p:cNvPr id="222" name="TextBox 221">
            <a:extLst>
              <a:ext uri="{FF2B5EF4-FFF2-40B4-BE49-F238E27FC236}">
                <a16:creationId xmlns:a16="http://schemas.microsoft.com/office/drawing/2014/main" id="{2DD32315-0DAF-354B-ADE2-76F406D6A871}"/>
              </a:ext>
            </a:extLst>
          </p:cNvPr>
          <p:cNvSpPr txBox="1"/>
          <p:nvPr/>
        </p:nvSpPr>
        <p:spPr>
          <a:xfrm>
            <a:off x="7353782" y="4020275"/>
            <a:ext cx="288862" cy="338554"/>
          </a:xfrm>
          <a:prstGeom prst="rect">
            <a:avLst/>
          </a:prstGeom>
          <a:noFill/>
        </p:spPr>
        <p:txBody>
          <a:bodyPr wrap="none" rtlCol="0">
            <a:spAutoFit/>
          </a:bodyPr>
          <a:lstStyle/>
          <a:p>
            <a:r>
              <a:rPr lang="en-US" sz="1600" dirty="0"/>
              <a:t>1</a:t>
            </a:r>
          </a:p>
        </p:txBody>
      </p:sp>
      <p:sp>
        <p:nvSpPr>
          <p:cNvPr id="223" name="TextBox 222">
            <a:extLst>
              <a:ext uri="{FF2B5EF4-FFF2-40B4-BE49-F238E27FC236}">
                <a16:creationId xmlns:a16="http://schemas.microsoft.com/office/drawing/2014/main" id="{25B3E8DA-82E1-B746-9524-A8B47546C7B7}"/>
              </a:ext>
            </a:extLst>
          </p:cNvPr>
          <p:cNvSpPr txBox="1"/>
          <p:nvPr/>
        </p:nvSpPr>
        <p:spPr>
          <a:xfrm>
            <a:off x="5443958" y="5953247"/>
            <a:ext cx="301686" cy="338554"/>
          </a:xfrm>
          <a:prstGeom prst="rect">
            <a:avLst/>
          </a:prstGeom>
          <a:noFill/>
        </p:spPr>
        <p:txBody>
          <a:bodyPr wrap="square" rtlCol="0">
            <a:spAutoFit/>
          </a:bodyPr>
          <a:lstStyle/>
          <a:p>
            <a:r>
              <a:rPr lang="en-US" sz="1600" dirty="0"/>
              <a:t>1</a:t>
            </a:r>
          </a:p>
        </p:txBody>
      </p:sp>
      <p:sp>
        <p:nvSpPr>
          <p:cNvPr id="224" name="TextBox 223">
            <a:extLst>
              <a:ext uri="{FF2B5EF4-FFF2-40B4-BE49-F238E27FC236}">
                <a16:creationId xmlns:a16="http://schemas.microsoft.com/office/drawing/2014/main" id="{51516E14-40A2-B34F-B880-05B80B68D6FC}"/>
              </a:ext>
            </a:extLst>
          </p:cNvPr>
          <p:cNvSpPr txBox="1"/>
          <p:nvPr/>
        </p:nvSpPr>
        <p:spPr>
          <a:xfrm>
            <a:off x="7355710" y="5943602"/>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5445886" y="2123956"/>
            <a:ext cx="301686" cy="338554"/>
          </a:xfrm>
          <a:prstGeom prst="rect">
            <a:avLst/>
          </a:prstGeom>
          <a:noFill/>
        </p:spPr>
        <p:txBody>
          <a:bodyPr wrap="square" rtlCol="0">
            <a:spAutoFit/>
          </a:bodyPr>
          <a:lstStyle/>
          <a:p>
            <a:r>
              <a:rPr lang="en-US" sz="1600" dirty="0"/>
              <a:t>8</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grpSp>
        <p:nvGrpSpPr>
          <p:cNvPr id="159" name="Group 158">
            <a:extLst>
              <a:ext uri="{FF2B5EF4-FFF2-40B4-BE49-F238E27FC236}">
                <a16:creationId xmlns:a16="http://schemas.microsoft.com/office/drawing/2014/main" id="{4AAED925-F16C-8F45-B5D7-47EABDB0B993}"/>
              </a:ext>
            </a:extLst>
          </p:cNvPr>
          <p:cNvGrpSpPr/>
          <p:nvPr/>
        </p:nvGrpSpPr>
        <p:grpSpPr>
          <a:xfrm>
            <a:off x="584365" y="1859143"/>
            <a:ext cx="736099" cy="1229581"/>
            <a:chOff x="10030307" y="3444875"/>
            <a:chExt cx="736099" cy="1229581"/>
          </a:xfrm>
        </p:grpSpPr>
        <p:sp>
          <p:nvSpPr>
            <p:cNvPr id="160" name="TextBox 159">
              <a:extLst>
                <a:ext uri="{FF2B5EF4-FFF2-40B4-BE49-F238E27FC236}">
                  <a16:creationId xmlns:a16="http://schemas.microsoft.com/office/drawing/2014/main" id="{6655EB12-A2B9-9D4A-A0A9-F9958BDB0106}"/>
                </a:ext>
              </a:extLst>
            </p:cNvPr>
            <p:cNvSpPr txBox="1"/>
            <p:nvPr/>
          </p:nvSpPr>
          <p:spPr>
            <a:xfrm>
              <a:off x="10030307" y="4089681"/>
              <a:ext cx="736099" cy="584775"/>
            </a:xfrm>
            <a:prstGeom prst="rect">
              <a:avLst/>
            </a:prstGeom>
            <a:noFill/>
          </p:spPr>
          <p:txBody>
            <a:bodyPr wrap="none" rtlCol="0">
              <a:spAutoFit/>
            </a:bodyPr>
            <a:lstStyle/>
            <a:p>
              <a:r>
                <a:rPr lang="en-US" sz="3200" dirty="0"/>
                <a:t>t=1</a:t>
              </a:r>
            </a:p>
          </p:txBody>
        </p:sp>
        <p:grpSp>
          <p:nvGrpSpPr>
            <p:cNvPr id="161" name="Group 160">
              <a:extLst>
                <a:ext uri="{FF2B5EF4-FFF2-40B4-BE49-F238E27FC236}">
                  <a16:creationId xmlns:a16="http://schemas.microsoft.com/office/drawing/2014/main" id="{0523D739-F413-264B-A745-A38C62E06D3B}"/>
                </a:ext>
              </a:extLst>
            </p:cNvPr>
            <p:cNvGrpSpPr/>
            <p:nvPr/>
          </p:nvGrpSpPr>
          <p:grpSpPr>
            <a:xfrm>
              <a:off x="10034588" y="3444875"/>
              <a:ext cx="682627" cy="682625"/>
              <a:chOff x="10034588" y="3444875"/>
              <a:chExt cx="682627" cy="682625"/>
            </a:xfrm>
          </p:grpSpPr>
          <p:sp>
            <p:nvSpPr>
              <p:cNvPr id="162" name="Oval 161">
                <a:extLst>
                  <a:ext uri="{FF2B5EF4-FFF2-40B4-BE49-F238E27FC236}">
                    <a16:creationId xmlns:a16="http://schemas.microsoft.com/office/drawing/2014/main" id="{CB814881-01DB-0E43-BA2F-B64D7EA26896}"/>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08775389-41CA-4740-B083-4D54E5FAECED}"/>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3E6B6CB9-512E-6343-AD8B-BBAB6CE819A4}"/>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B84002D-08B3-2041-9EB9-DE4D7AA96DC7}"/>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10AF67D-3C60-074D-85D9-BB7F3C22BA6E}"/>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D7001C9A-A249-5941-879B-C26FFA2151F7}"/>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6CFD6FA-4D66-9F4F-9565-82515FD78B17}"/>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3AF8B4F1-6823-4E49-BDC2-8B3DFF75FC97}"/>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8A30E75-242F-B744-AD86-D5121CF798F7}"/>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CA6C8979-7ABA-2548-A690-DBB79A1510E8}"/>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9D0B68AA-F684-FE43-A969-18E51C1C177F}"/>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5419F84A-0D3B-EF47-949B-02A63FAFFC86}"/>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DC9525E-B8EE-704E-94A9-DA434054CDB0}"/>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Oval 174">
                <a:extLst>
                  <a:ext uri="{FF2B5EF4-FFF2-40B4-BE49-F238E27FC236}">
                    <a16:creationId xmlns:a16="http://schemas.microsoft.com/office/drawing/2014/main" id="{1326D6D5-4368-3242-940E-7E5978F1247E}"/>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153" name="Straight Connector 152">
            <a:extLst>
              <a:ext uri="{FF2B5EF4-FFF2-40B4-BE49-F238E27FC236}">
                <a16:creationId xmlns:a16="http://schemas.microsoft.com/office/drawing/2014/main" id="{1BDF6761-A298-0649-AD22-E32D353E085B}"/>
              </a:ext>
            </a:extLst>
          </p:cNvPr>
          <p:cNvCxnSpPr>
            <a:cxnSpLocks/>
          </p:cNvCxnSpPr>
          <p:nvPr/>
        </p:nvCxnSpPr>
        <p:spPr>
          <a:xfrm>
            <a:off x="919556" y="1995948"/>
            <a:ext cx="0" cy="196031"/>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sp>
        <p:nvSpPr>
          <p:cNvPr id="154" name="Rectangle 153">
            <a:extLst>
              <a:ext uri="{FF2B5EF4-FFF2-40B4-BE49-F238E27FC236}">
                <a16:creationId xmlns:a16="http://schemas.microsoft.com/office/drawing/2014/main" id="{6E805ECD-DD10-C845-94C0-375A905AFE6F}"/>
              </a:ext>
            </a:extLst>
          </p:cNvPr>
          <p:cNvSpPr/>
          <p:nvPr/>
        </p:nvSpPr>
        <p:spPr>
          <a:xfrm>
            <a:off x="6626942" y="275303"/>
            <a:ext cx="3038168" cy="6292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1" name="Group 240">
            <a:extLst>
              <a:ext uri="{FF2B5EF4-FFF2-40B4-BE49-F238E27FC236}">
                <a16:creationId xmlns:a16="http://schemas.microsoft.com/office/drawing/2014/main" id="{C0DE6387-1D17-B74C-B49C-337140026F6C}"/>
              </a:ext>
            </a:extLst>
          </p:cNvPr>
          <p:cNvGrpSpPr/>
          <p:nvPr/>
        </p:nvGrpSpPr>
        <p:grpSpPr>
          <a:xfrm>
            <a:off x="6656438" y="235974"/>
            <a:ext cx="2493133" cy="1917291"/>
            <a:chOff x="7010400" y="108155"/>
            <a:chExt cx="2493133" cy="1917291"/>
          </a:xfrm>
        </p:grpSpPr>
        <p:sp>
          <p:nvSpPr>
            <p:cNvPr id="242" name="Freeform 241">
              <a:extLst>
                <a:ext uri="{FF2B5EF4-FFF2-40B4-BE49-F238E27FC236}">
                  <a16:creationId xmlns:a16="http://schemas.microsoft.com/office/drawing/2014/main" id="{AAB1A5DE-415B-F14B-A28A-363ED94665BF}"/>
                </a:ext>
              </a:extLst>
            </p:cNvPr>
            <p:cNvSpPr/>
            <p:nvPr/>
          </p:nvSpPr>
          <p:spPr>
            <a:xfrm>
              <a:off x="7010400" y="176982"/>
              <a:ext cx="2340077" cy="1848464"/>
            </a:xfrm>
            <a:custGeom>
              <a:avLst/>
              <a:gdLst>
                <a:gd name="connsiteX0" fmla="*/ 0 w 2340077"/>
                <a:gd name="connsiteY0" fmla="*/ 304800 h 432619"/>
                <a:gd name="connsiteX1" fmla="*/ 393290 w 2340077"/>
                <a:gd name="connsiteY1" fmla="*/ 0 h 432619"/>
                <a:gd name="connsiteX2" fmla="*/ 2340077 w 2340077"/>
                <a:gd name="connsiteY2" fmla="*/ 0 h 432619"/>
                <a:gd name="connsiteX3" fmla="*/ 147484 w 2340077"/>
                <a:gd name="connsiteY3" fmla="*/ 432619 h 432619"/>
                <a:gd name="connsiteX4" fmla="*/ 0 w 2340077"/>
                <a:gd name="connsiteY4" fmla="*/ 304800 h 432619"/>
                <a:gd name="connsiteX0" fmla="*/ 0 w 2340077"/>
                <a:gd name="connsiteY0" fmla="*/ 1691148 h 1818967"/>
                <a:gd name="connsiteX1" fmla="*/ 383458 w 2340077"/>
                <a:gd name="connsiteY1" fmla="*/ 0 h 1818967"/>
                <a:gd name="connsiteX2" fmla="*/ 2340077 w 2340077"/>
                <a:gd name="connsiteY2" fmla="*/ 1386348 h 1818967"/>
                <a:gd name="connsiteX3" fmla="*/ 147484 w 2340077"/>
                <a:gd name="connsiteY3" fmla="*/ 1818967 h 1818967"/>
                <a:gd name="connsiteX4" fmla="*/ 0 w 2340077"/>
                <a:gd name="connsiteY4" fmla="*/ 1691148 h 1818967"/>
                <a:gd name="connsiteX0" fmla="*/ 0 w 2340077"/>
                <a:gd name="connsiteY0" fmla="*/ 1691148 h 1818967"/>
                <a:gd name="connsiteX1" fmla="*/ 383458 w 2340077"/>
                <a:gd name="connsiteY1" fmla="*/ 0 h 1818967"/>
                <a:gd name="connsiteX2" fmla="*/ 2340077 w 2340077"/>
                <a:gd name="connsiteY2" fmla="*/ 1386348 h 1818967"/>
                <a:gd name="connsiteX3" fmla="*/ 147484 w 2340077"/>
                <a:gd name="connsiteY3" fmla="*/ 1818967 h 1818967"/>
                <a:gd name="connsiteX4" fmla="*/ 0 w 2340077"/>
                <a:gd name="connsiteY4" fmla="*/ 1691148 h 1818967"/>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48464"/>
                <a:gd name="connsiteX1" fmla="*/ 383458 w 2340077"/>
                <a:gd name="connsiteY1" fmla="*/ 0 h 1848464"/>
                <a:gd name="connsiteX2" fmla="*/ 2340077 w 2340077"/>
                <a:gd name="connsiteY2" fmla="*/ 1386348 h 1848464"/>
                <a:gd name="connsiteX3" fmla="*/ 137651 w 2340077"/>
                <a:gd name="connsiteY3" fmla="*/ 1848464 h 1848464"/>
                <a:gd name="connsiteX4" fmla="*/ 0 w 2340077"/>
                <a:gd name="connsiteY4" fmla="*/ 1691148 h 1848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0077" h="1848464">
                  <a:moveTo>
                    <a:pt x="0" y="1691148"/>
                  </a:moveTo>
                  <a:cubicBezTo>
                    <a:pt x="167148" y="1304412"/>
                    <a:pt x="285136" y="770193"/>
                    <a:pt x="383458" y="0"/>
                  </a:cubicBezTo>
                  <a:lnTo>
                    <a:pt x="2340077" y="1386348"/>
                  </a:lnTo>
                  <a:cubicBezTo>
                    <a:pt x="871794" y="1579716"/>
                    <a:pt x="740695" y="1645264"/>
                    <a:pt x="137651" y="1848464"/>
                  </a:cubicBezTo>
                  <a:lnTo>
                    <a:pt x="0" y="1691148"/>
                  </a:ln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3" name="Group 242">
              <a:extLst>
                <a:ext uri="{FF2B5EF4-FFF2-40B4-BE49-F238E27FC236}">
                  <a16:creationId xmlns:a16="http://schemas.microsoft.com/office/drawing/2014/main" id="{937CC7FC-FB1E-3F44-8360-192E93D54F76}"/>
                </a:ext>
              </a:extLst>
            </p:cNvPr>
            <p:cNvGrpSpPr/>
            <p:nvPr/>
          </p:nvGrpSpPr>
          <p:grpSpPr>
            <a:xfrm>
              <a:off x="7323884" y="108155"/>
              <a:ext cx="2179649" cy="1445342"/>
              <a:chOff x="7323884" y="108155"/>
              <a:chExt cx="2179649" cy="1445342"/>
            </a:xfrm>
          </p:grpSpPr>
          <p:sp>
            <p:nvSpPr>
              <p:cNvPr id="244" name="Rectangle 243">
                <a:extLst>
                  <a:ext uri="{FF2B5EF4-FFF2-40B4-BE49-F238E27FC236}">
                    <a16:creationId xmlns:a16="http://schemas.microsoft.com/office/drawing/2014/main" id="{4491BF2B-1B3B-CC46-9290-459EE74E54A2}"/>
                  </a:ext>
                </a:extLst>
              </p:cNvPr>
              <p:cNvSpPr/>
              <p:nvPr/>
            </p:nvSpPr>
            <p:spPr>
              <a:xfrm>
                <a:off x="7413523" y="108155"/>
                <a:ext cx="1936954" cy="14355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5" name="Group 244">
                <a:extLst>
                  <a:ext uri="{FF2B5EF4-FFF2-40B4-BE49-F238E27FC236}">
                    <a16:creationId xmlns:a16="http://schemas.microsoft.com/office/drawing/2014/main" id="{FCF8DCB2-D709-AF40-B84B-C341D1A769CD}"/>
                  </a:ext>
                </a:extLst>
              </p:cNvPr>
              <p:cNvGrpSpPr/>
              <p:nvPr/>
            </p:nvGrpSpPr>
            <p:grpSpPr>
              <a:xfrm>
                <a:off x="7323884" y="120836"/>
                <a:ext cx="2179649" cy="1432661"/>
                <a:chOff x="7323884" y="120836"/>
                <a:chExt cx="2179649" cy="1432661"/>
              </a:xfrm>
            </p:grpSpPr>
            <p:sp>
              <p:nvSpPr>
                <p:cNvPr id="246" name="Rectangle 245">
                  <a:extLst>
                    <a:ext uri="{FF2B5EF4-FFF2-40B4-BE49-F238E27FC236}">
                      <a16:creationId xmlns:a16="http://schemas.microsoft.com/office/drawing/2014/main" id="{AAB1F5FE-4DFF-8942-96D2-1BF59A9B8ED7}"/>
                    </a:ext>
                  </a:extLst>
                </p:cNvPr>
                <p:cNvSpPr/>
                <p:nvPr/>
              </p:nvSpPr>
              <p:spPr>
                <a:xfrm>
                  <a:off x="7409951" y="124866"/>
                  <a:ext cx="1940525"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7" name="TextBox 246">
                  <a:extLst>
                    <a:ext uri="{FF2B5EF4-FFF2-40B4-BE49-F238E27FC236}">
                      <a16:creationId xmlns:a16="http://schemas.microsoft.com/office/drawing/2014/main" id="{02C346E9-CF40-A846-ACD9-F72DFBB9E805}"/>
                    </a:ext>
                  </a:extLst>
                </p:cNvPr>
                <p:cNvSpPr txBox="1"/>
                <p:nvPr/>
              </p:nvSpPr>
              <p:spPr>
                <a:xfrm>
                  <a:off x="7799764" y="120836"/>
                  <a:ext cx="1117197" cy="400110"/>
                </a:xfrm>
                <a:prstGeom prst="rect">
                  <a:avLst/>
                </a:prstGeom>
                <a:noFill/>
              </p:spPr>
              <p:txBody>
                <a:bodyPr wrap="square" rtlCol="0">
                  <a:spAutoFit/>
                </a:bodyPr>
                <a:lstStyle/>
                <a:p>
                  <a:pPr algn="ctr">
                    <a:spcAft>
                      <a:spcPts val="400"/>
                    </a:spcAft>
                  </a:pPr>
                  <a:r>
                    <a:rPr lang="en-US" sz="2000" dirty="0">
                      <a:solidFill>
                        <a:schemeClr val="bg1"/>
                      </a:solidFill>
                    </a:rPr>
                    <a:t>DV in b:</a:t>
                  </a:r>
                </a:p>
              </p:txBody>
            </p:sp>
            <p:cxnSp>
              <p:nvCxnSpPr>
                <p:cNvPr id="248" name="Straight Connector 247">
                  <a:extLst>
                    <a:ext uri="{FF2B5EF4-FFF2-40B4-BE49-F238E27FC236}">
                      <a16:creationId xmlns:a16="http://schemas.microsoft.com/office/drawing/2014/main" id="{322E19FC-BD9D-FC41-8AF9-4540EB9B5BC4}"/>
                    </a:ext>
                  </a:extLst>
                </p:cNvPr>
                <p:cNvCxnSpPr>
                  <a:cxnSpLocks/>
                </p:cNvCxnSpPr>
                <p:nvPr/>
              </p:nvCxnSpPr>
              <p:spPr>
                <a:xfrm>
                  <a:off x="7401895" y="49525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9" name="Rectangle 248">
                  <a:extLst>
                    <a:ext uri="{FF2B5EF4-FFF2-40B4-BE49-F238E27FC236}">
                      <a16:creationId xmlns:a16="http://schemas.microsoft.com/office/drawing/2014/main" id="{14EC7CB6-196B-5E44-AD24-302ACAC213D8}"/>
                    </a:ext>
                  </a:extLst>
                </p:cNvPr>
                <p:cNvSpPr/>
                <p:nvPr/>
              </p:nvSpPr>
              <p:spPr>
                <a:xfrm>
                  <a:off x="7404189" y="124866"/>
                  <a:ext cx="1936455" cy="142863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0" name="TextBox 249">
                  <a:extLst>
                    <a:ext uri="{FF2B5EF4-FFF2-40B4-BE49-F238E27FC236}">
                      <a16:creationId xmlns:a16="http://schemas.microsoft.com/office/drawing/2014/main" id="{15AACE12-C210-0141-824B-658545F2E1EB}"/>
                    </a:ext>
                  </a:extLst>
                </p:cNvPr>
                <p:cNvSpPr txBox="1"/>
                <p:nvPr/>
              </p:nvSpPr>
              <p:spPr>
                <a:xfrm>
                  <a:off x="8392488" y="560500"/>
                  <a:ext cx="1111045" cy="978729"/>
                </a:xfrm>
                <a:prstGeom prst="rect">
                  <a:avLst/>
                </a:prstGeom>
                <a:noFill/>
              </p:spPr>
              <p:txBody>
                <a:bodyPr wrap="square" rtlCol="0">
                  <a:spAutoFit/>
                </a:bodyPr>
                <a:lstStyle/>
                <a:p>
                  <a:pPr>
                    <a:lnSpc>
                      <a:spcPct val="90000"/>
                    </a:lnSpc>
                  </a:pPr>
                  <a:r>
                    <a:rPr lang="en-US" sz="1600" dirty="0"/>
                    <a:t>D</a:t>
                  </a:r>
                  <a:r>
                    <a:rPr lang="en-US" sz="1600" baseline="-25000" dirty="0"/>
                    <a:t>b</a:t>
                  </a:r>
                  <a:r>
                    <a:rPr lang="en-US" sz="1600" dirty="0"/>
                    <a:t>(f) =</a:t>
                  </a:r>
                  <a:r>
                    <a:rPr lang="en-US" sz="1600" dirty="0">
                      <a:cs typeface="Arial" charset="0"/>
                    </a:rPr>
                    <a:t> ∞</a:t>
                  </a:r>
                </a:p>
                <a:p>
                  <a:pPr>
                    <a:lnSpc>
                      <a:spcPct val="90000"/>
                    </a:lnSpc>
                  </a:pPr>
                  <a:r>
                    <a:rPr lang="en-US" sz="1600" dirty="0"/>
                    <a:t>D</a:t>
                  </a:r>
                  <a:r>
                    <a:rPr lang="en-US" sz="1600" baseline="-25000" dirty="0"/>
                    <a:t>b</a:t>
                  </a:r>
                  <a:r>
                    <a:rPr lang="en-US" sz="1600" dirty="0"/>
                    <a:t>(g) =</a:t>
                  </a:r>
                  <a:r>
                    <a:rPr lang="en-US" sz="1600" dirty="0">
                      <a:cs typeface="Arial" charset="0"/>
                    </a:rPr>
                    <a:t> ∞</a:t>
                  </a:r>
                </a:p>
                <a:p>
                  <a:pPr>
                    <a:lnSpc>
                      <a:spcPct val="90000"/>
                    </a:lnSpc>
                  </a:pPr>
                  <a:r>
                    <a:rPr lang="en-US" sz="1600" dirty="0"/>
                    <a:t>D</a:t>
                  </a:r>
                  <a:r>
                    <a:rPr lang="en-US" sz="1600" baseline="-25000" dirty="0"/>
                    <a:t>b</a:t>
                  </a:r>
                  <a:r>
                    <a:rPr lang="en-US" sz="1600" dirty="0"/>
                    <a:t>(h) =</a:t>
                  </a:r>
                  <a:r>
                    <a:rPr lang="en-US" sz="1600" dirty="0">
                      <a:cs typeface="Arial" charset="0"/>
                    </a:rPr>
                    <a:t> ∞</a:t>
                  </a:r>
                </a:p>
                <a:p>
                  <a:pPr>
                    <a:lnSpc>
                      <a:spcPct val="90000"/>
                    </a:lnSpc>
                  </a:pPr>
                  <a:r>
                    <a:rPr lang="en-US" sz="1600" dirty="0"/>
                    <a:t>D</a:t>
                  </a:r>
                  <a:r>
                    <a:rPr lang="en-US" sz="1600" baseline="-25000" dirty="0"/>
                    <a:t>b</a:t>
                  </a:r>
                  <a:r>
                    <a:rPr lang="en-US" sz="1600" dirty="0"/>
                    <a:t>(i) =</a:t>
                  </a:r>
                  <a:r>
                    <a:rPr lang="en-US" sz="1600" dirty="0">
                      <a:cs typeface="Arial" charset="0"/>
                    </a:rPr>
                    <a:t> ∞</a:t>
                  </a:r>
                  <a:endParaRPr lang="en-US" sz="1600" dirty="0"/>
                </a:p>
              </p:txBody>
            </p:sp>
            <p:sp>
              <p:nvSpPr>
                <p:cNvPr id="251" name="TextBox 250">
                  <a:extLst>
                    <a:ext uri="{FF2B5EF4-FFF2-40B4-BE49-F238E27FC236}">
                      <a16:creationId xmlns:a16="http://schemas.microsoft.com/office/drawing/2014/main" id="{8FBBD149-E4A4-7649-964F-57535C719AD2}"/>
                    </a:ext>
                  </a:extLst>
                </p:cNvPr>
                <p:cNvSpPr txBox="1"/>
                <p:nvPr/>
              </p:nvSpPr>
              <p:spPr>
                <a:xfrm>
                  <a:off x="7323884" y="557387"/>
                  <a:ext cx="1117197" cy="978729"/>
                </a:xfrm>
                <a:prstGeom prst="rect">
                  <a:avLst/>
                </a:prstGeom>
                <a:noFill/>
              </p:spPr>
              <p:txBody>
                <a:bodyPr wrap="square" rtlCol="0">
                  <a:spAutoFit/>
                </a:bodyPr>
                <a:lstStyle/>
                <a:p>
                  <a:pPr marL="114300" lvl="1">
                    <a:lnSpc>
                      <a:spcPct val="90000"/>
                    </a:lnSpc>
                  </a:pPr>
                  <a:r>
                    <a:rPr lang="en-US" sz="1600" dirty="0"/>
                    <a:t>D</a:t>
                  </a:r>
                  <a:r>
                    <a:rPr lang="en-US" sz="1600" baseline="-25000" dirty="0"/>
                    <a:t>b</a:t>
                  </a:r>
                  <a:r>
                    <a:rPr lang="en-US" sz="1600" dirty="0"/>
                    <a:t>(a) = 8</a:t>
                  </a:r>
                  <a:endParaRPr lang="en-US" sz="1600" dirty="0">
                    <a:cs typeface="Arial" charset="0"/>
                  </a:endParaRPr>
                </a:p>
                <a:p>
                  <a:pPr marL="114300" lvl="1">
                    <a:lnSpc>
                      <a:spcPct val="90000"/>
                    </a:lnSpc>
                  </a:pPr>
                  <a:r>
                    <a:rPr lang="en-US" sz="1600" dirty="0"/>
                    <a:t>D</a:t>
                  </a:r>
                  <a:r>
                    <a:rPr lang="en-US" sz="1600" baseline="-25000" dirty="0"/>
                    <a:t>b</a:t>
                  </a:r>
                  <a:r>
                    <a:rPr lang="en-US" sz="1600" dirty="0"/>
                    <a:t>(c) =</a:t>
                  </a:r>
                  <a:r>
                    <a:rPr lang="en-US" sz="1600" dirty="0">
                      <a:cs typeface="Arial" charset="0"/>
                    </a:rPr>
                    <a:t> 1</a:t>
                  </a:r>
                  <a:endParaRPr lang="en-US" sz="1600" dirty="0"/>
                </a:p>
                <a:p>
                  <a:pPr marL="114300" lvl="1">
                    <a:lnSpc>
                      <a:spcPct val="90000"/>
                    </a:lnSpc>
                  </a:pPr>
                  <a:r>
                    <a:rPr lang="en-US" sz="1600" dirty="0"/>
                    <a:t>D</a:t>
                  </a:r>
                  <a:r>
                    <a:rPr lang="en-US" sz="1600" baseline="-25000" dirty="0"/>
                    <a:t>b</a:t>
                  </a:r>
                  <a:r>
                    <a:rPr lang="en-US" sz="1600" dirty="0"/>
                    <a:t>(d) =</a:t>
                  </a:r>
                  <a:r>
                    <a:rPr lang="en-US" sz="1600" dirty="0">
                      <a:cs typeface="Arial" charset="0"/>
                    </a:rPr>
                    <a:t> ∞</a:t>
                  </a:r>
                  <a:endParaRPr lang="en-US" sz="1600" dirty="0"/>
                </a:p>
                <a:p>
                  <a:pPr marL="114300" lvl="1">
                    <a:lnSpc>
                      <a:spcPct val="90000"/>
                    </a:lnSpc>
                  </a:pPr>
                  <a:r>
                    <a:rPr lang="en-US" sz="1600" dirty="0"/>
                    <a:t>D</a:t>
                  </a:r>
                  <a:r>
                    <a:rPr lang="en-US" sz="1600" baseline="-25000" dirty="0"/>
                    <a:t>b</a:t>
                  </a:r>
                  <a:r>
                    <a:rPr lang="en-US" sz="1600" dirty="0"/>
                    <a:t>(e) =</a:t>
                  </a:r>
                  <a:r>
                    <a:rPr lang="en-US" sz="1600" dirty="0">
                      <a:cs typeface="Arial" charset="0"/>
                    </a:rPr>
                    <a:t> 1</a:t>
                  </a:r>
                  <a:endParaRPr lang="en-US" sz="1600" dirty="0"/>
                </a:p>
              </p:txBody>
            </p:sp>
          </p:grpSp>
        </p:grpSp>
      </p:grpSp>
      <p:sp>
        <p:nvSpPr>
          <p:cNvPr id="281" name="TextBox 280">
            <a:extLst>
              <a:ext uri="{FF2B5EF4-FFF2-40B4-BE49-F238E27FC236}">
                <a16:creationId xmlns:a16="http://schemas.microsoft.com/office/drawing/2014/main" id="{9547E6FC-ED98-A842-83E6-5B393D42D482}"/>
              </a:ext>
            </a:extLst>
          </p:cNvPr>
          <p:cNvSpPr txBox="1"/>
          <p:nvPr/>
        </p:nvSpPr>
        <p:spPr>
          <a:xfrm flipH="1">
            <a:off x="348626" y="3078991"/>
            <a:ext cx="2195814" cy="590931"/>
          </a:xfrm>
          <a:prstGeom prst="rect">
            <a:avLst/>
          </a:prstGeom>
          <a:noFill/>
        </p:spPr>
        <p:txBody>
          <a:bodyPr wrap="square" rtlCol="0">
            <a:spAutoFit/>
          </a:bodyPr>
          <a:lstStyle/>
          <a:p>
            <a:pPr marL="285750" indent="-285750">
              <a:lnSpc>
                <a:spcPct val="90000"/>
              </a:lnSpc>
              <a:buClr>
                <a:srgbClr val="0000A8"/>
              </a:buClr>
              <a:buFont typeface="Wingdings" pitchFamily="2" charset="2"/>
              <a:buChar char="§"/>
            </a:pPr>
            <a:r>
              <a:rPr lang="en-US" dirty="0"/>
              <a:t>c receives DVs from b</a:t>
            </a:r>
          </a:p>
        </p:txBody>
      </p:sp>
      <p:sp>
        <p:nvSpPr>
          <p:cNvPr id="345" name="Right Arrow 344">
            <a:extLst>
              <a:ext uri="{FF2B5EF4-FFF2-40B4-BE49-F238E27FC236}">
                <a16:creationId xmlns:a16="http://schemas.microsoft.com/office/drawing/2014/main" id="{92F5E3C5-FAC5-934A-B5A5-9BE872588D4E}"/>
              </a:ext>
            </a:extLst>
          </p:cNvPr>
          <p:cNvSpPr/>
          <p:nvPr/>
        </p:nvSpPr>
        <p:spPr>
          <a:xfrm rot="16200000">
            <a:off x="6346718" y="3406881"/>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6" name="Right Arrow 355">
            <a:extLst>
              <a:ext uri="{FF2B5EF4-FFF2-40B4-BE49-F238E27FC236}">
                <a16:creationId xmlns:a16="http://schemas.microsoft.com/office/drawing/2014/main" id="{FECE1C4C-C6DE-E44B-8914-C9FAB6E59F01}"/>
              </a:ext>
            </a:extLst>
          </p:cNvPr>
          <p:cNvSpPr/>
          <p:nvPr/>
        </p:nvSpPr>
        <p:spPr>
          <a:xfrm>
            <a:off x="4973224" y="1937987"/>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7" name="Right Arrow 356">
            <a:extLst>
              <a:ext uri="{FF2B5EF4-FFF2-40B4-BE49-F238E27FC236}">
                <a16:creationId xmlns:a16="http://schemas.microsoft.com/office/drawing/2014/main" id="{E44AC5A8-AB5C-6D48-965A-B3150C882B9F}"/>
              </a:ext>
            </a:extLst>
          </p:cNvPr>
          <p:cNvSpPr/>
          <p:nvPr/>
        </p:nvSpPr>
        <p:spPr>
          <a:xfrm rot="10800000">
            <a:off x="7631559" y="191970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4" name="Group 313">
            <a:extLst>
              <a:ext uri="{FF2B5EF4-FFF2-40B4-BE49-F238E27FC236}">
                <a16:creationId xmlns:a16="http://schemas.microsoft.com/office/drawing/2014/main" id="{917871C2-1731-FE43-944D-6364CCE85DA9}"/>
              </a:ext>
            </a:extLst>
          </p:cNvPr>
          <p:cNvGrpSpPr/>
          <p:nvPr/>
        </p:nvGrpSpPr>
        <p:grpSpPr>
          <a:xfrm>
            <a:off x="4333785" y="190606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16" y="2507397"/>
                <a:ext cx="341085"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283" name="Group 282">
            <a:extLst>
              <a:ext uri="{FF2B5EF4-FFF2-40B4-BE49-F238E27FC236}">
                <a16:creationId xmlns:a16="http://schemas.microsoft.com/office/drawing/2014/main" id="{A665C0C8-7FDD-0A42-80A3-CC602804C042}"/>
              </a:ext>
            </a:extLst>
          </p:cNvPr>
          <p:cNvGrpSpPr/>
          <p:nvPr/>
        </p:nvGrpSpPr>
        <p:grpSpPr>
          <a:xfrm>
            <a:off x="4336458" y="383379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4" name="Group 3">
            <a:extLst>
              <a:ext uri="{FF2B5EF4-FFF2-40B4-BE49-F238E27FC236}">
                <a16:creationId xmlns:a16="http://schemas.microsoft.com/office/drawing/2014/main" id="{D3B35DA9-63C6-B944-AEED-1CE8A219D68F}"/>
              </a:ext>
            </a:extLst>
          </p:cNvPr>
          <p:cNvGrpSpPr/>
          <p:nvPr/>
        </p:nvGrpSpPr>
        <p:grpSpPr>
          <a:xfrm>
            <a:off x="8740877" y="219997"/>
            <a:ext cx="2045109" cy="2667397"/>
            <a:chOff x="8740877" y="219997"/>
            <a:chExt cx="2045109" cy="2667397"/>
          </a:xfrm>
        </p:grpSpPr>
        <p:sp>
          <p:nvSpPr>
            <p:cNvPr id="234" name="Freeform 233">
              <a:extLst>
                <a:ext uri="{FF2B5EF4-FFF2-40B4-BE49-F238E27FC236}">
                  <a16:creationId xmlns:a16="http://schemas.microsoft.com/office/drawing/2014/main" id="{CD3625DA-7674-FD43-A116-87C156BB9E53}"/>
                </a:ext>
              </a:extLst>
            </p:cNvPr>
            <p:cNvSpPr/>
            <p:nvPr/>
          </p:nvSpPr>
          <p:spPr>
            <a:xfrm>
              <a:off x="8740877" y="247036"/>
              <a:ext cx="924232" cy="2428567"/>
            </a:xfrm>
            <a:custGeom>
              <a:avLst/>
              <a:gdLst>
                <a:gd name="connsiteX0" fmla="*/ 9833 w 786581"/>
                <a:gd name="connsiteY0" fmla="*/ 501445 h 2458064"/>
                <a:gd name="connsiteX1" fmla="*/ 747252 w 786581"/>
                <a:gd name="connsiteY1" fmla="*/ 0 h 2458064"/>
                <a:gd name="connsiteX2" fmla="*/ 786581 w 786581"/>
                <a:gd name="connsiteY2" fmla="*/ 2458064 h 2458064"/>
                <a:gd name="connsiteX3" fmla="*/ 0 w 786581"/>
                <a:gd name="connsiteY3" fmla="*/ 668593 h 2458064"/>
                <a:gd name="connsiteX4" fmla="*/ 9833 w 786581"/>
                <a:gd name="connsiteY4" fmla="*/ 501445 h 2458064"/>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1 w 1170039"/>
                <a:gd name="connsiteY0" fmla="*/ 1809135 h 2428567"/>
                <a:gd name="connsiteX1" fmla="*/ 1160207 w 1170039"/>
                <a:gd name="connsiteY1" fmla="*/ 0 h 2428567"/>
                <a:gd name="connsiteX2" fmla="*/ 1170039 w 1170039"/>
                <a:gd name="connsiteY2" fmla="*/ 2428567 h 2428567"/>
                <a:gd name="connsiteX3" fmla="*/ 0 w 1170039"/>
                <a:gd name="connsiteY3" fmla="*/ 1946786 h 2428567"/>
                <a:gd name="connsiteX4" fmla="*/ 1 w 1170039"/>
                <a:gd name="connsiteY4" fmla="*/ 1809135 h 2428567"/>
                <a:gd name="connsiteX0" fmla="*/ 1 w 1170039"/>
                <a:gd name="connsiteY0" fmla="*/ 1809135 h 2428567"/>
                <a:gd name="connsiteX1" fmla="*/ 1160207 w 1170039"/>
                <a:gd name="connsiteY1" fmla="*/ 0 h 2428567"/>
                <a:gd name="connsiteX2" fmla="*/ 1170039 w 1170039"/>
                <a:gd name="connsiteY2" fmla="*/ 2428567 h 2428567"/>
                <a:gd name="connsiteX3" fmla="*/ 0 w 1170039"/>
                <a:gd name="connsiteY3" fmla="*/ 1946786 h 2428567"/>
                <a:gd name="connsiteX4" fmla="*/ 1 w 1170039"/>
                <a:gd name="connsiteY4" fmla="*/ 1809135 h 2428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39" h="2428567">
                  <a:moveTo>
                    <a:pt x="1" y="1809135"/>
                  </a:moveTo>
                  <a:cubicBezTo>
                    <a:pt x="353962" y="1681316"/>
                    <a:pt x="875071" y="865238"/>
                    <a:pt x="1160207" y="0"/>
                  </a:cubicBezTo>
                  <a:cubicBezTo>
                    <a:pt x="1163484" y="809522"/>
                    <a:pt x="1166762" y="1619045"/>
                    <a:pt x="1170039" y="2428567"/>
                  </a:cubicBezTo>
                  <a:cubicBezTo>
                    <a:pt x="819356" y="2058219"/>
                    <a:pt x="714478" y="2090992"/>
                    <a:pt x="0" y="1946786"/>
                  </a:cubicBezTo>
                  <a:cubicBezTo>
                    <a:pt x="0" y="1900902"/>
                    <a:pt x="1" y="1855019"/>
                    <a:pt x="1" y="1809135"/>
                  </a:cubicBez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8" name="Group 357">
              <a:extLst>
                <a:ext uri="{FF2B5EF4-FFF2-40B4-BE49-F238E27FC236}">
                  <a16:creationId xmlns:a16="http://schemas.microsoft.com/office/drawing/2014/main" id="{8E84743B-19DB-E241-B0AF-861F515FE360}"/>
                </a:ext>
              </a:extLst>
            </p:cNvPr>
            <p:cNvGrpSpPr/>
            <p:nvPr/>
          </p:nvGrpSpPr>
          <p:grpSpPr>
            <a:xfrm>
              <a:off x="9636528" y="219997"/>
              <a:ext cx="1149458" cy="2667397"/>
              <a:chOff x="9764348" y="1447800"/>
              <a:chExt cx="1149458" cy="2667397"/>
            </a:xfrm>
          </p:grpSpPr>
          <p:sp>
            <p:nvSpPr>
              <p:cNvPr id="359" name="Rectangle 358">
                <a:extLst>
                  <a:ext uri="{FF2B5EF4-FFF2-40B4-BE49-F238E27FC236}">
                    <a16:creationId xmlns:a16="http://schemas.microsoft.com/office/drawing/2014/main" id="{FBF5705D-BC98-2845-B684-C5D5E33CE86A}"/>
                  </a:ext>
                </a:extLst>
              </p:cNvPr>
              <p:cNvSpPr/>
              <p:nvPr/>
            </p:nvSpPr>
            <p:spPr>
              <a:xfrm>
                <a:off x="9783097" y="1447800"/>
                <a:ext cx="1130709" cy="24261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0" name="Group 359">
                <a:extLst>
                  <a:ext uri="{FF2B5EF4-FFF2-40B4-BE49-F238E27FC236}">
                    <a16:creationId xmlns:a16="http://schemas.microsoft.com/office/drawing/2014/main" id="{45185F04-540F-1048-94D0-753D4872458F}"/>
                  </a:ext>
                </a:extLst>
              </p:cNvPr>
              <p:cNvGrpSpPr/>
              <p:nvPr/>
            </p:nvGrpSpPr>
            <p:grpSpPr>
              <a:xfrm>
                <a:off x="9764348" y="1447800"/>
                <a:ext cx="1130291" cy="2667397"/>
                <a:chOff x="9472119" y="702026"/>
                <a:chExt cx="1130291" cy="2667397"/>
              </a:xfrm>
            </p:grpSpPr>
            <p:sp>
              <p:nvSpPr>
                <p:cNvPr id="361" name="Rectangle 360">
                  <a:extLst>
                    <a:ext uri="{FF2B5EF4-FFF2-40B4-BE49-F238E27FC236}">
                      <a16:creationId xmlns:a16="http://schemas.microsoft.com/office/drawing/2014/main" id="{F1B029F2-3CFB-F446-A49B-ABBE33D07546}"/>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2" name="TextBox 361">
                  <a:extLst>
                    <a:ext uri="{FF2B5EF4-FFF2-40B4-BE49-F238E27FC236}">
                      <a16:creationId xmlns:a16="http://schemas.microsoft.com/office/drawing/2014/main" id="{E601508D-C456-214F-B2CC-E58813667624}"/>
                    </a:ext>
                  </a:extLst>
                </p:cNvPr>
                <p:cNvSpPr txBox="1"/>
                <p:nvPr/>
              </p:nvSpPr>
              <p:spPr>
                <a:xfrm>
                  <a:off x="9472119" y="702026"/>
                  <a:ext cx="1088020" cy="2667397"/>
                </a:xfrm>
                <a:prstGeom prst="rect">
                  <a:avLst/>
                </a:prstGeom>
                <a:noFill/>
              </p:spPr>
              <p:txBody>
                <a:bodyPr wrap="square" rtlCol="0">
                  <a:spAutoFit/>
                </a:bodyPr>
                <a:lstStyle/>
                <a:p>
                  <a:pPr algn="ctr">
                    <a:spcAft>
                      <a:spcPts val="400"/>
                    </a:spcAft>
                  </a:pPr>
                  <a:r>
                    <a:rPr lang="en-US" sz="2000" dirty="0">
                      <a:solidFill>
                        <a:schemeClr val="bg1"/>
                      </a:solidFill>
                    </a:rPr>
                    <a:t>DV in c:</a:t>
                  </a:r>
                </a:p>
                <a:p>
                  <a:pPr marL="114300" lvl="1"/>
                  <a:r>
                    <a:rPr lang="en-US" sz="1600" dirty="0"/>
                    <a:t>D</a:t>
                  </a:r>
                  <a:r>
                    <a:rPr lang="en-US" sz="1600" baseline="-25000" dirty="0"/>
                    <a:t>c</a:t>
                  </a:r>
                  <a:r>
                    <a:rPr lang="en-US" sz="1600" dirty="0"/>
                    <a:t>(a) =</a:t>
                  </a:r>
                  <a:r>
                    <a:rPr lang="en-US" sz="1600" dirty="0">
                      <a:cs typeface="Arial" charset="0"/>
                    </a:rPr>
                    <a:t> ∞</a:t>
                  </a:r>
                </a:p>
                <a:p>
                  <a:pPr marL="114300" lvl="1"/>
                  <a:r>
                    <a:rPr lang="en-US" sz="1600" dirty="0"/>
                    <a:t>D</a:t>
                  </a:r>
                  <a:r>
                    <a:rPr lang="en-US" sz="1600" baseline="-25000" dirty="0"/>
                    <a:t>c</a:t>
                  </a:r>
                  <a:r>
                    <a:rPr lang="en-US" sz="1600" dirty="0"/>
                    <a:t>(b) =</a:t>
                  </a:r>
                  <a:r>
                    <a:rPr lang="en-US" sz="1600" dirty="0">
                      <a:cs typeface="Arial" charset="0"/>
                    </a:rPr>
                    <a:t> 1</a:t>
                  </a:r>
                </a:p>
                <a:p>
                  <a:pPr marL="114300" lvl="1"/>
                  <a:r>
                    <a:rPr lang="en-US" sz="1600" dirty="0">
                      <a:cs typeface="Arial" charset="0"/>
                    </a:rPr>
                    <a:t>D</a:t>
                  </a:r>
                  <a:r>
                    <a:rPr lang="en-US" sz="1600" baseline="-25000" dirty="0">
                      <a:cs typeface="Arial" charset="0"/>
                    </a:rPr>
                    <a:t>c</a:t>
                  </a:r>
                  <a:r>
                    <a:rPr lang="en-US" sz="1600" dirty="0">
                      <a:cs typeface="Arial" charset="0"/>
                    </a:rPr>
                    <a:t>(c) = 0</a:t>
                  </a:r>
                  <a:endParaRPr lang="en-US" sz="1600" dirty="0"/>
                </a:p>
                <a:p>
                  <a:pPr marL="114300" lvl="1"/>
                  <a:r>
                    <a:rPr lang="en-US" sz="1600" dirty="0"/>
                    <a:t>D</a:t>
                  </a:r>
                  <a:r>
                    <a:rPr lang="en-US" sz="1600" baseline="-25000" dirty="0"/>
                    <a:t>c</a:t>
                  </a:r>
                  <a:r>
                    <a:rPr lang="en-US" sz="1600" dirty="0"/>
                    <a:t>(d) =</a:t>
                  </a:r>
                  <a:r>
                    <a:rPr lang="en-US" sz="1600" dirty="0">
                      <a:cs typeface="Arial" charset="0"/>
                    </a:rPr>
                    <a:t> ∞</a:t>
                  </a:r>
                  <a:endParaRPr lang="en-US" sz="1600" dirty="0"/>
                </a:p>
                <a:p>
                  <a:pPr marL="114300" lvl="1"/>
                  <a:r>
                    <a:rPr lang="en-US" sz="1600" dirty="0"/>
                    <a:t>D</a:t>
                  </a:r>
                  <a:r>
                    <a:rPr lang="en-US" sz="1600" baseline="-25000" dirty="0"/>
                    <a:t>c</a:t>
                  </a:r>
                  <a:r>
                    <a:rPr lang="en-US" sz="1600" dirty="0"/>
                    <a:t>(e) =</a:t>
                  </a:r>
                  <a:r>
                    <a:rPr lang="en-US" sz="1600" dirty="0">
                      <a:cs typeface="Arial" charset="0"/>
                    </a:rPr>
                    <a:t> ∞</a:t>
                  </a:r>
                  <a:endParaRPr lang="en-US" sz="1600" dirty="0"/>
                </a:p>
                <a:p>
                  <a:pPr marL="114300" lvl="1"/>
                  <a:r>
                    <a:rPr lang="en-US" sz="1600" dirty="0"/>
                    <a:t>D</a:t>
                  </a:r>
                  <a:r>
                    <a:rPr lang="en-US" sz="1600" baseline="-25000" dirty="0"/>
                    <a:t>c</a:t>
                  </a:r>
                  <a:r>
                    <a:rPr lang="en-US" sz="1600" dirty="0"/>
                    <a:t>(f) =</a:t>
                  </a:r>
                  <a:r>
                    <a:rPr lang="en-US" sz="1600" dirty="0">
                      <a:cs typeface="Arial" charset="0"/>
                    </a:rPr>
                    <a:t> ∞</a:t>
                  </a:r>
                  <a:endParaRPr lang="en-US" sz="1600" dirty="0"/>
                </a:p>
                <a:p>
                  <a:pPr marL="114300" lvl="1"/>
                  <a:r>
                    <a:rPr lang="en-US" sz="1600" dirty="0"/>
                    <a:t>D</a:t>
                  </a:r>
                  <a:r>
                    <a:rPr lang="en-US" sz="1600" baseline="-25000" dirty="0"/>
                    <a:t>c</a:t>
                  </a:r>
                  <a:r>
                    <a:rPr lang="en-US" sz="1600" dirty="0"/>
                    <a:t>(g) =</a:t>
                  </a:r>
                  <a:r>
                    <a:rPr lang="en-US" sz="1600" dirty="0">
                      <a:cs typeface="Arial" charset="0"/>
                    </a:rPr>
                    <a:t> ∞</a:t>
                  </a:r>
                  <a:endParaRPr lang="en-US" sz="1600" dirty="0"/>
                </a:p>
                <a:p>
                  <a:pPr marL="114300" lvl="1"/>
                  <a:r>
                    <a:rPr lang="en-US" sz="1600" dirty="0"/>
                    <a:t>D</a:t>
                  </a:r>
                  <a:r>
                    <a:rPr lang="en-US" sz="1600" baseline="-25000" dirty="0"/>
                    <a:t>c</a:t>
                  </a:r>
                  <a:r>
                    <a:rPr lang="en-US" sz="1600" dirty="0"/>
                    <a:t>(h) =</a:t>
                  </a:r>
                  <a:r>
                    <a:rPr lang="en-US" sz="1600" dirty="0">
                      <a:cs typeface="Arial" charset="0"/>
                    </a:rPr>
                    <a:t> ∞</a:t>
                  </a:r>
                  <a:endParaRPr lang="en-US" sz="1600" dirty="0"/>
                </a:p>
                <a:p>
                  <a:pPr marL="114300"/>
                  <a:r>
                    <a:rPr lang="en-US" sz="1600" dirty="0"/>
                    <a:t>D</a:t>
                  </a:r>
                  <a:r>
                    <a:rPr lang="en-US" sz="1600" baseline="-25000" dirty="0"/>
                    <a:t>c</a:t>
                  </a:r>
                  <a:r>
                    <a:rPr lang="en-US" sz="1600" dirty="0"/>
                    <a:t>(i) =</a:t>
                  </a:r>
                  <a:r>
                    <a:rPr lang="en-US" sz="1600" dirty="0">
                      <a:cs typeface="Arial" charset="0"/>
                    </a:rPr>
                    <a:t> ∞</a:t>
                  </a:r>
                  <a:endParaRPr lang="en-US" sz="1600" dirty="0"/>
                </a:p>
              </p:txBody>
            </p:sp>
            <p:cxnSp>
              <p:nvCxnSpPr>
                <p:cNvPr id="363" name="Straight Connector 362">
                  <a:extLst>
                    <a:ext uri="{FF2B5EF4-FFF2-40B4-BE49-F238E27FC236}">
                      <a16:creationId xmlns:a16="http://schemas.microsoft.com/office/drawing/2014/main" id="{3FDDC54C-ACD2-B847-8FF7-2C6CBDB5C160}"/>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4" name="Rectangle 363">
                  <a:extLst>
                    <a:ext uri="{FF2B5EF4-FFF2-40B4-BE49-F238E27FC236}">
                      <a16:creationId xmlns:a16="http://schemas.microsoft.com/office/drawing/2014/main" id="{C28D2058-9ADC-2F45-A3D5-6BE95FBA06E4}"/>
                    </a:ext>
                  </a:extLst>
                </p:cNvPr>
                <p:cNvSpPr/>
                <p:nvPr/>
              </p:nvSpPr>
              <p:spPr>
                <a:xfrm>
                  <a:off x="9479666" y="706055"/>
                  <a:ext cx="1122744" cy="26207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183" name="Freeform 182">
            <a:extLst>
              <a:ext uri="{FF2B5EF4-FFF2-40B4-BE49-F238E27FC236}">
                <a16:creationId xmlns:a16="http://schemas.microsoft.com/office/drawing/2014/main" id="{2593EFCC-23E2-4043-94E6-A9E17FCC79C5}"/>
              </a:ext>
            </a:extLst>
          </p:cNvPr>
          <p:cNvSpPr/>
          <p:nvPr/>
        </p:nvSpPr>
        <p:spPr>
          <a:xfrm>
            <a:off x="6794417" y="3016538"/>
            <a:ext cx="2889702" cy="2634390"/>
          </a:xfrm>
          <a:custGeom>
            <a:avLst/>
            <a:gdLst>
              <a:gd name="connsiteX0" fmla="*/ 0 w 2615381"/>
              <a:gd name="connsiteY0" fmla="*/ 0 h 2615381"/>
              <a:gd name="connsiteX1" fmla="*/ 2595716 w 2615381"/>
              <a:gd name="connsiteY1" fmla="*/ 235975 h 2615381"/>
              <a:gd name="connsiteX2" fmla="*/ 2615381 w 2615381"/>
              <a:gd name="connsiteY2" fmla="*/ 2615381 h 2615381"/>
              <a:gd name="connsiteX3" fmla="*/ 9832 w 2615381"/>
              <a:gd name="connsiteY3" fmla="*/ 167149 h 2615381"/>
              <a:gd name="connsiteX4" fmla="*/ 0 w 2615381"/>
              <a:gd name="connsiteY4" fmla="*/ 0 h 2615381"/>
              <a:gd name="connsiteX0" fmla="*/ 0 w 2654709"/>
              <a:gd name="connsiteY0" fmla="*/ 0 h 2615381"/>
              <a:gd name="connsiteX1" fmla="*/ 2654709 w 2654709"/>
              <a:gd name="connsiteY1" fmla="*/ 255639 h 2615381"/>
              <a:gd name="connsiteX2" fmla="*/ 2615381 w 2654709"/>
              <a:gd name="connsiteY2" fmla="*/ 2615381 h 2615381"/>
              <a:gd name="connsiteX3" fmla="*/ 9832 w 2654709"/>
              <a:gd name="connsiteY3" fmla="*/ 167149 h 2615381"/>
              <a:gd name="connsiteX4" fmla="*/ 0 w 2654709"/>
              <a:gd name="connsiteY4" fmla="*/ 0 h 2615381"/>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29497 w 2684207"/>
              <a:gd name="connsiteY0" fmla="*/ 0 h 2605549"/>
              <a:gd name="connsiteX1" fmla="*/ 2684206 w 2684207"/>
              <a:gd name="connsiteY1" fmla="*/ 255639 h 2605549"/>
              <a:gd name="connsiteX2" fmla="*/ 2684207 w 2684207"/>
              <a:gd name="connsiteY2" fmla="*/ 2605549 h 2605549"/>
              <a:gd name="connsiteX3" fmla="*/ 0 w 2684207"/>
              <a:gd name="connsiteY3" fmla="*/ 176981 h 2605549"/>
              <a:gd name="connsiteX4" fmla="*/ 29497 w 2684207"/>
              <a:gd name="connsiteY4" fmla="*/ 0 h 2605549"/>
              <a:gd name="connsiteX0" fmla="*/ 29497 w 2684207"/>
              <a:gd name="connsiteY0" fmla="*/ 0 h 2605549"/>
              <a:gd name="connsiteX1" fmla="*/ 2684206 w 2684207"/>
              <a:gd name="connsiteY1" fmla="*/ 255639 h 2605549"/>
              <a:gd name="connsiteX2" fmla="*/ 2684207 w 2684207"/>
              <a:gd name="connsiteY2" fmla="*/ 2605549 h 2605549"/>
              <a:gd name="connsiteX3" fmla="*/ 0 w 2684207"/>
              <a:gd name="connsiteY3" fmla="*/ 176981 h 2605549"/>
              <a:gd name="connsiteX4" fmla="*/ 29497 w 2684207"/>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19663 w 2939845"/>
              <a:gd name="connsiteY3" fmla="*/ 1307690 h 2349910"/>
              <a:gd name="connsiteX4" fmla="*/ 0 w 2939845"/>
              <a:gd name="connsiteY4" fmla="*/ 1140541 h 2349910"/>
              <a:gd name="connsiteX0" fmla="*/ 0 w 2939844"/>
              <a:gd name="connsiteY0" fmla="*/ 1140541 h 2878230"/>
              <a:gd name="connsiteX1" fmla="*/ 2939844 w 2939844"/>
              <a:gd name="connsiteY1" fmla="*/ 0 h 2878230"/>
              <a:gd name="connsiteX2" fmla="*/ 2919525 w 2939844"/>
              <a:gd name="connsiteY2" fmla="*/ 2878230 h 2878230"/>
              <a:gd name="connsiteX3" fmla="*/ 19663 w 2939844"/>
              <a:gd name="connsiteY3" fmla="*/ 1307690 h 2878230"/>
              <a:gd name="connsiteX4" fmla="*/ 0 w 2939844"/>
              <a:gd name="connsiteY4" fmla="*/ 1140541 h 2878230"/>
              <a:gd name="connsiteX0" fmla="*/ 0 w 2939844"/>
              <a:gd name="connsiteY0" fmla="*/ 1140541 h 2878230"/>
              <a:gd name="connsiteX1" fmla="*/ 2939844 w 2939844"/>
              <a:gd name="connsiteY1" fmla="*/ 0 h 2878230"/>
              <a:gd name="connsiteX2" fmla="*/ 2919525 w 2939844"/>
              <a:gd name="connsiteY2" fmla="*/ 2878230 h 2878230"/>
              <a:gd name="connsiteX3" fmla="*/ 19663 w 2939844"/>
              <a:gd name="connsiteY3" fmla="*/ 1307690 h 2878230"/>
              <a:gd name="connsiteX4" fmla="*/ 0 w 2939844"/>
              <a:gd name="connsiteY4" fmla="*/ 1140541 h 2878230"/>
              <a:gd name="connsiteX0" fmla="*/ 0 w 2919525"/>
              <a:gd name="connsiteY0" fmla="*/ 896701 h 2634390"/>
              <a:gd name="connsiteX1" fmla="*/ 2899204 w 2919525"/>
              <a:gd name="connsiteY1" fmla="*/ 0 h 2634390"/>
              <a:gd name="connsiteX2" fmla="*/ 2919525 w 2919525"/>
              <a:gd name="connsiteY2" fmla="*/ 2634390 h 2634390"/>
              <a:gd name="connsiteX3" fmla="*/ 19663 w 2919525"/>
              <a:gd name="connsiteY3" fmla="*/ 106385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19663 w 2919525"/>
              <a:gd name="connsiteY3" fmla="*/ 106385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29823 w 2919525"/>
              <a:gd name="connsiteY3" fmla="*/ 109433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29823 w 2919525"/>
              <a:gd name="connsiteY3" fmla="*/ 1094330 h 2634390"/>
              <a:gd name="connsiteX4" fmla="*/ 0 w 2919525"/>
              <a:gd name="connsiteY4" fmla="*/ 896701 h 2634390"/>
              <a:gd name="connsiteX0" fmla="*/ 10817 w 2889702"/>
              <a:gd name="connsiteY0" fmla="*/ 896701 h 2634390"/>
              <a:gd name="connsiteX1" fmla="*/ 2869381 w 2889702"/>
              <a:gd name="connsiteY1" fmla="*/ 0 h 2634390"/>
              <a:gd name="connsiteX2" fmla="*/ 2889702 w 2889702"/>
              <a:gd name="connsiteY2" fmla="*/ 2634390 h 2634390"/>
              <a:gd name="connsiteX3" fmla="*/ 0 w 2889702"/>
              <a:gd name="connsiteY3" fmla="*/ 1094330 h 2634390"/>
              <a:gd name="connsiteX4" fmla="*/ 10817 w 2889702"/>
              <a:gd name="connsiteY4" fmla="*/ 896701 h 2634390"/>
              <a:gd name="connsiteX0" fmla="*/ 10817 w 2889702"/>
              <a:gd name="connsiteY0" fmla="*/ 896701 h 2634390"/>
              <a:gd name="connsiteX1" fmla="*/ 2869381 w 2889702"/>
              <a:gd name="connsiteY1" fmla="*/ 0 h 2634390"/>
              <a:gd name="connsiteX2" fmla="*/ 2889702 w 2889702"/>
              <a:gd name="connsiteY2" fmla="*/ 2634390 h 2634390"/>
              <a:gd name="connsiteX3" fmla="*/ 0 w 2889702"/>
              <a:gd name="connsiteY3" fmla="*/ 1094330 h 2634390"/>
              <a:gd name="connsiteX4" fmla="*/ 10817 w 2889702"/>
              <a:gd name="connsiteY4" fmla="*/ 896701 h 263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9702" h="2634390">
                <a:moveTo>
                  <a:pt x="10817" y="896701"/>
                </a:moveTo>
                <a:cubicBezTo>
                  <a:pt x="1751126" y="516521"/>
                  <a:pt x="1777345" y="533564"/>
                  <a:pt x="2869381" y="0"/>
                </a:cubicBezTo>
                <a:cubicBezTo>
                  <a:pt x="2869381" y="783303"/>
                  <a:pt x="2889702" y="1851087"/>
                  <a:pt x="2889702" y="2634390"/>
                </a:cubicBezTo>
                <a:cubicBezTo>
                  <a:pt x="2630785" y="598784"/>
                  <a:pt x="2043143" y="642374"/>
                  <a:pt x="0" y="1094330"/>
                </a:cubicBezTo>
                <a:lnTo>
                  <a:pt x="10817" y="896701"/>
                </a:ln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5" name="Group 364">
            <a:extLst>
              <a:ext uri="{FF2B5EF4-FFF2-40B4-BE49-F238E27FC236}">
                <a16:creationId xmlns:a16="http://schemas.microsoft.com/office/drawing/2014/main" id="{CD6AC636-949C-B04A-A12F-4BBF60E3A068}"/>
              </a:ext>
            </a:extLst>
          </p:cNvPr>
          <p:cNvGrpSpPr/>
          <p:nvPr/>
        </p:nvGrpSpPr>
        <p:grpSpPr>
          <a:xfrm>
            <a:off x="9654637" y="3018176"/>
            <a:ext cx="1131350" cy="2675039"/>
            <a:chOff x="9762792" y="4031226"/>
            <a:chExt cx="1131350" cy="2675039"/>
          </a:xfrm>
        </p:grpSpPr>
        <p:sp>
          <p:nvSpPr>
            <p:cNvPr id="366" name="Rectangle 365">
              <a:extLst>
                <a:ext uri="{FF2B5EF4-FFF2-40B4-BE49-F238E27FC236}">
                  <a16:creationId xmlns:a16="http://schemas.microsoft.com/office/drawing/2014/main" id="{E11C6EC6-4F28-CD44-B5B6-0143F1CD0CD3}"/>
                </a:ext>
              </a:extLst>
            </p:cNvPr>
            <p:cNvSpPr/>
            <p:nvPr/>
          </p:nvSpPr>
          <p:spPr>
            <a:xfrm>
              <a:off x="9792929" y="4031226"/>
              <a:ext cx="1101213" cy="23892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7" name="Group 366">
              <a:extLst>
                <a:ext uri="{FF2B5EF4-FFF2-40B4-BE49-F238E27FC236}">
                  <a16:creationId xmlns:a16="http://schemas.microsoft.com/office/drawing/2014/main" id="{B79E58C0-B1B4-B94B-8F0E-EB904614ACD4}"/>
                </a:ext>
              </a:extLst>
            </p:cNvPr>
            <p:cNvGrpSpPr/>
            <p:nvPr/>
          </p:nvGrpSpPr>
          <p:grpSpPr>
            <a:xfrm>
              <a:off x="9762792" y="4038868"/>
              <a:ext cx="1130292" cy="2667397"/>
              <a:chOff x="9472118" y="702026"/>
              <a:chExt cx="1130292" cy="2667397"/>
            </a:xfrm>
          </p:grpSpPr>
          <p:sp>
            <p:nvSpPr>
              <p:cNvPr id="368" name="Rectangle 367">
                <a:extLst>
                  <a:ext uri="{FF2B5EF4-FFF2-40B4-BE49-F238E27FC236}">
                    <a16:creationId xmlns:a16="http://schemas.microsoft.com/office/drawing/2014/main" id="{F6C3876C-103E-634C-8619-285D4D96A9C8}"/>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9" name="TextBox 368">
                <a:extLst>
                  <a:ext uri="{FF2B5EF4-FFF2-40B4-BE49-F238E27FC236}">
                    <a16:creationId xmlns:a16="http://schemas.microsoft.com/office/drawing/2014/main" id="{7C7420E3-75DE-FB4C-B805-F6E92683D068}"/>
                  </a:ext>
                </a:extLst>
              </p:cNvPr>
              <p:cNvSpPr txBox="1"/>
              <p:nvPr/>
            </p:nvSpPr>
            <p:spPr>
              <a:xfrm>
                <a:off x="9472118" y="702026"/>
                <a:ext cx="1117197" cy="2667397"/>
              </a:xfrm>
              <a:prstGeom prst="rect">
                <a:avLst/>
              </a:prstGeom>
              <a:noFill/>
            </p:spPr>
            <p:txBody>
              <a:bodyPr wrap="square" rtlCol="0">
                <a:spAutoFit/>
              </a:bodyPr>
              <a:lstStyle/>
              <a:p>
                <a:pPr algn="ctr">
                  <a:spcAft>
                    <a:spcPts val="400"/>
                  </a:spcAft>
                </a:pPr>
                <a:r>
                  <a:rPr lang="en-US" sz="2000" dirty="0">
                    <a:solidFill>
                      <a:schemeClr val="bg1"/>
                    </a:solidFill>
                  </a:rPr>
                  <a:t>DV in e:</a:t>
                </a:r>
              </a:p>
              <a:p>
                <a:pPr marL="114300" lvl="1"/>
                <a:r>
                  <a:rPr lang="en-US" sz="1600" dirty="0"/>
                  <a:t>D</a:t>
                </a:r>
                <a:r>
                  <a:rPr lang="en-US" sz="1600" baseline="-25000" dirty="0"/>
                  <a:t>e</a:t>
                </a:r>
                <a:r>
                  <a:rPr lang="en-US" sz="1600" dirty="0"/>
                  <a:t>(a) =</a:t>
                </a:r>
                <a:r>
                  <a:rPr lang="en-US" sz="1600" dirty="0">
                    <a:cs typeface="Arial" charset="0"/>
                  </a:rPr>
                  <a:t> ∞</a:t>
                </a:r>
              </a:p>
              <a:p>
                <a:pPr marL="114300" lvl="1"/>
                <a:r>
                  <a:rPr lang="en-US" sz="1600" dirty="0"/>
                  <a:t>D</a:t>
                </a:r>
                <a:r>
                  <a:rPr lang="en-US" sz="1600" baseline="-25000" dirty="0"/>
                  <a:t>e</a:t>
                </a:r>
                <a:r>
                  <a:rPr lang="en-US" sz="1600" dirty="0"/>
                  <a:t>(b) =</a:t>
                </a:r>
                <a:r>
                  <a:rPr lang="en-US" sz="1600" dirty="0">
                    <a:cs typeface="Arial" charset="0"/>
                  </a:rPr>
                  <a:t> 1</a:t>
                </a:r>
                <a:endParaRPr lang="en-US" sz="1600" dirty="0"/>
              </a:p>
              <a:p>
                <a:pPr marL="114300" lvl="1"/>
                <a:r>
                  <a:rPr lang="en-US" sz="1600" dirty="0"/>
                  <a:t>D</a:t>
                </a:r>
                <a:r>
                  <a:rPr lang="en-US" sz="1600" baseline="-25000" dirty="0"/>
                  <a:t>e</a:t>
                </a:r>
                <a:r>
                  <a:rPr lang="en-US" sz="1600" dirty="0"/>
                  <a:t>(c) =</a:t>
                </a:r>
                <a:r>
                  <a:rPr lang="en-US" sz="1600" dirty="0">
                    <a:cs typeface="Arial" charset="0"/>
                  </a:rPr>
                  <a:t> ∞</a:t>
                </a:r>
                <a:endParaRPr lang="en-US" sz="1600" dirty="0"/>
              </a:p>
              <a:p>
                <a:pPr marL="114300" lvl="1"/>
                <a:r>
                  <a:rPr lang="en-US" sz="1600" dirty="0"/>
                  <a:t>D</a:t>
                </a:r>
                <a:r>
                  <a:rPr lang="en-US" sz="1600" baseline="-25000" dirty="0"/>
                  <a:t>e</a:t>
                </a:r>
                <a:r>
                  <a:rPr lang="en-US" sz="1600" dirty="0"/>
                  <a:t>(d) =</a:t>
                </a:r>
                <a:r>
                  <a:rPr lang="en-US" sz="1600" dirty="0">
                    <a:cs typeface="Arial" charset="0"/>
                  </a:rPr>
                  <a:t> 1</a:t>
                </a:r>
              </a:p>
              <a:p>
                <a:pPr marL="114300" lvl="1"/>
                <a:r>
                  <a:rPr lang="en-US" sz="1600" dirty="0">
                    <a:cs typeface="Arial" charset="0"/>
                  </a:rPr>
                  <a:t>D</a:t>
                </a:r>
                <a:r>
                  <a:rPr lang="en-US" sz="1600" baseline="-25000" dirty="0">
                    <a:cs typeface="Arial" charset="0"/>
                  </a:rPr>
                  <a:t>e</a:t>
                </a:r>
                <a:r>
                  <a:rPr lang="en-US" sz="1600" dirty="0">
                    <a:cs typeface="Arial" charset="0"/>
                  </a:rPr>
                  <a:t>(e) = 0</a:t>
                </a:r>
                <a:endParaRPr lang="en-US" sz="1600" dirty="0"/>
              </a:p>
              <a:p>
                <a:pPr marL="114300" lvl="1"/>
                <a:r>
                  <a:rPr lang="en-US" sz="1600" dirty="0"/>
                  <a:t>D</a:t>
                </a:r>
                <a:r>
                  <a:rPr lang="en-US" sz="1600" baseline="-25000" dirty="0"/>
                  <a:t>e</a:t>
                </a:r>
                <a:r>
                  <a:rPr lang="en-US" sz="1600" dirty="0"/>
                  <a:t>(f) =</a:t>
                </a:r>
                <a:r>
                  <a:rPr lang="en-US" sz="1600" dirty="0">
                    <a:cs typeface="Arial" charset="0"/>
                  </a:rPr>
                  <a:t> 1</a:t>
                </a:r>
                <a:endParaRPr lang="en-US" sz="1600" dirty="0"/>
              </a:p>
              <a:p>
                <a:pPr marL="114300" lvl="1"/>
                <a:r>
                  <a:rPr lang="en-US" sz="1600" dirty="0"/>
                  <a:t>D</a:t>
                </a:r>
                <a:r>
                  <a:rPr lang="en-US" sz="1600" baseline="-25000" dirty="0"/>
                  <a:t>e</a:t>
                </a:r>
                <a:r>
                  <a:rPr lang="en-US" sz="1600" dirty="0"/>
                  <a:t>(g) =</a:t>
                </a:r>
                <a:r>
                  <a:rPr lang="en-US" sz="1600" dirty="0">
                    <a:cs typeface="Arial" charset="0"/>
                  </a:rPr>
                  <a:t> ∞</a:t>
                </a:r>
                <a:endParaRPr lang="en-US" sz="1600" dirty="0"/>
              </a:p>
              <a:p>
                <a:pPr marL="114300" lvl="1"/>
                <a:r>
                  <a:rPr lang="en-US" sz="1600" dirty="0"/>
                  <a:t>D</a:t>
                </a:r>
                <a:r>
                  <a:rPr lang="en-US" sz="1600" baseline="-25000" dirty="0"/>
                  <a:t>e</a:t>
                </a:r>
                <a:r>
                  <a:rPr lang="en-US" sz="1600" dirty="0"/>
                  <a:t>(h) =</a:t>
                </a:r>
                <a:r>
                  <a:rPr lang="en-US" sz="1600" dirty="0">
                    <a:cs typeface="Arial" charset="0"/>
                  </a:rPr>
                  <a:t> 1</a:t>
                </a:r>
                <a:endParaRPr lang="en-US" sz="1600" dirty="0"/>
              </a:p>
              <a:p>
                <a:pPr marL="114300"/>
                <a:r>
                  <a:rPr lang="en-US" sz="1600" dirty="0"/>
                  <a:t>D</a:t>
                </a:r>
                <a:r>
                  <a:rPr lang="en-US" sz="1600" baseline="-25000" dirty="0"/>
                  <a:t>e</a:t>
                </a:r>
                <a:r>
                  <a:rPr lang="en-US" sz="1600" dirty="0"/>
                  <a:t>(i) =</a:t>
                </a:r>
                <a:r>
                  <a:rPr lang="en-US" sz="1600" dirty="0">
                    <a:cs typeface="Arial" charset="0"/>
                  </a:rPr>
                  <a:t> ∞</a:t>
                </a:r>
                <a:endParaRPr lang="en-US" sz="1600" dirty="0"/>
              </a:p>
            </p:txBody>
          </p:sp>
          <p:cxnSp>
            <p:nvCxnSpPr>
              <p:cNvPr id="370" name="Straight Connector 369">
                <a:extLst>
                  <a:ext uri="{FF2B5EF4-FFF2-40B4-BE49-F238E27FC236}">
                    <a16:creationId xmlns:a16="http://schemas.microsoft.com/office/drawing/2014/main" id="{1DC7A48D-E2F6-C84C-A00F-2E0AAD581115}"/>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71" name="Rectangle 370">
                <a:extLst>
                  <a:ext uri="{FF2B5EF4-FFF2-40B4-BE49-F238E27FC236}">
                    <a16:creationId xmlns:a16="http://schemas.microsoft.com/office/drawing/2014/main" id="{D7FCACB9-7EBD-6042-B148-4018CD65A0BC}"/>
                  </a:ext>
                </a:extLst>
              </p:cNvPr>
              <p:cNvSpPr/>
              <p:nvPr/>
            </p:nvSpPr>
            <p:spPr>
              <a:xfrm>
                <a:off x="9479666" y="706055"/>
                <a:ext cx="1122744" cy="261911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76" name="Right Arrow 175">
            <a:extLst>
              <a:ext uri="{FF2B5EF4-FFF2-40B4-BE49-F238E27FC236}">
                <a16:creationId xmlns:a16="http://schemas.microsoft.com/office/drawing/2014/main" id="{ADFF0534-3A73-9C40-92B4-D9FA82829903}"/>
              </a:ext>
            </a:extLst>
          </p:cNvPr>
          <p:cNvSpPr/>
          <p:nvPr/>
        </p:nvSpPr>
        <p:spPr>
          <a:xfrm>
            <a:off x="6977380" y="1927827"/>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266960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281"/>
                                        </p:tgtEl>
                                        <p:attrNameLst>
                                          <p:attrName>style.visibility</p:attrName>
                                        </p:attrNameLst>
                                      </p:cBhvr>
                                      <p:to>
                                        <p:strVal val="visible"/>
                                      </p:to>
                                    </p:set>
                                    <p:animEffect transition="in" filter="dissolve">
                                      <p:cBhvr>
                                        <p:cTn id="7" dur="500"/>
                                        <p:tgtEl>
                                          <p:spTgt spid="281"/>
                                        </p:tgtEl>
                                      </p:cBhvr>
                                    </p:animEffect>
                                  </p:childTnLst>
                                </p:cTn>
                              </p:par>
                              <p:par>
                                <p:cTn id="8" presetID="9" presetClass="exit" presetSubtype="0" fill="hold" grpId="0" nodeType="withEffect">
                                  <p:stCondLst>
                                    <p:cond delay="0"/>
                                  </p:stCondLst>
                                  <p:childTnLst>
                                    <p:animEffect transition="out" filter="dissolve">
                                      <p:cBhvr>
                                        <p:cTn id="9" dur="500"/>
                                        <p:tgtEl>
                                          <p:spTgt spid="356"/>
                                        </p:tgtEl>
                                      </p:cBhvr>
                                    </p:animEffect>
                                    <p:set>
                                      <p:cBhvr>
                                        <p:cTn id="10" dur="1" fill="hold">
                                          <p:stCondLst>
                                            <p:cond delay="499"/>
                                          </p:stCondLst>
                                        </p:cTn>
                                        <p:tgtEl>
                                          <p:spTgt spid="356"/>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372"/>
                                        </p:tgtEl>
                                      </p:cBhvr>
                                    </p:animEffect>
                                    <p:set>
                                      <p:cBhvr>
                                        <p:cTn id="13" dur="1" fill="hold">
                                          <p:stCondLst>
                                            <p:cond delay="499"/>
                                          </p:stCondLst>
                                        </p:cTn>
                                        <p:tgtEl>
                                          <p:spTgt spid="372"/>
                                        </p:tgtEl>
                                        <p:attrNameLst>
                                          <p:attrName>style.visibility</p:attrName>
                                        </p:attrNameLst>
                                      </p:cBhvr>
                                      <p:to>
                                        <p:strVal val="hidden"/>
                                      </p:to>
                                    </p:set>
                                  </p:childTnLst>
                                </p:cTn>
                              </p:par>
                              <p:par>
                                <p:cTn id="14" presetID="9" presetClass="exit" presetSubtype="0" fill="hold" nodeType="withEffect">
                                  <p:stCondLst>
                                    <p:cond delay="0"/>
                                  </p:stCondLst>
                                  <p:childTnLst>
                                    <p:animEffect transition="out" filter="dissolve">
                                      <p:cBhvr>
                                        <p:cTn id="15" dur="500"/>
                                        <p:tgtEl>
                                          <p:spTgt spid="365"/>
                                        </p:tgtEl>
                                      </p:cBhvr>
                                    </p:animEffect>
                                    <p:set>
                                      <p:cBhvr>
                                        <p:cTn id="16" dur="1" fill="hold">
                                          <p:stCondLst>
                                            <p:cond delay="499"/>
                                          </p:stCondLst>
                                        </p:cTn>
                                        <p:tgtEl>
                                          <p:spTgt spid="365"/>
                                        </p:tgtEl>
                                        <p:attrNameLst>
                                          <p:attrName>style.visibility</p:attrName>
                                        </p:attrNameLst>
                                      </p:cBhvr>
                                      <p:to>
                                        <p:strVal val="hidden"/>
                                      </p:to>
                                    </p:set>
                                  </p:childTnLst>
                                </p:cTn>
                              </p:par>
                              <p:par>
                                <p:cTn id="17" presetID="9" presetClass="exit" presetSubtype="0" fill="hold" grpId="0" nodeType="withEffect">
                                  <p:stCondLst>
                                    <p:cond delay="0"/>
                                  </p:stCondLst>
                                  <p:childTnLst>
                                    <p:animEffect transition="out" filter="dissolve">
                                      <p:cBhvr>
                                        <p:cTn id="18" dur="500"/>
                                        <p:tgtEl>
                                          <p:spTgt spid="345"/>
                                        </p:tgtEl>
                                      </p:cBhvr>
                                    </p:animEffect>
                                    <p:set>
                                      <p:cBhvr>
                                        <p:cTn id="19" dur="1" fill="hold">
                                          <p:stCondLst>
                                            <p:cond delay="499"/>
                                          </p:stCondLst>
                                        </p:cTn>
                                        <p:tgtEl>
                                          <p:spTgt spid="345"/>
                                        </p:tgtEl>
                                        <p:attrNameLst>
                                          <p:attrName>style.visibility</p:attrName>
                                        </p:attrNameLst>
                                      </p:cBhvr>
                                      <p:to>
                                        <p:strVal val="hidden"/>
                                      </p:to>
                                    </p:set>
                                  </p:childTnLst>
                                </p:cTn>
                              </p:par>
                              <p:par>
                                <p:cTn id="20" presetID="9" presetClass="exit" presetSubtype="0" fill="hold" grpId="0" nodeType="withEffect">
                                  <p:stCondLst>
                                    <p:cond delay="0"/>
                                  </p:stCondLst>
                                  <p:childTnLst>
                                    <p:animEffect transition="out" filter="dissolve">
                                      <p:cBhvr>
                                        <p:cTn id="21" dur="500"/>
                                        <p:tgtEl>
                                          <p:spTgt spid="357"/>
                                        </p:tgtEl>
                                      </p:cBhvr>
                                    </p:animEffect>
                                    <p:set>
                                      <p:cBhvr>
                                        <p:cTn id="22" dur="1" fill="hold">
                                          <p:stCondLst>
                                            <p:cond delay="499"/>
                                          </p:stCondLst>
                                        </p:cTn>
                                        <p:tgtEl>
                                          <p:spTgt spid="357"/>
                                        </p:tgtEl>
                                        <p:attrNameLst>
                                          <p:attrName>style.visibility</p:attrName>
                                        </p:attrNameLst>
                                      </p:cBhvr>
                                      <p:to>
                                        <p:strVal val="hidden"/>
                                      </p:to>
                                    </p:set>
                                  </p:childTnLst>
                                </p:cTn>
                              </p:par>
                              <p:par>
                                <p:cTn id="23" presetID="9" presetClass="entr" presetSubtype="0" fill="hold" grpId="0" nodeType="withEffect">
                                  <p:stCondLst>
                                    <p:cond delay="0"/>
                                  </p:stCondLst>
                                  <p:childTnLst>
                                    <p:set>
                                      <p:cBhvr>
                                        <p:cTn id="24" dur="1" fill="hold">
                                          <p:stCondLst>
                                            <p:cond delay="0"/>
                                          </p:stCondLst>
                                        </p:cTn>
                                        <p:tgtEl>
                                          <p:spTgt spid="176"/>
                                        </p:tgtEl>
                                        <p:attrNameLst>
                                          <p:attrName>style.visibility</p:attrName>
                                        </p:attrNameLst>
                                      </p:cBhvr>
                                      <p:to>
                                        <p:strVal val="visible"/>
                                      </p:to>
                                    </p:set>
                                    <p:animEffect transition="in" filter="dissolve">
                                      <p:cBhvr>
                                        <p:cTn id="25" dur="500"/>
                                        <p:tgtEl>
                                          <p:spTgt spid="176"/>
                                        </p:tgtEl>
                                      </p:cBhvr>
                                    </p:animEffect>
                                  </p:childTnLst>
                                </p:cTn>
                              </p:par>
                              <p:par>
                                <p:cTn id="26" presetID="9" presetClass="exit" presetSubtype="0" fill="hold" grpId="0" nodeType="withEffect">
                                  <p:stCondLst>
                                    <p:cond delay="0"/>
                                  </p:stCondLst>
                                  <p:childTnLst>
                                    <p:animEffect transition="out" filter="dissolve">
                                      <p:cBhvr>
                                        <p:cTn id="27" dur="500"/>
                                        <p:tgtEl>
                                          <p:spTgt spid="183"/>
                                        </p:tgtEl>
                                      </p:cBhvr>
                                    </p:animEffect>
                                    <p:set>
                                      <p:cBhvr>
                                        <p:cTn id="28" dur="1" fill="hold">
                                          <p:stCondLst>
                                            <p:cond delay="499"/>
                                          </p:stCondLst>
                                        </p:cTn>
                                        <p:tgtEl>
                                          <p:spTgt spid="18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p:bldP spid="345" grpId="0" animBg="1"/>
      <p:bldP spid="356" grpId="0" animBg="1"/>
      <p:bldP spid="357" grpId="0" animBg="1"/>
      <p:bldP spid="183" grpId="0" animBg="1"/>
      <p:bldP spid="176"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4" y="174028"/>
            <a:ext cx="10893427" cy="894622"/>
          </a:xfrm>
        </p:spPr>
        <p:txBody>
          <a:bodyPr/>
          <a:lstStyle/>
          <a:p>
            <a:r>
              <a:rPr lang="en-US" dirty="0"/>
              <a:t>Distance vector example: computation</a:t>
            </a:r>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34</a:t>
            </a:fld>
            <a:endParaRPr lang="en-US" dirty="0"/>
          </a:p>
        </p:txBody>
      </p:sp>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8380337" y="222079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4333785" y="577221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15" name="TextBox 214">
            <a:extLst>
              <a:ext uri="{FF2B5EF4-FFF2-40B4-BE49-F238E27FC236}">
                <a16:creationId xmlns:a16="http://schemas.microsoft.com/office/drawing/2014/main" id="{74A89238-377F-A840-BB03-52D53CBBC3F3}"/>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5445886" y="2123956"/>
            <a:ext cx="301686" cy="338554"/>
          </a:xfrm>
          <a:prstGeom prst="rect">
            <a:avLst/>
          </a:prstGeom>
          <a:noFill/>
        </p:spPr>
        <p:txBody>
          <a:bodyPr wrap="square" rtlCol="0">
            <a:spAutoFit/>
          </a:bodyPr>
          <a:lstStyle/>
          <a:p>
            <a:r>
              <a:rPr lang="en-US" sz="1600" dirty="0"/>
              <a:t>8</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grpSp>
        <p:nvGrpSpPr>
          <p:cNvPr id="159" name="Group 158">
            <a:extLst>
              <a:ext uri="{FF2B5EF4-FFF2-40B4-BE49-F238E27FC236}">
                <a16:creationId xmlns:a16="http://schemas.microsoft.com/office/drawing/2014/main" id="{4AAED925-F16C-8F45-B5D7-47EABDB0B993}"/>
              </a:ext>
            </a:extLst>
          </p:cNvPr>
          <p:cNvGrpSpPr/>
          <p:nvPr/>
        </p:nvGrpSpPr>
        <p:grpSpPr>
          <a:xfrm>
            <a:off x="584365" y="1859143"/>
            <a:ext cx="736099" cy="1229581"/>
            <a:chOff x="10030307" y="3444875"/>
            <a:chExt cx="736099" cy="1229581"/>
          </a:xfrm>
        </p:grpSpPr>
        <p:sp>
          <p:nvSpPr>
            <p:cNvPr id="160" name="TextBox 159">
              <a:extLst>
                <a:ext uri="{FF2B5EF4-FFF2-40B4-BE49-F238E27FC236}">
                  <a16:creationId xmlns:a16="http://schemas.microsoft.com/office/drawing/2014/main" id="{6655EB12-A2B9-9D4A-A0A9-F9958BDB0106}"/>
                </a:ext>
              </a:extLst>
            </p:cNvPr>
            <p:cNvSpPr txBox="1"/>
            <p:nvPr/>
          </p:nvSpPr>
          <p:spPr>
            <a:xfrm>
              <a:off x="10030307" y="4089681"/>
              <a:ext cx="736099" cy="584775"/>
            </a:xfrm>
            <a:prstGeom prst="rect">
              <a:avLst/>
            </a:prstGeom>
            <a:noFill/>
          </p:spPr>
          <p:txBody>
            <a:bodyPr wrap="none" rtlCol="0">
              <a:spAutoFit/>
            </a:bodyPr>
            <a:lstStyle/>
            <a:p>
              <a:r>
                <a:rPr lang="en-US" sz="3200" dirty="0"/>
                <a:t>t=1</a:t>
              </a:r>
            </a:p>
          </p:txBody>
        </p:sp>
        <p:grpSp>
          <p:nvGrpSpPr>
            <p:cNvPr id="161" name="Group 160">
              <a:extLst>
                <a:ext uri="{FF2B5EF4-FFF2-40B4-BE49-F238E27FC236}">
                  <a16:creationId xmlns:a16="http://schemas.microsoft.com/office/drawing/2014/main" id="{0523D739-F413-264B-A745-A38C62E06D3B}"/>
                </a:ext>
              </a:extLst>
            </p:cNvPr>
            <p:cNvGrpSpPr/>
            <p:nvPr/>
          </p:nvGrpSpPr>
          <p:grpSpPr>
            <a:xfrm>
              <a:off x="10034588" y="3444875"/>
              <a:ext cx="682627" cy="682625"/>
              <a:chOff x="10034588" y="3444875"/>
              <a:chExt cx="682627" cy="682625"/>
            </a:xfrm>
          </p:grpSpPr>
          <p:sp>
            <p:nvSpPr>
              <p:cNvPr id="162" name="Oval 161">
                <a:extLst>
                  <a:ext uri="{FF2B5EF4-FFF2-40B4-BE49-F238E27FC236}">
                    <a16:creationId xmlns:a16="http://schemas.microsoft.com/office/drawing/2014/main" id="{CB814881-01DB-0E43-BA2F-B64D7EA26896}"/>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08775389-41CA-4740-B083-4D54E5FAECED}"/>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3E6B6CB9-512E-6343-AD8B-BBAB6CE819A4}"/>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B84002D-08B3-2041-9EB9-DE4D7AA96DC7}"/>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10AF67D-3C60-074D-85D9-BB7F3C22BA6E}"/>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D7001C9A-A249-5941-879B-C26FFA2151F7}"/>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6CFD6FA-4D66-9F4F-9565-82515FD78B17}"/>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3AF8B4F1-6823-4E49-BDC2-8B3DFF75FC97}"/>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8A30E75-242F-B744-AD86-D5121CF798F7}"/>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CA6C8979-7ABA-2548-A690-DBB79A1510E8}"/>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9D0B68AA-F684-FE43-A969-18E51C1C177F}"/>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5419F84A-0D3B-EF47-949B-02A63FAFFC86}"/>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DC9525E-B8EE-704E-94A9-DA434054CDB0}"/>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Oval 174">
                <a:extLst>
                  <a:ext uri="{FF2B5EF4-FFF2-40B4-BE49-F238E27FC236}">
                    <a16:creationId xmlns:a16="http://schemas.microsoft.com/office/drawing/2014/main" id="{1326D6D5-4368-3242-940E-7E5978F1247E}"/>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153" name="Straight Connector 152">
            <a:extLst>
              <a:ext uri="{FF2B5EF4-FFF2-40B4-BE49-F238E27FC236}">
                <a16:creationId xmlns:a16="http://schemas.microsoft.com/office/drawing/2014/main" id="{1BDF6761-A298-0649-AD22-E32D353E085B}"/>
              </a:ext>
            </a:extLst>
          </p:cNvPr>
          <p:cNvCxnSpPr>
            <a:cxnSpLocks/>
          </p:cNvCxnSpPr>
          <p:nvPr/>
        </p:nvCxnSpPr>
        <p:spPr>
          <a:xfrm>
            <a:off x="919556" y="1995948"/>
            <a:ext cx="0" cy="196031"/>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sp>
        <p:nvSpPr>
          <p:cNvPr id="154" name="Rectangle 153">
            <a:extLst>
              <a:ext uri="{FF2B5EF4-FFF2-40B4-BE49-F238E27FC236}">
                <a16:creationId xmlns:a16="http://schemas.microsoft.com/office/drawing/2014/main" id="{6E805ECD-DD10-C845-94C0-375A905AFE6F}"/>
              </a:ext>
            </a:extLst>
          </p:cNvPr>
          <p:cNvSpPr/>
          <p:nvPr/>
        </p:nvSpPr>
        <p:spPr>
          <a:xfrm>
            <a:off x="6626942" y="275303"/>
            <a:ext cx="3038168" cy="6292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1" name="Group 240">
            <a:extLst>
              <a:ext uri="{FF2B5EF4-FFF2-40B4-BE49-F238E27FC236}">
                <a16:creationId xmlns:a16="http://schemas.microsoft.com/office/drawing/2014/main" id="{C0DE6387-1D17-B74C-B49C-337140026F6C}"/>
              </a:ext>
            </a:extLst>
          </p:cNvPr>
          <p:cNvGrpSpPr/>
          <p:nvPr/>
        </p:nvGrpSpPr>
        <p:grpSpPr>
          <a:xfrm>
            <a:off x="6656438" y="235974"/>
            <a:ext cx="2493133" cy="1917291"/>
            <a:chOff x="7010400" y="108155"/>
            <a:chExt cx="2493133" cy="1917291"/>
          </a:xfrm>
        </p:grpSpPr>
        <p:sp>
          <p:nvSpPr>
            <p:cNvPr id="242" name="Freeform 241">
              <a:extLst>
                <a:ext uri="{FF2B5EF4-FFF2-40B4-BE49-F238E27FC236}">
                  <a16:creationId xmlns:a16="http://schemas.microsoft.com/office/drawing/2014/main" id="{AAB1A5DE-415B-F14B-A28A-363ED94665BF}"/>
                </a:ext>
              </a:extLst>
            </p:cNvPr>
            <p:cNvSpPr/>
            <p:nvPr/>
          </p:nvSpPr>
          <p:spPr>
            <a:xfrm>
              <a:off x="7010400" y="176982"/>
              <a:ext cx="2340077" cy="1848464"/>
            </a:xfrm>
            <a:custGeom>
              <a:avLst/>
              <a:gdLst>
                <a:gd name="connsiteX0" fmla="*/ 0 w 2340077"/>
                <a:gd name="connsiteY0" fmla="*/ 304800 h 432619"/>
                <a:gd name="connsiteX1" fmla="*/ 393290 w 2340077"/>
                <a:gd name="connsiteY1" fmla="*/ 0 h 432619"/>
                <a:gd name="connsiteX2" fmla="*/ 2340077 w 2340077"/>
                <a:gd name="connsiteY2" fmla="*/ 0 h 432619"/>
                <a:gd name="connsiteX3" fmla="*/ 147484 w 2340077"/>
                <a:gd name="connsiteY3" fmla="*/ 432619 h 432619"/>
                <a:gd name="connsiteX4" fmla="*/ 0 w 2340077"/>
                <a:gd name="connsiteY4" fmla="*/ 304800 h 432619"/>
                <a:gd name="connsiteX0" fmla="*/ 0 w 2340077"/>
                <a:gd name="connsiteY0" fmla="*/ 1691148 h 1818967"/>
                <a:gd name="connsiteX1" fmla="*/ 383458 w 2340077"/>
                <a:gd name="connsiteY1" fmla="*/ 0 h 1818967"/>
                <a:gd name="connsiteX2" fmla="*/ 2340077 w 2340077"/>
                <a:gd name="connsiteY2" fmla="*/ 1386348 h 1818967"/>
                <a:gd name="connsiteX3" fmla="*/ 147484 w 2340077"/>
                <a:gd name="connsiteY3" fmla="*/ 1818967 h 1818967"/>
                <a:gd name="connsiteX4" fmla="*/ 0 w 2340077"/>
                <a:gd name="connsiteY4" fmla="*/ 1691148 h 1818967"/>
                <a:gd name="connsiteX0" fmla="*/ 0 w 2340077"/>
                <a:gd name="connsiteY0" fmla="*/ 1691148 h 1818967"/>
                <a:gd name="connsiteX1" fmla="*/ 383458 w 2340077"/>
                <a:gd name="connsiteY1" fmla="*/ 0 h 1818967"/>
                <a:gd name="connsiteX2" fmla="*/ 2340077 w 2340077"/>
                <a:gd name="connsiteY2" fmla="*/ 1386348 h 1818967"/>
                <a:gd name="connsiteX3" fmla="*/ 147484 w 2340077"/>
                <a:gd name="connsiteY3" fmla="*/ 1818967 h 1818967"/>
                <a:gd name="connsiteX4" fmla="*/ 0 w 2340077"/>
                <a:gd name="connsiteY4" fmla="*/ 1691148 h 1818967"/>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48464"/>
                <a:gd name="connsiteX1" fmla="*/ 383458 w 2340077"/>
                <a:gd name="connsiteY1" fmla="*/ 0 h 1848464"/>
                <a:gd name="connsiteX2" fmla="*/ 2340077 w 2340077"/>
                <a:gd name="connsiteY2" fmla="*/ 1386348 h 1848464"/>
                <a:gd name="connsiteX3" fmla="*/ 137651 w 2340077"/>
                <a:gd name="connsiteY3" fmla="*/ 1848464 h 1848464"/>
                <a:gd name="connsiteX4" fmla="*/ 0 w 2340077"/>
                <a:gd name="connsiteY4" fmla="*/ 1691148 h 1848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0077" h="1848464">
                  <a:moveTo>
                    <a:pt x="0" y="1691148"/>
                  </a:moveTo>
                  <a:cubicBezTo>
                    <a:pt x="167148" y="1304412"/>
                    <a:pt x="285136" y="770193"/>
                    <a:pt x="383458" y="0"/>
                  </a:cubicBezTo>
                  <a:lnTo>
                    <a:pt x="2340077" y="1386348"/>
                  </a:lnTo>
                  <a:cubicBezTo>
                    <a:pt x="871794" y="1579716"/>
                    <a:pt x="740695" y="1645264"/>
                    <a:pt x="137651" y="1848464"/>
                  </a:cubicBezTo>
                  <a:lnTo>
                    <a:pt x="0" y="1691148"/>
                  </a:ln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3" name="Group 242">
              <a:extLst>
                <a:ext uri="{FF2B5EF4-FFF2-40B4-BE49-F238E27FC236}">
                  <a16:creationId xmlns:a16="http://schemas.microsoft.com/office/drawing/2014/main" id="{937CC7FC-FB1E-3F44-8360-192E93D54F76}"/>
                </a:ext>
              </a:extLst>
            </p:cNvPr>
            <p:cNvGrpSpPr/>
            <p:nvPr/>
          </p:nvGrpSpPr>
          <p:grpSpPr>
            <a:xfrm>
              <a:off x="7323884" y="108155"/>
              <a:ext cx="2179649" cy="1445342"/>
              <a:chOff x="7323884" y="108155"/>
              <a:chExt cx="2179649" cy="1445342"/>
            </a:xfrm>
          </p:grpSpPr>
          <p:sp>
            <p:nvSpPr>
              <p:cNvPr id="244" name="Rectangle 243">
                <a:extLst>
                  <a:ext uri="{FF2B5EF4-FFF2-40B4-BE49-F238E27FC236}">
                    <a16:creationId xmlns:a16="http://schemas.microsoft.com/office/drawing/2014/main" id="{4491BF2B-1B3B-CC46-9290-459EE74E54A2}"/>
                  </a:ext>
                </a:extLst>
              </p:cNvPr>
              <p:cNvSpPr/>
              <p:nvPr/>
            </p:nvSpPr>
            <p:spPr>
              <a:xfrm>
                <a:off x="7413523" y="108155"/>
                <a:ext cx="1936954" cy="14355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5" name="Group 244">
                <a:extLst>
                  <a:ext uri="{FF2B5EF4-FFF2-40B4-BE49-F238E27FC236}">
                    <a16:creationId xmlns:a16="http://schemas.microsoft.com/office/drawing/2014/main" id="{FCF8DCB2-D709-AF40-B84B-C341D1A769CD}"/>
                  </a:ext>
                </a:extLst>
              </p:cNvPr>
              <p:cNvGrpSpPr/>
              <p:nvPr/>
            </p:nvGrpSpPr>
            <p:grpSpPr>
              <a:xfrm>
                <a:off x="7323884" y="120836"/>
                <a:ext cx="2179649" cy="1432661"/>
                <a:chOff x="7323884" y="120836"/>
                <a:chExt cx="2179649" cy="1432661"/>
              </a:xfrm>
            </p:grpSpPr>
            <p:sp>
              <p:nvSpPr>
                <p:cNvPr id="246" name="Rectangle 245">
                  <a:extLst>
                    <a:ext uri="{FF2B5EF4-FFF2-40B4-BE49-F238E27FC236}">
                      <a16:creationId xmlns:a16="http://schemas.microsoft.com/office/drawing/2014/main" id="{AAB1F5FE-4DFF-8942-96D2-1BF59A9B8ED7}"/>
                    </a:ext>
                  </a:extLst>
                </p:cNvPr>
                <p:cNvSpPr/>
                <p:nvPr/>
              </p:nvSpPr>
              <p:spPr>
                <a:xfrm>
                  <a:off x="7409951" y="124866"/>
                  <a:ext cx="1940525"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7" name="TextBox 246">
                  <a:extLst>
                    <a:ext uri="{FF2B5EF4-FFF2-40B4-BE49-F238E27FC236}">
                      <a16:creationId xmlns:a16="http://schemas.microsoft.com/office/drawing/2014/main" id="{02C346E9-CF40-A846-ACD9-F72DFBB9E805}"/>
                    </a:ext>
                  </a:extLst>
                </p:cNvPr>
                <p:cNvSpPr txBox="1"/>
                <p:nvPr/>
              </p:nvSpPr>
              <p:spPr>
                <a:xfrm>
                  <a:off x="7799764" y="120836"/>
                  <a:ext cx="1117197" cy="400110"/>
                </a:xfrm>
                <a:prstGeom prst="rect">
                  <a:avLst/>
                </a:prstGeom>
                <a:noFill/>
              </p:spPr>
              <p:txBody>
                <a:bodyPr wrap="square" rtlCol="0">
                  <a:spAutoFit/>
                </a:bodyPr>
                <a:lstStyle/>
                <a:p>
                  <a:pPr algn="ctr">
                    <a:spcAft>
                      <a:spcPts val="400"/>
                    </a:spcAft>
                  </a:pPr>
                  <a:r>
                    <a:rPr lang="en-US" sz="2000" dirty="0">
                      <a:solidFill>
                        <a:schemeClr val="bg1"/>
                      </a:solidFill>
                    </a:rPr>
                    <a:t>DV in b:</a:t>
                  </a:r>
                </a:p>
              </p:txBody>
            </p:sp>
            <p:cxnSp>
              <p:nvCxnSpPr>
                <p:cNvPr id="248" name="Straight Connector 247">
                  <a:extLst>
                    <a:ext uri="{FF2B5EF4-FFF2-40B4-BE49-F238E27FC236}">
                      <a16:creationId xmlns:a16="http://schemas.microsoft.com/office/drawing/2014/main" id="{322E19FC-BD9D-FC41-8AF9-4540EB9B5BC4}"/>
                    </a:ext>
                  </a:extLst>
                </p:cNvPr>
                <p:cNvCxnSpPr>
                  <a:cxnSpLocks/>
                </p:cNvCxnSpPr>
                <p:nvPr/>
              </p:nvCxnSpPr>
              <p:spPr>
                <a:xfrm>
                  <a:off x="7401895" y="49525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9" name="Rectangle 248">
                  <a:extLst>
                    <a:ext uri="{FF2B5EF4-FFF2-40B4-BE49-F238E27FC236}">
                      <a16:creationId xmlns:a16="http://schemas.microsoft.com/office/drawing/2014/main" id="{14EC7CB6-196B-5E44-AD24-302ACAC213D8}"/>
                    </a:ext>
                  </a:extLst>
                </p:cNvPr>
                <p:cNvSpPr/>
                <p:nvPr/>
              </p:nvSpPr>
              <p:spPr>
                <a:xfrm>
                  <a:off x="7404189" y="124866"/>
                  <a:ext cx="1936455" cy="142863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0" name="TextBox 249">
                  <a:extLst>
                    <a:ext uri="{FF2B5EF4-FFF2-40B4-BE49-F238E27FC236}">
                      <a16:creationId xmlns:a16="http://schemas.microsoft.com/office/drawing/2014/main" id="{15AACE12-C210-0141-824B-658545F2E1EB}"/>
                    </a:ext>
                  </a:extLst>
                </p:cNvPr>
                <p:cNvSpPr txBox="1"/>
                <p:nvPr/>
              </p:nvSpPr>
              <p:spPr>
                <a:xfrm>
                  <a:off x="8392488" y="560500"/>
                  <a:ext cx="1111045" cy="978729"/>
                </a:xfrm>
                <a:prstGeom prst="rect">
                  <a:avLst/>
                </a:prstGeom>
                <a:noFill/>
              </p:spPr>
              <p:txBody>
                <a:bodyPr wrap="square" rtlCol="0">
                  <a:spAutoFit/>
                </a:bodyPr>
                <a:lstStyle/>
                <a:p>
                  <a:pPr>
                    <a:lnSpc>
                      <a:spcPct val="90000"/>
                    </a:lnSpc>
                  </a:pPr>
                  <a:r>
                    <a:rPr lang="en-US" sz="1600" dirty="0"/>
                    <a:t>D</a:t>
                  </a:r>
                  <a:r>
                    <a:rPr lang="en-US" sz="1600" baseline="-25000" dirty="0"/>
                    <a:t>b</a:t>
                  </a:r>
                  <a:r>
                    <a:rPr lang="en-US" sz="1600" dirty="0"/>
                    <a:t>(f) =</a:t>
                  </a:r>
                  <a:r>
                    <a:rPr lang="en-US" sz="1600" dirty="0">
                      <a:cs typeface="Arial" charset="0"/>
                    </a:rPr>
                    <a:t> ∞</a:t>
                  </a:r>
                </a:p>
                <a:p>
                  <a:pPr>
                    <a:lnSpc>
                      <a:spcPct val="90000"/>
                    </a:lnSpc>
                  </a:pPr>
                  <a:r>
                    <a:rPr lang="en-US" sz="1600" dirty="0"/>
                    <a:t>D</a:t>
                  </a:r>
                  <a:r>
                    <a:rPr lang="en-US" sz="1600" baseline="-25000" dirty="0"/>
                    <a:t>b</a:t>
                  </a:r>
                  <a:r>
                    <a:rPr lang="en-US" sz="1600" dirty="0"/>
                    <a:t>(g) =</a:t>
                  </a:r>
                  <a:r>
                    <a:rPr lang="en-US" sz="1600" dirty="0">
                      <a:cs typeface="Arial" charset="0"/>
                    </a:rPr>
                    <a:t> ∞</a:t>
                  </a:r>
                </a:p>
                <a:p>
                  <a:pPr>
                    <a:lnSpc>
                      <a:spcPct val="90000"/>
                    </a:lnSpc>
                  </a:pPr>
                  <a:r>
                    <a:rPr lang="en-US" sz="1600" dirty="0"/>
                    <a:t>D</a:t>
                  </a:r>
                  <a:r>
                    <a:rPr lang="en-US" sz="1600" baseline="-25000" dirty="0"/>
                    <a:t>b</a:t>
                  </a:r>
                  <a:r>
                    <a:rPr lang="en-US" sz="1600" dirty="0"/>
                    <a:t>(h) =</a:t>
                  </a:r>
                  <a:r>
                    <a:rPr lang="en-US" sz="1600" dirty="0">
                      <a:cs typeface="Arial" charset="0"/>
                    </a:rPr>
                    <a:t> ∞</a:t>
                  </a:r>
                </a:p>
                <a:p>
                  <a:pPr>
                    <a:lnSpc>
                      <a:spcPct val="90000"/>
                    </a:lnSpc>
                  </a:pPr>
                  <a:r>
                    <a:rPr lang="en-US" sz="1600" dirty="0"/>
                    <a:t>D</a:t>
                  </a:r>
                  <a:r>
                    <a:rPr lang="en-US" sz="1600" baseline="-25000" dirty="0"/>
                    <a:t>b</a:t>
                  </a:r>
                  <a:r>
                    <a:rPr lang="en-US" sz="1600" dirty="0"/>
                    <a:t>(i) =</a:t>
                  </a:r>
                  <a:r>
                    <a:rPr lang="en-US" sz="1600" dirty="0">
                      <a:cs typeface="Arial" charset="0"/>
                    </a:rPr>
                    <a:t> ∞</a:t>
                  </a:r>
                  <a:endParaRPr lang="en-US" sz="1600" dirty="0"/>
                </a:p>
              </p:txBody>
            </p:sp>
            <p:sp>
              <p:nvSpPr>
                <p:cNvPr id="251" name="TextBox 250">
                  <a:extLst>
                    <a:ext uri="{FF2B5EF4-FFF2-40B4-BE49-F238E27FC236}">
                      <a16:creationId xmlns:a16="http://schemas.microsoft.com/office/drawing/2014/main" id="{8FBBD149-E4A4-7649-964F-57535C719AD2}"/>
                    </a:ext>
                  </a:extLst>
                </p:cNvPr>
                <p:cNvSpPr txBox="1"/>
                <p:nvPr/>
              </p:nvSpPr>
              <p:spPr>
                <a:xfrm>
                  <a:off x="7323884" y="557387"/>
                  <a:ext cx="1117197" cy="978729"/>
                </a:xfrm>
                <a:prstGeom prst="rect">
                  <a:avLst/>
                </a:prstGeom>
                <a:noFill/>
              </p:spPr>
              <p:txBody>
                <a:bodyPr wrap="square" rtlCol="0">
                  <a:spAutoFit/>
                </a:bodyPr>
                <a:lstStyle/>
                <a:p>
                  <a:pPr marL="114300" lvl="1">
                    <a:lnSpc>
                      <a:spcPct val="90000"/>
                    </a:lnSpc>
                  </a:pPr>
                  <a:r>
                    <a:rPr lang="en-US" sz="1600" dirty="0"/>
                    <a:t>D</a:t>
                  </a:r>
                  <a:r>
                    <a:rPr lang="en-US" sz="1600" baseline="-25000" dirty="0"/>
                    <a:t>b</a:t>
                  </a:r>
                  <a:r>
                    <a:rPr lang="en-US" sz="1600" dirty="0"/>
                    <a:t>(a) = 8</a:t>
                  </a:r>
                  <a:endParaRPr lang="en-US" sz="1600" dirty="0">
                    <a:cs typeface="Arial" charset="0"/>
                  </a:endParaRPr>
                </a:p>
                <a:p>
                  <a:pPr marL="114300" lvl="1">
                    <a:lnSpc>
                      <a:spcPct val="90000"/>
                    </a:lnSpc>
                  </a:pPr>
                  <a:r>
                    <a:rPr lang="en-US" sz="1600" dirty="0"/>
                    <a:t>D</a:t>
                  </a:r>
                  <a:r>
                    <a:rPr lang="en-US" sz="1600" baseline="-25000" dirty="0"/>
                    <a:t>b</a:t>
                  </a:r>
                  <a:r>
                    <a:rPr lang="en-US" sz="1600" dirty="0"/>
                    <a:t>(c) =</a:t>
                  </a:r>
                  <a:r>
                    <a:rPr lang="en-US" sz="1600" dirty="0">
                      <a:cs typeface="Arial" charset="0"/>
                    </a:rPr>
                    <a:t> 1</a:t>
                  </a:r>
                  <a:endParaRPr lang="en-US" sz="1600" dirty="0"/>
                </a:p>
                <a:p>
                  <a:pPr marL="114300" lvl="1">
                    <a:lnSpc>
                      <a:spcPct val="90000"/>
                    </a:lnSpc>
                  </a:pPr>
                  <a:r>
                    <a:rPr lang="en-US" sz="1600" dirty="0"/>
                    <a:t>D</a:t>
                  </a:r>
                  <a:r>
                    <a:rPr lang="en-US" sz="1600" baseline="-25000" dirty="0"/>
                    <a:t>b</a:t>
                  </a:r>
                  <a:r>
                    <a:rPr lang="en-US" sz="1600" dirty="0"/>
                    <a:t>(d) =</a:t>
                  </a:r>
                  <a:r>
                    <a:rPr lang="en-US" sz="1600" dirty="0">
                      <a:cs typeface="Arial" charset="0"/>
                    </a:rPr>
                    <a:t> ∞</a:t>
                  </a:r>
                  <a:endParaRPr lang="en-US" sz="1600" dirty="0"/>
                </a:p>
                <a:p>
                  <a:pPr marL="114300" lvl="1">
                    <a:lnSpc>
                      <a:spcPct val="90000"/>
                    </a:lnSpc>
                  </a:pPr>
                  <a:r>
                    <a:rPr lang="en-US" sz="1600" dirty="0"/>
                    <a:t>D</a:t>
                  </a:r>
                  <a:r>
                    <a:rPr lang="en-US" sz="1600" baseline="-25000" dirty="0"/>
                    <a:t>b</a:t>
                  </a:r>
                  <a:r>
                    <a:rPr lang="en-US" sz="1600" dirty="0"/>
                    <a:t>(e) =</a:t>
                  </a:r>
                  <a:r>
                    <a:rPr lang="en-US" sz="1600" dirty="0">
                      <a:cs typeface="Arial" charset="0"/>
                    </a:rPr>
                    <a:t> 1</a:t>
                  </a:r>
                  <a:endParaRPr lang="en-US" sz="1600" dirty="0"/>
                </a:p>
              </p:txBody>
            </p:sp>
          </p:grpSp>
        </p:grpSp>
      </p:grpSp>
      <p:sp>
        <p:nvSpPr>
          <p:cNvPr id="281" name="TextBox 280">
            <a:extLst>
              <a:ext uri="{FF2B5EF4-FFF2-40B4-BE49-F238E27FC236}">
                <a16:creationId xmlns:a16="http://schemas.microsoft.com/office/drawing/2014/main" id="{9547E6FC-ED98-A842-83E6-5B393D42D482}"/>
              </a:ext>
            </a:extLst>
          </p:cNvPr>
          <p:cNvSpPr txBox="1"/>
          <p:nvPr/>
        </p:nvSpPr>
        <p:spPr>
          <a:xfrm flipH="1">
            <a:off x="348626" y="3078991"/>
            <a:ext cx="2195814" cy="590931"/>
          </a:xfrm>
          <a:prstGeom prst="rect">
            <a:avLst/>
          </a:prstGeom>
          <a:noFill/>
        </p:spPr>
        <p:txBody>
          <a:bodyPr wrap="square" rtlCol="0">
            <a:spAutoFit/>
          </a:bodyPr>
          <a:lstStyle/>
          <a:p>
            <a:pPr marL="285750" indent="-285750">
              <a:lnSpc>
                <a:spcPct val="90000"/>
              </a:lnSpc>
              <a:buClr>
                <a:srgbClr val="0000A8"/>
              </a:buClr>
              <a:buFont typeface="Wingdings" pitchFamily="2" charset="2"/>
              <a:buChar char="§"/>
            </a:pPr>
            <a:r>
              <a:rPr lang="en-US" dirty="0"/>
              <a:t>c receives DVs from b computes:</a:t>
            </a:r>
          </a:p>
        </p:txBody>
      </p:sp>
      <p:grpSp>
        <p:nvGrpSpPr>
          <p:cNvPr id="314" name="Group 313">
            <a:extLst>
              <a:ext uri="{FF2B5EF4-FFF2-40B4-BE49-F238E27FC236}">
                <a16:creationId xmlns:a16="http://schemas.microsoft.com/office/drawing/2014/main" id="{917871C2-1731-FE43-944D-6364CCE85DA9}"/>
              </a:ext>
            </a:extLst>
          </p:cNvPr>
          <p:cNvGrpSpPr/>
          <p:nvPr/>
        </p:nvGrpSpPr>
        <p:grpSpPr>
          <a:xfrm>
            <a:off x="4333785" y="190606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16" y="2507397"/>
                <a:ext cx="341085"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283" name="Group 282">
            <a:extLst>
              <a:ext uri="{FF2B5EF4-FFF2-40B4-BE49-F238E27FC236}">
                <a16:creationId xmlns:a16="http://schemas.microsoft.com/office/drawing/2014/main" id="{A665C0C8-7FDD-0A42-80A3-CC602804C042}"/>
              </a:ext>
            </a:extLst>
          </p:cNvPr>
          <p:cNvGrpSpPr/>
          <p:nvPr/>
        </p:nvGrpSpPr>
        <p:grpSpPr>
          <a:xfrm>
            <a:off x="4336458" y="383379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4" name="Group 3">
            <a:extLst>
              <a:ext uri="{FF2B5EF4-FFF2-40B4-BE49-F238E27FC236}">
                <a16:creationId xmlns:a16="http://schemas.microsoft.com/office/drawing/2014/main" id="{D3B35DA9-63C6-B944-AEED-1CE8A219D68F}"/>
              </a:ext>
            </a:extLst>
          </p:cNvPr>
          <p:cNvGrpSpPr/>
          <p:nvPr/>
        </p:nvGrpSpPr>
        <p:grpSpPr>
          <a:xfrm>
            <a:off x="8740877" y="219997"/>
            <a:ext cx="2045109" cy="2667397"/>
            <a:chOff x="8740877" y="219997"/>
            <a:chExt cx="2045109" cy="2667397"/>
          </a:xfrm>
        </p:grpSpPr>
        <p:sp>
          <p:nvSpPr>
            <p:cNvPr id="234" name="Freeform 233">
              <a:extLst>
                <a:ext uri="{FF2B5EF4-FFF2-40B4-BE49-F238E27FC236}">
                  <a16:creationId xmlns:a16="http://schemas.microsoft.com/office/drawing/2014/main" id="{CD3625DA-7674-FD43-A116-87C156BB9E53}"/>
                </a:ext>
              </a:extLst>
            </p:cNvPr>
            <p:cNvSpPr/>
            <p:nvPr/>
          </p:nvSpPr>
          <p:spPr>
            <a:xfrm>
              <a:off x="8740877" y="247036"/>
              <a:ext cx="924232" cy="2428567"/>
            </a:xfrm>
            <a:custGeom>
              <a:avLst/>
              <a:gdLst>
                <a:gd name="connsiteX0" fmla="*/ 9833 w 786581"/>
                <a:gd name="connsiteY0" fmla="*/ 501445 h 2458064"/>
                <a:gd name="connsiteX1" fmla="*/ 747252 w 786581"/>
                <a:gd name="connsiteY1" fmla="*/ 0 h 2458064"/>
                <a:gd name="connsiteX2" fmla="*/ 786581 w 786581"/>
                <a:gd name="connsiteY2" fmla="*/ 2458064 h 2458064"/>
                <a:gd name="connsiteX3" fmla="*/ 0 w 786581"/>
                <a:gd name="connsiteY3" fmla="*/ 668593 h 2458064"/>
                <a:gd name="connsiteX4" fmla="*/ 9833 w 786581"/>
                <a:gd name="connsiteY4" fmla="*/ 501445 h 2458064"/>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1 w 1170039"/>
                <a:gd name="connsiteY0" fmla="*/ 1809135 h 2428567"/>
                <a:gd name="connsiteX1" fmla="*/ 1160207 w 1170039"/>
                <a:gd name="connsiteY1" fmla="*/ 0 h 2428567"/>
                <a:gd name="connsiteX2" fmla="*/ 1170039 w 1170039"/>
                <a:gd name="connsiteY2" fmla="*/ 2428567 h 2428567"/>
                <a:gd name="connsiteX3" fmla="*/ 0 w 1170039"/>
                <a:gd name="connsiteY3" fmla="*/ 1946786 h 2428567"/>
                <a:gd name="connsiteX4" fmla="*/ 1 w 1170039"/>
                <a:gd name="connsiteY4" fmla="*/ 1809135 h 2428567"/>
                <a:gd name="connsiteX0" fmla="*/ 1 w 1170039"/>
                <a:gd name="connsiteY0" fmla="*/ 1809135 h 2428567"/>
                <a:gd name="connsiteX1" fmla="*/ 1160207 w 1170039"/>
                <a:gd name="connsiteY1" fmla="*/ 0 h 2428567"/>
                <a:gd name="connsiteX2" fmla="*/ 1170039 w 1170039"/>
                <a:gd name="connsiteY2" fmla="*/ 2428567 h 2428567"/>
                <a:gd name="connsiteX3" fmla="*/ 0 w 1170039"/>
                <a:gd name="connsiteY3" fmla="*/ 1946786 h 2428567"/>
                <a:gd name="connsiteX4" fmla="*/ 1 w 1170039"/>
                <a:gd name="connsiteY4" fmla="*/ 1809135 h 2428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039" h="2428567">
                  <a:moveTo>
                    <a:pt x="1" y="1809135"/>
                  </a:moveTo>
                  <a:cubicBezTo>
                    <a:pt x="353962" y="1681316"/>
                    <a:pt x="875071" y="865238"/>
                    <a:pt x="1160207" y="0"/>
                  </a:cubicBezTo>
                  <a:cubicBezTo>
                    <a:pt x="1163484" y="809522"/>
                    <a:pt x="1166762" y="1619045"/>
                    <a:pt x="1170039" y="2428567"/>
                  </a:cubicBezTo>
                  <a:cubicBezTo>
                    <a:pt x="819356" y="2058219"/>
                    <a:pt x="714478" y="2090992"/>
                    <a:pt x="0" y="1946786"/>
                  </a:cubicBezTo>
                  <a:cubicBezTo>
                    <a:pt x="0" y="1900902"/>
                    <a:pt x="1" y="1855019"/>
                    <a:pt x="1" y="1809135"/>
                  </a:cubicBez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8" name="Group 357">
              <a:extLst>
                <a:ext uri="{FF2B5EF4-FFF2-40B4-BE49-F238E27FC236}">
                  <a16:creationId xmlns:a16="http://schemas.microsoft.com/office/drawing/2014/main" id="{8E84743B-19DB-E241-B0AF-861F515FE360}"/>
                </a:ext>
              </a:extLst>
            </p:cNvPr>
            <p:cNvGrpSpPr/>
            <p:nvPr/>
          </p:nvGrpSpPr>
          <p:grpSpPr>
            <a:xfrm>
              <a:off x="9636528" y="219997"/>
              <a:ext cx="1149458" cy="2667397"/>
              <a:chOff x="9764348" y="1447800"/>
              <a:chExt cx="1149458" cy="2667397"/>
            </a:xfrm>
          </p:grpSpPr>
          <p:sp>
            <p:nvSpPr>
              <p:cNvPr id="359" name="Rectangle 358">
                <a:extLst>
                  <a:ext uri="{FF2B5EF4-FFF2-40B4-BE49-F238E27FC236}">
                    <a16:creationId xmlns:a16="http://schemas.microsoft.com/office/drawing/2014/main" id="{FBF5705D-BC98-2845-B684-C5D5E33CE86A}"/>
                  </a:ext>
                </a:extLst>
              </p:cNvPr>
              <p:cNvSpPr/>
              <p:nvPr/>
            </p:nvSpPr>
            <p:spPr>
              <a:xfrm>
                <a:off x="9783097" y="1447800"/>
                <a:ext cx="1130709" cy="24261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0" name="Group 359">
                <a:extLst>
                  <a:ext uri="{FF2B5EF4-FFF2-40B4-BE49-F238E27FC236}">
                    <a16:creationId xmlns:a16="http://schemas.microsoft.com/office/drawing/2014/main" id="{45185F04-540F-1048-94D0-753D4872458F}"/>
                  </a:ext>
                </a:extLst>
              </p:cNvPr>
              <p:cNvGrpSpPr/>
              <p:nvPr/>
            </p:nvGrpSpPr>
            <p:grpSpPr>
              <a:xfrm>
                <a:off x="9764348" y="1447800"/>
                <a:ext cx="1130291" cy="2667397"/>
                <a:chOff x="9472119" y="702026"/>
                <a:chExt cx="1130291" cy="2667397"/>
              </a:xfrm>
            </p:grpSpPr>
            <p:sp>
              <p:nvSpPr>
                <p:cNvPr id="361" name="Rectangle 360">
                  <a:extLst>
                    <a:ext uri="{FF2B5EF4-FFF2-40B4-BE49-F238E27FC236}">
                      <a16:creationId xmlns:a16="http://schemas.microsoft.com/office/drawing/2014/main" id="{F1B029F2-3CFB-F446-A49B-ABBE33D07546}"/>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2" name="TextBox 361">
                  <a:extLst>
                    <a:ext uri="{FF2B5EF4-FFF2-40B4-BE49-F238E27FC236}">
                      <a16:creationId xmlns:a16="http://schemas.microsoft.com/office/drawing/2014/main" id="{E601508D-C456-214F-B2CC-E58813667624}"/>
                    </a:ext>
                  </a:extLst>
                </p:cNvPr>
                <p:cNvSpPr txBox="1"/>
                <p:nvPr/>
              </p:nvSpPr>
              <p:spPr>
                <a:xfrm>
                  <a:off x="9472119" y="702026"/>
                  <a:ext cx="1088020" cy="2667397"/>
                </a:xfrm>
                <a:prstGeom prst="rect">
                  <a:avLst/>
                </a:prstGeom>
                <a:noFill/>
              </p:spPr>
              <p:txBody>
                <a:bodyPr wrap="square" rtlCol="0">
                  <a:spAutoFit/>
                </a:bodyPr>
                <a:lstStyle/>
                <a:p>
                  <a:pPr algn="ctr">
                    <a:spcAft>
                      <a:spcPts val="400"/>
                    </a:spcAft>
                  </a:pPr>
                  <a:r>
                    <a:rPr lang="en-US" sz="2000" dirty="0">
                      <a:solidFill>
                        <a:schemeClr val="bg1"/>
                      </a:solidFill>
                    </a:rPr>
                    <a:t>DV in c:</a:t>
                  </a:r>
                </a:p>
                <a:p>
                  <a:pPr marL="114300" lvl="1"/>
                  <a:r>
                    <a:rPr lang="en-US" sz="1600" dirty="0"/>
                    <a:t>D</a:t>
                  </a:r>
                  <a:r>
                    <a:rPr lang="en-US" sz="1600" baseline="-25000" dirty="0"/>
                    <a:t>c</a:t>
                  </a:r>
                  <a:r>
                    <a:rPr lang="en-US" sz="1600" dirty="0"/>
                    <a:t>(a) =</a:t>
                  </a:r>
                  <a:r>
                    <a:rPr lang="en-US" sz="1600" dirty="0">
                      <a:cs typeface="Arial" charset="0"/>
                    </a:rPr>
                    <a:t> ∞</a:t>
                  </a:r>
                </a:p>
                <a:p>
                  <a:pPr marL="114300" lvl="1"/>
                  <a:r>
                    <a:rPr lang="en-US" sz="1600" dirty="0"/>
                    <a:t>D</a:t>
                  </a:r>
                  <a:r>
                    <a:rPr lang="en-US" sz="1600" baseline="-25000" dirty="0"/>
                    <a:t>c</a:t>
                  </a:r>
                  <a:r>
                    <a:rPr lang="en-US" sz="1600" dirty="0"/>
                    <a:t>(b) =</a:t>
                  </a:r>
                  <a:r>
                    <a:rPr lang="en-US" sz="1600" dirty="0">
                      <a:cs typeface="Arial" charset="0"/>
                    </a:rPr>
                    <a:t> 1</a:t>
                  </a:r>
                </a:p>
                <a:p>
                  <a:pPr marL="114300" lvl="1"/>
                  <a:r>
                    <a:rPr lang="en-US" sz="1600" dirty="0">
                      <a:cs typeface="Arial" charset="0"/>
                    </a:rPr>
                    <a:t>D</a:t>
                  </a:r>
                  <a:r>
                    <a:rPr lang="en-US" sz="1600" baseline="-25000" dirty="0">
                      <a:cs typeface="Arial" charset="0"/>
                    </a:rPr>
                    <a:t>c</a:t>
                  </a:r>
                  <a:r>
                    <a:rPr lang="en-US" sz="1600" dirty="0">
                      <a:cs typeface="Arial" charset="0"/>
                    </a:rPr>
                    <a:t>(c) = 0</a:t>
                  </a:r>
                  <a:endParaRPr lang="en-US" sz="1600" dirty="0"/>
                </a:p>
                <a:p>
                  <a:pPr marL="114300" lvl="1"/>
                  <a:r>
                    <a:rPr lang="en-US" sz="1600" dirty="0"/>
                    <a:t>D</a:t>
                  </a:r>
                  <a:r>
                    <a:rPr lang="en-US" sz="1600" baseline="-25000" dirty="0"/>
                    <a:t>c</a:t>
                  </a:r>
                  <a:r>
                    <a:rPr lang="en-US" sz="1600" dirty="0"/>
                    <a:t>(d) =</a:t>
                  </a:r>
                  <a:r>
                    <a:rPr lang="en-US" sz="1600" dirty="0">
                      <a:cs typeface="Arial" charset="0"/>
                    </a:rPr>
                    <a:t> ∞</a:t>
                  </a:r>
                  <a:endParaRPr lang="en-US" sz="1600" dirty="0"/>
                </a:p>
                <a:p>
                  <a:pPr marL="114300" lvl="1"/>
                  <a:r>
                    <a:rPr lang="en-US" sz="1600" dirty="0"/>
                    <a:t>D</a:t>
                  </a:r>
                  <a:r>
                    <a:rPr lang="en-US" sz="1600" baseline="-25000" dirty="0"/>
                    <a:t>c</a:t>
                  </a:r>
                  <a:r>
                    <a:rPr lang="en-US" sz="1600" dirty="0"/>
                    <a:t>(e) =</a:t>
                  </a:r>
                  <a:r>
                    <a:rPr lang="en-US" sz="1600" dirty="0">
                      <a:cs typeface="Arial" charset="0"/>
                    </a:rPr>
                    <a:t> ∞</a:t>
                  </a:r>
                  <a:endParaRPr lang="en-US" sz="1600" dirty="0"/>
                </a:p>
                <a:p>
                  <a:pPr marL="114300" lvl="1"/>
                  <a:r>
                    <a:rPr lang="en-US" sz="1600" dirty="0"/>
                    <a:t>D</a:t>
                  </a:r>
                  <a:r>
                    <a:rPr lang="en-US" sz="1600" baseline="-25000" dirty="0"/>
                    <a:t>c</a:t>
                  </a:r>
                  <a:r>
                    <a:rPr lang="en-US" sz="1600" dirty="0"/>
                    <a:t>(f) =</a:t>
                  </a:r>
                  <a:r>
                    <a:rPr lang="en-US" sz="1600" dirty="0">
                      <a:cs typeface="Arial" charset="0"/>
                    </a:rPr>
                    <a:t> ∞</a:t>
                  </a:r>
                  <a:endParaRPr lang="en-US" sz="1600" dirty="0"/>
                </a:p>
                <a:p>
                  <a:pPr marL="114300" lvl="1"/>
                  <a:r>
                    <a:rPr lang="en-US" sz="1600" dirty="0"/>
                    <a:t>D</a:t>
                  </a:r>
                  <a:r>
                    <a:rPr lang="en-US" sz="1600" baseline="-25000" dirty="0"/>
                    <a:t>c</a:t>
                  </a:r>
                  <a:r>
                    <a:rPr lang="en-US" sz="1600" dirty="0"/>
                    <a:t>(g) =</a:t>
                  </a:r>
                  <a:r>
                    <a:rPr lang="en-US" sz="1600" dirty="0">
                      <a:cs typeface="Arial" charset="0"/>
                    </a:rPr>
                    <a:t> ∞</a:t>
                  </a:r>
                  <a:endParaRPr lang="en-US" sz="1600" dirty="0"/>
                </a:p>
                <a:p>
                  <a:pPr marL="114300" lvl="1"/>
                  <a:r>
                    <a:rPr lang="en-US" sz="1600" dirty="0"/>
                    <a:t>D</a:t>
                  </a:r>
                  <a:r>
                    <a:rPr lang="en-US" sz="1600" baseline="-25000" dirty="0"/>
                    <a:t>c</a:t>
                  </a:r>
                  <a:r>
                    <a:rPr lang="en-US" sz="1600" dirty="0"/>
                    <a:t>(h) =</a:t>
                  </a:r>
                  <a:r>
                    <a:rPr lang="en-US" sz="1600" dirty="0">
                      <a:cs typeface="Arial" charset="0"/>
                    </a:rPr>
                    <a:t> ∞</a:t>
                  </a:r>
                  <a:endParaRPr lang="en-US" sz="1600" dirty="0"/>
                </a:p>
                <a:p>
                  <a:pPr marL="114300"/>
                  <a:r>
                    <a:rPr lang="en-US" sz="1600" dirty="0"/>
                    <a:t>D</a:t>
                  </a:r>
                  <a:r>
                    <a:rPr lang="en-US" sz="1600" baseline="-25000" dirty="0"/>
                    <a:t>c</a:t>
                  </a:r>
                  <a:r>
                    <a:rPr lang="en-US" sz="1600" dirty="0"/>
                    <a:t>(i) =</a:t>
                  </a:r>
                  <a:r>
                    <a:rPr lang="en-US" sz="1600" dirty="0">
                      <a:cs typeface="Arial" charset="0"/>
                    </a:rPr>
                    <a:t> ∞</a:t>
                  </a:r>
                  <a:endParaRPr lang="en-US" sz="1600" dirty="0"/>
                </a:p>
              </p:txBody>
            </p:sp>
            <p:cxnSp>
              <p:nvCxnSpPr>
                <p:cNvPr id="363" name="Straight Connector 362">
                  <a:extLst>
                    <a:ext uri="{FF2B5EF4-FFF2-40B4-BE49-F238E27FC236}">
                      <a16:creationId xmlns:a16="http://schemas.microsoft.com/office/drawing/2014/main" id="{3FDDC54C-ACD2-B847-8FF7-2C6CBDB5C160}"/>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64" name="Rectangle 363">
                  <a:extLst>
                    <a:ext uri="{FF2B5EF4-FFF2-40B4-BE49-F238E27FC236}">
                      <a16:creationId xmlns:a16="http://schemas.microsoft.com/office/drawing/2014/main" id="{C28D2058-9ADC-2F45-A3D5-6BE95FBA06E4}"/>
                    </a:ext>
                  </a:extLst>
                </p:cNvPr>
                <p:cNvSpPr/>
                <p:nvPr/>
              </p:nvSpPr>
              <p:spPr>
                <a:xfrm>
                  <a:off x="9479666" y="706055"/>
                  <a:ext cx="1122744" cy="26207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176" name="Right Arrow 175">
            <a:extLst>
              <a:ext uri="{FF2B5EF4-FFF2-40B4-BE49-F238E27FC236}">
                <a16:creationId xmlns:a16="http://schemas.microsoft.com/office/drawing/2014/main" id="{ADFF0534-3A73-9C40-92B4-D9FA82829903}"/>
              </a:ext>
            </a:extLst>
          </p:cNvPr>
          <p:cNvSpPr/>
          <p:nvPr/>
        </p:nvSpPr>
        <p:spPr>
          <a:xfrm>
            <a:off x="6977380" y="1927827"/>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Freeform 176">
            <a:extLst>
              <a:ext uri="{FF2B5EF4-FFF2-40B4-BE49-F238E27FC236}">
                <a16:creationId xmlns:a16="http://schemas.microsoft.com/office/drawing/2014/main" id="{331A1580-F5D4-CF4F-8042-0A1E5AEF8310}"/>
              </a:ext>
            </a:extLst>
          </p:cNvPr>
          <p:cNvSpPr/>
          <p:nvPr/>
        </p:nvSpPr>
        <p:spPr>
          <a:xfrm>
            <a:off x="3281678" y="1747520"/>
            <a:ext cx="5923281" cy="4988560"/>
          </a:xfrm>
          <a:custGeom>
            <a:avLst/>
            <a:gdLst>
              <a:gd name="connsiteX0" fmla="*/ 528320 w 5049520"/>
              <a:gd name="connsiteY0" fmla="*/ 0 h 3840480"/>
              <a:gd name="connsiteX1" fmla="*/ 2275840 w 5049520"/>
              <a:gd name="connsiteY1" fmla="*/ 0 h 3840480"/>
              <a:gd name="connsiteX2" fmla="*/ 2255520 w 5049520"/>
              <a:gd name="connsiteY2" fmla="*/ 690880 h 3840480"/>
              <a:gd name="connsiteX3" fmla="*/ 5049520 w 5049520"/>
              <a:gd name="connsiteY3" fmla="*/ 680720 h 3840480"/>
              <a:gd name="connsiteX4" fmla="*/ 5049520 w 5049520"/>
              <a:gd name="connsiteY4" fmla="*/ 3820160 h 3840480"/>
              <a:gd name="connsiteX5" fmla="*/ 0 w 5049520"/>
              <a:gd name="connsiteY5" fmla="*/ 3840480 h 3840480"/>
              <a:gd name="connsiteX6" fmla="*/ 294640 w 5049520"/>
              <a:gd name="connsiteY6" fmla="*/ 375920 h 3840480"/>
              <a:gd name="connsiteX7" fmla="*/ 528320 w 5049520"/>
              <a:gd name="connsiteY7" fmla="*/ 0 h 3840480"/>
              <a:gd name="connsiteX0" fmla="*/ 528320 w 5049520"/>
              <a:gd name="connsiteY0" fmla="*/ 0 h 3840480"/>
              <a:gd name="connsiteX1" fmla="*/ 2275840 w 5049520"/>
              <a:gd name="connsiteY1" fmla="*/ 0 h 3840480"/>
              <a:gd name="connsiteX2" fmla="*/ 2275840 w 5049520"/>
              <a:gd name="connsiteY2" fmla="*/ 955040 h 3840480"/>
              <a:gd name="connsiteX3" fmla="*/ 5049520 w 5049520"/>
              <a:gd name="connsiteY3" fmla="*/ 680720 h 3840480"/>
              <a:gd name="connsiteX4" fmla="*/ 5049520 w 5049520"/>
              <a:gd name="connsiteY4" fmla="*/ 3820160 h 3840480"/>
              <a:gd name="connsiteX5" fmla="*/ 0 w 5049520"/>
              <a:gd name="connsiteY5" fmla="*/ 3840480 h 3840480"/>
              <a:gd name="connsiteX6" fmla="*/ 294640 w 5049520"/>
              <a:gd name="connsiteY6" fmla="*/ 375920 h 3840480"/>
              <a:gd name="connsiteX7" fmla="*/ 528320 w 5049520"/>
              <a:gd name="connsiteY7" fmla="*/ 0 h 3840480"/>
              <a:gd name="connsiteX0" fmla="*/ 528320 w 5049520"/>
              <a:gd name="connsiteY0" fmla="*/ 0 h 3840480"/>
              <a:gd name="connsiteX1" fmla="*/ 2275840 w 5049520"/>
              <a:gd name="connsiteY1" fmla="*/ 0 h 3840480"/>
              <a:gd name="connsiteX2" fmla="*/ 2275840 w 5049520"/>
              <a:gd name="connsiteY2" fmla="*/ 955040 h 3840480"/>
              <a:gd name="connsiteX3" fmla="*/ 5019040 w 5049520"/>
              <a:gd name="connsiteY3" fmla="*/ 782320 h 3840480"/>
              <a:gd name="connsiteX4" fmla="*/ 5049520 w 5049520"/>
              <a:gd name="connsiteY4" fmla="*/ 3820160 h 3840480"/>
              <a:gd name="connsiteX5" fmla="*/ 0 w 5049520"/>
              <a:gd name="connsiteY5" fmla="*/ 3840480 h 3840480"/>
              <a:gd name="connsiteX6" fmla="*/ 294640 w 5049520"/>
              <a:gd name="connsiteY6" fmla="*/ 375920 h 3840480"/>
              <a:gd name="connsiteX7" fmla="*/ 528320 w 5049520"/>
              <a:gd name="connsiteY7" fmla="*/ 0 h 3840480"/>
              <a:gd name="connsiteX0" fmla="*/ 528320 w 5049520"/>
              <a:gd name="connsiteY0" fmla="*/ 0 h 3840480"/>
              <a:gd name="connsiteX1" fmla="*/ 2275840 w 5049520"/>
              <a:gd name="connsiteY1" fmla="*/ 0 h 3840480"/>
              <a:gd name="connsiteX2" fmla="*/ 2275840 w 5049520"/>
              <a:gd name="connsiteY2" fmla="*/ 955040 h 3840480"/>
              <a:gd name="connsiteX3" fmla="*/ 5019040 w 5049520"/>
              <a:gd name="connsiteY3" fmla="*/ 782320 h 3840480"/>
              <a:gd name="connsiteX4" fmla="*/ 5049520 w 5049520"/>
              <a:gd name="connsiteY4" fmla="*/ 3820160 h 3840480"/>
              <a:gd name="connsiteX5" fmla="*/ 0 w 5049520"/>
              <a:gd name="connsiteY5" fmla="*/ 3840480 h 3840480"/>
              <a:gd name="connsiteX6" fmla="*/ 256923 w 5049520"/>
              <a:gd name="connsiteY6" fmla="*/ 904240 h 3840480"/>
              <a:gd name="connsiteX7" fmla="*/ 294640 w 5049520"/>
              <a:gd name="connsiteY7" fmla="*/ 375920 h 3840480"/>
              <a:gd name="connsiteX8" fmla="*/ 528320 w 5049520"/>
              <a:gd name="connsiteY8" fmla="*/ 0 h 3840480"/>
              <a:gd name="connsiteX0" fmla="*/ 1170627 w 5691827"/>
              <a:gd name="connsiteY0" fmla="*/ 0 h 3840480"/>
              <a:gd name="connsiteX1" fmla="*/ 2918147 w 5691827"/>
              <a:gd name="connsiteY1" fmla="*/ 0 h 3840480"/>
              <a:gd name="connsiteX2" fmla="*/ 2918147 w 5691827"/>
              <a:gd name="connsiteY2" fmla="*/ 955040 h 3840480"/>
              <a:gd name="connsiteX3" fmla="*/ 5661347 w 5691827"/>
              <a:gd name="connsiteY3" fmla="*/ 782320 h 3840480"/>
              <a:gd name="connsiteX4" fmla="*/ 5691827 w 5691827"/>
              <a:gd name="connsiteY4" fmla="*/ 3820160 h 3840480"/>
              <a:gd name="connsiteX5" fmla="*/ 642307 w 5691827"/>
              <a:gd name="connsiteY5" fmla="*/ 3840480 h 3840480"/>
              <a:gd name="connsiteX6" fmla="*/ 0 w 5691827"/>
              <a:gd name="connsiteY6" fmla="*/ 955040 h 3840480"/>
              <a:gd name="connsiteX7" fmla="*/ 936947 w 5691827"/>
              <a:gd name="connsiteY7" fmla="*/ 375920 h 3840480"/>
              <a:gd name="connsiteX8" fmla="*/ 1170627 w 5691827"/>
              <a:gd name="connsiteY8" fmla="*/ 0 h 3840480"/>
              <a:gd name="connsiteX0" fmla="*/ 1239799 w 5760999"/>
              <a:gd name="connsiteY0" fmla="*/ 0 h 3820160"/>
              <a:gd name="connsiteX1" fmla="*/ 2987319 w 5760999"/>
              <a:gd name="connsiteY1" fmla="*/ 0 h 3820160"/>
              <a:gd name="connsiteX2" fmla="*/ 2987319 w 5760999"/>
              <a:gd name="connsiteY2" fmla="*/ 955040 h 3820160"/>
              <a:gd name="connsiteX3" fmla="*/ 5730519 w 5760999"/>
              <a:gd name="connsiteY3" fmla="*/ 782320 h 3820160"/>
              <a:gd name="connsiteX4" fmla="*/ 5760999 w 5760999"/>
              <a:gd name="connsiteY4" fmla="*/ 3820160 h 3820160"/>
              <a:gd name="connsiteX5" fmla="*/ 0 w 5760999"/>
              <a:gd name="connsiteY5" fmla="*/ 3810000 h 3820160"/>
              <a:gd name="connsiteX6" fmla="*/ 69172 w 5760999"/>
              <a:gd name="connsiteY6" fmla="*/ 955040 h 3820160"/>
              <a:gd name="connsiteX7" fmla="*/ 1006119 w 5760999"/>
              <a:gd name="connsiteY7" fmla="*/ 375920 h 3820160"/>
              <a:gd name="connsiteX8" fmla="*/ 1239799 w 5760999"/>
              <a:gd name="connsiteY8" fmla="*/ 0 h 3820160"/>
              <a:gd name="connsiteX0" fmla="*/ 1239799 w 5760999"/>
              <a:gd name="connsiteY0" fmla="*/ 0 h 3820160"/>
              <a:gd name="connsiteX1" fmla="*/ 2987319 w 5760999"/>
              <a:gd name="connsiteY1" fmla="*/ 0 h 3820160"/>
              <a:gd name="connsiteX2" fmla="*/ 2987319 w 5760999"/>
              <a:gd name="connsiteY2" fmla="*/ 955040 h 3820160"/>
              <a:gd name="connsiteX3" fmla="*/ 5730519 w 5760999"/>
              <a:gd name="connsiteY3" fmla="*/ 782320 h 3820160"/>
              <a:gd name="connsiteX4" fmla="*/ 5760999 w 5760999"/>
              <a:gd name="connsiteY4" fmla="*/ 3820160 h 3820160"/>
              <a:gd name="connsiteX5" fmla="*/ 0 w 5760999"/>
              <a:gd name="connsiteY5" fmla="*/ 3810000 h 3820160"/>
              <a:gd name="connsiteX6" fmla="*/ 69172 w 5760999"/>
              <a:gd name="connsiteY6" fmla="*/ 955040 h 3820160"/>
              <a:gd name="connsiteX7" fmla="*/ 917184 w 5760999"/>
              <a:gd name="connsiteY7" fmla="*/ 904240 h 3820160"/>
              <a:gd name="connsiteX8" fmla="*/ 1239799 w 5760999"/>
              <a:gd name="connsiteY8" fmla="*/ 0 h 3820160"/>
              <a:gd name="connsiteX0" fmla="*/ 1239799 w 5760999"/>
              <a:gd name="connsiteY0" fmla="*/ 386080 h 4206240"/>
              <a:gd name="connsiteX1" fmla="*/ 2987319 w 5760999"/>
              <a:gd name="connsiteY1" fmla="*/ 386080 h 4206240"/>
              <a:gd name="connsiteX2" fmla="*/ 3570336 w 5760999"/>
              <a:gd name="connsiteY2" fmla="*/ 0 h 4206240"/>
              <a:gd name="connsiteX3" fmla="*/ 5730519 w 5760999"/>
              <a:gd name="connsiteY3" fmla="*/ 1168400 h 4206240"/>
              <a:gd name="connsiteX4" fmla="*/ 5760999 w 5760999"/>
              <a:gd name="connsiteY4" fmla="*/ 4206240 h 4206240"/>
              <a:gd name="connsiteX5" fmla="*/ 0 w 5760999"/>
              <a:gd name="connsiteY5" fmla="*/ 4196080 h 4206240"/>
              <a:gd name="connsiteX6" fmla="*/ 69172 w 5760999"/>
              <a:gd name="connsiteY6" fmla="*/ 1341120 h 4206240"/>
              <a:gd name="connsiteX7" fmla="*/ 917184 w 5760999"/>
              <a:gd name="connsiteY7" fmla="*/ 1290320 h 4206240"/>
              <a:gd name="connsiteX8" fmla="*/ 1239799 w 5760999"/>
              <a:gd name="connsiteY8" fmla="*/ 386080 h 4206240"/>
              <a:gd name="connsiteX0" fmla="*/ 1239799 w 5760999"/>
              <a:gd name="connsiteY0" fmla="*/ 599440 h 4419600"/>
              <a:gd name="connsiteX1" fmla="*/ 2829213 w 5760999"/>
              <a:gd name="connsiteY1" fmla="*/ 0 h 4419600"/>
              <a:gd name="connsiteX2" fmla="*/ 3570336 w 5760999"/>
              <a:gd name="connsiteY2" fmla="*/ 213360 h 4419600"/>
              <a:gd name="connsiteX3" fmla="*/ 5730519 w 5760999"/>
              <a:gd name="connsiteY3" fmla="*/ 1381760 h 4419600"/>
              <a:gd name="connsiteX4" fmla="*/ 5760999 w 5760999"/>
              <a:gd name="connsiteY4" fmla="*/ 4419600 h 4419600"/>
              <a:gd name="connsiteX5" fmla="*/ 0 w 5760999"/>
              <a:gd name="connsiteY5" fmla="*/ 4409440 h 4419600"/>
              <a:gd name="connsiteX6" fmla="*/ 69172 w 5760999"/>
              <a:gd name="connsiteY6" fmla="*/ 1554480 h 4419600"/>
              <a:gd name="connsiteX7" fmla="*/ 917184 w 5760999"/>
              <a:gd name="connsiteY7" fmla="*/ 1503680 h 4419600"/>
              <a:gd name="connsiteX8" fmla="*/ 1239799 w 5760999"/>
              <a:gd name="connsiteY8" fmla="*/ 599440 h 4419600"/>
              <a:gd name="connsiteX0" fmla="*/ 2524413 w 5760999"/>
              <a:gd name="connsiteY0" fmla="*/ 0 h 4958080"/>
              <a:gd name="connsiteX1" fmla="*/ 2829213 w 5760999"/>
              <a:gd name="connsiteY1" fmla="*/ 538480 h 4958080"/>
              <a:gd name="connsiteX2" fmla="*/ 3570336 w 5760999"/>
              <a:gd name="connsiteY2" fmla="*/ 751840 h 4958080"/>
              <a:gd name="connsiteX3" fmla="*/ 5730519 w 5760999"/>
              <a:gd name="connsiteY3" fmla="*/ 1920240 h 4958080"/>
              <a:gd name="connsiteX4" fmla="*/ 5760999 w 5760999"/>
              <a:gd name="connsiteY4" fmla="*/ 4958080 h 4958080"/>
              <a:gd name="connsiteX5" fmla="*/ 0 w 5760999"/>
              <a:gd name="connsiteY5" fmla="*/ 4947920 h 4958080"/>
              <a:gd name="connsiteX6" fmla="*/ 69172 w 5760999"/>
              <a:gd name="connsiteY6" fmla="*/ 2092960 h 4958080"/>
              <a:gd name="connsiteX7" fmla="*/ 917184 w 5760999"/>
              <a:gd name="connsiteY7" fmla="*/ 2042160 h 4958080"/>
              <a:gd name="connsiteX8" fmla="*/ 2524413 w 5760999"/>
              <a:gd name="connsiteY8" fmla="*/ 0 h 4958080"/>
              <a:gd name="connsiteX0" fmla="*/ 2524413 w 5760999"/>
              <a:gd name="connsiteY0" fmla="*/ 30480 h 4988560"/>
              <a:gd name="connsiteX1" fmla="*/ 2829213 w 5760999"/>
              <a:gd name="connsiteY1" fmla="*/ 568960 h 4988560"/>
              <a:gd name="connsiteX2" fmla="*/ 3570336 w 5760999"/>
              <a:gd name="connsiteY2" fmla="*/ 782320 h 4988560"/>
              <a:gd name="connsiteX3" fmla="*/ 5730519 w 5760999"/>
              <a:gd name="connsiteY3" fmla="*/ 1950720 h 4988560"/>
              <a:gd name="connsiteX4" fmla="*/ 5760999 w 5760999"/>
              <a:gd name="connsiteY4" fmla="*/ 4988560 h 4988560"/>
              <a:gd name="connsiteX5" fmla="*/ 0 w 5760999"/>
              <a:gd name="connsiteY5" fmla="*/ 4978400 h 4988560"/>
              <a:gd name="connsiteX6" fmla="*/ 69172 w 5760999"/>
              <a:gd name="connsiteY6" fmla="*/ 2123440 h 4988560"/>
              <a:gd name="connsiteX7" fmla="*/ 936947 w 5760999"/>
              <a:gd name="connsiteY7" fmla="*/ 0 h 4988560"/>
              <a:gd name="connsiteX8" fmla="*/ 2524413 w 5760999"/>
              <a:gd name="connsiteY8" fmla="*/ 30480 h 4988560"/>
              <a:gd name="connsiteX0" fmla="*/ 2524413 w 5760999"/>
              <a:gd name="connsiteY0" fmla="*/ 30480 h 4988560"/>
              <a:gd name="connsiteX1" fmla="*/ 2829213 w 5760999"/>
              <a:gd name="connsiteY1" fmla="*/ 568960 h 4988560"/>
              <a:gd name="connsiteX2" fmla="*/ 3570336 w 5760999"/>
              <a:gd name="connsiteY2" fmla="*/ 782320 h 4988560"/>
              <a:gd name="connsiteX3" fmla="*/ 5730519 w 5760999"/>
              <a:gd name="connsiteY3" fmla="*/ 1950720 h 4988560"/>
              <a:gd name="connsiteX4" fmla="*/ 5760999 w 5760999"/>
              <a:gd name="connsiteY4" fmla="*/ 4988560 h 4988560"/>
              <a:gd name="connsiteX5" fmla="*/ 0 w 5760999"/>
              <a:gd name="connsiteY5" fmla="*/ 4978400 h 4988560"/>
              <a:gd name="connsiteX6" fmla="*/ 138344 w 5760999"/>
              <a:gd name="connsiteY6" fmla="*/ 20320 h 4988560"/>
              <a:gd name="connsiteX7" fmla="*/ 936947 w 5760999"/>
              <a:gd name="connsiteY7" fmla="*/ 0 h 4988560"/>
              <a:gd name="connsiteX8" fmla="*/ 2524413 w 5760999"/>
              <a:gd name="connsiteY8" fmla="*/ 30480 h 498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0999" h="4988560">
                <a:moveTo>
                  <a:pt x="2524413" y="30480"/>
                </a:moveTo>
                <a:lnTo>
                  <a:pt x="2829213" y="568960"/>
                </a:lnTo>
                <a:lnTo>
                  <a:pt x="3570336" y="782320"/>
                </a:lnTo>
                <a:lnTo>
                  <a:pt x="5730519" y="1950720"/>
                </a:lnTo>
                <a:lnTo>
                  <a:pt x="5760999" y="4988560"/>
                </a:lnTo>
                <a:lnTo>
                  <a:pt x="0" y="4978400"/>
                </a:lnTo>
                <a:lnTo>
                  <a:pt x="138344" y="20320"/>
                </a:lnTo>
                <a:lnTo>
                  <a:pt x="936947" y="0"/>
                </a:lnTo>
                <a:lnTo>
                  <a:pt x="2524413" y="3048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Rectangle 181">
            <a:extLst>
              <a:ext uri="{FF2B5EF4-FFF2-40B4-BE49-F238E27FC236}">
                <a16:creationId xmlns:a16="http://schemas.microsoft.com/office/drawing/2014/main" id="{56DAE9A3-A8D4-1F4F-87B8-95E9E01E9ED6}"/>
              </a:ext>
            </a:extLst>
          </p:cNvPr>
          <p:cNvSpPr/>
          <p:nvPr/>
        </p:nvSpPr>
        <p:spPr>
          <a:xfrm>
            <a:off x="3068320" y="3810000"/>
            <a:ext cx="3535680" cy="271272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TextBox 213">
            <a:extLst>
              <a:ext uri="{FF2B5EF4-FFF2-40B4-BE49-F238E27FC236}">
                <a16:creationId xmlns:a16="http://schemas.microsoft.com/office/drawing/2014/main" id="{6435970D-289F-5C44-88EB-0ED68EC089EF}"/>
              </a:ext>
            </a:extLst>
          </p:cNvPr>
          <p:cNvSpPr txBox="1"/>
          <p:nvPr/>
        </p:nvSpPr>
        <p:spPr>
          <a:xfrm>
            <a:off x="3180080" y="3889494"/>
            <a:ext cx="3352800" cy="338554"/>
          </a:xfrm>
          <a:prstGeom prst="rect">
            <a:avLst/>
          </a:prstGeom>
          <a:noFill/>
        </p:spPr>
        <p:txBody>
          <a:bodyPr wrap="square" rtlCol="0">
            <a:spAutoFit/>
          </a:bodyPr>
          <a:lstStyle/>
          <a:p>
            <a:pPr>
              <a:spcBef>
                <a:spcPts val="300"/>
              </a:spcBef>
            </a:pPr>
            <a:r>
              <a:rPr lang="en-US" sz="1600" dirty="0"/>
              <a:t>D</a:t>
            </a:r>
            <a:r>
              <a:rPr lang="en-US" sz="1600" baseline="-25000" dirty="0"/>
              <a:t>c</a:t>
            </a:r>
            <a:r>
              <a:rPr lang="en-US" sz="1600" dirty="0"/>
              <a:t>(a) = min{c</a:t>
            </a:r>
            <a:r>
              <a:rPr lang="en-US" sz="1600" baseline="-25000" dirty="0"/>
              <a:t>c,b</a:t>
            </a:r>
            <a:r>
              <a:rPr lang="en-US" sz="1600" dirty="0"/>
              <a:t>+D</a:t>
            </a:r>
            <a:r>
              <a:rPr lang="en-US" sz="1600" baseline="-25000" dirty="0"/>
              <a:t>b</a:t>
            </a:r>
            <a:r>
              <a:rPr lang="en-US" sz="1600" dirty="0"/>
              <a:t>(a}} </a:t>
            </a:r>
            <a:r>
              <a:rPr lang="en-US" sz="1600" dirty="0">
                <a:cs typeface="Arial" charset="0"/>
              </a:rPr>
              <a:t>= 1 + 8 = 9 </a:t>
            </a:r>
          </a:p>
        </p:txBody>
      </p:sp>
      <p:sp>
        <p:nvSpPr>
          <p:cNvPr id="220" name="TextBox 219">
            <a:extLst>
              <a:ext uri="{FF2B5EF4-FFF2-40B4-BE49-F238E27FC236}">
                <a16:creationId xmlns:a16="http://schemas.microsoft.com/office/drawing/2014/main" id="{2915EDBD-C6AE-C34B-A2D2-6F98B54A26DF}"/>
              </a:ext>
            </a:extLst>
          </p:cNvPr>
          <p:cNvSpPr txBox="1"/>
          <p:nvPr/>
        </p:nvSpPr>
        <p:spPr>
          <a:xfrm>
            <a:off x="3180080" y="4214614"/>
            <a:ext cx="3352800" cy="338554"/>
          </a:xfrm>
          <a:prstGeom prst="rect">
            <a:avLst/>
          </a:prstGeom>
          <a:noFill/>
        </p:spPr>
        <p:txBody>
          <a:bodyPr wrap="square" rtlCol="0">
            <a:spAutoFit/>
          </a:bodyPr>
          <a:lstStyle/>
          <a:p>
            <a:pPr>
              <a:spcBef>
                <a:spcPts val="300"/>
              </a:spcBef>
            </a:pPr>
            <a:r>
              <a:rPr lang="en-US" sz="1600" dirty="0"/>
              <a:t>D</a:t>
            </a:r>
            <a:r>
              <a:rPr lang="en-US" sz="1600" baseline="-25000" dirty="0"/>
              <a:t>c</a:t>
            </a:r>
            <a:r>
              <a:rPr lang="en-US" sz="1600" dirty="0"/>
              <a:t>(b) = min{c</a:t>
            </a:r>
            <a:r>
              <a:rPr lang="en-US" sz="1600" baseline="-25000" dirty="0"/>
              <a:t>c,b</a:t>
            </a:r>
            <a:r>
              <a:rPr lang="en-US" sz="1600" dirty="0"/>
              <a:t>+D</a:t>
            </a:r>
            <a:r>
              <a:rPr lang="en-US" sz="1600" baseline="-25000" dirty="0"/>
              <a:t>b</a:t>
            </a:r>
            <a:r>
              <a:rPr lang="en-US" sz="1600" dirty="0"/>
              <a:t>(b)} = 1 + 0 = 1</a:t>
            </a:r>
          </a:p>
        </p:txBody>
      </p:sp>
      <p:sp>
        <p:nvSpPr>
          <p:cNvPr id="227" name="TextBox 226">
            <a:extLst>
              <a:ext uri="{FF2B5EF4-FFF2-40B4-BE49-F238E27FC236}">
                <a16:creationId xmlns:a16="http://schemas.microsoft.com/office/drawing/2014/main" id="{2ACDF90F-67A6-E647-A359-36DFD3E0EAEE}"/>
              </a:ext>
            </a:extLst>
          </p:cNvPr>
          <p:cNvSpPr txBox="1"/>
          <p:nvPr/>
        </p:nvSpPr>
        <p:spPr>
          <a:xfrm>
            <a:off x="3169920" y="4539734"/>
            <a:ext cx="3444240" cy="338554"/>
          </a:xfrm>
          <a:prstGeom prst="rect">
            <a:avLst/>
          </a:prstGeom>
          <a:noFill/>
        </p:spPr>
        <p:txBody>
          <a:bodyPr wrap="square" rtlCol="0">
            <a:spAutoFit/>
          </a:bodyPr>
          <a:lstStyle/>
          <a:p>
            <a:pPr>
              <a:spcBef>
                <a:spcPts val="300"/>
              </a:spcBef>
            </a:pPr>
            <a:r>
              <a:rPr lang="en-US" sz="1600" dirty="0"/>
              <a:t>D</a:t>
            </a:r>
            <a:r>
              <a:rPr lang="en-US" sz="1600" baseline="-25000" dirty="0"/>
              <a:t>c</a:t>
            </a:r>
            <a:r>
              <a:rPr lang="en-US" sz="1600" dirty="0"/>
              <a:t>(d) = min{c</a:t>
            </a:r>
            <a:r>
              <a:rPr lang="en-US" sz="1600" baseline="-25000" dirty="0"/>
              <a:t>c,b</a:t>
            </a:r>
            <a:r>
              <a:rPr lang="en-US" sz="1600" dirty="0"/>
              <a:t>+D</a:t>
            </a:r>
            <a:r>
              <a:rPr lang="en-US" sz="1600" baseline="-25000" dirty="0"/>
              <a:t>b</a:t>
            </a:r>
            <a:r>
              <a:rPr lang="en-US" sz="1600" dirty="0"/>
              <a:t>(d)} = 1+ </a:t>
            </a:r>
            <a:r>
              <a:rPr lang="en-US" sz="1600" dirty="0">
                <a:cs typeface="Arial" charset="0"/>
              </a:rPr>
              <a:t>∞ = ∞ </a:t>
            </a:r>
            <a:endParaRPr lang="en-US" sz="1600" dirty="0"/>
          </a:p>
        </p:txBody>
      </p:sp>
      <p:sp>
        <p:nvSpPr>
          <p:cNvPr id="228" name="TextBox 227">
            <a:extLst>
              <a:ext uri="{FF2B5EF4-FFF2-40B4-BE49-F238E27FC236}">
                <a16:creationId xmlns:a16="http://schemas.microsoft.com/office/drawing/2014/main" id="{DD24FB0F-A16D-AD44-B13C-8FACD3AE60AA}"/>
              </a:ext>
            </a:extLst>
          </p:cNvPr>
          <p:cNvSpPr txBox="1"/>
          <p:nvPr/>
        </p:nvSpPr>
        <p:spPr>
          <a:xfrm>
            <a:off x="3180080" y="4844534"/>
            <a:ext cx="3271520" cy="338554"/>
          </a:xfrm>
          <a:prstGeom prst="rect">
            <a:avLst/>
          </a:prstGeom>
          <a:noFill/>
        </p:spPr>
        <p:txBody>
          <a:bodyPr wrap="square" rtlCol="0">
            <a:spAutoFit/>
          </a:bodyPr>
          <a:lstStyle/>
          <a:p>
            <a:pPr>
              <a:spcBef>
                <a:spcPts val="300"/>
              </a:spcBef>
            </a:pPr>
            <a:r>
              <a:rPr lang="en-US" sz="1600" dirty="0"/>
              <a:t>D</a:t>
            </a:r>
            <a:r>
              <a:rPr lang="en-US" sz="1600" baseline="-25000" dirty="0"/>
              <a:t>c</a:t>
            </a:r>
            <a:r>
              <a:rPr lang="en-US" sz="1600" dirty="0"/>
              <a:t>(e) = min{c</a:t>
            </a:r>
            <a:r>
              <a:rPr lang="en-US" sz="1600" baseline="-25000" dirty="0"/>
              <a:t>c,b</a:t>
            </a:r>
            <a:r>
              <a:rPr lang="en-US" sz="1600" dirty="0"/>
              <a:t>+D</a:t>
            </a:r>
            <a:r>
              <a:rPr lang="en-US" sz="1600" baseline="-25000" dirty="0"/>
              <a:t>b</a:t>
            </a:r>
            <a:r>
              <a:rPr lang="en-US" sz="1600" dirty="0"/>
              <a:t>(e)} = 1 + 1 = 2</a:t>
            </a:r>
          </a:p>
        </p:txBody>
      </p:sp>
      <p:sp>
        <p:nvSpPr>
          <p:cNvPr id="229" name="TextBox 228">
            <a:extLst>
              <a:ext uri="{FF2B5EF4-FFF2-40B4-BE49-F238E27FC236}">
                <a16:creationId xmlns:a16="http://schemas.microsoft.com/office/drawing/2014/main" id="{392C7836-E2B2-3344-B33C-D0311C182CE1}"/>
              </a:ext>
            </a:extLst>
          </p:cNvPr>
          <p:cNvSpPr txBox="1"/>
          <p:nvPr/>
        </p:nvSpPr>
        <p:spPr>
          <a:xfrm>
            <a:off x="3169920" y="5169654"/>
            <a:ext cx="3362960" cy="338554"/>
          </a:xfrm>
          <a:prstGeom prst="rect">
            <a:avLst/>
          </a:prstGeom>
          <a:noFill/>
        </p:spPr>
        <p:txBody>
          <a:bodyPr wrap="square" rtlCol="0">
            <a:spAutoFit/>
          </a:bodyPr>
          <a:lstStyle/>
          <a:p>
            <a:pPr>
              <a:spcBef>
                <a:spcPts val="300"/>
              </a:spcBef>
            </a:pPr>
            <a:r>
              <a:rPr lang="en-US" sz="1600" dirty="0"/>
              <a:t>D</a:t>
            </a:r>
            <a:r>
              <a:rPr lang="en-US" sz="1600" baseline="-25000" dirty="0"/>
              <a:t>c</a:t>
            </a:r>
            <a:r>
              <a:rPr lang="en-US" sz="1600" dirty="0"/>
              <a:t>(f) = min{c</a:t>
            </a:r>
            <a:r>
              <a:rPr lang="en-US" sz="1600" baseline="-25000" dirty="0"/>
              <a:t>c,b</a:t>
            </a:r>
            <a:r>
              <a:rPr lang="en-US" sz="1600" dirty="0"/>
              <a:t>+D</a:t>
            </a:r>
            <a:r>
              <a:rPr lang="en-US" sz="1600" baseline="-25000" dirty="0"/>
              <a:t>b</a:t>
            </a:r>
            <a:r>
              <a:rPr lang="en-US" sz="1600" dirty="0"/>
              <a:t>(f)} = 1+ </a:t>
            </a:r>
            <a:r>
              <a:rPr lang="en-US" sz="1600" dirty="0">
                <a:cs typeface="Arial" charset="0"/>
              </a:rPr>
              <a:t>∞ = ∞ </a:t>
            </a:r>
            <a:endParaRPr lang="en-US" sz="1600" dirty="0"/>
          </a:p>
        </p:txBody>
      </p:sp>
      <p:sp>
        <p:nvSpPr>
          <p:cNvPr id="230" name="TextBox 229">
            <a:extLst>
              <a:ext uri="{FF2B5EF4-FFF2-40B4-BE49-F238E27FC236}">
                <a16:creationId xmlns:a16="http://schemas.microsoft.com/office/drawing/2014/main" id="{A4B5D70E-C9D4-A94D-83A5-723A3BC5D7B2}"/>
              </a:ext>
            </a:extLst>
          </p:cNvPr>
          <p:cNvSpPr txBox="1"/>
          <p:nvPr/>
        </p:nvSpPr>
        <p:spPr>
          <a:xfrm>
            <a:off x="3180080" y="5484614"/>
            <a:ext cx="3220720" cy="338554"/>
          </a:xfrm>
          <a:prstGeom prst="rect">
            <a:avLst/>
          </a:prstGeom>
          <a:noFill/>
        </p:spPr>
        <p:txBody>
          <a:bodyPr wrap="square" rtlCol="0">
            <a:spAutoFit/>
          </a:bodyPr>
          <a:lstStyle/>
          <a:p>
            <a:pPr>
              <a:spcBef>
                <a:spcPts val="300"/>
              </a:spcBef>
            </a:pPr>
            <a:r>
              <a:rPr lang="en-US" sz="1600" dirty="0"/>
              <a:t>D</a:t>
            </a:r>
            <a:r>
              <a:rPr lang="en-US" sz="1600" baseline="-25000" dirty="0"/>
              <a:t>c</a:t>
            </a:r>
            <a:r>
              <a:rPr lang="en-US" sz="1600" dirty="0"/>
              <a:t>(g) = min{c</a:t>
            </a:r>
            <a:r>
              <a:rPr lang="en-US" sz="1600" baseline="-25000" dirty="0"/>
              <a:t>c,b</a:t>
            </a:r>
            <a:r>
              <a:rPr lang="en-US" sz="1600" dirty="0"/>
              <a:t>+D</a:t>
            </a:r>
            <a:r>
              <a:rPr lang="en-US" sz="1600" baseline="-25000" dirty="0"/>
              <a:t>b</a:t>
            </a:r>
            <a:r>
              <a:rPr lang="en-US" sz="1600" dirty="0"/>
              <a:t>(g)} = 1+ </a:t>
            </a:r>
            <a:r>
              <a:rPr lang="en-US" sz="1600" dirty="0">
                <a:cs typeface="Arial" charset="0"/>
              </a:rPr>
              <a:t>∞ = ∞ </a:t>
            </a:r>
            <a:endParaRPr lang="en-US" sz="1600" dirty="0"/>
          </a:p>
        </p:txBody>
      </p:sp>
      <p:sp>
        <p:nvSpPr>
          <p:cNvPr id="231" name="TextBox 230">
            <a:extLst>
              <a:ext uri="{FF2B5EF4-FFF2-40B4-BE49-F238E27FC236}">
                <a16:creationId xmlns:a16="http://schemas.microsoft.com/office/drawing/2014/main" id="{98C46536-27F6-EA4E-8DAA-99731029B077}"/>
              </a:ext>
            </a:extLst>
          </p:cNvPr>
          <p:cNvSpPr txBox="1"/>
          <p:nvPr/>
        </p:nvSpPr>
        <p:spPr>
          <a:xfrm>
            <a:off x="3180080" y="6112748"/>
            <a:ext cx="3373120" cy="338554"/>
          </a:xfrm>
          <a:prstGeom prst="rect">
            <a:avLst/>
          </a:prstGeom>
          <a:noFill/>
        </p:spPr>
        <p:txBody>
          <a:bodyPr wrap="square" rtlCol="0">
            <a:spAutoFit/>
          </a:bodyPr>
          <a:lstStyle/>
          <a:p>
            <a:pPr>
              <a:spcBef>
                <a:spcPts val="300"/>
              </a:spcBef>
            </a:pPr>
            <a:r>
              <a:rPr lang="en-US" sz="1600" dirty="0"/>
              <a:t>D</a:t>
            </a:r>
            <a:r>
              <a:rPr lang="en-US" sz="1600" baseline="-25000" dirty="0"/>
              <a:t>c</a:t>
            </a:r>
            <a:r>
              <a:rPr lang="en-US" sz="1600" dirty="0"/>
              <a:t>(i) = min{c</a:t>
            </a:r>
            <a:r>
              <a:rPr lang="en-US" sz="1600" baseline="-25000" dirty="0"/>
              <a:t>c,b</a:t>
            </a:r>
            <a:r>
              <a:rPr lang="en-US" sz="1600" dirty="0"/>
              <a:t>+D</a:t>
            </a:r>
            <a:r>
              <a:rPr lang="en-US" sz="1600" baseline="-25000" dirty="0"/>
              <a:t>b</a:t>
            </a:r>
            <a:r>
              <a:rPr lang="en-US" sz="1600" dirty="0"/>
              <a:t>(i)} = 1+ </a:t>
            </a:r>
            <a:r>
              <a:rPr lang="en-US" sz="1600" dirty="0">
                <a:cs typeface="Arial" charset="0"/>
              </a:rPr>
              <a:t>∞ = ∞ </a:t>
            </a:r>
            <a:endParaRPr lang="en-US" sz="1600" dirty="0"/>
          </a:p>
        </p:txBody>
      </p:sp>
      <p:sp>
        <p:nvSpPr>
          <p:cNvPr id="232" name="TextBox 231">
            <a:extLst>
              <a:ext uri="{FF2B5EF4-FFF2-40B4-BE49-F238E27FC236}">
                <a16:creationId xmlns:a16="http://schemas.microsoft.com/office/drawing/2014/main" id="{5B587E4B-98D8-314C-AD6C-D5C59E491D12}"/>
              </a:ext>
            </a:extLst>
          </p:cNvPr>
          <p:cNvSpPr txBox="1"/>
          <p:nvPr/>
        </p:nvSpPr>
        <p:spPr>
          <a:xfrm>
            <a:off x="3169920" y="5807948"/>
            <a:ext cx="3383280" cy="338554"/>
          </a:xfrm>
          <a:prstGeom prst="rect">
            <a:avLst/>
          </a:prstGeom>
          <a:noFill/>
        </p:spPr>
        <p:txBody>
          <a:bodyPr wrap="square" rtlCol="0">
            <a:spAutoFit/>
          </a:bodyPr>
          <a:lstStyle/>
          <a:p>
            <a:pPr>
              <a:spcBef>
                <a:spcPts val="300"/>
              </a:spcBef>
            </a:pPr>
            <a:r>
              <a:rPr lang="en-US" sz="1600" dirty="0"/>
              <a:t>D</a:t>
            </a:r>
            <a:r>
              <a:rPr lang="en-US" sz="1600" baseline="-25000" dirty="0"/>
              <a:t>c</a:t>
            </a:r>
            <a:r>
              <a:rPr lang="en-US" sz="1600" dirty="0"/>
              <a:t>(h) = min{c</a:t>
            </a:r>
            <a:r>
              <a:rPr lang="en-US" sz="1600" baseline="-25000" dirty="0"/>
              <a:t>bc,b</a:t>
            </a:r>
            <a:r>
              <a:rPr lang="en-US" sz="1600" dirty="0"/>
              <a:t>+D</a:t>
            </a:r>
            <a:r>
              <a:rPr lang="en-US" sz="1600" baseline="-25000" dirty="0"/>
              <a:t>b</a:t>
            </a:r>
            <a:r>
              <a:rPr lang="en-US" sz="1600" dirty="0"/>
              <a:t>(h)} = 1+ </a:t>
            </a:r>
            <a:r>
              <a:rPr lang="en-US" sz="1600" dirty="0">
                <a:cs typeface="Arial" charset="0"/>
              </a:rPr>
              <a:t>∞ = ∞ </a:t>
            </a:r>
            <a:endParaRPr lang="en-US" sz="1600" dirty="0"/>
          </a:p>
        </p:txBody>
      </p:sp>
      <p:sp>
        <p:nvSpPr>
          <p:cNvPr id="238" name="Down Arrow 237">
            <a:extLst>
              <a:ext uri="{FF2B5EF4-FFF2-40B4-BE49-F238E27FC236}">
                <a16:creationId xmlns:a16="http://schemas.microsoft.com/office/drawing/2014/main" id="{1B75EA05-516F-1A42-869B-A05112D9F54E}"/>
              </a:ext>
            </a:extLst>
          </p:cNvPr>
          <p:cNvSpPr/>
          <p:nvPr/>
        </p:nvSpPr>
        <p:spPr>
          <a:xfrm rot="16200000">
            <a:off x="6704347" y="5410623"/>
            <a:ext cx="339615" cy="560629"/>
          </a:xfrm>
          <a:prstGeom prst="downArrow">
            <a:avLst/>
          </a:prstGeom>
          <a:gradFill>
            <a:gsLst>
              <a:gs pos="0">
                <a:schemeClr val="bg1"/>
              </a:gs>
              <a:gs pos="100000">
                <a:schemeClr val="accent5">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2" name="Group 251">
            <a:extLst>
              <a:ext uri="{FF2B5EF4-FFF2-40B4-BE49-F238E27FC236}">
                <a16:creationId xmlns:a16="http://schemas.microsoft.com/office/drawing/2014/main" id="{7E5DB8CA-DD05-F947-B8C0-C515F9C0A281}"/>
              </a:ext>
            </a:extLst>
          </p:cNvPr>
          <p:cNvGrpSpPr/>
          <p:nvPr/>
        </p:nvGrpSpPr>
        <p:grpSpPr>
          <a:xfrm>
            <a:off x="7147328" y="3969037"/>
            <a:ext cx="1149458" cy="2667397"/>
            <a:chOff x="9764348" y="1447800"/>
            <a:chExt cx="1149458" cy="2667397"/>
          </a:xfrm>
        </p:grpSpPr>
        <p:sp>
          <p:nvSpPr>
            <p:cNvPr id="253" name="Rectangle 252">
              <a:extLst>
                <a:ext uri="{FF2B5EF4-FFF2-40B4-BE49-F238E27FC236}">
                  <a16:creationId xmlns:a16="http://schemas.microsoft.com/office/drawing/2014/main" id="{90DA1C9B-D797-2940-9D9A-52DB91665546}"/>
                </a:ext>
              </a:extLst>
            </p:cNvPr>
            <p:cNvSpPr/>
            <p:nvPr/>
          </p:nvSpPr>
          <p:spPr>
            <a:xfrm>
              <a:off x="9783097" y="1447800"/>
              <a:ext cx="1130709" cy="24261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4" name="Group 253">
              <a:extLst>
                <a:ext uri="{FF2B5EF4-FFF2-40B4-BE49-F238E27FC236}">
                  <a16:creationId xmlns:a16="http://schemas.microsoft.com/office/drawing/2014/main" id="{A438FEFE-9A0E-E14F-A20C-433AD0E31E2A}"/>
                </a:ext>
              </a:extLst>
            </p:cNvPr>
            <p:cNvGrpSpPr/>
            <p:nvPr/>
          </p:nvGrpSpPr>
          <p:grpSpPr>
            <a:xfrm>
              <a:off x="9764348" y="1447800"/>
              <a:ext cx="1130291" cy="2667397"/>
              <a:chOff x="9472119" y="702026"/>
              <a:chExt cx="1130291" cy="2667397"/>
            </a:xfrm>
          </p:grpSpPr>
          <p:sp>
            <p:nvSpPr>
              <p:cNvPr id="255" name="Rectangle 254">
                <a:extLst>
                  <a:ext uri="{FF2B5EF4-FFF2-40B4-BE49-F238E27FC236}">
                    <a16:creationId xmlns:a16="http://schemas.microsoft.com/office/drawing/2014/main" id="{0DDE6AB4-1AAE-4740-BF48-DF453B07DF19}"/>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6" name="TextBox 255">
                <a:extLst>
                  <a:ext uri="{FF2B5EF4-FFF2-40B4-BE49-F238E27FC236}">
                    <a16:creationId xmlns:a16="http://schemas.microsoft.com/office/drawing/2014/main" id="{E5208DC7-BADD-0348-8188-DDEF7D011927}"/>
                  </a:ext>
                </a:extLst>
              </p:cNvPr>
              <p:cNvSpPr txBox="1"/>
              <p:nvPr/>
            </p:nvSpPr>
            <p:spPr>
              <a:xfrm>
                <a:off x="9472119" y="702026"/>
                <a:ext cx="1088020" cy="2667397"/>
              </a:xfrm>
              <a:prstGeom prst="rect">
                <a:avLst/>
              </a:prstGeom>
              <a:noFill/>
            </p:spPr>
            <p:txBody>
              <a:bodyPr wrap="square" rtlCol="0">
                <a:spAutoFit/>
              </a:bodyPr>
              <a:lstStyle/>
              <a:p>
                <a:pPr algn="ctr">
                  <a:spcAft>
                    <a:spcPts val="400"/>
                  </a:spcAft>
                </a:pPr>
                <a:r>
                  <a:rPr lang="en-US" sz="2000" dirty="0">
                    <a:solidFill>
                      <a:schemeClr val="bg1"/>
                    </a:solidFill>
                  </a:rPr>
                  <a:t>DV in c:</a:t>
                </a:r>
              </a:p>
              <a:p>
                <a:pPr marL="114300" lvl="1"/>
                <a:r>
                  <a:rPr lang="en-US" sz="1600" dirty="0"/>
                  <a:t>D</a:t>
                </a:r>
                <a:r>
                  <a:rPr lang="en-US" sz="1600" baseline="-25000" dirty="0"/>
                  <a:t>c</a:t>
                </a:r>
                <a:r>
                  <a:rPr lang="en-US" sz="1600" dirty="0"/>
                  <a:t>(a) =</a:t>
                </a:r>
                <a:r>
                  <a:rPr lang="en-US" sz="1600" dirty="0">
                    <a:cs typeface="Arial" charset="0"/>
                  </a:rPr>
                  <a:t> 9</a:t>
                </a:r>
              </a:p>
              <a:p>
                <a:pPr marL="114300" lvl="1"/>
                <a:r>
                  <a:rPr lang="en-US" sz="1600" dirty="0"/>
                  <a:t>D</a:t>
                </a:r>
                <a:r>
                  <a:rPr lang="en-US" sz="1600" baseline="-25000" dirty="0"/>
                  <a:t>c</a:t>
                </a:r>
                <a:r>
                  <a:rPr lang="en-US" sz="1600" dirty="0"/>
                  <a:t>(b) =</a:t>
                </a:r>
                <a:r>
                  <a:rPr lang="en-US" sz="1600" dirty="0">
                    <a:cs typeface="Arial" charset="0"/>
                  </a:rPr>
                  <a:t> 1</a:t>
                </a:r>
              </a:p>
              <a:p>
                <a:pPr marL="114300" lvl="1"/>
                <a:r>
                  <a:rPr lang="en-US" sz="1600" dirty="0">
                    <a:cs typeface="Arial" charset="0"/>
                  </a:rPr>
                  <a:t>D</a:t>
                </a:r>
                <a:r>
                  <a:rPr lang="en-US" sz="1600" baseline="-25000" dirty="0">
                    <a:cs typeface="Arial" charset="0"/>
                  </a:rPr>
                  <a:t>c</a:t>
                </a:r>
                <a:r>
                  <a:rPr lang="en-US" sz="1600" dirty="0">
                    <a:cs typeface="Arial" charset="0"/>
                  </a:rPr>
                  <a:t>(c) = 0</a:t>
                </a:r>
                <a:endParaRPr lang="en-US" sz="1600" dirty="0"/>
              </a:p>
              <a:p>
                <a:pPr marL="114300" lvl="1"/>
                <a:r>
                  <a:rPr lang="en-US" sz="1600" dirty="0"/>
                  <a:t>D</a:t>
                </a:r>
                <a:r>
                  <a:rPr lang="en-US" sz="1600" baseline="-25000" dirty="0"/>
                  <a:t>c</a:t>
                </a:r>
                <a:r>
                  <a:rPr lang="en-US" sz="1600" dirty="0"/>
                  <a:t>(d) =</a:t>
                </a:r>
                <a:r>
                  <a:rPr lang="en-US" sz="1600" dirty="0">
                    <a:cs typeface="Arial" charset="0"/>
                  </a:rPr>
                  <a:t> 2</a:t>
                </a:r>
                <a:endParaRPr lang="en-US" sz="1600" dirty="0"/>
              </a:p>
              <a:p>
                <a:pPr marL="114300" lvl="1"/>
                <a:r>
                  <a:rPr lang="en-US" sz="1600" dirty="0"/>
                  <a:t>D</a:t>
                </a:r>
                <a:r>
                  <a:rPr lang="en-US" sz="1600" baseline="-25000" dirty="0"/>
                  <a:t>c</a:t>
                </a:r>
                <a:r>
                  <a:rPr lang="en-US" sz="1600" dirty="0"/>
                  <a:t>(e) =</a:t>
                </a:r>
                <a:r>
                  <a:rPr lang="en-US" sz="1600" dirty="0">
                    <a:cs typeface="Arial" charset="0"/>
                  </a:rPr>
                  <a:t> ∞</a:t>
                </a:r>
                <a:endParaRPr lang="en-US" sz="1600" dirty="0"/>
              </a:p>
              <a:p>
                <a:pPr marL="114300" lvl="1"/>
                <a:r>
                  <a:rPr lang="en-US" sz="1600" dirty="0"/>
                  <a:t>D</a:t>
                </a:r>
                <a:r>
                  <a:rPr lang="en-US" sz="1600" baseline="-25000" dirty="0"/>
                  <a:t>c</a:t>
                </a:r>
                <a:r>
                  <a:rPr lang="en-US" sz="1600" dirty="0"/>
                  <a:t>(f) =</a:t>
                </a:r>
                <a:r>
                  <a:rPr lang="en-US" sz="1600" dirty="0">
                    <a:cs typeface="Arial" charset="0"/>
                  </a:rPr>
                  <a:t> ∞</a:t>
                </a:r>
                <a:endParaRPr lang="en-US" sz="1600" dirty="0"/>
              </a:p>
              <a:p>
                <a:pPr marL="114300" lvl="1"/>
                <a:r>
                  <a:rPr lang="en-US" sz="1600" dirty="0"/>
                  <a:t>D</a:t>
                </a:r>
                <a:r>
                  <a:rPr lang="en-US" sz="1600" baseline="-25000" dirty="0"/>
                  <a:t>c</a:t>
                </a:r>
                <a:r>
                  <a:rPr lang="en-US" sz="1600" dirty="0"/>
                  <a:t>(g) =</a:t>
                </a:r>
                <a:r>
                  <a:rPr lang="en-US" sz="1600" dirty="0">
                    <a:cs typeface="Arial" charset="0"/>
                  </a:rPr>
                  <a:t> ∞</a:t>
                </a:r>
                <a:endParaRPr lang="en-US" sz="1600" dirty="0"/>
              </a:p>
              <a:p>
                <a:pPr marL="114300" lvl="1"/>
                <a:r>
                  <a:rPr lang="en-US" sz="1600" dirty="0"/>
                  <a:t>D</a:t>
                </a:r>
                <a:r>
                  <a:rPr lang="en-US" sz="1600" baseline="-25000" dirty="0"/>
                  <a:t>c</a:t>
                </a:r>
                <a:r>
                  <a:rPr lang="en-US" sz="1600" dirty="0"/>
                  <a:t>(h) =</a:t>
                </a:r>
                <a:r>
                  <a:rPr lang="en-US" sz="1600" dirty="0">
                    <a:cs typeface="Arial" charset="0"/>
                  </a:rPr>
                  <a:t> ∞</a:t>
                </a:r>
                <a:endParaRPr lang="en-US" sz="1600" dirty="0"/>
              </a:p>
              <a:p>
                <a:pPr marL="114300"/>
                <a:r>
                  <a:rPr lang="en-US" sz="1600" dirty="0"/>
                  <a:t>D</a:t>
                </a:r>
                <a:r>
                  <a:rPr lang="en-US" sz="1600" baseline="-25000" dirty="0"/>
                  <a:t>c</a:t>
                </a:r>
                <a:r>
                  <a:rPr lang="en-US" sz="1600" dirty="0"/>
                  <a:t>(i) =</a:t>
                </a:r>
                <a:r>
                  <a:rPr lang="en-US" sz="1600" dirty="0">
                    <a:cs typeface="Arial" charset="0"/>
                  </a:rPr>
                  <a:t> ∞</a:t>
                </a:r>
                <a:endParaRPr lang="en-US" sz="1600" dirty="0"/>
              </a:p>
            </p:txBody>
          </p:sp>
          <p:cxnSp>
            <p:nvCxnSpPr>
              <p:cNvPr id="257" name="Straight Connector 256">
                <a:extLst>
                  <a:ext uri="{FF2B5EF4-FFF2-40B4-BE49-F238E27FC236}">
                    <a16:creationId xmlns:a16="http://schemas.microsoft.com/office/drawing/2014/main" id="{27A1646E-2395-DE4C-9EB7-A010C4C5AB76}"/>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8" name="Rectangle 257">
                <a:extLst>
                  <a:ext uri="{FF2B5EF4-FFF2-40B4-BE49-F238E27FC236}">
                    <a16:creationId xmlns:a16="http://schemas.microsoft.com/office/drawing/2014/main" id="{5D06E1AD-42EC-234A-8990-0D862398AAF1}"/>
                  </a:ext>
                </a:extLst>
              </p:cNvPr>
              <p:cNvSpPr/>
              <p:nvPr/>
            </p:nvSpPr>
            <p:spPr>
              <a:xfrm>
                <a:off x="9479666" y="706055"/>
                <a:ext cx="1122744" cy="26207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 name="Freeform 2">
            <a:extLst>
              <a:ext uri="{FF2B5EF4-FFF2-40B4-BE49-F238E27FC236}">
                <a16:creationId xmlns:a16="http://schemas.microsoft.com/office/drawing/2014/main" id="{49C604FF-993B-294E-A4FB-B0CD03969C40}"/>
              </a:ext>
            </a:extLst>
          </p:cNvPr>
          <p:cNvSpPr/>
          <p:nvPr/>
        </p:nvSpPr>
        <p:spPr>
          <a:xfrm>
            <a:off x="3068320" y="2194560"/>
            <a:ext cx="5598160" cy="1625600"/>
          </a:xfrm>
          <a:custGeom>
            <a:avLst/>
            <a:gdLst>
              <a:gd name="connsiteX0" fmla="*/ 5120640 w 5628640"/>
              <a:gd name="connsiteY0" fmla="*/ 0 h 1615440"/>
              <a:gd name="connsiteX1" fmla="*/ 0 w 5628640"/>
              <a:gd name="connsiteY1" fmla="*/ 1615440 h 1615440"/>
              <a:gd name="connsiteX2" fmla="*/ 3515360 w 5628640"/>
              <a:gd name="connsiteY2" fmla="*/ 1615440 h 1615440"/>
              <a:gd name="connsiteX3" fmla="*/ 5628640 w 5628640"/>
              <a:gd name="connsiteY3" fmla="*/ 10160 h 1615440"/>
              <a:gd name="connsiteX4" fmla="*/ 5120640 w 5628640"/>
              <a:gd name="connsiteY4" fmla="*/ 0 h 1615440"/>
              <a:gd name="connsiteX0" fmla="*/ 5120640 w 5628640"/>
              <a:gd name="connsiteY0" fmla="*/ 0 h 1615440"/>
              <a:gd name="connsiteX1" fmla="*/ 0 w 5628640"/>
              <a:gd name="connsiteY1" fmla="*/ 1615440 h 1615440"/>
              <a:gd name="connsiteX2" fmla="*/ 3515360 w 5628640"/>
              <a:gd name="connsiteY2" fmla="*/ 1615440 h 1615440"/>
              <a:gd name="connsiteX3" fmla="*/ 5628640 w 5628640"/>
              <a:gd name="connsiteY3" fmla="*/ 10160 h 1615440"/>
              <a:gd name="connsiteX4" fmla="*/ 5120640 w 5628640"/>
              <a:gd name="connsiteY4" fmla="*/ 0 h 1615440"/>
              <a:gd name="connsiteX0" fmla="*/ 5120640 w 5628640"/>
              <a:gd name="connsiteY0" fmla="*/ 0 h 1625600"/>
              <a:gd name="connsiteX1" fmla="*/ 0 w 5628640"/>
              <a:gd name="connsiteY1" fmla="*/ 1615440 h 1625600"/>
              <a:gd name="connsiteX2" fmla="*/ 3535680 w 5628640"/>
              <a:gd name="connsiteY2" fmla="*/ 1625600 h 1625600"/>
              <a:gd name="connsiteX3" fmla="*/ 5628640 w 5628640"/>
              <a:gd name="connsiteY3" fmla="*/ 10160 h 1625600"/>
              <a:gd name="connsiteX4" fmla="*/ 5120640 w 5628640"/>
              <a:gd name="connsiteY4" fmla="*/ 0 h 1625600"/>
              <a:gd name="connsiteX0" fmla="*/ 5120640 w 5628640"/>
              <a:gd name="connsiteY0" fmla="*/ 0 h 1625600"/>
              <a:gd name="connsiteX1" fmla="*/ 0 w 5628640"/>
              <a:gd name="connsiteY1" fmla="*/ 1615440 h 1625600"/>
              <a:gd name="connsiteX2" fmla="*/ 3535680 w 5628640"/>
              <a:gd name="connsiteY2" fmla="*/ 1625600 h 1625600"/>
              <a:gd name="connsiteX3" fmla="*/ 5628640 w 5628640"/>
              <a:gd name="connsiteY3" fmla="*/ 10160 h 1625600"/>
              <a:gd name="connsiteX4" fmla="*/ 5120640 w 5628640"/>
              <a:gd name="connsiteY4" fmla="*/ 0 h 1625600"/>
              <a:gd name="connsiteX0" fmla="*/ 5120640 w 5628640"/>
              <a:gd name="connsiteY0" fmla="*/ 0 h 1625600"/>
              <a:gd name="connsiteX1" fmla="*/ 0 w 5628640"/>
              <a:gd name="connsiteY1" fmla="*/ 1615440 h 1625600"/>
              <a:gd name="connsiteX2" fmla="*/ 3535680 w 5628640"/>
              <a:gd name="connsiteY2" fmla="*/ 1625600 h 1625600"/>
              <a:gd name="connsiteX3" fmla="*/ 5628640 w 5628640"/>
              <a:gd name="connsiteY3" fmla="*/ 10160 h 1625600"/>
              <a:gd name="connsiteX4" fmla="*/ 5120640 w 5628640"/>
              <a:gd name="connsiteY4" fmla="*/ 0 h 1625600"/>
              <a:gd name="connsiteX0" fmla="*/ 5120640 w 5628640"/>
              <a:gd name="connsiteY0" fmla="*/ 0 h 1625600"/>
              <a:gd name="connsiteX1" fmla="*/ 0 w 5628640"/>
              <a:gd name="connsiteY1" fmla="*/ 1615440 h 1625600"/>
              <a:gd name="connsiteX2" fmla="*/ 3535680 w 5628640"/>
              <a:gd name="connsiteY2" fmla="*/ 1625600 h 1625600"/>
              <a:gd name="connsiteX3" fmla="*/ 5628640 w 5628640"/>
              <a:gd name="connsiteY3" fmla="*/ 10160 h 1625600"/>
              <a:gd name="connsiteX4" fmla="*/ 5120640 w 5628640"/>
              <a:gd name="connsiteY4" fmla="*/ 0 h 1625600"/>
              <a:gd name="connsiteX0" fmla="*/ 5120640 w 5628640"/>
              <a:gd name="connsiteY0" fmla="*/ 0 h 1625600"/>
              <a:gd name="connsiteX1" fmla="*/ 0 w 5628640"/>
              <a:gd name="connsiteY1" fmla="*/ 1615440 h 1625600"/>
              <a:gd name="connsiteX2" fmla="*/ 3535680 w 5628640"/>
              <a:gd name="connsiteY2" fmla="*/ 1625600 h 1625600"/>
              <a:gd name="connsiteX3" fmla="*/ 5628640 w 5628640"/>
              <a:gd name="connsiteY3" fmla="*/ 10160 h 1625600"/>
              <a:gd name="connsiteX4" fmla="*/ 5120640 w 5628640"/>
              <a:gd name="connsiteY4" fmla="*/ 0 h 1625600"/>
              <a:gd name="connsiteX0" fmla="*/ 5120640 w 5628640"/>
              <a:gd name="connsiteY0" fmla="*/ 0 h 1625600"/>
              <a:gd name="connsiteX1" fmla="*/ 0 w 5628640"/>
              <a:gd name="connsiteY1" fmla="*/ 1615440 h 1625600"/>
              <a:gd name="connsiteX2" fmla="*/ 3535680 w 5628640"/>
              <a:gd name="connsiteY2" fmla="*/ 1625600 h 1625600"/>
              <a:gd name="connsiteX3" fmla="*/ 5628640 w 5628640"/>
              <a:gd name="connsiteY3" fmla="*/ 10160 h 1625600"/>
              <a:gd name="connsiteX4" fmla="*/ 5120640 w 5628640"/>
              <a:gd name="connsiteY4" fmla="*/ 0 h 1625600"/>
              <a:gd name="connsiteX0" fmla="*/ 5120640 w 5628640"/>
              <a:gd name="connsiteY0" fmla="*/ 0 h 1625600"/>
              <a:gd name="connsiteX1" fmla="*/ 0 w 5628640"/>
              <a:gd name="connsiteY1" fmla="*/ 1615440 h 1625600"/>
              <a:gd name="connsiteX2" fmla="*/ 3535680 w 5628640"/>
              <a:gd name="connsiteY2" fmla="*/ 1625600 h 1625600"/>
              <a:gd name="connsiteX3" fmla="*/ 5628640 w 5628640"/>
              <a:gd name="connsiteY3" fmla="*/ 10160 h 1625600"/>
              <a:gd name="connsiteX4" fmla="*/ 5120640 w 5628640"/>
              <a:gd name="connsiteY4" fmla="*/ 0 h 1625600"/>
              <a:gd name="connsiteX0" fmla="*/ 5120640 w 5598160"/>
              <a:gd name="connsiteY0" fmla="*/ 0 h 1625600"/>
              <a:gd name="connsiteX1" fmla="*/ 0 w 5598160"/>
              <a:gd name="connsiteY1" fmla="*/ 1615440 h 1625600"/>
              <a:gd name="connsiteX2" fmla="*/ 3535680 w 5598160"/>
              <a:gd name="connsiteY2" fmla="*/ 1625600 h 1625600"/>
              <a:gd name="connsiteX3" fmla="*/ 5598160 w 5598160"/>
              <a:gd name="connsiteY3" fmla="*/ 50800 h 1625600"/>
              <a:gd name="connsiteX4" fmla="*/ 5120640 w 5598160"/>
              <a:gd name="connsiteY4" fmla="*/ 0 h 1625600"/>
              <a:gd name="connsiteX0" fmla="*/ 5120640 w 5598160"/>
              <a:gd name="connsiteY0" fmla="*/ 0 h 1625600"/>
              <a:gd name="connsiteX1" fmla="*/ 0 w 5598160"/>
              <a:gd name="connsiteY1" fmla="*/ 1615440 h 1625600"/>
              <a:gd name="connsiteX2" fmla="*/ 3535680 w 5598160"/>
              <a:gd name="connsiteY2" fmla="*/ 1625600 h 1625600"/>
              <a:gd name="connsiteX3" fmla="*/ 5598160 w 5598160"/>
              <a:gd name="connsiteY3" fmla="*/ 50800 h 1625600"/>
              <a:gd name="connsiteX4" fmla="*/ 5120640 w 5598160"/>
              <a:gd name="connsiteY4" fmla="*/ 0 h 162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8160" h="1625600">
                <a:moveTo>
                  <a:pt x="5120640" y="0"/>
                </a:moveTo>
                <a:cubicBezTo>
                  <a:pt x="3495040" y="812800"/>
                  <a:pt x="2540000" y="1127760"/>
                  <a:pt x="0" y="1615440"/>
                </a:cubicBezTo>
                <a:lnTo>
                  <a:pt x="3535680" y="1625600"/>
                </a:lnTo>
                <a:cubicBezTo>
                  <a:pt x="4087707" y="988907"/>
                  <a:pt x="4243493" y="890693"/>
                  <a:pt x="5598160" y="50800"/>
                </a:cubicBezTo>
                <a:cubicBezTo>
                  <a:pt x="5317067" y="98213"/>
                  <a:pt x="5259493" y="115147"/>
                  <a:pt x="5120640" y="0"/>
                </a:cubicBezTo>
                <a:close/>
              </a:path>
            </a:pathLst>
          </a:custGeom>
          <a:gradFill>
            <a:gsLst>
              <a:gs pos="0">
                <a:schemeClr val="bg1">
                  <a:lumMod val="100000"/>
                </a:schemeClr>
              </a:gs>
              <a:gs pos="100000">
                <a:schemeClr val="accent5">
                  <a:lumMod val="20000"/>
                  <a:lumOff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3" name="Group 232">
            <a:extLst>
              <a:ext uri="{FF2B5EF4-FFF2-40B4-BE49-F238E27FC236}">
                <a16:creationId xmlns:a16="http://schemas.microsoft.com/office/drawing/2014/main" id="{A044BE68-E074-7343-AA40-5C62E04FEF33}"/>
              </a:ext>
            </a:extLst>
          </p:cNvPr>
          <p:cNvGrpSpPr/>
          <p:nvPr/>
        </p:nvGrpSpPr>
        <p:grpSpPr>
          <a:xfrm>
            <a:off x="7868428" y="1698029"/>
            <a:ext cx="1196054" cy="1022555"/>
            <a:chOff x="9655277" y="2349909"/>
            <a:chExt cx="1196054" cy="1022555"/>
          </a:xfrm>
        </p:grpSpPr>
        <p:sp>
          <p:nvSpPr>
            <p:cNvPr id="235" name="Freeform 234">
              <a:extLst>
                <a:ext uri="{FF2B5EF4-FFF2-40B4-BE49-F238E27FC236}">
                  <a16:creationId xmlns:a16="http://schemas.microsoft.com/office/drawing/2014/main" id="{C432037B-C0B1-0946-9310-8F414043AC97}"/>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TextBox 235">
              <a:extLst>
                <a:ext uri="{FF2B5EF4-FFF2-40B4-BE49-F238E27FC236}">
                  <a16:creationId xmlns:a16="http://schemas.microsoft.com/office/drawing/2014/main" id="{282C0F4B-EE5D-3F44-A552-A4006C30F736}"/>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sp>
        <p:nvSpPr>
          <p:cNvPr id="178" name="TextBox 1">
            <a:extLst>
              <a:ext uri="{FF2B5EF4-FFF2-40B4-BE49-F238E27FC236}">
                <a16:creationId xmlns:a16="http://schemas.microsoft.com/office/drawing/2014/main" id="{864085B5-CC56-654B-9AEA-E4EFBB597B8E}"/>
              </a:ext>
            </a:extLst>
          </p:cNvPr>
          <p:cNvSpPr txBox="1">
            <a:spLocks noChangeArrowheads="1"/>
          </p:cNvSpPr>
          <p:nvPr/>
        </p:nvSpPr>
        <p:spPr bwMode="auto">
          <a:xfrm>
            <a:off x="8542751" y="5433536"/>
            <a:ext cx="3544284" cy="738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dirty="0"/>
              <a:t>* Check out the online interactive exercises for more examples: h</a:t>
            </a:r>
            <a:r>
              <a:rPr lang="en-US" sz="1200" dirty="0"/>
              <a:t>ttp://gaia.cs.umass.edu/kurose_ross/interactive/</a:t>
            </a:r>
          </a:p>
        </p:txBody>
      </p:sp>
    </p:spTree>
    <p:extLst>
      <p:ext uri="{BB962C8B-B14F-4D97-AF65-F5344CB8AC3E}">
        <p14:creationId xmlns:p14="http://schemas.microsoft.com/office/powerpoint/2010/main" val="1123642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177"/>
                                        </p:tgtEl>
                                        <p:attrNameLst>
                                          <p:attrName>style.visibility</p:attrName>
                                        </p:attrNameLst>
                                      </p:cBhvr>
                                      <p:to>
                                        <p:strVal val="visible"/>
                                      </p:to>
                                    </p:set>
                                    <p:animEffect transition="in" filter="dissolve">
                                      <p:cBhvr>
                                        <p:cTn id="7" dur="1000"/>
                                        <p:tgtEl>
                                          <p:spTgt spid="17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182"/>
                                        </p:tgtEl>
                                        <p:attrNameLst>
                                          <p:attrName>style.visibility</p:attrName>
                                        </p:attrNameLst>
                                      </p:cBhvr>
                                      <p:to>
                                        <p:strVal val="visible"/>
                                      </p:to>
                                    </p:set>
                                    <p:animEffect transition="in" filter="wipe(up)">
                                      <p:cBhvr>
                                        <p:cTn id="16" dur="500"/>
                                        <p:tgtEl>
                                          <p:spTgt spid="182"/>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214"/>
                                        </p:tgtEl>
                                        <p:attrNameLst>
                                          <p:attrName>style.visibility</p:attrName>
                                        </p:attrNameLst>
                                      </p:cBhvr>
                                      <p:to>
                                        <p:strVal val="visible"/>
                                      </p:to>
                                    </p:set>
                                    <p:animEffect transition="in" filter="dissolve">
                                      <p:cBhvr>
                                        <p:cTn id="21" dur="500"/>
                                        <p:tgtEl>
                                          <p:spTgt spid="2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20"/>
                                        </p:tgtEl>
                                        <p:attrNameLst>
                                          <p:attrName>style.visibility</p:attrName>
                                        </p:attrNameLst>
                                      </p:cBhvr>
                                      <p:to>
                                        <p:strVal val="visible"/>
                                      </p:to>
                                    </p:set>
                                    <p:animEffect transition="in" filter="dissolve">
                                      <p:cBhvr>
                                        <p:cTn id="26" dur="500"/>
                                        <p:tgtEl>
                                          <p:spTgt spid="22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27"/>
                                        </p:tgtEl>
                                        <p:attrNameLst>
                                          <p:attrName>style.visibility</p:attrName>
                                        </p:attrNameLst>
                                      </p:cBhvr>
                                      <p:to>
                                        <p:strVal val="visible"/>
                                      </p:to>
                                    </p:set>
                                    <p:animEffect transition="in" filter="dissolve">
                                      <p:cBhvr>
                                        <p:cTn id="31" dur="500"/>
                                        <p:tgtEl>
                                          <p:spTgt spid="22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28"/>
                                        </p:tgtEl>
                                        <p:attrNameLst>
                                          <p:attrName>style.visibility</p:attrName>
                                        </p:attrNameLst>
                                      </p:cBhvr>
                                      <p:to>
                                        <p:strVal val="visible"/>
                                      </p:to>
                                    </p:set>
                                    <p:animEffect transition="in" filter="dissolve">
                                      <p:cBhvr>
                                        <p:cTn id="36" dur="500"/>
                                        <p:tgtEl>
                                          <p:spTgt spid="228"/>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229"/>
                                        </p:tgtEl>
                                        <p:attrNameLst>
                                          <p:attrName>style.visibility</p:attrName>
                                        </p:attrNameLst>
                                      </p:cBhvr>
                                      <p:to>
                                        <p:strVal val="visible"/>
                                      </p:to>
                                    </p:set>
                                    <p:animEffect transition="in" filter="dissolve">
                                      <p:cBhvr>
                                        <p:cTn id="41" dur="500"/>
                                        <p:tgtEl>
                                          <p:spTgt spid="229"/>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230"/>
                                        </p:tgtEl>
                                        <p:attrNameLst>
                                          <p:attrName>style.visibility</p:attrName>
                                        </p:attrNameLst>
                                      </p:cBhvr>
                                      <p:to>
                                        <p:strVal val="visible"/>
                                      </p:to>
                                    </p:set>
                                    <p:animEffect transition="in" filter="dissolve">
                                      <p:cBhvr>
                                        <p:cTn id="46" dur="500"/>
                                        <p:tgtEl>
                                          <p:spTgt spid="230"/>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232"/>
                                        </p:tgtEl>
                                        <p:attrNameLst>
                                          <p:attrName>style.visibility</p:attrName>
                                        </p:attrNameLst>
                                      </p:cBhvr>
                                      <p:to>
                                        <p:strVal val="visible"/>
                                      </p:to>
                                    </p:set>
                                    <p:animEffect transition="in" filter="dissolve">
                                      <p:cBhvr>
                                        <p:cTn id="51" dur="500"/>
                                        <p:tgtEl>
                                          <p:spTgt spid="232"/>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grpId="0" nodeType="clickEffect">
                                  <p:stCondLst>
                                    <p:cond delay="0"/>
                                  </p:stCondLst>
                                  <p:childTnLst>
                                    <p:set>
                                      <p:cBhvr>
                                        <p:cTn id="55" dur="1" fill="hold">
                                          <p:stCondLst>
                                            <p:cond delay="0"/>
                                          </p:stCondLst>
                                        </p:cTn>
                                        <p:tgtEl>
                                          <p:spTgt spid="231"/>
                                        </p:tgtEl>
                                        <p:attrNameLst>
                                          <p:attrName>style.visibility</p:attrName>
                                        </p:attrNameLst>
                                      </p:cBhvr>
                                      <p:to>
                                        <p:strVal val="visible"/>
                                      </p:to>
                                    </p:set>
                                    <p:animEffect transition="in" filter="dissolve">
                                      <p:cBhvr>
                                        <p:cTn id="56" dur="500"/>
                                        <p:tgtEl>
                                          <p:spTgt spid="231"/>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238"/>
                                        </p:tgtEl>
                                        <p:attrNameLst>
                                          <p:attrName>style.visibility</p:attrName>
                                        </p:attrNameLst>
                                      </p:cBhvr>
                                      <p:to>
                                        <p:strVal val="visible"/>
                                      </p:to>
                                    </p:set>
                                    <p:animEffect transition="in" filter="wipe(left)">
                                      <p:cBhvr>
                                        <p:cTn id="61" dur="500"/>
                                        <p:tgtEl>
                                          <p:spTgt spid="238"/>
                                        </p:tgtEl>
                                      </p:cBhvr>
                                    </p:animEffect>
                                  </p:childTnLst>
                                </p:cTn>
                              </p:par>
                            </p:childTnLst>
                          </p:cTn>
                        </p:par>
                        <p:par>
                          <p:cTn id="62" fill="hold">
                            <p:stCondLst>
                              <p:cond delay="500"/>
                            </p:stCondLst>
                            <p:childTnLst>
                              <p:par>
                                <p:cTn id="63" presetID="22" presetClass="entr" presetSubtype="8" fill="hold" nodeType="afterEffect">
                                  <p:stCondLst>
                                    <p:cond delay="0"/>
                                  </p:stCondLst>
                                  <p:childTnLst>
                                    <p:set>
                                      <p:cBhvr>
                                        <p:cTn id="64" dur="1" fill="hold">
                                          <p:stCondLst>
                                            <p:cond delay="0"/>
                                          </p:stCondLst>
                                        </p:cTn>
                                        <p:tgtEl>
                                          <p:spTgt spid="252"/>
                                        </p:tgtEl>
                                        <p:attrNameLst>
                                          <p:attrName>style.visibility</p:attrName>
                                        </p:attrNameLst>
                                      </p:cBhvr>
                                      <p:to>
                                        <p:strVal val="visible"/>
                                      </p:to>
                                    </p:set>
                                    <p:animEffect transition="in" filter="wipe(left)">
                                      <p:cBhvr>
                                        <p:cTn id="65" dur="500"/>
                                        <p:tgtEl>
                                          <p:spTgt spid="252"/>
                                        </p:tgtEl>
                                      </p:cBhvr>
                                    </p:animEffect>
                                  </p:childTnLst>
                                </p:cTn>
                              </p:par>
                            </p:childTnLst>
                          </p:cTn>
                        </p:par>
                      </p:childTnLst>
                    </p:cTn>
                  </p:par>
                  <p:par>
                    <p:cTn id="66" fill="hold">
                      <p:stCondLst>
                        <p:cond delay="indefinite"/>
                      </p:stCondLst>
                      <p:childTnLst>
                        <p:par>
                          <p:cTn id="67" fill="hold">
                            <p:stCondLst>
                              <p:cond delay="0"/>
                            </p:stCondLst>
                            <p:childTnLst>
                              <p:par>
                                <p:cTn id="68" presetID="0" presetClass="path" presetSubtype="0" accel="50000" decel="50000" fill="hold" nodeType="clickEffect">
                                  <p:stCondLst>
                                    <p:cond delay="0"/>
                                  </p:stCondLst>
                                  <p:childTnLst>
                                    <p:animMotion origin="layout" path="M 1.25E-6 -3.7037E-7 L 0.20417 -0.54653 " pathEditMode="relative" rAng="0" ptsTypes="AA">
                                      <p:cBhvr>
                                        <p:cTn id="69" dur="2000" fill="hold"/>
                                        <p:tgtEl>
                                          <p:spTgt spid="252"/>
                                        </p:tgtEl>
                                        <p:attrNameLst>
                                          <p:attrName>ppt_x</p:attrName>
                                          <p:attrName>ppt_y</p:attrName>
                                        </p:attrNameLst>
                                      </p:cBhvr>
                                      <p:rCtr x="10039" y="-2719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82" grpId="0" animBg="1"/>
      <p:bldP spid="214" grpId="0"/>
      <p:bldP spid="220" grpId="0"/>
      <p:bldP spid="227" grpId="0"/>
      <p:bldP spid="228" grpId="0"/>
      <p:bldP spid="229" grpId="0"/>
      <p:bldP spid="230" grpId="0"/>
      <p:bldP spid="231" grpId="0"/>
      <p:bldP spid="232" grpId="0"/>
      <p:bldP spid="238" grpId="0" animBg="1"/>
      <p:bldP spid="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4" y="174028"/>
            <a:ext cx="10893427" cy="894622"/>
          </a:xfrm>
        </p:spPr>
        <p:txBody>
          <a:bodyPr/>
          <a:lstStyle/>
          <a:p>
            <a:r>
              <a:rPr lang="en-US" dirty="0"/>
              <a:t>Distance vector example: computation</a:t>
            </a:r>
          </a:p>
        </p:txBody>
      </p:sp>
      <p:sp>
        <p:nvSpPr>
          <p:cNvPr id="5" name="Slide Number Placeholder 4">
            <a:extLst>
              <a:ext uri="{FF2B5EF4-FFF2-40B4-BE49-F238E27FC236}">
                <a16:creationId xmlns:a16="http://schemas.microsoft.com/office/drawing/2014/main" id="{98E05715-B0AC-CF47-B242-18018B71339C}"/>
              </a:ext>
            </a:extLst>
          </p:cNvPr>
          <p:cNvSpPr>
            <a:spLocks noGrp="1"/>
          </p:cNvSpPr>
          <p:nvPr>
            <p:ph type="sldNum" sz="quarter" idx="4"/>
          </p:nvPr>
        </p:nvSpPr>
        <p:spPr/>
        <p:txBody>
          <a:bodyPr/>
          <a:lstStyle/>
          <a:p>
            <a:r>
              <a:rPr lang="en-US" dirty="0"/>
              <a:t>Network Layer: 5-</a:t>
            </a:r>
            <a:fld id="{C4204591-24BD-A542-B9D5-F8D8A88D2FEE}" type="slidenum">
              <a:rPr lang="en-US" smtClean="0"/>
              <a:pPr/>
              <a:t>35</a:t>
            </a:fld>
            <a:endParaRPr lang="en-US" dirty="0"/>
          </a:p>
        </p:txBody>
      </p:sp>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6530326" y="212912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4598770" y="406067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4598770" y="212912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8380337" y="220047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15" name="TextBox 214">
            <a:extLst>
              <a:ext uri="{FF2B5EF4-FFF2-40B4-BE49-F238E27FC236}">
                <a16:creationId xmlns:a16="http://schemas.microsoft.com/office/drawing/2014/main" id="{74A89238-377F-A840-BB03-52D53CBBC3F3}"/>
              </a:ext>
            </a:extLst>
          </p:cNvPr>
          <p:cNvSpPr txBox="1"/>
          <p:nvPr/>
        </p:nvSpPr>
        <p:spPr>
          <a:xfrm>
            <a:off x="4305782" y="287052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6217534" y="2860877"/>
            <a:ext cx="288862" cy="338554"/>
          </a:xfrm>
          <a:prstGeom prst="rect">
            <a:avLst/>
          </a:prstGeom>
          <a:noFill/>
        </p:spPr>
        <p:txBody>
          <a:bodyPr wrap="none" rtlCol="0">
            <a:spAutoFit/>
          </a:bodyPr>
          <a:lstStyle/>
          <a:p>
            <a:r>
              <a:rPr lang="en-US" sz="1600" dirty="0"/>
              <a:t>1</a:t>
            </a:r>
          </a:p>
        </p:txBody>
      </p:sp>
      <p:sp>
        <p:nvSpPr>
          <p:cNvPr id="217" name="TextBox 216">
            <a:extLst>
              <a:ext uri="{FF2B5EF4-FFF2-40B4-BE49-F238E27FC236}">
                <a16:creationId xmlns:a16="http://schemas.microsoft.com/office/drawing/2014/main" id="{FC342D48-14A2-BA4E-A191-060C4177F678}"/>
              </a:ext>
            </a:extLst>
          </p:cNvPr>
          <p:cNvSpPr txBox="1"/>
          <p:nvPr/>
        </p:nvSpPr>
        <p:spPr>
          <a:xfrm>
            <a:off x="4296138" y="4886446"/>
            <a:ext cx="301686" cy="338554"/>
          </a:xfrm>
          <a:prstGeom prst="rect">
            <a:avLst/>
          </a:prstGeom>
          <a:noFill/>
        </p:spPr>
        <p:txBody>
          <a:bodyPr wrap="square" rtlCol="0">
            <a:spAutoFit/>
          </a:bodyPr>
          <a:lstStyle/>
          <a:p>
            <a:r>
              <a:rPr lang="en-US" sz="1600" dirty="0"/>
              <a:t>1</a:t>
            </a:r>
          </a:p>
        </p:txBody>
      </p:sp>
      <p:sp>
        <p:nvSpPr>
          <p:cNvPr id="218" name="TextBox 217">
            <a:extLst>
              <a:ext uri="{FF2B5EF4-FFF2-40B4-BE49-F238E27FC236}">
                <a16:creationId xmlns:a16="http://schemas.microsoft.com/office/drawing/2014/main" id="{C9336A94-9BC9-8F41-95A7-69E18360DF3D}"/>
              </a:ext>
            </a:extLst>
          </p:cNvPr>
          <p:cNvSpPr txBox="1"/>
          <p:nvPr/>
        </p:nvSpPr>
        <p:spPr>
          <a:xfrm>
            <a:off x="6231040" y="4888376"/>
            <a:ext cx="288862" cy="338554"/>
          </a:xfrm>
          <a:prstGeom prst="rect">
            <a:avLst/>
          </a:prstGeom>
          <a:noFill/>
        </p:spPr>
        <p:txBody>
          <a:bodyPr wrap="none" rtlCol="0">
            <a:spAutoFit/>
          </a:bodyPr>
          <a:lstStyle/>
          <a:p>
            <a:r>
              <a:rPr lang="en-US" sz="1600" dirty="0"/>
              <a:t>1</a:t>
            </a:r>
          </a:p>
        </p:txBody>
      </p:sp>
      <p:sp>
        <p:nvSpPr>
          <p:cNvPr id="219" name="TextBox 218">
            <a:extLst>
              <a:ext uri="{FF2B5EF4-FFF2-40B4-BE49-F238E27FC236}">
                <a16:creationId xmlns:a16="http://schemas.microsoft.com/office/drawing/2014/main" id="{E11EFAA3-3025-6E40-9F7B-8AEC8E44C52D}"/>
              </a:ext>
            </a:extLst>
          </p:cNvPr>
          <p:cNvSpPr txBox="1"/>
          <p:nvPr/>
        </p:nvSpPr>
        <p:spPr>
          <a:xfrm>
            <a:off x="8154365" y="4890306"/>
            <a:ext cx="288862" cy="338554"/>
          </a:xfrm>
          <a:prstGeom prst="rect">
            <a:avLst/>
          </a:prstGeom>
          <a:noFill/>
        </p:spPr>
        <p:txBody>
          <a:bodyPr wrap="none" rtlCol="0">
            <a:spAutoFit/>
          </a:bodyPr>
          <a:lstStyle/>
          <a:p>
            <a:r>
              <a:rPr lang="en-US" sz="1600" dirty="0"/>
              <a:t>1</a:t>
            </a:r>
          </a:p>
        </p:txBody>
      </p:sp>
      <p:sp>
        <p:nvSpPr>
          <p:cNvPr id="221" name="TextBox 220">
            <a:extLst>
              <a:ext uri="{FF2B5EF4-FFF2-40B4-BE49-F238E27FC236}">
                <a16:creationId xmlns:a16="http://schemas.microsoft.com/office/drawing/2014/main" id="{EECDCBF1-5ACC-CF43-B981-907337945BA2}"/>
              </a:ext>
            </a:extLst>
          </p:cNvPr>
          <p:cNvSpPr txBox="1"/>
          <p:nvPr/>
        </p:nvSpPr>
        <p:spPr>
          <a:xfrm>
            <a:off x="5442030" y="4029920"/>
            <a:ext cx="301686" cy="338554"/>
          </a:xfrm>
          <a:prstGeom prst="rect">
            <a:avLst/>
          </a:prstGeom>
          <a:noFill/>
        </p:spPr>
        <p:txBody>
          <a:bodyPr wrap="square" rtlCol="0">
            <a:spAutoFit/>
          </a:bodyPr>
          <a:lstStyle/>
          <a:p>
            <a:r>
              <a:rPr lang="en-US" sz="1600" dirty="0"/>
              <a:t>1</a:t>
            </a:r>
          </a:p>
        </p:txBody>
      </p:sp>
      <p:sp>
        <p:nvSpPr>
          <p:cNvPr id="222" name="TextBox 221">
            <a:extLst>
              <a:ext uri="{FF2B5EF4-FFF2-40B4-BE49-F238E27FC236}">
                <a16:creationId xmlns:a16="http://schemas.microsoft.com/office/drawing/2014/main" id="{2DD32315-0DAF-354B-ADE2-76F406D6A871}"/>
              </a:ext>
            </a:extLst>
          </p:cNvPr>
          <p:cNvSpPr txBox="1"/>
          <p:nvPr/>
        </p:nvSpPr>
        <p:spPr>
          <a:xfrm>
            <a:off x="7353782" y="4020275"/>
            <a:ext cx="288862" cy="338554"/>
          </a:xfrm>
          <a:prstGeom prst="rect">
            <a:avLst/>
          </a:prstGeom>
          <a:noFill/>
        </p:spPr>
        <p:txBody>
          <a:bodyPr wrap="none" rtlCol="0">
            <a:spAutoFit/>
          </a:bodyPr>
          <a:lstStyle/>
          <a:p>
            <a:r>
              <a:rPr lang="en-US" sz="1600" dirty="0"/>
              <a:t>1</a:t>
            </a:r>
          </a:p>
        </p:txBody>
      </p:sp>
      <p:sp>
        <p:nvSpPr>
          <p:cNvPr id="223" name="TextBox 222">
            <a:extLst>
              <a:ext uri="{FF2B5EF4-FFF2-40B4-BE49-F238E27FC236}">
                <a16:creationId xmlns:a16="http://schemas.microsoft.com/office/drawing/2014/main" id="{25B3E8DA-82E1-B746-9524-A8B47546C7B7}"/>
              </a:ext>
            </a:extLst>
          </p:cNvPr>
          <p:cNvSpPr txBox="1"/>
          <p:nvPr/>
        </p:nvSpPr>
        <p:spPr>
          <a:xfrm>
            <a:off x="5443958" y="5953247"/>
            <a:ext cx="301686" cy="338554"/>
          </a:xfrm>
          <a:prstGeom prst="rect">
            <a:avLst/>
          </a:prstGeom>
          <a:noFill/>
        </p:spPr>
        <p:txBody>
          <a:bodyPr wrap="square" rtlCol="0">
            <a:spAutoFit/>
          </a:bodyPr>
          <a:lstStyle/>
          <a:p>
            <a:r>
              <a:rPr lang="en-US" sz="1600" dirty="0"/>
              <a:t>1</a:t>
            </a:r>
          </a:p>
        </p:txBody>
      </p:sp>
      <p:sp>
        <p:nvSpPr>
          <p:cNvPr id="224" name="TextBox 223">
            <a:extLst>
              <a:ext uri="{FF2B5EF4-FFF2-40B4-BE49-F238E27FC236}">
                <a16:creationId xmlns:a16="http://schemas.microsoft.com/office/drawing/2014/main" id="{51516E14-40A2-B34F-B880-05B80B68D6FC}"/>
              </a:ext>
            </a:extLst>
          </p:cNvPr>
          <p:cNvSpPr txBox="1"/>
          <p:nvPr/>
        </p:nvSpPr>
        <p:spPr>
          <a:xfrm>
            <a:off x="7355710" y="5943602"/>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5445886" y="2123956"/>
            <a:ext cx="301686" cy="338554"/>
          </a:xfrm>
          <a:prstGeom prst="rect">
            <a:avLst/>
          </a:prstGeom>
          <a:noFill/>
        </p:spPr>
        <p:txBody>
          <a:bodyPr wrap="square" rtlCol="0">
            <a:spAutoFit/>
          </a:bodyPr>
          <a:lstStyle/>
          <a:p>
            <a:r>
              <a:rPr lang="en-US" sz="1600" dirty="0"/>
              <a:t>8</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7357638" y="2114311"/>
            <a:ext cx="288862" cy="338554"/>
          </a:xfrm>
          <a:prstGeom prst="rect">
            <a:avLst/>
          </a:prstGeom>
          <a:noFill/>
        </p:spPr>
        <p:txBody>
          <a:bodyPr wrap="none" rtlCol="0">
            <a:spAutoFit/>
          </a:bodyPr>
          <a:lstStyle/>
          <a:p>
            <a:r>
              <a:rPr lang="en-US" sz="1600" dirty="0"/>
              <a:t>1</a:t>
            </a:r>
          </a:p>
        </p:txBody>
      </p:sp>
      <p:grpSp>
        <p:nvGrpSpPr>
          <p:cNvPr id="159" name="Group 158">
            <a:extLst>
              <a:ext uri="{FF2B5EF4-FFF2-40B4-BE49-F238E27FC236}">
                <a16:creationId xmlns:a16="http://schemas.microsoft.com/office/drawing/2014/main" id="{4AAED925-F16C-8F45-B5D7-47EABDB0B993}"/>
              </a:ext>
            </a:extLst>
          </p:cNvPr>
          <p:cNvGrpSpPr/>
          <p:nvPr/>
        </p:nvGrpSpPr>
        <p:grpSpPr>
          <a:xfrm>
            <a:off x="584365" y="1859143"/>
            <a:ext cx="736099" cy="1229581"/>
            <a:chOff x="10030307" y="3444875"/>
            <a:chExt cx="736099" cy="1229581"/>
          </a:xfrm>
        </p:grpSpPr>
        <p:sp>
          <p:nvSpPr>
            <p:cNvPr id="160" name="TextBox 159">
              <a:extLst>
                <a:ext uri="{FF2B5EF4-FFF2-40B4-BE49-F238E27FC236}">
                  <a16:creationId xmlns:a16="http://schemas.microsoft.com/office/drawing/2014/main" id="{6655EB12-A2B9-9D4A-A0A9-F9958BDB0106}"/>
                </a:ext>
              </a:extLst>
            </p:cNvPr>
            <p:cNvSpPr txBox="1"/>
            <p:nvPr/>
          </p:nvSpPr>
          <p:spPr>
            <a:xfrm>
              <a:off x="10030307" y="4089681"/>
              <a:ext cx="736099" cy="584775"/>
            </a:xfrm>
            <a:prstGeom prst="rect">
              <a:avLst/>
            </a:prstGeom>
            <a:noFill/>
          </p:spPr>
          <p:txBody>
            <a:bodyPr wrap="none" rtlCol="0">
              <a:spAutoFit/>
            </a:bodyPr>
            <a:lstStyle/>
            <a:p>
              <a:r>
                <a:rPr lang="en-US" sz="3200" dirty="0"/>
                <a:t>t=1</a:t>
              </a:r>
            </a:p>
          </p:txBody>
        </p:sp>
        <p:grpSp>
          <p:nvGrpSpPr>
            <p:cNvPr id="161" name="Group 160">
              <a:extLst>
                <a:ext uri="{FF2B5EF4-FFF2-40B4-BE49-F238E27FC236}">
                  <a16:creationId xmlns:a16="http://schemas.microsoft.com/office/drawing/2014/main" id="{0523D739-F413-264B-A745-A38C62E06D3B}"/>
                </a:ext>
              </a:extLst>
            </p:cNvPr>
            <p:cNvGrpSpPr/>
            <p:nvPr/>
          </p:nvGrpSpPr>
          <p:grpSpPr>
            <a:xfrm>
              <a:off x="10034588" y="3444875"/>
              <a:ext cx="682627" cy="682625"/>
              <a:chOff x="10034588" y="3444875"/>
              <a:chExt cx="682627" cy="682625"/>
            </a:xfrm>
          </p:grpSpPr>
          <p:sp>
            <p:nvSpPr>
              <p:cNvPr id="162" name="Oval 161">
                <a:extLst>
                  <a:ext uri="{FF2B5EF4-FFF2-40B4-BE49-F238E27FC236}">
                    <a16:creationId xmlns:a16="http://schemas.microsoft.com/office/drawing/2014/main" id="{CB814881-01DB-0E43-BA2F-B64D7EA26896}"/>
                  </a:ext>
                </a:extLst>
              </p:cNvPr>
              <p:cNvSpPr/>
              <p:nvPr/>
            </p:nvSpPr>
            <p:spPr>
              <a:xfrm>
                <a:off x="10039551" y="3449256"/>
                <a:ext cx="671332" cy="671332"/>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3" name="Straight Connector 162">
                <a:extLst>
                  <a:ext uri="{FF2B5EF4-FFF2-40B4-BE49-F238E27FC236}">
                    <a16:creationId xmlns:a16="http://schemas.microsoft.com/office/drawing/2014/main" id="{08775389-41CA-4740-B083-4D54E5FAECED}"/>
                  </a:ext>
                </a:extLst>
              </p:cNvPr>
              <p:cNvCxnSpPr/>
              <p:nvPr/>
            </p:nvCxnSpPr>
            <p:spPr>
              <a:xfrm>
                <a:off x="10372725" y="34448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3E6B6CB9-512E-6343-AD8B-BBAB6CE819A4}"/>
                  </a:ext>
                </a:extLst>
              </p:cNvPr>
              <p:cNvCxnSpPr/>
              <p:nvPr/>
            </p:nvCxnSpPr>
            <p:spPr>
              <a:xfrm>
                <a:off x="10372725" y="406717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6B84002D-08B3-2041-9EB9-DE4D7AA96DC7}"/>
                  </a:ext>
                </a:extLst>
              </p:cNvPr>
              <p:cNvCxnSpPr>
                <a:cxnSpLocks/>
              </p:cNvCxnSpPr>
              <p:nvPr/>
            </p:nvCxnSpPr>
            <p:spPr>
              <a:xfrm rot="16200000">
                <a:off x="10064751"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10AF67D-3C60-074D-85D9-BB7F3C22BA6E}"/>
                  </a:ext>
                </a:extLst>
              </p:cNvPr>
              <p:cNvCxnSpPr>
                <a:cxnSpLocks/>
              </p:cNvCxnSpPr>
              <p:nvPr/>
            </p:nvCxnSpPr>
            <p:spPr>
              <a:xfrm rot="16200000">
                <a:off x="10687053" y="3756025"/>
                <a:ext cx="0" cy="6032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D7001C9A-A249-5941-879B-C26FFA2151F7}"/>
                  </a:ext>
                </a:extLst>
              </p:cNvPr>
              <p:cNvCxnSpPr>
                <a:cxnSpLocks/>
              </p:cNvCxnSpPr>
              <p:nvPr/>
            </p:nvCxnSpPr>
            <p:spPr>
              <a:xfrm>
                <a:off x="10523542" y="40370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6CFD6FA-4D66-9F4F-9565-82515FD78B17}"/>
                  </a:ext>
                </a:extLst>
              </p:cNvPr>
              <p:cNvCxnSpPr>
                <a:cxnSpLocks/>
              </p:cNvCxnSpPr>
              <p:nvPr/>
            </p:nvCxnSpPr>
            <p:spPr>
              <a:xfrm>
                <a:off x="10202867" y="3490913"/>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3AF8B4F1-6823-4E49-BDC2-8B3DFF75FC97}"/>
                  </a:ext>
                </a:extLst>
              </p:cNvPr>
              <p:cNvCxnSpPr>
                <a:cxnSpLocks/>
              </p:cNvCxnSpPr>
              <p:nvPr/>
            </p:nvCxnSpPr>
            <p:spPr>
              <a:xfrm flipH="1">
                <a:off x="10196517" y="40338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A8A30E75-242F-B744-AD86-D5121CF798F7}"/>
                  </a:ext>
                </a:extLst>
              </p:cNvPr>
              <p:cNvCxnSpPr>
                <a:cxnSpLocks/>
              </p:cNvCxnSpPr>
              <p:nvPr/>
            </p:nvCxnSpPr>
            <p:spPr>
              <a:xfrm flipH="1">
                <a:off x="10517192" y="3487738"/>
                <a:ext cx="26983" cy="42862"/>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CA6C8979-7ABA-2548-A690-DBB79A1510E8}"/>
                  </a:ext>
                </a:extLst>
              </p:cNvPr>
              <p:cNvCxnSpPr>
                <a:cxnSpLocks/>
              </p:cNvCxnSpPr>
              <p:nvPr/>
            </p:nvCxnSpPr>
            <p:spPr>
              <a:xfrm flipH="1">
                <a:off x="10631493" y="36115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9D0B68AA-F684-FE43-A969-18E51C1C177F}"/>
                  </a:ext>
                </a:extLst>
              </p:cNvPr>
              <p:cNvCxnSpPr>
                <a:cxnSpLocks/>
              </p:cNvCxnSpPr>
              <p:nvPr/>
            </p:nvCxnSpPr>
            <p:spPr>
              <a:xfrm flipH="1">
                <a:off x="10085393" y="3929065"/>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5419F84A-0D3B-EF47-949B-02A63FAFFC86}"/>
                  </a:ext>
                </a:extLst>
              </p:cNvPr>
              <p:cNvCxnSpPr>
                <a:cxnSpLocks/>
              </p:cNvCxnSpPr>
              <p:nvPr/>
            </p:nvCxnSpPr>
            <p:spPr>
              <a:xfrm flipH="1" flipV="1">
                <a:off x="10094918" y="36147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FDC9525E-B8EE-704E-94A9-DA434054CDB0}"/>
                  </a:ext>
                </a:extLst>
              </p:cNvPr>
              <p:cNvCxnSpPr>
                <a:cxnSpLocks/>
              </p:cNvCxnSpPr>
              <p:nvPr/>
            </p:nvCxnSpPr>
            <p:spPr>
              <a:xfrm flipH="1" flipV="1">
                <a:off x="10631493" y="3932240"/>
                <a:ext cx="36507" cy="26985"/>
              </a:xfrm>
              <a:prstGeom prst="line">
                <a:avLst/>
              </a:prstGeom>
              <a:ln w="254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175" name="Oval 174">
                <a:extLst>
                  <a:ext uri="{FF2B5EF4-FFF2-40B4-BE49-F238E27FC236}">
                    <a16:creationId xmlns:a16="http://schemas.microsoft.com/office/drawing/2014/main" id="{1326D6D5-4368-3242-940E-7E5978F1247E}"/>
                  </a:ext>
                </a:extLst>
              </p:cNvPr>
              <p:cNvSpPr/>
              <p:nvPr/>
            </p:nvSpPr>
            <p:spPr>
              <a:xfrm>
                <a:off x="10331450" y="3743325"/>
                <a:ext cx="82550" cy="8713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153" name="Straight Connector 152">
            <a:extLst>
              <a:ext uri="{FF2B5EF4-FFF2-40B4-BE49-F238E27FC236}">
                <a16:creationId xmlns:a16="http://schemas.microsoft.com/office/drawing/2014/main" id="{1BDF6761-A298-0649-AD22-E32D353E085B}"/>
              </a:ext>
            </a:extLst>
          </p:cNvPr>
          <p:cNvCxnSpPr>
            <a:cxnSpLocks/>
          </p:cNvCxnSpPr>
          <p:nvPr/>
        </p:nvCxnSpPr>
        <p:spPr>
          <a:xfrm>
            <a:off x="919556" y="1995948"/>
            <a:ext cx="0" cy="196031"/>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sp>
        <p:nvSpPr>
          <p:cNvPr id="154" name="Rectangle 153">
            <a:extLst>
              <a:ext uri="{FF2B5EF4-FFF2-40B4-BE49-F238E27FC236}">
                <a16:creationId xmlns:a16="http://schemas.microsoft.com/office/drawing/2014/main" id="{6E805ECD-DD10-C845-94C0-375A905AFE6F}"/>
              </a:ext>
            </a:extLst>
          </p:cNvPr>
          <p:cNvSpPr/>
          <p:nvPr/>
        </p:nvSpPr>
        <p:spPr>
          <a:xfrm>
            <a:off x="6626942" y="275303"/>
            <a:ext cx="3038168" cy="6292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1" name="Group 240">
            <a:extLst>
              <a:ext uri="{FF2B5EF4-FFF2-40B4-BE49-F238E27FC236}">
                <a16:creationId xmlns:a16="http://schemas.microsoft.com/office/drawing/2014/main" id="{C0DE6387-1D17-B74C-B49C-337140026F6C}"/>
              </a:ext>
            </a:extLst>
          </p:cNvPr>
          <p:cNvGrpSpPr/>
          <p:nvPr/>
        </p:nvGrpSpPr>
        <p:grpSpPr>
          <a:xfrm>
            <a:off x="6656438" y="235974"/>
            <a:ext cx="2493133" cy="1917291"/>
            <a:chOff x="7010400" y="108155"/>
            <a:chExt cx="2493133" cy="1917291"/>
          </a:xfrm>
        </p:grpSpPr>
        <p:sp>
          <p:nvSpPr>
            <p:cNvPr id="242" name="Freeform 241">
              <a:extLst>
                <a:ext uri="{FF2B5EF4-FFF2-40B4-BE49-F238E27FC236}">
                  <a16:creationId xmlns:a16="http://schemas.microsoft.com/office/drawing/2014/main" id="{AAB1A5DE-415B-F14B-A28A-363ED94665BF}"/>
                </a:ext>
              </a:extLst>
            </p:cNvPr>
            <p:cNvSpPr/>
            <p:nvPr/>
          </p:nvSpPr>
          <p:spPr>
            <a:xfrm>
              <a:off x="7010400" y="176982"/>
              <a:ext cx="2340077" cy="1848464"/>
            </a:xfrm>
            <a:custGeom>
              <a:avLst/>
              <a:gdLst>
                <a:gd name="connsiteX0" fmla="*/ 0 w 2340077"/>
                <a:gd name="connsiteY0" fmla="*/ 304800 h 432619"/>
                <a:gd name="connsiteX1" fmla="*/ 393290 w 2340077"/>
                <a:gd name="connsiteY1" fmla="*/ 0 h 432619"/>
                <a:gd name="connsiteX2" fmla="*/ 2340077 w 2340077"/>
                <a:gd name="connsiteY2" fmla="*/ 0 h 432619"/>
                <a:gd name="connsiteX3" fmla="*/ 147484 w 2340077"/>
                <a:gd name="connsiteY3" fmla="*/ 432619 h 432619"/>
                <a:gd name="connsiteX4" fmla="*/ 0 w 2340077"/>
                <a:gd name="connsiteY4" fmla="*/ 304800 h 432619"/>
                <a:gd name="connsiteX0" fmla="*/ 0 w 2340077"/>
                <a:gd name="connsiteY0" fmla="*/ 1691148 h 1818967"/>
                <a:gd name="connsiteX1" fmla="*/ 383458 w 2340077"/>
                <a:gd name="connsiteY1" fmla="*/ 0 h 1818967"/>
                <a:gd name="connsiteX2" fmla="*/ 2340077 w 2340077"/>
                <a:gd name="connsiteY2" fmla="*/ 1386348 h 1818967"/>
                <a:gd name="connsiteX3" fmla="*/ 147484 w 2340077"/>
                <a:gd name="connsiteY3" fmla="*/ 1818967 h 1818967"/>
                <a:gd name="connsiteX4" fmla="*/ 0 w 2340077"/>
                <a:gd name="connsiteY4" fmla="*/ 1691148 h 1818967"/>
                <a:gd name="connsiteX0" fmla="*/ 0 w 2340077"/>
                <a:gd name="connsiteY0" fmla="*/ 1691148 h 1818967"/>
                <a:gd name="connsiteX1" fmla="*/ 383458 w 2340077"/>
                <a:gd name="connsiteY1" fmla="*/ 0 h 1818967"/>
                <a:gd name="connsiteX2" fmla="*/ 2340077 w 2340077"/>
                <a:gd name="connsiteY2" fmla="*/ 1386348 h 1818967"/>
                <a:gd name="connsiteX3" fmla="*/ 147484 w 2340077"/>
                <a:gd name="connsiteY3" fmla="*/ 1818967 h 1818967"/>
                <a:gd name="connsiteX4" fmla="*/ 0 w 2340077"/>
                <a:gd name="connsiteY4" fmla="*/ 1691148 h 1818967"/>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28799"/>
                <a:gd name="connsiteX1" fmla="*/ 383458 w 2340077"/>
                <a:gd name="connsiteY1" fmla="*/ 0 h 1828799"/>
                <a:gd name="connsiteX2" fmla="*/ 2340077 w 2340077"/>
                <a:gd name="connsiteY2" fmla="*/ 1386348 h 1828799"/>
                <a:gd name="connsiteX3" fmla="*/ 186813 w 2340077"/>
                <a:gd name="connsiteY3" fmla="*/ 1828799 h 1828799"/>
                <a:gd name="connsiteX4" fmla="*/ 0 w 2340077"/>
                <a:gd name="connsiteY4" fmla="*/ 1691148 h 1828799"/>
                <a:gd name="connsiteX0" fmla="*/ 0 w 2340077"/>
                <a:gd name="connsiteY0" fmla="*/ 1691148 h 1848464"/>
                <a:gd name="connsiteX1" fmla="*/ 383458 w 2340077"/>
                <a:gd name="connsiteY1" fmla="*/ 0 h 1848464"/>
                <a:gd name="connsiteX2" fmla="*/ 2340077 w 2340077"/>
                <a:gd name="connsiteY2" fmla="*/ 1386348 h 1848464"/>
                <a:gd name="connsiteX3" fmla="*/ 137651 w 2340077"/>
                <a:gd name="connsiteY3" fmla="*/ 1848464 h 1848464"/>
                <a:gd name="connsiteX4" fmla="*/ 0 w 2340077"/>
                <a:gd name="connsiteY4" fmla="*/ 1691148 h 1848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0077" h="1848464">
                  <a:moveTo>
                    <a:pt x="0" y="1691148"/>
                  </a:moveTo>
                  <a:cubicBezTo>
                    <a:pt x="167148" y="1304412"/>
                    <a:pt x="285136" y="770193"/>
                    <a:pt x="383458" y="0"/>
                  </a:cubicBezTo>
                  <a:lnTo>
                    <a:pt x="2340077" y="1386348"/>
                  </a:lnTo>
                  <a:cubicBezTo>
                    <a:pt x="871794" y="1579716"/>
                    <a:pt x="740695" y="1645264"/>
                    <a:pt x="137651" y="1848464"/>
                  </a:cubicBezTo>
                  <a:lnTo>
                    <a:pt x="0" y="1691148"/>
                  </a:ln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3" name="Group 242">
              <a:extLst>
                <a:ext uri="{FF2B5EF4-FFF2-40B4-BE49-F238E27FC236}">
                  <a16:creationId xmlns:a16="http://schemas.microsoft.com/office/drawing/2014/main" id="{937CC7FC-FB1E-3F44-8360-192E93D54F76}"/>
                </a:ext>
              </a:extLst>
            </p:cNvPr>
            <p:cNvGrpSpPr/>
            <p:nvPr/>
          </p:nvGrpSpPr>
          <p:grpSpPr>
            <a:xfrm>
              <a:off x="7323884" y="108155"/>
              <a:ext cx="2179649" cy="1445342"/>
              <a:chOff x="7323884" y="108155"/>
              <a:chExt cx="2179649" cy="1445342"/>
            </a:xfrm>
          </p:grpSpPr>
          <p:sp>
            <p:nvSpPr>
              <p:cNvPr id="244" name="Rectangle 243">
                <a:extLst>
                  <a:ext uri="{FF2B5EF4-FFF2-40B4-BE49-F238E27FC236}">
                    <a16:creationId xmlns:a16="http://schemas.microsoft.com/office/drawing/2014/main" id="{4491BF2B-1B3B-CC46-9290-459EE74E54A2}"/>
                  </a:ext>
                </a:extLst>
              </p:cNvPr>
              <p:cNvSpPr/>
              <p:nvPr/>
            </p:nvSpPr>
            <p:spPr>
              <a:xfrm>
                <a:off x="7413523" y="108155"/>
                <a:ext cx="1936954" cy="14355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45" name="Group 244">
                <a:extLst>
                  <a:ext uri="{FF2B5EF4-FFF2-40B4-BE49-F238E27FC236}">
                    <a16:creationId xmlns:a16="http://schemas.microsoft.com/office/drawing/2014/main" id="{FCF8DCB2-D709-AF40-B84B-C341D1A769CD}"/>
                  </a:ext>
                </a:extLst>
              </p:cNvPr>
              <p:cNvGrpSpPr/>
              <p:nvPr/>
            </p:nvGrpSpPr>
            <p:grpSpPr>
              <a:xfrm>
                <a:off x="7323884" y="120836"/>
                <a:ext cx="2179649" cy="1432661"/>
                <a:chOff x="7323884" y="120836"/>
                <a:chExt cx="2179649" cy="1432661"/>
              </a:xfrm>
            </p:grpSpPr>
            <p:sp>
              <p:nvSpPr>
                <p:cNvPr id="246" name="Rectangle 245">
                  <a:extLst>
                    <a:ext uri="{FF2B5EF4-FFF2-40B4-BE49-F238E27FC236}">
                      <a16:creationId xmlns:a16="http://schemas.microsoft.com/office/drawing/2014/main" id="{AAB1F5FE-4DFF-8942-96D2-1BF59A9B8ED7}"/>
                    </a:ext>
                  </a:extLst>
                </p:cNvPr>
                <p:cNvSpPr/>
                <p:nvPr/>
              </p:nvSpPr>
              <p:spPr>
                <a:xfrm>
                  <a:off x="7409951" y="124866"/>
                  <a:ext cx="1940525"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7" name="TextBox 246">
                  <a:extLst>
                    <a:ext uri="{FF2B5EF4-FFF2-40B4-BE49-F238E27FC236}">
                      <a16:creationId xmlns:a16="http://schemas.microsoft.com/office/drawing/2014/main" id="{02C346E9-CF40-A846-ACD9-F72DFBB9E805}"/>
                    </a:ext>
                  </a:extLst>
                </p:cNvPr>
                <p:cNvSpPr txBox="1"/>
                <p:nvPr/>
              </p:nvSpPr>
              <p:spPr>
                <a:xfrm>
                  <a:off x="7799764" y="120836"/>
                  <a:ext cx="1117197" cy="400110"/>
                </a:xfrm>
                <a:prstGeom prst="rect">
                  <a:avLst/>
                </a:prstGeom>
                <a:noFill/>
              </p:spPr>
              <p:txBody>
                <a:bodyPr wrap="square" rtlCol="0">
                  <a:spAutoFit/>
                </a:bodyPr>
                <a:lstStyle/>
                <a:p>
                  <a:pPr algn="ctr">
                    <a:spcAft>
                      <a:spcPts val="400"/>
                    </a:spcAft>
                  </a:pPr>
                  <a:r>
                    <a:rPr lang="en-US" sz="2000" dirty="0">
                      <a:solidFill>
                        <a:schemeClr val="bg1"/>
                      </a:solidFill>
                    </a:rPr>
                    <a:t>DV in b:</a:t>
                  </a:r>
                </a:p>
              </p:txBody>
            </p:sp>
            <p:cxnSp>
              <p:nvCxnSpPr>
                <p:cNvPr id="248" name="Straight Connector 247">
                  <a:extLst>
                    <a:ext uri="{FF2B5EF4-FFF2-40B4-BE49-F238E27FC236}">
                      <a16:creationId xmlns:a16="http://schemas.microsoft.com/office/drawing/2014/main" id="{322E19FC-BD9D-FC41-8AF9-4540EB9B5BC4}"/>
                    </a:ext>
                  </a:extLst>
                </p:cNvPr>
                <p:cNvCxnSpPr>
                  <a:cxnSpLocks/>
                </p:cNvCxnSpPr>
                <p:nvPr/>
              </p:nvCxnSpPr>
              <p:spPr>
                <a:xfrm>
                  <a:off x="7401895" y="49525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9" name="Rectangle 248">
                  <a:extLst>
                    <a:ext uri="{FF2B5EF4-FFF2-40B4-BE49-F238E27FC236}">
                      <a16:creationId xmlns:a16="http://schemas.microsoft.com/office/drawing/2014/main" id="{14EC7CB6-196B-5E44-AD24-302ACAC213D8}"/>
                    </a:ext>
                  </a:extLst>
                </p:cNvPr>
                <p:cNvSpPr/>
                <p:nvPr/>
              </p:nvSpPr>
              <p:spPr>
                <a:xfrm>
                  <a:off x="7404189" y="124866"/>
                  <a:ext cx="1936455" cy="142863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0" name="TextBox 249">
                  <a:extLst>
                    <a:ext uri="{FF2B5EF4-FFF2-40B4-BE49-F238E27FC236}">
                      <a16:creationId xmlns:a16="http://schemas.microsoft.com/office/drawing/2014/main" id="{15AACE12-C210-0141-824B-658545F2E1EB}"/>
                    </a:ext>
                  </a:extLst>
                </p:cNvPr>
                <p:cNvSpPr txBox="1"/>
                <p:nvPr/>
              </p:nvSpPr>
              <p:spPr>
                <a:xfrm>
                  <a:off x="8392488" y="560500"/>
                  <a:ext cx="1111045" cy="978729"/>
                </a:xfrm>
                <a:prstGeom prst="rect">
                  <a:avLst/>
                </a:prstGeom>
                <a:noFill/>
              </p:spPr>
              <p:txBody>
                <a:bodyPr wrap="square" rtlCol="0">
                  <a:spAutoFit/>
                </a:bodyPr>
                <a:lstStyle/>
                <a:p>
                  <a:pPr>
                    <a:lnSpc>
                      <a:spcPct val="90000"/>
                    </a:lnSpc>
                  </a:pPr>
                  <a:r>
                    <a:rPr lang="en-US" sz="1600" dirty="0"/>
                    <a:t>D</a:t>
                  </a:r>
                  <a:r>
                    <a:rPr lang="en-US" sz="1600" baseline="-25000" dirty="0"/>
                    <a:t>b</a:t>
                  </a:r>
                  <a:r>
                    <a:rPr lang="en-US" sz="1600" dirty="0"/>
                    <a:t>(f) =</a:t>
                  </a:r>
                  <a:r>
                    <a:rPr lang="en-US" sz="1600" dirty="0">
                      <a:cs typeface="Arial" charset="0"/>
                    </a:rPr>
                    <a:t> ∞</a:t>
                  </a:r>
                </a:p>
                <a:p>
                  <a:pPr>
                    <a:lnSpc>
                      <a:spcPct val="90000"/>
                    </a:lnSpc>
                  </a:pPr>
                  <a:r>
                    <a:rPr lang="en-US" sz="1600" dirty="0"/>
                    <a:t>D</a:t>
                  </a:r>
                  <a:r>
                    <a:rPr lang="en-US" sz="1600" baseline="-25000" dirty="0"/>
                    <a:t>b</a:t>
                  </a:r>
                  <a:r>
                    <a:rPr lang="en-US" sz="1600" dirty="0"/>
                    <a:t>(g) =</a:t>
                  </a:r>
                  <a:r>
                    <a:rPr lang="en-US" sz="1600" dirty="0">
                      <a:cs typeface="Arial" charset="0"/>
                    </a:rPr>
                    <a:t> ∞</a:t>
                  </a:r>
                </a:p>
                <a:p>
                  <a:pPr>
                    <a:lnSpc>
                      <a:spcPct val="90000"/>
                    </a:lnSpc>
                  </a:pPr>
                  <a:r>
                    <a:rPr lang="en-US" sz="1600" dirty="0"/>
                    <a:t>D</a:t>
                  </a:r>
                  <a:r>
                    <a:rPr lang="en-US" sz="1600" baseline="-25000" dirty="0"/>
                    <a:t>b</a:t>
                  </a:r>
                  <a:r>
                    <a:rPr lang="en-US" sz="1600" dirty="0"/>
                    <a:t>(h) =</a:t>
                  </a:r>
                  <a:r>
                    <a:rPr lang="en-US" sz="1600" dirty="0">
                      <a:cs typeface="Arial" charset="0"/>
                    </a:rPr>
                    <a:t> ∞</a:t>
                  </a:r>
                </a:p>
                <a:p>
                  <a:pPr>
                    <a:lnSpc>
                      <a:spcPct val="90000"/>
                    </a:lnSpc>
                  </a:pPr>
                  <a:r>
                    <a:rPr lang="en-US" sz="1600" dirty="0"/>
                    <a:t>D</a:t>
                  </a:r>
                  <a:r>
                    <a:rPr lang="en-US" sz="1600" baseline="-25000" dirty="0"/>
                    <a:t>b</a:t>
                  </a:r>
                  <a:r>
                    <a:rPr lang="en-US" sz="1600" dirty="0"/>
                    <a:t>(i) =</a:t>
                  </a:r>
                  <a:r>
                    <a:rPr lang="en-US" sz="1600" dirty="0">
                      <a:cs typeface="Arial" charset="0"/>
                    </a:rPr>
                    <a:t> ∞</a:t>
                  </a:r>
                  <a:endParaRPr lang="en-US" sz="1600" dirty="0"/>
                </a:p>
              </p:txBody>
            </p:sp>
            <p:sp>
              <p:nvSpPr>
                <p:cNvPr id="251" name="TextBox 250">
                  <a:extLst>
                    <a:ext uri="{FF2B5EF4-FFF2-40B4-BE49-F238E27FC236}">
                      <a16:creationId xmlns:a16="http://schemas.microsoft.com/office/drawing/2014/main" id="{8FBBD149-E4A4-7649-964F-57535C719AD2}"/>
                    </a:ext>
                  </a:extLst>
                </p:cNvPr>
                <p:cNvSpPr txBox="1"/>
                <p:nvPr/>
              </p:nvSpPr>
              <p:spPr>
                <a:xfrm>
                  <a:off x="7323884" y="557387"/>
                  <a:ext cx="1117197" cy="978729"/>
                </a:xfrm>
                <a:prstGeom prst="rect">
                  <a:avLst/>
                </a:prstGeom>
                <a:noFill/>
              </p:spPr>
              <p:txBody>
                <a:bodyPr wrap="square" rtlCol="0">
                  <a:spAutoFit/>
                </a:bodyPr>
                <a:lstStyle/>
                <a:p>
                  <a:pPr marL="114300" lvl="1">
                    <a:lnSpc>
                      <a:spcPct val="90000"/>
                    </a:lnSpc>
                  </a:pPr>
                  <a:r>
                    <a:rPr lang="en-US" sz="1600" dirty="0"/>
                    <a:t>D</a:t>
                  </a:r>
                  <a:r>
                    <a:rPr lang="en-US" sz="1600" baseline="-25000" dirty="0"/>
                    <a:t>b</a:t>
                  </a:r>
                  <a:r>
                    <a:rPr lang="en-US" sz="1600" dirty="0"/>
                    <a:t>(a) = 8</a:t>
                  </a:r>
                  <a:endParaRPr lang="en-US" sz="1600" dirty="0">
                    <a:cs typeface="Arial" charset="0"/>
                  </a:endParaRPr>
                </a:p>
                <a:p>
                  <a:pPr marL="114300" lvl="1">
                    <a:lnSpc>
                      <a:spcPct val="90000"/>
                    </a:lnSpc>
                  </a:pPr>
                  <a:r>
                    <a:rPr lang="en-US" sz="1600" dirty="0"/>
                    <a:t>D</a:t>
                  </a:r>
                  <a:r>
                    <a:rPr lang="en-US" sz="1600" baseline="-25000" dirty="0"/>
                    <a:t>b</a:t>
                  </a:r>
                  <a:r>
                    <a:rPr lang="en-US" sz="1600" dirty="0"/>
                    <a:t>(c) =</a:t>
                  </a:r>
                  <a:r>
                    <a:rPr lang="en-US" sz="1600" dirty="0">
                      <a:cs typeface="Arial" charset="0"/>
                    </a:rPr>
                    <a:t> 1</a:t>
                  </a:r>
                  <a:endParaRPr lang="en-US" sz="1600" dirty="0"/>
                </a:p>
                <a:p>
                  <a:pPr marL="114300" lvl="1">
                    <a:lnSpc>
                      <a:spcPct val="90000"/>
                    </a:lnSpc>
                  </a:pPr>
                  <a:r>
                    <a:rPr lang="en-US" sz="1600" dirty="0"/>
                    <a:t>D</a:t>
                  </a:r>
                  <a:r>
                    <a:rPr lang="en-US" sz="1600" baseline="-25000" dirty="0"/>
                    <a:t>b</a:t>
                  </a:r>
                  <a:r>
                    <a:rPr lang="en-US" sz="1600" dirty="0"/>
                    <a:t>(d) =</a:t>
                  </a:r>
                  <a:r>
                    <a:rPr lang="en-US" sz="1600" dirty="0">
                      <a:cs typeface="Arial" charset="0"/>
                    </a:rPr>
                    <a:t> ∞</a:t>
                  </a:r>
                  <a:endParaRPr lang="en-US" sz="1600" dirty="0"/>
                </a:p>
                <a:p>
                  <a:pPr marL="114300" lvl="1">
                    <a:lnSpc>
                      <a:spcPct val="90000"/>
                    </a:lnSpc>
                  </a:pPr>
                  <a:r>
                    <a:rPr lang="en-US" sz="1600" dirty="0"/>
                    <a:t>D</a:t>
                  </a:r>
                  <a:r>
                    <a:rPr lang="en-US" sz="1600" baseline="-25000" dirty="0"/>
                    <a:t>b</a:t>
                  </a:r>
                  <a:r>
                    <a:rPr lang="en-US" sz="1600" dirty="0"/>
                    <a:t>(e) =</a:t>
                  </a:r>
                  <a:r>
                    <a:rPr lang="en-US" sz="1600" dirty="0">
                      <a:cs typeface="Arial" charset="0"/>
                    </a:rPr>
                    <a:t> 1</a:t>
                  </a:r>
                  <a:endParaRPr lang="en-US" sz="1600" dirty="0"/>
                </a:p>
              </p:txBody>
            </p:sp>
          </p:grpSp>
        </p:grpSp>
      </p:grpSp>
      <p:sp>
        <p:nvSpPr>
          <p:cNvPr id="281" name="TextBox 280">
            <a:extLst>
              <a:ext uri="{FF2B5EF4-FFF2-40B4-BE49-F238E27FC236}">
                <a16:creationId xmlns:a16="http://schemas.microsoft.com/office/drawing/2014/main" id="{9547E6FC-ED98-A842-83E6-5B393D42D482}"/>
              </a:ext>
            </a:extLst>
          </p:cNvPr>
          <p:cNvSpPr txBox="1"/>
          <p:nvPr/>
        </p:nvSpPr>
        <p:spPr>
          <a:xfrm flipH="1">
            <a:off x="348626" y="3078991"/>
            <a:ext cx="2195814" cy="590931"/>
          </a:xfrm>
          <a:prstGeom prst="rect">
            <a:avLst/>
          </a:prstGeom>
          <a:noFill/>
        </p:spPr>
        <p:txBody>
          <a:bodyPr wrap="square" rtlCol="0">
            <a:spAutoFit/>
          </a:bodyPr>
          <a:lstStyle/>
          <a:p>
            <a:pPr marL="285750" indent="-285750">
              <a:lnSpc>
                <a:spcPct val="90000"/>
              </a:lnSpc>
              <a:buClr>
                <a:srgbClr val="0000A8"/>
              </a:buClr>
              <a:buFont typeface="Wingdings" pitchFamily="2" charset="2"/>
              <a:buChar char="§"/>
            </a:pPr>
            <a:r>
              <a:rPr lang="en-US" dirty="0"/>
              <a:t>e receives DVs from b, d, f, h</a:t>
            </a:r>
          </a:p>
        </p:txBody>
      </p:sp>
      <p:grpSp>
        <p:nvGrpSpPr>
          <p:cNvPr id="314" name="Group 313">
            <a:extLst>
              <a:ext uri="{FF2B5EF4-FFF2-40B4-BE49-F238E27FC236}">
                <a16:creationId xmlns:a16="http://schemas.microsoft.com/office/drawing/2014/main" id="{917871C2-1731-FE43-944D-6364CCE85DA9}"/>
              </a:ext>
            </a:extLst>
          </p:cNvPr>
          <p:cNvGrpSpPr/>
          <p:nvPr/>
        </p:nvGrpSpPr>
        <p:grpSpPr>
          <a:xfrm>
            <a:off x="4333785" y="190606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16" y="2507397"/>
                <a:ext cx="341085"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183" name="Freeform 182">
            <a:extLst>
              <a:ext uri="{FF2B5EF4-FFF2-40B4-BE49-F238E27FC236}">
                <a16:creationId xmlns:a16="http://schemas.microsoft.com/office/drawing/2014/main" id="{2593EFCC-23E2-4043-94E6-A9E17FCC79C5}"/>
              </a:ext>
            </a:extLst>
          </p:cNvPr>
          <p:cNvSpPr/>
          <p:nvPr/>
        </p:nvSpPr>
        <p:spPr>
          <a:xfrm>
            <a:off x="6774755" y="1106458"/>
            <a:ext cx="2967758" cy="3014570"/>
          </a:xfrm>
          <a:custGeom>
            <a:avLst/>
            <a:gdLst>
              <a:gd name="connsiteX0" fmla="*/ 0 w 2615381"/>
              <a:gd name="connsiteY0" fmla="*/ 0 h 2615381"/>
              <a:gd name="connsiteX1" fmla="*/ 2595716 w 2615381"/>
              <a:gd name="connsiteY1" fmla="*/ 235975 h 2615381"/>
              <a:gd name="connsiteX2" fmla="*/ 2615381 w 2615381"/>
              <a:gd name="connsiteY2" fmla="*/ 2615381 h 2615381"/>
              <a:gd name="connsiteX3" fmla="*/ 9832 w 2615381"/>
              <a:gd name="connsiteY3" fmla="*/ 167149 h 2615381"/>
              <a:gd name="connsiteX4" fmla="*/ 0 w 2615381"/>
              <a:gd name="connsiteY4" fmla="*/ 0 h 2615381"/>
              <a:gd name="connsiteX0" fmla="*/ 0 w 2654709"/>
              <a:gd name="connsiteY0" fmla="*/ 0 h 2615381"/>
              <a:gd name="connsiteX1" fmla="*/ 2654709 w 2654709"/>
              <a:gd name="connsiteY1" fmla="*/ 255639 h 2615381"/>
              <a:gd name="connsiteX2" fmla="*/ 2615381 w 2654709"/>
              <a:gd name="connsiteY2" fmla="*/ 2615381 h 2615381"/>
              <a:gd name="connsiteX3" fmla="*/ 9832 w 2654709"/>
              <a:gd name="connsiteY3" fmla="*/ 167149 h 2615381"/>
              <a:gd name="connsiteX4" fmla="*/ 0 w 2654709"/>
              <a:gd name="connsiteY4" fmla="*/ 0 h 2615381"/>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0 w 2654710"/>
              <a:gd name="connsiteY0" fmla="*/ 0 h 2605549"/>
              <a:gd name="connsiteX1" fmla="*/ 2654709 w 2654710"/>
              <a:gd name="connsiteY1" fmla="*/ 255639 h 2605549"/>
              <a:gd name="connsiteX2" fmla="*/ 2654710 w 2654710"/>
              <a:gd name="connsiteY2" fmla="*/ 2605549 h 2605549"/>
              <a:gd name="connsiteX3" fmla="*/ 9832 w 2654710"/>
              <a:gd name="connsiteY3" fmla="*/ 167149 h 2605549"/>
              <a:gd name="connsiteX4" fmla="*/ 0 w 2654710"/>
              <a:gd name="connsiteY4" fmla="*/ 0 h 2605549"/>
              <a:gd name="connsiteX0" fmla="*/ 29497 w 2684207"/>
              <a:gd name="connsiteY0" fmla="*/ 0 h 2605549"/>
              <a:gd name="connsiteX1" fmla="*/ 2684206 w 2684207"/>
              <a:gd name="connsiteY1" fmla="*/ 255639 h 2605549"/>
              <a:gd name="connsiteX2" fmla="*/ 2684207 w 2684207"/>
              <a:gd name="connsiteY2" fmla="*/ 2605549 h 2605549"/>
              <a:gd name="connsiteX3" fmla="*/ 0 w 2684207"/>
              <a:gd name="connsiteY3" fmla="*/ 176981 h 2605549"/>
              <a:gd name="connsiteX4" fmla="*/ 29497 w 2684207"/>
              <a:gd name="connsiteY4" fmla="*/ 0 h 2605549"/>
              <a:gd name="connsiteX0" fmla="*/ 29497 w 2684207"/>
              <a:gd name="connsiteY0" fmla="*/ 0 h 2605549"/>
              <a:gd name="connsiteX1" fmla="*/ 2684206 w 2684207"/>
              <a:gd name="connsiteY1" fmla="*/ 255639 h 2605549"/>
              <a:gd name="connsiteX2" fmla="*/ 2684207 w 2684207"/>
              <a:gd name="connsiteY2" fmla="*/ 2605549 h 2605549"/>
              <a:gd name="connsiteX3" fmla="*/ 0 w 2684207"/>
              <a:gd name="connsiteY3" fmla="*/ 176981 h 2605549"/>
              <a:gd name="connsiteX4" fmla="*/ 29497 w 2684207"/>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226143 w 2880853"/>
              <a:gd name="connsiteY0" fmla="*/ 0 h 2605549"/>
              <a:gd name="connsiteX1" fmla="*/ 2880852 w 2880853"/>
              <a:gd name="connsiteY1" fmla="*/ 255639 h 2605549"/>
              <a:gd name="connsiteX2" fmla="*/ 2880853 w 2880853"/>
              <a:gd name="connsiteY2" fmla="*/ 2605549 h 2605549"/>
              <a:gd name="connsiteX3" fmla="*/ 0 w 2880853"/>
              <a:gd name="connsiteY3" fmla="*/ 1543665 h 2605549"/>
              <a:gd name="connsiteX4" fmla="*/ 226143 w 2880853"/>
              <a:gd name="connsiteY4" fmla="*/ 0 h 2605549"/>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58992 w 2939845"/>
              <a:gd name="connsiteY3" fmla="*/ 1288026 h 2349910"/>
              <a:gd name="connsiteX4" fmla="*/ 0 w 2939845"/>
              <a:gd name="connsiteY4" fmla="*/ 1140541 h 2349910"/>
              <a:gd name="connsiteX0" fmla="*/ 0 w 2939845"/>
              <a:gd name="connsiteY0" fmla="*/ 1140541 h 2349910"/>
              <a:gd name="connsiteX1" fmla="*/ 2939844 w 2939845"/>
              <a:gd name="connsiteY1" fmla="*/ 0 h 2349910"/>
              <a:gd name="connsiteX2" fmla="*/ 2939845 w 2939845"/>
              <a:gd name="connsiteY2" fmla="*/ 2349910 h 2349910"/>
              <a:gd name="connsiteX3" fmla="*/ 19663 w 2939845"/>
              <a:gd name="connsiteY3" fmla="*/ 1307690 h 2349910"/>
              <a:gd name="connsiteX4" fmla="*/ 0 w 2939845"/>
              <a:gd name="connsiteY4" fmla="*/ 1140541 h 2349910"/>
              <a:gd name="connsiteX0" fmla="*/ 0 w 2939844"/>
              <a:gd name="connsiteY0" fmla="*/ 1140541 h 2878230"/>
              <a:gd name="connsiteX1" fmla="*/ 2939844 w 2939844"/>
              <a:gd name="connsiteY1" fmla="*/ 0 h 2878230"/>
              <a:gd name="connsiteX2" fmla="*/ 2919525 w 2939844"/>
              <a:gd name="connsiteY2" fmla="*/ 2878230 h 2878230"/>
              <a:gd name="connsiteX3" fmla="*/ 19663 w 2939844"/>
              <a:gd name="connsiteY3" fmla="*/ 1307690 h 2878230"/>
              <a:gd name="connsiteX4" fmla="*/ 0 w 2939844"/>
              <a:gd name="connsiteY4" fmla="*/ 1140541 h 2878230"/>
              <a:gd name="connsiteX0" fmla="*/ 0 w 2939844"/>
              <a:gd name="connsiteY0" fmla="*/ 1140541 h 2878230"/>
              <a:gd name="connsiteX1" fmla="*/ 2939844 w 2939844"/>
              <a:gd name="connsiteY1" fmla="*/ 0 h 2878230"/>
              <a:gd name="connsiteX2" fmla="*/ 2919525 w 2939844"/>
              <a:gd name="connsiteY2" fmla="*/ 2878230 h 2878230"/>
              <a:gd name="connsiteX3" fmla="*/ 19663 w 2939844"/>
              <a:gd name="connsiteY3" fmla="*/ 1307690 h 2878230"/>
              <a:gd name="connsiteX4" fmla="*/ 0 w 2939844"/>
              <a:gd name="connsiteY4" fmla="*/ 1140541 h 2878230"/>
              <a:gd name="connsiteX0" fmla="*/ 0 w 2919525"/>
              <a:gd name="connsiteY0" fmla="*/ 896701 h 2634390"/>
              <a:gd name="connsiteX1" fmla="*/ 2899204 w 2919525"/>
              <a:gd name="connsiteY1" fmla="*/ 0 h 2634390"/>
              <a:gd name="connsiteX2" fmla="*/ 2919525 w 2919525"/>
              <a:gd name="connsiteY2" fmla="*/ 2634390 h 2634390"/>
              <a:gd name="connsiteX3" fmla="*/ 19663 w 2919525"/>
              <a:gd name="connsiteY3" fmla="*/ 106385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19663 w 2919525"/>
              <a:gd name="connsiteY3" fmla="*/ 106385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29823 w 2919525"/>
              <a:gd name="connsiteY3" fmla="*/ 1094330 h 2634390"/>
              <a:gd name="connsiteX4" fmla="*/ 0 w 2919525"/>
              <a:gd name="connsiteY4" fmla="*/ 896701 h 2634390"/>
              <a:gd name="connsiteX0" fmla="*/ 0 w 2919525"/>
              <a:gd name="connsiteY0" fmla="*/ 896701 h 2634390"/>
              <a:gd name="connsiteX1" fmla="*/ 2899204 w 2919525"/>
              <a:gd name="connsiteY1" fmla="*/ 0 h 2634390"/>
              <a:gd name="connsiteX2" fmla="*/ 2919525 w 2919525"/>
              <a:gd name="connsiteY2" fmla="*/ 2634390 h 2634390"/>
              <a:gd name="connsiteX3" fmla="*/ 29823 w 2919525"/>
              <a:gd name="connsiteY3" fmla="*/ 1094330 h 2634390"/>
              <a:gd name="connsiteX4" fmla="*/ 0 w 2919525"/>
              <a:gd name="connsiteY4" fmla="*/ 896701 h 2634390"/>
              <a:gd name="connsiteX0" fmla="*/ 10817 w 2889702"/>
              <a:gd name="connsiteY0" fmla="*/ 896701 h 2634390"/>
              <a:gd name="connsiteX1" fmla="*/ 2869381 w 2889702"/>
              <a:gd name="connsiteY1" fmla="*/ 0 h 2634390"/>
              <a:gd name="connsiteX2" fmla="*/ 2889702 w 2889702"/>
              <a:gd name="connsiteY2" fmla="*/ 2634390 h 2634390"/>
              <a:gd name="connsiteX3" fmla="*/ 0 w 2889702"/>
              <a:gd name="connsiteY3" fmla="*/ 1094330 h 2634390"/>
              <a:gd name="connsiteX4" fmla="*/ 10817 w 2889702"/>
              <a:gd name="connsiteY4" fmla="*/ 896701 h 2634390"/>
              <a:gd name="connsiteX0" fmla="*/ 10817 w 2889702"/>
              <a:gd name="connsiteY0" fmla="*/ 896701 h 2634390"/>
              <a:gd name="connsiteX1" fmla="*/ 2869381 w 2889702"/>
              <a:gd name="connsiteY1" fmla="*/ 0 h 2634390"/>
              <a:gd name="connsiteX2" fmla="*/ 2889702 w 2889702"/>
              <a:gd name="connsiteY2" fmla="*/ 2634390 h 2634390"/>
              <a:gd name="connsiteX3" fmla="*/ 0 w 2889702"/>
              <a:gd name="connsiteY3" fmla="*/ 1094330 h 2634390"/>
              <a:gd name="connsiteX4" fmla="*/ 10817 w 2889702"/>
              <a:gd name="connsiteY4" fmla="*/ 896701 h 2634390"/>
              <a:gd name="connsiteX0" fmla="*/ 10817 w 2991301"/>
              <a:gd name="connsiteY0" fmla="*/ 2319101 h 4056790"/>
              <a:gd name="connsiteX1" fmla="*/ 2991301 w 2991301"/>
              <a:gd name="connsiteY1" fmla="*/ 0 h 4056790"/>
              <a:gd name="connsiteX2" fmla="*/ 2889702 w 2991301"/>
              <a:gd name="connsiteY2" fmla="*/ 4056790 h 4056790"/>
              <a:gd name="connsiteX3" fmla="*/ 0 w 2991301"/>
              <a:gd name="connsiteY3" fmla="*/ 2516730 h 4056790"/>
              <a:gd name="connsiteX4" fmla="*/ 10817 w 2991301"/>
              <a:gd name="connsiteY4" fmla="*/ 2319101 h 4056790"/>
              <a:gd name="connsiteX0" fmla="*/ 10817 w 2991301"/>
              <a:gd name="connsiteY0" fmla="*/ 2319101 h 4056790"/>
              <a:gd name="connsiteX1" fmla="*/ 2991301 w 2991301"/>
              <a:gd name="connsiteY1" fmla="*/ 0 h 4056790"/>
              <a:gd name="connsiteX2" fmla="*/ 2889702 w 2991301"/>
              <a:gd name="connsiteY2" fmla="*/ 4056790 h 4056790"/>
              <a:gd name="connsiteX3" fmla="*/ 0 w 2991301"/>
              <a:gd name="connsiteY3" fmla="*/ 2516730 h 4056790"/>
              <a:gd name="connsiteX4" fmla="*/ 10817 w 2991301"/>
              <a:gd name="connsiteY4" fmla="*/ 2319101 h 4056790"/>
              <a:gd name="connsiteX0" fmla="*/ 10817 w 2991301"/>
              <a:gd name="connsiteY0" fmla="*/ 2319101 h 2614070"/>
              <a:gd name="connsiteX1" fmla="*/ 2991301 w 2991301"/>
              <a:gd name="connsiteY1" fmla="*/ 0 h 2614070"/>
              <a:gd name="connsiteX2" fmla="*/ 2930342 w 2991301"/>
              <a:gd name="connsiteY2" fmla="*/ 2614070 h 2614070"/>
              <a:gd name="connsiteX3" fmla="*/ 0 w 2991301"/>
              <a:gd name="connsiteY3" fmla="*/ 2516730 h 2614070"/>
              <a:gd name="connsiteX4" fmla="*/ 10817 w 2991301"/>
              <a:gd name="connsiteY4" fmla="*/ 2319101 h 2614070"/>
              <a:gd name="connsiteX0" fmla="*/ 10817 w 2991301"/>
              <a:gd name="connsiteY0" fmla="*/ 2319101 h 2614070"/>
              <a:gd name="connsiteX1" fmla="*/ 2991301 w 2991301"/>
              <a:gd name="connsiteY1" fmla="*/ 0 h 2614070"/>
              <a:gd name="connsiteX2" fmla="*/ 2930342 w 2991301"/>
              <a:gd name="connsiteY2" fmla="*/ 2614070 h 2614070"/>
              <a:gd name="connsiteX3" fmla="*/ 0 w 2991301"/>
              <a:gd name="connsiteY3" fmla="*/ 2516730 h 2614070"/>
              <a:gd name="connsiteX4" fmla="*/ 10817 w 2991301"/>
              <a:gd name="connsiteY4" fmla="*/ 2319101 h 2614070"/>
              <a:gd name="connsiteX0" fmla="*/ 0 w 2980484"/>
              <a:gd name="connsiteY0" fmla="*/ 2319101 h 2614070"/>
              <a:gd name="connsiteX1" fmla="*/ 2980484 w 2980484"/>
              <a:gd name="connsiteY1" fmla="*/ 0 h 2614070"/>
              <a:gd name="connsiteX2" fmla="*/ 2919525 w 2980484"/>
              <a:gd name="connsiteY2" fmla="*/ 2614070 h 2614070"/>
              <a:gd name="connsiteX3" fmla="*/ 50143 w 2980484"/>
              <a:gd name="connsiteY3" fmla="*/ 2506570 h 2614070"/>
              <a:gd name="connsiteX4" fmla="*/ 0 w 2980484"/>
              <a:gd name="connsiteY4" fmla="*/ 2319101 h 2614070"/>
              <a:gd name="connsiteX0" fmla="*/ 0 w 2980484"/>
              <a:gd name="connsiteY0" fmla="*/ 2319101 h 2614070"/>
              <a:gd name="connsiteX1" fmla="*/ 2980484 w 2980484"/>
              <a:gd name="connsiteY1" fmla="*/ 0 h 2614070"/>
              <a:gd name="connsiteX2" fmla="*/ 2919525 w 2980484"/>
              <a:gd name="connsiteY2" fmla="*/ 2614070 h 2614070"/>
              <a:gd name="connsiteX3" fmla="*/ 50143 w 2980484"/>
              <a:gd name="connsiteY3" fmla="*/ 2506570 h 2614070"/>
              <a:gd name="connsiteX4" fmla="*/ 0 w 2980484"/>
              <a:gd name="connsiteY4" fmla="*/ 2319101 h 2614070"/>
              <a:gd name="connsiteX0" fmla="*/ 0 w 2980484"/>
              <a:gd name="connsiteY0" fmla="*/ 2319101 h 2614070"/>
              <a:gd name="connsiteX1" fmla="*/ 2980484 w 2980484"/>
              <a:gd name="connsiteY1" fmla="*/ 0 h 2614070"/>
              <a:gd name="connsiteX2" fmla="*/ 2919525 w 2980484"/>
              <a:gd name="connsiteY2" fmla="*/ 2614070 h 2614070"/>
              <a:gd name="connsiteX3" fmla="*/ 50143 w 2980484"/>
              <a:gd name="connsiteY3" fmla="*/ 2506570 h 2614070"/>
              <a:gd name="connsiteX4" fmla="*/ 0 w 2980484"/>
              <a:gd name="connsiteY4" fmla="*/ 2319101 h 2614070"/>
              <a:gd name="connsiteX0" fmla="*/ 0 w 2980484"/>
              <a:gd name="connsiteY0" fmla="*/ 2319101 h 2614070"/>
              <a:gd name="connsiteX1" fmla="*/ 2980484 w 2980484"/>
              <a:gd name="connsiteY1" fmla="*/ 0 h 2614070"/>
              <a:gd name="connsiteX2" fmla="*/ 2919525 w 2980484"/>
              <a:gd name="connsiteY2" fmla="*/ 2614070 h 2614070"/>
              <a:gd name="connsiteX3" fmla="*/ 50143 w 2980484"/>
              <a:gd name="connsiteY3" fmla="*/ 2506570 h 2614070"/>
              <a:gd name="connsiteX4" fmla="*/ 0 w 2980484"/>
              <a:gd name="connsiteY4" fmla="*/ 2319101 h 2614070"/>
              <a:gd name="connsiteX0" fmla="*/ 0 w 2980484"/>
              <a:gd name="connsiteY0" fmla="*/ 2319101 h 2614070"/>
              <a:gd name="connsiteX1" fmla="*/ 2980484 w 2980484"/>
              <a:gd name="connsiteY1" fmla="*/ 0 h 2614070"/>
              <a:gd name="connsiteX2" fmla="*/ 2919525 w 2980484"/>
              <a:gd name="connsiteY2" fmla="*/ 2614070 h 2614070"/>
              <a:gd name="connsiteX3" fmla="*/ 50143 w 2980484"/>
              <a:gd name="connsiteY3" fmla="*/ 2506570 h 2614070"/>
              <a:gd name="connsiteX4" fmla="*/ 0 w 2980484"/>
              <a:gd name="connsiteY4" fmla="*/ 2319101 h 2614070"/>
              <a:gd name="connsiteX0" fmla="*/ 0 w 2987119"/>
              <a:gd name="connsiteY0" fmla="*/ 2319101 h 2593750"/>
              <a:gd name="connsiteX1" fmla="*/ 2980484 w 2987119"/>
              <a:gd name="connsiteY1" fmla="*/ 0 h 2593750"/>
              <a:gd name="connsiteX2" fmla="*/ 2970325 w 2987119"/>
              <a:gd name="connsiteY2" fmla="*/ 2593750 h 2593750"/>
              <a:gd name="connsiteX3" fmla="*/ 50143 w 2987119"/>
              <a:gd name="connsiteY3" fmla="*/ 2506570 h 2593750"/>
              <a:gd name="connsiteX4" fmla="*/ 0 w 2987119"/>
              <a:gd name="connsiteY4" fmla="*/ 2319101 h 2593750"/>
              <a:gd name="connsiteX0" fmla="*/ 0 w 2987119"/>
              <a:gd name="connsiteY0" fmla="*/ 2319101 h 2593750"/>
              <a:gd name="connsiteX1" fmla="*/ 2980484 w 2987119"/>
              <a:gd name="connsiteY1" fmla="*/ 0 h 2593750"/>
              <a:gd name="connsiteX2" fmla="*/ 2970325 w 2987119"/>
              <a:gd name="connsiteY2" fmla="*/ 2593750 h 2593750"/>
              <a:gd name="connsiteX3" fmla="*/ 50143 w 2987119"/>
              <a:gd name="connsiteY3" fmla="*/ 2506570 h 2593750"/>
              <a:gd name="connsiteX4" fmla="*/ 0 w 2987119"/>
              <a:gd name="connsiteY4" fmla="*/ 2319101 h 2593750"/>
              <a:gd name="connsiteX0" fmla="*/ 0 w 2987119"/>
              <a:gd name="connsiteY0" fmla="*/ 2319101 h 2593750"/>
              <a:gd name="connsiteX1" fmla="*/ 2980484 w 2987119"/>
              <a:gd name="connsiteY1" fmla="*/ 0 h 2593750"/>
              <a:gd name="connsiteX2" fmla="*/ 2970325 w 2987119"/>
              <a:gd name="connsiteY2" fmla="*/ 2593750 h 2593750"/>
              <a:gd name="connsiteX3" fmla="*/ 19663 w 2987119"/>
              <a:gd name="connsiteY3" fmla="*/ 2526890 h 2593750"/>
              <a:gd name="connsiteX4" fmla="*/ 0 w 2987119"/>
              <a:gd name="connsiteY4" fmla="*/ 2319101 h 2593750"/>
              <a:gd name="connsiteX0" fmla="*/ 0 w 3017599"/>
              <a:gd name="connsiteY0" fmla="*/ 2390221 h 2593750"/>
              <a:gd name="connsiteX1" fmla="*/ 3010964 w 3017599"/>
              <a:gd name="connsiteY1" fmla="*/ 0 h 2593750"/>
              <a:gd name="connsiteX2" fmla="*/ 3000805 w 3017599"/>
              <a:gd name="connsiteY2" fmla="*/ 2593750 h 2593750"/>
              <a:gd name="connsiteX3" fmla="*/ 50143 w 3017599"/>
              <a:gd name="connsiteY3" fmla="*/ 2526890 h 2593750"/>
              <a:gd name="connsiteX4" fmla="*/ 0 w 3017599"/>
              <a:gd name="connsiteY4" fmla="*/ 2390221 h 2593750"/>
              <a:gd name="connsiteX0" fmla="*/ 0 w 3010964"/>
              <a:gd name="connsiteY0" fmla="*/ 2390221 h 2526890"/>
              <a:gd name="connsiteX1" fmla="*/ 3010964 w 3010964"/>
              <a:gd name="connsiteY1" fmla="*/ 0 h 2526890"/>
              <a:gd name="connsiteX2" fmla="*/ 2960165 w 3010964"/>
              <a:gd name="connsiteY2" fmla="*/ 2095910 h 2526890"/>
              <a:gd name="connsiteX3" fmla="*/ 50143 w 3010964"/>
              <a:gd name="connsiteY3" fmla="*/ 2526890 h 2526890"/>
              <a:gd name="connsiteX4" fmla="*/ 0 w 3010964"/>
              <a:gd name="connsiteY4" fmla="*/ 2390221 h 2526890"/>
              <a:gd name="connsiteX0" fmla="*/ 0 w 3010964"/>
              <a:gd name="connsiteY0" fmla="*/ 2390221 h 2526890"/>
              <a:gd name="connsiteX1" fmla="*/ 3010964 w 3010964"/>
              <a:gd name="connsiteY1" fmla="*/ 0 h 2526890"/>
              <a:gd name="connsiteX2" fmla="*/ 2960165 w 3010964"/>
              <a:gd name="connsiteY2" fmla="*/ 2095910 h 2526890"/>
              <a:gd name="connsiteX3" fmla="*/ 50143 w 3010964"/>
              <a:gd name="connsiteY3" fmla="*/ 2526890 h 2526890"/>
              <a:gd name="connsiteX4" fmla="*/ 0 w 3010964"/>
              <a:gd name="connsiteY4" fmla="*/ 2390221 h 2526890"/>
              <a:gd name="connsiteX0" fmla="*/ 0 w 3010964"/>
              <a:gd name="connsiteY0" fmla="*/ 2390221 h 2526890"/>
              <a:gd name="connsiteX1" fmla="*/ 3010964 w 3010964"/>
              <a:gd name="connsiteY1" fmla="*/ 0 h 2526890"/>
              <a:gd name="connsiteX2" fmla="*/ 2960165 w 3010964"/>
              <a:gd name="connsiteY2" fmla="*/ 2095910 h 2526890"/>
              <a:gd name="connsiteX3" fmla="*/ 50143 w 3010964"/>
              <a:gd name="connsiteY3" fmla="*/ 2526890 h 2526890"/>
              <a:gd name="connsiteX4" fmla="*/ 0 w 3010964"/>
              <a:gd name="connsiteY4" fmla="*/ 2390221 h 2526890"/>
              <a:gd name="connsiteX0" fmla="*/ 0 w 2967758"/>
              <a:gd name="connsiteY0" fmla="*/ 2877901 h 3014570"/>
              <a:gd name="connsiteX1" fmla="*/ 2919524 w 2967758"/>
              <a:gd name="connsiteY1" fmla="*/ 0 h 3014570"/>
              <a:gd name="connsiteX2" fmla="*/ 2960165 w 2967758"/>
              <a:gd name="connsiteY2" fmla="*/ 2583590 h 3014570"/>
              <a:gd name="connsiteX3" fmla="*/ 50143 w 2967758"/>
              <a:gd name="connsiteY3" fmla="*/ 3014570 h 3014570"/>
              <a:gd name="connsiteX4" fmla="*/ 0 w 2967758"/>
              <a:gd name="connsiteY4" fmla="*/ 2877901 h 3014570"/>
              <a:gd name="connsiteX0" fmla="*/ 0 w 2967758"/>
              <a:gd name="connsiteY0" fmla="*/ 2877901 h 3014570"/>
              <a:gd name="connsiteX1" fmla="*/ 2919524 w 2967758"/>
              <a:gd name="connsiteY1" fmla="*/ 0 h 3014570"/>
              <a:gd name="connsiteX2" fmla="*/ 2960165 w 2967758"/>
              <a:gd name="connsiteY2" fmla="*/ 2583590 h 3014570"/>
              <a:gd name="connsiteX3" fmla="*/ 50143 w 2967758"/>
              <a:gd name="connsiteY3" fmla="*/ 3014570 h 3014570"/>
              <a:gd name="connsiteX4" fmla="*/ 0 w 2967758"/>
              <a:gd name="connsiteY4" fmla="*/ 2877901 h 301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7758" h="3014570">
                <a:moveTo>
                  <a:pt x="0" y="2877901"/>
                </a:moveTo>
                <a:cubicBezTo>
                  <a:pt x="1740309" y="2497721"/>
                  <a:pt x="2305008" y="1488604"/>
                  <a:pt x="2919524" y="0"/>
                </a:cubicBezTo>
                <a:cubicBezTo>
                  <a:pt x="2919524" y="783303"/>
                  <a:pt x="2990645" y="1719007"/>
                  <a:pt x="2960165" y="2583590"/>
                </a:cubicBezTo>
                <a:cubicBezTo>
                  <a:pt x="2152608" y="2386944"/>
                  <a:pt x="1676726" y="2623574"/>
                  <a:pt x="50143" y="3014570"/>
                </a:cubicBezTo>
                <a:lnTo>
                  <a:pt x="0" y="2877901"/>
                </a:ln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Freeform 177">
            <a:extLst>
              <a:ext uri="{FF2B5EF4-FFF2-40B4-BE49-F238E27FC236}">
                <a16:creationId xmlns:a16="http://schemas.microsoft.com/office/drawing/2014/main" id="{871D2208-E245-1F4C-95E8-E69A25614938}"/>
              </a:ext>
            </a:extLst>
          </p:cNvPr>
          <p:cNvSpPr/>
          <p:nvPr/>
        </p:nvSpPr>
        <p:spPr>
          <a:xfrm>
            <a:off x="8446236" y="3874156"/>
            <a:ext cx="1239192" cy="2428567"/>
          </a:xfrm>
          <a:custGeom>
            <a:avLst/>
            <a:gdLst>
              <a:gd name="connsiteX0" fmla="*/ 9833 w 786581"/>
              <a:gd name="connsiteY0" fmla="*/ 501445 h 2458064"/>
              <a:gd name="connsiteX1" fmla="*/ 747252 w 786581"/>
              <a:gd name="connsiteY1" fmla="*/ 0 h 2458064"/>
              <a:gd name="connsiteX2" fmla="*/ 786581 w 786581"/>
              <a:gd name="connsiteY2" fmla="*/ 2458064 h 2458064"/>
              <a:gd name="connsiteX3" fmla="*/ 0 w 786581"/>
              <a:gd name="connsiteY3" fmla="*/ 668593 h 2458064"/>
              <a:gd name="connsiteX4" fmla="*/ 9833 w 786581"/>
              <a:gd name="connsiteY4" fmla="*/ 501445 h 2458064"/>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9833 w 786581"/>
              <a:gd name="connsiteY0" fmla="*/ 471948 h 2428567"/>
              <a:gd name="connsiteX1" fmla="*/ 776749 w 786581"/>
              <a:gd name="connsiteY1" fmla="*/ 0 h 2428567"/>
              <a:gd name="connsiteX2" fmla="*/ 786581 w 786581"/>
              <a:gd name="connsiteY2" fmla="*/ 2428567 h 2428567"/>
              <a:gd name="connsiteX3" fmla="*/ 0 w 786581"/>
              <a:gd name="connsiteY3" fmla="*/ 639096 h 2428567"/>
              <a:gd name="connsiteX4" fmla="*/ 9833 w 786581"/>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393291 w 1170039"/>
              <a:gd name="connsiteY0" fmla="*/ 471948 h 2428567"/>
              <a:gd name="connsiteX1" fmla="*/ 1160207 w 1170039"/>
              <a:gd name="connsiteY1" fmla="*/ 0 h 2428567"/>
              <a:gd name="connsiteX2" fmla="*/ 1170039 w 1170039"/>
              <a:gd name="connsiteY2" fmla="*/ 2428567 h 2428567"/>
              <a:gd name="connsiteX3" fmla="*/ 0 w 1170039"/>
              <a:gd name="connsiteY3" fmla="*/ 1946786 h 2428567"/>
              <a:gd name="connsiteX4" fmla="*/ 393291 w 1170039"/>
              <a:gd name="connsiteY4" fmla="*/ 471948 h 2428567"/>
              <a:gd name="connsiteX0" fmla="*/ 1 w 1170039"/>
              <a:gd name="connsiteY0" fmla="*/ 1809135 h 2428567"/>
              <a:gd name="connsiteX1" fmla="*/ 1160207 w 1170039"/>
              <a:gd name="connsiteY1" fmla="*/ 0 h 2428567"/>
              <a:gd name="connsiteX2" fmla="*/ 1170039 w 1170039"/>
              <a:gd name="connsiteY2" fmla="*/ 2428567 h 2428567"/>
              <a:gd name="connsiteX3" fmla="*/ 0 w 1170039"/>
              <a:gd name="connsiteY3" fmla="*/ 1946786 h 2428567"/>
              <a:gd name="connsiteX4" fmla="*/ 1 w 1170039"/>
              <a:gd name="connsiteY4" fmla="*/ 1809135 h 2428567"/>
              <a:gd name="connsiteX0" fmla="*/ 1 w 1170039"/>
              <a:gd name="connsiteY0" fmla="*/ 1809135 h 2428567"/>
              <a:gd name="connsiteX1" fmla="*/ 1160207 w 1170039"/>
              <a:gd name="connsiteY1" fmla="*/ 0 h 2428567"/>
              <a:gd name="connsiteX2" fmla="*/ 1170039 w 1170039"/>
              <a:gd name="connsiteY2" fmla="*/ 2428567 h 2428567"/>
              <a:gd name="connsiteX3" fmla="*/ 0 w 1170039"/>
              <a:gd name="connsiteY3" fmla="*/ 1946786 h 2428567"/>
              <a:gd name="connsiteX4" fmla="*/ 1 w 1170039"/>
              <a:gd name="connsiteY4" fmla="*/ 1809135 h 2428567"/>
              <a:gd name="connsiteX0" fmla="*/ 0 w 1208624"/>
              <a:gd name="connsiteY0" fmla="*/ 224175 h 2428567"/>
              <a:gd name="connsiteX1" fmla="*/ 1198792 w 1208624"/>
              <a:gd name="connsiteY1" fmla="*/ 0 h 2428567"/>
              <a:gd name="connsiteX2" fmla="*/ 1208624 w 1208624"/>
              <a:gd name="connsiteY2" fmla="*/ 2428567 h 2428567"/>
              <a:gd name="connsiteX3" fmla="*/ 38585 w 1208624"/>
              <a:gd name="connsiteY3" fmla="*/ 1946786 h 2428567"/>
              <a:gd name="connsiteX4" fmla="*/ 0 w 1208624"/>
              <a:gd name="connsiteY4" fmla="*/ 224175 h 2428567"/>
              <a:gd name="connsiteX0" fmla="*/ 0 w 1208624"/>
              <a:gd name="connsiteY0" fmla="*/ 224175 h 2428567"/>
              <a:gd name="connsiteX1" fmla="*/ 1198792 w 1208624"/>
              <a:gd name="connsiteY1" fmla="*/ 0 h 2428567"/>
              <a:gd name="connsiteX2" fmla="*/ 1208624 w 1208624"/>
              <a:gd name="connsiteY2" fmla="*/ 2428567 h 2428567"/>
              <a:gd name="connsiteX3" fmla="*/ 38585 w 1208624"/>
              <a:gd name="connsiteY3" fmla="*/ 1946786 h 2428567"/>
              <a:gd name="connsiteX4" fmla="*/ 0 w 1208624"/>
              <a:gd name="connsiteY4" fmla="*/ 224175 h 2428567"/>
              <a:gd name="connsiteX0" fmla="*/ 0 w 1208624"/>
              <a:gd name="connsiteY0" fmla="*/ 224175 h 2428567"/>
              <a:gd name="connsiteX1" fmla="*/ 1198792 w 1208624"/>
              <a:gd name="connsiteY1" fmla="*/ 0 h 2428567"/>
              <a:gd name="connsiteX2" fmla="*/ 1208624 w 1208624"/>
              <a:gd name="connsiteY2" fmla="*/ 2428567 h 2428567"/>
              <a:gd name="connsiteX3" fmla="*/ 38585 w 1208624"/>
              <a:gd name="connsiteY3" fmla="*/ 1946786 h 2428567"/>
              <a:gd name="connsiteX4" fmla="*/ 0 w 1208624"/>
              <a:gd name="connsiteY4" fmla="*/ 224175 h 2428567"/>
              <a:gd name="connsiteX0" fmla="*/ 0 w 1208624"/>
              <a:gd name="connsiteY0" fmla="*/ 224175 h 2428567"/>
              <a:gd name="connsiteX1" fmla="*/ 1198792 w 1208624"/>
              <a:gd name="connsiteY1" fmla="*/ 0 h 2428567"/>
              <a:gd name="connsiteX2" fmla="*/ 1208624 w 1208624"/>
              <a:gd name="connsiteY2" fmla="*/ 2428567 h 2428567"/>
              <a:gd name="connsiteX3" fmla="*/ 38585 w 1208624"/>
              <a:gd name="connsiteY3" fmla="*/ 1946786 h 2428567"/>
              <a:gd name="connsiteX4" fmla="*/ 0 w 1208624"/>
              <a:gd name="connsiteY4" fmla="*/ 224175 h 2428567"/>
              <a:gd name="connsiteX0" fmla="*/ 360141 w 1568765"/>
              <a:gd name="connsiteY0" fmla="*/ 224175 h 2428567"/>
              <a:gd name="connsiteX1" fmla="*/ 1558933 w 1568765"/>
              <a:gd name="connsiteY1" fmla="*/ 0 h 2428567"/>
              <a:gd name="connsiteX2" fmla="*/ 1568765 w 1568765"/>
              <a:gd name="connsiteY2" fmla="*/ 2428567 h 2428567"/>
              <a:gd name="connsiteX3" fmla="*/ 0 w 1568765"/>
              <a:gd name="connsiteY3" fmla="*/ 341506 h 2428567"/>
              <a:gd name="connsiteX4" fmla="*/ 360141 w 1568765"/>
              <a:gd name="connsiteY4" fmla="*/ 224175 h 2428567"/>
              <a:gd name="connsiteX0" fmla="*/ 360141 w 1568765"/>
              <a:gd name="connsiteY0" fmla="*/ 224175 h 2428567"/>
              <a:gd name="connsiteX1" fmla="*/ 1558933 w 1568765"/>
              <a:gd name="connsiteY1" fmla="*/ 0 h 2428567"/>
              <a:gd name="connsiteX2" fmla="*/ 1568765 w 1568765"/>
              <a:gd name="connsiteY2" fmla="*/ 2428567 h 2428567"/>
              <a:gd name="connsiteX3" fmla="*/ 0 w 1568765"/>
              <a:gd name="connsiteY3" fmla="*/ 341506 h 2428567"/>
              <a:gd name="connsiteX4" fmla="*/ 360141 w 1568765"/>
              <a:gd name="connsiteY4" fmla="*/ 224175 h 2428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765" h="2428567">
                <a:moveTo>
                  <a:pt x="360141" y="224175"/>
                </a:moveTo>
                <a:cubicBezTo>
                  <a:pt x="978394" y="281530"/>
                  <a:pt x="1236509" y="288085"/>
                  <a:pt x="1558933" y="0"/>
                </a:cubicBezTo>
                <a:cubicBezTo>
                  <a:pt x="1562210" y="809522"/>
                  <a:pt x="1565488" y="1619045"/>
                  <a:pt x="1568765" y="2428567"/>
                </a:cubicBezTo>
                <a:cubicBezTo>
                  <a:pt x="1218082" y="2058219"/>
                  <a:pt x="714478" y="485712"/>
                  <a:pt x="0" y="341506"/>
                </a:cubicBezTo>
                <a:cubicBezTo>
                  <a:pt x="0" y="295622"/>
                  <a:pt x="360141" y="270059"/>
                  <a:pt x="360141" y="224175"/>
                </a:cubicBezTo>
                <a:close/>
              </a:path>
            </a:pathLst>
          </a:custGeom>
          <a:gradFill>
            <a:gsLst>
              <a:gs pos="0">
                <a:schemeClr val="bg1">
                  <a:lumMod val="95000"/>
                </a:schemeClr>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9" name="Group 178">
            <a:extLst>
              <a:ext uri="{FF2B5EF4-FFF2-40B4-BE49-F238E27FC236}">
                <a16:creationId xmlns:a16="http://schemas.microsoft.com/office/drawing/2014/main" id="{10DDEBD4-7353-9541-B72F-43E36357B966}"/>
              </a:ext>
            </a:extLst>
          </p:cNvPr>
          <p:cNvGrpSpPr/>
          <p:nvPr/>
        </p:nvGrpSpPr>
        <p:grpSpPr>
          <a:xfrm>
            <a:off x="9656848" y="3847117"/>
            <a:ext cx="1149458" cy="2667397"/>
            <a:chOff x="9764348" y="1447800"/>
            <a:chExt cx="1149458" cy="2667397"/>
          </a:xfrm>
        </p:grpSpPr>
        <p:sp>
          <p:nvSpPr>
            <p:cNvPr id="180" name="Rectangle 179">
              <a:extLst>
                <a:ext uri="{FF2B5EF4-FFF2-40B4-BE49-F238E27FC236}">
                  <a16:creationId xmlns:a16="http://schemas.microsoft.com/office/drawing/2014/main" id="{E0ED8B3F-2D0A-3B4F-8597-6D523A519ACE}"/>
                </a:ext>
              </a:extLst>
            </p:cNvPr>
            <p:cNvSpPr/>
            <p:nvPr/>
          </p:nvSpPr>
          <p:spPr>
            <a:xfrm>
              <a:off x="9783097" y="1447800"/>
              <a:ext cx="1130709" cy="24261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1" name="Group 180">
              <a:extLst>
                <a:ext uri="{FF2B5EF4-FFF2-40B4-BE49-F238E27FC236}">
                  <a16:creationId xmlns:a16="http://schemas.microsoft.com/office/drawing/2014/main" id="{FCC75114-1E36-B840-9A29-0C23BD09F41B}"/>
                </a:ext>
              </a:extLst>
            </p:cNvPr>
            <p:cNvGrpSpPr/>
            <p:nvPr/>
          </p:nvGrpSpPr>
          <p:grpSpPr>
            <a:xfrm>
              <a:off x="9764348" y="1447800"/>
              <a:ext cx="1130291" cy="2667397"/>
              <a:chOff x="9472119" y="702026"/>
              <a:chExt cx="1130291" cy="2667397"/>
            </a:xfrm>
          </p:grpSpPr>
          <p:sp>
            <p:nvSpPr>
              <p:cNvPr id="182" name="Rectangle 181">
                <a:extLst>
                  <a:ext uri="{FF2B5EF4-FFF2-40B4-BE49-F238E27FC236}">
                    <a16:creationId xmlns:a16="http://schemas.microsoft.com/office/drawing/2014/main" id="{263C8C73-22EE-D041-BE86-2A0A330003BA}"/>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TextBox 213">
                <a:extLst>
                  <a:ext uri="{FF2B5EF4-FFF2-40B4-BE49-F238E27FC236}">
                    <a16:creationId xmlns:a16="http://schemas.microsoft.com/office/drawing/2014/main" id="{1D4B225B-56A4-C54E-B06D-75AF9FB2D768}"/>
                  </a:ext>
                </a:extLst>
              </p:cNvPr>
              <p:cNvSpPr txBox="1"/>
              <p:nvPr/>
            </p:nvSpPr>
            <p:spPr>
              <a:xfrm>
                <a:off x="9472119" y="702026"/>
                <a:ext cx="1088020" cy="2667397"/>
              </a:xfrm>
              <a:prstGeom prst="rect">
                <a:avLst/>
              </a:prstGeom>
              <a:noFill/>
            </p:spPr>
            <p:txBody>
              <a:bodyPr wrap="square" rtlCol="0">
                <a:spAutoFit/>
              </a:bodyPr>
              <a:lstStyle/>
              <a:p>
                <a:pPr algn="ctr">
                  <a:spcAft>
                    <a:spcPts val="400"/>
                  </a:spcAft>
                </a:pPr>
                <a:r>
                  <a:rPr lang="en-US" sz="2000" dirty="0">
                    <a:solidFill>
                      <a:schemeClr val="bg1"/>
                    </a:solidFill>
                  </a:rPr>
                  <a:t>DV in f:</a:t>
                </a:r>
              </a:p>
              <a:p>
                <a:pPr marL="114300" lvl="1"/>
                <a:r>
                  <a:rPr lang="en-US" sz="1600" dirty="0" err="1" smtClean="0"/>
                  <a:t>D</a:t>
                </a:r>
                <a:r>
                  <a:rPr lang="en-US" sz="1600" baseline="-25000" dirty="0" err="1"/>
                  <a:t>f</a:t>
                </a:r>
                <a:r>
                  <a:rPr lang="en-US" sz="1600" dirty="0" smtClean="0"/>
                  <a:t>(a</a:t>
                </a:r>
                <a:r>
                  <a:rPr lang="en-US" sz="1600" dirty="0"/>
                  <a:t>) =</a:t>
                </a:r>
                <a:r>
                  <a:rPr lang="en-US" sz="1600" dirty="0">
                    <a:cs typeface="Arial" charset="0"/>
                  </a:rPr>
                  <a:t> ∞</a:t>
                </a:r>
              </a:p>
              <a:p>
                <a:pPr marL="114300" lvl="1"/>
                <a:r>
                  <a:rPr lang="en-US" sz="1600" dirty="0" err="1" smtClean="0"/>
                  <a:t>D</a:t>
                </a:r>
                <a:r>
                  <a:rPr lang="en-US" sz="1600" baseline="-25000" dirty="0" err="1"/>
                  <a:t>f</a:t>
                </a:r>
                <a:r>
                  <a:rPr lang="en-US" sz="1600" dirty="0" smtClean="0"/>
                  <a:t>(b</a:t>
                </a:r>
                <a:r>
                  <a:rPr lang="en-US" sz="1600" dirty="0"/>
                  <a:t>) =</a:t>
                </a:r>
                <a:r>
                  <a:rPr lang="en-US" sz="1600" dirty="0">
                    <a:cs typeface="Arial" charset="0"/>
                  </a:rPr>
                  <a:t> ∞</a:t>
                </a:r>
                <a:endParaRPr lang="en-US" sz="1600" dirty="0"/>
              </a:p>
              <a:p>
                <a:pPr marL="114300" lvl="1"/>
                <a:r>
                  <a:rPr lang="en-US" sz="1600" dirty="0" err="1" smtClean="0">
                    <a:cs typeface="Arial" charset="0"/>
                  </a:rPr>
                  <a:t>D</a:t>
                </a:r>
                <a:r>
                  <a:rPr lang="en-US" sz="1600" baseline="-25000" dirty="0" err="1">
                    <a:cs typeface="Arial" charset="0"/>
                  </a:rPr>
                  <a:t>f</a:t>
                </a:r>
                <a:r>
                  <a:rPr lang="en-US" sz="1600" dirty="0" smtClean="0">
                    <a:cs typeface="Arial" charset="0"/>
                  </a:rPr>
                  <a:t>(c</a:t>
                </a:r>
                <a:r>
                  <a:rPr lang="en-US" sz="1600" dirty="0">
                    <a:cs typeface="Arial" charset="0"/>
                  </a:rPr>
                  <a:t>) = ∞</a:t>
                </a:r>
                <a:endParaRPr lang="en-US" sz="1600" dirty="0"/>
              </a:p>
              <a:p>
                <a:pPr marL="114300" lvl="1"/>
                <a:r>
                  <a:rPr lang="en-US" sz="1600" dirty="0" err="1" smtClean="0"/>
                  <a:t>D</a:t>
                </a:r>
                <a:r>
                  <a:rPr lang="en-US" sz="1600" baseline="-25000" dirty="0" err="1"/>
                  <a:t>f</a:t>
                </a:r>
                <a:r>
                  <a:rPr lang="en-US" sz="1600" dirty="0" smtClean="0"/>
                  <a:t>(d</a:t>
                </a:r>
                <a:r>
                  <a:rPr lang="en-US" sz="1600" dirty="0"/>
                  <a:t>) =</a:t>
                </a:r>
                <a:r>
                  <a:rPr lang="en-US" sz="1600" dirty="0">
                    <a:cs typeface="Arial" charset="0"/>
                  </a:rPr>
                  <a:t> ∞</a:t>
                </a:r>
                <a:endParaRPr lang="en-US" sz="1600" dirty="0"/>
              </a:p>
              <a:p>
                <a:pPr marL="114300" lvl="1"/>
                <a:r>
                  <a:rPr lang="en-US" sz="1600" dirty="0" err="1" smtClean="0"/>
                  <a:t>D</a:t>
                </a:r>
                <a:r>
                  <a:rPr lang="en-US" sz="1600" baseline="-25000" dirty="0" err="1"/>
                  <a:t>f</a:t>
                </a:r>
                <a:r>
                  <a:rPr lang="en-US" sz="1600" dirty="0" smtClean="0"/>
                  <a:t>(e</a:t>
                </a:r>
                <a:r>
                  <a:rPr lang="en-US" sz="1600" dirty="0"/>
                  <a:t>) =</a:t>
                </a:r>
                <a:r>
                  <a:rPr lang="en-US" sz="1600" dirty="0">
                    <a:cs typeface="Arial" charset="0"/>
                  </a:rPr>
                  <a:t> 1</a:t>
                </a:r>
                <a:endParaRPr lang="en-US" sz="1600" dirty="0"/>
              </a:p>
              <a:p>
                <a:pPr marL="114300" lvl="1"/>
                <a:r>
                  <a:rPr lang="en-US" sz="1600" dirty="0" err="1" smtClean="0"/>
                  <a:t>D</a:t>
                </a:r>
                <a:r>
                  <a:rPr lang="en-US" sz="1600" baseline="-25000" dirty="0" err="1"/>
                  <a:t>f</a:t>
                </a:r>
                <a:r>
                  <a:rPr lang="en-US" sz="1600" dirty="0" smtClean="0"/>
                  <a:t>(f</a:t>
                </a:r>
                <a:r>
                  <a:rPr lang="en-US" sz="1600" dirty="0"/>
                  <a:t>) =</a:t>
                </a:r>
                <a:r>
                  <a:rPr lang="en-US" sz="1600" dirty="0">
                    <a:cs typeface="Arial" charset="0"/>
                  </a:rPr>
                  <a:t> 0</a:t>
                </a:r>
                <a:endParaRPr lang="en-US" sz="1600" dirty="0"/>
              </a:p>
              <a:p>
                <a:pPr marL="114300" lvl="1"/>
                <a:r>
                  <a:rPr lang="en-US" sz="1600" dirty="0" err="1" smtClean="0"/>
                  <a:t>D</a:t>
                </a:r>
                <a:r>
                  <a:rPr lang="en-US" sz="1600" baseline="-25000" dirty="0" err="1"/>
                  <a:t>f</a:t>
                </a:r>
                <a:r>
                  <a:rPr lang="en-US" sz="1600" dirty="0" smtClean="0"/>
                  <a:t>(g</a:t>
                </a:r>
                <a:r>
                  <a:rPr lang="en-US" sz="1600" dirty="0"/>
                  <a:t>) =</a:t>
                </a:r>
                <a:r>
                  <a:rPr lang="en-US" sz="1600" dirty="0">
                    <a:cs typeface="Arial" charset="0"/>
                  </a:rPr>
                  <a:t> ∞</a:t>
                </a:r>
                <a:endParaRPr lang="en-US" sz="1600" dirty="0"/>
              </a:p>
              <a:p>
                <a:pPr marL="114300" lvl="1"/>
                <a:r>
                  <a:rPr lang="en-US" sz="1600" dirty="0" err="1" smtClean="0"/>
                  <a:t>D</a:t>
                </a:r>
                <a:r>
                  <a:rPr lang="en-US" sz="1600" baseline="-25000" dirty="0" err="1"/>
                  <a:t>f</a:t>
                </a:r>
                <a:r>
                  <a:rPr lang="en-US" sz="1600" dirty="0" smtClean="0"/>
                  <a:t>(h</a:t>
                </a:r>
                <a:r>
                  <a:rPr lang="en-US" sz="1600" dirty="0"/>
                  <a:t>) =</a:t>
                </a:r>
                <a:r>
                  <a:rPr lang="en-US" sz="1600" dirty="0">
                    <a:cs typeface="Arial" charset="0"/>
                  </a:rPr>
                  <a:t> ∞</a:t>
                </a:r>
                <a:endParaRPr lang="en-US" sz="1600" dirty="0"/>
              </a:p>
              <a:p>
                <a:pPr marL="114300"/>
                <a:r>
                  <a:rPr lang="en-US" sz="1600" dirty="0" err="1" smtClean="0"/>
                  <a:t>D</a:t>
                </a:r>
                <a:r>
                  <a:rPr lang="en-US" sz="1600" baseline="-25000" dirty="0" err="1"/>
                  <a:t>f</a:t>
                </a:r>
                <a:r>
                  <a:rPr lang="en-US" sz="1600" dirty="0" smtClean="0"/>
                  <a:t>(</a:t>
                </a:r>
                <a:r>
                  <a:rPr lang="en-US" sz="1600" dirty="0" err="1" smtClean="0"/>
                  <a:t>i</a:t>
                </a:r>
                <a:r>
                  <a:rPr lang="en-US" sz="1600" dirty="0"/>
                  <a:t>) =</a:t>
                </a:r>
                <a:r>
                  <a:rPr lang="en-US" sz="1600" dirty="0">
                    <a:cs typeface="Arial" charset="0"/>
                  </a:rPr>
                  <a:t> 1</a:t>
                </a:r>
                <a:endParaRPr lang="en-US" sz="1600" dirty="0"/>
              </a:p>
            </p:txBody>
          </p:sp>
          <p:cxnSp>
            <p:nvCxnSpPr>
              <p:cNvPr id="220" name="Straight Connector 219">
                <a:extLst>
                  <a:ext uri="{FF2B5EF4-FFF2-40B4-BE49-F238E27FC236}">
                    <a16:creationId xmlns:a16="http://schemas.microsoft.com/office/drawing/2014/main" id="{E590C634-B576-E54C-94F8-7B2EAD859BC3}"/>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7" name="Rectangle 226">
                <a:extLst>
                  <a:ext uri="{FF2B5EF4-FFF2-40B4-BE49-F238E27FC236}">
                    <a16:creationId xmlns:a16="http://schemas.microsoft.com/office/drawing/2014/main" id="{03080151-68AE-D642-A727-713A5B002CA3}"/>
                  </a:ext>
                </a:extLst>
              </p:cNvPr>
              <p:cNvSpPr/>
              <p:nvPr/>
            </p:nvSpPr>
            <p:spPr>
              <a:xfrm>
                <a:off x="9479666" y="706055"/>
                <a:ext cx="1122744" cy="26207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8" name="Group 7">
            <a:extLst>
              <a:ext uri="{FF2B5EF4-FFF2-40B4-BE49-F238E27FC236}">
                <a16:creationId xmlns:a16="http://schemas.microsoft.com/office/drawing/2014/main" id="{06A226F5-E1A0-0745-A702-A2A97BFBFCD7}"/>
              </a:ext>
            </a:extLst>
          </p:cNvPr>
          <p:cNvGrpSpPr/>
          <p:nvPr/>
        </p:nvGrpSpPr>
        <p:grpSpPr>
          <a:xfrm>
            <a:off x="9685117" y="1067456"/>
            <a:ext cx="1155603" cy="2672477"/>
            <a:chOff x="10325197" y="813456"/>
            <a:chExt cx="1155603" cy="2672477"/>
          </a:xfrm>
        </p:grpSpPr>
        <p:sp>
          <p:nvSpPr>
            <p:cNvPr id="366" name="Rectangle 365">
              <a:extLst>
                <a:ext uri="{FF2B5EF4-FFF2-40B4-BE49-F238E27FC236}">
                  <a16:creationId xmlns:a16="http://schemas.microsoft.com/office/drawing/2014/main" id="{E11C6EC6-4F28-CD44-B5B6-0143F1CD0CD3}"/>
                </a:ext>
              </a:extLst>
            </p:cNvPr>
            <p:cNvSpPr/>
            <p:nvPr/>
          </p:nvSpPr>
          <p:spPr>
            <a:xfrm>
              <a:off x="10355334" y="813456"/>
              <a:ext cx="1125466" cy="26307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8" name="Rectangle 367">
              <a:extLst>
                <a:ext uri="{FF2B5EF4-FFF2-40B4-BE49-F238E27FC236}">
                  <a16:creationId xmlns:a16="http://schemas.microsoft.com/office/drawing/2014/main" id="{F6C3876C-103E-634C-8619-285D4D96A9C8}"/>
                </a:ext>
              </a:extLst>
            </p:cNvPr>
            <p:cNvSpPr/>
            <p:nvPr/>
          </p:nvSpPr>
          <p:spPr>
            <a:xfrm>
              <a:off x="10338507" y="825123"/>
              <a:ext cx="1141582" cy="40783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9" name="TextBox 368">
              <a:extLst>
                <a:ext uri="{FF2B5EF4-FFF2-40B4-BE49-F238E27FC236}">
                  <a16:creationId xmlns:a16="http://schemas.microsoft.com/office/drawing/2014/main" id="{7C7420E3-75DE-FB4C-B805-F6E92683D068}"/>
                </a:ext>
              </a:extLst>
            </p:cNvPr>
            <p:cNvSpPr txBox="1"/>
            <p:nvPr/>
          </p:nvSpPr>
          <p:spPr>
            <a:xfrm>
              <a:off x="10325197" y="821098"/>
              <a:ext cx="1117197" cy="2664835"/>
            </a:xfrm>
            <a:prstGeom prst="rect">
              <a:avLst/>
            </a:prstGeom>
            <a:noFill/>
          </p:spPr>
          <p:txBody>
            <a:bodyPr wrap="square" rtlCol="0">
              <a:spAutoFit/>
            </a:bodyPr>
            <a:lstStyle/>
            <a:p>
              <a:pPr algn="ctr">
                <a:spcAft>
                  <a:spcPts val="400"/>
                </a:spcAft>
              </a:pPr>
              <a:r>
                <a:rPr lang="en-US" sz="2000" dirty="0">
                  <a:solidFill>
                    <a:schemeClr val="bg1"/>
                  </a:solidFill>
                </a:rPr>
                <a:t>DV in e:</a:t>
              </a:r>
            </a:p>
            <a:p>
              <a:pPr marL="114300" lvl="1"/>
              <a:r>
                <a:rPr lang="en-US" sz="1600" dirty="0"/>
                <a:t>D</a:t>
              </a:r>
              <a:r>
                <a:rPr lang="en-US" sz="1600" baseline="-25000" dirty="0"/>
                <a:t>e</a:t>
              </a:r>
              <a:r>
                <a:rPr lang="en-US" sz="1600" dirty="0"/>
                <a:t>(a) =</a:t>
              </a:r>
              <a:r>
                <a:rPr lang="en-US" sz="1600" dirty="0">
                  <a:cs typeface="Arial" charset="0"/>
                </a:rPr>
                <a:t> ∞</a:t>
              </a:r>
            </a:p>
            <a:p>
              <a:pPr marL="114300" lvl="1"/>
              <a:r>
                <a:rPr lang="en-US" sz="1600" dirty="0"/>
                <a:t>D</a:t>
              </a:r>
              <a:r>
                <a:rPr lang="en-US" sz="1600" baseline="-25000" dirty="0"/>
                <a:t>e</a:t>
              </a:r>
              <a:r>
                <a:rPr lang="en-US" sz="1600" dirty="0"/>
                <a:t>(b) =</a:t>
              </a:r>
              <a:r>
                <a:rPr lang="en-US" sz="1600" dirty="0">
                  <a:cs typeface="Arial" charset="0"/>
                </a:rPr>
                <a:t> 1</a:t>
              </a:r>
              <a:endParaRPr lang="en-US" sz="1600" dirty="0"/>
            </a:p>
            <a:p>
              <a:pPr marL="114300" lvl="1"/>
              <a:r>
                <a:rPr lang="en-US" sz="1600" dirty="0"/>
                <a:t>D</a:t>
              </a:r>
              <a:r>
                <a:rPr lang="en-US" sz="1600" baseline="-25000" dirty="0"/>
                <a:t>e</a:t>
              </a:r>
              <a:r>
                <a:rPr lang="en-US" sz="1600" dirty="0"/>
                <a:t>(c) =</a:t>
              </a:r>
              <a:r>
                <a:rPr lang="en-US" sz="1600" dirty="0">
                  <a:cs typeface="Arial" charset="0"/>
                </a:rPr>
                <a:t> ∞</a:t>
              </a:r>
              <a:endParaRPr lang="en-US" sz="1600" dirty="0"/>
            </a:p>
            <a:p>
              <a:pPr marL="114300" lvl="1"/>
              <a:r>
                <a:rPr lang="en-US" sz="1600" dirty="0"/>
                <a:t>D</a:t>
              </a:r>
              <a:r>
                <a:rPr lang="en-US" sz="1600" baseline="-25000" dirty="0"/>
                <a:t>e</a:t>
              </a:r>
              <a:r>
                <a:rPr lang="en-US" sz="1600" dirty="0"/>
                <a:t>(d) =</a:t>
              </a:r>
              <a:r>
                <a:rPr lang="en-US" sz="1600" dirty="0">
                  <a:cs typeface="Arial" charset="0"/>
                </a:rPr>
                <a:t> 1</a:t>
              </a:r>
            </a:p>
            <a:p>
              <a:pPr marL="114300" lvl="1"/>
              <a:r>
                <a:rPr lang="en-US" sz="1600" dirty="0">
                  <a:cs typeface="Arial" charset="0"/>
                </a:rPr>
                <a:t>D</a:t>
              </a:r>
              <a:r>
                <a:rPr lang="en-US" sz="1600" baseline="-25000" dirty="0">
                  <a:cs typeface="Arial" charset="0"/>
                </a:rPr>
                <a:t>e</a:t>
              </a:r>
              <a:r>
                <a:rPr lang="en-US" sz="1600" dirty="0">
                  <a:cs typeface="Arial" charset="0"/>
                </a:rPr>
                <a:t>(e) = 0</a:t>
              </a:r>
              <a:endParaRPr lang="en-US" sz="1600" dirty="0"/>
            </a:p>
            <a:p>
              <a:pPr marL="114300" lvl="1"/>
              <a:r>
                <a:rPr lang="en-US" sz="1600" dirty="0"/>
                <a:t>D</a:t>
              </a:r>
              <a:r>
                <a:rPr lang="en-US" sz="1600" baseline="-25000" dirty="0"/>
                <a:t>e</a:t>
              </a:r>
              <a:r>
                <a:rPr lang="en-US" sz="1600" dirty="0"/>
                <a:t>(f) =</a:t>
              </a:r>
              <a:r>
                <a:rPr lang="en-US" sz="1600" dirty="0">
                  <a:cs typeface="Arial" charset="0"/>
                </a:rPr>
                <a:t> 1</a:t>
              </a:r>
              <a:endParaRPr lang="en-US" sz="1600" dirty="0"/>
            </a:p>
            <a:p>
              <a:pPr marL="114300" lvl="1"/>
              <a:r>
                <a:rPr lang="en-US" sz="1600" dirty="0"/>
                <a:t>D</a:t>
              </a:r>
              <a:r>
                <a:rPr lang="en-US" sz="1600" baseline="-25000" dirty="0"/>
                <a:t>e</a:t>
              </a:r>
              <a:r>
                <a:rPr lang="en-US" sz="1600" dirty="0"/>
                <a:t>(g) =</a:t>
              </a:r>
              <a:r>
                <a:rPr lang="en-US" sz="1600" dirty="0">
                  <a:cs typeface="Arial" charset="0"/>
                </a:rPr>
                <a:t> ∞</a:t>
              </a:r>
              <a:endParaRPr lang="en-US" sz="1600" dirty="0"/>
            </a:p>
            <a:p>
              <a:pPr marL="114300" lvl="1"/>
              <a:r>
                <a:rPr lang="en-US" sz="1600" dirty="0"/>
                <a:t>D</a:t>
              </a:r>
              <a:r>
                <a:rPr lang="en-US" sz="1600" baseline="-25000" dirty="0"/>
                <a:t>e</a:t>
              </a:r>
              <a:r>
                <a:rPr lang="en-US" sz="1600" dirty="0"/>
                <a:t>(h) =</a:t>
              </a:r>
              <a:r>
                <a:rPr lang="en-US" sz="1600" dirty="0">
                  <a:cs typeface="Arial" charset="0"/>
                </a:rPr>
                <a:t> 1</a:t>
              </a:r>
              <a:endParaRPr lang="en-US" sz="1600" dirty="0"/>
            </a:p>
            <a:p>
              <a:pPr marL="114300"/>
              <a:r>
                <a:rPr lang="en-US" sz="1600" dirty="0"/>
                <a:t>D</a:t>
              </a:r>
              <a:r>
                <a:rPr lang="en-US" sz="1600" baseline="-25000" dirty="0"/>
                <a:t>e</a:t>
              </a:r>
              <a:r>
                <a:rPr lang="en-US" sz="1600" dirty="0"/>
                <a:t>(i) =</a:t>
              </a:r>
              <a:r>
                <a:rPr lang="en-US" sz="1600" dirty="0">
                  <a:cs typeface="Arial" charset="0"/>
                </a:rPr>
                <a:t> ∞</a:t>
              </a:r>
              <a:endParaRPr lang="en-US" sz="1600" dirty="0"/>
            </a:p>
          </p:txBody>
        </p:sp>
        <p:cxnSp>
          <p:nvCxnSpPr>
            <p:cNvPr id="370" name="Straight Connector 369">
              <a:extLst>
                <a:ext uri="{FF2B5EF4-FFF2-40B4-BE49-F238E27FC236}">
                  <a16:creationId xmlns:a16="http://schemas.microsoft.com/office/drawing/2014/main" id="{1DC7A48D-E2F6-C84C-A00F-2E0AAD581115}"/>
                </a:ext>
              </a:extLst>
            </p:cNvPr>
            <p:cNvCxnSpPr>
              <a:cxnSpLocks/>
            </p:cNvCxnSpPr>
            <p:nvPr/>
          </p:nvCxnSpPr>
          <p:spPr>
            <a:xfrm>
              <a:off x="10330450" y="1225636"/>
              <a:ext cx="114861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71" name="Rectangle 370">
              <a:extLst>
                <a:ext uri="{FF2B5EF4-FFF2-40B4-BE49-F238E27FC236}">
                  <a16:creationId xmlns:a16="http://schemas.microsoft.com/office/drawing/2014/main" id="{D7FCACB9-7EBD-6042-B148-4018CD65A0BC}"/>
                </a:ext>
              </a:extLst>
            </p:cNvPr>
            <p:cNvSpPr/>
            <p:nvPr/>
          </p:nvSpPr>
          <p:spPr>
            <a:xfrm>
              <a:off x="10332745" y="825123"/>
              <a:ext cx="1122744" cy="261659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8" name="Group 227">
            <a:extLst>
              <a:ext uri="{FF2B5EF4-FFF2-40B4-BE49-F238E27FC236}">
                <a16:creationId xmlns:a16="http://schemas.microsoft.com/office/drawing/2014/main" id="{9413BF4D-A39A-5642-A43D-A3C2CE1A0D9F}"/>
              </a:ext>
            </a:extLst>
          </p:cNvPr>
          <p:cNvGrpSpPr/>
          <p:nvPr/>
        </p:nvGrpSpPr>
        <p:grpSpPr>
          <a:xfrm>
            <a:off x="2543815" y="4070637"/>
            <a:ext cx="1201291" cy="2667397"/>
            <a:chOff x="9712515" y="1447800"/>
            <a:chExt cx="1201291" cy="2667397"/>
          </a:xfrm>
        </p:grpSpPr>
        <p:sp>
          <p:nvSpPr>
            <p:cNvPr id="229" name="Rectangle 228">
              <a:extLst>
                <a:ext uri="{FF2B5EF4-FFF2-40B4-BE49-F238E27FC236}">
                  <a16:creationId xmlns:a16="http://schemas.microsoft.com/office/drawing/2014/main" id="{9ADF260B-6661-034F-A0B1-9434C10CB6EA}"/>
                </a:ext>
              </a:extLst>
            </p:cNvPr>
            <p:cNvSpPr/>
            <p:nvPr/>
          </p:nvSpPr>
          <p:spPr>
            <a:xfrm>
              <a:off x="9783097" y="1447800"/>
              <a:ext cx="1130709" cy="24261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0" name="Group 229">
              <a:extLst>
                <a:ext uri="{FF2B5EF4-FFF2-40B4-BE49-F238E27FC236}">
                  <a16:creationId xmlns:a16="http://schemas.microsoft.com/office/drawing/2014/main" id="{A0F6E678-018D-9043-9B9E-520CE9425B4F}"/>
                </a:ext>
              </a:extLst>
            </p:cNvPr>
            <p:cNvGrpSpPr/>
            <p:nvPr/>
          </p:nvGrpSpPr>
          <p:grpSpPr>
            <a:xfrm>
              <a:off x="9712515" y="1447800"/>
              <a:ext cx="1182124" cy="2667397"/>
              <a:chOff x="9420286" y="702026"/>
              <a:chExt cx="1182124" cy="2667397"/>
            </a:xfrm>
          </p:grpSpPr>
          <p:sp>
            <p:nvSpPr>
              <p:cNvPr id="231" name="Rectangle 230">
                <a:extLst>
                  <a:ext uri="{FF2B5EF4-FFF2-40B4-BE49-F238E27FC236}">
                    <a16:creationId xmlns:a16="http://schemas.microsoft.com/office/drawing/2014/main" id="{3C54479A-6447-6C41-A65D-8CDF02997F4D}"/>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TextBox 231">
                <a:extLst>
                  <a:ext uri="{FF2B5EF4-FFF2-40B4-BE49-F238E27FC236}">
                    <a16:creationId xmlns:a16="http://schemas.microsoft.com/office/drawing/2014/main" id="{EAB40A06-F7FC-E544-9A35-C1EB6AB93171}"/>
                  </a:ext>
                </a:extLst>
              </p:cNvPr>
              <p:cNvSpPr txBox="1"/>
              <p:nvPr/>
            </p:nvSpPr>
            <p:spPr>
              <a:xfrm>
                <a:off x="9420286" y="702026"/>
                <a:ext cx="1139853" cy="2667397"/>
              </a:xfrm>
              <a:prstGeom prst="rect">
                <a:avLst/>
              </a:prstGeom>
              <a:noFill/>
            </p:spPr>
            <p:txBody>
              <a:bodyPr wrap="square" rtlCol="0">
                <a:spAutoFit/>
              </a:bodyPr>
              <a:lstStyle/>
              <a:p>
                <a:pPr algn="ctr">
                  <a:spcAft>
                    <a:spcPts val="400"/>
                  </a:spcAft>
                </a:pPr>
                <a:r>
                  <a:rPr lang="en-US" sz="2000" dirty="0">
                    <a:solidFill>
                      <a:schemeClr val="bg1"/>
                    </a:solidFill>
                  </a:rPr>
                  <a:t>DV in h:</a:t>
                </a:r>
              </a:p>
              <a:p>
                <a:pPr marL="114300" lvl="1"/>
                <a:r>
                  <a:rPr lang="en-US" sz="1600" dirty="0" smtClean="0"/>
                  <a:t>D</a:t>
                </a:r>
                <a:r>
                  <a:rPr lang="en-US" sz="1600" baseline="-25000" dirty="0"/>
                  <a:t>h</a:t>
                </a:r>
                <a:r>
                  <a:rPr lang="en-US" sz="1600" dirty="0" smtClean="0"/>
                  <a:t>(a</a:t>
                </a:r>
                <a:r>
                  <a:rPr lang="en-US" sz="1600" dirty="0"/>
                  <a:t>) =</a:t>
                </a:r>
                <a:r>
                  <a:rPr lang="en-US" sz="1600" dirty="0">
                    <a:cs typeface="Arial" charset="0"/>
                  </a:rPr>
                  <a:t> ∞</a:t>
                </a:r>
              </a:p>
              <a:p>
                <a:pPr marL="114300" lvl="1"/>
                <a:r>
                  <a:rPr lang="en-US" sz="1600" dirty="0" smtClean="0"/>
                  <a:t>D</a:t>
                </a:r>
                <a:r>
                  <a:rPr lang="en-US" sz="1600" baseline="-25000" dirty="0"/>
                  <a:t>h</a:t>
                </a:r>
                <a:r>
                  <a:rPr lang="en-US" sz="1600" dirty="0" smtClean="0"/>
                  <a:t>(b</a:t>
                </a:r>
                <a:r>
                  <a:rPr lang="en-US" sz="1600" dirty="0"/>
                  <a:t>) =</a:t>
                </a:r>
                <a:r>
                  <a:rPr lang="en-US" sz="1600" dirty="0">
                    <a:cs typeface="Arial" charset="0"/>
                  </a:rPr>
                  <a:t> ∞</a:t>
                </a:r>
                <a:endParaRPr lang="en-US" sz="1600" dirty="0"/>
              </a:p>
              <a:p>
                <a:pPr marL="114300" lvl="1"/>
                <a:r>
                  <a:rPr lang="en-US" sz="1600" dirty="0" smtClean="0">
                    <a:cs typeface="Arial" charset="0"/>
                  </a:rPr>
                  <a:t>D</a:t>
                </a:r>
                <a:r>
                  <a:rPr lang="en-US" sz="1600" baseline="-25000" dirty="0">
                    <a:cs typeface="Arial" charset="0"/>
                  </a:rPr>
                  <a:t>h</a:t>
                </a:r>
                <a:r>
                  <a:rPr lang="en-US" sz="1600" dirty="0" smtClean="0">
                    <a:cs typeface="Arial" charset="0"/>
                  </a:rPr>
                  <a:t>(c</a:t>
                </a:r>
                <a:r>
                  <a:rPr lang="en-US" sz="1600" dirty="0">
                    <a:cs typeface="Arial" charset="0"/>
                  </a:rPr>
                  <a:t>) = ∞</a:t>
                </a:r>
                <a:endParaRPr lang="en-US" sz="1600" dirty="0"/>
              </a:p>
              <a:p>
                <a:pPr marL="114300" lvl="1"/>
                <a:r>
                  <a:rPr lang="en-US" sz="1600" dirty="0" smtClean="0"/>
                  <a:t>D</a:t>
                </a:r>
                <a:r>
                  <a:rPr lang="en-US" sz="1600" baseline="-25000" dirty="0"/>
                  <a:t>h</a:t>
                </a:r>
                <a:r>
                  <a:rPr lang="en-US" sz="1600" dirty="0" smtClean="0"/>
                  <a:t>(d</a:t>
                </a:r>
                <a:r>
                  <a:rPr lang="en-US" sz="1600" dirty="0"/>
                  <a:t>) =</a:t>
                </a:r>
                <a:r>
                  <a:rPr lang="en-US" sz="1600" dirty="0">
                    <a:cs typeface="Arial" charset="0"/>
                  </a:rPr>
                  <a:t> ∞</a:t>
                </a:r>
                <a:endParaRPr lang="en-US" sz="1600" dirty="0"/>
              </a:p>
              <a:p>
                <a:pPr marL="114300" lvl="1"/>
                <a:r>
                  <a:rPr lang="en-US" sz="1600" dirty="0" smtClean="0"/>
                  <a:t>D</a:t>
                </a:r>
                <a:r>
                  <a:rPr lang="en-US" sz="1600" baseline="-25000" dirty="0"/>
                  <a:t>h</a:t>
                </a:r>
                <a:r>
                  <a:rPr lang="en-US" sz="1600" dirty="0" smtClean="0"/>
                  <a:t>(e</a:t>
                </a:r>
                <a:r>
                  <a:rPr lang="en-US" sz="1600" dirty="0"/>
                  <a:t>) =</a:t>
                </a:r>
                <a:r>
                  <a:rPr lang="en-US" sz="1600" dirty="0">
                    <a:cs typeface="Arial" charset="0"/>
                  </a:rPr>
                  <a:t> 1</a:t>
                </a:r>
                <a:endParaRPr lang="en-US" sz="1600" dirty="0"/>
              </a:p>
              <a:p>
                <a:pPr marL="114300" lvl="1"/>
                <a:r>
                  <a:rPr lang="en-US" sz="1600" dirty="0" smtClean="0"/>
                  <a:t>D</a:t>
                </a:r>
                <a:r>
                  <a:rPr lang="en-US" sz="1600" baseline="-25000" dirty="0"/>
                  <a:t>h</a:t>
                </a:r>
                <a:r>
                  <a:rPr lang="en-US" sz="1600" dirty="0" smtClean="0"/>
                  <a:t>(f</a:t>
                </a:r>
                <a:r>
                  <a:rPr lang="en-US" sz="1600" dirty="0"/>
                  <a:t>) =</a:t>
                </a:r>
                <a:r>
                  <a:rPr lang="en-US" sz="1600" dirty="0">
                    <a:cs typeface="Arial" charset="0"/>
                  </a:rPr>
                  <a:t> ∞</a:t>
                </a:r>
                <a:endParaRPr lang="en-US" sz="1600" dirty="0"/>
              </a:p>
              <a:p>
                <a:pPr marL="114300" lvl="1"/>
                <a:r>
                  <a:rPr lang="en-US" sz="1600" dirty="0" smtClean="0"/>
                  <a:t>D</a:t>
                </a:r>
                <a:r>
                  <a:rPr lang="en-US" sz="1600" baseline="-25000" dirty="0"/>
                  <a:t>h</a:t>
                </a:r>
                <a:r>
                  <a:rPr lang="en-US" sz="1600" dirty="0" smtClean="0"/>
                  <a:t>(g</a:t>
                </a:r>
                <a:r>
                  <a:rPr lang="en-US" sz="1600" dirty="0"/>
                  <a:t>) =</a:t>
                </a:r>
                <a:r>
                  <a:rPr lang="en-US" sz="1600" dirty="0">
                    <a:cs typeface="Arial" charset="0"/>
                  </a:rPr>
                  <a:t> 1</a:t>
                </a:r>
                <a:endParaRPr lang="en-US" sz="1600" dirty="0"/>
              </a:p>
              <a:p>
                <a:pPr marL="114300" lvl="1"/>
                <a:r>
                  <a:rPr lang="en-US" sz="1600" dirty="0" smtClean="0"/>
                  <a:t>D</a:t>
                </a:r>
                <a:r>
                  <a:rPr lang="en-US" sz="1600" baseline="-25000" dirty="0"/>
                  <a:t>h</a:t>
                </a:r>
                <a:r>
                  <a:rPr lang="en-US" sz="1600" dirty="0" smtClean="0"/>
                  <a:t>(h</a:t>
                </a:r>
                <a:r>
                  <a:rPr lang="en-US" sz="1600" dirty="0"/>
                  <a:t>) =</a:t>
                </a:r>
                <a:r>
                  <a:rPr lang="en-US" sz="1600" dirty="0">
                    <a:cs typeface="Arial" charset="0"/>
                  </a:rPr>
                  <a:t> 0</a:t>
                </a:r>
                <a:endParaRPr lang="en-US" sz="1600" dirty="0"/>
              </a:p>
              <a:p>
                <a:pPr marL="114300"/>
                <a:r>
                  <a:rPr lang="en-US" sz="1600" dirty="0" smtClean="0"/>
                  <a:t>D</a:t>
                </a:r>
                <a:r>
                  <a:rPr lang="en-US" sz="1600" baseline="-25000" dirty="0"/>
                  <a:t>h</a:t>
                </a:r>
                <a:r>
                  <a:rPr lang="en-US" sz="1600" dirty="0" smtClean="0"/>
                  <a:t>(</a:t>
                </a:r>
                <a:r>
                  <a:rPr lang="en-US" sz="1600" dirty="0" err="1" smtClean="0"/>
                  <a:t>i</a:t>
                </a:r>
                <a:r>
                  <a:rPr lang="en-US" sz="1600" dirty="0"/>
                  <a:t>) =</a:t>
                </a:r>
                <a:r>
                  <a:rPr lang="en-US" sz="1600" dirty="0">
                    <a:cs typeface="Arial" charset="0"/>
                  </a:rPr>
                  <a:t> 1</a:t>
                </a:r>
                <a:endParaRPr lang="en-US" sz="1600" dirty="0"/>
              </a:p>
            </p:txBody>
          </p:sp>
          <p:cxnSp>
            <p:nvCxnSpPr>
              <p:cNvPr id="233" name="Straight Connector 232">
                <a:extLst>
                  <a:ext uri="{FF2B5EF4-FFF2-40B4-BE49-F238E27FC236}">
                    <a16:creationId xmlns:a16="http://schemas.microsoft.com/office/drawing/2014/main" id="{4EE88B9D-48AE-3C41-ACEF-AB953A3DC369}"/>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Rectangle 234">
                <a:extLst>
                  <a:ext uri="{FF2B5EF4-FFF2-40B4-BE49-F238E27FC236}">
                    <a16:creationId xmlns:a16="http://schemas.microsoft.com/office/drawing/2014/main" id="{B0D4837F-C7E1-464E-AE20-E7BA24E30BAB}"/>
                  </a:ext>
                </a:extLst>
              </p:cNvPr>
              <p:cNvSpPr/>
              <p:nvPr/>
            </p:nvSpPr>
            <p:spPr>
              <a:xfrm>
                <a:off x="9479666" y="706055"/>
                <a:ext cx="1122744" cy="26207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36" name="Group 235">
            <a:extLst>
              <a:ext uri="{FF2B5EF4-FFF2-40B4-BE49-F238E27FC236}">
                <a16:creationId xmlns:a16="http://schemas.microsoft.com/office/drawing/2014/main" id="{E5D1DC4A-8FFB-BC47-A0A1-C5FDF0C7BB15}"/>
              </a:ext>
            </a:extLst>
          </p:cNvPr>
          <p:cNvGrpSpPr/>
          <p:nvPr/>
        </p:nvGrpSpPr>
        <p:grpSpPr>
          <a:xfrm>
            <a:off x="2422924" y="1246157"/>
            <a:ext cx="1271382" cy="2667397"/>
            <a:chOff x="9642424" y="1447800"/>
            <a:chExt cx="1271382" cy="2667397"/>
          </a:xfrm>
        </p:grpSpPr>
        <p:sp>
          <p:nvSpPr>
            <p:cNvPr id="237" name="Rectangle 236">
              <a:extLst>
                <a:ext uri="{FF2B5EF4-FFF2-40B4-BE49-F238E27FC236}">
                  <a16:creationId xmlns:a16="http://schemas.microsoft.com/office/drawing/2014/main" id="{C5D97005-6275-0E40-AC90-33504E6F88D3}"/>
                </a:ext>
              </a:extLst>
            </p:cNvPr>
            <p:cNvSpPr/>
            <p:nvPr/>
          </p:nvSpPr>
          <p:spPr>
            <a:xfrm>
              <a:off x="9783097" y="1447800"/>
              <a:ext cx="1130709" cy="242611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8" name="Group 237">
              <a:extLst>
                <a:ext uri="{FF2B5EF4-FFF2-40B4-BE49-F238E27FC236}">
                  <a16:creationId xmlns:a16="http://schemas.microsoft.com/office/drawing/2014/main" id="{F0F5EFAC-DD71-6445-A54E-E854D4BF79CB}"/>
                </a:ext>
              </a:extLst>
            </p:cNvPr>
            <p:cNvGrpSpPr/>
            <p:nvPr/>
          </p:nvGrpSpPr>
          <p:grpSpPr>
            <a:xfrm>
              <a:off x="9642424" y="1447800"/>
              <a:ext cx="1252215" cy="2667397"/>
              <a:chOff x="9350195" y="702026"/>
              <a:chExt cx="1252215" cy="2667397"/>
            </a:xfrm>
          </p:grpSpPr>
          <p:sp>
            <p:nvSpPr>
              <p:cNvPr id="239" name="Rectangle 238">
                <a:extLst>
                  <a:ext uri="{FF2B5EF4-FFF2-40B4-BE49-F238E27FC236}">
                    <a16:creationId xmlns:a16="http://schemas.microsoft.com/office/drawing/2014/main" id="{96962042-8A2E-A64D-8876-1FD7A84833E5}"/>
                  </a:ext>
                </a:extLst>
              </p:cNvPr>
              <p:cNvSpPr/>
              <p:nvPr/>
            </p:nvSpPr>
            <p:spPr>
              <a:xfrm>
                <a:off x="9485428" y="706056"/>
                <a:ext cx="1116982" cy="37039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TextBox 239">
                <a:extLst>
                  <a:ext uri="{FF2B5EF4-FFF2-40B4-BE49-F238E27FC236}">
                    <a16:creationId xmlns:a16="http://schemas.microsoft.com/office/drawing/2014/main" id="{940904E2-A3C0-D842-9DA2-FE7E9C839DC9}"/>
                  </a:ext>
                </a:extLst>
              </p:cNvPr>
              <p:cNvSpPr txBox="1"/>
              <p:nvPr/>
            </p:nvSpPr>
            <p:spPr>
              <a:xfrm>
                <a:off x="9350195" y="702026"/>
                <a:ext cx="1209944" cy="2667397"/>
              </a:xfrm>
              <a:prstGeom prst="rect">
                <a:avLst/>
              </a:prstGeom>
              <a:noFill/>
            </p:spPr>
            <p:txBody>
              <a:bodyPr wrap="square" rtlCol="0">
                <a:spAutoFit/>
              </a:bodyPr>
              <a:lstStyle/>
              <a:p>
                <a:pPr algn="ctr">
                  <a:spcAft>
                    <a:spcPts val="400"/>
                  </a:spcAft>
                </a:pPr>
                <a:r>
                  <a:rPr lang="en-US" sz="2000" dirty="0">
                    <a:solidFill>
                      <a:schemeClr val="bg1"/>
                    </a:solidFill>
                  </a:rPr>
                  <a:t>DV in d:</a:t>
                </a:r>
              </a:p>
              <a:p>
                <a:pPr marL="114300" lvl="1"/>
                <a:r>
                  <a:rPr lang="en-US" sz="1600" dirty="0" err="1" smtClean="0"/>
                  <a:t>D</a:t>
                </a:r>
                <a:r>
                  <a:rPr lang="en-US" sz="1600" baseline="-25000" dirty="0" err="1" smtClean="0"/>
                  <a:t>d</a:t>
                </a:r>
                <a:r>
                  <a:rPr lang="en-US" sz="1600" dirty="0" smtClean="0"/>
                  <a:t>(a</a:t>
                </a:r>
                <a:r>
                  <a:rPr lang="en-US" sz="1600" dirty="0"/>
                  <a:t>) =</a:t>
                </a:r>
                <a:r>
                  <a:rPr lang="en-US" sz="1600" dirty="0">
                    <a:cs typeface="Arial" charset="0"/>
                  </a:rPr>
                  <a:t> 1</a:t>
                </a:r>
              </a:p>
              <a:p>
                <a:pPr marL="114300" lvl="1"/>
                <a:r>
                  <a:rPr lang="en-US" sz="1600" dirty="0" err="1" smtClean="0"/>
                  <a:t>D</a:t>
                </a:r>
                <a:r>
                  <a:rPr lang="en-US" sz="1600" baseline="-25000" dirty="0" err="1"/>
                  <a:t>d</a:t>
                </a:r>
                <a:r>
                  <a:rPr lang="en-US" sz="1600" baseline="-25000" dirty="0"/>
                  <a:t> </a:t>
                </a:r>
                <a:r>
                  <a:rPr lang="en-US" sz="1600" dirty="0" smtClean="0"/>
                  <a:t>b</a:t>
                </a:r>
                <a:r>
                  <a:rPr lang="en-US" sz="1600" dirty="0"/>
                  <a:t>) =</a:t>
                </a:r>
                <a:r>
                  <a:rPr lang="en-US" sz="1600" dirty="0">
                    <a:cs typeface="Arial" charset="0"/>
                  </a:rPr>
                  <a:t> ∞</a:t>
                </a:r>
                <a:endParaRPr lang="en-US" sz="1600" dirty="0"/>
              </a:p>
              <a:p>
                <a:pPr marL="114300" lvl="1"/>
                <a:r>
                  <a:rPr lang="en-US" sz="1600" dirty="0" err="1" smtClean="0">
                    <a:cs typeface="Arial" charset="0"/>
                  </a:rPr>
                  <a:t>D</a:t>
                </a:r>
                <a:r>
                  <a:rPr lang="en-US" sz="1600" baseline="-25000" dirty="0" err="1">
                    <a:cs typeface="Arial" charset="0"/>
                  </a:rPr>
                  <a:t>d</a:t>
                </a:r>
                <a:r>
                  <a:rPr lang="en-US" sz="1600" dirty="0" smtClean="0">
                    <a:cs typeface="Arial" charset="0"/>
                  </a:rPr>
                  <a:t>(c</a:t>
                </a:r>
                <a:r>
                  <a:rPr lang="en-US" sz="1600" dirty="0">
                    <a:cs typeface="Arial" charset="0"/>
                  </a:rPr>
                  <a:t>) = ∞</a:t>
                </a:r>
                <a:endParaRPr lang="en-US" sz="1600" dirty="0"/>
              </a:p>
              <a:p>
                <a:pPr marL="114300" lvl="1"/>
                <a:r>
                  <a:rPr lang="en-US" sz="1600" dirty="0" err="1" smtClean="0"/>
                  <a:t>D</a:t>
                </a:r>
                <a:r>
                  <a:rPr lang="en-US" sz="1600" baseline="-25000" dirty="0" err="1"/>
                  <a:t>d</a:t>
                </a:r>
                <a:r>
                  <a:rPr lang="en-US" sz="1600" dirty="0" smtClean="0"/>
                  <a:t>(d</a:t>
                </a:r>
                <a:r>
                  <a:rPr lang="en-US" sz="1600" dirty="0"/>
                  <a:t>) =</a:t>
                </a:r>
                <a:r>
                  <a:rPr lang="en-US" sz="1600" dirty="0">
                    <a:cs typeface="Arial" charset="0"/>
                  </a:rPr>
                  <a:t> 0</a:t>
                </a:r>
                <a:endParaRPr lang="en-US" sz="1600" dirty="0"/>
              </a:p>
              <a:p>
                <a:pPr marL="114300" lvl="1"/>
                <a:r>
                  <a:rPr lang="en-US" sz="1600" dirty="0" err="1" smtClean="0"/>
                  <a:t>D</a:t>
                </a:r>
                <a:r>
                  <a:rPr lang="en-US" sz="1600" baseline="-25000" dirty="0" err="1"/>
                  <a:t>d</a:t>
                </a:r>
                <a:r>
                  <a:rPr lang="en-US" sz="1600" dirty="0" smtClean="0"/>
                  <a:t>(e</a:t>
                </a:r>
                <a:r>
                  <a:rPr lang="en-US" sz="1600" dirty="0"/>
                  <a:t>) =</a:t>
                </a:r>
                <a:r>
                  <a:rPr lang="en-US" sz="1600" dirty="0">
                    <a:cs typeface="Arial" charset="0"/>
                  </a:rPr>
                  <a:t> 1</a:t>
                </a:r>
                <a:endParaRPr lang="en-US" sz="1600" dirty="0"/>
              </a:p>
              <a:p>
                <a:pPr marL="114300" lvl="1"/>
                <a:r>
                  <a:rPr lang="en-US" sz="1600" dirty="0" err="1" smtClean="0"/>
                  <a:t>D</a:t>
                </a:r>
                <a:r>
                  <a:rPr lang="en-US" sz="1600" baseline="-25000" dirty="0" err="1"/>
                  <a:t>d</a:t>
                </a:r>
                <a:r>
                  <a:rPr lang="en-US" sz="1600" dirty="0" smtClean="0"/>
                  <a:t>(f</a:t>
                </a:r>
                <a:r>
                  <a:rPr lang="en-US" sz="1600" dirty="0"/>
                  <a:t>) =</a:t>
                </a:r>
                <a:r>
                  <a:rPr lang="en-US" sz="1600" dirty="0">
                    <a:cs typeface="Arial" charset="0"/>
                  </a:rPr>
                  <a:t> ∞ </a:t>
                </a:r>
                <a:r>
                  <a:rPr lang="en-US" sz="1600" dirty="0" err="1" smtClean="0"/>
                  <a:t>D</a:t>
                </a:r>
                <a:r>
                  <a:rPr lang="en-US" sz="1600" baseline="-25000" dirty="0" err="1"/>
                  <a:t>d</a:t>
                </a:r>
                <a:r>
                  <a:rPr lang="en-US" sz="1600" dirty="0" smtClean="0"/>
                  <a:t>(g</a:t>
                </a:r>
                <a:r>
                  <a:rPr lang="en-US" sz="1600" dirty="0"/>
                  <a:t>) = 1</a:t>
                </a:r>
              </a:p>
              <a:p>
                <a:pPr marL="114300" lvl="1"/>
                <a:r>
                  <a:rPr lang="en-US" sz="1600" dirty="0" err="1" smtClean="0"/>
                  <a:t>D</a:t>
                </a:r>
                <a:r>
                  <a:rPr lang="en-US" sz="1600" baseline="-25000" dirty="0" err="1"/>
                  <a:t>d</a:t>
                </a:r>
                <a:r>
                  <a:rPr lang="en-US" sz="1600" dirty="0" smtClean="0"/>
                  <a:t>(h</a:t>
                </a:r>
                <a:r>
                  <a:rPr lang="en-US" sz="1600" dirty="0"/>
                  <a:t>) =</a:t>
                </a:r>
                <a:r>
                  <a:rPr lang="en-US" sz="1600" dirty="0">
                    <a:cs typeface="Arial" charset="0"/>
                  </a:rPr>
                  <a:t> ∞</a:t>
                </a:r>
                <a:endParaRPr lang="en-US" sz="1600" dirty="0"/>
              </a:p>
              <a:p>
                <a:pPr marL="114300"/>
                <a:r>
                  <a:rPr lang="en-US" sz="1600" dirty="0" err="1" smtClean="0"/>
                  <a:t>D</a:t>
                </a:r>
                <a:r>
                  <a:rPr lang="en-US" sz="1600" baseline="-25000" dirty="0" err="1"/>
                  <a:t>d</a:t>
                </a:r>
                <a:r>
                  <a:rPr lang="en-US" sz="1600" dirty="0" smtClean="0"/>
                  <a:t>(</a:t>
                </a:r>
                <a:r>
                  <a:rPr lang="en-US" sz="1600" dirty="0" err="1" smtClean="0"/>
                  <a:t>i</a:t>
                </a:r>
                <a:r>
                  <a:rPr lang="en-US" sz="1600" dirty="0"/>
                  <a:t>) =</a:t>
                </a:r>
                <a:r>
                  <a:rPr lang="en-US" sz="1600" dirty="0">
                    <a:cs typeface="Arial" charset="0"/>
                  </a:rPr>
                  <a:t> ∞</a:t>
                </a:r>
                <a:endParaRPr lang="en-US" sz="1600" dirty="0"/>
              </a:p>
            </p:txBody>
          </p:sp>
          <p:cxnSp>
            <p:nvCxnSpPr>
              <p:cNvPr id="252" name="Straight Connector 251">
                <a:extLst>
                  <a:ext uri="{FF2B5EF4-FFF2-40B4-BE49-F238E27FC236}">
                    <a16:creationId xmlns:a16="http://schemas.microsoft.com/office/drawing/2014/main" id="{A4C13240-3690-274C-B6C9-0173DDE85699}"/>
                  </a:ext>
                </a:extLst>
              </p:cNvPr>
              <p:cNvCxnSpPr>
                <a:cxnSpLocks/>
              </p:cNvCxnSpPr>
              <p:nvPr/>
            </p:nvCxnSpPr>
            <p:spPr>
              <a:xfrm>
                <a:off x="9477371" y="1076444"/>
                <a:ext cx="112386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3" name="Rectangle 252">
                <a:extLst>
                  <a:ext uri="{FF2B5EF4-FFF2-40B4-BE49-F238E27FC236}">
                    <a16:creationId xmlns:a16="http://schemas.microsoft.com/office/drawing/2014/main" id="{8546D7D6-52BC-7B4C-A56A-8A4EB693C647}"/>
                  </a:ext>
                </a:extLst>
              </p:cNvPr>
              <p:cNvSpPr/>
              <p:nvPr/>
            </p:nvSpPr>
            <p:spPr>
              <a:xfrm>
                <a:off x="9479666" y="706055"/>
                <a:ext cx="1122744" cy="26207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9" name="Freeform 8">
            <a:extLst>
              <a:ext uri="{FF2B5EF4-FFF2-40B4-BE49-F238E27FC236}">
                <a16:creationId xmlns:a16="http://schemas.microsoft.com/office/drawing/2014/main" id="{FE2F627E-78F3-5D44-9884-C049E1334721}"/>
              </a:ext>
            </a:extLst>
          </p:cNvPr>
          <p:cNvSpPr/>
          <p:nvPr/>
        </p:nvSpPr>
        <p:spPr>
          <a:xfrm>
            <a:off x="3677920" y="1280160"/>
            <a:ext cx="853440" cy="2824480"/>
          </a:xfrm>
          <a:custGeom>
            <a:avLst/>
            <a:gdLst>
              <a:gd name="connsiteX0" fmla="*/ 680720 w 853440"/>
              <a:gd name="connsiteY0" fmla="*/ 2824480 h 2824480"/>
              <a:gd name="connsiteX1" fmla="*/ 0 w 853440"/>
              <a:gd name="connsiteY1" fmla="*/ 2590800 h 2824480"/>
              <a:gd name="connsiteX2" fmla="*/ 0 w 853440"/>
              <a:gd name="connsiteY2" fmla="*/ 0 h 2824480"/>
              <a:gd name="connsiteX3" fmla="*/ 853440 w 853440"/>
              <a:gd name="connsiteY3" fmla="*/ 2631440 h 2824480"/>
              <a:gd name="connsiteX4" fmla="*/ 680720 w 853440"/>
              <a:gd name="connsiteY4" fmla="*/ 2824480 h 2824480"/>
              <a:gd name="connsiteX0" fmla="*/ 680720 w 853440"/>
              <a:gd name="connsiteY0" fmla="*/ 2824480 h 2824480"/>
              <a:gd name="connsiteX1" fmla="*/ 0 w 853440"/>
              <a:gd name="connsiteY1" fmla="*/ 2590800 h 2824480"/>
              <a:gd name="connsiteX2" fmla="*/ 0 w 853440"/>
              <a:gd name="connsiteY2" fmla="*/ 0 h 2824480"/>
              <a:gd name="connsiteX3" fmla="*/ 853440 w 853440"/>
              <a:gd name="connsiteY3" fmla="*/ 2631440 h 2824480"/>
              <a:gd name="connsiteX4" fmla="*/ 680720 w 853440"/>
              <a:gd name="connsiteY4" fmla="*/ 2824480 h 2824480"/>
              <a:gd name="connsiteX0" fmla="*/ 680720 w 853440"/>
              <a:gd name="connsiteY0" fmla="*/ 2824480 h 2824480"/>
              <a:gd name="connsiteX1" fmla="*/ 0 w 853440"/>
              <a:gd name="connsiteY1" fmla="*/ 2590800 h 2824480"/>
              <a:gd name="connsiteX2" fmla="*/ 0 w 853440"/>
              <a:gd name="connsiteY2" fmla="*/ 0 h 2824480"/>
              <a:gd name="connsiteX3" fmla="*/ 853440 w 853440"/>
              <a:gd name="connsiteY3" fmla="*/ 2631440 h 2824480"/>
              <a:gd name="connsiteX4" fmla="*/ 680720 w 853440"/>
              <a:gd name="connsiteY4" fmla="*/ 2824480 h 2824480"/>
              <a:gd name="connsiteX0" fmla="*/ 680720 w 853440"/>
              <a:gd name="connsiteY0" fmla="*/ 2824480 h 2824480"/>
              <a:gd name="connsiteX1" fmla="*/ 0 w 853440"/>
              <a:gd name="connsiteY1" fmla="*/ 2590800 h 2824480"/>
              <a:gd name="connsiteX2" fmla="*/ 0 w 853440"/>
              <a:gd name="connsiteY2" fmla="*/ 0 h 2824480"/>
              <a:gd name="connsiteX3" fmla="*/ 853440 w 853440"/>
              <a:gd name="connsiteY3" fmla="*/ 2631440 h 2824480"/>
              <a:gd name="connsiteX4" fmla="*/ 680720 w 853440"/>
              <a:gd name="connsiteY4" fmla="*/ 2824480 h 2824480"/>
              <a:gd name="connsiteX0" fmla="*/ 680720 w 853440"/>
              <a:gd name="connsiteY0" fmla="*/ 2824480 h 2824480"/>
              <a:gd name="connsiteX1" fmla="*/ 0 w 853440"/>
              <a:gd name="connsiteY1" fmla="*/ 2590800 h 2824480"/>
              <a:gd name="connsiteX2" fmla="*/ 0 w 853440"/>
              <a:gd name="connsiteY2" fmla="*/ 0 h 2824480"/>
              <a:gd name="connsiteX3" fmla="*/ 853440 w 853440"/>
              <a:gd name="connsiteY3" fmla="*/ 2631440 h 2824480"/>
              <a:gd name="connsiteX4" fmla="*/ 680720 w 853440"/>
              <a:gd name="connsiteY4" fmla="*/ 2824480 h 2824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440" h="2824480">
                <a:moveTo>
                  <a:pt x="680720" y="2824480"/>
                </a:moveTo>
                <a:cubicBezTo>
                  <a:pt x="443653" y="2705947"/>
                  <a:pt x="328507" y="2658533"/>
                  <a:pt x="0" y="2590800"/>
                </a:cubicBezTo>
                <a:lnTo>
                  <a:pt x="0" y="0"/>
                </a:lnTo>
                <a:cubicBezTo>
                  <a:pt x="254000" y="1222587"/>
                  <a:pt x="447040" y="1835573"/>
                  <a:pt x="853440" y="2631440"/>
                </a:cubicBezTo>
                <a:lnTo>
                  <a:pt x="680720" y="2824480"/>
                </a:lnTo>
                <a:close/>
              </a:path>
            </a:pathLst>
          </a:custGeom>
          <a:gradFill>
            <a:gsLst>
              <a:gs pos="0">
                <a:schemeClr val="bg1">
                  <a:lumMod val="95000"/>
                </a:schemeClr>
              </a:gs>
              <a:gs pos="100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3" name="Group 282">
            <a:extLst>
              <a:ext uri="{FF2B5EF4-FFF2-40B4-BE49-F238E27FC236}">
                <a16:creationId xmlns:a16="http://schemas.microsoft.com/office/drawing/2014/main" id="{A665C0C8-7FDD-0A42-80A3-CC602804C042}"/>
              </a:ext>
            </a:extLst>
          </p:cNvPr>
          <p:cNvGrpSpPr/>
          <p:nvPr/>
        </p:nvGrpSpPr>
        <p:grpSpPr>
          <a:xfrm>
            <a:off x="4336458" y="383379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54" name="Freeform 253">
            <a:extLst>
              <a:ext uri="{FF2B5EF4-FFF2-40B4-BE49-F238E27FC236}">
                <a16:creationId xmlns:a16="http://schemas.microsoft.com/office/drawing/2014/main" id="{5E971120-97A0-A04E-98CB-2AE07466929F}"/>
              </a:ext>
            </a:extLst>
          </p:cNvPr>
          <p:cNvSpPr/>
          <p:nvPr/>
        </p:nvSpPr>
        <p:spPr>
          <a:xfrm>
            <a:off x="3728720" y="4114800"/>
            <a:ext cx="2722880" cy="2560320"/>
          </a:xfrm>
          <a:custGeom>
            <a:avLst/>
            <a:gdLst>
              <a:gd name="connsiteX0" fmla="*/ 680720 w 853440"/>
              <a:gd name="connsiteY0" fmla="*/ 2824480 h 2824480"/>
              <a:gd name="connsiteX1" fmla="*/ 0 w 853440"/>
              <a:gd name="connsiteY1" fmla="*/ 2590800 h 2824480"/>
              <a:gd name="connsiteX2" fmla="*/ 0 w 853440"/>
              <a:gd name="connsiteY2" fmla="*/ 0 h 2824480"/>
              <a:gd name="connsiteX3" fmla="*/ 853440 w 853440"/>
              <a:gd name="connsiteY3" fmla="*/ 2631440 h 2824480"/>
              <a:gd name="connsiteX4" fmla="*/ 680720 w 853440"/>
              <a:gd name="connsiteY4" fmla="*/ 2824480 h 2824480"/>
              <a:gd name="connsiteX0" fmla="*/ 680720 w 853440"/>
              <a:gd name="connsiteY0" fmla="*/ 2824480 h 2824480"/>
              <a:gd name="connsiteX1" fmla="*/ 0 w 853440"/>
              <a:gd name="connsiteY1" fmla="*/ 2590800 h 2824480"/>
              <a:gd name="connsiteX2" fmla="*/ 0 w 853440"/>
              <a:gd name="connsiteY2" fmla="*/ 0 h 2824480"/>
              <a:gd name="connsiteX3" fmla="*/ 853440 w 853440"/>
              <a:gd name="connsiteY3" fmla="*/ 2631440 h 2824480"/>
              <a:gd name="connsiteX4" fmla="*/ 680720 w 853440"/>
              <a:gd name="connsiteY4" fmla="*/ 2824480 h 2824480"/>
              <a:gd name="connsiteX0" fmla="*/ 680720 w 853440"/>
              <a:gd name="connsiteY0" fmla="*/ 2824480 h 2824480"/>
              <a:gd name="connsiteX1" fmla="*/ 0 w 853440"/>
              <a:gd name="connsiteY1" fmla="*/ 2590800 h 2824480"/>
              <a:gd name="connsiteX2" fmla="*/ 0 w 853440"/>
              <a:gd name="connsiteY2" fmla="*/ 0 h 2824480"/>
              <a:gd name="connsiteX3" fmla="*/ 853440 w 853440"/>
              <a:gd name="connsiteY3" fmla="*/ 2631440 h 2824480"/>
              <a:gd name="connsiteX4" fmla="*/ 680720 w 853440"/>
              <a:gd name="connsiteY4" fmla="*/ 2824480 h 2824480"/>
              <a:gd name="connsiteX0" fmla="*/ 680720 w 853440"/>
              <a:gd name="connsiteY0" fmla="*/ 2824480 h 2824480"/>
              <a:gd name="connsiteX1" fmla="*/ 0 w 853440"/>
              <a:gd name="connsiteY1" fmla="*/ 2590800 h 2824480"/>
              <a:gd name="connsiteX2" fmla="*/ 0 w 853440"/>
              <a:gd name="connsiteY2" fmla="*/ 0 h 2824480"/>
              <a:gd name="connsiteX3" fmla="*/ 853440 w 853440"/>
              <a:gd name="connsiteY3" fmla="*/ 2631440 h 2824480"/>
              <a:gd name="connsiteX4" fmla="*/ 680720 w 853440"/>
              <a:gd name="connsiteY4" fmla="*/ 2824480 h 2824480"/>
              <a:gd name="connsiteX0" fmla="*/ 680720 w 853440"/>
              <a:gd name="connsiteY0" fmla="*/ 2824480 h 2824480"/>
              <a:gd name="connsiteX1" fmla="*/ 0 w 853440"/>
              <a:gd name="connsiteY1" fmla="*/ 2590800 h 2824480"/>
              <a:gd name="connsiteX2" fmla="*/ 0 w 853440"/>
              <a:gd name="connsiteY2" fmla="*/ 0 h 2824480"/>
              <a:gd name="connsiteX3" fmla="*/ 853440 w 853440"/>
              <a:gd name="connsiteY3" fmla="*/ 2631440 h 2824480"/>
              <a:gd name="connsiteX4" fmla="*/ 680720 w 853440"/>
              <a:gd name="connsiteY4" fmla="*/ 2824480 h 2824480"/>
              <a:gd name="connsiteX0" fmla="*/ 2529840 w 2702560"/>
              <a:gd name="connsiteY0" fmla="*/ 2824480 h 3438178"/>
              <a:gd name="connsiteX1" fmla="*/ 0 w 2702560"/>
              <a:gd name="connsiteY1" fmla="*/ 3434080 h 3438178"/>
              <a:gd name="connsiteX2" fmla="*/ 1849120 w 2702560"/>
              <a:gd name="connsiteY2" fmla="*/ 0 h 3438178"/>
              <a:gd name="connsiteX3" fmla="*/ 2702560 w 2702560"/>
              <a:gd name="connsiteY3" fmla="*/ 2631440 h 3438178"/>
              <a:gd name="connsiteX4" fmla="*/ 2529840 w 2702560"/>
              <a:gd name="connsiteY4" fmla="*/ 2824480 h 3438178"/>
              <a:gd name="connsiteX0" fmla="*/ 2529840 w 2702560"/>
              <a:gd name="connsiteY0" fmla="*/ 2824480 h 3434080"/>
              <a:gd name="connsiteX1" fmla="*/ 0 w 2702560"/>
              <a:gd name="connsiteY1" fmla="*/ 3434080 h 3434080"/>
              <a:gd name="connsiteX2" fmla="*/ 1849120 w 2702560"/>
              <a:gd name="connsiteY2" fmla="*/ 0 h 3434080"/>
              <a:gd name="connsiteX3" fmla="*/ 2702560 w 2702560"/>
              <a:gd name="connsiteY3" fmla="*/ 2631440 h 3434080"/>
              <a:gd name="connsiteX4" fmla="*/ 2529840 w 2702560"/>
              <a:gd name="connsiteY4" fmla="*/ 2824480 h 3434080"/>
              <a:gd name="connsiteX0" fmla="*/ 2529840 w 2702560"/>
              <a:gd name="connsiteY0" fmla="*/ 1981200 h 2590800"/>
              <a:gd name="connsiteX1" fmla="*/ 0 w 2702560"/>
              <a:gd name="connsiteY1" fmla="*/ 2590800 h 2590800"/>
              <a:gd name="connsiteX2" fmla="*/ 50800 w 2702560"/>
              <a:gd name="connsiteY2" fmla="*/ 0 h 2590800"/>
              <a:gd name="connsiteX3" fmla="*/ 2702560 w 2702560"/>
              <a:gd name="connsiteY3" fmla="*/ 1788160 h 2590800"/>
              <a:gd name="connsiteX4" fmla="*/ 2529840 w 2702560"/>
              <a:gd name="connsiteY4" fmla="*/ 1981200 h 2590800"/>
              <a:gd name="connsiteX0" fmla="*/ 2529840 w 2702560"/>
              <a:gd name="connsiteY0" fmla="*/ 1981200 h 2590800"/>
              <a:gd name="connsiteX1" fmla="*/ 0 w 2702560"/>
              <a:gd name="connsiteY1" fmla="*/ 2590800 h 2590800"/>
              <a:gd name="connsiteX2" fmla="*/ 50800 w 2702560"/>
              <a:gd name="connsiteY2" fmla="*/ 0 h 2590800"/>
              <a:gd name="connsiteX3" fmla="*/ 2702560 w 2702560"/>
              <a:gd name="connsiteY3" fmla="*/ 1788160 h 2590800"/>
              <a:gd name="connsiteX4" fmla="*/ 2529840 w 2702560"/>
              <a:gd name="connsiteY4" fmla="*/ 1981200 h 2590800"/>
              <a:gd name="connsiteX0" fmla="*/ 2550160 w 2722880"/>
              <a:gd name="connsiteY0" fmla="*/ 1950720 h 2560320"/>
              <a:gd name="connsiteX1" fmla="*/ 20320 w 2722880"/>
              <a:gd name="connsiteY1" fmla="*/ 2560320 h 2560320"/>
              <a:gd name="connsiteX2" fmla="*/ 0 w 2722880"/>
              <a:gd name="connsiteY2" fmla="*/ 0 h 2560320"/>
              <a:gd name="connsiteX3" fmla="*/ 2722880 w 2722880"/>
              <a:gd name="connsiteY3" fmla="*/ 1757680 h 2560320"/>
              <a:gd name="connsiteX4" fmla="*/ 2550160 w 2722880"/>
              <a:gd name="connsiteY4" fmla="*/ 1950720 h 2560320"/>
              <a:gd name="connsiteX0" fmla="*/ 2550160 w 2722880"/>
              <a:gd name="connsiteY0" fmla="*/ 1950720 h 2560320"/>
              <a:gd name="connsiteX1" fmla="*/ 20320 w 2722880"/>
              <a:gd name="connsiteY1" fmla="*/ 2560320 h 2560320"/>
              <a:gd name="connsiteX2" fmla="*/ 0 w 2722880"/>
              <a:gd name="connsiteY2" fmla="*/ 0 h 2560320"/>
              <a:gd name="connsiteX3" fmla="*/ 2722880 w 2722880"/>
              <a:gd name="connsiteY3" fmla="*/ 1757680 h 2560320"/>
              <a:gd name="connsiteX4" fmla="*/ 2550160 w 2722880"/>
              <a:gd name="connsiteY4" fmla="*/ 1950720 h 2560320"/>
              <a:gd name="connsiteX0" fmla="*/ 2550160 w 2722880"/>
              <a:gd name="connsiteY0" fmla="*/ 1950720 h 2560320"/>
              <a:gd name="connsiteX1" fmla="*/ 20320 w 2722880"/>
              <a:gd name="connsiteY1" fmla="*/ 2560320 h 2560320"/>
              <a:gd name="connsiteX2" fmla="*/ 0 w 2722880"/>
              <a:gd name="connsiteY2" fmla="*/ 0 h 2560320"/>
              <a:gd name="connsiteX3" fmla="*/ 2722880 w 2722880"/>
              <a:gd name="connsiteY3" fmla="*/ 1757680 h 2560320"/>
              <a:gd name="connsiteX4" fmla="*/ 2550160 w 2722880"/>
              <a:gd name="connsiteY4" fmla="*/ 1950720 h 2560320"/>
              <a:gd name="connsiteX0" fmla="*/ 2550160 w 2722880"/>
              <a:gd name="connsiteY0" fmla="*/ 1950720 h 2560320"/>
              <a:gd name="connsiteX1" fmla="*/ 20320 w 2722880"/>
              <a:gd name="connsiteY1" fmla="*/ 2560320 h 2560320"/>
              <a:gd name="connsiteX2" fmla="*/ 0 w 2722880"/>
              <a:gd name="connsiteY2" fmla="*/ 0 h 2560320"/>
              <a:gd name="connsiteX3" fmla="*/ 2722880 w 2722880"/>
              <a:gd name="connsiteY3" fmla="*/ 1757680 h 2560320"/>
              <a:gd name="connsiteX4" fmla="*/ 2550160 w 2722880"/>
              <a:gd name="connsiteY4" fmla="*/ 1950720 h 2560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2880" h="2560320">
                <a:moveTo>
                  <a:pt x="2550160" y="1950720"/>
                </a:moveTo>
                <a:cubicBezTo>
                  <a:pt x="931333" y="1507067"/>
                  <a:pt x="399627" y="1347893"/>
                  <a:pt x="20320" y="2560320"/>
                </a:cubicBezTo>
                <a:lnTo>
                  <a:pt x="0" y="0"/>
                </a:lnTo>
                <a:cubicBezTo>
                  <a:pt x="1148080" y="887307"/>
                  <a:pt x="1513840" y="1297093"/>
                  <a:pt x="2722880" y="1757680"/>
                </a:cubicBezTo>
                <a:lnTo>
                  <a:pt x="2550160" y="1950720"/>
                </a:lnTo>
                <a:close/>
              </a:path>
            </a:pathLst>
          </a:custGeom>
          <a:gradFill>
            <a:gsLst>
              <a:gs pos="0">
                <a:schemeClr val="bg1">
                  <a:lumMod val="95000"/>
                </a:schemeClr>
              </a:gs>
              <a:gs pos="100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4333785" y="577221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55" name="Rectangle 254">
            <a:extLst>
              <a:ext uri="{FF2B5EF4-FFF2-40B4-BE49-F238E27FC236}">
                <a16:creationId xmlns:a16="http://schemas.microsoft.com/office/drawing/2014/main" id="{F5690667-A0AD-3441-901C-58ACD8DB9CB9}"/>
              </a:ext>
            </a:extLst>
          </p:cNvPr>
          <p:cNvSpPr/>
          <p:nvPr/>
        </p:nvSpPr>
        <p:spPr>
          <a:xfrm>
            <a:off x="4765040" y="2611120"/>
            <a:ext cx="3535680" cy="64008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Q: what is new DV computed in e at </a:t>
            </a:r>
            <a:r>
              <a:rPr lang="en-US" b="1" i="1" dirty="0">
                <a:solidFill>
                  <a:schemeClr val="tx1"/>
                </a:solidFill>
              </a:rPr>
              <a:t>t=1</a:t>
            </a:r>
            <a:r>
              <a:rPr lang="en-US" b="1" dirty="0">
                <a:solidFill>
                  <a:schemeClr val="tx1"/>
                </a:solidFill>
              </a:rPr>
              <a:t>?</a:t>
            </a:r>
          </a:p>
        </p:txBody>
      </p:sp>
      <p:sp>
        <p:nvSpPr>
          <p:cNvPr id="256" name="Right Arrow 255">
            <a:extLst>
              <a:ext uri="{FF2B5EF4-FFF2-40B4-BE49-F238E27FC236}">
                <a16:creationId xmlns:a16="http://schemas.microsoft.com/office/drawing/2014/main" id="{3F3727DD-64E4-8E44-A860-1B6F3AAFA945}"/>
              </a:ext>
            </a:extLst>
          </p:cNvPr>
          <p:cNvSpPr/>
          <p:nvPr/>
        </p:nvSpPr>
        <p:spPr>
          <a:xfrm rot="5400000" flipV="1">
            <a:off x="6297558" y="3456041"/>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Right Arrow 256">
            <a:extLst>
              <a:ext uri="{FF2B5EF4-FFF2-40B4-BE49-F238E27FC236}">
                <a16:creationId xmlns:a16="http://schemas.microsoft.com/office/drawing/2014/main" id="{243C704B-7CF3-234F-BE06-49455A56103D}"/>
              </a:ext>
            </a:extLst>
          </p:cNvPr>
          <p:cNvSpPr/>
          <p:nvPr/>
        </p:nvSpPr>
        <p:spPr>
          <a:xfrm rot="16200000" flipV="1">
            <a:off x="6312308" y="4454022"/>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8" name="Right Arrow 257">
            <a:extLst>
              <a:ext uri="{FF2B5EF4-FFF2-40B4-BE49-F238E27FC236}">
                <a16:creationId xmlns:a16="http://schemas.microsoft.com/office/drawing/2014/main" id="{10D66682-A305-4140-B8C3-5D5379725A71}"/>
              </a:ext>
            </a:extLst>
          </p:cNvPr>
          <p:cNvSpPr/>
          <p:nvPr/>
        </p:nvSpPr>
        <p:spPr>
          <a:xfrm rot="10800000" flipH="1">
            <a:off x="5651998" y="3904611"/>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9" name="Right Arrow 258">
            <a:extLst>
              <a:ext uri="{FF2B5EF4-FFF2-40B4-BE49-F238E27FC236}">
                <a16:creationId xmlns:a16="http://schemas.microsoft.com/office/drawing/2014/main" id="{5082A0A8-497B-E44C-BB21-E8FA27FE24FB}"/>
              </a:ext>
            </a:extLst>
          </p:cNvPr>
          <p:cNvSpPr/>
          <p:nvPr/>
        </p:nvSpPr>
        <p:spPr>
          <a:xfrm flipH="1">
            <a:off x="6833078" y="391220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0" name="Group 259">
            <a:extLst>
              <a:ext uri="{FF2B5EF4-FFF2-40B4-BE49-F238E27FC236}">
                <a16:creationId xmlns:a16="http://schemas.microsoft.com/office/drawing/2014/main" id="{C27D4E3A-D1FC-A141-84A4-309423E9F3B8}"/>
              </a:ext>
            </a:extLst>
          </p:cNvPr>
          <p:cNvGrpSpPr/>
          <p:nvPr/>
        </p:nvGrpSpPr>
        <p:grpSpPr>
          <a:xfrm>
            <a:off x="6039628" y="3567469"/>
            <a:ext cx="1196054" cy="1022555"/>
            <a:chOff x="9655277" y="2349909"/>
            <a:chExt cx="1196054" cy="1022555"/>
          </a:xfrm>
        </p:grpSpPr>
        <p:sp>
          <p:nvSpPr>
            <p:cNvPr id="261" name="Freeform 260">
              <a:extLst>
                <a:ext uri="{FF2B5EF4-FFF2-40B4-BE49-F238E27FC236}">
                  <a16:creationId xmlns:a16="http://schemas.microsoft.com/office/drawing/2014/main" id="{5F0B966E-6247-6947-B318-2BE50246EA22}"/>
                </a:ext>
              </a:extLst>
            </p:cNvPr>
            <p:cNvSpPr/>
            <p:nvPr/>
          </p:nvSpPr>
          <p:spPr>
            <a:xfrm>
              <a:off x="9655277" y="2349909"/>
              <a:ext cx="1196054" cy="1022555"/>
            </a:xfrm>
            <a:custGeom>
              <a:avLst/>
              <a:gdLst>
                <a:gd name="connsiteX0" fmla="*/ 1416106 w 2820074"/>
                <a:gd name="connsiteY0" fmla="*/ 606903 h 2290046"/>
                <a:gd name="connsiteX1" fmla="*/ 1096471 w 2820074"/>
                <a:gd name="connsiteY1" fmla="*/ 222531 h 2290046"/>
                <a:gd name="connsiteX2" fmla="*/ 954860 w 2820074"/>
                <a:gd name="connsiteY2" fmla="*/ 667593 h 2290046"/>
                <a:gd name="connsiteX3" fmla="*/ 89012 w 2820074"/>
                <a:gd name="connsiteY3" fmla="*/ 242761 h 2290046"/>
                <a:gd name="connsiteX4" fmla="*/ 610948 w 2820074"/>
                <a:gd name="connsiteY4" fmla="*/ 797066 h 2290046"/>
                <a:gd name="connsiteX5" fmla="*/ 0 w 2820074"/>
                <a:gd name="connsiteY5" fmla="*/ 902262 h 2290046"/>
                <a:gd name="connsiteX6" fmla="*/ 481476 w 2820074"/>
                <a:gd name="connsiteY6" fmla="*/ 1246174 h 2290046"/>
                <a:gd name="connsiteX7" fmla="*/ 36414 w 2820074"/>
                <a:gd name="connsiteY7" fmla="*/ 1533441 h 2290046"/>
                <a:gd name="connsiteX8" fmla="*/ 760651 w 2820074"/>
                <a:gd name="connsiteY8" fmla="*/ 1476797 h 2290046"/>
                <a:gd name="connsiteX9" fmla="*/ 623086 w 2820074"/>
                <a:gd name="connsiteY9" fmla="*/ 1869260 h 2290046"/>
                <a:gd name="connsiteX10" fmla="*/ 1003412 w 2820074"/>
                <a:gd name="connsiteY10" fmla="*/ 1658867 h 2290046"/>
                <a:gd name="connsiteX11" fmla="*/ 1104563 w 2820074"/>
                <a:gd name="connsiteY11" fmla="*/ 2290046 h 2290046"/>
                <a:gd name="connsiteX12" fmla="*/ 1383738 w 2820074"/>
                <a:gd name="connsiteY12" fmla="*/ 1569855 h 2290046"/>
                <a:gd name="connsiteX13" fmla="*/ 1743833 w 2820074"/>
                <a:gd name="connsiteY13" fmla="*/ 2091791 h 2290046"/>
                <a:gd name="connsiteX14" fmla="*/ 1836892 w 2820074"/>
                <a:gd name="connsiteY14" fmla="*/ 1529395 h 2290046"/>
                <a:gd name="connsiteX15" fmla="*/ 2375012 w 2820074"/>
                <a:gd name="connsiteY15" fmla="*/ 1889491 h 2290046"/>
                <a:gd name="connsiteX16" fmla="*/ 2209125 w 2820074"/>
                <a:gd name="connsiteY16" fmla="*/ 1351370 h 2290046"/>
                <a:gd name="connsiteX17" fmla="*/ 2820074 w 2820074"/>
                <a:gd name="connsiteY17" fmla="*/ 1399922 h 2290046"/>
                <a:gd name="connsiteX18" fmla="*/ 2310276 w 2820074"/>
                <a:gd name="connsiteY18" fmla="*/ 1092425 h 2290046"/>
                <a:gd name="connsiteX19" fmla="*/ 2775568 w 2820074"/>
                <a:gd name="connsiteY19" fmla="*/ 837526 h 2290046"/>
                <a:gd name="connsiteX20" fmla="*/ 2196987 w 2820074"/>
                <a:gd name="connsiteY20" fmla="*/ 768744 h 2290046"/>
                <a:gd name="connsiteX21" fmla="*/ 2427610 w 2820074"/>
                <a:gd name="connsiteY21" fmla="*/ 441016 h 2290046"/>
                <a:gd name="connsiteX22" fmla="*/ 1844984 w 2820074"/>
                <a:gd name="connsiteY22" fmla="*/ 546213 h 2290046"/>
                <a:gd name="connsiteX23" fmla="*/ 1901628 w 2820074"/>
                <a:gd name="connsiteY23" fmla="*/ 0 h 2290046"/>
                <a:gd name="connsiteX24" fmla="*/ 1416106 w 2820074"/>
                <a:gd name="connsiteY24" fmla="*/ 606903 h 22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20074" h="2290046">
                  <a:moveTo>
                    <a:pt x="1416106" y="606903"/>
                  </a:moveTo>
                  <a:lnTo>
                    <a:pt x="1096471" y="222531"/>
                  </a:lnTo>
                  <a:lnTo>
                    <a:pt x="954860" y="667593"/>
                  </a:lnTo>
                  <a:lnTo>
                    <a:pt x="89012" y="242761"/>
                  </a:lnTo>
                  <a:lnTo>
                    <a:pt x="610948" y="797066"/>
                  </a:lnTo>
                  <a:lnTo>
                    <a:pt x="0" y="902262"/>
                  </a:lnTo>
                  <a:lnTo>
                    <a:pt x="481476" y="1246174"/>
                  </a:lnTo>
                  <a:lnTo>
                    <a:pt x="36414" y="1533441"/>
                  </a:lnTo>
                  <a:lnTo>
                    <a:pt x="760651" y="1476797"/>
                  </a:lnTo>
                  <a:lnTo>
                    <a:pt x="623086" y="1869260"/>
                  </a:lnTo>
                  <a:lnTo>
                    <a:pt x="1003412" y="1658867"/>
                  </a:lnTo>
                  <a:lnTo>
                    <a:pt x="1104563" y="2290046"/>
                  </a:lnTo>
                  <a:lnTo>
                    <a:pt x="1383738" y="1569855"/>
                  </a:lnTo>
                  <a:lnTo>
                    <a:pt x="1743833" y="2091791"/>
                  </a:lnTo>
                  <a:lnTo>
                    <a:pt x="1836892" y="1529395"/>
                  </a:lnTo>
                  <a:lnTo>
                    <a:pt x="2375012" y="1889491"/>
                  </a:lnTo>
                  <a:lnTo>
                    <a:pt x="2209125" y="1351370"/>
                  </a:lnTo>
                  <a:lnTo>
                    <a:pt x="2820074" y="1399922"/>
                  </a:lnTo>
                  <a:lnTo>
                    <a:pt x="2310276" y="1092425"/>
                  </a:lnTo>
                  <a:lnTo>
                    <a:pt x="2775568" y="837526"/>
                  </a:lnTo>
                  <a:lnTo>
                    <a:pt x="2196987" y="768744"/>
                  </a:lnTo>
                  <a:lnTo>
                    <a:pt x="2427610" y="441016"/>
                  </a:lnTo>
                  <a:lnTo>
                    <a:pt x="1844984" y="546213"/>
                  </a:lnTo>
                  <a:lnTo>
                    <a:pt x="1901628" y="0"/>
                  </a:lnTo>
                  <a:lnTo>
                    <a:pt x="1416106" y="606903"/>
                  </a:lnTo>
                  <a:close/>
                </a:path>
              </a:pathLst>
            </a:custGeom>
            <a:solidFill>
              <a:srgbClr val="FFFF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2" name="TextBox 261">
              <a:extLst>
                <a:ext uri="{FF2B5EF4-FFF2-40B4-BE49-F238E27FC236}">
                  <a16:creationId xmlns:a16="http://schemas.microsoft.com/office/drawing/2014/main" id="{6012C683-6837-1240-8EA8-A8A29041E157}"/>
                </a:ext>
              </a:extLst>
            </p:cNvPr>
            <p:cNvSpPr txBox="1"/>
            <p:nvPr/>
          </p:nvSpPr>
          <p:spPr>
            <a:xfrm>
              <a:off x="9753600" y="2635045"/>
              <a:ext cx="1020216" cy="369332"/>
            </a:xfrm>
            <a:prstGeom prst="rect">
              <a:avLst/>
            </a:prstGeom>
            <a:noFill/>
          </p:spPr>
          <p:txBody>
            <a:bodyPr wrap="none" rtlCol="0">
              <a:spAutoFit/>
            </a:bodyPr>
            <a:lstStyle/>
            <a:p>
              <a:r>
                <a:rPr lang="en-US" dirty="0">
                  <a:solidFill>
                    <a:srgbClr val="C00000"/>
                  </a:solidFill>
                </a:rPr>
                <a:t>compute</a:t>
              </a:r>
            </a:p>
          </p:txBody>
        </p:sp>
      </p:grpSp>
    </p:spTree>
    <p:extLst>
      <p:ext uri="{BB962C8B-B14F-4D97-AF65-F5344CB8AC3E}">
        <p14:creationId xmlns:p14="http://schemas.microsoft.com/office/powerpoint/2010/main" val="3410143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1"/>
                                        </p:tgtEl>
                                        <p:attrNameLst>
                                          <p:attrName>style.visibility</p:attrName>
                                        </p:attrNameLst>
                                      </p:cBhvr>
                                      <p:to>
                                        <p:strVal val="visible"/>
                                      </p:to>
                                    </p:set>
                                    <p:animEffect transition="in" filter="dissolve">
                                      <p:cBhvr>
                                        <p:cTn id="7" dur="500"/>
                                        <p:tgtEl>
                                          <p:spTgt spid="28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58"/>
                                        </p:tgtEl>
                                        <p:attrNameLst>
                                          <p:attrName>style.visibility</p:attrName>
                                        </p:attrNameLst>
                                      </p:cBhvr>
                                      <p:to>
                                        <p:strVal val="visible"/>
                                      </p:to>
                                    </p:set>
                                    <p:animEffect transition="in" filter="wipe(left)">
                                      <p:cBhvr>
                                        <p:cTn id="10" dur="1000"/>
                                        <p:tgtEl>
                                          <p:spTgt spid="258"/>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256"/>
                                        </p:tgtEl>
                                        <p:attrNameLst>
                                          <p:attrName>style.visibility</p:attrName>
                                        </p:attrNameLst>
                                      </p:cBhvr>
                                      <p:to>
                                        <p:strVal val="visible"/>
                                      </p:to>
                                    </p:set>
                                    <p:animEffect transition="in" filter="wipe(up)">
                                      <p:cBhvr>
                                        <p:cTn id="13" dur="1000"/>
                                        <p:tgtEl>
                                          <p:spTgt spid="256"/>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59"/>
                                        </p:tgtEl>
                                        <p:attrNameLst>
                                          <p:attrName>style.visibility</p:attrName>
                                        </p:attrNameLst>
                                      </p:cBhvr>
                                      <p:to>
                                        <p:strVal val="visible"/>
                                      </p:to>
                                    </p:set>
                                    <p:animEffect transition="in" filter="wipe(right)">
                                      <p:cBhvr>
                                        <p:cTn id="16" dur="1000"/>
                                        <p:tgtEl>
                                          <p:spTgt spid="259"/>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57"/>
                                        </p:tgtEl>
                                        <p:attrNameLst>
                                          <p:attrName>style.visibility</p:attrName>
                                        </p:attrNameLst>
                                      </p:cBhvr>
                                      <p:to>
                                        <p:strVal val="visible"/>
                                      </p:to>
                                    </p:set>
                                    <p:animEffect transition="in" filter="wipe(down)">
                                      <p:cBhvr>
                                        <p:cTn id="19" dur="1000"/>
                                        <p:tgtEl>
                                          <p:spTgt spid="257"/>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260"/>
                                        </p:tgtEl>
                                        <p:attrNameLst>
                                          <p:attrName>style.visibility</p:attrName>
                                        </p:attrNameLst>
                                      </p:cBhvr>
                                      <p:to>
                                        <p:strVal val="visible"/>
                                      </p:to>
                                    </p:set>
                                    <p:animEffect transition="in" filter="dissolve">
                                      <p:cBhvr>
                                        <p:cTn id="23" dur="500"/>
                                        <p:tgtEl>
                                          <p:spTgt spid="26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255"/>
                                        </p:tgtEl>
                                        <p:attrNameLst>
                                          <p:attrName>style.visibility</p:attrName>
                                        </p:attrNameLst>
                                      </p:cBhvr>
                                      <p:to>
                                        <p:strVal val="visible"/>
                                      </p:to>
                                    </p:set>
                                    <p:animEffect transition="in" filter="wipe(up)">
                                      <p:cBhvr>
                                        <p:cTn id="28" dur="500"/>
                                        <p:tgtEl>
                                          <p:spTgt spid="2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p:bldP spid="255" grpId="0" animBg="1"/>
      <p:bldP spid="256" grpId="0" animBg="1"/>
      <p:bldP spid="257" grpId="0" animBg="1"/>
      <p:bldP spid="258" grpId="0" animBg="1"/>
      <p:bldP spid="259"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EX: </a:t>
            </a:r>
            <a:r>
              <a:rPr lang="en-US" dirty="0" smtClean="0">
                <a:solidFill>
                  <a:schemeClr val="tx1"/>
                </a:solidFill>
              </a:rPr>
              <a:t>new </a:t>
            </a:r>
            <a:r>
              <a:rPr lang="en-US" dirty="0">
                <a:solidFill>
                  <a:schemeClr val="tx1"/>
                </a:solidFill>
              </a:rPr>
              <a:t>DV computed in e at </a:t>
            </a:r>
            <a:r>
              <a:rPr lang="en-US" i="1" dirty="0">
                <a:solidFill>
                  <a:schemeClr val="tx1"/>
                </a:solidFill>
              </a:rPr>
              <a:t>t=1</a:t>
            </a:r>
            <a:r>
              <a:rPr lang="en-US" dirty="0" smtClean="0">
                <a:solidFill>
                  <a:schemeClr val="tx1"/>
                </a:solidFill>
              </a:rPr>
              <a:t>?</a:t>
            </a:r>
            <a:endParaRPr lang="en-US" dirty="0"/>
          </a:p>
        </p:txBody>
      </p:sp>
      <p:sp>
        <p:nvSpPr>
          <p:cNvPr id="3" name="Content Placeholder 2"/>
          <p:cNvSpPr>
            <a:spLocks noGrp="1"/>
          </p:cNvSpPr>
          <p:nvPr>
            <p:ph sz="half" idx="1"/>
          </p:nvPr>
        </p:nvSpPr>
        <p:spPr>
          <a:xfrm>
            <a:off x="838200" y="1825625"/>
            <a:ext cx="9442938" cy="4351338"/>
          </a:xfrm>
        </p:spPr>
        <p:txBody>
          <a:bodyPr>
            <a:normAutofit fontScale="85000" lnSpcReduction="20000"/>
          </a:bodyPr>
          <a:lstStyle/>
          <a:p>
            <a:pPr marL="130175" indent="0">
              <a:buNone/>
            </a:pPr>
            <a:r>
              <a:rPr lang="en-US" sz="3300" b="1" dirty="0" smtClean="0"/>
              <a:t>Given DV in b, DV in d, DV in f, DV in h, update the DV in e.</a:t>
            </a:r>
          </a:p>
          <a:p>
            <a:r>
              <a:rPr lang="en-US" dirty="0" smtClean="0"/>
              <a:t>D</a:t>
            </a:r>
            <a:r>
              <a:rPr lang="en-US" baseline="-25000" dirty="0" smtClean="0"/>
              <a:t>e</a:t>
            </a:r>
            <a:r>
              <a:rPr lang="en-US" dirty="0" smtClean="0"/>
              <a:t>(a</a:t>
            </a:r>
            <a:r>
              <a:rPr lang="en-US" dirty="0"/>
              <a:t>) = min{</a:t>
            </a:r>
            <a:r>
              <a:rPr lang="en-US" dirty="0" err="1"/>
              <a:t>c</a:t>
            </a:r>
            <a:r>
              <a:rPr lang="en-US" baseline="-25000" dirty="0" err="1"/>
              <a:t>e,b</a:t>
            </a:r>
            <a:r>
              <a:rPr lang="en-US" dirty="0" err="1"/>
              <a:t>+D</a:t>
            </a:r>
            <a:r>
              <a:rPr lang="en-US" baseline="-25000" dirty="0" err="1"/>
              <a:t>b</a:t>
            </a:r>
            <a:r>
              <a:rPr lang="en-US" dirty="0"/>
              <a:t>(a}, </a:t>
            </a:r>
            <a:r>
              <a:rPr lang="en-US" dirty="0" err="1"/>
              <a:t>c</a:t>
            </a:r>
            <a:r>
              <a:rPr lang="en-US" baseline="-25000" dirty="0" err="1"/>
              <a:t>e,d</a:t>
            </a:r>
            <a:r>
              <a:rPr lang="en-US" dirty="0" err="1"/>
              <a:t>+D</a:t>
            </a:r>
            <a:r>
              <a:rPr lang="en-US" baseline="-25000" dirty="0" err="1"/>
              <a:t>d</a:t>
            </a:r>
            <a:r>
              <a:rPr lang="en-US" dirty="0"/>
              <a:t>(a}, </a:t>
            </a:r>
            <a:r>
              <a:rPr lang="en-US" dirty="0" err="1"/>
              <a:t>c</a:t>
            </a:r>
            <a:r>
              <a:rPr lang="en-US" baseline="-25000" dirty="0" err="1"/>
              <a:t>e,f</a:t>
            </a:r>
            <a:r>
              <a:rPr lang="en-US" dirty="0" err="1"/>
              <a:t>+D</a:t>
            </a:r>
            <a:r>
              <a:rPr lang="en-US" baseline="-25000" dirty="0" err="1"/>
              <a:t>f</a:t>
            </a:r>
            <a:r>
              <a:rPr lang="en-US" dirty="0"/>
              <a:t>(a}, </a:t>
            </a:r>
            <a:r>
              <a:rPr lang="en-US" dirty="0" err="1"/>
              <a:t>c</a:t>
            </a:r>
            <a:r>
              <a:rPr lang="en-US" baseline="-25000" dirty="0" err="1"/>
              <a:t>e,h</a:t>
            </a:r>
            <a:r>
              <a:rPr lang="en-US" dirty="0" err="1"/>
              <a:t>+D</a:t>
            </a:r>
            <a:r>
              <a:rPr lang="en-US" baseline="-25000" dirty="0" err="1"/>
              <a:t>h</a:t>
            </a:r>
            <a:r>
              <a:rPr lang="en-US" dirty="0"/>
              <a:t>(a}} </a:t>
            </a:r>
          </a:p>
          <a:p>
            <a:pPr marL="130175" indent="0">
              <a:buNone/>
            </a:pPr>
            <a:r>
              <a:rPr lang="en-US" dirty="0"/>
              <a:t>          </a:t>
            </a:r>
            <a:r>
              <a:rPr lang="en-US" dirty="0" smtClean="0"/>
              <a:t>= </a:t>
            </a:r>
            <a:r>
              <a:rPr lang="en-US" dirty="0"/>
              <a:t>min{1 + 8 = 9, 1+1=2, 1+∞=∞, 1+∞=∞} = 2</a:t>
            </a:r>
          </a:p>
          <a:p>
            <a:r>
              <a:rPr lang="en-US" dirty="0"/>
              <a:t>D</a:t>
            </a:r>
            <a:r>
              <a:rPr lang="en-US" baseline="-25000" dirty="0"/>
              <a:t>e</a:t>
            </a:r>
            <a:r>
              <a:rPr lang="en-US" dirty="0"/>
              <a:t>(b) = min{</a:t>
            </a:r>
            <a:r>
              <a:rPr lang="en-US" dirty="0" err="1"/>
              <a:t>c</a:t>
            </a:r>
            <a:r>
              <a:rPr lang="en-US" baseline="-25000" dirty="0" err="1"/>
              <a:t>e,b</a:t>
            </a:r>
            <a:r>
              <a:rPr lang="en-US" dirty="0" err="1"/>
              <a:t>+D</a:t>
            </a:r>
            <a:r>
              <a:rPr lang="en-US" baseline="-25000" dirty="0" err="1"/>
              <a:t>b</a:t>
            </a:r>
            <a:r>
              <a:rPr lang="en-US" dirty="0"/>
              <a:t>(b)} = 1 + 0 = 1</a:t>
            </a:r>
          </a:p>
          <a:p>
            <a:r>
              <a:rPr lang="en-US" dirty="0"/>
              <a:t>D</a:t>
            </a:r>
            <a:r>
              <a:rPr lang="en-US" baseline="-25000" dirty="0"/>
              <a:t>e</a:t>
            </a:r>
            <a:r>
              <a:rPr lang="en-US" dirty="0"/>
              <a:t>(d) = min{</a:t>
            </a:r>
            <a:r>
              <a:rPr lang="en-US" dirty="0" err="1"/>
              <a:t>c</a:t>
            </a:r>
            <a:r>
              <a:rPr lang="en-US" baseline="-25000" dirty="0" err="1"/>
              <a:t>e,d</a:t>
            </a:r>
            <a:r>
              <a:rPr lang="en-US" dirty="0" err="1"/>
              <a:t>+D</a:t>
            </a:r>
            <a:r>
              <a:rPr lang="en-US" baseline="-25000" dirty="0" err="1"/>
              <a:t>d</a:t>
            </a:r>
            <a:r>
              <a:rPr lang="en-US" dirty="0"/>
              <a:t>(d)} = 1+ 0 = 1 </a:t>
            </a:r>
          </a:p>
          <a:p>
            <a:r>
              <a:rPr lang="en-US" dirty="0"/>
              <a:t>D</a:t>
            </a:r>
            <a:r>
              <a:rPr lang="en-US" baseline="-25000" dirty="0"/>
              <a:t>e</a:t>
            </a:r>
            <a:r>
              <a:rPr lang="en-US" dirty="0"/>
              <a:t>(e) = 0</a:t>
            </a:r>
          </a:p>
          <a:p>
            <a:r>
              <a:rPr lang="en-US" dirty="0"/>
              <a:t>D</a:t>
            </a:r>
            <a:r>
              <a:rPr lang="en-US" baseline="-25000" dirty="0"/>
              <a:t>e</a:t>
            </a:r>
            <a:r>
              <a:rPr lang="en-US" dirty="0"/>
              <a:t>(f) = min{</a:t>
            </a:r>
            <a:r>
              <a:rPr lang="en-US" dirty="0" err="1"/>
              <a:t>c</a:t>
            </a:r>
            <a:r>
              <a:rPr lang="en-US" baseline="-25000" dirty="0" err="1"/>
              <a:t>e,f</a:t>
            </a:r>
            <a:r>
              <a:rPr lang="en-US" dirty="0" err="1"/>
              <a:t>+D</a:t>
            </a:r>
            <a:r>
              <a:rPr lang="en-US" baseline="-25000" dirty="0" err="1"/>
              <a:t>f</a:t>
            </a:r>
            <a:r>
              <a:rPr lang="en-US" dirty="0"/>
              <a:t>(f)} = 1+ 0 = 0 </a:t>
            </a:r>
          </a:p>
          <a:p>
            <a:r>
              <a:rPr lang="en-US" dirty="0"/>
              <a:t>D</a:t>
            </a:r>
            <a:r>
              <a:rPr lang="en-US" baseline="-25000" dirty="0"/>
              <a:t>e</a:t>
            </a:r>
            <a:r>
              <a:rPr lang="en-US" dirty="0"/>
              <a:t>(g) = min{</a:t>
            </a:r>
            <a:r>
              <a:rPr lang="en-US" dirty="0" err="1"/>
              <a:t>c</a:t>
            </a:r>
            <a:r>
              <a:rPr lang="en-US" baseline="-25000" dirty="0" err="1"/>
              <a:t>e,b</a:t>
            </a:r>
            <a:r>
              <a:rPr lang="en-US" dirty="0" err="1"/>
              <a:t>+D</a:t>
            </a:r>
            <a:r>
              <a:rPr lang="en-US" baseline="-25000" dirty="0" err="1"/>
              <a:t>b</a:t>
            </a:r>
            <a:r>
              <a:rPr lang="en-US" dirty="0"/>
              <a:t>(g}, </a:t>
            </a:r>
            <a:r>
              <a:rPr lang="en-US" dirty="0" err="1"/>
              <a:t>c</a:t>
            </a:r>
            <a:r>
              <a:rPr lang="en-US" baseline="-25000" dirty="0" err="1"/>
              <a:t>e,d</a:t>
            </a:r>
            <a:r>
              <a:rPr lang="en-US" dirty="0" err="1"/>
              <a:t>+D</a:t>
            </a:r>
            <a:r>
              <a:rPr lang="en-US" baseline="-25000" dirty="0" err="1"/>
              <a:t>d</a:t>
            </a:r>
            <a:r>
              <a:rPr lang="en-US" dirty="0"/>
              <a:t>(g}, </a:t>
            </a:r>
            <a:r>
              <a:rPr lang="en-US" dirty="0" err="1"/>
              <a:t>c</a:t>
            </a:r>
            <a:r>
              <a:rPr lang="en-US" baseline="-25000" dirty="0" err="1"/>
              <a:t>e,f</a:t>
            </a:r>
            <a:r>
              <a:rPr lang="en-US" dirty="0" err="1"/>
              <a:t>+D</a:t>
            </a:r>
            <a:r>
              <a:rPr lang="en-US" baseline="-25000" dirty="0" err="1"/>
              <a:t>f</a:t>
            </a:r>
            <a:r>
              <a:rPr lang="en-US" dirty="0"/>
              <a:t>(g}, </a:t>
            </a:r>
            <a:r>
              <a:rPr lang="en-US" dirty="0" err="1"/>
              <a:t>c</a:t>
            </a:r>
            <a:r>
              <a:rPr lang="en-US" baseline="-25000" dirty="0" err="1"/>
              <a:t>e,h</a:t>
            </a:r>
            <a:r>
              <a:rPr lang="en-US" dirty="0" err="1"/>
              <a:t>+D</a:t>
            </a:r>
            <a:r>
              <a:rPr lang="en-US" baseline="-25000" dirty="0" err="1"/>
              <a:t>h</a:t>
            </a:r>
            <a:r>
              <a:rPr lang="en-US" dirty="0"/>
              <a:t>(g}} </a:t>
            </a:r>
          </a:p>
          <a:p>
            <a:pPr marL="130175" indent="0">
              <a:buNone/>
            </a:pPr>
            <a:r>
              <a:rPr lang="en-US" dirty="0"/>
              <a:t>           = min{1 + ∞=∞, 1+1=2, 1+∞=∞, 1+1=2} = 2</a:t>
            </a:r>
          </a:p>
          <a:p>
            <a:r>
              <a:rPr lang="en-US" dirty="0"/>
              <a:t>D</a:t>
            </a:r>
            <a:r>
              <a:rPr lang="en-US" baseline="-25000" dirty="0"/>
              <a:t>e</a:t>
            </a:r>
            <a:r>
              <a:rPr lang="en-US" dirty="0"/>
              <a:t>(h) = min{</a:t>
            </a:r>
            <a:r>
              <a:rPr lang="en-US" dirty="0" err="1"/>
              <a:t>c</a:t>
            </a:r>
            <a:r>
              <a:rPr lang="en-US" baseline="-25000" dirty="0" err="1"/>
              <a:t>e,h</a:t>
            </a:r>
            <a:r>
              <a:rPr lang="en-US" dirty="0" err="1"/>
              <a:t>+D</a:t>
            </a:r>
            <a:r>
              <a:rPr lang="en-US" baseline="-25000" dirty="0" err="1"/>
              <a:t>h</a:t>
            </a:r>
            <a:r>
              <a:rPr lang="en-US" dirty="0"/>
              <a:t>(h)} = 1+ 0 = 0 </a:t>
            </a:r>
          </a:p>
          <a:p>
            <a:r>
              <a:rPr lang="en-US" dirty="0"/>
              <a:t>D</a:t>
            </a:r>
            <a:r>
              <a:rPr lang="en-US" baseline="-25000" dirty="0"/>
              <a:t>e</a:t>
            </a:r>
            <a:r>
              <a:rPr lang="en-US" dirty="0"/>
              <a:t>(</a:t>
            </a:r>
            <a:r>
              <a:rPr lang="en-US" dirty="0" err="1"/>
              <a:t>i</a:t>
            </a:r>
            <a:r>
              <a:rPr lang="en-US" dirty="0"/>
              <a:t>) = ??</a:t>
            </a:r>
          </a:p>
          <a:p>
            <a:endParaRPr lang="en-US" dirty="0"/>
          </a:p>
        </p:txBody>
      </p:sp>
      <p:sp>
        <p:nvSpPr>
          <p:cNvPr id="5" name="Slide Number Placeholder 4"/>
          <p:cNvSpPr>
            <a:spLocks noGrp="1"/>
          </p:cNvSpPr>
          <p:nvPr>
            <p:ph type="sldNum" sz="quarter" idx="4"/>
          </p:nvPr>
        </p:nvSpPr>
        <p:spPr/>
        <p:txBody>
          <a:bodyPr/>
          <a:lstStyle/>
          <a:p>
            <a:r>
              <a:rPr lang="en-US" smtClean="0"/>
              <a:t>Network Layer: 5-</a:t>
            </a:r>
            <a:fld id="{C4204591-24BD-A542-B9D5-F8D8A88D2FEE}" type="slidenum">
              <a:rPr lang="en-US" smtClean="0"/>
              <a:pPr/>
              <a:t>36</a:t>
            </a:fld>
            <a:endParaRPr lang="en-US" dirty="0"/>
          </a:p>
        </p:txBody>
      </p:sp>
    </p:spTree>
    <p:extLst>
      <p:ext uri="{BB962C8B-B14F-4D97-AF65-F5344CB8AC3E}">
        <p14:creationId xmlns:p14="http://schemas.microsoft.com/office/powerpoint/2010/main" val="3834932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2B9189-7CDF-0741-9858-A79357149B7C}"/>
              </a:ext>
            </a:extLst>
          </p:cNvPr>
          <p:cNvSpPr>
            <a:spLocks noGrp="1"/>
          </p:cNvSpPr>
          <p:nvPr>
            <p:ph type="title"/>
          </p:nvPr>
        </p:nvSpPr>
        <p:spPr>
          <a:xfrm>
            <a:off x="826625" y="174028"/>
            <a:ext cx="10515600" cy="894622"/>
          </a:xfrm>
        </p:spPr>
        <p:txBody>
          <a:bodyPr/>
          <a:lstStyle/>
          <a:p>
            <a:r>
              <a:rPr lang="en-US" dirty="0"/>
              <a:t>Distance vector: state information diffusion</a:t>
            </a:r>
          </a:p>
        </p:txBody>
      </p:sp>
      <p:grpSp>
        <p:nvGrpSpPr>
          <p:cNvPr id="9" name="Group 8">
            <a:extLst>
              <a:ext uri="{FF2B5EF4-FFF2-40B4-BE49-F238E27FC236}">
                <a16:creationId xmlns:a16="http://schemas.microsoft.com/office/drawing/2014/main" id="{B248046A-DD40-6A4F-8F87-08D248221920}"/>
              </a:ext>
            </a:extLst>
          </p:cNvPr>
          <p:cNvGrpSpPr/>
          <p:nvPr/>
        </p:nvGrpSpPr>
        <p:grpSpPr>
          <a:xfrm>
            <a:off x="661263" y="1850804"/>
            <a:ext cx="4436326" cy="371277"/>
            <a:chOff x="661263" y="1925960"/>
            <a:chExt cx="4436326" cy="371277"/>
          </a:xfrm>
        </p:grpSpPr>
        <p:grpSp>
          <p:nvGrpSpPr>
            <p:cNvPr id="6" name="Group 5">
              <a:extLst>
                <a:ext uri="{FF2B5EF4-FFF2-40B4-BE49-F238E27FC236}">
                  <a16:creationId xmlns:a16="http://schemas.microsoft.com/office/drawing/2014/main" id="{E671DC03-A8D0-9F43-86C4-B8B21FDE2F62}"/>
                </a:ext>
              </a:extLst>
            </p:cNvPr>
            <p:cNvGrpSpPr/>
            <p:nvPr/>
          </p:nvGrpSpPr>
          <p:grpSpPr>
            <a:xfrm>
              <a:off x="661263" y="1927187"/>
              <a:ext cx="918242" cy="370050"/>
              <a:chOff x="1097284" y="2174236"/>
              <a:chExt cx="918242" cy="370050"/>
            </a:xfrm>
          </p:grpSpPr>
          <p:sp>
            <p:nvSpPr>
              <p:cNvPr id="227" name="TextBox 226">
                <a:extLst>
                  <a:ext uri="{FF2B5EF4-FFF2-40B4-BE49-F238E27FC236}">
                    <a16:creationId xmlns:a16="http://schemas.microsoft.com/office/drawing/2014/main" id="{28F628B2-E287-644F-9022-BD27AE29D1B1}"/>
                  </a:ext>
                </a:extLst>
              </p:cNvPr>
              <p:cNvSpPr txBox="1"/>
              <p:nvPr/>
            </p:nvSpPr>
            <p:spPr>
              <a:xfrm>
                <a:off x="1521480" y="2174954"/>
                <a:ext cx="494046" cy="369332"/>
              </a:xfrm>
              <a:prstGeom prst="rect">
                <a:avLst/>
              </a:prstGeom>
              <a:noFill/>
            </p:spPr>
            <p:txBody>
              <a:bodyPr wrap="none" rtlCol="0">
                <a:spAutoFit/>
              </a:bodyPr>
              <a:lstStyle/>
              <a:p>
                <a:r>
                  <a:rPr lang="en-US" dirty="0"/>
                  <a:t>t=0</a:t>
                </a:r>
              </a:p>
            </p:txBody>
          </p:sp>
          <p:grpSp>
            <p:nvGrpSpPr>
              <p:cNvPr id="4" name="Group 3">
                <a:extLst>
                  <a:ext uri="{FF2B5EF4-FFF2-40B4-BE49-F238E27FC236}">
                    <a16:creationId xmlns:a16="http://schemas.microsoft.com/office/drawing/2014/main" id="{143F3C31-C52A-4144-B3DB-177678E48211}"/>
                  </a:ext>
                </a:extLst>
              </p:cNvPr>
              <p:cNvGrpSpPr/>
              <p:nvPr/>
            </p:nvGrpSpPr>
            <p:grpSpPr>
              <a:xfrm>
                <a:off x="1097284" y="2174236"/>
                <a:ext cx="392849" cy="364140"/>
                <a:chOff x="1097284" y="2174236"/>
                <a:chExt cx="438579" cy="364140"/>
              </a:xfrm>
            </p:grpSpPr>
            <p:sp>
              <p:nvSpPr>
                <p:cNvPr id="228" name="Oval 227">
                  <a:extLst>
                    <a:ext uri="{FF2B5EF4-FFF2-40B4-BE49-F238E27FC236}">
                      <a16:creationId xmlns:a16="http://schemas.microsoft.com/office/drawing/2014/main" id="{17BA58CB-2477-BE4F-97AD-F6234ACEAEAE}"/>
                    </a:ext>
                  </a:extLst>
                </p:cNvPr>
                <p:cNvSpPr/>
                <p:nvPr/>
              </p:nvSpPr>
              <p:spPr>
                <a:xfrm>
                  <a:off x="1100473" y="2176595"/>
                  <a:ext cx="431322" cy="361447"/>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30" name="Straight Connector 229">
                  <a:extLst>
                    <a:ext uri="{FF2B5EF4-FFF2-40B4-BE49-F238E27FC236}">
                      <a16:creationId xmlns:a16="http://schemas.microsoft.com/office/drawing/2014/main" id="{A83B3BF1-2FE7-D941-8F17-F53DF698D3D4}"/>
                    </a:ext>
                  </a:extLst>
                </p:cNvPr>
                <p:cNvCxnSpPr/>
                <p:nvPr/>
              </p:nvCxnSpPr>
              <p:spPr>
                <a:xfrm>
                  <a:off x="1314533" y="2174236"/>
                  <a:ext cx="0" cy="3247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809C848E-61D7-604B-904F-F46B1F70915E}"/>
                    </a:ext>
                  </a:extLst>
                </p:cNvPr>
                <p:cNvCxnSpPr/>
                <p:nvPr/>
              </p:nvCxnSpPr>
              <p:spPr>
                <a:xfrm>
                  <a:off x="1314533" y="2505897"/>
                  <a:ext cx="0" cy="3247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6E443275-F9DD-D04E-8D60-BAD1DFBA800E}"/>
                    </a:ext>
                  </a:extLst>
                </p:cNvPr>
                <p:cNvCxnSpPr>
                  <a:cxnSpLocks/>
                </p:cNvCxnSpPr>
                <p:nvPr/>
              </p:nvCxnSpPr>
              <p:spPr>
                <a:xfrm rot="16200000">
                  <a:off x="1116663" y="2338620"/>
                  <a:ext cx="0" cy="38758"/>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1A40FE45-C3D5-8644-80E7-3A6FF3B0D482}"/>
                    </a:ext>
                  </a:extLst>
                </p:cNvPr>
                <p:cNvCxnSpPr>
                  <a:cxnSpLocks/>
                </p:cNvCxnSpPr>
                <p:nvPr/>
              </p:nvCxnSpPr>
              <p:spPr>
                <a:xfrm rot="16200000">
                  <a:off x="1516484" y="2338620"/>
                  <a:ext cx="0" cy="38758"/>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A92626E3-5D76-4747-8F59-14CDEC813418}"/>
                    </a:ext>
                  </a:extLst>
                </p:cNvPr>
                <p:cNvCxnSpPr>
                  <a:cxnSpLocks/>
                </p:cNvCxnSpPr>
                <p:nvPr/>
              </p:nvCxnSpPr>
              <p:spPr>
                <a:xfrm>
                  <a:off x="1411431" y="2493045"/>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4BE49970-1DAF-8145-AC4C-92BBC982EFAC}"/>
                    </a:ext>
                  </a:extLst>
                </p:cNvPr>
                <p:cNvCxnSpPr>
                  <a:cxnSpLocks/>
                </p:cNvCxnSpPr>
                <p:nvPr/>
              </p:nvCxnSpPr>
              <p:spPr>
                <a:xfrm>
                  <a:off x="1205401" y="2199023"/>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1D7190C8-8824-E245-88FF-07416CD845EC}"/>
                    </a:ext>
                  </a:extLst>
                </p:cNvPr>
                <p:cNvCxnSpPr>
                  <a:cxnSpLocks/>
                </p:cNvCxnSpPr>
                <p:nvPr/>
              </p:nvCxnSpPr>
              <p:spPr>
                <a:xfrm flipH="1">
                  <a:off x="1201321" y="2491335"/>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B93D5913-A28D-6F4C-84E5-4BFBB5E94829}"/>
                    </a:ext>
                  </a:extLst>
                </p:cNvPr>
                <p:cNvCxnSpPr>
                  <a:cxnSpLocks/>
                </p:cNvCxnSpPr>
                <p:nvPr/>
              </p:nvCxnSpPr>
              <p:spPr>
                <a:xfrm flipH="1">
                  <a:off x="1407351" y="2197314"/>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0DAC6B31-B886-0043-8195-9BFF5909EE55}"/>
                    </a:ext>
                  </a:extLst>
                </p:cNvPr>
                <p:cNvCxnSpPr>
                  <a:cxnSpLocks/>
                </p:cNvCxnSpPr>
                <p:nvPr/>
              </p:nvCxnSpPr>
              <p:spPr>
                <a:xfrm flipH="1">
                  <a:off x="1480788" y="2263982"/>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FE8501E0-4894-EB46-9A8C-90438C4B458B}"/>
                    </a:ext>
                  </a:extLst>
                </p:cNvPr>
                <p:cNvCxnSpPr>
                  <a:cxnSpLocks/>
                </p:cNvCxnSpPr>
                <p:nvPr/>
              </p:nvCxnSpPr>
              <p:spPr>
                <a:xfrm flipH="1">
                  <a:off x="1129926" y="2434925"/>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7D05F761-1E2D-D242-8145-FA6CB5216129}"/>
                    </a:ext>
                  </a:extLst>
                </p:cNvPr>
                <p:cNvCxnSpPr>
                  <a:cxnSpLocks/>
                </p:cNvCxnSpPr>
                <p:nvPr/>
              </p:nvCxnSpPr>
              <p:spPr>
                <a:xfrm flipH="1" flipV="1">
                  <a:off x="1136045" y="2265692"/>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E8E9805E-BE5E-D841-AC71-C07001BD4DBA}"/>
                    </a:ext>
                  </a:extLst>
                </p:cNvPr>
                <p:cNvCxnSpPr>
                  <a:cxnSpLocks/>
                </p:cNvCxnSpPr>
                <p:nvPr/>
              </p:nvCxnSpPr>
              <p:spPr>
                <a:xfrm flipH="1" flipV="1">
                  <a:off x="1480788" y="2436635"/>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250" name="Oval 249">
                  <a:extLst>
                    <a:ext uri="{FF2B5EF4-FFF2-40B4-BE49-F238E27FC236}">
                      <a16:creationId xmlns:a16="http://schemas.microsoft.com/office/drawing/2014/main" id="{FC54B5C3-6CE5-0444-91FF-053BF6CE589C}"/>
                    </a:ext>
                  </a:extLst>
                </p:cNvPr>
                <p:cNvSpPr/>
                <p:nvPr/>
              </p:nvSpPr>
              <p:spPr>
                <a:xfrm>
                  <a:off x="1288014" y="2334922"/>
                  <a:ext cx="53037" cy="4691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2" name="Straight Connector 251">
                  <a:extLst>
                    <a:ext uri="{FF2B5EF4-FFF2-40B4-BE49-F238E27FC236}">
                      <a16:creationId xmlns:a16="http://schemas.microsoft.com/office/drawing/2014/main" id="{1FFD0838-0271-4340-8F0B-74EF500112A7}"/>
                    </a:ext>
                  </a:extLst>
                </p:cNvPr>
                <p:cNvCxnSpPr>
                  <a:cxnSpLocks/>
                </p:cNvCxnSpPr>
                <p:nvPr/>
              </p:nvCxnSpPr>
              <p:spPr>
                <a:xfrm>
                  <a:off x="1314533" y="2230033"/>
                  <a:ext cx="0" cy="111727"/>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255" name="TextBox 254">
              <a:extLst>
                <a:ext uri="{FF2B5EF4-FFF2-40B4-BE49-F238E27FC236}">
                  <a16:creationId xmlns:a16="http://schemas.microsoft.com/office/drawing/2014/main" id="{748F6DEF-668E-5841-A6A2-B63A0C4711C1}"/>
                </a:ext>
              </a:extLst>
            </p:cNvPr>
            <p:cNvSpPr txBox="1"/>
            <p:nvPr/>
          </p:nvSpPr>
          <p:spPr>
            <a:xfrm flipH="1">
              <a:off x="1653913" y="1925960"/>
              <a:ext cx="3443676" cy="369332"/>
            </a:xfrm>
            <a:prstGeom prst="rect">
              <a:avLst/>
            </a:prstGeom>
            <a:noFill/>
          </p:spPr>
          <p:txBody>
            <a:bodyPr wrap="square" rtlCol="0">
              <a:spAutoFit/>
            </a:bodyPr>
            <a:lstStyle/>
            <a:p>
              <a:pPr>
                <a:lnSpc>
                  <a:spcPct val="90000"/>
                </a:lnSpc>
                <a:buClr>
                  <a:srgbClr val="0000A8"/>
                </a:buClr>
              </a:pPr>
              <a:r>
                <a:rPr lang="en-US" sz="2000" dirty="0"/>
                <a:t>c’s state at t=0 is at c only</a:t>
              </a:r>
            </a:p>
          </p:txBody>
        </p:sp>
      </p:grpSp>
      <p:grpSp>
        <p:nvGrpSpPr>
          <p:cNvPr id="8" name="Group 7">
            <a:extLst>
              <a:ext uri="{FF2B5EF4-FFF2-40B4-BE49-F238E27FC236}">
                <a16:creationId xmlns:a16="http://schemas.microsoft.com/office/drawing/2014/main" id="{8E11B072-C45E-D04F-867D-0453E060BFC1}"/>
              </a:ext>
            </a:extLst>
          </p:cNvPr>
          <p:cNvGrpSpPr/>
          <p:nvPr/>
        </p:nvGrpSpPr>
        <p:grpSpPr>
          <a:xfrm>
            <a:off x="7171418" y="2007663"/>
            <a:ext cx="4435671" cy="4385738"/>
            <a:chOff x="6907258" y="1814623"/>
            <a:chExt cx="4435671" cy="4385738"/>
          </a:xfrm>
        </p:grpSpPr>
        <p:cxnSp>
          <p:nvCxnSpPr>
            <p:cNvPr id="82" name="Straight Connector 81">
              <a:extLst>
                <a:ext uri="{FF2B5EF4-FFF2-40B4-BE49-F238E27FC236}">
                  <a16:creationId xmlns:a16="http://schemas.microsoft.com/office/drawing/2014/main" id="{374B35E8-95B6-B946-8240-59B747B607B3}"/>
                </a:ext>
              </a:extLst>
            </p:cNvPr>
            <p:cNvCxnSpPr>
              <a:cxnSpLocks/>
              <a:stCxn id="76" idx="2"/>
              <a:endCxn id="76" idx="0"/>
            </p:cNvCxnSpPr>
            <p:nvPr/>
          </p:nvCxnSpPr>
          <p:spPr>
            <a:xfrm flipV="1">
              <a:off x="9141446" y="2037680"/>
              <a:ext cx="0" cy="386311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DE34EA38-AB93-704A-ACF2-764D62663226}"/>
                </a:ext>
              </a:extLst>
            </p:cNvPr>
            <p:cNvCxnSpPr>
              <a:cxnSpLocks/>
              <a:stCxn id="76" idx="1"/>
              <a:endCxn id="76" idx="3"/>
            </p:cNvCxnSpPr>
            <p:nvPr/>
          </p:nvCxnSpPr>
          <p:spPr>
            <a:xfrm>
              <a:off x="7209890" y="3969235"/>
              <a:ext cx="386311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A169888C-5E10-3E40-BC1D-A5D0DB850712}"/>
                </a:ext>
              </a:extLst>
            </p:cNvPr>
            <p:cNvSpPr/>
            <p:nvPr/>
          </p:nvSpPr>
          <p:spPr>
            <a:xfrm>
              <a:off x="7209890" y="2037680"/>
              <a:ext cx="3863111" cy="386311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50" name="Rectangle 149">
              <a:extLst>
                <a:ext uri="{FF2B5EF4-FFF2-40B4-BE49-F238E27FC236}">
                  <a16:creationId xmlns:a16="http://schemas.microsoft.com/office/drawing/2014/main" id="{CB39BACF-E4D1-6641-8B8C-0274EDEFA113}"/>
                </a:ext>
              </a:extLst>
            </p:cNvPr>
            <p:cNvSpPr/>
            <p:nvPr/>
          </p:nvSpPr>
          <p:spPr>
            <a:xfrm>
              <a:off x="10991457" y="2109030"/>
              <a:ext cx="132508" cy="18551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034" name="Group 1033">
              <a:extLst>
                <a:ext uri="{FF2B5EF4-FFF2-40B4-BE49-F238E27FC236}">
                  <a16:creationId xmlns:a16="http://schemas.microsoft.com/office/drawing/2014/main" id="{B4BFA757-E5EA-9A42-8A16-AA2091E708C8}"/>
                </a:ext>
              </a:extLst>
            </p:cNvPr>
            <p:cNvGrpSpPr/>
            <p:nvPr/>
          </p:nvGrpSpPr>
          <p:grpSpPr>
            <a:xfrm>
              <a:off x="6944905" y="5680773"/>
              <a:ext cx="4395351" cy="404576"/>
              <a:chOff x="4333785" y="5772213"/>
              <a:chExt cx="4395351" cy="404576"/>
            </a:xfrm>
          </p:grpSpPr>
          <p:grpSp>
            <p:nvGrpSpPr>
              <p:cNvPr id="184" name="Group 183">
                <a:extLst>
                  <a:ext uri="{FF2B5EF4-FFF2-40B4-BE49-F238E27FC236}">
                    <a16:creationId xmlns:a16="http://schemas.microsoft.com/office/drawing/2014/main" id="{600795BD-C1B6-1748-B28A-001A8505BE86}"/>
                  </a:ext>
                </a:extLst>
              </p:cNvPr>
              <p:cNvGrpSpPr/>
              <p:nvPr/>
            </p:nvGrpSpPr>
            <p:grpSpPr>
              <a:xfrm>
                <a:off x="4333785" y="5772213"/>
                <a:ext cx="531821" cy="369069"/>
                <a:chOff x="1348328" y="2475647"/>
                <a:chExt cx="603916" cy="419100"/>
              </a:xfrm>
            </p:grpSpPr>
            <p:grpSp>
              <p:nvGrpSpPr>
                <p:cNvPr id="205" name="Group 204">
                  <a:extLst>
                    <a:ext uri="{FF2B5EF4-FFF2-40B4-BE49-F238E27FC236}">
                      <a16:creationId xmlns:a16="http://schemas.microsoft.com/office/drawing/2014/main" id="{CE81AFB3-2346-434C-A463-93F9C295562A}"/>
                    </a:ext>
                  </a:extLst>
                </p:cNvPr>
                <p:cNvGrpSpPr/>
                <p:nvPr/>
              </p:nvGrpSpPr>
              <p:grpSpPr>
                <a:xfrm>
                  <a:off x="1348328" y="2555748"/>
                  <a:ext cx="603916" cy="308999"/>
                  <a:chOff x="5278570" y="2983486"/>
                  <a:chExt cx="501650" cy="233363"/>
                </a:xfrm>
              </p:grpSpPr>
              <p:sp>
                <p:nvSpPr>
                  <p:cNvPr id="209" name="Oval 5">
                    <a:extLst>
                      <a:ext uri="{FF2B5EF4-FFF2-40B4-BE49-F238E27FC236}">
                        <a16:creationId xmlns:a16="http://schemas.microsoft.com/office/drawing/2014/main" id="{7918ED2E-E380-6C4E-86AA-0BF9D7614418}"/>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6">
                    <a:extLst>
                      <a:ext uri="{FF2B5EF4-FFF2-40B4-BE49-F238E27FC236}">
                        <a16:creationId xmlns:a16="http://schemas.microsoft.com/office/drawing/2014/main" id="{45F96407-8127-654C-9C52-5B6269075623}"/>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7">
                    <a:extLst>
                      <a:ext uri="{FF2B5EF4-FFF2-40B4-BE49-F238E27FC236}">
                        <a16:creationId xmlns:a16="http://schemas.microsoft.com/office/drawing/2014/main" id="{F1C01DA2-272A-CD4F-87F1-779C30F35559}"/>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Rectangle 8">
                    <a:extLst>
                      <a:ext uri="{FF2B5EF4-FFF2-40B4-BE49-F238E27FC236}">
                        <a16:creationId xmlns:a16="http://schemas.microsoft.com/office/drawing/2014/main" id="{7969C970-9697-A847-B375-82D629934D59}"/>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Oval 9">
                    <a:extLst>
                      <a:ext uri="{FF2B5EF4-FFF2-40B4-BE49-F238E27FC236}">
                        <a16:creationId xmlns:a16="http://schemas.microsoft.com/office/drawing/2014/main" id="{F8D02D26-0EA1-FD40-AD1F-E4E8635F47CA}"/>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44">
                  <a:extLst>
                    <a:ext uri="{FF2B5EF4-FFF2-40B4-BE49-F238E27FC236}">
                      <a16:creationId xmlns:a16="http://schemas.microsoft.com/office/drawing/2014/main" id="{02C0B744-445A-A04E-812A-2D60476C1521}"/>
                    </a:ext>
                  </a:extLst>
                </p:cNvPr>
                <p:cNvGrpSpPr>
                  <a:grpSpLocks/>
                </p:cNvGrpSpPr>
                <p:nvPr/>
              </p:nvGrpSpPr>
              <p:grpSpPr bwMode="auto">
                <a:xfrm>
                  <a:off x="1456374" y="2475647"/>
                  <a:ext cx="355165" cy="419100"/>
                  <a:chOff x="2944" y="2405"/>
                  <a:chExt cx="227" cy="264"/>
                </a:xfrm>
              </p:grpSpPr>
              <p:sp>
                <p:nvSpPr>
                  <p:cNvPr id="207" name="Rectangle 45">
                    <a:extLst>
                      <a:ext uri="{FF2B5EF4-FFF2-40B4-BE49-F238E27FC236}">
                        <a16:creationId xmlns:a16="http://schemas.microsoft.com/office/drawing/2014/main" id="{83E6E4B2-940F-B749-91D8-19B033341D50}"/>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Text Box 46">
                    <a:extLst>
                      <a:ext uri="{FF2B5EF4-FFF2-40B4-BE49-F238E27FC236}">
                        <a16:creationId xmlns:a16="http://schemas.microsoft.com/office/drawing/2014/main" id="{16D546E0-A23E-174D-8F0D-BFB691AF1D6C}"/>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5" name="Group 184">
                <a:extLst>
                  <a:ext uri="{FF2B5EF4-FFF2-40B4-BE49-F238E27FC236}">
                    <a16:creationId xmlns:a16="http://schemas.microsoft.com/office/drawing/2014/main" id="{34A0F8A7-FCD0-9A45-80B9-24CC78B561FE}"/>
                  </a:ext>
                </a:extLst>
              </p:cNvPr>
              <p:cNvGrpSpPr/>
              <p:nvPr/>
            </p:nvGrpSpPr>
            <p:grpSpPr>
              <a:xfrm>
                <a:off x="6263949" y="5807720"/>
                <a:ext cx="531821" cy="369069"/>
                <a:chOff x="1348328" y="2507397"/>
                <a:chExt cx="603916" cy="419100"/>
              </a:xfrm>
            </p:grpSpPr>
            <p:grpSp>
              <p:nvGrpSpPr>
                <p:cNvPr id="196" name="Group 195">
                  <a:extLst>
                    <a:ext uri="{FF2B5EF4-FFF2-40B4-BE49-F238E27FC236}">
                      <a16:creationId xmlns:a16="http://schemas.microsoft.com/office/drawing/2014/main" id="{18AECA76-7F06-F84A-928B-C13839D9F43F}"/>
                    </a:ext>
                  </a:extLst>
                </p:cNvPr>
                <p:cNvGrpSpPr/>
                <p:nvPr/>
              </p:nvGrpSpPr>
              <p:grpSpPr>
                <a:xfrm>
                  <a:off x="1348328" y="2555748"/>
                  <a:ext cx="603916" cy="308999"/>
                  <a:chOff x="5278570" y="2983486"/>
                  <a:chExt cx="501650" cy="233363"/>
                </a:xfrm>
              </p:grpSpPr>
              <p:sp>
                <p:nvSpPr>
                  <p:cNvPr id="200" name="Oval 5">
                    <a:extLst>
                      <a:ext uri="{FF2B5EF4-FFF2-40B4-BE49-F238E27FC236}">
                        <a16:creationId xmlns:a16="http://schemas.microsoft.com/office/drawing/2014/main" id="{04917013-CC10-D043-8A71-34F24813049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6">
                    <a:extLst>
                      <a:ext uri="{FF2B5EF4-FFF2-40B4-BE49-F238E27FC236}">
                        <a16:creationId xmlns:a16="http://schemas.microsoft.com/office/drawing/2014/main" id="{7E7DEF49-D295-8547-9FE7-8CBB42CEB81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7">
                    <a:extLst>
                      <a:ext uri="{FF2B5EF4-FFF2-40B4-BE49-F238E27FC236}">
                        <a16:creationId xmlns:a16="http://schemas.microsoft.com/office/drawing/2014/main" id="{5633B25D-6786-5A4A-A44E-E4A1EE3575B2}"/>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Rectangle 8">
                    <a:extLst>
                      <a:ext uri="{FF2B5EF4-FFF2-40B4-BE49-F238E27FC236}">
                        <a16:creationId xmlns:a16="http://schemas.microsoft.com/office/drawing/2014/main" id="{968E012E-E513-8340-9324-11A79B223E28}"/>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Oval 9">
                    <a:extLst>
                      <a:ext uri="{FF2B5EF4-FFF2-40B4-BE49-F238E27FC236}">
                        <a16:creationId xmlns:a16="http://schemas.microsoft.com/office/drawing/2014/main" id="{7AFB2A7E-90B7-454F-BABB-E2A39AC7C95C}"/>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7" name="Group 44">
                  <a:extLst>
                    <a:ext uri="{FF2B5EF4-FFF2-40B4-BE49-F238E27FC236}">
                      <a16:creationId xmlns:a16="http://schemas.microsoft.com/office/drawing/2014/main" id="{5567606D-D82D-2A4D-A3C8-A7D0703B3CC5}"/>
                    </a:ext>
                  </a:extLst>
                </p:cNvPr>
                <p:cNvGrpSpPr>
                  <a:grpSpLocks/>
                </p:cNvGrpSpPr>
                <p:nvPr/>
              </p:nvGrpSpPr>
              <p:grpSpPr bwMode="auto">
                <a:xfrm>
                  <a:off x="1456374" y="2507397"/>
                  <a:ext cx="355165" cy="419100"/>
                  <a:chOff x="2944" y="2425"/>
                  <a:chExt cx="227" cy="264"/>
                </a:xfrm>
              </p:grpSpPr>
              <p:sp>
                <p:nvSpPr>
                  <p:cNvPr id="198" name="Rectangle 45">
                    <a:extLst>
                      <a:ext uri="{FF2B5EF4-FFF2-40B4-BE49-F238E27FC236}">
                        <a16:creationId xmlns:a16="http://schemas.microsoft.com/office/drawing/2014/main" id="{39206D20-AD6D-3242-8865-2C6680CB410C}"/>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Text Box 46">
                    <a:extLst>
                      <a:ext uri="{FF2B5EF4-FFF2-40B4-BE49-F238E27FC236}">
                        <a16:creationId xmlns:a16="http://schemas.microsoft.com/office/drawing/2014/main" id="{E3BB3556-A335-984F-978A-FECE515B6702}"/>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h</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86" name="Group 185">
                <a:extLst>
                  <a:ext uri="{FF2B5EF4-FFF2-40B4-BE49-F238E27FC236}">
                    <a16:creationId xmlns:a16="http://schemas.microsoft.com/office/drawing/2014/main" id="{3B620D34-7BA8-EF49-AC1C-93F5BBC84AEC}"/>
                  </a:ext>
                </a:extLst>
              </p:cNvPr>
              <p:cNvGrpSpPr/>
              <p:nvPr/>
            </p:nvGrpSpPr>
            <p:grpSpPr>
              <a:xfrm>
                <a:off x="8197315" y="5805271"/>
                <a:ext cx="531821" cy="369069"/>
                <a:chOff x="1348328" y="2507397"/>
                <a:chExt cx="603916" cy="419100"/>
              </a:xfrm>
            </p:grpSpPr>
            <p:grpSp>
              <p:nvGrpSpPr>
                <p:cNvPr id="187" name="Group 186">
                  <a:extLst>
                    <a:ext uri="{FF2B5EF4-FFF2-40B4-BE49-F238E27FC236}">
                      <a16:creationId xmlns:a16="http://schemas.microsoft.com/office/drawing/2014/main" id="{A6C2F80D-43A1-5746-B518-C0C4F1A20ACD}"/>
                    </a:ext>
                  </a:extLst>
                </p:cNvPr>
                <p:cNvGrpSpPr/>
                <p:nvPr/>
              </p:nvGrpSpPr>
              <p:grpSpPr>
                <a:xfrm>
                  <a:off x="1348328" y="2555748"/>
                  <a:ext cx="603916" cy="308999"/>
                  <a:chOff x="5278570" y="2983486"/>
                  <a:chExt cx="501650" cy="233363"/>
                </a:xfrm>
              </p:grpSpPr>
              <p:sp>
                <p:nvSpPr>
                  <p:cNvPr id="191" name="Oval 5">
                    <a:extLst>
                      <a:ext uri="{FF2B5EF4-FFF2-40B4-BE49-F238E27FC236}">
                        <a16:creationId xmlns:a16="http://schemas.microsoft.com/office/drawing/2014/main" id="{442E1AFF-BC2C-C849-85D1-13E42B701CE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Line 6">
                    <a:extLst>
                      <a:ext uri="{FF2B5EF4-FFF2-40B4-BE49-F238E27FC236}">
                        <a16:creationId xmlns:a16="http://schemas.microsoft.com/office/drawing/2014/main" id="{C2994154-DB6D-E247-8511-C6FE8D9665F8}"/>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Line 7">
                    <a:extLst>
                      <a:ext uri="{FF2B5EF4-FFF2-40B4-BE49-F238E27FC236}">
                        <a16:creationId xmlns:a16="http://schemas.microsoft.com/office/drawing/2014/main" id="{C730A3ED-5222-5348-831E-092DE7D6CEE3}"/>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Rectangle 8">
                    <a:extLst>
                      <a:ext uri="{FF2B5EF4-FFF2-40B4-BE49-F238E27FC236}">
                        <a16:creationId xmlns:a16="http://schemas.microsoft.com/office/drawing/2014/main" id="{BED424F7-1928-5F41-831D-417161F220B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
                    <a:extLst>
                      <a:ext uri="{FF2B5EF4-FFF2-40B4-BE49-F238E27FC236}">
                        <a16:creationId xmlns:a16="http://schemas.microsoft.com/office/drawing/2014/main" id="{76DDF5F9-ACB7-E642-ACEA-223EE2F5F418}"/>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88" name="Group 44">
                  <a:extLst>
                    <a:ext uri="{FF2B5EF4-FFF2-40B4-BE49-F238E27FC236}">
                      <a16:creationId xmlns:a16="http://schemas.microsoft.com/office/drawing/2014/main" id="{495DC56F-8C0E-6549-849D-6D43F4F8BC0A}"/>
                    </a:ext>
                  </a:extLst>
                </p:cNvPr>
                <p:cNvGrpSpPr>
                  <a:grpSpLocks/>
                </p:cNvGrpSpPr>
                <p:nvPr/>
              </p:nvGrpSpPr>
              <p:grpSpPr bwMode="auto">
                <a:xfrm>
                  <a:off x="1500196" y="2507397"/>
                  <a:ext cx="267548" cy="419100"/>
                  <a:chOff x="2972" y="2425"/>
                  <a:chExt cx="171" cy="264"/>
                </a:xfrm>
              </p:grpSpPr>
              <p:sp>
                <p:nvSpPr>
                  <p:cNvPr id="189" name="Rectangle 45">
                    <a:extLst>
                      <a:ext uri="{FF2B5EF4-FFF2-40B4-BE49-F238E27FC236}">
                        <a16:creationId xmlns:a16="http://schemas.microsoft.com/office/drawing/2014/main" id="{892DBBAB-E011-FD4A-BA7E-105CEF9075A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Text Box 46">
                    <a:extLst>
                      <a:ext uri="{FF2B5EF4-FFF2-40B4-BE49-F238E27FC236}">
                        <a16:creationId xmlns:a16="http://schemas.microsoft.com/office/drawing/2014/main" id="{173A4036-1DC3-BD4D-9E66-D9BC48C58BA0}"/>
                      </a:ext>
                    </a:extLst>
                  </p:cNvPr>
                  <p:cNvSpPr txBox="1">
                    <a:spLocks noChangeArrowheads="1"/>
                  </p:cNvSpPr>
                  <p:nvPr/>
                </p:nvSpPr>
                <p:spPr bwMode="auto">
                  <a:xfrm>
                    <a:off x="2972" y="2425"/>
                    <a:ext cx="17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215" name="TextBox 214">
              <a:extLst>
                <a:ext uri="{FF2B5EF4-FFF2-40B4-BE49-F238E27FC236}">
                  <a16:creationId xmlns:a16="http://schemas.microsoft.com/office/drawing/2014/main" id="{74A89238-377F-A840-BB03-52D53CBBC3F3}"/>
                </a:ext>
              </a:extLst>
            </p:cNvPr>
            <p:cNvSpPr txBox="1"/>
            <p:nvPr/>
          </p:nvSpPr>
          <p:spPr>
            <a:xfrm>
              <a:off x="6916902" y="2779082"/>
              <a:ext cx="301686" cy="338554"/>
            </a:xfrm>
            <a:prstGeom prst="rect">
              <a:avLst/>
            </a:prstGeom>
            <a:noFill/>
          </p:spPr>
          <p:txBody>
            <a:bodyPr wrap="square" rtlCol="0">
              <a:spAutoFit/>
            </a:bodyPr>
            <a:lstStyle/>
            <a:p>
              <a:r>
                <a:rPr lang="en-US" sz="1600" dirty="0"/>
                <a:t>1</a:t>
              </a:r>
            </a:p>
          </p:txBody>
        </p:sp>
        <p:sp>
          <p:nvSpPr>
            <p:cNvPr id="216" name="TextBox 215">
              <a:extLst>
                <a:ext uri="{FF2B5EF4-FFF2-40B4-BE49-F238E27FC236}">
                  <a16:creationId xmlns:a16="http://schemas.microsoft.com/office/drawing/2014/main" id="{3D3F7215-9DE8-0542-8CCA-A9CEDC8717E2}"/>
                </a:ext>
              </a:extLst>
            </p:cNvPr>
            <p:cNvSpPr txBox="1"/>
            <p:nvPr/>
          </p:nvSpPr>
          <p:spPr>
            <a:xfrm>
              <a:off x="8828654" y="2769437"/>
              <a:ext cx="288862" cy="338554"/>
            </a:xfrm>
            <a:prstGeom prst="rect">
              <a:avLst/>
            </a:prstGeom>
            <a:noFill/>
          </p:spPr>
          <p:txBody>
            <a:bodyPr wrap="none" rtlCol="0">
              <a:spAutoFit/>
            </a:bodyPr>
            <a:lstStyle/>
            <a:p>
              <a:r>
                <a:rPr lang="en-US" sz="1600" dirty="0"/>
                <a:t>1</a:t>
              </a:r>
            </a:p>
          </p:txBody>
        </p:sp>
        <p:sp>
          <p:nvSpPr>
            <p:cNvPr id="217" name="TextBox 216">
              <a:extLst>
                <a:ext uri="{FF2B5EF4-FFF2-40B4-BE49-F238E27FC236}">
                  <a16:creationId xmlns:a16="http://schemas.microsoft.com/office/drawing/2014/main" id="{FC342D48-14A2-BA4E-A191-060C4177F678}"/>
                </a:ext>
              </a:extLst>
            </p:cNvPr>
            <p:cNvSpPr txBox="1"/>
            <p:nvPr/>
          </p:nvSpPr>
          <p:spPr>
            <a:xfrm>
              <a:off x="6907258" y="4795006"/>
              <a:ext cx="301686" cy="338554"/>
            </a:xfrm>
            <a:prstGeom prst="rect">
              <a:avLst/>
            </a:prstGeom>
            <a:noFill/>
          </p:spPr>
          <p:txBody>
            <a:bodyPr wrap="square" rtlCol="0">
              <a:spAutoFit/>
            </a:bodyPr>
            <a:lstStyle/>
            <a:p>
              <a:r>
                <a:rPr lang="en-US" sz="1600" dirty="0"/>
                <a:t>1</a:t>
              </a:r>
            </a:p>
          </p:txBody>
        </p:sp>
        <p:sp>
          <p:nvSpPr>
            <p:cNvPr id="218" name="TextBox 217">
              <a:extLst>
                <a:ext uri="{FF2B5EF4-FFF2-40B4-BE49-F238E27FC236}">
                  <a16:creationId xmlns:a16="http://schemas.microsoft.com/office/drawing/2014/main" id="{C9336A94-9BC9-8F41-95A7-69E18360DF3D}"/>
                </a:ext>
              </a:extLst>
            </p:cNvPr>
            <p:cNvSpPr txBox="1"/>
            <p:nvPr/>
          </p:nvSpPr>
          <p:spPr>
            <a:xfrm>
              <a:off x="8842160" y="4796936"/>
              <a:ext cx="288862" cy="338554"/>
            </a:xfrm>
            <a:prstGeom prst="rect">
              <a:avLst/>
            </a:prstGeom>
            <a:noFill/>
          </p:spPr>
          <p:txBody>
            <a:bodyPr wrap="none" rtlCol="0">
              <a:spAutoFit/>
            </a:bodyPr>
            <a:lstStyle/>
            <a:p>
              <a:r>
                <a:rPr lang="en-US" sz="1600" dirty="0"/>
                <a:t>1</a:t>
              </a:r>
            </a:p>
          </p:txBody>
        </p:sp>
        <p:sp>
          <p:nvSpPr>
            <p:cNvPr id="219" name="TextBox 218">
              <a:extLst>
                <a:ext uri="{FF2B5EF4-FFF2-40B4-BE49-F238E27FC236}">
                  <a16:creationId xmlns:a16="http://schemas.microsoft.com/office/drawing/2014/main" id="{E11EFAA3-3025-6E40-9F7B-8AEC8E44C52D}"/>
                </a:ext>
              </a:extLst>
            </p:cNvPr>
            <p:cNvSpPr txBox="1"/>
            <p:nvPr/>
          </p:nvSpPr>
          <p:spPr>
            <a:xfrm>
              <a:off x="10765485" y="4798866"/>
              <a:ext cx="288862" cy="338554"/>
            </a:xfrm>
            <a:prstGeom prst="rect">
              <a:avLst/>
            </a:prstGeom>
            <a:noFill/>
          </p:spPr>
          <p:txBody>
            <a:bodyPr wrap="none" rtlCol="0">
              <a:spAutoFit/>
            </a:bodyPr>
            <a:lstStyle/>
            <a:p>
              <a:r>
                <a:rPr lang="en-US" sz="1600" dirty="0"/>
                <a:t>1</a:t>
              </a:r>
            </a:p>
          </p:txBody>
        </p:sp>
        <p:sp>
          <p:nvSpPr>
            <p:cNvPr id="221" name="TextBox 220">
              <a:extLst>
                <a:ext uri="{FF2B5EF4-FFF2-40B4-BE49-F238E27FC236}">
                  <a16:creationId xmlns:a16="http://schemas.microsoft.com/office/drawing/2014/main" id="{EECDCBF1-5ACC-CF43-B981-907337945BA2}"/>
                </a:ext>
              </a:extLst>
            </p:cNvPr>
            <p:cNvSpPr txBox="1"/>
            <p:nvPr/>
          </p:nvSpPr>
          <p:spPr>
            <a:xfrm>
              <a:off x="8053150" y="3938480"/>
              <a:ext cx="301686" cy="338554"/>
            </a:xfrm>
            <a:prstGeom prst="rect">
              <a:avLst/>
            </a:prstGeom>
            <a:noFill/>
          </p:spPr>
          <p:txBody>
            <a:bodyPr wrap="square" rtlCol="0">
              <a:spAutoFit/>
            </a:bodyPr>
            <a:lstStyle/>
            <a:p>
              <a:r>
                <a:rPr lang="en-US" sz="1600" dirty="0"/>
                <a:t>1</a:t>
              </a:r>
            </a:p>
          </p:txBody>
        </p:sp>
        <p:sp>
          <p:nvSpPr>
            <p:cNvPr id="222" name="TextBox 221">
              <a:extLst>
                <a:ext uri="{FF2B5EF4-FFF2-40B4-BE49-F238E27FC236}">
                  <a16:creationId xmlns:a16="http://schemas.microsoft.com/office/drawing/2014/main" id="{2DD32315-0DAF-354B-ADE2-76F406D6A871}"/>
                </a:ext>
              </a:extLst>
            </p:cNvPr>
            <p:cNvSpPr txBox="1"/>
            <p:nvPr/>
          </p:nvSpPr>
          <p:spPr>
            <a:xfrm>
              <a:off x="9964902" y="3928835"/>
              <a:ext cx="288862" cy="338554"/>
            </a:xfrm>
            <a:prstGeom prst="rect">
              <a:avLst/>
            </a:prstGeom>
            <a:noFill/>
          </p:spPr>
          <p:txBody>
            <a:bodyPr wrap="none" rtlCol="0">
              <a:spAutoFit/>
            </a:bodyPr>
            <a:lstStyle/>
            <a:p>
              <a:r>
                <a:rPr lang="en-US" sz="1600" dirty="0"/>
                <a:t>1</a:t>
              </a:r>
            </a:p>
          </p:txBody>
        </p:sp>
        <p:sp>
          <p:nvSpPr>
            <p:cNvPr id="223" name="TextBox 222">
              <a:extLst>
                <a:ext uri="{FF2B5EF4-FFF2-40B4-BE49-F238E27FC236}">
                  <a16:creationId xmlns:a16="http://schemas.microsoft.com/office/drawing/2014/main" id="{25B3E8DA-82E1-B746-9524-A8B47546C7B7}"/>
                </a:ext>
              </a:extLst>
            </p:cNvPr>
            <p:cNvSpPr txBox="1"/>
            <p:nvPr/>
          </p:nvSpPr>
          <p:spPr>
            <a:xfrm>
              <a:off x="8055078" y="5861807"/>
              <a:ext cx="301686" cy="338554"/>
            </a:xfrm>
            <a:prstGeom prst="rect">
              <a:avLst/>
            </a:prstGeom>
            <a:noFill/>
          </p:spPr>
          <p:txBody>
            <a:bodyPr wrap="square" rtlCol="0">
              <a:spAutoFit/>
            </a:bodyPr>
            <a:lstStyle/>
            <a:p>
              <a:r>
                <a:rPr lang="en-US" sz="1600" dirty="0"/>
                <a:t>1</a:t>
              </a:r>
            </a:p>
          </p:txBody>
        </p:sp>
        <p:sp>
          <p:nvSpPr>
            <p:cNvPr id="224" name="TextBox 223">
              <a:extLst>
                <a:ext uri="{FF2B5EF4-FFF2-40B4-BE49-F238E27FC236}">
                  <a16:creationId xmlns:a16="http://schemas.microsoft.com/office/drawing/2014/main" id="{51516E14-40A2-B34F-B880-05B80B68D6FC}"/>
                </a:ext>
              </a:extLst>
            </p:cNvPr>
            <p:cNvSpPr txBox="1"/>
            <p:nvPr/>
          </p:nvSpPr>
          <p:spPr>
            <a:xfrm>
              <a:off x="9966830" y="5852162"/>
              <a:ext cx="288862" cy="338554"/>
            </a:xfrm>
            <a:prstGeom prst="rect">
              <a:avLst/>
            </a:prstGeom>
            <a:noFill/>
          </p:spPr>
          <p:txBody>
            <a:bodyPr wrap="none" rtlCol="0">
              <a:spAutoFit/>
            </a:bodyPr>
            <a:lstStyle/>
            <a:p>
              <a:r>
                <a:rPr lang="en-US" sz="1600" dirty="0"/>
                <a:t>1</a:t>
              </a:r>
            </a:p>
          </p:txBody>
        </p:sp>
        <p:sp>
          <p:nvSpPr>
            <p:cNvPr id="225" name="TextBox 224">
              <a:extLst>
                <a:ext uri="{FF2B5EF4-FFF2-40B4-BE49-F238E27FC236}">
                  <a16:creationId xmlns:a16="http://schemas.microsoft.com/office/drawing/2014/main" id="{9174059A-E895-E740-9A26-AA7943E4A64F}"/>
                </a:ext>
              </a:extLst>
            </p:cNvPr>
            <p:cNvSpPr txBox="1"/>
            <p:nvPr/>
          </p:nvSpPr>
          <p:spPr>
            <a:xfrm>
              <a:off x="8057006" y="2032516"/>
              <a:ext cx="301686" cy="338554"/>
            </a:xfrm>
            <a:prstGeom prst="rect">
              <a:avLst/>
            </a:prstGeom>
            <a:noFill/>
          </p:spPr>
          <p:txBody>
            <a:bodyPr wrap="square" rtlCol="0">
              <a:spAutoFit/>
            </a:bodyPr>
            <a:lstStyle/>
            <a:p>
              <a:r>
                <a:rPr lang="en-US" sz="1600" dirty="0"/>
                <a:t>8</a:t>
              </a:r>
            </a:p>
          </p:txBody>
        </p:sp>
        <p:sp>
          <p:nvSpPr>
            <p:cNvPr id="226" name="TextBox 225">
              <a:extLst>
                <a:ext uri="{FF2B5EF4-FFF2-40B4-BE49-F238E27FC236}">
                  <a16:creationId xmlns:a16="http://schemas.microsoft.com/office/drawing/2014/main" id="{F7510488-7C59-7449-A4EE-C5A32BFCB3A5}"/>
                </a:ext>
              </a:extLst>
            </p:cNvPr>
            <p:cNvSpPr txBox="1"/>
            <p:nvPr/>
          </p:nvSpPr>
          <p:spPr>
            <a:xfrm>
              <a:off x="9968758" y="2022871"/>
              <a:ext cx="288862" cy="338554"/>
            </a:xfrm>
            <a:prstGeom prst="rect">
              <a:avLst/>
            </a:prstGeom>
            <a:noFill/>
          </p:spPr>
          <p:txBody>
            <a:bodyPr wrap="none" rtlCol="0">
              <a:spAutoFit/>
            </a:bodyPr>
            <a:lstStyle/>
            <a:p>
              <a:r>
                <a:rPr lang="en-US" sz="1600" dirty="0"/>
                <a:t>1</a:t>
              </a:r>
            </a:p>
          </p:txBody>
        </p:sp>
        <p:sp>
          <p:nvSpPr>
            <p:cNvPr id="1032" name="Right Arrow 1031">
              <a:extLst>
                <a:ext uri="{FF2B5EF4-FFF2-40B4-BE49-F238E27FC236}">
                  <a16:creationId xmlns:a16="http://schemas.microsoft.com/office/drawing/2014/main" id="{48701230-5EB3-4E4B-BEE9-CAD81136ECFC}"/>
                </a:ext>
              </a:extLst>
            </p:cNvPr>
            <p:cNvSpPr/>
            <p:nvPr/>
          </p:nvSpPr>
          <p:spPr>
            <a:xfrm rot="5400000">
              <a:off x="7011053" y="246986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ight Arrow 266">
              <a:extLst>
                <a:ext uri="{FF2B5EF4-FFF2-40B4-BE49-F238E27FC236}">
                  <a16:creationId xmlns:a16="http://schemas.microsoft.com/office/drawing/2014/main" id="{39C7E016-9840-8340-9D5C-7C9BC5953296}"/>
                </a:ext>
              </a:extLst>
            </p:cNvPr>
            <p:cNvSpPr/>
            <p:nvPr/>
          </p:nvSpPr>
          <p:spPr>
            <a:xfrm rot="16200000">
              <a:off x="7006137" y="337934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Right Arrow 267">
              <a:extLst>
                <a:ext uri="{FF2B5EF4-FFF2-40B4-BE49-F238E27FC236}">
                  <a16:creationId xmlns:a16="http://schemas.microsoft.com/office/drawing/2014/main" id="{0E4D6E8C-7EAB-9E44-AEFC-4FA875BCA32C}"/>
                </a:ext>
              </a:extLst>
            </p:cNvPr>
            <p:cNvSpPr/>
            <p:nvPr/>
          </p:nvSpPr>
          <p:spPr>
            <a:xfrm rot="5400000">
              <a:off x="8913594" y="2455117"/>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Right Arrow 268">
              <a:extLst>
                <a:ext uri="{FF2B5EF4-FFF2-40B4-BE49-F238E27FC236}">
                  <a16:creationId xmlns:a16="http://schemas.microsoft.com/office/drawing/2014/main" id="{F17D421F-D0A1-B94A-8B49-27953D5C8366}"/>
                </a:ext>
              </a:extLst>
            </p:cNvPr>
            <p:cNvSpPr/>
            <p:nvPr/>
          </p:nvSpPr>
          <p:spPr>
            <a:xfrm rot="16200000">
              <a:off x="8908678" y="3364601"/>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Right Arrow 269">
              <a:extLst>
                <a:ext uri="{FF2B5EF4-FFF2-40B4-BE49-F238E27FC236}">
                  <a16:creationId xmlns:a16="http://schemas.microsoft.com/office/drawing/2014/main" id="{C0BFDAF2-0356-354B-8B44-188593FB5A37}"/>
                </a:ext>
              </a:extLst>
            </p:cNvPr>
            <p:cNvSpPr/>
            <p:nvPr/>
          </p:nvSpPr>
          <p:spPr>
            <a:xfrm rot="5400000">
              <a:off x="6981555" y="436749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1" name="Right Arrow 270">
              <a:extLst>
                <a:ext uri="{FF2B5EF4-FFF2-40B4-BE49-F238E27FC236}">
                  <a16:creationId xmlns:a16="http://schemas.microsoft.com/office/drawing/2014/main" id="{112F6083-F42A-6740-A147-C25BA92606DD}"/>
                </a:ext>
              </a:extLst>
            </p:cNvPr>
            <p:cNvSpPr/>
            <p:nvPr/>
          </p:nvSpPr>
          <p:spPr>
            <a:xfrm rot="16200000">
              <a:off x="6976639" y="5276978"/>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Right Arrow 271">
              <a:extLst>
                <a:ext uri="{FF2B5EF4-FFF2-40B4-BE49-F238E27FC236}">
                  <a16:creationId xmlns:a16="http://schemas.microsoft.com/office/drawing/2014/main" id="{D340F2D5-4C4A-D441-99F4-FD489A89E6ED}"/>
                </a:ext>
              </a:extLst>
            </p:cNvPr>
            <p:cNvSpPr/>
            <p:nvPr/>
          </p:nvSpPr>
          <p:spPr>
            <a:xfrm rot="5400000">
              <a:off x="8923428" y="4362582"/>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3" name="Right Arrow 272">
              <a:extLst>
                <a:ext uri="{FF2B5EF4-FFF2-40B4-BE49-F238E27FC236}">
                  <a16:creationId xmlns:a16="http://schemas.microsoft.com/office/drawing/2014/main" id="{487BF544-1248-5D4C-B9E4-2B3ACA80EA1C}"/>
                </a:ext>
              </a:extLst>
            </p:cNvPr>
            <p:cNvSpPr/>
            <p:nvPr/>
          </p:nvSpPr>
          <p:spPr>
            <a:xfrm rot="16200000">
              <a:off x="8918512" y="5272066"/>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Right Arrow 273">
              <a:extLst>
                <a:ext uri="{FF2B5EF4-FFF2-40B4-BE49-F238E27FC236}">
                  <a16:creationId xmlns:a16="http://schemas.microsoft.com/office/drawing/2014/main" id="{0DF6A182-C1F7-C14D-900B-3242DA6B4D96}"/>
                </a:ext>
              </a:extLst>
            </p:cNvPr>
            <p:cNvSpPr/>
            <p:nvPr/>
          </p:nvSpPr>
          <p:spPr>
            <a:xfrm rot="5400000">
              <a:off x="10865301" y="4357670"/>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5" name="Right Arrow 274">
              <a:extLst>
                <a:ext uri="{FF2B5EF4-FFF2-40B4-BE49-F238E27FC236}">
                  <a16:creationId xmlns:a16="http://schemas.microsoft.com/office/drawing/2014/main" id="{EEAD3E84-70CC-2A46-87CC-F69A6D50ED35}"/>
                </a:ext>
              </a:extLst>
            </p:cNvPr>
            <p:cNvSpPr/>
            <p:nvPr/>
          </p:nvSpPr>
          <p:spPr>
            <a:xfrm rot="16200000">
              <a:off x="10860385" y="5267154"/>
              <a:ext cx="639100" cy="157317"/>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9" name="Right Arrow 278">
              <a:extLst>
                <a:ext uri="{FF2B5EF4-FFF2-40B4-BE49-F238E27FC236}">
                  <a16:creationId xmlns:a16="http://schemas.microsoft.com/office/drawing/2014/main" id="{A7B19411-E5F9-AC49-9C67-23093CF98D95}"/>
                </a:ext>
              </a:extLst>
            </p:cNvPr>
            <p:cNvSpPr/>
            <p:nvPr/>
          </p:nvSpPr>
          <p:spPr>
            <a:xfrm rot="10800000">
              <a:off x="10193515" y="5738225"/>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Right Arrow 279">
              <a:extLst>
                <a:ext uri="{FF2B5EF4-FFF2-40B4-BE49-F238E27FC236}">
                  <a16:creationId xmlns:a16="http://schemas.microsoft.com/office/drawing/2014/main" id="{19CD2293-67D5-3048-9FAC-78E0AEE8C310}"/>
                </a:ext>
              </a:extLst>
            </p:cNvPr>
            <p:cNvSpPr/>
            <p:nvPr/>
          </p:nvSpPr>
          <p:spPr>
            <a:xfrm>
              <a:off x="9430824" y="574314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3" name="Group 282">
              <a:extLst>
                <a:ext uri="{FF2B5EF4-FFF2-40B4-BE49-F238E27FC236}">
                  <a16:creationId xmlns:a16="http://schemas.microsoft.com/office/drawing/2014/main" id="{A665C0C8-7FDD-0A42-80A3-CC602804C042}"/>
                </a:ext>
              </a:extLst>
            </p:cNvPr>
            <p:cNvGrpSpPr/>
            <p:nvPr/>
          </p:nvGrpSpPr>
          <p:grpSpPr>
            <a:xfrm>
              <a:off x="6947578" y="3742350"/>
              <a:ext cx="4395351" cy="404576"/>
              <a:chOff x="4333785" y="5772213"/>
              <a:chExt cx="4395351" cy="404576"/>
            </a:xfrm>
          </p:grpSpPr>
          <p:grpSp>
            <p:nvGrpSpPr>
              <p:cNvPr id="284" name="Group 283">
                <a:extLst>
                  <a:ext uri="{FF2B5EF4-FFF2-40B4-BE49-F238E27FC236}">
                    <a16:creationId xmlns:a16="http://schemas.microsoft.com/office/drawing/2014/main" id="{4C02DC92-2A83-AC4D-B9F0-2BCDE917BDBC}"/>
                  </a:ext>
                </a:extLst>
              </p:cNvPr>
              <p:cNvGrpSpPr/>
              <p:nvPr/>
            </p:nvGrpSpPr>
            <p:grpSpPr>
              <a:xfrm>
                <a:off x="4333785" y="5772213"/>
                <a:ext cx="531821" cy="369069"/>
                <a:chOff x="1348328" y="2475647"/>
                <a:chExt cx="603916" cy="419100"/>
              </a:xfrm>
            </p:grpSpPr>
            <p:grpSp>
              <p:nvGrpSpPr>
                <p:cNvPr id="305" name="Group 304">
                  <a:extLst>
                    <a:ext uri="{FF2B5EF4-FFF2-40B4-BE49-F238E27FC236}">
                      <a16:creationId xmlns:a16="http://schemas.microsoft.com/office/drawing/2014/main" id="{F01EB862-010E-A34F-8D39-25BC2BED2A63}"/>
                    </a:ext>
                  </a:extLst>
                </p:cNvPr>
                <p:cNvGrpSpPr/>
                <p:nvPr/>
              </p:nvGrpSpPr>
              <p:grpSpPr>
                <a:xfrm>
                  <a:off x="1348328" y="2555748"/>
                  <a:ext cx="603916" cy="308999"/>
                  <a:chOff x="5278570" y="2983486"/>
                  <a:chExt cx="501650" cy="233363"/>
                </a:xfrm>
              </p:grpSpPr>
              <p:sp>
                <p:nvSpPr>
                  <p:cNvPr id="309" name="Oval 5">
                    <a:extLst>
                      <a:ext uri="{FF2B5EF4-FFF2-40B4-BE49-F238E27FC236}">
                        <a16:creationId xmlns:a16="http://schemas.microsoft.com/office/drawing/2014/main" id="{C2A61603-05BC-1E4D-99AA-0AB1CC49473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Line 6">
                    <a:extLst>
                      <a:ext uri="{FF2B5EF4-FFF2-40B4-BE49-F238E27FC236}">
                        <a16:creationId xmlns:a16="http://schemas.microsoft.com/office/drawing/2014/main" id="{7043DA0E-702D-CD4E-BA28-9341275851D9}"/>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Line 7">
                    <a:extLst>
                      <a:ext uri="{FF2B5EF4-FFF2-40B4-BE49-F238E27FC236}">
                        <a16:creationId xmlns:a16="http://schemas.microsoft.com/office/drawing/2014/main" id="{CE93F761-782C-C640-B2B6-8CA7492B28BC}"/>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8">
                    <a:extLst>
                      <a:ext uri="{FF2B5EF4-FFF2-40B4-BE49-F238E27FC236}">
                        <a16:creationId xmlns:a16="http://schemas.microsoft.com/office/drawing/2014/main" id="{723858D6-68CF-1C4E-A28B-A9FF5D728F2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Oval 9">
                    <a:extLst>
                      <a:ext uri="{FF2B5EF4-FFF2-40B4-BE49-F238E27FC236}">
                        <a16:creationId xmlns:a16="http://schemas.microsoft.com/office/drawing/2014/main" id="{70A7292E-FC97-924B-9010-8079BEC6219F}"/>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06" name="Group 44">
                  <a:extLst>
                    <a:ext uri="{FF2B5EF4-FFF2-40B4-BE49-F238E27FC236}">
                      <a16:creationId xmlns:a16="http://schemas.microsoft.com/office/drawing/2014/main" id="{DA3B2173-D171-E340-B704-06A3FE481C71}"/>
                    </a:ext>
                  </a:extLst>
                </p:cNvPr>
                <p:cNvGrpSpPr>
                  <a:grpSpLocks/>
                </p:cNvGrpSpPr>
                <p:nvPr/>
              </p:nvGrpSpPr>
              <p:grpSpPr bwMode="auto">
                <a:xfrm>
                  <a:off x="1456374" y="2475647"/>
                  <a:ext cx="355165" cy="419100"/>
                  <a:chOff x="2944" y="2405"/>
                  <a:chExt cx="227" cy="264"/>
                </a:xfrm>
              </p:grpSpPr>
              <p:sp>
                <p:nvSpPr>
                  <p:cNvPr id="307" name="Rectangle 45">
                    <a:extLst>
                      <a:ext uri="{FF2B5EF4-FFF2-40B4-BE49-F238E27FC236}">
                        <a16:creationId xmlns:a16="http://schemas.microsoft.com/office/drawing/2014/main" id="{A7CA85B6-08AA-4840-AE2B-A3321A49B6FA}"/>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Text Box 46">
                    <a:extLst>
                      <a:ext uri="{FF2B5EF4-FFF2-40B4-BE49-F238E27FC236}">
                        <a16:creationId xmlns:a16="http://schemas.microsoft.com/office/drawing/2014/main" id="{68812F5E-7A92-7B45-BBDE-2068A3A134D0}"/>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5" name="Group 284">
                <a:extLst>
                  <a:ext uri="{FF2B5EF4-FFF2-40B4-BE49-F238E27FC236}">
                    <a16:creationId xmlns:a16="http://schemas.microsoft.com/office/drawing/2014/main" id="{5E3B07EB-D89E-C542-85F0-D68A3698AEC4}"/>
                  </a:ext>
                </a:extLst>
              </p:cNvPr>
              <p:cNvGrpSpPr/>
              <p:nvPr/>
            </p:nvGrpSpPr>
            <p:grpSpPr>
              <a:xfrm>
                <a:off x="6263949" y="5807720"/>
                <a:ext cx="531821" cy="369069"/>
                <a:chOff x="1348328" y="2507397"/>
                <a:chExt cx="603916" cy="419100"/>
              </a:xfrm>
            </p:grpSpPr>
            <p:grpSp>
              <p:nvGrpSpPr>
                <p:cNvPr id="296" name="Group 295">
                  <a:extLst>
                    <a:ext uri="{FF2B5EF4-FFF2-40B4-BE49-F238E27FC236}">
                      <a16:creationId xmlns:a16="http://schemas.microsoft.com/office/drawing/2014/main" id="{CE2D511A-9878-0E42-B4E3-97548A8A67A3}"/>
                    </a:ext>
                  </a:extLst>
                </p:cNvPr>
                <p:cNvGrpSpPr/>
                <p:nvPr/>
              </p:nvGrpSpPr>
              <p:grpSpPr>
                <a:xfrm>
                  <a:off x="1348328" y="2555748"/>
                  <a:ext cx="603916" cy="308999"/>
                  <a:chOff x="5278570" y="2983486"/>
                  <a:chExt cx="501650" cy="233363"/>
                </a:xfrm>
              </p:grpSpPr>
              <p:sp>
                <p:nvSpPr>
                  <p:cNvPr id="300" name="Oval 5">
                    <a:extLst>
                      <a:ext uri="{FF2B5EF4-FFF2-40B4-BE49-F238E27FC236}">
                        <a16:creationId xmlns:a16="http://schemas.microsoft.com/office/drawing/2014/main" id="{C66E96DA-F1B1-9A41-8B0D-2F21B3B7ACBA}"/>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Line 6">
                    <a:extLst>
                      <a:ext uri="{FF2B5EF4-FFF2-40B4-BE49-F238E27FC236}">
                        <a16:creationId xmlns:a16="http://schemas.microsoft.com/office/drawing/2014/main" id="{A2387D1F-7EF0-9443-8128-6FF284EC9AFF}"/>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2" name="Line 7">
                    <a:extLst>
                      <a:ext uri="{FF2B5EF4-FFF2-40B4-BE49-F238E27FC236}">
                        <a16:creationId xmlns:a16="http://schemas.microsoft.com/office/drawing/2014/main" id="{4B183F70-EB28-A94F-BF31-54B939F6B75E}"/>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Rectangle 8">
                    <a:extLst>
                      <a:ext uri="{FF2B5EF4-FFF2-40B4-BE49-F238E27FC236}">
                        <a16:creationId xmlns:a16="http://schemas.microsoft.com/office/drawing/2014/main" id="{84BE29FD-A805-D348-99C3-8D3C650618E2}"/>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Oval 9">
                    <a:extLst>
                      <a:ext uri="{FF2B5EF4-FFF2-40B4-BE49-F238E27FC236}">
                        <a16:creationId xmlns:a16="http://schemas.microsoft.com/office/drawing/2014/main" id="{BF5D685A-16D6-5B40-9EEF-970D3CDCE370}"/>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44">
                  <a:extLst>
                    <a:ext uri="{FF2B5EF4-FFF2-40B4-BE49-F238E27FC236}">
                      <a16:creationId xmlns:a16="http://schemas.microsoft.com/office/drawing/2014/main" id="{058B095B-B9C0-F84A-B78C-FE9DCA729C71}"/>
                    </a:ext>
                  </a:extLst>
                </p:cNvPr>
                <p:cNvGrpSpPr>
                  <a:grpSpLocks/>
                </p:cNvGrpSpPr>
                <p:nvPr/>
              </p:nvGrpSpPr>
              <p:grpSpPr bwMode="auto">
                <a:xfrm>
                  <a:off x="1456374" y="2507397"/>
                  <a:ext cx="355165" cy="419100"/>
                  <a:chOff x="2944" y="2425"/>
                  <a:chExt cx="227" cy="264"/>
                </a:xfrm>
              </p:grpSpPr>
              <p:sp>
                <p:nvSpPr>
                  <p:cNvPr id="298" name="Rectangle 45">
                    <a:extLst>
                      <a:ext uri="{FF2B5EF4-FFF2-40B4-BE49-F238E27FC236}">
                        <a16:creationId xmlns:a16="http://schemas.microsoft.com/office/drawing/2014/main" id="{7FBA9119-2A14-E84A-A39B-55E9D6AE9399}"/>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9" name="Text Box 46">
                    <a:extLst>
                      <a:ext uri="{FF2B5EF4-FFF2-40B4-BE49-F238E27FC236}">
                        <a16:creationId xmlns:a16="http://schemas.microsoft.com/office/drawing/2014/main" id="{2944FA12-D5D2-E241-A9FC-D4A85A350D0A}"/>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e</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86" name="Group 285">
                <a:extLst>
                  <a:ext uri="{FF2B5EF4-FFF2-40B4-BE49-F238E27FC236}">
                    <a16:creationId xmlns:a16="http://schemas.microsoft.com/office/drawing/2014/main" id="{B9D4EE61-1CC1-6D4C-822D-300C73469B48}"/>
                  </a:ext>
                </a:extLst>
              </p:cNvPr>
              <p:cNvGrpSpPr/>
              <p:nvPr/>
            </p:nvGrpSpPr>
            <p:grpSpPr>
              <a:xfrm>
                <a:off x="8197315" y="5805271"/>
                <a:ext cx="531821" cy="369069"/>
                <a:chOff x="1348328" y="2507397"/>
                <a:chExt cx="603916" cy="419100"/>
              </a:xfrm>
            </p:grpSpPr>
            <p:grpSp>
              <p:nvGrpSpPr>
                <p:cNvPr id="287" name="Group 286">
                  <a:extLst>
                    <a:ext uri="{FF2B5EF4-FFF2-40B4-BE49-F238E27FC236}">
                      <a16:creationId xmlns:a16="http://schemas.microsoft.com/office/drawing/2014/main" id="{75D4F492-E56A-6541-9F9D-1D85B09999F3}"/>
                    </a:ext>
                  </a:extLst>
                </p:cNvPr>
                <p:cNvGrpSpPr/>
                <p:nvPr/>
              </p:nvGrpSpPr>
              <p:grpSpPr>
                <a:xfrm>
                  <a:off x="1348328" y="2555748"/>
                  <a:ext cx="603916" cy="308999"/>
                  <a:chOff x="5278570" y="2983486"/>
                  <a:chExt cx="501650" cy="233363"/>
                </a:xfrm>
              </p:grpSpPr>
              <p:sp>
                <p:nvSpPr>
                  <p:cNvPr id="291" name="Oval 5">
                    <a:extLst>
                      <a:ext uri="{FF2B5EF4-FFF2-40B4-BE49-F238E27FC236}">
                        <a16:creationId xmlns:a16="http://schemas.microsoft.com/office/drawing/2014/main" id="{190A087A-A659-3E4D-B4FE-1EA13D56BE4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Line 6">
                    <a:extLst>
                      <a:ext uri="{FF2B5EF4-FFF2-40B4-BE49-F238E27FC236}">
                        <a16:creationId xmlns:a16="http://schemas.microsoft.com/office/drawing/2014/main" id="{E7E9FE4A-5449-D244-A5A8-DEB5E1D8494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3" name="Line 7">
                    <a:extLst>
                      <a:ext uri="{FF2B5EF4-FFF2-40B4-BE49-F238E27FC236}">
                        <a16:creationId xmlns:a16="http://schemas.microsoft.com/office/drawing/2014/main" id="{8C243F83-93B5-2C49-9D61-2E8E8652A48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Rectangle 8">
                    <a:extLst>
                      <a:ext uri="{FF2B5EF4-FFF2-40B4-BE49-F238E27FC236}">
                        <a16:creationId xmlns:a16="http://schemas.microsoft.com/office/drawing/2014/main" id="{B0B61A2E-99AA-324F-8224-CB0B3B44042C}"/>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5" name="Oval 9">
                    <a:extLst>
                      <a:ext uri="{FF2B5EF4-FFF2-40B4-BE49-F238E27FC236}">
                        <a16:creationId xmlns:a16="http://schemas.microsoft.com/office/drawing/2014/main" id="{2F485C77-8179-0B4E-B93A-E5C91296B443}"/>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88" name="Group 44">
                  <a:extLst>
                    <a:ext uri="{FF2B5EF4-FFF2-40B4-BE49-F238E27FC236}">
                      <a16:creationId xmlns:a16="http://schemas.microsoft.com/office/drawing/2014/main" id="{0826EA6F-730D-8C47-8DDA-2C65DD6716BA}"/>
                    </a:ext>
                  </a:extLst>
                </p:cNvPr>
                <p:cNvGrpSpPr>
                  <a:grpSpLocks/>
                </p:cNvGrpSpPr>
                <p:nvPr/>
              </p:nvGrpSpPr>
              <p:grpSpPr bwMode="auto">
                <a:xfrm>
                  <a:off x="1492372" y="2507397"/>
                  <a:ext cx="283194" cy="419100"/>
                  <a:chOff x="2967" y="2425"/>
                  <a:chExt cx="181" cy="264"/>
                </a:xfrm>
              </p:grpSpPr>
              <p:sp>
                <p:nvSpPr>
                  <p:cNvPr id="289" name="Rectangle 45">
                    <a:extLst>
                      <a:ext uri="{FF2B5EF4-FFF2-40B4-BE49-F238E27FC236}">
                        <a16:creationId xmlns:a16="http://schemas.microsoft.com/office/drawing/2014/main" id="{C3E85E15-4F40-FF40-89C4-0E851470FA4F}"/>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0" name="Text Box 46">
                    <a:extLst>
                      <a:ext uri="{FF2B5EF4-FFF2-40B4-BE49-F238E27FC236}">
                        <a16:creationId xmlns:a16="http://schemas.microsoft.com/office/drawing/2014/main" id="{1905E332-CD71-E748-AE06-2A274A0D7B18}"/>
                      </a:ext>
                    </a:extLst>
                  </p:cNvPr>
                  <p:cNvSpPr txBox="1">
                    <a:spLocks noChangeArrowheads="1"/>
                  </p:cNvSpPr>
                  <p:nvPr/>
                </p:nvSpPr>
                <p:spPr bwMode="auto">
                  <a:xfrm>
                    <a:off x="2967" y="2425"/>
                    <a:ext cx="181"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f</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grpSp>
          <p:nvGrpSpPr>
            <p:cNvPr id="314" name="Group 313">
              <a:extLst>
                <a:ext uri="{FF2B5EF4-FFF2-40B4-BE49-F238E27FC236}">
                  <a16:creationId xmlns:a16="http://schemas.microsoft.com/office/drawing/2014/main" id="{917871C2-1731-FE43-944D-6364CCE85DA9}"/>
                </a:ext>
              </a:extLst>
            </p:cNvPr>
            <p:cNvGrpSpPr/>
            <p:nvPr/>
          </p:nvGrpSpPr>
          <p:grpSpPr>
            <a:xfrm>
              <a:off x="6944905" y="1814623"/>
              <a:ext cx="4395351" cy="404576"/>
              <a:chOff x="4333785" y="5772213"/>
              <a:chExt cx="4395351" cy="404576"/>
            </a:xfrm>
          </p:grpSpPr>
          <p:grpSp>
            <p:nvGrpSpPr>
              <p:cNvPr id="315" name="Group 314">
                <a:extLst>
                  <a:ext uri="{FF2B5EF4-FFF2-40B4-BE49-F238E27FC236}">
                    <a16:creationId xmlns:a16="http://schemas.microsoft.com/office/drawing/2014/main" id="{68E7B419-D4D3-3A4B-86E1-D40C76B2BB2C}"/>
                  </a:ext>
                </a:extLst>
              </p:cNvPr>
              <p:cNvGrpSpPr/>
              <p:nvPr/>
            </p:nvGrpSpPr>
            <p:grpSpPr>
              <a:xfrm>
                <a:off x="4333785" y="5772213"/>
                <a:ext cx="531821" cy="369069"/>
                <a:chOff x="1348328" y="2475647"/>
                <a:chExt cx="603916" cy="419100"/>
              </a:xfrm>
            </p:grpSpPr>
            <p:grpSp>
              <p:nvGrpSpPr>
                <p:cNvPr id="336" name="Group 335">
                  <a:extLst>
                    <a:ext uri="{FF2B5EF4-FFF2-40B4-BE49-F238E27FC236}">
                      <a16:creationId xmlns:a16="http://schemas.microsoft.com/office/drawing/2014/main" id="{93705575-DDBD-3D44-B843-C77E28CEAAD2}"/>
                    </a:ext>
                  </a:extLst>
                </p:cNvPr>
                <p:cNvGrpSpPr/>
                <p:nvPr/>
              </p:nvGrpSpPr>
              <p:grpSpPr>
                <a:xfrm>
                  <a:off x="1348328" y="2555748"/>
                  <a:ext cx="603916" cy="308999"/>
                  <a:chOff x="5278570" y="2983486"/>
                  <a:chExt cx="501650" cy="233363"/>
                </a:xfrm>
              </p:grpSpPr>
              <p:sp>
                <p:nvSpPr>
                  <p:cNvPr id="340" name="Oval 5">
                    <a:extLst>
                      <a:ext uri="{FF2B5EF4-FFF2-40B4-BE49-F238E27FC236}">
                        <a16:creationId xmlns:a16="http://schemas.microsoft.com/office/drawing/2014/main" id="{AF888CEF-6837-CD45-809F-91550C92C809}"/>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Line 6">
                    <a:extLst>
                      <a:ext uri="{FF2B5EF4-FFF2-40B4-BE49-F238E27FC236}">
                        <a16:creationId xmlns:a16="http://schemas.microsoft.com/office/drawing/2014/main" id="{4535759C-A65E-D84B-9508-03E1DC0B824C}"/>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Line 7">
                    <a:extLst>
                      <a:ext uri="{FF2B5EF4-FFF2-40B4-BE49-F238E27FC236}">
                        <a16:creationId xmlns:a16="http://schemas.microsoft.com/office/drawing/2014/main" id="{FFA7BAB7-E53C-EC41-ACE7-66FCD8629696}"/>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3" name="Rectangle 8">
                    <a:extLst>
                      <a:ext uri="{FF2B5EF4-FFF2-40B4-BE49-F238E27FC236}">
                        <a16:creationId xmlns:a16="http://schemas.microsoft.com/office/drawing/2014/main" id="{69E05203-3EC0-6447-8988-D4F7C2150FA6}"/>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4" name="Oval 9">
                    <a:extLst>
                      <a:ext uri="{FF2B5EF4-FFF2-40B4-BE49-F238E27FC236}">
                        <a16:creationId xmlns:a16="http://schemas.microsoft.com/office/drawing/2014/main" id="{D9043B05-A159-7D41-90D4-718D621EA02B}"/>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37" name="Group 44">
                  <a:extLst>
                    <a:ext uri="{FF2B5EF4-FFF2-40B4-BE49-F238E27FC236}">
                      <a16:creationId xmlns:a16="http://schemas.microsoft.com/office/drawing/2014/main" id="{230264F8-C92F-C344-8341-A92C3D105F2A}"/>
                    </a:ext>
                  </a:extLst>
                </p:cNvPr>
                <p:cNvGrpSpPr>
                  <a:grpSpLocks/>
                </p:cNvGrpSpPr>
                <p:nvPr/>
              </p:nvGrpSpPr>
              <p:grpSpPr bwMode="auto">
                <a:xfrm>
                  <a:off x="1456374" y="2475647"/>
                  <a:ext cx="355165" cy="419100"/>
                  <a:chOff x="2944" y="2405"/>
                  <a:chExt cx="227" cy="264"/>
                </a:xfrm>
              </p:grpSpPr>
              <p:sp>
                <p:nvSpPr>
                  <p:cNvPr id="338" name="Rectangle 45">
                    <a:extLst>
                      <a:ext uri="{FF2B5EF4-FFF2-40B4-BE49-F238E27FC236}">
                        <a16:creationId xmlns:a16="http://schemas.microsoft.com/office/drawing/2014/main" id="{F2B81453-DE5E-984D-B97A-6884B0BDD35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 Box 46">
                    <a:extLst>
                      <a:ext uri="{FF2B5EF4-FFF2-40B4-BE49-F238E27FC236}">
                        <a16:creationId xmlns:a16="http://schemas.microsoft.com/office/drawing/2014/main" id="{35E945F9-D699-744B-ACB7-587B2AA668D3}"/>
                      </a:ext>
                    </a:extLst>
                  </p:cNvPr>
                  <p:cNvSpPr txBox="1">
                    <a:spLocks noChangeArrowheads="1"/>
                  </p:cNvSpPr>
                  <p:nvPr/>
                </p:nvSpPr>
                <p:spPr bwMode="auto">
                  <a:xfrm>
                    <a:off x="2944" y="240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6" name="Group 315">
                <a:extLst>
                  <a:ext uri="{FF2B5EF4-FFF2-40B4-BE49-F238E27FC236}">
                    <a16:creationId xmlns:a16="http://schemas.microsoft.com/office/drawing/2014/main" id="{1CE7BA36-0E22-4F41-B503-121F0E8FF751}"/>
                  </a:ext>
                </a:extLst>
              </p:cNvPr>
              <p:cNvGrpSpPr/>
              <p:nvPr/>
            </p:nvGrpSpPr>
            <p:grpSpPr>
              <a:xfrm>
                <a:off x="6263949" y="5807720"/>
                <a:ext cx="531821" cy="369069"/>
                <a:chOff x="1348328" y="2507397"/>
                <a:chExt cx="603916" cy="419100"/>
              </a:xfrm>
            </p:grpSpPr>
            <p:grpSp>
              <p:nvGrpSpPr>
                <p:cNvPr id="327" name="Group 326">
                  <a:extLst>
                    <a:ext uri="{FF2B5EF4-FFF2-40B4-BE49-F238E27FC236}">
                      <a16:creationId xmlns:a16="http://schemas.microsoft.com/office/drawing/2014/main" id="{ABA31A37-F3CD-1746-9C86-0557D36C5404}"/>
                    </a:ext>
                  </a:extLst>
                </p:cNvPr>
                <p:cNvGrpSpPr/>
                <p:nvPr/>
              </p:nvGrpSpPr>
              <p:grpSpPr>
                <a:xfrm>
                  <a:off x="1348328" y="2555748"/>
                  <a:ext cx="603916" cy="308999"/>
                  <a:chOff x="5278570" y="2983486"/>
                  <a:chExt cx="501650" cy="233363"/>
                </a:xfrm>
              </p:grpSpPr>
              <p:sp>
                <p:nvSpPr>
                  <p:cNvPr id="331" name="Oval 5">
                    <a:extLst>
                      <a:ext uri="{FF2B5EF4-FFF2-40B4-BE49-F238E27FC236}">
                        <a16:creationId xmlns:a16="http://schemas.microsoft.com/office/drawing/2014/main" id="{39C9919B-E459-6946-BAB3-A266303D27E7}"/>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Line 6">
                    <a:extLst>
                      <a:ext uri="{FF2B5EF4-FFF2-40B4-BE49-F238E27FC236}">
                        <a16:creationId xmlns:a16="http://schemas.microsoft.com/office/drawing/2014/main" id="{61A62C09-3017-A541-9429-460C1A7F6B50}"/>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Line 7">
                    <a:extLst>
                      <a:ext uri="{FF2B5EF4-FFF2-40B4-BE49-F238E27FC236}">
                        <a16:creationId xmlns:a16="http://schemas.microsoft.com/office/drawing/2014/main" id="{86063EB7-D2C3-3447-B2FD-57FC1E74D327}"/>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4" name="Rectangle 8">
                    <a:extLst>
                      <a:ext uri="{FF2B5EF4-FFF2-40B4-BE49-F238E27FC236}">
                        <a16:creationId xmlns:a16="http://schemas.microsoft.com/office/drawing/2014/main" id="{BD5BCC42-3550-DF4A-BB55-F643AEBFD9AD}"/>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Oval 9">
                    <a:extLst>
                      <a:ext uri="{FF2B5EF4-FFF2-40B4-BE49-F238E27FC236}">
                        <a16:creationId xmlns:a16="http://schemas.microsoft.com/office/drawing/2014/main" id="{74611398-E647-494F-A7BD-186BB5CB5454}"/>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8" name="Group 44">
                  <a:extLst>
                    <a:ext uri="{FF2B5EF4-FFF2-40B4-BE49-F238E27FC236}">
                      <a16:creationId xmlns:a16="http://schemas.microsoft.com/office/drawing/2014/main" id="{B57BC638-F090-114B-B8BF-7E2F4A6CC8F0}"/>
                    </a:ext>
                  </a:extLst>
                </p:cNvPr>
                <p:cNvGrpSpPr>
                  <a:grpSpLocks/>
                </p:cNvGrpSpPr>
                <p:nvPr/>
              </p:nvGrpSpPr>
              <p:grpSpPr bwMode="auto">
                <a:xfrm>
                  <a:off x="1456374" y="2507397"/>
                  <a:ext cx="355165" cy="419100"/>
                  <a:chOff x="2944" y="2425"/>
                  <a:chExt cx="227" cy="264"/>
                </a:xfrm>
              </p:grpSpPr>
              <p:sp>
                <p:nvSpPr>
                  <p:cNvPr id="329" name="Rectangle 45">
                    <a:extLst>
                      <a:ext uri="{FF2B5EF4-FFF2-40B4-BE49-F238E27FC236}">
                        <a16:creationId xmlns:a16="http://schemas.microsoft.com/office/drawing/2014/main" id="{0F91A427-A1B7-A54C-8320-A92F425DFC7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 Box 46">
                    <a:extLst>
                      <a:ext uri="{FF2B5EF4-FFF2-40B4-BE49-F238E27FC236}">
                        <a16:creationId xmlns:a16="http://schemas.microsoft.com/office/drawing/2014/main" id="{E600E15A-04DE-4F44-AD3B-D284039393AF}"/>
                      </a:ext>
                    </a:extLst>
                  </p:cNvPr>
                  <p:cNvSpPr txBox="1">
                    <a:spLocks noChangeArrowheads="1"/>
                  </p:cNvSpPr>
                  <p:nvPr/>
                </p:nvSpPr>
                <p:spPr bwMode="auto">
                  <a:xfrm>
                    <a:off x="2944" y="2425"/>
                    <a:ext cx="227"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17" name="Group 316">
                <a:extLst>
                  <a:ext uri="{FF2B5EF4-FFF2-40B4-BE49-F238E27FC236}">
                    <a16:creationId xmlns:a16="http://schemas.microsoft.com/office/drawing/2014/main" id="{2EB87748-B820-0349-A8AC-FE8BBD55B257}"/>
                  </a:ext>
                </a:extLst>
              </p:cNvPr>
              <p:cNvGrpSpPr/>
              <p:nvPr/>
            </p:nvGrpSpPr>
            <p:grpSpPr>
              <a:xfrm>
                <a:off x="8197315" y="5805271"/>
                <a:ext cx="531821" cy="369069"/>
                <a:chOff x="1348328" y="2507397"/>
                <a:chExt cx="603916" cy="419100"/>
              </a:xfrm>
            </p:grpSpPr>
            <p:grpSp>
              <p:nvGrpSpPr>
                <p:cNvPr id="318" name="Group 317">
                  <a:extLst>
                    <a:ext uri="{FF2B5EF4-FFF2-40B4-BE49-F238E27FC236}">
                      <a16:creationId xmlns:a16="http://schemas.microsoft.com/office/drawing/2014/main" id="{EB6E4C7D-CDAA-7F47-A797-1E5FB2A80494}"/>
                    </a:ext>
                  </a:extLst>
                </p:cNvPr>
                <p:cNvGrpSpPr/>
                <p:nvPr/>
              </p:nvGrpSpPr>
              <p:grpSpPr>
                <a:xfrm>
                  <a:off x="1348328" y="2555748"/>
                  <a:ext cx="603916" cy="308999"/>
                  <a:chOff x="5278570" y="2983486"/>
                  <a:chExt cx="501650" cy="233363"/>
                </a:xfrm>
              </p:grpSpPr>
              <p:sp>
                <p:nvSpPr>
                  <p:cNvPr id="322" name="Oval 5">
                    <a:extLst>
                      <a:ext uri="{FF2B5EF4-FFF2-40B4-BE49-F238E27FC236}">
                        <a16:creationId xmlns:a16="http://schemas.microsoft.com/office/drawing/2014/main" id="{F9943B67-FB21-3647-869F-669BE6A721C5}"/>
                      </a:ext>
                    </a:extLst>
                  </p:cNvPr>
                  <p:cNvSpPr>
                    <a:spLocks noChangeArrowheads="1"/>
                  </p:cNvSpPr>
                  <p:nvPr/>
                </p:nvSpPr>
                <p:spPr bwMode="auto">
                  <a:xfrm>
                    <a:off x="5283332" y="3088261"/>
                    <a:ext cx="496888" cy="128588"/>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Line 6">
                    <a:extLst>
                      <a:ext uri="{FF2B5EF4-FFF2-40B4-BE49-F238E27FC236}">
                        <a16:creationId xmlns:a16="http://schemas.microsoft.com/office/drawing/2014/main" id="{57CCD935-17C4-B04B-B482-9A946E848ECB}"/>
                      </a:ext>
                    </a:extLst>
                  </p:cNvPr>
                  <p:cNvSpPr>
                    <a:spLocks noChangeShapeType="1"/>
                  </p:cNvSpPr>
                  <p:nvPr/>
                </p:nvSpPr>
                <p:spPr bwMode="auto">
                  <a:xfrm>
                    <a:off x="5283332"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Line 7">
                    <a:extLst>
                      <a:ext uri="{FF2B5EF4-FFF2-40B4-BE49-F238E27FC236}">
                        <a16:creationId xmlns:a16="http://schemas.microsoft.com/office/drawing/2014/main" id="{2FE8EAFF-CC53-364C-974F-2F913B960D6B}"/>
                      </a:ext>
                    </a:extLst>
                  </p:cNvPr>
                  <p:cNvSpPr>
                    <a:spLocks noChangeShapeType="1"/>
                  </p:cNvSpPr>
                  <p:nvPr/>
                </p:nvSpPr>
                <p:spPr bwMode="auto">
                  <a:xfrm>
                    <a:off x="5780220" y="3077148"/>
                    <a:ext cx="0" cy="79375"/>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Rectangle 8">
                    <a:extLst>
                      <a:ext uri="{FF2B5EF4-FFF2-40B4-BE49-F238E27FC236}">
                        <a16:creationId xmlns:a16="http://schemas.microsoft.com/office/drawing/2014/main" id="{B25B691E-9E1D-1E4F-9419-9156013814CE}"/>
                      </a:ext>
                    </a:extLst>
                  </p:cNvPr>
                  <p:cNvSpPr>
                    <a:spLocks noChangeArrowheads="1"/>
                  </p:cNvSpPr>
                  <p:nvPr/>
                </p:nvSpPr>
                <p:spPr bwMode="auto">
                  <a:xfrm>
                    <a:off x="5283332" y="3077148"/>
                    <a:ext cx="492125" cy="7778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Oval 9">
                    <a:extLst>
                      <a:ext uri="{FF2B5EF4-FFF2-40B4-BE49-F238E27FC236}">
                        <a16:creationId xmlns:a16="http://schemas.microsoft.com/office/drawing/2014/main" id="{9CB3B73F-9E39-EC4E-83F7-FBE10697408E}"/>
                      </a:ext>
                    </a:extLst>
                  </p:cNvPr>
                  <p:cNvSpPr>
                    <a:spLocks noChangeArrowheads="1"/>
                  </p:cNvSpPr>
                  <p:nvPr/>
                </p:nvSpPr>
                <p:spPr bwMode="auto">
                  <a:xfrm>
                    <a:off x="5278570" y="2983486"/>
                    <a:ext cx="496888" cy="150813"/>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19" name="Group 44">
                  <a:extLst>
                    <a:ext uri="{FF2B5EF4-FFF2-40B4-BE49-F238E27FC236}">
                      <a16:creationId xmlns:a16="http://schemas.microsoft.com/office/drawing/2014/main" id="{0F42679C-ED56-BC45-8C82-597609DBD4D2}"/>
                    </a:ext>
                  </a:extLst>
                </p:cNvPr>
                <p:cNvGrpSpPr>
                  <a:grpSpLocks/>
                </p:cNvGrpSpPr>
                <p:nvPr/>
              </p:nvGrpSpPr>
              <p:grpSpPr bwMode="auto">
                <a:xfrm>
                  <a:off x="1464202" y="2507397"/>
                  <a:ext cx="341084" cy="419100"/>
                  <a:chOff x="2949" y="2425"/>
                  <a:chExt cx="218" cy="264"/>
                </a:xfrm>
              </p:grpSpPr>
              <p:sp>
                <p:nvSpPr>
                  <p:cNvPr id="320" name="Rectangle 45">
                    <a:extLst>
                      <a:ext uri="{FF2B5EF4-FFF2-40B4-BE49-F238E27FC236}">
                        <a16:creationId xmlns:a16="http://schemas.microsoft.com/office/drawing/2014/main" id="{CF557465-1C6C-1245-9762-D6D2D9F891F4}"/>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46">
                    <a:extLst>
                      <a:ext uri="{FF2B5EF4-FFF2-40B4-BE49-F238E27FC236}">
                        <a16:creationId xmlns:a16="http://schemas.microsoft.com/office/drawing/2014/main" id="{CEEF1658-9381-E84D-81A0-1A501484FB8A}"/>
                      </a:ext>
                    </a:extLst>
                  </p:cNvPr>
                  <p:cNvSpPr txBox="1">
                    <a:spLocks noChangeArrowheads="1"/>
                  </p:cNvSpPr>
                  <p:nvPr/>
                </p:nvSpPr>
                <p:spPr bwMode="auto">
                  <a:xfrm>
                    <a:off x="2949" y="2425"/>
                    <a:ext cx="218" cy="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a:t>
                    </a: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sp>
          <p:nvSpPr>
            <p:cNvPr id="346" name="Right Arrow 345">
              <a:extLst>
                <a:ext uri="{FF2B5EF4-FFF2-40B4-BE49-F238E27FC236}">
                  <a16:creationId xmlns:a16="http://schemas.microsoft.com/office/drawing/2014/main" id="{042BFE25-0F60-794A-B634-E33D42BAAD21}"/>
                </a:ext>
              </a:extLst>
            </p:cNvPr>
            <p:cNvSpPr/>
            <p:nvPr/>
          </p:nvSpPr>
          <p:spPr>
            <a:xfrm rot="10800000">
              <a:off x="8271137" y="575159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7" name="Right Arrow 346">
              <a:extLst>
                <a:ext uri="{FF2B5EF4-FFF2-40B4-BE49-F238E27FC236}">
                  <a16:creationId xmlns:a16="http://schemas.microsoft.com/office/drawing/2014/main" id="{E9AE3BA5-DCA8-5D4F-A6D6-75EF46834F58}"/>
                </a:ext>
              </a:extLst>
            </p:cNvPr>
            <p:cNvSpPr/>
            <p:nvPr/>
          </p:nvSpPr>
          <p:spPr>
            <a:xfrm>
              <a:off x="7508446" y="575651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8" name="Right Arrow 347">
              <a:extLst>
                <a:ext uri="{FF2B5EF4-FFF2-40B4-BE49-F238E27FC236}">
                  <a16:creationId xmlns:a16="http://schemas.microsoft.com/office/drawing/2014/main" id="{80E704B5-3D0B-2A41-AF24-0F438DFF3159}"/>
                </a:ext>
              </a:extLst>
            </p:cNvPr>
            <p:cNvSpPr/>
            <p:nvPr/>
          </p:nvSpPr>
          <p:spPr>
            <a:xfrm rot="10800000">
              <a:off x="8263118" y="3813171"/>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Right Arrow 348">
              <a:extLst>
                <a:ext uri="{FF2B5EF4-FFF2-40B4-BE49-F238E27FC236}">
                  <a16:creationId xmlns:a16="http://schemas.microsoft.com/office/drawing/2014/main" id="{D96C2F6A-C449-3E42-9B4A-5B9F8178C165}"/>
                </a:ext>
              </a:extLst>
            </p:cNvPr>
            <p:cNvSpPr/>
            <p:nvPr/>
          </p:nvSpPr>
          <p:spPr>
            <a:xfrm>
              <a:off x="7516468" y="3818088"/>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0" name="Right Arrow 349">
              <a:extLst>
                <a:ext uri="{FF2B5EF4-FFF2-40B4-BE49-F238E27FC236}">
                  <a16:creationId xmlns:a16="http://schemas.microsoft.com/office/drawing/2014/main" id="{39F8950B-5EB1-4B4E-A0EF-73943A219C7C}"/>
                </a:ext>
              </a:extLst>
            </p:cNvPr>
            <p:cNvSpPr/>
            <p:nvPr/>
          </p:nvSpPr>
          <p:spPr>
            <a:xfrm rot="10800000">
              <a:off x="8271140" y="187474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ight Arrow 350">
              <a:extLst>
                <a:ext uri="{FF2B5EF4-FFF2-40B4-BE49-F238E27FC236}">
                  <a16:creationId xmlns:a16="http://schemas.microsoft.com/office/drawing/2014/main" id="{DF406DB6-2900-7C44-9860-A0ADA23E2211}"/>
                </a:ext>
              </a:extLst>
            </p:cNvPr>
            <p:cNvSpPr/>
            <p:nvPr/>
          </p:nvSpPr>
          <p:spPr>
            <a:xfrm>
              <a:off x="7535184" y="1895707"/>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2" name="Right Arrow 351">
              <a:extLst>
                <a:ext uri="{FF2B5EF4-FFF2-40B4-BE49-F238E27FC236}">
                  <a16:creationId xmlns:a16="http://schemas.microsoft.com/office/drawing/2014/main" id="{EE34E15B-D663-B047-93CF-9B1CD724C0A5}"/>
                </a:ext>
              </a:extLst>
            </p:cNvPr>
            <p:cNvSpPr/>
            <p:nvPr/>
          </p:nvSpPr>
          <p:spPr>
            <a:xfrm rot="10800000">
              <a:off x="10193519" y="1877422"/>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3" name="Right Arrow 352">
              <a:extLst>
                <a:ext uri="{FF2B5EF4-FFF2-40B4-BE49-F238E27FC236}">
                  <a16:creationId xmlns:a16="http://schemas.microsoft.com/office/drawing/2014/main" id="{C5E35028-9133-1F45-82D3-DD70357904CF}"/>
                </a:ext>
              </a:extLst>
            </p:cNvPr>
            <p:cNvSpPr/>
            <p:nvPr/>
          </p:nvSpPr>
          <p:spPr>
            <a:xfrm>
              <a:off x="9430828" y="1882339"/>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4" name="Right Arrow 353">
              <a:extLst>
                <a:ext uri="{FF2B5EF4-FFF2-40B4-BE49-F238E27FC236}">
                  <a16:creationId xmlns:a16="http://schemas.microsoft.com/office/drawing/2014/main" id="{F9910D40-9F0B-7C47-BDEC-508FFA6BCFDB}"/>
                </a:ext>
              </a:extLst>
            </p:cNvPr>
            <p:cNvSpPr/>
            <p:nvPr/>
          </p:nvSpPr>
          <p:spPr>
            <a:xfrm rot="10800000">
              <a:off x="10206889" y="3815843"/>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5" name="Right Arrow 354">
              <a:extLst>
                <a:ext uri="{FF2B5EF4-FFF2-40B4-BE49-F238E27FC236}">
                  <a16:creationId xmlns:a16="http://schemas.microsoft.com/office/drawing/2014/main" id="{EBB9FB89-D51A-8145-8D43-15C959806E3C}"/>
                </a:ext>
              </a:extLst>
            </p:cNvPr>
            <p:cNvSpPr/>
            <p:nvPr/>
          </p:nvSpPr>
          <p:spPr>
            <a:xfrm>
              <a:off x="9444198" y="3820760"/>
              <a:ext cx="575190" cy="152414"/>
            </a:xfrm>
            <a:prstGeom prst="rightArrow">
              <a:avLst/>
            </a:prstGeom>
            <a:gradFill>
              <a:gsLst>
                <a:gs pos="0">
                  <a:schemeClr val="bg1">
                    <a:lumMod val="95000"/>
                  </a:schemeClr>
                </a:gs>
                <a:gs pos="100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oup 9">
            <a:extLst>
              <a:ext uri="{FF2B5EF4-FFF2-40B4-BE49-F238E27FC236}">
                <a16:creationId xmlns:a16="http://schemas.microsoft.com/office/drawing/2014/main" id="{5A68ED79-45E9-CC44-B576-3A4920C60B8F}"/>
              </a:ext>
            </a:extLst>
          </p:cNvPr>
          <p:cNvGrpSpPr/>
          <p:nvPr/>
        </p:nvGrpSpPr>
        <p:grpSpPr>
          <a:xfrm>
            <a:off x="657860" y="2400132"/>
            <a:ext cx="5733486" cy="978729"/>
            <a:chOff x="657860" y="2475288"/>
            <a:chExt cx="5733486" cy="978729"/>
          </a:xfrm>
        </p:grpSpPr>
        <p:sp>
          <p:nvSpPr>
            <p:cNvPr id="167" name="TextBox 166">
              <a:extLst>
                <a:ext uri="{FF2B5EF4-FFF2-40B4-BE49-F238E27FC236}">
                  <a16:creationId xmlns:a16="http://schemas.microsoft.com/office/drawing/2014/main" id="{2013F4FC-3576-324F-8772-2A46D8919E19}"/>
                </a:ext>
              </a:extLst>
            </p:cNvPr>
            <p:cNvSpPr txBox="1"/>
            <p:nvPr/>
          </p:nvSpPr>
          <p:spPr>
            <a:xfrm flipH="1">
              <a:off x="1644363" y="2475288"/>
              <a:ext cx="4746983" cy="978729"/>
            </a:xfrm>
            <a:prstGeom prst="rect">
              <a:avLst/>
            </a:prstGeom>
            <a:noFill/>
          </p:spPr>
          <p:txBody>
            <a:bodyPr wrap="square" rtlCol="0">
              <a:spAutoFit/>
            </a:bodyPr>
            <a:lstStyle/>
            <a:p>
              <a:pPr>
                <a:lnSpc>
                  <a:spcPct val="90000"/>
                </a:lnSpc>
                <a:buClr>
                  <a:srgbClr val="0000A8"/>
                </a:buClr>
              </a:pPr>
              <a:r>
                <a:rPr lang="en-US" sz="2000" dirty="0"/>
                <a:t>c’s state at t=0 has propagated to b, and may influence distance vector computations up to </a:t>
              </a:r>
              <a:r>
                <a:rPr lang="en-US" sz="2400" b="1" dirty="0">
                  <a:solidFill>
                    <a:srgbClr val="0000A8"/>
                  </a:solidFill>
                </a:rPr>
                <a:t>1 </a:t>
              </a:r>
              <a:r>
                <a:rPr lang="en-US" sz="2000" dirty="0"/>
                <a:t>hop away, i.e., at b</a:t>
              </a:r>
            </a:p>
          </p:txBody>
        </p:sp>
        <p:grpSp>
          <p:nvGrpSpPr>
            <p:cNvPr id="173" name="Group 172">
              <a:extLst>
                <a:ext uri="{FF2B5EF4-FFF2-40B4-BE49-F238E27FC236}">
                  <a16:creationId xmlns:a16="http://schemas.microsoft.com/office/drawing/2014/main" id="{9C85FCEB-E7DC-7842-AEE6-1D9E48843ECA}"/>
                </a:ext>
              </a:extLst>
            </p:cNvPr>
            <p:cNvGrpSpPr/>
            <p:nvPr/>
          </p:nvGrpSpPr>
          <p:grpSpPr>
            <a:xfrm>
              <a:off x="657860" y="2750299"/>
              <a:ext cx="918242" cy="370050"/>
              <a:chOff x="1097284" y="2174236"/>
              <a:chExt cx="918242" cy="370050"/>
            </a:xfrm>
          </p:grpSpPr>
          <p:sp>
            <p:nvSpPr>
              <p:cNvPr id="174" name="TextBox 173">
                <a:extLst>
                  <a:ext uri="{FF2B5EF4-FFF2-40B4-BE49-F238E27FC236}">
                    <a16:creationId xmlns:a16="http://schemas.microsoft.com/office/drawing/2014/main" id="{6407F663-7874-8D41-BE55-CD70E43CAAE6}"/>
                  </a:ext>
                </a:extLst>
              </p:cNvPr>
              <p:cNvSpPr txBox="1"/>
              <p:nvPr/>
            </p:nvSpPr>
            <p:spPr>
              <a:xfrm>
                <a:off x="1521480" y="2174954"/>
                <a:ext cx="494046" cy="369332"/>
              </a:xfrm>
              <a:prstGeom prst="rect">
                <a:avLst/>
              </a:prstGeom>
              <a:noFill/>
            </p:spPr>
            <p:txBody>
              <a:bodyPr wrap="none" rtlCol="0">
                <a:spAutoFit/>
              </a:bodyPr>
              <a:lstStyle/>
              <a:p>
                <a:r>
                  <a:rPr lang="en-US" dirty="0"/>
                  <a:t>t=1</a:t>
                </a:r>
              </a:p>
            </p:txBody>
          </p:sp>
          <p:grpSp>
            <p:nvGrpSpPr>
              <p:cNvPr id="175" name="Group 174">
                <a:extLst>
                  <a:ext uri="{FF2B5EF4-FFF2-40B4-BE49-F238E27FC236}">
                    <a16:creationId xmlns:a16="http://schemas.microsoft.com/office/drawing/2014/main" id="{D10C9CF1-B1DD-6F42-885B-B1224B171A90}"/>
                  </a:ext>
                </a:extLst>
              </p:cNvPr>
              <p:cNvGrpSpPr/>
              <p:nvPr/>
            </p:nvGrpSpPr>
            <p:grpSpPr>
              <a:xfrm>
                <a:off x="1097284" y="2174236"/>
                <a:ext cx="392849" cy="364140"/>
                <a:chOff x="1097284" y="2174236"/>
                <a:chExt cx="438579" cy="364140"/>
              </a:xfrm>
            </p:grpSpPr>
            <p:sp>
              <p:nvSpPr>
                <p:cNvPr id="176" name="Oval 175">
                  <a:extLst>
                    <a:ext uri="{FF2B5EF4-FFF2-40B4-BE49-F238E27FC236}">
                      <a16:creationId xmlns:a16="http://schemas.microsoft.com/office/drawing/2014/main" id="{A14F8EC7-4938-634D-88A6-27EC87A14463}"/>
                    </a:ext>
                  </a:extLst>
                </p:cNvPr>
                <p:cNvSpPr/>
                <p:nvPr/>
              </p:nvSpPr>
              <p:spPr>
                <a:xfrm>
                  <a:off x="1100473" y="2176595"/>
                  <a:ext cx="431322" cy="361447"/>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77" name="Straight Connector 176">
                  <a:extLst>
                    <a:ext uri="{FF2B5EF4-FFF2-40B4-BE49-F238E27FC236}">
                      <a16:creationId xmlns:a16="http://schemas.microsoft.com/office/drawing/2014/main" id="{33F3DD7F-306B-3D46-AE49-582B347DD801}"/>
                    </a:ext>
                  </a:extLst>
                </p:cNvPr>
                <p:cNvCxnSpPr/>
                <p:nvPr/>
              </p:nvCxnSpPr>
              <p:spPr>
                <a:xfrm>
                  <a:off x="1314533" y="2174236"/>
                  <a:ext cx="0" cy="3247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6D6D1258-DA12-4840-A676-33406E4563DA}"/>
                    </a:ext>
                  </a:extLst>
                </p:cNvPr>
                <p:cNvCxnSpPr/>
                <p:nvPr/>
              </p:nvCxnSpPr>
              <p:spPr>
                <a:xfrm>
                  <a:off x="1314533" y="2505897"/>
                  <a:ext cx="0" cy="3247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48DD9DF8-7B49-5040-BED5-AC02018D2E4D}"/>
                    </a:ext>
                  </a:extLst>
                </p:cNvPr>
                <p:cNvCxnSpPr>
                  <a:cxnSpLocks/>
                </p:cNvCxnSpPr>
                <p:nvPr/>
              </p:nvCxnSpPr>
              <p:spPr>
                <a:xfrm rot="16200000">
                  <a:off x="1116663" y="2338620"/>
                  <a:ext cx="0" cy="38758"/>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2CA38E79-6C1B-9549-8167-C9C781F3B2BB}"/>
                    </a:ext>
                  </a:extLst>
                </p:cNvPr>
                <p:cNvCxnSpPr>
                  <a:cxnSpLocks/>
                </p:cNvCxnSpPr>
                <p:nvPr/>
              </p:nvCxnSpPr>
              <p:spPr>
                <a:xfrm rot="16200000">
                  <a:off x="1516484" y="2338620"/>
                  <a:ext cx="0" cy="38758"/>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C86B83C6-0038-A94D-834B-A00389821161}"/>
                    </a:ext>
                  </a:extLst>
                </p:cNvPr>
                <p:cNvCxnSpPr>
                  <a:cxnSpLocks/>
                </p:cNvCxnSpPr>
                <p:nvPr/>
              </p:nvCxnSpPr>
              <p:spPr>
                <a:xfrm>
                  <a:off x="1411431" y="2493045"/>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3D78F8B0-C316-0041-915B-FB25693F9981}"/>
                    </a:ext>
                  </a:extLst>
                </p:cNvPr>
                <p:cNvCxnSpPr>
                  <a:cxnSpLocks/>
                </p:cNvCxnSpPr>
                <p:nvPr/>
              </p:nvCxnSpPr>
              <p:spPr>
                <a:xfrm>
                  <a:off x="1205401" y="2199023"/>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D6E42BA2-10AD-E946-BA77-EF83F80D67D2}"/>
                    </a:ext>
                  </a:extLst>
                </p:cNvPr>
                <p:cNvCxnSpPr>
                  <a:cxnSpLocks/>
                </p:cNvCxnSpPr>
                <p:nvPr/>
              </p:nvCxnSpPr>
              <p:spPr>
                <a:xfrm flipH="1">
                  <a:off x="1201321" y="2491335"/>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88433B2E-3D4E-FD4C-AD3F-71D749E2690C}"/>
                    </a:ext>
                  </a:extLst>
                </p:cNvPr>
                <p:cNvCxnSpPr>
                  <a:cxnSpLocks/>
                </p:cNvCxnSpPr>
                <p:nvPr/>
              </p:nvCxnSpPr>
              <p:spPr>
                <a:xfrm flipH="1">
                  <a:off x="1407351" y="2197314"/>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31CF1464-DE43-084B-B680-06FDD203FF5A}"/>
                    </a:ext>
                  </a:extLst>
                </p:cNvPr>
                <p:cNvCxnSpPr>
                  <a:cxnSpLocks/>
                </p:cNvCxnSpPr>
                <p:nvPr/>
              </p:nvCxnSpPr>
              <p:spPr>
                <a:xfrm flipH="1">
                  <a:off x="1480788" y="2263982"/>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C0C2A298-F7C7-A147-B7CC-505ED7BED76A}"/>
                    </a:ext>
                  </a:extLst>
                </p:cNvPr>
                <p:cNvCxnSpPr>
                  <a:cxnSpLocks/>
                </p:cNvCxnSpPr>
                <p:nvPr/>
              </p:nvCxnSpPr>
              <p:spPr>
                <a:xfrm flipH="1">
                  <a:off x="1129926" y="2434925"/>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080612D4-C694-8D44-8E2C-5B9465014683}"/>
                    </a:ext>
                  </a:extLst>
                </p:cNvPr>
                <p:cNvCxnSpPr>
                  <a:cxnSpLocks/>
                </p:cNvCxnSpPr>
                <p:nvPr/>
              </p:nvCxnSpPr>
              <p:spPr>
                <a:xfrm flipH="1" flipV="1">
                  <a:off x="1136045" y="2265692"/>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6B115B08-82E4-8C4F-9D79-C3FF19440F28}"/>
                    </a:ext>
                  </a:extLst>
                </p:cNvPr>
                <p:cNvCxnSpPr>
                  <a:cxnSpLocks/>
                </p:cNvCxnSpPr>
                <p:nvPr/>
              </p:nvCxnSpPr>
              <p:spPr>
                <a:xfrm flipH="1" flipV="1">
                  <a:off x="1480788" y="2436635"/>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237" name="Oval 236">
                  <a:extLst>
                    <a:ext uri="{FF2B5EF4-FFF2-40B4-BE49-F238E27FC236}">
                      <a16:creationId xmlns:a16="http://schemas.microsoft.com/office/drawing/2014/main" id="{E122EC6B-9D5B-B74E-A99F-E5FC3F4164C3}"/>
                    </a:ext>
                  </a:extLst>
                </p:cNvPr>
                <p:cNvSpPr/>
                <p:nvPr/>
              </p:nvSpPr>
              <p:spPr>
                <a:xfrm>
                  <a:off x="1288014" y="2334922"/>
                  <a:ext cx="53037" cy="4691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38" name="Straight Connector 237">
                  <a:extLst>
                    <a:ext uri="{FF2B5EF4-FFF2-40B4-BE49-F238E27FC236}">
                      <a16:creationId xmlns:a16="http://schemas.microsoft.com/office/drawing/2014/main" id="{EDAD50CB-524A-0542-A559-A2229BF67DFD}"/>
                    </a:ext>
                  </a:extLst>
                </p:cNvPr>
                <p:cNvCxnSpPr>
                  <a:cxnSpLocks/>
                </p:cNvCxnSpPr>
                <p:nvPr/>
              </p:nvCxnSpPr>
              <p:spPr>
                <a:xfrm flipH="1">
                  <a:off x="1318079" y="2243337"/>
                  <a:ext cx="79786" cy="111123"/>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grpSp>
        </p:grpSp>
      </p:grpSp>
      <p:grpSp>
        <p:nvGrpSpPr>
          <p:cNvPr id="11" name="Group 10">
            <a:extLst>
              <a:ext uri="{FF2B5EF4-FFF2-40B4-BE49-F238E27FC236}">
                <a16:creationId xmlns:a16="http://schemas.microsoft.com/office/drawing/2014/main" id="{6FB12BE9-3CB5-8E45-8113-CD53343E18C5}"/>
              </a:ext>
            </a:extLst>
          </p:cNvPr>
          <p:cNvGrpSpPr/>
          <p:nvPr/>
        </p:nvGrpSpPr>
        <p:grpSpPr>
          <a:xfrm>
            <a:off x="644525" y="3464640"/>
            <a:ext cx="5840095" cy="978729"/>
            <a:chOff x="644525" y="3539796"/>
            <a:chExt cx="5840095" cy="978729"/>
          </a:xfrm>
        </p:grpSpPr>
        <p:sp>
          <p:nvSpPr>
            <p:cNvPr id="168" name="TextBox 167">
              <a:extLst>
                <a:ext uri="{FF2B5EF4-FFF2-40B4-BE49-F238E27FC236}">
                  <a16:creationId xmlns:a16="http://schemas.microsoft.com/office/drawing/2014/main" id="{A4A7377A-3138-FC43-98BD-729D7EB7E64C}"/>
                </a:ext>
              </a:extLst>
            </p:cNvPr>
            <p:cNvSpPr txBox="1"/>
            <p:nvPr/>
          </p:nvSpPr>
          <p:spPr>
            <a:xfrm flipH="1">
              <a:off x="1638864" y="3539796"/>
              <a:ext cx="4845756" cy="978729"/>
            </a:xfrm>
            <a:prstGeom prst="rect">
              <a:avLst/>
            </a:prstGeom>
            <a:noFill/>
          </p:spPr>
          <p:txBody>
            <a:bodyPr wrap="square" rtlCol="0">
              <a:spAutoFit/>
            </a:bodyPr>
            <a:lstStyle/>
            <a:p>
              <a:pPr>
                <a:lnSpc>
                  <a:spcPct val="90000"/>
                </a:lnSpc>
                <a:buClr>
                  <a:srgbClr val="0000A8"/>
                </a:buClr>
              </a:pPr>
              <a:r>
                <a:rPr lang="en-US" sz="2000" dirty="0"/>
                <a:t>c’s state at t=0 may now influence distance vector computations up to </a:t>
              </a:r>
              <a:r>
                <a:rPr lang="en-US" sz="2400" b="1" dirty="0">
                  <a:solidFill>
                    <a:srgbClr val="0000A8"/>
                  </a:solidFill>
                </a:rPr>
                <a:t>2 </a:t>
              </a:r>
              <a:r>
                <a:rPr lang="en-US" sz="2000" dirty="0"/>
                <a:t>hops away, i.e., at b and now at a, e as well</a:t>
              </a:r>
            </a:p>
          </p:txBody>
        </p:sp>
        <p:grpSp>
          <p:nvGrpSpPr>
            <p:cNvPr id="243" name="Group 242">
              <a:extLst>
                <a:ext uri="{FF2B5EF4-FFF2-40B4-BE49-F238E27FC236}">
                  <a16:creationId xmlns:a16="http://schemas.microsoft.com/office/drawing/2014/main" id="{B931310F-8D34-744B-BD5D-8A0D55B151E8}"/>
                </a:ext>
              </a:extLst>
            </p:cNvPr>
            <p:cNvGrpSpPr/>
            <p:nvPr/>
          </p:nvGrpSpPr>
          <p:grpSpPr>
            <a:xfrm>
              <a:off x="644525" y="3789159"/>
              <a:ext cx="918242" cy="370050"/>
              <a:chOff x="1097284" y="2174236"/>
              <a:chExt cx="918242" cy="370050"/>
            </a:xfrm>
          </p:grpSpPr>
          <p:sp>
            <p:nvSpPr>
              <p:cNvPr id="244" name="TextBox 243">
                <a:extLst>
                  <a:ext uri="{FF2B5EF4-FFF2-40B4-BE49-F238E27FC236}">
                    <a16:creationId xmlns:a16="http://schemas.microsoft.com/office/drawing/2014/main" id="{DBF37831-78F3-2145-BEC9-369382FB29D9}"/>
                  </a:ext>
                </a:extLst>
              </p:cNvPr>
              <p:cNvSpPr txBox="1"/>
              <p:nvPr/>
            </p:nvSpPr>
            <p:spPr>
              <a:xfrm>
                <a:off x="1521480" y="2174954"/>
                <a:ext cx="494046" cy="369332"/>
              </a:xfrm>
              <a:prstGeom prst="rect">
                <a:avLst/>
              </a:prstGeom>
              <a:noFill/>
            </p:spPr>
            <p:txBody>
              <a:bodyPr wrap="none" rtlCol="0">
                <a:spAutoFit/>
              </a:bodyPr>
              <a:lstStyle/>
              <a:p>
                <a:r>
                  <a:rPr lang="en-US" dirty="0"/>
                  <a:t>t=2</a:t>
                </a:r>
              </a:p>
            </p:txBody>
          </p:sp>
          <p:grpSp>
            <p:nvGrpSpPr>
              <p:cNvPr id="245" name="Group 244">
                <a:extLst>
                  <a:ext uri="{FF2B5EF4-FFF2-40B4-BE49-F238E27FC236}">
                    <a16:creationId xmlns:a16="http://schemas.microsoft.com/office/drawing/2014/main" id="{4A612D2D-6486-C04A-B754-CA873108FA46}"/>
                  </a:ext>
                </a:extLst>
              </p:cNvPr>
              <p:cNvGrpSpPr/>
              <p:nvPr/>
            </p:nvGrpSpPr>
            <p:grpSpPr>
              <a:xfrm>
                <a:off x="1097284" y="2174236"/>
                <a:ext cx="392849" cy="364140"/>
                <a:chOff x="1097284" y="2174236"/>
                <a:chExt cx="438579" cy="364140"/>
              </a:xfrm>
            </p:grpSpPr>
            <p:sp>
              <p:nvSpPr>
                <p:cNvPr id="246" name="Oval 245">
                  <a:extLst>
                    <a:ext uri="{FF2B5EF4-FFF2-40B4-BE49-F238E27FC236}">
                      <a16:creationId xmlns:a16="http://schemas.microsoft.com/office/drawing/2014/main" id="{0F369F45-D988-6D4C-BE05-2D0E19677FB1}"/>
                    </a:ext>
                  </a:extLst>
                </p:cNvPr>
                <p:cNvSpPr/>
                <p:nvPr/>
              </p:nvSpPr>
              <p:spPr>
                <a:xfrm>
                  <a:off x="1100473" y="2176595"/>
                  <a:ext cx="431322" cy="361447"/>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1" name="Straight Connector 250">
                  <a:extLst>
                    <a:ext uri="{FF2B5EF4-FFF2-40B4-BE49-F238E27FC236}">
                      <a16:creationId xmlns:a16="http://schemas.microsoft.com/office/drawing/2014/main" id="{23E3A523-360B-B445-8C29-43304BEAB275}"/>
                    </a:ext>
                  </a:extLst>
                </p:cNvPr>
                <p:cNvCxnSpPr/>
                <p:nvPr/>
              </p:nvCxnSpPr>
              <p:spPr>
                <a:xfrm>
                  <a:off x="1314533" y="2174236"/>
                  <a:ext cx="0" cy="3247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9B6FDD0F-15D4-0B4C-BA8E-3B601550C3D3}"/>
                    </a:ext>
                  </a:extLst>
                </p:cNvPr>
                <p:cNvCxnSpPr/>
                <p:nvPr/>
              </p:nvCxnSpPr>
              <p:spPr>
                <a:xfrm>
                  <a:off x="1314533" y="2505897"/>
                  <a:ext cx="0" cy="3247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C142B1FE-E468-1A40-8C49-B1EC401AFC2F}"/>
                    </a:ext>
                  </a:extLst>
                </p:cNvPr>
                <p:cNvCxnSpPr>
                  <a:cxnSpLocks/>
                </p:cNvCxnSpPr>
                <p:nvPr/>
              </p:nvCxnSpPr>
              <p:spPr>
                <a:xfrm rot="16200000">
                  <a:off x="1116663" y="2338620"/>
                  <a:ext cx="0" cy="38758"/>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538E6D6E-02A7-E944-9182-7EE53565ADC2}"/>
                    </a:ext>
                  </a:extLst>
                </p:cNvPr>
                <p:cNvCxnSpPr>
                  <a:cxnSpLocks/>
                </p:cNvCxnSpPr>
                <p:nvPr/>
              </p:nvCxnSpPr>
              <p:spPr>
                <a:xfrm rot="16200000">
                  <a:off x="1516484" y="2338620"/>
                  <a:ext cx="0" cy="38758"/>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8C75D3D-2BDE-2746-B977-14408BECB8F6}"/>
                    </a:ext>
                  </a:extLst>
                </p:cNvPr>
                <p:cNvCxnSpPr>
                  <a:cxnSpLocks/>
                </p:cNvCxnSpPr>
                <p:nvPr/>
              </p:nvCxnSpPr>
              <p:spPr>
                <a:xfrm>
                  <a:off x="1411431" y="2493045"/>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07B9B84D-F07B-954A-9C0C-6D624EB4EFB3}"/>
                    </a:ext>
                  </a:extLst>
                </p:cNvPr>
                <p:cNvCxnSpPr>
                  <a:cxnSpLocks/>
                </p:cNvCxnSpPr>
                <p:nvPr/>
              </p:nvCxnSpPr>
              <p:spPr>
                <a:xfrm>
                  <a:off x="1205401" y="2199023"/>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B8826E3E-9CD2-884C-BC7F-2A2ECF5DCB06}"/>
                    </a:ext>
                  </a:extLst>
                </p:cNvPr>
                <p:cNvCxnSpPr>
                  <a:cxnSpLocks/>
                </p:cNvCxnSpPr>
                <p:nvPr/>
              </p:nvCxnSpPr>
              <p:spPr>
                <a:xfrm flipH="1">
                  <a:off x="1201321" y="2491335"/>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9143171F-271F-2448-B0E3-075448D34C10}"/>
                    </a:ext>
                  </a:extLst>
                </p:cNvPr>
                <p:cNvCxnSpPr>
                  <a:cxnSpLocks/>
                </p:cNvCxnSpPr>
                <p:nvPr/>
              </p:nvCxnSpPr>
              <p:spPr>
                <a:xfrm flipH="1">
                  <a:off x="1407351" y="2197314"/>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48C065DC-DA76-F84C-B99B-A87374A23298}"/>
                    </a:ext>
                  </a:extLst>
                </p:cNvPr>
                <p:cNvCxnSpPr>
                  <a:cxnSpLocks/>
                </p:cNvCxnSpPr>
                <p:nvPr/>
              </p:nvCxnSpPr>
              <p:spPr>
                <a:xfrm flipH="1">
                  <a:off x="1480788" y="2263982"/>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2DCEAF1C-3C72-BE47-8DC0-E69467D439C6}"/>
                    </a:ext>
                  </a:extLst>
                </p:cNvPr>
                <p:cNvCxnSpPr>
                  <a:cxnSpLocks/>
                </p:cNvCxnSpPr>
                <p:nvPr/>
              </p:nvCxnSpPr>
              <p:spPr>
                <a:xfrm flipH="1">
                  <a:off x="1129926" y="2434925"/>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38F29380-FC05-974A-929E-E2A3CBE27830}"/>
                    </a:ext>
                  </a:extLst>
                </p:cNvPr>
                <p:cNvCxnSpPr>
                  <a:cxnSpLocks/>
                </p:cNvCxnSpPr>
                <p:nvPr/>
              </p:nvCxnSpPr>
              <p:spPr>
                <a:xfrm flipH="1" flipV="1">
                  <a:off x="1136045" y="2265692"/>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C9AA46C9-A442-4B4D-BC4D-0848FACD8B47}"/>
                    </a:ext>
                  </a:extLst>
                </p:cNvPr>
                <p:cNvCxnSpPr>
                  <a:cxnSpLocks/>
                </p:cNvCxnSpPr>
                <p:nvPr/>
              </p:nvCxnSpPr>
              <p:spPr>
                <a:xfrm flipH="1" flipV="1">
                  <a:off x="1480788" y="2436635"/>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277" name="Oval 276">
                  <a:extLst>
                    <a:ext uri="{FF2B5EF4-FFF2-40B4-BE49-F238E27FC236}">
                      <a16:creationId xmlns:a16="http://schemas.microsoft.com/office/drawing/2014/main" id="{6A50A089-AD54-C245-8ADC-E805E6D50FF3}"/>
                    </a:ext>
                  </a:extLst>
                </p:cNvPr>
                <p:cNvSpPr/>
                <p:nvPr/>
              </p:nvSpPr>
              <p:spPr>
                <a:xfrm>
                  <a:off x="1288014" y="2334922"/>
                  <a:ext cx="53037" cy="4691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8" name="Straight Connector 277">
                  <a:extLst>
                    <a:ext uri="{FF2B5EF4-FFF2-40B4-BE49-F238E27FC236}">
                      <a16:creationId xmlns:a16="http://schemas.microsoft.com/office/drawing/2014/main" id="{8B3093BD-CFE2-4142-ABCD-C25BF9AD8296}"/>
                    </a:ext>
                  </a:extLst>
                </p:cNvPr>
                <p:cNvCxnSpPr>
                  <a:cxnSpLocks/>
                </p:cNvCxnSpPr>
                <p:nvPr/>
              </p:nvCxnSpPr>
              <p:spPr>
                <a:xfrm flipH="1">
                  <a:off x="1310990" y="2293502"/>
                  <a:ext cx="151387" cy="67308"/>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grpSp>
        </p:grpSp>
      </p:grpSp>
      <p:grpSp>
        <p:nvGrpSpPr>
          <p:cNvPr id="12" name="Group 11">
            <a:extLst>
              <a:ext uri="{FF2B5EF4-FFF2-40B4-BE49-F238E27FC236}">
                <a16:creationId xmlns:a16="http://schemas.microsoft.com/office/drawing/2014/main" id="{C26D2FCC-4519-194E-8CB3-21DB9C01A117}"/>
              </a:ext>
            </a:extLst>
          </p:cNvPr>
          <p:cNvGrpSpPr/>
          <p:nvPr/>
        </p:nvGrpSpPr>
        <p:grpSpPr>
          <a:xfrm>
            <a:off x="657860" y="4484676"/>
            <a:ext cx="5999480" cy="978729"/>
            <a:chOff x="657860" y="4484676"/>
            <a:chExt cx="5999480" cy="978729"/>
          </a:xfrm>
        </p:grpSpPr>
        <p:sp>
          <p:nvSpPr>
            <p:cNvPr id="169" name="TextBox 168">
              <a:extLst>
                <a:ext uri="{FF2B5EF4-FFF2-40B4-BE49-F238E27FC236}">
                  <a16:creationId xmlns:a16="http://schemas.microsoft.com/office/drawing/2014/main" id="{19EF13B0-7DD1-E541-89DF-FCD4AD2CD993}"/>
                </a:ext>
              </a:extLst>
            </p:cNvPr>
            <p:cNvSpPr txBox="1"/>
            <p:nvPr/>
          </p:nvSpPr>
          <p:spPr>
            <a:xfrm flipH="1">
              <a:off x="1659184" y="4484676"/>
              <a:ext cx="4998156" cy="978729"/>
            </a:xfrm>
            <a:prstGeom prst="rect">
              <a:avLst/>
            </a:prstGeom>
            <a:noFill/>
          </p:spPr>
          <p:txBody>
            <a:bodyPr wrap="square" rtlCol="0">
              <a:spAutoFit/>
            </a:bodyPr>
            <a:lstStyle/>
            <a:p>
              <a:pPr>
                <a:lnSpc>
                  <a:spcPct val="90000"/>
                </a:lnSpc>
                <a:buClr>
                  <a:srgbClr val="0000A8"/>
                </a:buClr>
              </a:pPr>
              <a:r>
                <a:rPr lang="en-US" sz="2000" dirty="0"/>
                <a:t>c’s state at t=0 may influence distance vector computations up to </a:t>
              </a:r>
              <a:r>
                <a:rPr lang="en-US" sz="2400" b="1" dirty="0">
                  <a:solidFill>
                    <a:srgbClr val="0000A8"/>
                  </a:solidFill>
                </a:rPr>
                <a:t>3</a:t>
              </a:r>
              <a:r>
                <a:rPr lang="en-US" sz="2000" dirty="0"/>
                <a:t> hops away, i.e., at b,a,e and now at c,f,h as well</a:t>
              </a:r>
            </a:p>
          </p:txBody>
        </p:sp>
        <p:grpSp>
          <p:nvGrpSpPr>
            <p:cNvPr id="281" name="Group 280">
              <a:extLst>
                <a:ext uri="{FF2B5EF4-FFF2-40B4-BE49-F238E27FC236}">
                  <a16:creationId xmlns:a16="http://schemas.microsoft.com/office/drawing/2014/main" id="{A5A52D85-6CD3-D445-B929-D0E8B8B65C1F}"/>
                </a:ext>
              </a:extLst>
            </p:cNvPr>
            <p:cNvGrpSpPr/>
            <p:nvPr/>
          </p:nvGrpSpPr>
          <p:grpSpPr>
            <a:xfrm>
              <a:off x="657860" y="4761979"/>
              <a:ext cx="918242" cy="370050"/>
              <a:chOff x="1097284" y="2174236"/>
              <a:chExt cx="918242" cy="370050"/>
            </a:xfrm>
          </p:grpSpPr>
          <p:sp>
            <p:nvSpPr>
              <p:cNvPr id="282" name="TextBox 281">
                <a:extLst>
                  <a:ext uri="{FF2B5EF4-FFF2-40B4-BE49-F238E27FC236}">
                    <a16:creationId xmlns:a16="http://schemas.microsoft.com/office/drawing/2014/main" id="{30B13979-FE63-E24E-B47A-5E098E8B8E4A}"/>
                  </a:ext>
                </a:extLst>
              </p:cNvPr>
              <p:cNvSpPr txBox="1"/>
              <p:nvPr/>
            </p:nvSpPr>
            <p:spPr>
              <a:xfrm>
                <a:off x="1521480" y="2174954"/>
                <a:ext cx="494046" cy="369332"/>
              </a:xfrm>
              <a:prstGeom prst="rect">
                <a:avLst/>
              </a:prstGeom>
              <a:noFill/>
            </p:spPr>
            <p:txBody>
              <a:bodyPr wrap="none" rtlCol="0">
                <a:spAutoFit/>
              </a:bodyPr>
              <a:lstStyle/>
              <a:p>
                <a:r>
                  <a:rPr lang="en-US" dirty="0"/>
                  <a:t>t=3</a:t>
                </a:r>
              </a:p>
            </p:txBody>
          </p:sp>
          <p:grpSp>
            <p:nvGrpSpPr>
              <p:cNvPr id="345" name="Group 344">
                <a:extLst>
                  <a:ext uri="{FF2B5EF4-FFF2-40B4-BE49-F238E27FC236}">
                    <a16:creationId xmlns:a16="http://schemas.microsoft.com/office/drawing/2014/main" id="{1A403FAE-73B3-214E-A95E-8F3D864408A2}"/>
                  </a:ext>
                </a:extLst>
              </p:cNvPr>
              <p:cNvGrpSpPr/>
              <p:nvPr/>
            </p:nvGrpSpPr>
            <p:grpSpPr>
              <a:xfrm>
                <a:off x="1097284" y="2174236"/>
                <a:ext cx="392849" cy="364140"/>
                <a:chOff x="1097284" y="2174236"/>
                <a:chExt cx="438579" cy="364140"/>
              </a:xfrm>
            </p:grpSpPr>
            <p:sp>
              <p:nvSpPr>
                <p:cNvPr id="357" name="Oval 356">
                  <a:extLst>
                    <a:ext uri="{FF2B5EF4-FFF2-40B4-BE49-F238E27FC236}">
                      <a16:creationId xmlns:a16="http://schemas.microsoft.com/office/drawing/2014/main" id="{91FF21CF-ACE1-114C-AF40-457630C4AB74}"/>
                    </a:ext>
                  </a:extLst>
                </p:cNvPr>
                <p:cNvSpPr/>
                <p:nvPr/>
              </p:nvSpPr>
              <p:spPr>
                <a:xfrm>
                  <a:off x="1100473" y="2176595"/>
                  <a:ext cx="431322" cy="361447"/>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67" name="Straight Connector 366">
                  <a:extLst>
                    <a:ext uri="{FF2B5EF4-FFF2-40B4-BE49-F238E27FC236}">
                      <a16:creationId xmlns:a16="http://schemas.microsoft.com/office/drawing/2014/main" id="{A932C4E8-DAA6-BF49-B8AB-D0AC5B968318}"/>
                    </a:ext>
                  </a:extLst>
                </p:cNvPr>
                <p:cNvCxnSpPr/>
                <p:nvPr/>
              </p:nvCxnSpPr>
              <p:spPr>
                <a:xfrm>
                  <a:off x="1314533" y="2174236"/>
                  <a:ext cx="0" cy="3247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B598560C-BCF0-6540-A930-6E3452DA2F59}"/>
                    </a:ext>
                  </a:extLst>
                </p:cNvPr>
                <p:cNvCxnSpPr/>
                <p:nvPr/>
              </p:nvCxnSpPr>
              <p:spPr>
                <a:xfrm>
                  <a:off x="1314533" y="2505897"/>
                  <a:ext cx="0" cy="3247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92F927D8-3807-6B46-BCA2-BEC7225122F0}"/>
                    </a:ext>
                  </a:extLst>
                </p:cNvPr>
                <p:cNvCxnSpPr>
                  <a:cxnSpLocks/>
                </p:cNvCxnSpPr>
                <p:nvPr/>
              </p:nvCxnSpPr>
              <p:spPr>
                <a:xfrm rot="16200000">
                  <a:off x="1116663" y="2338620"/>
                  <a:ext cx="0" cy="38758"/>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B2276A01-1036-2D48-BE69-15831400DCDB}"/>
                    </a:ext>
                  </a:extLst>
                </p:cNvPr>
                <p:cNvCxnSpPr>
                  <a:cxnSpLocks/>
                </p:cNvCxnSpPr>
                <p:nvPr/>
              </p:nvCxnSpPr>
              <p:spPr>
                <a:xfrm rot="16200000">
                  <a:off x="1516484" y="2338620"/>
                  <a:ext cx="0" cy="38758"/>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F35AD5A3-0A6E-E04C-A282-2F3C99769914}"/>
                    </a:ext>
                  </a:extLst>
                </p:cNvPr>
                <p:cNvCxnSpPr>
                  <a:cxnSpLocks/>
                </p:cNvCxnSpPr>
                <p:nvPr/>
              </p:nvCxnSpPr>
              <p:spPr>
                <a:xfrm>
                  <a:off x="1411431" y="2493045"/>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1FDF9C7E-FB2A-E74A-857B-82B6CFC7225E}"/>
                    </a:ext>
                  </a:extLst>
                </p:cNvPr>
                <p:cNvCxnSpPr>
                  <a:cxnSpLocks/>
                </p:cNvCxnSpPr>
                <p:nvPr/>
              </p:nvCxnSpPr>
              <p:spPr>
                <a:xfrm>
                  <a:off x="1205401" y="2199023"/>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2C2982F5-1FAC-6E45-99FF-7935E0FFDD6A}"/>
                    </a:ext>
                  </a:extLst>
                </p:cNvPr>
                <p:cNvCxnSpPr>
                  <a:cxnSpLocks/>
                </p:cNvCxnSpPr>
                <p:nvPr/>
              </p:nvCxnSpPr>
              <p:spPr>
                <a:xfrm flipH="1">
                  <a:off x="1201321" y="2491335"/>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6A7FCB1A-613F-8548-99DC-0A176CB34333}"/>
                    </a:ext>
                  </a:extLst>
                </p:cNvPr>
                <p:cNvCxnSpPr>
                  <a:cxnSpLocks/>
                </p:cNvCxnSpPr>
                <p:nvPr/>
              </p:nvCxnSpPr>
              <p:spPr>
                <a:xfrm flipH="1">
                  <a:off x="1407351" y="2197314"/>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1A0B9C39-6065-7243-B092-8728059E7884}"/>
                    </a:ext>
                  </a:extLst>
                </p:cNvPr>
                <p:cNvCxnSpPr>
                  <a:cxnSpLocks/>
                </p:cNvCxnSpPr>
                <p:nvPr/>
              </p:nvCxnSpPr>
              <p:spPr>
                <a:xfrm flipH="1">
                  <a:off x="1480788" y="2263982"/>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846ED202-1E7B-6B47-A9E2-400A81344010}"/>
                    </a:ext>
                  </a:extLst>
                </p:cNvPr>
                <p:cNvCxnSpPr>
                  <a:cxnSpLocks/>
                </p:cNvCxnSpPr>
                <p:nvPr/>
              </p:nvCxnSpPr>
              <p:spPr>
                <a:xfrm flipH="1">
                  <a:off x="1129926" y="2434925"/>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FBDED580-4A52-764D-964D-B986221CB917}"/>
                    </a:ext>
                  </a:extLst>
                </p:cNvPr>
                <p:cNvCxnSpPr>
                  <a:cxnSpLocks/>
                </p:cNvCxnSpPr>
                <p:nvPr/>
              </p:nvCxnSpPr>
              <p:spPr>
                <a:xfrm flipH="1" flipV="1">
                  <a:off x="1136045" y="2265692"/>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743C0F0F-0E63-474A-A14F-0DF1A12A1624}"/>
                    </a:ext>
                  </a:extLst>
                </p:cNvPr>
                <p:cNvCxnSpPr>
                  <a:cxnSpLocks/>
                </p:cNvCxnSpPr>
                <p:nvPr/>
              </p:nvCxnSpPr>
              <p:spPr>
                <a:xfrm flipH="1" flipV="1">
                  <a:off x="1480788" y="2436635"/>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379" name="Oval 378">
                  <a:extLst>
                    <a:ext uri="{FF2B5EF4-FFF2-40B4-BE49-F238E27FC236}">
                      <a16:creationId xmlns:a16="http://schemas.microsoft.com/office/drawing/2014/main" id="{0D3FBCFB-A3B6-D240-BF0F-F0B30AAFFAD8}"/>
                    </a:ext>
                  </a:extLst>
                </p:cNvPr>
                <p:cNvSpPr/>
                <p:nvPr/>
              </p:nvSpPr>
              <p:spPr>
                <a:xfrm>
                  <a:off x="1288014" y="2334922"/>
                  <a:ext cx="53037" cy="4691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80" name="Straight Connector 379">
                  <a:extLst>
                    <a:ext uri="{FF2B5EF4-FFF2-40B4-BE49-F238E27FC236}">
                      <a16:creationId xmlns:a16="http://schemas.microsoft.com/office/drawing/2014/main" id="{5C6CF4CD-B823-7943-9D77-B4AA1799267D}"/>
                    </a:ext>
                  </a:extLst>
                </p:cNvPr>
                <p:cNvCxnSpPr>
                  <a:cxnSpLocks/>
                </p:cNvCxnSpPr>
                <p:nvPr/>
              </p:nvCxnSpPr>
              <p:spPr>
                <a:xfrm flipH="1">
                  <a:off x="1314533" y="2354460"/>
                  <a:ext cx="154224" cy="0"/>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grpSp>
        </p:grpSp>
      </p:grpSp>
      <p:grpSp>
        <p:nvGrpSpPr>
          <p:cNvPr id="13" name="Group 12">
            <a:extLst>
              <a:ext uri="{FF2B5EF4-FFF2-40B4-BE49-F238E27FC236}">
                <a16:creationId xmlns:a16="http://schemas.microsoft.com/office/drawing/2014/main" id="{7AC0DA2B-BD26-BB4F-B1E2-9A0BE319047B}"/>
              </a:ext>
            </a:extLst>
          </p:cNvPr>
          <p:cNvGrpSpPr/>
          <p:nvPr/>
        </p:nvGrpSpPr>
        <p:grpSpPr>
          <a:xfrm>
            <a:off x="657860" y="5524662"/>
            <a:ext cx="5918200" cy="978729"/>
            <a:chOff x="657860" y="5499610"/>
            <a:chExt cx="5918200" cy="978729"/>
          </a:xfrm>
        </p:grpSpPr>
        <p:sp>
          <p:nvSpPr>
            <p:cNvPr id="3" name="Rectangle 2">
              <a:extLst>
                <a:ext uri="{FF2B5EF4-FFF2-40B4-BE49-F238E27FC236}">
                  <a16:creationId xmlns:a16="http://schemas.microsoft.com/office/drawing/2014/main" id="{AA8B40C8-D0BF-E549-8280-EE389E285592}"/>
                </a:ext>
              </a:extLst>
            </p:cNvPr>
            <p:cNvSpPr/>
            <p:nvPr/>
          </p:nvSpPr>
          <p:spPr>
            <a:xfrm>
              <a:off x="1638300" y="5499610"/>
              <a:ext cx="4937760" cy="978729"/>
            </a:xfrm>
            <a:prstGeom prst="rect">
              <a:avLst/>
            </a:prstGeom>
          </p:spPr>
          <p:txBody>
            <a:bodyPr wrap="square">
              <a:spAutoFit/>
            </a:bodyPr>
            <a:lstStyle/>
            <a:p>
              <a:pPr>
                <a:lnSpc>
                  <a:spcPct val="90000"/>
                </a:lnSpc>
                <a:buClr>
                  <a:srgbClr val="0000A8"/>
                </a:buClr>
              </a:pPr>
              <a:r>
                <a:rPr lang="en-US" sz="2000" dirty="0"/>
                <a:t>c’s state at t=0 may influence distance vector computations up to </a:t>
              </a:r>
              <a:r>
                <a:rPr lang="en-US" sz="2400" b="1" dirty="0">
                  <a:solidFill>
                    <a:srgbClr val="0000A8"/>
                  </a:solidFill>
                </a:rPr>
                <a:t>4</a:t>
              </a:r>
              <a:r>
                <a:rPr lang="en-US" sz="2000" dirty="0"/>
                <a:t> hops away, i.e., at b,a,e, c, f, h and now at g,i as well</a:t>
              </a:r>
            </a:p>
          </p:txBody>
        </p:sp>
        <p:grpSp>
          <p:nvGrpSpPr>
            <p:cNvPr id="381" name="Group 380">
              <a:extLst>
                <a:ext uri="{FF2B5EF4-FFF2-40B4-BE49-F238E27FC236}">
                  <a16:creationId xmlns:a16="http://schemas.microsoft.com/office/drawing/2014/main" id="{BF0491AD-F320-A845-9707-456351BE1D98}"/>
                </a:ext>
              </a:extLst>
            </p:cNvPr>
            <p:cNvGrpSpPr/>
            <p:nvPr/>
          </p:nvGrpSpPr>
          <p:grpSpPr>
            <a:xfrm>
              <a:off x="657860" y="5777979"/>
              <a:ext cx="918242" cy="370050"/>
              <a:chOff x="1097284" y="2174236"/>
              <a:chExt cx="918242" cy="370050"/>
            </a:xfrm>
          </p:grpSpPr>
          <p:sp>
            <p:nvSpPr>
              <p:cNvPr id="382" name="TextBox 381">
                <a:extLst>
                  <a:ext uri="{FF2B5EF4-FFF2-40B4-BE49-F238E27FC236}">
                    <a16:creationId xmlns:a16="http://schemas.microsoft.com/office/drawing/2014/main" id="{9E1FC597-91E5-1541-8074-E2D80420D31D}"/>
                  </a:ext>
                </a:extLst>
              </p:cNvPr>
              <p:cNvSpPr txBox="1"/>
              <p:nvPr/>
            </p:nvSpPr>
            <p:spPr>
              <a:xfrm>
                <a:off x="1521480" y="2174954"/>
                <a:ext cx="494046" cy="369332"/>
              </a:xfrm>
              <a:prstGeom prst="rect">
                <a:avLst/>
              </a:prstGeom>
              <a:noFill/>
            </p:spPr>
            <p:txBody>
              <a:bodyPr wrap="none" rtlCol="0">
                <a:spAutoFit/>
              </a:bodyPr>
              <a:lstStyle/>
              <a:p>
                <a:r>
                  <a:rPr lang="en-US" dirty="0"/>
                  <a:t>t=4</a:t>
                </a:r>
              </a:p>
            </p:txBody>
          </p:sp>
          <p:grpSp>
            <p:nvGrpSpPr>
              <p:cNvPr id="383" name="Group 382">
                <a:extLst>
                  <a:ext uri="{FF2B5EF4-FFF2-40B4-BE49-F238E27FC236}">
                    <a16:creationId xmlns:a16="http://schemas.microsoft.com/office/drawing/2014/main" id="{EA849807-5604-1C4E-8335-F0F326C10FDF}"/>
                  </a:ext>
                </a:extLst>
              </p:cNvPr>
              <p:cNvGrpSpPr/>
              <p:nvPr/>
            </p:nvGrpSpPr>
            <p:grpSpPr>
              <a:xfrm>
                <a:off x="1097284" y="2174236"/>
                <a:ext cx="392849" cy="364140"/>
                <a:chOff x="1097284" y="2174236"/>
                <a:chExt cx="438579" cy="364140"/>
              </a:xfrm>
            </p:grpSpPr>
            <p:sp>
              <p:nvSpPr>
                <p:cNvPr id="384" name="Oval 383">
                  <a:extLst>
                    <a:ext uri="{FF2B5EF4-FFF2-40B4-BE49-F238E27FC236}">
                      <a16:creationId xmlns:a16="http://schemas.microsoft.com/office/drawing/2014/main" id="{0D87A56E-2A01-5F4C-96CD-BF0360192FB0}"/>
                    </a:ext>
                  </a:extLst>
                </p:cNvPr>
                <p:cNvSpPr/>
                <p:nvPr/>
              </p:nvSpPr>
              <p:spPr>
                <a:xfrm>
                  <a:off x="1100473" y="2176595"/>
                  <a:ext cx="431322" cy="361447"/>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85" name="Straight Connector 384">
                  <a:extLst>
                    <a:ext uri="{FF2B5EF4-FFF2-40B4-BE49-F238E27FC236}">
                      <a16:creationId xmlns:a16="http://schemas.microsoft.com/office/drawing/2014/main" id="{1652CF53-1D97-7043-81A9-E2E70EFBC851}"/>
                    </a:ext>
                  </a:extLst>
                </p:cNvPr>
                <p:cNvCxnSpPr/>
                <p:nvPr/>
              </p:nvCxnSpPr>
              <p:spPr>
                <a:xfrm>
                  <a:off x="1314533" y="2174236"/>
                  <a:ext cx="0" cy="3247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a:extLst>
                    <a:ext uri="{FF2B5EF4-FFF2-40B4-BE49-F238E27FC236}">
                      <a16:creationId xmlns:a16="http://schemas.microsoft.com/office/drawing/2014/main" id="{64B69590-52DD-8D44-A5A8-EE0A165ED4D8}"/>
                    </a:ext>
                  </a:extLst>
                </p:cNvPr>
                <p:cNvCxnSpPr/>
                <p:nvPr/>
              </p:nvCxnSpPr>
              <p:spPr>
                <a:xfrm>
                  <a:off x="1314533" y="2505897"/>
                  <a:ext cx="0" cy="3247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a:extLst>
                    <a:ext uri="{FF2B5EF4-FFF2-40B4-BE49-F238E27FC236}">
                      <a16:creationId xmlns:a16="http://schemas.microsoft.com/office/drawing/2014/main" id="{AD88D891-B658-8E42-8364-AB5201F060F7}"/>
                    </a:ext>
                  </a:extLst>
                </p:cNvPr>
                <p:cNvCxnSpPr>
                  <a:cxnSpLocks/>
                </p:cNvCxnSpPr>
                <p:nvPr/>
              </p:nvCxnSpPr>
              <p:spPr>
                <a:xfrm rot="16200000">
                  <a:off x="1116663" y="2338620"/>
                  <a:ext cx="0" cy="38758"/>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0C23501F-6802-3942-978A-86C96E1D73C4}"/>
                    </a:ext>
                  </a:extLst>
                </p:cNvPr>
                <p:cNvCxnSpPr>
                  <a:cxnSpLocks/>
                </p:cNvCxnSpPr>
                <p:nvPr/>
              </p:nvCxnSpPr>
              <p:spPr>
                <a:xfrm rot="16200000">
                  <a:off x="1516484" y="2338620"/>
                  <a:ext cx="0" cy="38758"/>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16E4AD36-E2DB-114E-9CDE-2AF74EFB63D3}"/>
                    </a:ext>
                  </a:extLst>
                </p:cNvPr>
                <p:cNvCxnSpPr>
                  <a:cxnSpLocks/>
                </p:cNvCxnSpPr>
                <p:nvPr/>
              </p:nvCxnSpPr>
              <p:spPr>
                <a:xfrm>
                  <a:off x="1411431" y="2493045"/>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F249C9BC-D936-AF41-86AB-9EFF55EAB832}"/>
                    </a:ext>
                  </a:extLst>
                </p:cNvPr>
                <p:cNvCxnSpPr>
                  <a:cxnSpLocks/>
                </p:cNvCxnSpPr>
                <p:nvPr/>
              </p:nvCxnSpPr>
              <p:spPr>
                <a:xfrm>
                  <a:off x="1205401" y="2199023"/>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a:extLst>
                    <a:ext uri="{FF2B5EF4-FFF2-40B4-BE49-F238E27FC236}">
                      <a16:creationId xmlns:a16="http://schemas.microsoft.com/office/drawing/2014/main" id="{87ACF5BF-E803-4D45-A058-1DE12219252D}"/>
                    </a:ext>
                  </a:extLst>
                </p:cNvPr>
                <p:cNvCxnSpPr>
                  <a:cxnSpLocks/>
                </p:cNvCxnSpPr>
                <p:nvPr/>
              </p:nvCxnSpPr>
              <p:spPr>
                <a:xfrm flipH="1">
                  <a:off x="1201321" y="2491335"/>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a:extLst>
                    <a:ext uri="{FF2B5EF4-FFF2-40B4-BE49-F238E27FC236}">
                      <a16:creationId xmlns:a16="http://schemas.microsoft.com/office/drawing/2014/main" id="{28582EEE-1DDA-C642-BE33-7DCE82CF4820}"/>
                    </a:ext>
                  </a:extLst>
                </p:cNvPr>
                <p:cNvCxnSpPr>
                  <a:cxnSpLocks/>
                </p:cNvCxnSpPr>
                <p:nvPr/>
              </p:nvCxnSpPr>
              <p:spPr>
                <a:xfrm flipH="1">
                  <a:off x="1407351" y="2197314"/>
                  <a:ext cx="17336" cy="23077"/>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F2062828-7B4B-3742-BD3A-98D1F14B8F53}"/>
                    </a:ext>
                  </a:extLst>
                </p:cNvPr>
                <p:cNvCxnSpPr>
                  <a:cxnSpLocks/>
                </p:cNvCxnSpPr>
                <p:nvPr/>
              </p:nvCxnSpPr>
              <p:spPr>
                <a:xfrm flipH="1">
                  <a:off x="1480788" y="2263982"/>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89BA0FDD-19D8-D443-A524-5B3EC8A36117}"/>
                    </a:ext>
                  </a:extLst>
                </p:cNvPr>
                <p:cNvCxnSpPr>
                  <a:cxnSpLocks/>
                </p:cNvCxnSpPr>
                <p:nvPr/>
              </p:nvCxnSpPr>
              <p:spPr>
                <a:xfrm flipH="1">
                  <a:off x="1129926" y="2434925"/>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5" name="Straight Connector 394">
                  <a:extLst>
                    <a:ext uri="{FF2B5EF4-FFF2-40B4-BE49-F238E27FC236}">
                      <a16:creationId xmlns:a16="http://schemas.microsoft.com/office/drawing/2014/main" id="{04889F2B-57AC-9544-B854-FF098914A7E9}"/>
                    </a:ext>
                  </a:extLst>
                </p:cNvPr>
                <p:cNvCxnSpPr>
                  <a:cxnSpLocks/>
                </p:cNvCxnSpPr>
                <p:nvPr/>
              </p:nvCxnSpPr>
              <p:spPr>
                <a:xfrm flipH="1" flipV="1">
                  <a:off x="1136045" y="2265692"/>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53AB91B1-C113-7348-A644-471659C4A67F}"/>
                    </a:ext>
                  </a:extLst>
                </p:cNvPr>
                <p:cNvCxnSpPr>
                  <a:cxnSpLocks/>
                </p:cNvCxnSpPr>
                <p:nvPr/>
              </p:nvCxnSpPr>
              <p:spPr>
                <a:xfrm flipH="1" flipV="1">
                  <a:off x="1480788" y="2436635"/>
                  <a:ext cx="23455" cy="14529"/>
                </a:xfrm>
                <a:prstGeom prst="line">
                  <a:avLst/>
                </a:prstGeom>
                <a:ln w="12700" cap="rnd">
                  <a:solidFill>
                    <a:srgbClr val="C00000"/>
                  </a:solidFill>
                </a:ln>
              </p:spPr>
              <p:style>
                <a:lnRef idx="1">
                  <a:schemeClr val="accent1"/>
                </a:lnRef>
                <a:fillRef idx="0">
                  <a:schemeClr val="accent1"/>
                </a:fillRef>
                <a:effectRef idx="0">
                  <a:schemeClr val="accent1"/>
                </a:effectRef>
                <a:fontRef idx="minor">
                  <a:schemeClr val="tx1"/>
                </a:fontRef>
              </p:style>
            </p:cxnSp>
            <p:sp>
              <p:nvSpPr>
                <p:cNvPr id="397" name="Oval 396">
                  <a:extLst>
                    <a:ext uri="{FF2B5EF4-FFF2-40B4-BE49-F238E27FC236}">
                      <a16:creationId xmlns:a16="http://schemas.microsoft.com/office/drawing/2014/main" id="{D074E508-AAAF-0C40-B339-7BE22BF6EB49}"/>
                    </a:ext>
                  </a:extLst>
                </p:cNvPr>
                <p:cNvSpPr/>
                <p:nvPr/>
              </p:nvSpPr>
              <p:spPr>
                <a:xfrm>
                  <a:off x="1288014" y="2334922"/>
                  <a:ext cx="53037" cy="4691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98" name="Straight Connector 397">
                  <a:extLst>
                    <a:ext uri="{FF2B5EF4-FFF2-40B4-BE49-F238E27FC236}">
                      <a16:creationId xmlns:a16="http://schemas.microsoft.com/office/drawing/2014/main" id="{3D730851-A79B-F14C-A452-E91404AE3B7E}"/>
                    </a:ext>
                  </a:extLst>
                </p:cNvPr>
                <p:cNvCxnSpPr>
                  <a:cxnSpLocks/>
                </p:cNvCxnSpPr>
                <p:nvPr/>
              </p:nvCxnSpPr>
              <p:spPr>
                <a:xfrm flipH="1" flipV="1">
                  <a:off x="1310989" y="2351285"/>
                  <a:ext cx="140045" cy="71122"/>
                </a:xfrm>
                <a:prstGeom prst="line">
                  <a:avLst/>
                </a:prstGeom>
                <a:ln w="25400" cap="flat">
                  <a:solidFill>
                    <a:srgbClr val="C00000"/>
                  </a:solidFill>
                </a:ln>
              </p:spPr>
              <p:style>
                <a:lnRef idx="1">
                  <a:schemeClr val="accent1"/>
                </a:lnRef>
                <a:fillRef idx="0">
                  <a:schemeClr val="accent1"/>
                </a:fillRef>
                <a:effectRef idx="0">
                  <a:schemeClr val="accent1"/>
                </a:effectRef>
                <a:fontRef idx="minor">
                  <a:schemeClr val="tx1"/>
                </a:fontRef>
              </p:style>
            </p:cxnSp>
          </p:grpSp>
        </p:grpSp>
      </p:grpSp>
      <p:sp>
        <p:nvSpPr>
          <p:cNvPr id="7" name="TextBox 6">
            <a:extLst>
              <a:ext uri="{FF2B5EF4-FFF2-40B4-BE49-F238E27FC236}">
                <a16:creationId xmlns:a16="http://schemas.microsoft.com/office/drawing/2014/main" id="{076ACB8D-A57C-0642-B81E-86A464F478CF}"/>
              </a:ext>
            </a:extLst>
          </p:cNvPr>
          <p:cNvSpPr txBox="1"/>
          <p:nvPr/>
        </p:nvSpPr>
        <p:spPr>
          <a:xfrm>
            <a:off x="802640" y="1188720"/>
            <a:ext cx="10619767" cy="461665"/>
          </a:xfrm>
          <a:prstGeom prst="rect">
            <a:avLst/>
          </a:prstGeom>
          <a:noFill/>
        </p:spPr>
        <p:txBody>
          <a:bodyPr wrap="none" rtlCol="0">
            <a:spAutoFit/>
          </a:bodyPr>
          <a:lstStyle/>
          <a:p>
            <a:r>
              <a:rPr lang="en-US" sz="2400" dirty="0"/>
              <a:t>Iterative communication, computation steps diffuses information through network: </a:t>
            </a:r>
          </a:p>
        </p:txBody>
      </p:sp>
      <p:grpSp>
        <p:nvGrpSpPr>
          <p:cNvPr id="17" name="Group 16">
            <a:extLst>
              <a:ext uri="{FF2B5EF4-FFF2-40B4-BE49-F238E27FC236}">
                <a16:creationId xmlns:a16="http://schemas.microsoft.com/office/drawing/2014/main" id="{0CB7EA12-A941-B948-B442-65C8B1C74625}"/>
              </a:ext>
            </a:extLst>
          </p:cNvPr>
          <p:cNvGrpSpPr/>
          <p:nvPr/>
        </p:nvGrpSpPr>
        <p:grpSpPr>
          <a:xfrm>
            <a:off x="8879399" y="1803748"/>
            <a:ext cx="2857489" cy="1596883"/>
            <a:chOff x="8879399" y="1803748"/>
            <a:chExt cx="2857489" cy="1596883"/>
          </a:xfrm>
        </p:grpSpPr>
        <p:sp>
          <p:nvSpPr>
            <p:cNvPr id="15" name="Freeform 14">
              <a:extLst>
                <a:ext uri="{FF2B5EF4-FFF2-40B4-BE49-F238E27FC236}">
                  <a16:creationId xmlns:a16="http://schemas.microsoft.com/office/drawing/2014/main" id="{0984253E-DE4B-7248-9D42-029000165996}"/>
                </a:ext>
              </a:extLst>
            </p:cNvPr>
            <p:cNvSpPr/>
            <p:nvPr/>
          </p:nvSpPr>
          <p:spPr>
            <a:xfrm>
              <a:off x="8879399" y="1803748"/>
              <a:ext cx="2857489" cy="1536065"/>
            </a:xfrm>
            <a:custGeom>
              <a:avLst/>
              <a:gdLst>
                <a:gd name="connsiteX0" fmla="*/ 0 w 3319398"/>
                <a:gd name="connsiteY0" fmla="*/ 0 h 1215025"/>
                <a:gd name="connsiteX1" fmla="*/ 613776 w 3319398"/>
                <a:gd name="connsiteY1" fmla="*/ 1189973 h 1215025"/>
                <a:gd name="connsiteX2" fmla="*/ 3319398 w 3319398"/>
                <a:gd name="connsiteY2" fmla="*/ 1215025 h 1215025"/>
                <a:gd name="connsiteX0" fmla="*/ 0 w 3319398"/>
                <a:gd name="connsiteY0" fmla="*/ 0 h 1284889"/>
                <a:gd name="connsiteX1" fmla="*/ 613776 w 3319398"/>
                <a:gd name="connsiteY1" fmla="*/ 1189973 h 1284889"/>
                <a:gd name="connsiteX2" fmla="*/ 3319398 w 3319398"/>
                <a:gd name="connsiteY2" fmla="*/ 1215025 h 1284889"/>
                <a:gd name="connsiteX0" fmla="*/ 0 w 3319398"/>
                <a:gd name="connsiteY0" fmla="*/ 0 h 1528175"/>
                <a:gd name="connsiteX1" fmla="*/ 613776 w 3319398"/>
                <a:gd name="connsiteY1" fmla="*/ 1189973 h 1528175"/>
                <a:gd name="connsiteX2" fmla="*/ 3319398 w 3319398"/>
                <a:gd name="connsiteY2" fmla="*/ 1528175 h 1528175"/>
                <a:gd name="connsiteX0" fmla="*/ 0 w 3319398"/>
                <a:gd name="connsiteY0" fmla="*/ 0 h 1528175"/>
                <a:gd name="connsiteX1" fmla="*/ 613776 w 3319398"/>
                <a:gd name="connsiteY1" fmla="*/ 1189973 h 1528175"/>
                <a:gd name="connsiteX2" fmla="*/ 3319398 w 3319398"/>
                <a:gd name="connsiteY2" fmla="*/ 1528175 h 1528175"/>
                <a:gd name="connsiteX0" fmla="*/ 0 w 3181611"/>
                <a:gd name="connsiteY0" fmla="*/ 0 h 1528175"/>
                <a:gd name="connsiteX1" fmla="*/ 475989 w 3181611"/>
                <a:gd name="connsiteY1" fmla="*/ 1189973 h 1528175"/>
                <a:gd name="connsiteX2" fmla="*/ 3181611 w 3181611"/>
                <a:gd name="connsiteY2" fmla="*/ 1528175 h 1528175"/>
                <a:gd name="connsiteX0" fmla="*/ 9476 w 3191087"/>
                <a:gd name="connsiteY0" fmla="*/ 0 h 1528175"/>
                <a:gd name="connsiteX1" fmla="*/ 485465 w 3191087"/>
                <a:gd name="connsiteY1" fmla="*/ 1189973 h 1528175"/>
                <a:gd name="connsiteX2" fmla="*/ 3191087 w 3191087"/>
                <a:gd name="connsiteY2" fmla="*/ 1528175 h 1528175"/>
                <a:gd name="connsiteX0" fmla="*/ 9703 w 3203840"/>
                <a:gd name="connsiteY0" fmla="*/ 0 h 1453019"/>
                <a:gd name="connsiteX1" fmla="*/ 485692 w 3203840"/>
                <a:gd name="connsiteY1" fmla="*/ 1189973 h 1453019"/>
                <a:gd name="connsiteX2" fmla="*/ 3203840 w 3203840"/>
                <a:gd name="connsiteY2" fmla="*/ 1453019 h 1453019"/>
                <a:gd name="connsiteX0" fmla="*/ 6182 w 3200319"/>
                <a:gd name="connsiteY0" fmla="*/ 0 h 1461838"/>
                <a:gd name="connsiteX1" fmla="*/ 519749 w 3200319"/>
                <a:gd name="connsiteY1" fmla="*/ 1290182 h 1461838"/>
                <a:gd name="connsiteX2" fmla="*/ 3200319 w 3200319"/>
                <a:gd name="connsiteY2" fmla="*/ 1453019 h 1461838"/>
                <a:gd name="connsiteX0" fmla="*/ 113523 w 2944405"/>
                <a:gd name="connsiteY0" fmla="*/ 0 h 1461838"/>
                <a:gd name="connsiteX1" fmla="*/ 263835 w 2944405"/>
                <a:gd name="connsiteY1" fmla="*/ 1290182 h 1461838"/>
                <a:gd name="connsiteX2" fmla="*/ 2944405 w 2944405"/>
                <a:gd name="connsiteY2" fmla="*/ 1453019 h 1461838"/>
                <a:gd name="connsiteX0" fmla="*/ 7733 w 2838615"/>
                <a:gd name="connsiteY0" fmla="*/ 0 h 1523002"/>
                <a:gd name="connsiteX1" fmla="*/ 446144 w 2838615"/>
                <a:gd name="connsiteY1" fmla="*/ 1402916 h 1523002"/>
                <a:gd name="connsiteX2" fmla="*/ 2838615 w 2838615"/>
                <a:gd name="connsiteY2" fmla="*/ 1453019 h 1523002"/>
                <a:gd name="connsiteX0" fmla="*/ 6626 w 2837508"/>
                <a:gd name="connsiteY0" fmla="*/ 0 h 1484577"/>
                <a:gd name="connsiteX1" fmla="*/ 457563 w 2837508"/>
                <a:gd name="connsiteY1" fmla="*/ 1340286 h 1484577"/>
                <a:gd name="connsiteX2" fmla="*/ 2837508 w 2837508"/>
                <a:gd name="connsiteY2" fmla="*/ 1453019 h 1484577"/>
                <a:gd name="connsiteX0" fmla="*/ 6626 w 2837508"/>
                <a:gd name="connsiteY0" fmla="*/ 0 h 1506274"/>
                <a:gd name="connsiteX1" fmla="*/ 457563 w 2837508"/>
                <a:gd name="connsiteY1" fmla="*/ 1340286 h 1506274"/>
                <a:gd name="connsiteX2" fmla="*/ 2837508 w 2837508"/>
                <a:gd name="connsiteY2" fmla="*/ 1490597 h 1506274"/>
                <a:gd name="connsiteX0" fmla="*/ 6626 w 2837508"/>
                <a:gd name="connsiteY0" fmla="*/ 0 h 1532376"/>
                <a:gd name="connsiteX1" fmla="*/ 457563 w 2837508"/>
                <a:gd name="connsiteY1" fmla="*/ 1340286 h 1532376"/>
                <a:gd name="connsiteX2" fmla="*/ 2837508 w 2837508"/>
                <a:gd name="connsiteY2" fmla="*/ 1528175 h 1532376"/>
                <a:gd name="connsiteX0" fmla="*/ 2412 w 2833294"/>
                <a:gd name="connsiteY0" fmla="*/ 0 h 1532376"/>
                <a:gd name="connsiteX1" fmla="*/ 453349 w 2833294"/>
                <a:gd name="connsiteY1" fmla="*/ 1340286 h 1532376"/>
                <a:gd name="connsiteX2" fmla="*/ 2833294 w 2833294"/>
                <a:gd name="connsiteY2" fmla="*/ 1528175 h 1532376"/>
                <a:gd name="connsiteX0" fmla="*/ 1555 w 2857489"/>
                <a:gd name="connsiteY0" fmla="*/ 0 h 1519367"/>
                <a:gd name="connsiteX1" fmla="*/ 477544 w 2857489"/>
                <a:gd name="connsiteY1" fmla="*/ 1327760 h 1519367"/>
                <a:gd name="connsiteX2" fmla="*/ 2857489 w 2857489"/>
                <a:gd name="connsiteY2" fmla="*/ 1515649 h 1519367"/>
                <a:gd name="connsiteX0" fmla="*/ 1555 w 2857489"/>
                <a:gd name="connsiteY0" fmla="*/ 0 h 1493055"/>
                <a:gd name="connsiteX1" fmla="*/ 477544 w 2857489"/>
                <a:gd name="connsiteY1" fmla="*/ 1327760 h 1493055"/>
                <a:gd name="connsiteX2" fmla="*/ 2857489 w 2857489"/>
                <a:gd name="connsiteY2" fmla="*/ 1478071 h 1493055"/>
                <a:gd name="connsiteX0" fmla="*/ 1555 w 2857489"/>
                <a:gd name="connsiteY0" fmla="*/ 0 h 1508807"/>
                <a:gd name="connsiteX1" fmla="*/ 477544 w 2857489"/>
                <a:gd name="connsiteY1" fmla="*/ 1327760 h 1508807"/>
                <a:gd name="connsiteX2" fmla="*/ 2857489 w 2857489"/>
                <a:gd name="connsiteY2" fmla="*/ 1478071 h 1508807"/>
                <a:gd name="connsiteX0" fmla="*/ 1555 w 2857489"/>
                <a:gd name="connsiteY0" fmla="*/ 0 h 1536065"/>
                <a:gd name="connsiteX1" fmla="*/ 477544 w 2857489"/>
                <a:gd name="connsiteY1" fmla="*/ 1327760 h 1536065"/>
                <a:gd name="connsiteX2" fmla="*/ 2857489 w 2857489"/>
                <a:gd name="connsiteY2" fmla="*/ 1515649 h 1536065"/>
              </a:gdLst>
              <a:ahLst/>
              <a:cxnLst>
                <a:cxn ang="0">
                  <a:pos x="connsiteX0" y="connsiteY0"/>
                </a:cxn>
                <a:cxn ang="0">
                  <a:pos x="connsiteX1" y="connsiteY1"/>
                </a:cxn>
                <a:cxn ang="0">
                  <a:pos x="connsiteX2" y="connsiteY2"/>
                </a:cxn>
              </a:cxnLst>
              <a:rect l="l" t="t" r="r" b="b"/>
              <a:pathLst>
                <a:path w="2857489" h="1536065">
                  <a:moveTo>
                    <a:pt x="1555" y="0"/>
                  </a:moveTo>
                  <a:cubicBezTo>
                    <a:pt x="-6794" y="271398"/>
                    <a:pt x="1555" y="1075152"/>
                    <a:pt x="477544" y="1327760"/>
                  </a:cubicBezTo>
                  <a:cubicBezTo>
                    <a:pt x="953533" y="1580368"/>
                    <a:pt x="1968141" y="1544876"/>
                    <a:pt x="2857489" y="1515649"/>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6" name="TextBox 15">
              <a:extLst>
                <a:ext uri="{FF2B5EF4-FFF2-40B4-BE49-F238E27FC236}">
                  <a16:creationId xmlns:a16="http://schemas.microsoft.com/office/drawing/2014/main" id="{DB7FBE2B-A272-8E4E-B714-C57A637BAC12}"/>
                </a:ext>
              </a:extLst>
            </p:cNvPr>
            <p:cNvSpPr txBox="1"/>
            <p:nvPr/>
          </p:nvSpPr>
          <p:spPr>
            <a:xfrm>
              <a:off x="11185743" y="3031299"/>
              <a:ext cx="546945" cy="369332"/>
            </a:xfrm>
            <a:prstGeom prst="rect">
              <a:avLst/>
            </a:prstGeom>
            <a:noFill/>
          </p:spPr>
          <p:txBody>
            <a:bodyPr wrap="none" rtlCol="0">
              <a:spAutoFit/>
            </a:bodyPr>
            <a:lstStyle/>
            <a:p>
              <a:r>
                <a:rPr lang="en-US" dirty="0">
                  <a:solidFill>
                    <a:srgbClr val="0000A8"/>
                  </a:solidFill>
                </a:rPr>
                <a:t>t=1 </a:t>
              </a:r>
            </a:p>
          </p:txBody>
        </p:sp>
      </p:grpSp>
      <p:grpSp>
        <p:nvGrpSpPr>
          <p:cNvPr id="253" name="Group 252">
            <a:extLst>
              <a:ext uri="{FF2B5EF4-FFF2-40B4-BE49-F238E27FC236}">
                <a16:creationId xmlns:a16="http://schemas.microsoft.com/office/drawing/2014/main" id="{4AC637B2-9DF3-0843-A113-74CCCFDBE3CE}"/>
              </a:ext>
            </a:extLst>
          </p:cNvPr>
          <p:cNvGrpSpPr/>
          <p:nvPr/>
        </p:nvGrpSpPr>
        <p:grpSpPr>
          <a:xfrm>
            <a:off x="7149715" y="1929521"/>
            <a:ext cx="4586651" cy="2599426"/>
            <a:chOff x="8907795" y="1814699"/>
            <a:chExt cx="2775713" cy="2599426"/>
          </a:xfrm>
        </p:grpSpPr>
        <p:sp>
          <p:nvSpPr>
            <p:cNvPr id="254" name="Freeform 253">
              <a:extLst>
                <a:ext uri="{FF2B5EF4-FFF2-40B4-BE49-F238E27FC236}">
                  <a16:creationId xmlns:a16="http://schemas.microsoft.com/office/drawing/2014/main" id="{E30EA4F8-E34A-3D4F-ACF7-B399EF985322}"/>
                </a:ext>
              </a:extLst>
            </p:cNvPr>
            <p:cNvSpPr/>
            <p:nvPr/>
          </p:nvSpPr>
          <p:spPr>
            <a:xfrm>
              <a:off x="8907795" y="1814699"/>
              <a:ext cx="2745708" cy="2599426"/>
            </a:xfrm>
            <a:custGeom>
              <a:avLst/>
              <a:gdLst>
                <a:gd name="connsiteX0" fmla="*/ 0 w 3319398"/>
                <a:gd name="connsiteY0" fmla="*/ 0 h 1215025"/>
                <a:gd name="connsiteX1" fmla="*/ 613776 w 3319398"/>
                <a:gd name="connsiteY1" fmla="*/ 1189973 h 1215025"/>
                <a:gd name="connsiteX2" fmla="*/ 3319398 w 3319398"/>
                <a:gd name="connsiteY2" fmla="*/ 1215025 h 1215025"/>
                <a:gd name="connsiteX0" fmla="*/ 0 w 3319398"/>
                <a:gd name="connsiteY0" fmla="*/ 0 h 1284889"/>
                <a:gd name="connsiteX1" fmla="*/ 613776 w 3319398"/>
                <a:gd name="connsiteY1" fmla="*/ 1189973 h 1284889"/>
                <a:gd name="connsiteX2" fmla="*/ 3319398 w 3319398"/>
                <a:gd name="connsiteY2" fmla="*/ 1215025 h 1284889"/>
                <a:gd name="connsiteX0" fmla="*/ 0 w 3319398"/>
                <a:gd name="connsiteY0" fmla="*/ 0 h 1528175"/>
                <a:gd name="connsiteX1" fmla="*/ 613776 w 3319398"/>
                <a:gd name="connsiteY1" fmla="*/ 1189973 h 1528175"/>
                <a:gd name="connsiteX2" fmla="*/ 3319398 w 3319398"/>
                <a:gd name="connsiteY2" fmla="*/ 1528175 h 1528175"/>
                <a:gd name="connsiteX0" fmla="*/ 0 w 3319398"/>
                <a:gd name="connsiteY0" fmla="*/ 0 h 1528175"/>
                <a:gd name="connsiteX1" fmla="*/ 613776 w 3319398"/>
                <a:gd name="connsiteY1" fmla="*/ 1189973 h 1528175"/>
                <a:gd name="connsiteX2" fmla="*/ 3319398 w 3319398"/>
                <a:gd name="connsiteY2" fmla="*/ 1528175 h 1528175"/>
                <a:gd name="connsiteX0" fmla="*/ 0 w 3181611"/>
                <a:gd name="connsiteY0" fmla="*/ 0 h 1528175"/>
                <a:gd name="connsiteX1" fmla="*/ 475989 w 3181611"/>
                <a:gd name="connsiteY1" fmla="*/ 1189973 h 1528175"/>
                <a:gd name="connsiteX2" fmla="*/ 3181611 w 3181611"/>
                <a:gd name="connsiteY2" fmla="*/ 1528175 h 1528175"/>
                <a:gd name="connsiteX0" fmla="*/ 9476 w 3191087"/>
                <a:gd name="connsiteY0" fmla="*/ 0 h 1528175"/>
                <a:gd name="connsiteX1" fmla="*/ 485465 w 3191087"/>
                <a:gd name="connsiteY1" fmla="*/ 1189973 h 1528175"/>
                <a:gd name="connsiteX2" fmla="*/ 3191087 w 3191087"/>
                <a:gd name="connsiteY2" fmla="*/ 1528175 h 1528175"/>
                <a:gd name="connsiteX0" fmla="*/ 9703 w 3203840"/>
                <a:gd name="connsiteY0" fmla="*/ 0 h 1453019"/>
                <a:gd name="connsiteX1" fmla="*/ 485692 w 3203840"/>
                <a:gd name="connsiteY1" fmla="*/ 1189973 h 1453019"/>
                <a:gd name="connsiteX2" fmla="*/ 3203840 w 3203840"/>
                <a:gd name="connsiteY2" fmla="*/ 1453019 h 1453019"/>
                <a:gd name="connsiteX0" fmla="*/ 6182 w 3200319"/>
                <a:gd name="connsiteY0" fmla="*/ 0 h 1461838"/>
                <a:gd name="connsiteX1" fmla="*/ 519749 w 3200319"/>
                <a:gd name="connsiteY1" fmla="*/ 1290182 h 1461838"/>
                <a:gd name="connsiteX2" fmla="*/ 3200319 w 3200319"/>
                <a:gd name="connsiteY2" fmla="*/ 1453019 h 1461838"/>
                <a:gd name="connsiteX0" fmla="*/ 113523 w 2944405"/>
                <a:gd name="connsiteY0" fmla="*/ 0 h 1461838"/>
                <a:gd name="connsiteX1" fmla="*/ 263835 w 2944405"/>
                <a:gd name="connsiteY1" fmla="*/ 1290182 h 1461838"/>
                <a:gd name="connsiteX2" fmla="*/ 2944405 w 2944405"/>
                <a:gd name="connsiteY2" fmla="*/ 1453019 h 1461838"/>
                <a:gd name="connsiteX0" fmla="*/ 7733 w 2838615"/>
                <a:gd name="connsiteY0" fmla="*/ 0 h 1523002"/>
                <a:gd name="connsiteX1" fmla="*/ 446144 w 2838615"/>
                <a:gd name="connsiteY1" fmla="*/ 1402916 h 1523002"/>
                <a:gd name="connsiteX2" fmla="*/ 2838615 w 2838615"/>
                <a:gd name="connsiteY2" fmla="*/ 1453019 h 1523002"/>
                <a:gd name="connsiteX0" fmla="*/ 6626 w 2837508"/>
                <a:gd name="connsiteY0" fmla="*/ 0 h 1484577"/>
                <a:gd name="connsiteX1" fmla="*/ 457563 w 2837508"/>
                <a:gd name="connsiteY1" fmla="*/ 1340286 h 1484577"/>
                <a:gd name="connsiteX2" fmla="*/ 2837508 w 2837508"/>
                <a:gd name="connsiteY2" fmla="*/ 1453019 h 1484577"/>
                <a:gd name="connsiteX0" fmla="*/ 6626 w 2837508"/>
                <a:gd name="connsiteY0" fmla="*/ 0 h 1506274"/>
                <a:gd name="connsiteX1" fmla="*/ 457563 w 2837508"/>
                <a:gd name="connsiteY1" fmla="*/ 1340286 h 1506274"/>
                <a:gd name="connsiteX2" fmla="*/ 2837508 w 2837508"/>
                <a:gd name="connsiteY2" fmla="*/ 1490597 h 1506274"/>
                <a:gd name="connsiteX0" fmla="*/ 6626 w 2837508"/>
                <a:gd name="connsiteY0" fmla="*/ 0 h 1532376"/>
                <a:gd name="connsiteX1" fmla="*/ 457563 w 2837508"/>
                <a:gd name="connsiteY1" fmla="*/ 1340286 h 1532376"/>
                <a:gd name="connsiteX2" fmla="*/ 2837508 w 2837508"/>
                <a:gd name="connsiteY2" fmla="*/ 1528175 h 1532376"/>
                <a:gd name="connsiteX0" fmla="*/ 2412 w 2833294"/>
                <a:gd name="connsiteY0" fmla="*/ 0 h 1532376"/>
                <a:gd name="connsiteX1" fmla="*/ 453349 w 2833294"/>
                <a:gd name="connsiteY1" fmla="*/ 1340286 h 1532376"/>
                <a:gd name="connsiteX2" fmla="*/ 2833294 w 2833294"/>
                <a:gd name="connsiteY2" fmla="*/ 1528175 h 1532376"/>
                <a:gd name="connsiteX0" fmla="*/ 1555 w 2857489"/>
                <a:gd name="connsiteY0" fmla="*/ 0 h 1519367"/>
                <a:gd name="connsiteX1" fmla="*/ 477544 w 2857489"/>
                <a:gd name="connsiteY1" fmla="*/ 1327760 h 1519367"/>
                <a:gd name="connsiteX2" fmla="*/ 2857489 w 2857489"/>
                <a:gd name="connsiteY2" fmla="*/ 1515649 h 1519367"/>
                <a:gd name="connsiteX0" fmla="*/ 1555 w 2857489"/>
                <a:gd name="connsiteY0" fmla="*/ 0 h 1493055"/>
                <a:gd name="connsiteX1" fmla="*/ 477544 w 2857489"/>
                <a:gd name="connsiteY1" fmla="*/ 1327760 h 1493055"/>
                <a:gd name="connsiteX2" fmla="*/ 2857489 w 2857489"/>
                <a:gd name="connsiteY2" fmla="*/ 1478071 h 1493055"/>
                <a:gd name="connsiteX0" fmla="*/ 1555 w 2857489"/>
                <a:gd name="connsiteY0" fmla="*/ 0 h 1508807"/>
                <a:gd name="connsiteX1" fmla="*/ 477544 w 2857489"/>
                <a:gd name="connsiteY1" fmla="*/ 1327760 h 1508807"/>
                <a:gd name="connsiteX2" fmla="*/ 2857489 w 2857489"/>
                <a:gd name="connsiteY2" fmla="*/ 1478071 h 1508807"/>
                <a:gd name="connsiteX0" fmla="*/ 1555 w 2857489"/>
                <a:gd name="connsiteY0" fmla="*/ 0 h 1536065"/>
                <a:gd name="connsiteX1" fmla="*/ 477544 w 2857489"/>
                <a:gd name="connsiteY1" fmla="*/ 1327760 h 1536065"/>
                <a:gd name="connsiteX2" fmla="*/ 2857489 w 2857489"/>
                <a:gd name="connsiteY2" fmla="*/ 1515649 h 1536065"/>
                <a:gd name="connsiteX0" fmla="*/ 1555 w 2857489"/>
                <a:gd name="connsiteY0" fmla="*/ 0 h 1536841"/>
                <a:gd name="connsiteX1" fmla="*/ 477544 w 2857489"/>
                <a:gd name="connsiteY1" fmla="*/ 1327760 h 1536841"/>
                <a:gd name="connsiteX2" fmla="*/ 1394471 w 2857489"/>
                <a:gd name="connsiteY2" fmla="*/ 1524673 h 1536841"/>
                <a:gd name="connsiteX3" fmla="*/ 2857489 w 2857489"/>
                <a:gd name="connsiteY3" fmla="*/ 1515649 h 1536841"/>
                <a:gd name="connsiteX0" fmla="*/ 206 w 2856140"/>
                <a:gd name="connsiteY0" fmla="*/ 0 h 2379901"/>
                <a:gd name="connsiteX1" fmla="*/ 476195 w 2856140"/>
                <a:gd name="connsiteY1" fmla="*/ 1327760 h 2379901"/>
                <a:gd name="connsiteX2" fmla="*/ 1423443 w 2856140"/>
                <a:gd name="connsiteY2" fmla="*/ 2379097 h 2379901"/>
                <a:gd name="connsiteX3" fmla="*/ 2856140 w 2856140"/>
                <a:gd name="connsiteY3" fmla="*/ 1515649 h 2379901"/>
                <a:gd name="connsiteX0" fmla="*/ 206 w 2856140"/>
                <a:gd name="connsiteY0" fmla="*/ 0 h 2379097"/>
                <a:gd name="connsiteX1" fmla="*/ 476195 w 2856140"/>
                <a:gd name="connsiteY1" fmla="*/ 1327760 h 2379097"/>
                <a:gd name="connsiteX2" fmla="*/ 1423443 w 2856140"/>
                <a:gd name="connsiteY2" fmla="*/ 2379097 h 2379097"/>
                <a:gd name="connsiteX3" fmla="*/ 2856140 w 2856140"/>
                <a:gd name="connsiteY3" fmla="*/ 1515649 h 2379097"/>
                <a:gd name="connsiteX0" fmla="*/ 206 w 2856140"/>
                <a:gd name="connsiteY0" fmla="*/ 0 h 2379097"/>
                <a:gd name="connsiteX1" fmla="*/ 476195 w 2856140"/>
                <a:gd name="connsiteY1" fmla="*/ 1327760 h 2379097"/>
                <a:gd name="connsiteX2" fmla="*/ 1423443 w 2856140"/>
                <a:gd name="connsiteY2" fmla="*/ 2379097 h 2379097"/>
                <a:gd name="connsiteX3" fmla="*/ 2856140 w 2856140"/>
                <a:gd name="connsiteY3" fmla="*/ 1515649 h 2379097"/>
                <a:gd name="connsiteX0" fmla="*/ 206 w 2772756"/>
                <a:gd name="connsiteY0" fmla="*/ 0 h 2379097"/>
                <a:gd name="connsiteX1" fmla="*/ 476195 w 2772756"/>
                <a:gd name="connsiteY1" fmla="*/ 1327760 h 2379097"/>
                <a:gd name="connsiteX2" fmla="*/ 1423443 w 2772756"/>
                <a:gd name="connsiteY2" fmla="*/ 2379097 h 2379097"/>
                <a:gd name="connsiteX3" fmla="*/ 2772756 w 2772756"/>
                <a:gd name="connsiteY3" fmla="*/ 1549826 h 2379097"/>
                <a:gd name="connsiteX0" fmla="*/ 206 w 2772756"/>
                <a:gd name="connsiteY0" fmla="*/ 0 h 2379097"/>
                <a:gd name="connsiteX1" fmla="*/ 476195 w 2772756"/>
                <a:gd name="connsiteY1" fmla="*/ 1327760 h 2379097"/>
                <a:gd name="connsiteX2" fmla="*/ 1423443 w 2772756"/>
                <a:gd name="connsiteY2" fmla="*/ 2379097 h 2379097"/>
                <a:gd name="connsiteX3" fmla="*/ 2772756 w 2772756"/>
                <a:gd name="connsiteY3" fmla="*/ 1549826 h 2379097"/>
                <a:gd name="connsiteX0" fmla="*/ 0 w 2772550"/>
                <a:gd name="connsiteY0" fmla="*/ 0 h 2379097"/>
                <a:gd name="connsiteX1" fmla="*/ 475989 w 2772550"/>
                <a:gd name="connsiteY1" fmla="*/ 1327760 h 2379097"/>
                <a:gd name="connsiteX2" fmla="*/ 1423237 w 2772550"/>
                <a:gd name="connsiteY2" fmla="*/ 2379097 h 2379097"/>
                <a:gd name="connsiteX3" fmla="*/ 2772550 w 2772550"/>
                <a:gd name="connsiteY3" fmla="*/ 1549826 h 2379097"/>
                <a:gd name="connsiteX0" fmla="*/ 0 w 2772550"/>
                <a:gd name="connsiteY0" fmla="*/ 0 h 2379097"/>
                <a:gd name="connsiteX1" fmla="*/ 544213 w 2772550"/>
                <a:gd name="connsiteY1" fmla="*/ 1373330 h 2379097"/>
                <a:gd name="connsiteX2" fmla="*/ 1423237 w 2772550"/>
                <a:gd name="connsiteY2" fmla="*/ 2379097 h 2379097"/>
                <a:gd name="connsiteX3" fmla="*/ 2772550 w 2772550"/>
                <a:gd name="connsiteY3" fmla="*/ 1549826 h 2379097"/>
                <a:gd name="connsiteX0" fmla="*/ 0 w 2772550"/>
                <a:gd name="connsiteY0" fmla="*/ 0 h 2379097"/>
                <a:gd name="connsiteX1" fmla="*/ 544213 w 2772550"/>
                <a:gd name="connsiteY1" fmla="*/ 1373330 h 2379097"/>
                <a:gd name="connsiteX2" fmla="*/ 1423237 w 2772550"/>
                <a:gd name="connsiteY2" fmla="*/ 2379097 h 2379097"/>
                <a:gd name="connsiteX3" fmla="*/ 2772550 w 2772550"/>
                <a:gd name="connsiteY3" fmla="*/ 1549826 h 2379097"/>
                <a:gd name="connsiteX0" fmla="*/ 0 w 2772550"/>
                <a:gd name="connsiteY0" fmla="*/ 0 h 2379097"/>
                <a:gd name="connsiteX1" fmla="*/ 491150 w 2772550"/>
                <a:gd name="connsiteY1" fmla="*/ 1487254 h 2379097"/>
                <a:gd name="connsiteX2" fmla="*/ 1423237 w 2772550"/>
                <a:gd name="connsiteY2" fmla="*/ 2379097 h 2379097"/>
                <a:gd name="connsiteX3" fmla="*/ 2772550 w 2772550"/>
                <a:gd name="connsiteY3" fmla="*/ 1549826 h 2379097"/>
                <a:gd name="connsiteX0" fmla="*/ 4133 w 2776683"/>
                <a:gd name="connsiteY0" fmla="*/ 0 h 2379097"/>
                <a:gd name="connsiteX1" fmla="*/ 495283 w 2776683"/>
                <a:gd name="connsiteY1" fmla="*/ 1487254 h 2379097"/>
                <a:gd name="connsiteX2" fmla="*/ 1427370 w 2776683"/>
                <a:gd name="connsiteY2" fmla="*/ 2379097 h 2379097"/>
                <a:gd name="connsiteX3" fmla="*/ 2776683 w 2776683"/>
                <a:gd name="connsiteY3" fmla="*/ 1549826 h 2379097"/>
                <a:gd name="connsiteX0" fmla="*/ 7071 w 2779621"/>
                <a:gd name="connsiteY0" fmla="*/ 0 h 2379097"/>
                <a:gd name="connsiteX1" fmla="*/ 498221 w 2779621"/>
                <a:gd name="connsiteY1" fmla="*/ 1487254 h 2379097"/>
                <a:gd name="connsiteX2" fmla="*/ 1430308 w 2779621"/>
                <a:gd name="connsiteY2" fmla="*/ 2379097 h 2379097"/>
                <a:gd name="connsiteX3" fmla="*/ 2779621 w 2779621"/>
                <a:gd name="connsiteY3" fmla="*/ 1549826 h 2379097"/>
                <a:gd name="connsiteX0" fmla="*/ 11488 w 2784038"/>
                <a:gd name="connsiteY0" fmla="*/ 0 h 2379097"/>
                <a:gd name="connsiteX1" fmla="*/ 502638 w 2784038"/>
                <a:gd name="connsiteY1" fmla="*/ 1487254 h 2379097"/>
                <a:gd name="connsiteX2" fmla="*/ 1434725 w 2784038"/>
                <a:gd name="connsiteY2" fmla="*/ 2379097 h 2379097"/>
                <a:gd name="connsiteX3" fmla="*/ 2784038 w 2784038"/>
                <a:gd name="connsiteY3" fmla="*/ 1549826 h 2379097"/>
                <a:gd name="connsiteX0" fmla="*/ 16 w 2786015"/>
                <a:gd name="connsiteY0" fmla="*/ 0 h 2369138"/>
                <a:gd name="connsiteX1" fmla="*/ 504615 w 2786015"/>
                <a:gd name="connsiteY1" fmla="*/ 1477295 h 2369138"/>
                <a:gd name="connsiteX2" fmla="*/ 1436702 w 2786015"/>
                <a:gd name="connsiteY2" fmla="*/ 2369138 h 2369138"/>
                <a:gd name="connsiteX3" fmla="*/ 2786015 w 2786015"/>
                <a:gd name="connsiteY3" fmla="*/ 1539867 h 2369138"/>
                <a:gd name="connsiteX0" fmla="*/ 0 w 2785999"/>
                <a:gd name="connsiteY0" fmla="*/ 0 h 2369138"/>
                <a:gd name="connsiteX1" fmla="*/ 504599 w 2785999"/>
                <a:gd name="connsiteY1" fmla="*/ 1477295 h 2369138"/>
                <a:gd name="connsiteX2" fmla="*/ 1436686 w 2785999"/>
                <a:gd name="connsiteY2" fmla="*/ 2369138 h 2369138"/>
                <a:gd name="connsiteX3" fmla="*/ 2785999 w 2785999"/>
                <a:gd name="connsiteY3" fmla="*/ 1539867 h 2369138"/>
                <a:gd name="connsiteX0" fmla="*/ 0 w 2785999"/>
                <a:gd name="connsiteY0" fmla="*/ 0 h 2369138"/>
                <a:gd name="connsiteX1" fmla="*/ 444079 w 2785999"/>
                <a:gd name="connsiteY1" fmla="*/ 1482276 h 2369138"/>
                <a:gd name="connsiteX2" fmla="*/ 1436686 w 2785999"/>
                <a:gd name="connsiteY2" fmla="*/ 2369138 h 2369138"/>
                <a:gd name="connsiteX3" fmla="*/ 2785999 w 2785999"/>
                <a:gd name="connsiteY3" fmla="*/ 1539867 h 2369138"/>
                <a:gd name="connsiteX0" fmla="*/ 0 w 2785999"/>
                <a:gd name="connsiteY0" fmla="*/ 0 h 2369138"/>
                <a:gd name="connsiteX1" fmla="*/ 444079 w 2785999"/>
                <a:gd name="connsiteY1" fmla="*/ 1482276 h 2369138"/>
                <a:gd name="connsiteX2" fmla="*/ 1436686 w 2785999"/>
                <a:gd name="connsiteY2" fmla="*/ 2369138 h 2369138"/>
                <a:gd name="connsiteX3" fmla="*/ 2785999 w 2785999"/>
                <a:gd name="connsiteY3" fmla="*/ 1539867 h 2369138"/>
                <a:gd name="connsiteX0" fmla="*/ 0 w 2785999"/>
                <a:gd name="connsiteY0" fmla="*/ 0 h 2369138"/>
                <a:gd name="connsiteX1" fmla="*/ 444079 w 2785999"/>
                <a:gd name="connsiteY1" fmla="*/ 1482276 h 2369138"/>
                <a:gd name="connsiteX2" fmla="*/ 1436686 w 2785999"/>
                <a:gd name="connsiteY2" fmla="*/ 2369138 h 2369138"/>
                <a:gd name="connsiteX3" fmla="*/ 2785999 w 2785999"/>
                <a:gd name="connsiteY3" fmla="*/ 1539867 h 2369138"/>
                <a:gd name="connsiteX0" fmla="*/ 0 w 2785999"/>
                <a:gd name="connsiteY0" fmla="*/ 0 h 2369138"/>
                <a:gd name="connsiteX1" fmla="*/ 780300 w 2785999"/>
                <a:gd name="connsiteY1" fmla="*/ 1512155 h 2369138"/>
                <a:gd name="connsiteX2" fmla="*/ 1436686 w 2785999"/>
                <a:gd name="connsiteY2" fmla="*/ 2369138 h 2369138"/>
                <a:gd name="connsiteX3" fmla="*/ 2785999 w 2785999"/>
                <a:gd name="connsiteY3" fmla="*/ 1539867 h 2369138"/>
                <a:gd name="connsiteX0" fmla="*/ 0 w 2785999"/>
                <a:gd name="connsiteY0" fmla="*/ 0 h 2364158"/>
                <a:gd name="connsiteX1" fmla="*/ 780300 w 2785999"/>
                <a:gd name="connsiteY1" fmla="*/ 1512155 h 2364158"/>
                <a:gd name="connsiteX2" fmla="*/ 1376166 w 2785999"/>
                <a:gd name="connsiteY2" fmla="*/ 2364158 h 2364158"/>
                <a:gd name="connsiteX3" fmla="*/ 2785999 w 2785999"/>
                <a:gd name="connsiteY3" fmla="*/ 1539867 h 2364158"/>
                <a:gd name="connsiteX0" fmla="*/ 0 w 2785999"/>
                <a:gd name="connsiteY0" fmla="*/ 0 h 2364158"/>
                <a:gd name="connsiteX1" fmla="*/ 780300 w 2785999"/>
                <a:gd name="connsiteY1" fmla="*/ 1512155 h 2364158"/>
                <a:gd name="connsiteX2" fmla="*/ 1376166 w 2785999"/>
                <a:gd name="connsiteY2" fmla="*/ 2364158 h 2364158"/>
                <a:gd name="connsiteX3" fmla="*/ 2785999 w 2785999"/>
                <a:gd name="connsiteY3" fmla="*/ 1539867 h 2364158"/>
              </a:gdLst>
              <a:ahLst/>
              <a:cxnLst>
                <a:cxn ang="0">
                  <a:pos x="connsiteX0" y="connsiteY0"/>
                </a:cxn>
                <a:cxn ang="0">
                  <a:pos x="connsiteX1" y="connsiteY1"/>
                </a:cxn>
                <a:cxn ang="0">
                  <a:pos x="connsiteX2" y="connsiteY2"/>
                </a:cxn>
                <a:cxn ang="0">
                  <a:pos x="connsiteX3" y="connsiteY3"/>
                </a:cxn>
              </a:cxnLst>
              <a:rect l="l" t="t" r="r" b="b"/>
              <a:pathLst>
                <a:path w="2785999" h="2364158">
                  <a:moveTo>
                    <a:pt x="0" y="0"/>
                  </a:moveTo>
                  <a:cubicBezTo>
                    <a:pt x="943" y="1381432"/>
                    <a:pt x="550939" y="1118129"/>
                    <a:pt x="780300" y="1512155"/>
                  </a:cubicBezTo>
                  <a:cubicBezTo>
                    <a:pt x="1009661" y="1906181"/>
                    <a:pt x="979509" y="2332843"/>
                    <a:pt x="1376166" y="2364158"/>
                  </a:cubicBezTo>
                  <a:cubicBezTo>
                    <a:pt x="1818305" y="2338511"/>
                    <a:pt x="1761382" y="1586941"/>
                    <a:pt x="2785999" y="1539867"/>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260" name="TextBox 259">
              <a:extLst>
                <a:ext uri="{FF2B5EF4-FFF2-40B4-BE49-F238E27FC236}">
                  <a16:creationId xmlns:a16="http://schemas.microsoft.com/office/drawing/2014/main" id="{D955C141-C4CE-A64F-AC5E-8F7995F25D1F}"/>
                </a:ext>
              </a:extLst>
            </p:cNvPr>
            <p:cNvSpPr txBox="1"/>
            <p:nvPr/>
          </p:nvSpPr>
          <p:spPr>
            <a:xfrm>
              <a:off x="11352512" y="3203511"/>
              <a:ext cx="330996" cy="369332"/>
            </a:xfrm>
            <a:prstGeom prst="rect">
              <a:avLst/>
            </a:prstGeom>
            <a:noFill/>
          </p:spPr>
          <p:txBody>
            <a:bodyPr wrap="none" rtlCol="0">
              <a:spAutoFit/>
            </a:bodyPr>
            <a:lstStyle/>
            <a:p>
              <a:r>
                <a:rPr lang="en-US" dirty="0">
                  <a:solidFill>
                    <a:srgbClr val="0000A8"/>
                  </a:solidFill>
                </a:rPr>
                <a:t>t=2 </a:t>
              </a:r>
            </a:p>
          </p:txBody>
        </p:sp>
      </p:grpSp>
      <p:grpSp>
        <p:nvGrpSpPr>
          <p:cNvPr id="356" name="Group 355">
            <a:extLst>
              <a:ext uri="{FF2B5EF4-FFF2-40B4-BE49-F238E27FC236}">
                <a16:creationId xmlns:a16="http://schemas.microsoft.com/office/drawing/2014/main" id="{AE38B66F-80BE-FE4C-8935-79EC957DD921}"/>
              </a:ext>
            </a:extLst>
          </p:cNvPr>
          <p:cNvGrpSpPr/>
          <p:nvPr/>
        </p:nvGrpSpPr>
        <p:grpSpPr>
          <a:xfrm>
            <a:off x="7026541" y="1994238"/>
            <a:ext cx="4824649" cy="4365597"/>
            <a:chOff x="8907795" y="1814698"/>
            <a:chExt cx="2919743" cy="4365597"/>
          </a:xfrm>
        </p:grpSpPr>
        <p:sp>
          <p:nvSpPr>
            <p:cNvPr id="358" name="Freeform 357">
              <a:extLst>
                <a:ext uri="{FF2B5EF4-FFF2-40B4-BE49-F238E27FC236}">
                  <a16:creationId xmlns:a16="http://schemas.microsoft.com/office/drawing/2014/main" id="{5E330CB8-05D7-564B-94D6-965785148116}"/>
                </a:ext>
              </a:extLst>
            </p:cNvPr>
            <p:cNvSpPr/>
            <p:nvPr/>
          </p:nvSpPr>
          <p:spPr>
            <a:xfrm>
              <a:off x="8907795" y="1814698"/>
              <a:ext cx="2806352" cy="4365597"/>
            </a:xfrm>
            <a:custGeom>
              <a:avLst/>
              <a:gdLst>
                <a:gd name="connsiteX0" fmla="*/ 0 w 3319398"/>
                <a:gd name="connsiteY0" fmla="*/ 0 h 1215025"/>
                <a:gd name="connsiteX1" fmla="*/ 613776 w 3319398"/>
                <a:gd name="connsiteY1" fmla="*/ 1189973 h 1215025"/>
                <a:gd name="connsiteX2" fmla="*/ 3319398 w 3319398"/>
                <a:gd name="connsiteY2" fmla="*/ 1215025 h 1215025"/>
                <a:gd name="connsiteX0" fmla="*/ 0 w 3319398"/>
                <a:gd name="connsiteY0" fmla="*/ 0 h 1284889"/>
                <a:gd name="connsiteX1" fmla="*/ 613776 w 3319398"/>
                <a:gd name="connsiteY1" fmla="*/ 1189973 h 1284889"/>
                <a:gd name="connsiteX2" fmla="*/ 3319398 w 3319398"/>
                <a:gd name="connsiteY2" fmla="*/ 1215025 h 1284889"/>
                <a:gd name="connsiteX0" fmla="*/ 0 w 3319398"/>
                <a:gd name="connsiteY0" fmla="*/ 0 h 1528175"/>
                <a:gd name="connsiteX1" fmla="*/ 613776 w 3319398"/>
                <a:gd name="connsiteY1" fmla="*/ 1189973 h 1528175"/>
                <a:gd name="connsiteX2" fmla="*/ 3319398 w 3319398"/>
                <a:gd name="connsiteY2" fmla="*/ 1528175 h 1528175"/>
                <a:gd name="connsiteX0" fmla="*/ 0 w 3319398"/>
                <a:gd name="connsiteY0" fmla="*/ 0 h 1528175"/>
                <a:gd name="connsiteX1" fmla="*/ 613776 w 3319398"/>
                <a:gd name="connsiteY1" fmla="*/ 1189973 h 1528175"/>
                <a:gd name="connsiteX2" fmla="*/ 3319398 w 3319398"/>
                <a:gd name="connsiteY2" fmla="*/ 1528175 h 1528175"/>
                <a:gd name="connsiteX0" fmla="*/ 0 w 3181611"/>
                <a:gd name="connsiteY0" fmla="*/ 0 h 1528175"/>
                <a:gd name="connsiteX1" fmla="*/ 475989 w 3181611"/>
                <a:gd name="connsiteY1" fmla="*/ 1189973 h 1528175"/>
                <a:gd name="connsiteX2" fmla="*/ 3181611 w 3181611"/>
                <a:gd name="connsiteY2" fmla="*/ 1528175 h 1528175"/>
                <a:gd name="connsiteX0" fmla="*/ 9476 w 3191087"/>
                <a:gd name="connsiteY0" fmla="*/ 0 h 1528175"/>
                <a:gd name="connsiteX1" fmla="*/ 485465 w 3191087"/>
                <a:gd name="connsiteY1" fmla="*/ 1189973 h 1528175"/>
                <a:gd name="connsiteX2" fmla="*/ 3191087 w 3191087"/>
                <a:gd name="connsiteY2" fmla="*/ 1528175 h 1528175"/>
                <a:gd name="connsiteX0" fmla="*/ 9703 w 3203840"/>
                <a:gd name="connsiteY0" fmla="*/ 0 h 1453019"/>
                <a:gd name="connsiteX1" fmla="*/ 485692 w 3203840"/>
                <a:gd name="connsiteY1" fmla="*/ 1189973 h 1453019"/>
                <a:gd name="connsiteX2" fmla="*/ 3203840 w 3203840"/>
                <a:gd name="connsiteY2" fmla="*/ 1453019 h 1453019"/>
                <a:gd name="connsiteX0" fmla="*/ 6182 w 3200319"/>
                <a:gd name="connsiteY0" fmla="*/ 0 h 1461838"/>
                <a:gd name="connsiteX1" fmla="*/ 519749 w 3200319"/>
                <a:gd name="connsiteY1" fmla="*/ 1290182 h 1461838"/>
                <a:gd name="connsiteX2" fmla="*/ 3200319 w 3200319"/>
                <a:gd name="connsiteY2" fmla="*/ 1453019 h 1461838"/>
                <a:gd name="connsiteX0" fmla="*/ 113523 w 2944405"/>
                <a:gd name="connsiteY0" fmla="*/ 0 h 1461838"/>
                <a:gd name="connsiteX1" fmla="*/ 263835 w 2944405"/>
                <a:gd name="connsiteY1" fmla="*/ 1290182 h 1461838"/>
                <a:gd name="connsiteX2" fmla="*/ 2944405 w 2944405"/>
                <a:gd name="connsiteY2" fmla="*/ 1453019 h 1461838"/>
                <a:gd name="connsiteX0" fmla="*/ 7733 w 2838615"/>
                <a:gd name="connsiteY0" fmla="*/ 0 h 1523002"/>
                <a:gd name="connsiteX1" fmla="*/ 446144 w 2838615"/>
                <a:gd name="connsiteY1" fmla="*/ 1402916 h 1523002"/>
                <a:gd name="connsiteX2" fmla="*/ 2838615 w 2838615"/>
                <a:gd name="connsiteY2" fmla="*/ 1453019 h 1523002"/>
                <a:gd name="connsiteX0" fmla="*/ 6626 w 2837508"/>
                <a:gd name="connsiteY0" fmla="*/ 0 h 1484577"/>
                <a:gd name="connsiteX1" fmla="*/ 457563 w 2837508"/>
                <a:gd name="connsiteY1" fmla="*/ 1340286 h 1484577"/>
                <a:gd name="connsiteX2" fmla="*/ 2837508 w 2837508"/>
                <a:gd name="connsiteY2" fmla="*/ 1453019 h 1484577"/>
                <a:gd name="connsiteX0" fmla="*/ 6626 w 2837508"/>
                <a:gd name="connsiteY0" fmla="*/ 0 h 1506274"/>
                <a:gd name="connsiteX1" fmla="*/ 457563 w 2837508"/>
                <a:gd name="connsiteY1" fmla="*/ 1340286 h 1506274"/>
                <a:gd name="connsiteX2" fmla="*/ 2837508 w 2837508"/>
                <a:gd name="connsiteY2" fmla="*/ 1490597 h 1506274"/>
                <a:gd name="connsiteX0" fmla="*/ 6626 w 2837508"/>
                <a:gd name="connsiteY0" fmla="*/ 0 h 1532376"/>
                <a:gd name="connsiteX1" fmla="*/ 457563 w 2837508"/>
                <a:gd name="connsiteY1" fmla="*/ 1340286 h 1532376"/>
                <a:gd name="connsiteX2" fmla="*/ 2837508 w 2837508"/>
                <a:gd name="connsiteY2" fmla="*/ 1528175 h 1532376"/>
                <a:gd name="connsiteX0" fmla="*/ 2412 w 2833294"/>
                <a:gd name="connsiteY0" fmla="*/ 0 h 1532376"/>
                <a:gd name="connsiteX1" fmla="*/ 453349 w 2833294"/>
                <a:gd name="connsiteY1" fmla="*/ 1340286 h 1532376"/>
                <a:gd name="connsiteX2" fmla="*/ 2833294 w 2833294"/>
                <a:gd name="connsiteY2" fmla="*/ 1528175 h 1532376"/>
                <a:gd name="connsiteX0" fmla="*/ 1555 w 2857489"/>
                <a:gd name="connsiteY0" fmla="*/ 0 h 1519367"/>
                <a:gd name="connsiteX1" fmla="*/ 477544 w 2857489"/>
                <a:gd name="connsiteY1" fmla="*/ 1327760 h 1519367"/>
                <a:gd name="connsiteX2" fmla="*/ 2857489 w 2857489"/>
                <a:gd name="connsiteY2" fmla="*/ 1515649 h 1519367"/>
                <a:gd name="connsiteX0" fmla="*/ 1555 w 2857489"/>
                <a:gd name="connsiteY0" fmla="*/ 0 h 1493055"/>
                <a:gd name="connsiteX1" fmla="*/ 477544 w 2857489"/>
                <a:gd name="connsiteY1" fmla="*/ 1327760 h 1493055"/>
                <a:gd name="connsiteX2" fmla="*/ 2857489 w 2857489"/>
                <a:gd name="connsiteY2" fmla="*/ 1478071 h 1493055"/>
                <a:gd name="connsiteX0" fmla="*/ 1555 w 2857489"/>
                <a:gd name="connsiteY0" fmla="*/ 0 h 1508807"/>
                <a:gd name="connsiteX1" fmla="*/ 477544 w 2857489"/>
                <a:gd name="connsiteY1" fmla="*/ 1327760 h 1508807"/>
                <a:gd name="connsiteX2" fmla="*/ 2857489 w 2857489"/>
                <a:gd name="connsiteY2" fmla="*/ 1478071 h 1508807"/>
                <a:gd name="connsiteX0" fmla="*/ 1555 w 2857489"/>
                <a:gd name="connsiteY0" fmla="*/ 0 h 1536065"/>
                <a:gd name="connsiteX1" fmla="*/ 477544 w 2857489"/>
                <a:gd name="connsiteY1" fmla="*/ 1327760 h 1536065"/>
                <a:gd name="connsiteX2" fmla="*/ 2857489 w 2857489"/>
                <a:gd name="connsiteY2" fmla="*/ 1515649 h 1536065"/>
                <a:gd name="connsiteX0" fmla="*/ 1555 w 2857489"/>
                <a:gd name="connsiteY0" fmla="*/ 0 h 1536841"/>
                <a:gd name="connsiteX1" fmla="*/ 477544 w 2857489"/>
                <a:gd name="connsiteY1" fmla="*/ 1327760 h 1536841"/>
                <a:gd name="connsiteX2" fmla="*/ 1394471 w 2857489"/>
                <a:gd name="connsiteY2" fmla="*/ 1524673 h 1536841"/>
                <a:gd name="connsiteX3" fmla="*/ 2857489 w 2857489"/>
                <a:gd name="connsiteY3" fmla="*/ 1515649 h 1536841"/>
                <a:gd name="connsiteX0" fmla="*/ 206 w 2856140"/>
                <a:gd name="connsiteY0" fmla="*/ 0 h 2379901"/>
                <a:gd name="connsiteX1" fmla="*/ 476195 w 2856140"/>
                <a:gd name="connsiteY1" fmla="*/ 1327760 h 2379901"/>
                <a:gd name="connsiteX2" fmla="*/ 1423443 w 2856140"/>
                <a:gd name="connsiteY2" fmla="*/ 2379097 h 2379901"/>
                <a:gd name="connsiteX3" fmla="*/ 2856140 w 2856140"/>
                <a:gd name="connsiteY3" fmla="*/ 1515649 h 2379901"/>
                <a:gd name="connsiteX0" fmla="*/ 206 w 2856140"/>
                <a:gd name="connsiteY0" fmla="*/ 0 h 2379097"/>
                <a:gd name="connsiteX1" fmla="*/ 476195 w 2856140"/>
                <a:gd name="connsiteY1" fmla="*/ 1327760 h 2379097"/>
                <a:gd name="connsiteX2" fmla="*/ 1423443 w 2856140"/>
                <a:gd name="connsiteY2" fmla="*/ 2379097 h 2379097"/>
                <a:gd name="connsiteX3" fmla="*/ 2856140 w 2856140"/>
                <a:gd name="connsiteY3" fmla="*/ 1515649 h 2379097"/>
                <a:gd name="connsiteX0" fmla="*/ 206 w 2856140"/>
                <a:gd name="connsiteY0" fmla="*/ 0 h 2379097"/>
                <a:gd name="connsiteX1" fmla="*/ 476195 w 2856140"/>
                <a:gd name="connsiteY1" fmla="*/ 1327760 h 2379097"/>
                <a:gd name="connsiteX2" fmla="*/ 1423443 w 2856140"/>
                <a:gd name="connsiteY2" fmla="*/ 2379097 h 2379097"/>
                <a:gd name="connsiteX3" fmla="*/ 2856140 w 2856140"/>
                <a:gd name="connsiteY3" fmla="*/ 1515649 h 2379097"/>
                <a:gd name="connsiteX0" fmla="*/ 206 w 2772756"/>
                <a:gd name="connsiteY0" fmla="*/ 0 h 2379097"/>
                <a:gd name="connsiteX1" fmla="*/ 476195 w 2772756"/>
                <a:gd name="connsiteY1" fmla="*/ 1327760 h 2379097"/>
                <a:gd name="connsiteX2" fmla="*/ 1423443 w 2772756"/>
                <a:gd name="connsiteY2" fmla="*/ 2379097 h 2379097"/>
                <a:gd name="connsiteX3" fmla="*/ 2772756 w 2772756"/>
                <a:gd name="connsiteY3" fmla="*/ 1549826 h 2379097"/>
                <a:gd name="connsiteX0" fmla="*/ 206 w 2772756"/>
                <a:gd name="connsiteY0" fmla="*/ 0 h 2379097"/>
                <a:gd name="connsiteX1" fmla="*/ 476195 w 2772756"/>
                <a:gd name="connsiteY1" fmla="*/ 1327760 h 2379097"/>
                <a:gd name="connsiteX2" fmla="*/ 1423443 w 2772756"/>
                <a:gd name="connsiteY2" fmla="*/ 2379097 h 2379097"/>
                <a:gd name="connsiteX3" fmla="*/ 2772756 w 2772756"/>
                <a:gd name="connsiteY3" fmla="*/ 1549826 h 2379097"/>
                <a:gd name="connsiteX0" fmla="*/ 0 w 2772550"/>
                <a:gd name="connsiteY0" fmla="*/ 0 h 2379097"/>
                <a:gd name="connsiteX1" fmla="*/ 475989 w 2772550"/>
                <a:gd name="connsiteY1" fmla="*/ 1327760 h 2379097"/>
                <a:gd name="connsiteX2" fmla="*/ 1423237 w 2772550"/>
                <a:gd name="connsiteY2" fmla="*/ 2379097 h 2379097"/>
                <a:gd name="connsiteX3" fmla="*/ 2772550 w 2772550"/>
                <a:gd name="connsiteY3" fmla="*/ 1549826 h 2379097"/>
                <a:gd name="connsiteX0" fmla="*/ 0 w 2772550"/>
                <a:gd name="connsiteY0" fmla="*/ 0 h 2379097"/>
                <a:gd name="connsiteX1" fmla="*/ 544213 w 2772550"/>
                <a:gd name="connsiteY1" fmla="*/ 1373330 h 2379097"/>
                <a:gd name="connsiteX2" fmla="*/ 1423237 w 2772550"/>
                <a:gd name="connsiteY2" fmla="*/ 2379097 h 2379097"/>
                <a:gd name="connsiteX3" fmla="*/ 2772550 w 2772550"/>
                <a:gd name="connsiteY3" fmla="*/ 1549826 h 2379097"/>
                <a:gd name="connsiteX0" fmla="*/ 0 w 2772550"/>
                <a:gd name="connsiteY0" fmla="*/ 0 h 2379097"/>
                <a:gd name="connsiteX1" fmla="*/ 544213 w 2772550"/>
                <a:gd name="connsiteY1" fmla="*/ 1373330 h 2379097"/>
                <a:gd name="connsiteX2" fmla="*/ 1423237 w 2772550"/>
                <a:gd name="connsiteY2" fmla="*/ 2379097 h 2379097"/>
                <a:gd name="connsiteX3" fmla="*/ 2772550 w 2772550"/>
                <a:gd name="connsiteY3" fmla="*/ 1549826 h 2379097"/>
                <a:gd name="connsiteX0" fmla="*/ 0 w 2772550"/>
                <a:gd name="connsiteY0" fmla="*/ 0 h 2379097"/>
                <a:gd name="connsiteX1" fmla="*/ 491150 w 2772550"/>
                <a:gd name="connsiteY1" fmla="*/ 1487254 h 2379097"/>
                <a:gd name="connsiteX2" fmla="*/ 1423237 w 2772550"/>
                <a:gd name="connsiteY2" fmla="*/ 2379097 h 2379097"/>
                <a:gd name="connsiteX3" fmla="*/ 2772550 w 2772550"/>
                <a:gd name="connsiteY3" fmla="*/ 1549826 h 2379097"/>
                <a:gd name="connsiteX0" fmla="*/ 4133 w 2776683"/>
                <a:gd name="connsiteY0" fmla="*/ 0 h 2379097"/>
                <a:gd name="connsiteX1" fmla="*/ 495283 w 2776683"/>
                <a:gd name="connsiteY1" fmla="*/ 1487254 h 2379097"/>
                <a:gd name="connsiteX2" fmla="*/ 1427370 w 2776683"/>
                <a:gd name="connsiteY2" fmla="*/ 2379097 h 2379097"/>
                <a:gd name="connsiteX3" fmla="*/ 2776683 w 2776683"/>
                <a:gd name="connsiteY3" fmla="*/ 1549826 h 2379097"/>
                <a:gd name="connsiteX0" fmla="*/ 7071 w 2779621"/>
                <a:gd name="connsiteY0" fmla="*/ 0 h 2379097"/>
                <a:gd name="connsiteX1" fmla="*/ 498221 w 2779621"/>
                <a:gd name="connsiteY1" fmla="*/ 1487254 h 2379097"/>
                <a:gd name="connsiteX2" fmla="*/ 1430308 w 2779621"/>
                <a:gd name="connsiteY2" fmla="*/ 2379097 h 2379097"/>
                <a:gd name="connsiteX3" fmla="*/ 2779621 w 2779621"/>
                <a:gd name="connsiteY3" fmla="*/ 1549826 h 2379097"/>
                <a:gd name="connsiteX0" fmla="*/ 11488 w 2784038"/>
                <a:gd name="connsiteY0" fmla="*/ 0 h 2379097"/>
                <a:gd name="connsiteX1" fmla="*/ 502638 w 2784038"/>
                <a:gd name="connsiteY1" fmla="*/ 1487254 h 2379097"/>
                <a:gd name="connsiteX2" fmla="*/ 1434725 w 2784038"/>
                <a:gd name="connsiteY2" fmla="*/ 2379097 h 2379097"/>
                <a:gd name="connsiteX3" fmla="*/ 2784038 w 2784038"/>
                <a:gd name="connsiteY3" fmla="*/ 1549826 h 2379097"/>
                <a:gd name="connsiteX0" fmla="*/ 16 w 2786015"/>
                <a:gd name="connsiteY0" fmla="*/ 0 h 2369138"/>
                <a:gd name="connsiteX1" fmla="*/ 504615 w 2786015"/>
                <a:gd name="connsiteY1" fmla="*/ 1477295 h 2369138"/>
                <a:gd name="connsiteX2" fmla="*/ 1436702 w 2786015"/>
                <a:gd name="connsiteY2" fmla="*/ 2369138 h 2369138"/>
                <a:gd name="connsiteX3" fmla="*/ 2786015 w 2786015"/>
                <a:gd name="connsiteY3" fmla="*/ 1539867 h 2369138"/>
                <a:gd name="connsiteX0" fmla="*/ 0 w 2785999"/>
                <a:gd name="connsiteY0" fmla="*/ 0 h 2369138"/>
                <a:gd name="connsiteX1" fmla="*/ 504599 w 2785999"/>
                <a:gd name="connsiteY1" fmla="*/ 1477295 h 2369138"/>
                <a:gd name="connsiteX2" fmla="*/ 1436686 w 2785999"/>
                <a:gd name="connsiteY2" fmla="*/ 2369138 h 2369138"/>
                <a:gd name="connsiteX3" fmla="*/ 2785999 w 2785999"/>
                <a:gd name="connsiteY3" fmla="*/ 1539867 h 2369138"/>
                <a:gd name="connsiteX0" fmla="*/ 0 w 2785999"/>
                <a:gd name="connsiteY0" fmla="*/ 0 h 2369138"/>
                <a:gd name="connsiteX1" fmla="*/ 444079 w 2785999"/>
                <a:gd name="connsiteY1" fmla="*/ 1482276 h 2369138"/>
                <a:gd name="connsiteX2" fmla="*/ 1436686 w 2785999"/>
                <a:gd name="connsiteY2" fmla="*/ 2369138 h 2369138"/>
                <a:gd name="connsiteX3" fmla="*/ 2785999 w 2785999"/>
                <a:gd name="connsiteY3" fmla="*/ 1539867 h 2369138"/>
                <a:gd name="connsiteX0" fmla="*/ 0 w 2785999"/>
                <a:gd name="connsiteY0" fmla="*/ 0 h 2369138"/>
                <a:gd name="connsiteX1" fmla="*/ 444079 w 2785999"/>
                <a:gd name="connsiteY1" fmla="*/ 1482276 h 2369138"/>
                <a:gd name="connsiteX2" fmla="*/ 1436686 w 2785999"/>
                <a:gd name="connsiteY2" fmla="*/ 2369138 h 2369138"/>
                <a:gd name="connsiteX3" fmla="*/ 2785999 w 2785999"/>
                <a:gd name="connsiteY3" fmla="*/ 1539867 h 2369138"/>
                <a:gd name="connsiteX0" fmla="*/ 0 w 2785999"/>
                <a:gd name="connsiteY0" fmla="*/ 0 h 2369138"/>
                <a:gd name="connsiteX1" fmla="*/ 444079 w 2785999"/>
                <a:gd name="connsiteY1" fmla="*/ 1482276 h 2369138"/>
                <a:gd name="connsiteX2" fmla="*/ 1436686 w 2785999"/>
                <a:gd name="connsiteY2" fmla="*/ 2369138 h 2369138"/>
                <a:gd name="connsiteX3" fmla="*/ 2785999 w 2785999"/>
                <a:gd name="connsiteY3" fmla="*/ 1539867 h 2369138"/>
                <a:gd name="connsiteX0" fmla="*/ 0 w 2785999"/>
                <a:gd name="connsiteY0" fmla="*/ 0 h 2369138"/>
                <a:gd name="connsiteX1" fmla="*/ 780300 w 2785999"/>
                <a:gd name="connsiteY1" fmla="*/ 1512155 h 2369138"/>
                <a:gd name="connsiteX2" fmla="*/ 1436686 w 2785999"/>
                <a:gd name="connsiteY2" fmla="*/ 2369138 h 2369138"/>
                <a:gd name="connsiteX3" fmla="*/ 2785999 w 2785999"/>
                <a:gd name="connsiteY3" fmla="*/ 1539867 h 2369138"/>
                <a:gd name="connsiteX0" fmla="*/ 0 w 2785999"/>
                <a:gd name="connsiteY0" fmla="*/ 0 h 2364158"/>
                <a:gd name="connsiteX1" fmla="*/ 780300 w 2785999"/>
                <a:gd name="connsiteY1" fmla="*/ 1512155 h 2364158"/>
                <a:gd name="connsiteX2" fmla="*/ 1376166 w 2785999"/>
                <a:gd name="connsiteY2" fmla="*/ 2364158 h 2364158"/>
                <a:gd name="connsiteX3" fmla="*/ 2785999 w 2785999"/>
                <a:gd name="connsiteY3" fmla="*/ 1539867 h 2364158"/>
                <a:gd name="connsiteX0" fmla="*/ 0 w 2785999"/>
                <a:gd name="connsiteY0" fmla="*/ 0 h 2364158"/>
                <a:gd name="connsiteX1" fmla="*/ 780300 w 2785999"/>
                <a:gd name="connsiteY1" fmla="*/ 1512155 h 2364158"/>
                <a:gd name="connsiteX2" fmla="*/ 1376166 w 2785999"/>
                <a:gd name="connsiteY2" fmla="*/ 2364158 h 2364158"/>
                <a:gd name="connsiteX3" fmla="*/ 2785999 w 2785999"/>
                <a:gd name="connsiteY3" fmla="*/ 1539867 h 2364158"/>
                <a:gd name="connsiteX0" fmla="*/ 0 w 2855224"/>
                <a:gd name="connsiteY0" fmla="*/ 0 h 2581827"/>
                <a:gd name="connsiteX1" fmla="*/ 780300 w 2855224"/>
                <a:gd name="connsiteY1" fmla="*/ 1512155 h 2581827"/>
                <a:gd name="connsiteX2" fmla="*/ 1376166 w 2855224"/>
                <a:gd name="connsiteY2" fmla="*/ 2364158 h 2581827"/>
                <a:gd name="connsiteX3" fmla="*/ 2855224 w 2855224"/>
                <a:gd name="connsiteY3" fmla="*/ 2576569 h 2581827"/>
                <a:gd name="connsiteX0" fmla="*/ 0 w 2855224"/>
                <a:gd name="connsiteY0" fmla="*/ 0 h 4061615"/>
                <a:gd name="connsiteX1" fmla="*/ 780300 w 2855224"/>
                <a:gd name="connsiteY1" fmla="*/ 1512155 h 4061615"/>
                <a:gd name="connsiteX2" fmla="*/ 1453083 w 2855224"/>
                <a:gd name="connsiteY2" fmla="*/ 4061615 h 4061615"/>
                <a:gd name="connsiteX3" fmla="*/ 2855224 w 2855224"/>
                <a:gd name="connsiteY3" fmla="*/ 2576569 h 4061615"/>
                <a:gd name="connsiteX0" fmla="*/ 72336 w 2927560"/>
                <a:gd name="connsiteY0" fmla="*/ 0 h 4061615"/>
                <a:gd name="connsiteX1" fmla="*/ 121931 w 2927560"/>
                <a:gd name="connsiteY1" fmla="*/ 2229872 h 4061615"/>
                <a:gd name="connsiteX2" fmla="*/ 1525419 w 2927560"/>
                <a:gd name="connsiteY2" fmla="*/ 4061615 h 4061615"/>
                <a:gd name="connsiteX3" fmla="*/ 2927560 w 2927560"/>
                <a:gd name="connsiteY3" fmla="*/ 2576569 h 4061615"/>
                <a:gd name="connsiteX0" fmla="*/ 72336 w 2904485"/>
                <a:gd name="connsiteY0" fmla="*/ 0 h 4061615"/>
                <a:gd name="connsiteX1" fmla="*/ 121931 w 2904485"/>
                <a:gd name="connsiteY1" fmla="*/ 2229872 h 4061615"/>
                <a:gd name="connsiteX2" fmla="*/ 1525419 w 2904485"/>
                <a:gd name="connsiteY2" fmla="*/ 4061615 h 4061615"/>
                <a:gd name="connsiteX3" fmla="*/ 2904485 w 2904485"/>
                <a:gd name="connsiteY3" fmla="*/ 2724670 h 4061615"/>
                <a:gd name="connsiteX0" fmla="*/ 0 w 2832149"/>
                <a:gd name="connsiteY0" fmla="*/ 0 h 4061615"/>
                <a:gd name="connsiteX1" fmla="*/ 49595 w 2832149"/>
                <a:gd name="connsiteY1" fmla="*/ 2229872 h 4061615"/>
                <a:gd name="connsiteX2" fmla="*/ 1453083 w 2832149"/>
                <a:gd name="connsiteY2" fmla="*/ 4061615 h 4061615"/>
                <a:gd name="connsiteX3" fmla="*/ 2832149 w 2832149"/>
                <a:gd name="connsiteY3" fmla="*/ 2724670 h 4061615"/>
                <a:gd name="connsiteX0" fmla="*/ 3732 w 2835881"/>
                <a:gd name="connsiteY0" fmla="*/ 0 h 4061615"/>
                <a:gd name="connsiteX1" fmla="*/ 10330 w 2835881"/>
                <a:gd name="connsiteY1" fmla="*/ 2237364 h 4061615"/>
                <a:gd name="connsiteX2" fmla="*/ 1456815 w 2835881"/>
                <a:gd name="connsiteY2" fmla="*/ 4061615 h 4061615"/>
                <a:gd name="connsiteX3" fmla="*/ 2835881 w 2835881"/>
                <a:gd name="connsiteY3" fmla="*/ 2724670 h 4061615"/>
                <a:gd name="connsiteX0" fmla="*/ 0 w 2832149"/>
                <a:gd name="connsiteY0" fmla="*/ 0 h 4061615"/>
                <a:gd name="connsiteX1" fmla="*/ 6598 w 2832149"/>
                <a:gd name="connsiteY1" fmla="*/ 2237364 h 4061615"/>
                <a:gd name="connsiteX2" fmla="*/ 1453083 w 2832149"/>
                <a:gd name="connsiteY2" fmla="*/ 4061615 h 4061615"/>
                <a:gd name="connsiteX3" fmla="*/ 2832149 w 2832149"/>
                <a:gd name="connsiteY3" fmla="*/ 2724670 h 4061615"/>
                <a:gd name="connsiteX0" fmla="*/ 0 w 2832149"/>
                <a:gd name="connsiteY0" fmla="*/ 0 h 4061618"/>
                <a:gd name="connsiteX1" fmla="*/ 6598 w 2832149"/>
                <a:gd name="connsiteY1" fmla="*/ 2237364 h 4061618"/>
                <a:gd name="connsiteX2" fmla="*/ 1453083 w 2832149"/>
                <a:gd name="connsiteY2" fmla="*/ 4061615 h 4061618"/>
                <a:gd name="connsiteX3" fmla="*/ 2832149 w 2832149"/>
                <a:gd name="connsiteY3" fmla="*/ 2724670 h 4061618"/>
                <a:gd name="connsiteX0" fmla="*/ 0 w 2832149"/>
                <a:gd name="connsiteY0" fmla="*/ 0 h 4061618"/>
                <a:gd name="connsiteX1" fmla="*/ 6598 w 2832149"/>
                <a:gd name="connsiteY1" fmla="*/ 2237364 h 4061618"/>
                <a:gd name="connsiteX2" fmla="*/ 1453083 w 2832149"/>
                <a:gd name="connsiteY2" fmla="*/ 4061615 h 4061618"/>
                <a:gd name="connsiteX3" fmla="*/ 2832149 w 2832149"/>
                <a:gd name="connsiteY3" fmla="*/ 2724670 h 4061618"/>
                <a:gd name="connsiteX0" fmla="*/ 0 w 2832149"/>
                <a:gd name="connsiteY0" fmla="*/ 0 h 4061691"/>
                <a:gd name="connsiteX1" fmla="*/ 6598 w 2832149"/>
                <a:gd name="connsiteY1" fmla="*/ 2237364 h 4061691"/>
                <a:gd name="connsiteX2" fmla="*/ 1453083 w 2832149"/>
                <a:gd name="connsiteY2" fmla="*/ 4061615 h 4061691"/>
                <a:gd name="connsiteX3" fmla="*/ 2832149 w 2832149"/>
                <a:gd name="connsiteY3" fmla="*/ 2724670 h 4061691"/>
                <a:gd name="connsiteX0" fmla="*/ 0 w 2847532"/>
                <a:gd name="connsiteY0" fmla="*/ 0 h 4067726"/>
                <a:gd name="connsiteX1" fmla="*/ 6598 w 2847532"/>
                <a:gd name="connsiteY1" fmla="*/ 2237364 h 4067726"/>
                <a:gd name="connsiteX2" fmla="*/ 1453083 w 2847532"/>
                <a:gd name="connsiteY2" fmla="*/ 4061615 h 4067726"/>
                <a:gd name="connsiteX3" fmla="*/ 2847532 w 2847532"/>
                <a:gd name="connsiteY3" fmla="*/ 2861378 h 4067726"/>
                <a:gd name="connsiteX0" fmla="*/ 0 w 2847532"/>
                <a:gd name="connsiteY0" fmla="*/ 0 h 4067526"/>
                <a:gd name="connsiteX1" fmla="*/ 6598 w 2847532"/>
                <a:gd name="connsiteY1" fmla="*/ 2237364 h 4067526"/>
                <a:gd name="connsiteX2" fmla="*/ 1453083 w 2847532"/>
                <a:gd name="connsiteY2" fmla="*/ 4061615 h 4067526"/>
                <a:gd name="connsiteX3" fmla="*/ 2847532 w 2847532"/>
                <a:gd name="connsiteY3" fmla="*/ 2861378 h 4067526"/>
                <a:gd name="connsiteX0" fmla="*/ 0 w 2847532"/>
                <a:gd name="connsiteY0" fmla="*/ 0 h 4061616"/>
                <a:gd name="connsiteX1" fmla="*/ 6598 w 2847532"/>
                <a:gd name="connsiteY1" fmla="*/ 2237364 h 4061616"/>
                <a:gd name="connsiteX2" fmla="*/ 1453083 w 2847532"/>
                <a:gd name="connsiteY2" fmla="*/ 4061615 h 4061616"/>
                <a:gd name="connsiteX3" fmla="*/ 2847532 w 2847532"/>
                <a:gd name="connsiteY3" fmla="*/ 2861378 h 4061616"/>
                <a:gd name="connsiteX0" fmla="*/ 0 w 2847532"/>
                <a:gd name="connsiteY0" fmla="*/ 0 h 4068872"/>
                <a:gd name="connsiteX1" fmla="*/ 6598 w 2847532"/>
                <a:gd name="connsiteY1" fmla="*/ 2237364 h 4068872"/>
                <a:gd name="connsiteX2" fmla="*/ 1453083 w 2847532"/>
                <a:gd name="connsiteY2" fmla="*/ 4061615 h 4068872"/>
                <a:gd name="connsiteX3" fmla="*/ 2847532 w 2847532"/>
                <a:gd name="connsiteY3" fmla="*/ 2918339 h 4068872"/>
                <a:gd name="connsiteX0" fmla="*/ 100281 w 2947813"/>
                <a:gd name="connsiteY0" fmla="*/ 0 h 3978267"/>
                <a:gd name="connsiteX1" fmla="*/ 106879 w 2947813"/>
                <a:gd name="connsiteY1" fmla="*/ 2237364 h 3978267"/>
                <a:gd name="connsiteX2" fmla="*/ 1522598 w 2947813"/>
                <a:gd name="connsiteY2" fmla="*/ 3970477 h 3978267"/>
                <a:gd name="connsiteX3" fmla="*/ 2947813 w 2947813"/>
                <a:gd name="connsiteY3" fmla="*/ 2918339 h 3978267"/>
                <a:gd name="connsiteX0" fmla="*/ 100281 w 2947813"/>
                <a:gd name="connsiteY0" fmla="*/ 0 h 3970477"/>
                <a:gd name="connsiteX1" fmla="*/ 106879 w 2947813"/>
                <a:gd name="connsiteY1" fmla="*/ 2237364 h 3970477"/>
                <a:gd name="connsiteX2" fmla="*/ 1522598 w 2947813"/>
                <a:gd name="connsiteY2" fmla="*/ 3970477 h 3970477"/>
                <a:gd name="connsiteX3" fmla="*/ 2947813 w 2947813"/>
                <a:gd name="connsiteY3" fmla="*/ 2918339 h 3970477"/>
                <a:gd name="connsiteX0" fmla="*/ 0 w 2847532"/>
                <a:gd name="connsiteY0" fmla="*/ 0 h 3970477"/>
                <a:gd name="connsiteX1" fmla="*/ 6598 w 2847532"/>
                <a:gd name="connsiteY1" fmla="*/ 2237364 h 3970477"/>
                <a:gd name="connsiteX2" fmla="*/ 1422317 w 2847532"/>
                <a:gd name="connsiteY2" fmla="*/ 3970477 h 3970477"/>
                <a:gd name="connsiteX3" fmla="*/ 2847532 w 2847532"/>
                <a:gd name="connsiteY3" fmla="*/ 2918339 h 3970477"/>
              </a:gdLst>
              <a:ahLst/>
              <a:cxnLst>
                <a:cxn ang="0">
                  <a:pos x="connsiteX0" y="connsiteY0"/>
                </a:cxn>
                <a:cxn ang="0">
                  <a:pos x="connsiteX1" y="connsiteY1"/>
                </a:cxn>
                <a:cxn ang="0">
                  <a:pos x="connsiteX2" y="connsiteY2"/>
                </a:cxn>
                <a:cxn ang="0">
                  <a:pos x="connsiteX3" y="connsiteY3"/>
                </a:cxn>
              </a:cxnLst>
              <a:rect l="l" t="t" r="r" b="b"/>
              <a:pathLst>
                <a:path w="2847532" h="3970477">
                  <a:moveTo>
                    <a:pt x="0" y="0"/>
                  </a:moveTo>
                  <a:cubicBezTo>
                    <a:pt x="943" y="1381432"/>
                    <a:pt x="7986" y="1928780"/>
                    <a:pt x="6598" y="2237364"/>
                  </a:cubicBezTo>
                  <a:cubicBezTo>
                    <a:pt x="5210" y="2545948"/>
                    <a:pt x="941136" y="3970903"/>
                    <a:pt x="1422317" y="3970477"/>
                  </a:cubicBezTo>
                  <a:cubicBezTo>
                    <a:pt x="1903498" y="3970051"/>
                    <a:pt x="2053664" y="2919844"/>
                    <a:pt x="2847532" y="2918339"/>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359" name="TextBox 358">
              <a:extLst>
                <a:ext uri="{FF2B5EF4-FFF2-40B4-BE49-F238E27FC236}">
                  <a16:creationId xmlns:a16="http://schemas.microsoft.com/office/drawing/2014/main" id="{D7430AE7-043D-2A42-AEA6-A5DEFCDDE64B}"/>
                </a:ext>
              </a:extLst>
            </p:cNvPr>
            <p:cNvSpPr txBox="1"/>
            <p:nvPr/>
          </p:nvSpPr>
          <p:spPr>
            <a:xfrm>
              <a:off x="11496542" y="4706635"/>
              <a:ext cx="330996" cy="369332"/>
            </a:xfrm>
            <a:prstGeom prst="rect">
              <a:avLst/>
            </a:prstGeom>
            <a:noFill/>
          </p:spPr>
          <p:txBody>
            <a:bodyPr wrap="none" rtlCol="0">
              <a:spAutoFit/>
            </a:bodyPr>
            <a:lstStyle/>
            <a:p>
              <a:r>
                <a:rPr lang="en-US" dirty="0">
                  <a:solidFill>
                    <a:srgbClr val="0000A8"/>
                  </a:solidFill>
                </a:rPr>
                <a:t>t=3 </a:t>
              </a:r>
            </a:p>
          </p:txBody>
        </p:sp>
      </p:grpSp>
      <p:grpSp>
        <p:nvGrpSpPr>
          <p:cNvPr id="361" name="Group 360">
            <a:extLst>
              <a:ext uri="{FF2B5EF4-FFF2-40B4-BE49-F238E27FC236}">
                <a16:creationId xmlns:a16="http://schemas.microsoft.com/office/drawing/2014/main" id="{B3FEA0BD-9388-0641-A4C4-A22329FE8636}"/>
              </a:ext>
            </a:extLst>
          </p:cNvPr>
          <p:cNvGrpSpPr/>
          <p:nvPr/>
        </p:nvGrpSpPr>
        <p:grpSpPr>
          <a:xfrm>
            <a:off x="6828212" y="2004167"/>
            <a:ext cx="5205658" cy="4487257"/>
            <a:chOff x="8907795" y="1823741"/>
            <a:chExt cx="2917701" cy="3238676"/>
          </a:xfrm>
        </p:grpSpPr>
        <p:sp>
          <p:nvSpPr>
            <p:cNvPr id="362" name="Freeform 361">
              <a:extLst>
                <a:ext uri="{FF2B5EF4-FFF2-40B4-BE49-F238E27FC236}">
                  <a16:creationId xmlns:a16="http://schemas.microsoft.com/office/drawing/2014/main" id="{1875363C-67E2-B44C-B690-43D38457CFC5}"/>
                </a:ext>
              </a:extLst>
            </p:cNvPr>
            <p:cNvSpPr/>
            <p:nvPr/>
          </p:nvSpPr>
          <p:spPr>
            <a:xfrm>
              <a:off x="8907795" y="1823741"/>
              <a:ext cx="2806351" cy="3234534"/>
            </a:xfrm>
            <a:custGeom>
              <a:avLst/>
              <a:gdLst>
                <a:gd name="connsiteX0" fmla="*/ 0 w 3319398"/>
                <a:gd name="connsiteY0" fmla="*/ 0 h 1215025"/>
                <a:gd name="connsiteX1" fmla="*/ 613776 w 3319398"/>
                <a:gd name="connsiteY1" fmla="*/ 1189973 h 1215025"/>
                <a:gd name="connsiteX2" fmla="*/ 3319398 w 3319398"/>
                <a:gd name="connsiteY2" fmla="*/ 1215025 h 1215025"/>
                <a:gd name="connsiteX0" fmla="*/ 0 w 3319398"/>
                <a:gd name="connsiteY0" fmla="*/ 0 h 1284889"/>
                <a:gd name="connsiteX1" fmla="*/ 613776 w 3319398"/>
                <a:gd name="connsiteY1" fmla="*/ 1189973 h 1284889"/>
                <a:gd name="connsiteX2" fmla="*/ 3319398 w 3319398"/>
                <a:gd name="connsiteY2" fmla="*/ 1215025 h 1284889"/>
                <a:gd name="connsiteX0" fmla="*/ 0 w 3319398"/>
                <a:gd name="connsiteY0" fmla="*/ 0 h 1528175"/>
                <a:gd name="connsiteX1" fmla="*/ 613776 w 3319398"/>
                <a:gd name="connsiteY1" fmla="*/ 1189973 h 1528175"/>
                <a:gd name="connsiteX2" fmla="*/ 3319398 w 3319398"/>
                <a:gd name="connsiteY2" fmla="*/ 1528175 h 1528175"/>
                <a:gd name="connsiteX0" fmla="*/ 0 w 3319398"/>
                <a:gd name="connsiteY0" fmla="*/ 0 h 1528175"/>
                <a:gd name="connsiteX1" fmla="*/ 613776 w 3319398"/>
                <a:gd name="connsiteY1" fmla="*/ 1189973 h 1528175"/>
                <a:gd name="connsiteX2" fmla="*/ 3319398 w 3319398"/>
                <a:gd name="connsiteY2" fmla="*/ 1528175 h 1528175"/>
                <a:gd name="connsiteX0" fmla="*/ 0 w 3181611"/>
                <a:gd name="connsiteY0" fmla="*/ 0 h 1528175"/>
                <a:gd name="connsiteX1" fmla="*/ 475989 w 3181611"/>
                <a:gd name="connsiteY1" fmla="*/ 1189973 h 1528175"/>
                <a:gd name="connsiteX2" fmla="*/ 3181611 w 3181611"/>
                <a:gd name="connsiteY2" fmla="*/ 1528175 h 1528175"/>
                <a:gd name="connsiteX0" fmla="*/ 9476 w 3191087"/>
                <a:gd name="connsiteY0" fmla="*/ 0 h 1528175"/>
                <a:gd name="connsiteX1" fmla="*/ 485465 w 3191087"/>
                <a:gd name="connsiteY1" fmla="*/ 1189973 h 1528175"/>
                <a:gd name="connsiteX2" fmla="*/ 3191087 w 3191087"/>
                <a:gd name="connsiteY2" fmla="*/ 1528175 h 1528175"/>
                <a:gd name="connsiteX0" fmla="*/ 9703 w 3203840"/>
                <a:gd name="connsiteY0" fmla="*/ 0 h 1453019"/>
                <a:gd name="connsiteX1" fmla="*/ 485692 w 3203840"/>
                <a:gd name="connsiteY1" fmla="*/ 1189973 h 1453019"/>
                <a:gd name="connsiteX2" fmla="*/ 3203840 w 3203840"/>
                <a:gd name="connsiteY2" fmla="*/ 1453019 h 1453019"/>
                <a:gd name="connsiteX0" fmla="*/ 6182 w 3200319"/>
                <a:gd name="connsiteY0" fmla="*/ 0 h 1461838"/>
                <a:gd name="connsiteX1" fmla="*/ 519749 w 3200319"/>
                <a:gd name="connsiteY1" fmla="*/ 1290182 h 1461838"/>
                <a:gd name="connsiteX2" fmla="*/ 3200319 w 3200319"/>
                <a:gd name="connsiteY2" fmla="*/ 1453019 h 1461838"/>
                <a:gd name="connsiteX0" fmla="*/ 113523 w 2944405"/>
                <a:gd name="connsiteY0" fmla="*/ 0 h 1461838"/>
                <a:gd name="connsiteX1" fmla="*/ 263835 w 2944405"/>
                <a:gd name="connsiteY1" fmla="*/ 1290182 h 1461838"/>
                <a:gd name="connsiteX2" fmla="*/ 2944405 w 2944405"/>
                <a:gd name="connsiteY2" fmla="*/ 1453019 h 1461838"/>
                <a:gd name="connsiteX0" fmla="*/ 7733 w 2838615"/>
                <a:gd name="connsiteY0" fmla="*/ 0 h 1523002"/>
                <a:gd name="connsiteX1" fmla="*/ 446144 w 2838615"/>
                <a:gd name="connsiteY1" fmla="*/ 1402916 h 1523002"/>
                <a:gd name="connsiteX2" fmla="*/ 2838615 w 2838615"/>
                <a:gd name="connsiteY2" fmla="*/ 1453019 h 1523002"/>
                <a:gd name="connsiteX0" fmla="*/ 6626 w 2837508"/>
                <a:gd name="connsiteY0" fmla="*/ 0 h 1484577"/>
                <a:gd name="connsiteX1" fmla="*/ 457563 w 2837508"/>
                <a:gd name="connsiteY1" fmla="*/ 1340286 h 1484577"/>
                <a:gd name="connsiteX2" fmla="*/ 2837508 w 2837508"/>
                <a:gd name="connsiteY2" fmla="*/ 1453019 h 1484577"/>
                <a:gd name="connsiteX0" fmla="*/ 6626 w 2837508"/>
                <a:gd name="connsiteY0" fmla="*/ 0 h 1506274"/>
                <a:gd name="connsiteX1" fmla="*/ 457563 w 2837508"/>
                <a:gd name="connsiteY1" fmla="*/ 1340286 h 1506274"/>
                <a:gd name="connsiteX2" fmla="*/ 2837508 w 2837508"/>
                <a:gd name="connsiteY2" fmla="*/ 1490597 h 1506274"/>
                <a:gd name="connsiteX0" fmla="*/ 6626 w 2837508"/>
                <a:gd name="connsiteY0" fmla="*/ 0 h 1532376"/>
                <a:gd name="connsiteX1" fmla="*/ 457563 w 2837508"/>
                <a:gd name="connsiteY1" fmla="*/ 1340286 h 1532376"/>
                <a:gd name="connsiteX2" fmla="*/ 2837508 w 2837508"/>
                <a:gd name="connsiteY2" fmla="*/ 1528175 h 1532376"/>
                <a:gd name="connsiteX0" fmla="*/ 2412 w 2833294"/>
                <a:gd name="connsiteY0" fmla="*/ 0 h 1532376"/>
                <a:gd name="connsiteX1" fmla="*/ 453349 w 2833294"/>
                <a:gd name="connsiteY1" fmla="*/ 1340286 h 1532376"/>
                <a:gd name="connsiteX2" fmla="*/ 2833294 w 2833294"/>
                <a:gd name="connsiteY2" fmla="*/ 1528175 h 1532376"/>
                <a:gd name="connsiteX0" fmla="*/ 1555 w 2857489"/>
                <a:gd name="connsiteY0" fmla="*/ 0 h 1519367"/>
                <a:gd name="connsiteX1" fmla="*/ 477544 w 2857489"/>
                <a:gd name="connsiteY1" fmla="*/ 1327760 h 1519367"/>
                <a:gd name="connsiteX2" fmla="*/ 2857489 w 2857489"/>
                <a:gd name="connsiteY2" fmla="*/ 1515649 h 1519367"/>
                <a:gd name="connsiteX0" fmla="*/ 1555 w 2857489"/>
                <a:gd name="connsiteY0" fmla="*/ 0 h 1493055"/>
                <a:gd name="connsiteX1" fmla="*/ 477544 w 2857489"/>
                <a:gd name="connsiteY1" fmla="*/ 1327760 h 1493055"/>
                <a:gd name="connsiteX2" fmla="*/ 2857489 w 2857489"/>
                <a:gd name="connsiteY2" fmla="*/ 1478071 h 1493055"/>
                <a:gd name="connsiteX0" fmla="*/ 1555 w 2857489"/>
                <a:gd name="connsiteY0" fmla="*/ 0 h 1508807"/>
                <a:gd name="connsiteX1" fmla="*/ 477544 w 2857489"/>
                <a:gd name="connsiteY1" fmla="*/ 1327760 h 1508807"/>
                <a:gd name="connsiteX2" fmla="*/ 2857489 w 2857489"/>
                <a:gd name="connsiteY2" fmla="*/ 1478071 h 1508807"/>
                <a:gd name="connsiteX0" fmla="*/ 1555 w 2857489"/>
                <a:gd name="connsiteY0" fmla="*/ 0 h 1536065"/>
                <a:gd name="connsiteX1" fmla="*/ 477544 w 2857489"/>
                <a:gd name="connsiteY1" fmla="*/ 1327760 h 1536065"/>
                <a:gd name="connsiteX2" fmla="*/ 2857489 w 2857489"/>
                <a:gd name="connsiteY2" fmla="*/ 1515649 h 1536065"/>
                <a:gd name="connsiteX0" fmla="*/ 1555 w 2857489"/>
                <a:gd name="connsiteY0" fmla="*/ 0 h 1536841"/>
                <a:gd name="connsiteX1" fmla="*/ 477544 w 2857489"/>
                <a:gd name="connsiteY1" fmla="*/ 1327760 h 1536841"/>
                <a:gd name="connsiteX2" fmla="*/ 1394471 w 2857489"/>
                <a:gd name="connsiteY2" fmla="*/ 1524673 h 1536841"/>
                <a:gd name="connsiteX3" fmla="*/ 2857489 w 2857489"/>
                <a:gd name="connsiteY3" fmla="*/ 1515649 h 1536841"/>
                <a:gd name="connsiteX0" fmla="*/ 206 w 2856140"/>
                <a:gd name="connsiteY0" fmla="*/ 0 h 2379901"/>
                <a:gd name="connsiteX1" fmla="*/ 476195 w 2856140"/>
                <a:gd name="connsiteY1" fmla="*/ 1327760 h 2379901"/>
                <a:gd name="connsiteX2" fmla="*/ 1423443 w 2856140"/>
                <a:gd name="connsiteY2" fmla="*/ 2379097 h 2379901"/>
                <a:gd name="connsiteX3" fmla="*/ 2856140 w 2856140"/>
                <a:gd name="connsiteY3" fmla="*/ 1515649 h 2379901"/>
                <a:gd name="connsiteX0" fmla="*/ 206 w 2856140"/>
                <a:gd name="connsiteY0" fmla="*/ 0 h 2379097"/>
                <a:gd name="connsiteX1" fmla="*/ 476195 w 2856140"/>
                <a:gd name="connsiteY1" fmla="*/ 1327760 h 2379097"/>
                <a:gd name="connsiteX2" fmla="*/ 1423443 w 2856140"/>
                <a:gd name="connsiteY2" fmla="*/ 2379097 h 2379097"/>
                <a:gd name="connsiteX3" fmla="*/ 2856140 w 2856140"/>
                <a:gd name="connsiteY3" fmla="*/ 1515649 h 2379097"/>
                <a:gd name="connsiteX0" fmla="*/ 206 w 2856140"/>
                <a:gd name="connsiteY0" fmla="*/ 0 h 2379097"/>
                <a:gd name="connsiteX1" fmla="*/ 476195 w 2856140"/>
                <a:gd name="connsiteY1" fmla="*/ 1327760 h 2379097"/>
                <a:gd name="connsiteX2" fmla="*/ 1423443 w 2856140"/>
                <a:gd name="connsiteY2" fmla="*/ 2379097 h 2379097"/>
                <a:gd name="connsiteX3" fmla="*/ 2856140 w 2856140"/>
                <a:gd name="connsiteY3" fmla="*/ 1515649 h 2379097"/>
                <a:gd name="connsiteX0" fmla="*/ 206 w 2772756"/>
                <a:gd name="connsiteY0" fmla="*/ 0 h 2379097"/>
                <a:gd name="connsiteX1" fmla="*/ 476195 w 2772756"/>
                <a:gd name="connsiteY1" fmla="*/ 1327760 h 2379097"/>
                <a:gd name="connsiteX2" fmla="*/ 1423443 w 2772756"/>
                <a:gd name="connsiteY2" fmla="*/ 2379097 h 2379097"/>
                <a:gd name="connsiteX3" fmla="*/ 2772756 w 2772756"/>
                <a:gd name="connsiteY3" fmla="*/ 1549826 h 2379097"/>
                <a:gd name="connsiteX0" fmla="*/ 206 w 2772756"/>
                <a:gd name="connsiteY0" fmla="*/ 0 h 2379097"/>
                <a:gd name="connsiteX1" fmla="*/ 476195 w 2772756"/>
                <a:gd name="connsiteY1" fmla="*/ 1327760 h 2379097"/>
                <a:gd name="connsiteX2" fmla="*/ 1423443 w 2772756"/>
                <a:gd name="connsiteY2" fmla="*/ 2379097 h 2379097"/>
                <a:gd name="connsiteX3" fmla="*/ 2772756 w 2772756"/>
                <a:gd name="connsiteY3" fmla="*/ 1549826 h 2379097"/>
                <a:gd name="connsiteX0" fmla="*/ 0 w 2772550"/>
                <a:gd name="connsiteY0" fmla="*/ 0 h 2379097"/>
                <a:gd name="connsiteX1" fmla="*/ 475989 w 2772550"/>
                <a:gd name="connsiteY1" fmla="*/ 1327760 h 2379097"/>
                <a:gd name="connsiteX2" fmla="*/ 1423237 w 2772550"/>
                <a:gd name="connsiteY2" fmla="*/ 2379097 h 2379097"/>
                <a:gd name="connsiteX3" fmla="*/ 2772550 w 2772550"/>
                <a:gd name="connsiteY3" fmla="*/ 1549826 h 2379097"/>
                <a:gd name="connsiteX0" fmla="*/ 0 w 2772550"/>
                <a:gd name="connsiteY0" fmla="*/ 0 h 2379097"/>
                <a:gd name="connsiteX1" fmla="*/ 544213 w 2772550"/>
                <a:gd name="connsiteY1" fmla="*/ 1373330 h 2379097"/>
                <a:gd name="connsiteX2" fmla="*/ 1423237 w 2772550"/>
                <a:gd name="connsiteY2" fmla="*/ 2379097 h 2379097"/>
                <a:gd name="connsiteX3" fmla="*/ 2772550 w 2772550"/>
                <a:gd name="connsiteY3" fmla="*/ 1549826 h 2379097"/>
                <a:gd name="connsiteX0" fmla="*/ 0 w 2772550"/>
                <a:gd name="connsiteY0" fmla="*/ 0 h 2379097"/>
                <a:gd name="connsiteX1" fmla="*/ 544213 w 2772550"/>
                <a:gd name="connsiteY1" fmla="*/ 1373330 h 2379097"/>
                <a:gd name="connsiteX2" fmla="*/ 1423237 w 2772550"/>
                <a:gd name="connsiteY2" fmla="*/ 2379097 h 2379097"/>
                <a:gd name="connsiteX3" fmla="*/ 2772550 w 2772550"/>
                <a:gd name="connsiteY3" fmla="*/ 1549826 h 2379097"/>
                <a:gd name="connsiteX0" fmla="*/ 0 w 2772550"/>
                <a:gd name="connsiteY0" fmla="*/ 0 h 2379097"/>
                <a:gd name="connsiteX1" fmla="*/ 491150 w 2772550"/>
                <a:gd name="connsiteY1" fmla="*/ 1487254 h 2379097"/>
                <a:gd name="connsiteX2" fmla="*/ 1423237 w 2772550"/>
                <a:gd name="connsiteY2" fmla="*/ 2379097 h 2379097"/>
                <a:gd name="connsiteX3" fmla="*/ 2772550 w 2772550"/>
                <a:gd name="connsiteY3" fmla="*/ 1549826 h 2379097"/>
                <a:gd name="connsiteX0" fmla="*/ 4133 w 2776683"/>
                <a:gd name="connsiteY0" fmla="*/ 0 h 2379097"/>
                <a:gd name="connsiteX1" fmla="*/ 495283 w 2776683"/>
                <a:gd name="connsiteY1" fmla="*/ 1487254 h 2379097"/>
                <a:gd name="connsiteX2" fmla="*/ 1427370 w 2776683"/>
                <a:gd name="connsiteY2" fmla="*/ 2379097 h 2379097"/>
                <a:gd name="connsiteX3" fmla="*/ 2776683 w 2776683"/>
                <a:gd name="connsiteY3" fmla="*/ 1549826 h 2379097"/>
                <a:gd name="connsiteX0" fmla="*/ 7071 w 2779621"/>
                <a:gd name="connsiteY0" fmla="*/ 0 h 2379097"/>
                <a:gd name="connsiteX1" fmla="*/ 498221 w 2779621"/>
                <a:gd name="connsiteY1" fmla="*/ 1487254 h 2379097"/>
                <a:gd name="connsiteX2" fmla="*/ 1430308 w 2779621"/>
                <a:gd name="connsiteY2" fmla="*/ 2379097 h 2379097"/>
                <a:gd name="connsiteX3" fmla="*/ 2779621 w 2779621"/>
                <a:gd name="connsiteY3" fmla="*/ 1549826 h 2379097"/>
                <a:gd name="connsiteX0" fmla="*/ 11488 w 2784038"/>
                <a:gd name="connsiteY0" fmla="*/ 0 h 2379097"/>
                <a:gd name="connsiteX1" fmla="*/ 502638 w 2784038"/>
                <a:gd name="connsiteY1" fmla="*/ 1487254 h 2379097"/>
                <a:gd name="connsiteX2" fmla="*/ 1434725 w 2784038"/>
                <a:gd name="connsiteY2" fmla="*/ 2379097 h 2379097"/>
                <a:gd name="connsiteX3" fmla="*/ 2784038 w 2784038"/>
                <a:gd name="connsiteY3" fmla="*/ 1549826 h 2379097"/>
                <a:gd name="connsiteX0" fmla="*/ 16 w 2786015"/>
                <a:gd name="connsiteY0" fmla="*/ 0 h 2369138"/>
                <a:gd name="connsiteX1" fmla="*/ 504615 w 2786015"/>
                <a:gd name="connsiteY1" fmla="*/ 1477295 h 2369138"/>
                <a:gd name="connsiteX2" fmla="*/ 1436702 w 2786015"/>
                <a:gd name="connsiteY2" fmla="*/ 2369138 h 2369138"/>
                <a:gd name="connsiteX3" fmla="*/ 2786015 w 2786015"/>
                <a:gd name="connsiteY3" fmla="*/ 1539867 h 2369138"/>
                <a:gd name="connsiteX0" fmla="*/ 0 w 2785999"/>
                <a:gd name="connsiteY0" fmla="*/ 0 h 2369138"/>
                <a:gd name="connsiteX1" fmla="*/ 504599 w 2785999"/>
                <a:gd name="connsiteY1" fmla="*/ 1477295 h 2369138"/>
                <a:gd name="connsiteX2" fmla="*/ 1436686 w 2785999"/>
                <a:gd name="connsiteY2" fmla="*/ 2369138 h 2369138"/>
                <a:gd name="connsiteX3" fmla="*/ 2785999 w 2785999"/>
                <a:gd name="connsiteY3" fmla="*/ 1539867 h 2369138"/>
                <a:gd name="connsiteX0" fmla="*/ 0 w 2785999"/>
                <a:gd name="connsiteY0" fmla="*/ 0 h 2369138"/>
                <a:gd name="connsiteX1" fmla="*/ 444079 w 2785999"/>
                <a:gd name="connsiteY1" fmla="*/ 1482276 h 2369138"/>
                <a:gd name="connsiteX2" fmla="*/ 1436686 w 2785999"/>
                <a:gd name="connsiteY2" fmla="*/ 2369138 h 2369138"/>
                <a:gd name="connsiteX3" fmla="*/ 2785999 w 2785999"/>
                <a:gd name="connsiteY3" fmla="*/ 1539867 h 2369138"/>
                <a:gd name="connsiteX0" fmla="*/ 0 w 2785999"/>
                <a:gd name="connsiteY0" fmla="*/ 0 h 2369138"/>
                <a:gd name="connsiteX1" fmla="*/ 444079 w 2785999"/>
                <a:gd name="connsiteY1" fmla="*/ 1482276 h 2369138"/>
                <a:gd name="connsiteX2" fmla="*/ 1436686 w 2785999"/>
                <a:gd name="connsiteY2" fmla="*/ 2369138 h 2369138"/>
                <a:gd name="connsiteX3" fmla="*/ 2785999 w 2785999"/>
                <a:gd name="connsiteY3" fmla="*/ 1539867 h 2369138"/>
                <a:gd name="connsiteX0" fmla="*/ 0 w 2785999"/>
                <a:gd name="connsiteY0" fmla="*/ 0 h 2369138"/>
                <a:gd name="connsiteX1" fmla="*/ 444079 w 2785999"/>
                <a:gd name="connsiteY1" fmla="*/ 1482276 h 2369138"/>
                <a:gd name="connsiteX2" fmla="*/ 1436686 w 2785999"/>
                <a:gd name="connsiteY2" fmla="*/ 2369138 h 2369138"/>
                <a:gd name="connsiteX3" fmla="*/ 2785999 w 2785999"/>
                <a:gd name="connsiteY3" fmla="*/ 1539867 h 2369138"/>
                <a:gd name="connsiteX0" fmla="*/ 0 w 2785999"/>
                <a:gd name="connsiteY0" fmla="*/ 0 h 2369138"/>
                <a:gd name="connsiteX1" fmla="*/ 780300 w 2785999"/>
                <a:gd name="connsiteY1" fmla="*/ 1512155 h 2369138"/>
                <a:gd name="connsiteX2" fmla="*/ 1436686 w 2785999"/>
                <a:gd name="connsiteY2" fmla="*/ 2369138 h 2369138"/>
                <a:gd name="connsiteX3" fmla="*/ 2785999 w 2785999"/>
                <a:gd name="connsiteY3" fmla="*/ 1539867 h 2369138"/>
                <a:gd name="connsiteX0" fmla="*/ 0 w 2785999"/>
                <a:gd name="connsiteY0" fmla="*/ 0 h 2364158"/>
                <a:gd name="connsiteX1" fmla="*/ 780300 w 2785999"/>
                <a:gd name="connsiteY1" fmla="*/ 1512155 h 2364158"/>
                <a:gd name="connsiteX2" fmla="*/ 1376166 w 2785999"/>
                <a:gd name="connsiteY2" fmla="*/ 2364158 h 2364158"/>
                <a:gd name="connsiteX3" fmla="*/ 2785999 w 2785999"/>
                <a:gd name="connsiteY3" fmla="*/ 1539867 h 2364158"/>
                <a:gd name="connsiteX0" fmla="*/ 0 w 2785999"/>
                <a:gd name="connsiteY0" fmla="*/ 0 h 2364158"/>
                <a:gd name="connsiteX1" fmla="*/ 780300 w 2785999"/>
                <a:gd name="connsiteY1" fmla="*/ 1512155 h 2364158"/>
                <a:gd name="connsiteX2" fmla="*/ 1376166 w 2785999"/>
                <a:gd name="connsiteY2" fmla="*/ 2364158 h 2364158"/>
                <a:gd name="connsiteX3" fmla="*/ 2785999 w 2785999"/>
                <a:gd name="connsiteY3" fmla="*/ 1539867 h 2364158"/>
                <a:gd name="connsiteX0" fmla="*/ 0 w 2855224"/>
                <a:gd name="connsiteY0" fmla="*/ 0 h 2581827"/>
                <a:gd name="connsiteX1" fmla="*/ 780300 w 2855224"/>
                <a:gd name="connsiteY1" fmla="*/ 1512155 h 2581827"/>
                <a:gd name="connsiteX2" fmla="*/ 1376166 w 2855224"/>
                <a:gd name="connsiteY2" fmla="*/ 2364158 h 2581827"/>
                <a:gd name="connsiteX3" fmla="*/ 2855224 w 2855224"/>
                <a:gd name="connsiteY3" fmla="*/ 2576569 h 2581827"/>
                <a:gd name="connsiteX0" fmla="*/ 0 w 2855224"/>
                <a:gd name="connsiteY0" fmla="*/ 0 h 4061615"/>
                <a:gd name="connsiteX1" fmla="*/ 780300 w 2855224"/>
                <a:gd name="connsiteY1" fmla="*/ 1512155 h 4061615"/>
                <a:gd name="connsiteX2" fmla="*/ 1453083 w 2855224"/>
                <a:gd name="connsiteY2" fmla="*/ 4061615 h 4061615"/>
                <a:gd name="connsiteX3" fmla="*/ 2855224 w 2855224"/>
                <a:gd name="connsiteY3" fmla="*/ 2576569 h 4061615"/>
                <a:gd name="connsiteX0" fmla="*/ 72336 w 2927560"/>
                <a:gd name="connsiteY0" fmla="*/ 0 h 4061615"/>
                <a:gd name="connsiteX1" fmla="*/ 121931 w 2927560"/>
                <a:gd name="connsiteY1" fmla="*/ 2229872 h 4061615"/>
                <a:gd name="connsiteX2" fmla="*/ 1525419 w 2927560"/>
                <a:gd name="connsiteY2" fmla="*/ 4061615 h 4061615"/>
                <a:gd name="connsiteX3" fmla="*/ 2927560 w 2927560"/>
                <a:gd name="connsiteY3" fmla="*/ 2576569 h 4061615"/>
                <a:gd name="connsiteX0" fmla="*/ 72336 w 2904485"/>
                <a:gd name="connsiteY0" fmla="*/ 0 h 4061615"/>
                <a:gd name="connsiteX1" fmla="*/ 121931 w 2904485"/>
                <a:gd name="connsiteY1" fmla="*/ 2229872 h 4061615"/>
                <a:gd name="connsiteX2" fmla="*/ 1525419 w 2904485"/>
                <a:gd name="connsiteY2" fmla="*/ 4061615 h 4061615"/>
                <a:gd name="connsiteX3" fmla="*/ 2904485 w 2904485"/>
                <a:gd name="connsiteY3" fmla="*/ 2724670 h 4061615"/>
                <a:gd name="connsiteX0" fmla="*/ 0 w 2832149"/>
                <a:gd name="connsiteY0" fmla="*/ 0 h 4061615"/>
                <a:gd name="connsiteX1" fmla="*/ 49595 w 2832149"/>
                <a:gd name="connsiteY1" fmla="*/ 2229872 h 4061615"/>
                <a:gd name="connsiteX2" fmla="*/ 1453083 w 2832149"/>
                <a:gd name="connsiteY2" fmla="*/ 4061615 h 4061615"/>
                <a:gd name="connsiteX3" fmla="*/ 2832149 w 2832149"/>
                <a:gd name="connsiteY3" fmla="*/ 2724670 h 4061615"/>
                <a:gd name="connsiteX0" fmla="*/ 3732 w 2835881"/>
                <a:gd name="connsiteY0" fmla="*/ 0 h 4061615"/>
                <a:gd name="connsiteX1" fmla="*/ 10330 w 2835881"/>
                <a:gd name="connsiteY1" fmla="*/ 2237364 h 4061615"/>
                <a:gd name="connsiteX2" fmla="*/ 1456815 w 2835881"/>
                <a:gd name="connsiteY2" fmla="*/ 4061615 h 4061615"/>
                <a:gd name="connsiteX3" fmla="*/ 2835881 w 2835881"/>
                <a:gd name="connsiteY3" fmla="*/ 2724670 h 4061615"/>
                <a:gd name="connsiteX0" fmla="*/ 0 w 2832149"/>
                <a:gd name="connsiteY0" fmla="*/ 0 h 4061615"/>
                <a:gd name="connsiteX1" fmla="*/ 6598 w 2832149"/>
                <a:gd name="connsiteY1" fmla="*/ 2237364 h 4061615"/>
                <a:gd name="connsiteX2" fmla="*/ 1453083 w 2832149"/>
                <a:gd name="connsiteY2" fmla="*/ 4061615 h 4061615"/>
                <a:gd name="connsiteX3" fmla="*/ 2832149 w 2832149"/>
                <a:gd name="connsiteY3" fmla="*/ 2724670 h 4061615"/>
                <a:gd name="connsiteX0" fmla="*/ 0 w 2832149"/>
                <a:gd name="connsiteY0" fmla="*/ 0 h 4061618"/>
                <a:gd name="connsiteX1" fmla="*/ 6598 w 2832149"/>
                <a:gd name="connsiteY1" fmla="*/ 2237364 h 4061618"/>
                <a:gd name="connsiteX2" fmla="*/ 1453083 w 2832149"/>
                <a:gd name="connsiteY2" fmla="*/ 4061615 h 4061618"/>
                <a:gd name="connsiteX3" fmla="*/ 2832149 w 2832149"/>
                <a:gd name="connsiteY3" fmla="*/ 2724670 h 4061618"/>
                <a:gd name="connsiteX0" fmla="*/ 0 w 2832149"/>
                <a:gd name="connsiteY0" fmla="*/ 0 h 4061618"/>
                <a:gd name="connsiteX1" fmla="*/ 6598 w 2832149"/>
                <a:gd name="connsiteY1" fmla="*/ 2237364 h 4061618"/>
                <a:gd name="connsiteX2" fmla="*/ 1453083 w 2832149"/>
                <a:gd name="connsiteY2" fmla="*/ 4061615 h 4061618"/>
                <a:gd name="connsiteX3" fmla="*/ 2832149 w 2832149"/>
                <a:gd name="connsiteY3" fmla="*/ 2724670 h 4061618"/>
                <a:gd name="connsiteX0" fmla="*/ 0 w 2832149"/>
                <a:gd name="connsiteY0" fmla="*/ 0 h 4061691"/>
                <a:gd name="connsiteX1" fmla="*/ 6598 w 2832149"/>
                <a:gd name="connsiteY1" fmla="*/ 2237364 h 4061691"/>
                <a:gd name="connsiteX2" fmla="*/ 1453083 w 2832149"/>
                <a:gd name="connsiteY2" fmla="*/ 4061615 h 4061691"/>
                <a:gd name="connsiteX3" fmla="*/ 2832149 w 2832149"/>
                <a:gd name="connsiteY3" fmla="*/ 2724670 h 4061691"/>
                <a:gd name="connsiteX0" fmla="*/ 0 w 2847532"/>
                <a:gd name="connsiteY0" fmla="*/ 0 h 4067726"/>
                <a:gd name="connsiteX1" fmla="*/ 6598 w 2847532"/>
                <a:gd name="connsiteY1" fmla="*/ 2237364 h 4067726"/>
                <a:gd name="connsiteX2" fmla="*/ 1453083 w 2847532"/>
                <a:gd name="connsiteY2" fmla="*/ 4061615 h 4067726"/>
                <a:gd name="connsiteX3" fmla="*/ 2847532 w 2847532"/>
                <a:gd name="connsiteY3" fmla="*/ 2861378 h 4067726"/>
                <a:gd name="connsiteX0" fmla="*/ 0 w 2847532"/>
                <a:gd name="connsiteY0" fmla="*/ 0 h 4067526"/>
                <a:gd name="connsiteX1" fmla="*/ 6598 w 2847532"/>
                <a:gd name="connsiteY1" fmla="*/ 2237364 h 4067526"/>
                <a:gd name="connsiteX2" fmla="*/ 1453083 w 2847532"/>
                <a:gd name="connsiteY2" fmla="*/ 4061615 h 4067526"/>
                <a:gd name="connsiteX3" fmla="*/ 2847532 w 2847532"/>
                <a:gd name="connsiteY3" fmla="*/ 2861378 h 4067526"/>
                <a:gd name="connsiteX0" fmla="*/ 0 w 2847532"/>
                <a:gd name="connsiteY0" fmla="*/ 0 h 4061616"/>
                <a:gd name="connsiteX1" fmla="*/ 6598 w 2847532"/>
                <a:gd name="connsiteY1" fmla="*/ 2237364 h 4061616"/>
                <a:gd name="connsiteX2" fmla="*/ 1453083 w 2847532"/>
                <a:gd name="connsiteY2" fmla="*/ 4061615 h 4061616"/>
                <a:gd name="connsiteX3" fmla="*/ 2847532 w 2847532"/>
                <a:gd name="connsiteY3" fmla="*/ 2861378 h 4061616"/>
                <a:gd name="connsiteX0" fmla="*/ 0 w 2847532"/>
                <a:gd name="connsiteY0" fmla="*/ 0 h 4068872"/>
                <a:gd name="connsiteX1" fmla="*/ 6598 w 2847532"/>
                <a:gd name="connsiteY1" fmla="*/ 2237364 h 4068872"/>
                <a:gd name="connsiteX2" fmla="*/ 1453083 w 2847532"/>
                <a:gd name="connsiteY2" fmla="*/ 4061615 h 4068872"/>
                <a:gd name="connsiteX3" fmla="*/ 2847532 w 2847532"/>
                <a:gd name="connsiteY3" fmla="*/ 2918339 h 4068872"/>
                <a:gd name="connsiteX0" fmla="*/ 205842 w 3053374"/>
                <a:gd name="connsiteY0" fmla="*/ 0 h 2918339"/>
                <a:gd name="connsiteX1" fmla="*/ 212440 w 3053374"/>
                <a:gd name="connsiteY1" fmla="*/ 2237364 h 2918339"/>
                <a:gd name="connsiteX2" fmla="*/ 3053374 w 3053374"/>
                <a:gd name="connsiteY2" fmla="*/ 2918339 h 2918339"/>
                <a:gd name="connsiteX0" fmla="*/ 108602 w 2956134"/>
                <a:gd name="connsiteY0" fmla="*/ 0 h 3037186"/>
                <a:gd name="connsiteX1" fmla="*/ 257674 w 2956134"/>
                <a:gd name="connsiteY1" fmla="*/ 2829378 h 3037186"/>
                <a:gd name="connsiteX2" fmla="*/ 2956134 w 2956134"/>
                <a:gd name="connsiteY2" fmla="*/ 2918339 h 3037186"/>
                <a:gd name="connsiteX0" fmla="*/ 0 w 2847532"/>
                <a:gd name="connsiteY0" fmla="*/ 0 h 2918339"/>
                <a:gd name="connsiteX1" fmla="*/ 149072 w 2847532"/>
                <a:gd name="connsiteY1" fmla="*/ 2829378 h 2918339"/>
                <a:gd name="connsiteX2" fmla="*/ 2847532 w 2847532"/>
                <a:gd name="connsiteY2" fmla="*/ 2918339 h 2918339"/>
                <a:gd name="connsiteX0" fmla="*/ 0 w 2847532"/>
                <a:gd name="connsiteY0" fmla="*/ 0 h 2918339"/>
                <a:gd name="connsiteX1" fmla="*/ 156195 w 2847532"/>
                <a:gd name="connsiteY1" fmla="*/ 2878713 h 2918339"/>
                <a:gd name="connsiteX2" fmla="*/ 2847532 w 2847532"/>
                <a:gd name="connsiteY2" fmla="*/ 2918339 h 2918339"/>
                <a:gd name="connsiteX0" fmla="*/ 104232 w 2951764"/>
                <a:gd name="connsiteY0" fmla="*/ 0 h 3066150"/>
                <a:gd name="connsiteX1" fmla="*/ 260427 w 2951764"/>
                <a:gd name="connsiteY1" fmla="*/ 2870491 h 3066150"/>
                <a:gd name="connsiteX2" fmla="*/ 2951764 w 2951764"/>
                <a:gd name="connsiteY2" fmla="*/ 2910117 h 3066150"/>
                <a:gd name="connsiteX0" fmla="*/ 99818 w 2947350"/>
                <a:gd name="connsiteY0" fmla="*/ 0 h 3066150"/>
                <a:gd name="connsiteX1" fmla="*/ 256013 w 2947350"/>
                <a:gd name="connsiteY1" fmla="*/ 2870491 h 3066150"/>
                <a:gd name="connsiteX2" fmla="*/ 2947350 w 2947350"/>
                <a:gd name="connsiteY2" fmla="*/ 2910117 h 3066150"/>
                <a:gd name="connsiteX0" fmla="*/ 0 w 2847532"/>
                <a:gd name="connsiteY0" fmla="*/ 0 h 2929561"/>
                <a:gd name="connsiteX1" fmla="*/ 156195 w 2847532"/>
                <a:gd name="connsiteY1" fmla="*/ 2870491 h 2929561"/>
                <a:gd name="connsiteX2" fmla="*/ 2847532 w 2847532"/>
                <a:gd name="connsiteY2" fmla="*/ 2910117 h 2929561"/>
                <a:gd name="connsiteX0" fmla="*/ 0 w 2847532"/>
                <a:gd name="connsiteY0" fmla="*/ 0 h 2940104"/>
                <a:gd name="connsiteX1" fmla="*/ 156195 w 2847532"/>
                <a:gd name="connsiteY1" fmla="*/ 2870491 h 2940104"/>
                <a:gd name="connsiteX2" fmla="*/ 2847532 w 2847532"/>
                <a:gd name="connsiteY2" fmla="*/ 2910117 h 2940104"/>
                <a:gd name="connsiteX0" fmla="*/ 0 w 2847532"/>
                <a:gd name="connsiteY0" fmla="*/ 0 h 2978647"/>
                <a:gd name="connsiteX1" fmla="*/ 156195 w 2847532"/>
                <a:gd name="connsiteY1" fmla="*/ 2870491 h 2978647"/>
                <a:gd name="connsiteX2" fmla="*/ 2847532 w 2847532"/>
                <a:gd name="connsiteY2" fmla="*/ 2910117 h 2978647"/>
                <a:gd name="connsiteX0" fmla="*/ 75033 w 2922565"/>
                <a:gd name="connsiteY0" fmla="*/ 0 h 2947368"/>
                <a:gd name="connsiteX1" fmla="*/ 95877 w 2922565"/>
                <a:gd name="connsiteY1" fmla="*/ 2812934 h 2947368"/>
                <a:gd name="connsiteX2" fmla="*/ 2922565 w 2922565"/>
                <a:gd name="connsiteY2" fmla="*/ 2910117 h 2947368"/>
                <a:gd name="connsiteX0" fmla="*/ 0 w 2847532"/>
                <a:gd name="connsiteY0" fmla="*/ 0 h 2921786"/>
                <a:gd name="connsiteX1" fmla="*/ 20844 w 2847532"/>
                <a:gd name="connsiteY1" fmla="*/ 2812934 h 2921786"/>
                <a:gd name="connsiteX2" fmla="*/ 2847532 w 2847532"/>
                <a:gd name="connsiteY2" fmla="*/ 2910117 h 2921786"/>
                <a:gd name="connsiteX0" fmla="*/ 0 w 2847532"/>
                <a:gd name="connsiteY0" fmla="*/ 0 h 2921786"/>
                <a:gd name="connsiteX1" fmla="*/ 92081 w 2847532"/>
                <a:gd name="connsiteY1" fmla="*/ 2812934 h 2921786"/>
                <a:gd name="connsiteX2" fmla="*/ 2847532 w 2847532"/>
                <a:gd name="connsiteY2" fmla="*/ 2910117 h 2921786"/>
                <a:gd name="connsiteX0" fmla="*/ 0 w 2847532"/>
                <a:gd name="connsiteY0" fmla="*/ 0 h 2929781"/>
                <a:gd name="connsiteX1" fmla="*/ 92081 w 2847532"/>
                <a:gd name="connsiteY1" fmla="*/ 2812934 h 2929781"/>
                <a:gd name="connsiteX2" fmla="*/ 2847532 w 2847532"/>
                <a:gd name="connsiteY2" fmla="*/ 2910117 h 2929781"/>
                <a:gd name="connsiteX0" fmla="*/ 0 w 2847532"/>
                <a:gd name="connsiteY0" fmla="*/ 0 h 2941785"/>
                <a:gd name="connsiteX1" fmla="*/ 92081 w 2847532"/>
                <a:gd name="connsiteY1" fmla="*/ 2812934 h 2941785"/>
                <a:gd name="connsiteX2" fmla="*/ 2847532 w 2847532"/>
                <a:gd name="connsiteY2" fmla="*/ 2910117 h 2941785"/>
              </a:gdLst>
              <a:ahLst/>
              <a:cxnLst>
                <a:cxn ang="0">
                  <a:pos x="connsiteX0" y="connsiteY0"/>
                </a:cxn>
                <a:cxn ang="0">
                  <a:pos x="connsiteX1" y="connsiteY1"/>
                </a:cxn>
                <a:cxn ang="0">
                  <a:pos x="connsiteX2" y="connsiteY2"/>
                </a:cxn>
              </a:cxnLst>
              <a:rect l="l" t="t" r="r" b="b"/>
              <a:pathLst>
                <a:path w="2847532" h="2941785">
                  <a:moveTo>
                    <a:pt x="0" y="0"/>
                  </a:moveTo>
                  <a:cubicBezTo>
                    <a:pt x="15191" y="1611659"/>
                    <a:pt x="-19201" y="2632144"/>
                    <a:pt x="92081" y="2812934"/>
                  </a:cubicBezTo>
                  <a:cubicBezTo>
                    <a:pt x="203363" y="2993724"/>
                    <a:pt x="2234300" y="2940917"/>
                    <a:pt x="2847532" y="2910117"/>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363" name="TextBox 362">
              <a:extLst>
                <a:ext uri="{FF2B5EF4-FFF2-40B4-BE49-F238E27FC236}">
                  <a16:creationId xmlns:a16="http://schemas.microsoft.com/office/drawing/2014/main" id="{A857DEAF-2A1F-2D40-8338-8A4F683F80D6}"/>
                </a:ext>
              </a:extLst>
            </p:cNvPr>
            <p:cNvSpPr txBox="1"/>
            <p:nvPr/>
          </p:nvSpPr>
          <p:spPr>
            <a:xfrm>
              <a:off x="11518941" y="4795852"/>
              <a:ext cx="306555" cy="266565"/>
            </a:xfrm>
            <a:prstGeom prst="rect">
              <a:avLst/>
            </a:prstGeom>
            <a:noFill/>
          </p:spPr>
          <p:txBody>
            <a:bodyPr wrap="none" rtlCol="0">
              <a:spAutoFit/>
            </a:bodyPr>
            <a:lstStyle/>
            <a:p>
              <a:r>
                <a:rPr lang="en-US" dirty="0">
                  <a:solidFill>
                    <a:srgbClr val="0000A8"/>
                  </a:solidFill>
                </a:rPr>
                <a:t>t=4 </a:t>
              </a:r>
            </a:p>
          </p:txBody>
        </p:sp>
      </p:grpSp>
    </p:spTree>
    <p:extLst>
      <p:ext uri="{BB962C8B-B14F-4D97-AF65-F5344CB8AC3E}">
        <p14:creationId xmlns:p14="http://schemas.microsoft.com/office/powerpoint/2010/main" val="4281994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par>
                                <p:cTn id="8" presetID="9" presetClass="entr" presetSubtype="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dissolv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par>
                                <p:cTn id="16" presetID="9" presetClass="exit" presetSubtype="0" fill="hold" nodeType="withEffect">
                                  <p:stCondLst>
                                    <p:cond delay="0"/>
                                  </p:stCondLst>
                                  <p:childTnLst>
                                    <p:animEffect transition="out" filter="dissolve">
                                      <p:cBhvr>
                                        <p:cTn id="17" dur="500"/>
                                        <p:tgtEl>
                                          <p:spTgt spid="17"/>
                                        </p:tgtEl>
                                      </p:cBhvr>
                                    </p:animEffect>
                                    <p:set>
                                      <p:cBhvr>
                                        <p:cTn id="18" dur="1" fill="hold">
                                          <p:stCondLst>
                                            <p:cond delay="499"/>
                                          </p:stCondLst>
                                        </p:cTn>
                                        <p:tgtEl>
                                          <p:spTgt spid="17"/>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253"/>
                                        </p:tgtEl>
                                        <p:attrNameLst>
                                          <p:attrName>style.visibility</p:attrName>
                                        </p:attrNameLst>
                                      </p:cBhvr>
                                      <p:to>
                                        <p:strVal val="visible"/>
                                      </p:to>
                                    </p:set>
                                    <p:animEffect transition="in" filter="dissolve">
                                      <p:cBhvr>
                                        <p:cTn id="21" dur="500"/>
                                        <p:tgtEl>
                                          <p:spTgt spid="25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dissolve">
                                      <p:cBhvr>
                                        <p:cTn id="26" dur="500"/>
                                        <p:tgtEl>
                                          <p:spTgt spid="12"/>
                                        </p:tgtEl>
                                      </p:cBhvr>
                                    </p:animEffect>
                                  </p:childTnLst>
                                </p:cTn>
                              </p:par>
                              <p:par>
                                <p:cTn id="27" presetID="9" presetClass="exit" presetSubtype="0" fill="hold" nodeType="withEffect">
                                  <p:stCondLst>
                                    <p:cond delay="0"/>
                                  </p:stCondLst>
                                  <p:childTnLst>
                                    <p:animEffect transition="out" filter="dissolve">
                                      <p:cBhvr>
                                        <p:cTn id="28" dur="500"/>
                                        <p:tgtEl>
                                          <p:spTgt spid="253"/>
                                        </p:tgtEl>
                                      </p:cBhvr>
                                    </p:animEffect>
                                    <p:set>
                                      <p:cBhvr>
                                        <p:cTn id="29" dur="1" fill="hold">
                                          <p:stCondLst>
                                            <p:cond delay="499"/>
                                          </p:stCondLst>
                                        </p:cTn>
                                        <p:tgtEl>
                                          <p:spTgt spid="253"/>
                                        </p:tgtEl>
                                        <p:attrNameLst>
                                          <p:attrName>style.visibility</p:attrName>
                                        </p:attrNameLst>
                                      </p:cBhvr>
                                      <p:to>
                                        <p:strVal val="hidden"/>
                                      </p:to>
                                    </p:set>
                                  </p:childTnLst>
                                </p:cTn>
                              </p:par>
                              <p:par>
                                <p:cTn id="30" presetID="9" presetClass="entr" presetSubtype="0" fill="hold" nodeType="withEffect">
                                  <p:stCondLst>
                                    <p:cond delay="0"/>
                                  </p:stCondLst>
                                  <p:childTnLst>
                                    <p:set>
                                      <p:cBhvr>
                                        <p:cTn id="31" dur="1" fill="hold">
                                          <p:stCondLst>
                                            <p:cond delay="0"/>
                                          </p:stCondLst>
                                        </p:cTn>
                                        <p:tgtEl>
                                          <p:spTgt spid="356"/>
                                        </p:tgtEl>
                                        <p:attrNameLst>
                                          <p:attrName>style.visibility</p:attrName>
                                        </p:attrNameLst>
                                      </p:cBhvr>
                                      <p:to>
                                        <p:strVal val="visible"/>
                                      </p:to>
                                    </p:set>
                                    <p:animEffect transition="in" filter="dissolve">
                                      <p:cBhvr>
                                        <p:cTn id="32" dur="500"/>
                                        <p:tgtEl>
                                          <p:spTgt spid="35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dissolve">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xit" presetSubtype="0" fill="hold" nodeType="clickEffect">
                                  <p:stCondLst>
                                    <p:cond delay="0"/>
                                  </p:stCondLst>
                                  <p:childTnLst>
                                    <p:animEffect transition="out" filter="dissolve">
                                      <p:cBhvr>
                                        <p:cTn id="41" dur="500"/>
                                        <p:tgtEl>
                                          <p:spTgt spid="356"/>
                                        </p:tgtEl>
                                      </p:cBhvr>
                                    </p:animEffect>
                                    <p:set>
                                      <p:cBhvr>
                                        <p:cTn id="42" dur="1" fill="hold">
                                          <p:stCondLst>
                                            <p:cond delay="499"/>
                                          </p:stCondLst>
                                        </p:cTn>
                                        <p:tgtEl>
                                          <p:spTgt spid="356"/>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361"/>
                                        </p:tgtEl>
                                        <p:attrNameLst>
                                          <p:attrName>style.visibility</p:attrName>
                                        </p:attrNameLst>
                                      </p:cBhvr>
                                      <p:to>
                                        <p:strVal val="visible"/>
                                      </p:to>
                                    </p:set>
                                    <p:animEffect transition="in" filter="dissolve">
                                      <p:cBhvr>
                                        <p:cTn id="47" dur="500"/>
                                        <p:tgtEl>
                                          <p:spTgt spid="3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DE803E-6759-9045-824E-EB665BC5AFC2}"/>
              </a:ext>
            </a:extLst>
          </p:cNvPr>
          <p:cNvSpPr>
            <a:spLocks noGrp="1"/>
          </p:cNvSpPr>
          <p:nvPr>
            <p:ph type="title"/>
          </p:nvPr>
        </p:nvSpPr>
        <p:spPr/>
        <p:txBody>
          <a:bodyPr/>
          <a:lstStyle/>
          <a:p>
            <a:r>
              <a:rPr lang="en-US" dirty="0"/>
              <a:t>Distance vector: link cost changes</a:t>
            </a:r>
          </a:p>
        </p:txBody>
      </p:sp>
      <p:sp>
        <p:nvSpPr>
          <p:cNvPr id="5" name="Slide Number Placeholder 4">
            <a:extLst>
              <a:ext uri="{FF2B5EF4-FFF2-40B4-BE49-F238E27FC236}">
                <a16:creationId xmlns:a16="http://schemas.microsoft.com/office/drawing/2014/main" id="{AAC033F3-690E-4449-BE11-90A97F90B4D9}"/>
              </a:ext>
            </a:extLst>
          </p:cNvPr>
          <p:cNvSpPr>
            <a:spLocks noGrp="1"/>
          </p:cNvSpPr>
          <p:nvPr>
            <p:ph type="sldNum" sz="quarter" idx="4"/>
          </p:nvPr>
        </p:nvSpPr>
        <p:spPr/>
        <p:txBody>
          <a:bodyPr/>
          <a:lstStyle/>
          <a:p>
            <a:r>
              <a:rPr lang="en-US" dirty="0"/>
              <a:t>Network Layer: 5-</a:t>
            </a:r>
            <a:fld id="{C4204591-24BD-A542-B9D5-F8D8A88D2FEE}" type="slidenum">
              <a:rPr lang="en-US" smtClean="0"/>
              <a:pPr/>
              <a:t>38</a:t>
            </a:fld>
            <a:endParaRPr lang="en-US" dirty="0"/>
          </a:p>
        </p:txBody>
      </p:sp>
      <p:sp>
        <p:nvSpPr>
          <p:cNvPr id="80" name="Text Box 4">
            <a:extLst>
              <a:ext uri="{FF2B5EF4-FFF2-40B4-BE49-F238E27FC236}">
                <a16:creationId xmlns:a16="http://schemas.microsoft.com/office/drawing/2014/main" id="{438AA575-F82B-4140-AE52-BEE0F0C222E5}"/>
              </a:ext>
            </a:extLst>
          </p:cNvPr>
          <p:cNvSpPr txBox="1">
            <a:spLocks noChangeArrowheads="1"/>
          </p:cNvSpPr>
          <p:nvPr/>
        </p:nvSpPr>
        <p:spPr bwMode="auto">
          <a:xfrm>
            <a:off x="488515" y="4245258"/>
            <a:ext cx="1841326" cy="690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80000"/>
              </a:lnSpc>
            </a:pPr>
            <a:r>
              <a:rPr lang="en-US" altLang="ja-JP" dirty="0">
                <a:solidFill>
                  <a:srgbClr val="C00000"/>
                </a:solidFill>
                <a:latin typeface="+mn-lt"/>
              </a:rPr>
              <a:t>“good </a:t>
            </a:r>
            <a:r>
              <a:rPr lang="en-US" dirty="0">
                <a:solidFill>
                  <a:srgbClr val="C00000"/>
                </a:solidFill>
                <a:latin typeface="+mn-lt"/>
              </a:rPr>
              <a:t>news </a:t>
            </a:r>
          </a:p>
          <a:p>
            <a:pPr>
              <a:lnSpc>
                <a:spcPct val="80000"/>
              </a:lnSpc>
            </a:pPr>
            <a:r>
              <a:rPr lang="en-US" dirty="0">
                <a:solidFill>
                  <a:srgbClr val="C00000"/>
                </a:solidFill>
                <a:latin typeface="+mn-lt"/>
              </a:rPr>
              <a:t>travels fast”</a:t>
            </a:r>
            <a:endParaRPr lang="en-US" sz="1600" dirty="0">
              <a:solidFill>
                <a:srgbClr val="C00000"/>
              </a:solidFill>
              <a:latin typeface="+mn-lt"/>
            </a:endParaRPr>
          </a:p>
        </p:txBody>
      </p:sp>
      <p:sp>
        <p:nvSpPr>
          <p:cNvPr id="81" name="Rectangle 41">
            <a:extLst>
              <a:ext uri="{FF2B5EF4-FFF2-40B4-BE49-F238E27FC236}">
                <a16:creationId xmlns:a16="http://schemas.microsoft.com/office/drawing/2014/main" id="{C4C2BFAF-08F8-2B4E-84C9-E1AF71573BD5}"/>
              </a:ext>
            </a:extLst>
          </p:cNvPr>
          <p:cNvSpPr>
            <a:spLocks noChangeArrowheads="1"/>
          </p:cNvSpPr>
          <p:nvPr/>
        </p:nvSpPr>
        <p:spPr bwMode="auto">
          <a:xfrm>
            <a:off x="2337453" y="3722449"/>
            <a:ext cx="9111337" cy="738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tabLst>
                <a:tab pos="228600" algn="l"/>
                <a:tab pos="457200" algn="l"/>
              </a:tabLst>
            </a:pPr>
            <a:r>
              <a:rPr lang="en-US" sz="2400" i="1" dirty="0"/>
              <a:t>t</a:t>
            </a:r>
            <a:r>
              <a:rPr lang="en-US" sz="2400" i="1" baseline="-25000" dirty="0"/>
              <a:t>0 </a:t>
            </a:r>
            <a:r>
              <a:rPr lang="en-US" sz="2400" dirty="0"/>
              <a:t>: </a:t>
            </a:r>
            <a:r>
              <a:rPr lang="en-US" sz="2400" i="1" dirty="0"/>
              <a:t>y</a:t>
            </a:r>
            <a:r>
              <a:rPr lang="en-US" sz="2400" dirty="0"/>
              <a:t> detects link-cost change, updates its DV, informs its neighbors.</a:t>
            </a:r>
          </a:p>
          <a:p>
            <a:pPr>
              <a:tabLst>
                <a:tab pos="228600" algn="l"/>
                <a:tab pos="457200" algn="l"/>
              </a:tabLst>
            </a:pPr>
            <a:endParaRPr lang="en-US" dirty="0"/>
          </a:p>
        </p:txBody>
      </p:sp>
      <p:sp>
        <p:nvSpPr>
          <p:cNvPr id="82" name="Rectangle 42">
            <a:extLst>
              <a:ext uri="{FF2B5EF4-FFF2-40B4-BE49-F238E27FC236}">
                <a16:creationId xmlns:a16="http://schemas.microsoft.com/office/drawing/2014/main" id="{0B94A561-5BEF-5441-B104-E5096C7CCA0A}"/>
              </a:ext>
            </a:extLst>
          </p:cNvPr>
          <p:cNvSpPr>
            <a:spLocks noChangeArrowheads="1"/>
          </p:cNvSpPr>
          <p:nvPr/>
        </p:nvSpPr>
        <p:spPr bwMode="auto">
          <a:xfrm>
            <a:off x="2350153" y="4231521"/>
            <a:ext cx="8710330"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marL="409575" indent="-409575">
              <a:tabLst>
                <a:tab pos="228600" algn="l"/>
                <a:tab pos="334963" algn="l"/>
              </a:tabLst>
            </a:pPr>
            <a:r>
              <a:rPr lang="en-US" sz="2400" i="1" dirty="0"/>
              <a:t>t</a:t>
            </a:r>
            <a:r>
              <a:rPr lang="en-US" sz="2400" i="1" baseline="-25000" dirty="0"/>
              <a:t>1 </a:t>
            </a:r>
            <a:r>
              <a:rPr lang="en-US" sz="2400" dirty="0"/>
              <a:t>: </a:t>
            </a:r>
            <a:r>
              <a:rPr lang="en-US" sz="2400" i="1" dirty="0"/>
              <a:t>z</a:t>
            </a:r>
            <a:r>
              <a:rPr lang="en-US" sz="2400" dirty="0"/>
              <a:t> receives update from </a:t>
            </a:r>
            <a:r>
              <a:rPr lang="en-US" sz="2400" i="1" dirty="0"/>
              <a:t>y</a:t>
            </a:r>
            <a:r>
              <a:rPr lang="en-US" sz="2400" dirty="0"/>
              <a:t>, updates its table, computes new least cost to </a:t>
            </a:r>
            <a:r>
              <a:rPr lang="en-US" sz="2400" i="1" dirty="0"/>
              <a:t>x</a:t>
            </a:r>
            <a:r>
              <a:rPr lang="en-US" sz="2400" dirty="0"/>
              <a:t> , sends its neighbors its DV.</a:t>
            </a:r>
          </a:p>
          <a:p>
            <a:pPr>
              <a:tabLst>
                <a:tab pos="228600" algn="l"/>
                <a:tab pos="457200" algn="l"/>
              </a:tabLst>
            </a:pPr>
            <a:endParaRPr lang="en-US" dirty="0"/>
          </a:p>
        </p:txBody>
      </p:sp>
      <p:sp>
        <p:nvSpPr>
          <p:cNvPr id="83" name="Rectangle 43">
            <a:extLst>
              <a:ext uri="{FF2B5EF4-FFF2-40B4-BE49-F238E27FC236}">
                <a16:creationId xmlns:a16="http://schemas.microsoft.com/office/drawing/2014/main" id="{02ED6D7B-6CD4-684F-802D-890455183F89}"/>
              </a:ext>
            </a:extLst>
          </p:cNvPr>
          <p:cNvSpPr>
            <a:spLocks noChangeArrowheads="1"/>
          </p:cNvSpPr>
          <p:nvPr/>
        </p:nvSpPr>
        <p:spPr bwMode="auto">
          <a:xfrm>
            <a:off x="2322274" y="5064204"/>
            <a:ext cx="8450110"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marL="409575" indent="-409575">
              <a:tabLst>
                <a:tab pos="228600" algn="l"/>
                <a:tab pos="457200" algn="l"/>
              </a:tabLst>
            </a:pPr>
            <a:r>
              <a:rPr lang="en-US" sz="2400" i="1" dirty="0"/>
              <a:t>t</a:t>
            </a:r>
            <a:r>
              <a:rPr lang="en-US" sz="2400" i="1" baseline="-25000" dirty="0"/>
              <a:t>2 </a:t>
            </a:r>
            <a:r>
              <a:rPr lang="en-US" sz="2400" dirty="0"/>
              <a:t>: </a:t>
            </a:r>
            <a:r>
              <a:rPr lang="en-US" sz="2400" i="1" dirty="0"/>
              <a:t>y</a:t>
            </a:r>
            <a:r>
              <a:rPr lang="en-US" sz="2400" dirty="0"/>
              <a:t> receives </a:t>
            </a:r>
            <a:r>
              <a:rPr lang="en-US" sz="2400" i="1" dirty="0"/>
              <a:t>z</a:t>
            </a:r>
            <a:r>
              <a:rPr lang="en-US" sz="2400" dirty="0"/>
              <a:t>’</a:t>
            </a:r>
            <a:r>
              <a:rPr lang="en-US" altLang="ja-JP" sz="2400" dirty="0"/>
              <a:t>s update, updates its distance table.  </a:t>
            </a:r>
            <a:r>
              <a:rPr lang="en-US" altLang="ja-JP" sz="2400" i="1" dirty="0"/>
              <a:t>y’</a:t>
            </a:r>
            <a:r>
              <a:rPr lang="en-US" altLang="ja-JP" sz="2400" dirty="0"/>
              <a:t>s least costs do </a:t>
            </a:r>
            <a:r>
              <a:rPr lang="en-US" altLang="ja-JP" sz="2400" i="1" dirty="0"/>
              <a:t>not</a:t>
            </a:r>
            <a:r>
              <a:rPr lang="en-US" altLang="ja-JP" sz="2400" dirty="0"/>
              <a:t> change, so </a:t>
            </a:r>
            <a:r>
              <a:rPr lang="en-US" altLang="ja-JP" sz="2400" i="1" dirty="0"/>
              <a:t>y</a:t>
            </a:r>
            <a:r>
              <a:rPr lang="en-US" altLang="ja-JP" sz="2400" dirty="0"/>
              <a:t> does </a:t>
            </a:r>
            <a:r>
              <a:rPr lang="en-US" altLang="ja-JP" sz="2400" i="1" dirty="0">
                <a:solidFill>
                  <a:srgbClr val="0000A8"/>
                </a:solidFill>
              </a:rPr>
              <a:t>not</a:t>
            </a:r>
            <a:r>
              <a:rPr lang="en-US" altLang="ja-JP" sz="2400" dirty="0"/>
              <a:t> send a message to </a:t>
            </a:r>
            <a:r>
              <a:rPr lang="en-US" altLang="ja-JP" sz="2400" i="1" dirty="0"/>
              <a:t>z</a:t>
            </a:r>
            <a:r>
              <a:rPr lang="en-US" altLang="ja-JP" sz="2400" dirty="0"/>
              <a:t>. </a:t>
            </a:r>
          </a:p>
          <a:p>
            <a:pPr>
              <a:tabLst>
                <a:tab pos="228600" algn="l"/>
                <a:tab pos="457200" algn="l"/>
              </a:tabLst>
            </a:pPr>
            <a:endParaRPr lang="en-US" dirty="0"/>
          </a:p>
        </p:txBody>
      </p:sp>
      <p:sp>
        <p:nvSpPr>
          <p:cNvPr id="84" name="Rectangle 3">
            <a:extLst>
              <a:ext uri="{FF2B5EF4-FFF2-40B4-BE49-F238E27FC236}">
                <a16:creationId xmlns:a16="http://schemas.microsoft.com/office/drawing/2014/main" id="{93DE2E22-15BF-CB43-9F27-84D8612D7A54}"/>
              </a:ext>
            </a:extLst>
          </p:cNvPr>
          <p:cNvSpPr>
            <a:spLocks noChangeArrowheads="1"/>
          </p:cNvSpPr>
          <p:nvPr/>
        </p:nvSpPr>
        <p:spPr bwMode="auto">
          <a:xfrm>
            <a:off x="839244" y="1512909"/>
            <a:ext cx="8066762" cy="2006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nSpc>
                <a:spcPct val="85000"/>
              </a:lnSpc>
              <a:spcBef>
                <a:spcPct val="20000"/>
              </a:spcBef>
              <a:buClr>
                <a:srgbClr val="000099"/>
              </a:buClr>
              <a:buSzPct val="100000"/>
            </a:pPr>
            <a:r>
              <a:rPr lang="en-US" sz="3200" dirty="0">
                <a:solidFill>
                  <a:srgbClr val="0000A8"/>
                </a:solidFill>
              </a:rPr>
              <a:t>link cost changes:</a:t>
            </a:r>
          </a:p>
          <a:p>
            <a:pPr marL="342900" indent="-219075">
              <a:lnSpc>
                <a:spcPct val="85000"/>
              </a:lnSpc>
              <a:spcBef>
                <a:spcPct val="20000"/>
              </a:spcBef>
              <a:buClr>
                <a:srgbClr val="000099"/>
              </a:buClr>
              <a:buSzPct val="100000"/>
              <a:buFont typeface="Wingdings" pitchFamily="2" charset="2"/>
              <a:buChar char="§"/>
            </a:pPr>
            <a:r>
              <a:rPr lang="en-US" sz="2800" dirty="0"/>
              <a:t>node detects local link cost change </a:t>
            </a:r>
          </a:p>
          <a:p>
            <a:pPr marL="342900" indent="-219075">
              <a:lnSpc>
                <a:spcPct val="85000"/>
              </a:lnSpc>
              <a:spcBef>
                <a:spcPct val="20000"/>
              </a:spcBef>
              <a:buClr>
                <a:srgbClr val="000099"/>
              </a:buClr>
              <a:buSzPct val="100000"/>
              <a:buFont typeface="Wingdings" pitchFamily="2" charset="2"/>
              <a:buChar char="§"/>
            </a:pPr>
            <a:r>
              <a:rPr lang="en-US" sz="2800" dirty="0"/>
              <a:t>updates routing info, recalculates local DV</a:t>
            </a:r>
          </a:p>
          <a:p>
            <a:pPr marL="342900" indent="-219075">
              <a:lnSpc>
                <a:spcPct val="85000"/>
              </a:lnSpc>
              <a:spcBef>
                <a:spcPct val="20000"/>
              </a:spcBef>
              <a:buClr>
                <a:srgbClr val="000099"/>
              </a:buClr>
              <a:buSzPct val="100000"/>
              <a:buFont typeface="Wingdings" pitchFamily="2" charset="2"/>
              <a:buChar char="§"/>
            </a:pPr>
            <a:r>
              <a:rPr lang="en-US" sz="2800" dirty="0"/>
              <a:t>if DV changes, notify neighbors</a:t>
            </a:r>
            <a:r>
              <a:rPr lang="en-US" sz="2400" dirty="0"/>
              <a:t> </a:t>
            </a:r>
          </a:p>
        </p:txBody>
      </p:sp>
      <p:grpSp>
        <p:nvGrpSpPr>
          <p:cNvPr id="85" name="Group 5">
            <a:extLst>
              <a:ext uri="{FF2B5EF4-FFF2-40B4-BE49-F238E27FC236}">
                <a16:creationId xmlns:a16="http://schemas.microsoft.com/office/drawing/2014/main" id="{40C2098D-55AC-D040-96C2-D888A70E084A}"/>
              </a:ext>
            </a:extLst>
          </p:cNvPr>
          <p:cNvGrpSpPr>
            <a:grpSpLocks/>
          </p:cNvGrpSpPr>
          <p:nvPr/>
        </p:nvGrpSpPr>
        <p:grpSpPr bwMode="auto">
          <a:xfrm>
            <a:off x="9120644" y="1471939"/>
            <a:ext cx="2184400" cy="1314450"/>
            <a:chOff x="3625" y="1076"/>
            <a:chExt cx="1376" cy="828"/>
          </a:xfrm>
        </p:grpSpPr>
        <p:sp>
          <p:nvSpPr>
            <p:cNvPr id="86" name="Freeform 6">
              <a:extLst>
                <a:ext uri="{FF2B5EF4-FFF2-40B4-BE49-F238E27FC236}">
                  <a16:creationId xmlns:a16="http://schemas.microsoft.com/office/drawing/2014/main" id="{AA88A075-09A8-CA4E-82D1-8922BDB9FED5}"/>
                </a:ext>
              </a:extLst>
            </p:cNvPr>
            <p:cNvSpPr>
              <a:spLocks/>
            </p:cNvSpPr>
            <p:nvPr/>
          </p:nvSpPr>
          <p:spPr bwMode="auto">
            <a:xfrm>
              <a:off x="3625" y="1140"/>
              <a:ext cx="1376" cy="764"/>
            </a:xfrm>
            <a:custGeom>
              <a:avLst/>
              <a:gdLst>
                <a:gd name="T0" fmla="*/ 113 w 1376"/>
                <a:gd name="T1" fmla="*/ 348 h 764"/>
                <a:gd name="T2" fmla="*/ 395 w 1376"/>
                <a:gd name="T3" fmla="*/ 162 h 764"/>
                <a:gd name="T4" fmla="*/ 710 w 1376"/>
                <a:gd name="T5" fmla="*/ 9 h 764"/>
                <a:gd name="T6" fmla="*/ 1160 w 1376"/>
                <a:gd name="T7" fmla="*/ 219 h 764"/>
                <a:gd name="T8" fmla="*/ 1367 w 1376"/>
                <a:gd name="T9" fmla="*/ 510 h 764"/>
                <a:gd name="T10" fmla="*/ 1103 w 1376"/>
                <a:gd name="T11" fmla="*/ 726 h 764"/>
                <a:gd name="T12" fmla="*/ 578 w 1376"/>
                <a:gd name="T13" fmla="*/ 738 h 764"/>
                <a:gd name="T14" fmla="*/ 77 w 1376"/>
                <a:gd name="T15" fmla="*/ 630 h 764"/>
                <a:gd name="T16" fmla="*/ 113 w 1376"/>
                <a:gd name="T17" fmla="*/ 348 h 7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76"/>
                <a:gd name="T28" fmla="*/ 0 h 764"/>
                <a:gd name="T29" fmla="*/ 1376 w 1376"/>
                <a:gd name="T30" fmla="*/ 764 h 7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76" h="764">
                  <a:moveTo>
                    <a:pt x="113" y="348"/>
                  </a:moveTo>
                  <a:cubicBezTo>
                    <a:pt x="166" y="270"/>
                    <a:pt x="296" y="218"/>
                    <a:pt x="395" y="162"/>
                  </a:cubicBezTo>
                  <a:cubicBezTo>
                    <a:pt x="494" y="106"/>
                    <a:pt x="583" y="0"/>
                    <a:pt x="710" y="9"/>
                  </a:cubicBezTo>
                  <a:cubicBezTo>
                    <a:pt x="837" y="18"/>
                    <a:pt x="1051" y="136"/>
                    <a:pt x="1160" y="219"/>
                  </a:cubicBezTo>
                  <a:cubicBezTo>
                    <a:pt x="1269" y="302"/>
                    <a:pt x="1376" y="426"/>
                    <a:pt x="1367" y="510"/>
                  </a:cubicBezTo>
                  <a:cubicBezTo>
                    <a:pt x="1358" y="594"/>
                    <a:pt x="1234" y="688"/>
                    <a:pt x="1103" y="726"/>
                  </a:cubicBezTo>
                  <a:cubicBezTo>
                    <a:pt x="972" y="764"/>
                    <a:pt x="749" y="754"/>
                    <a:pt x="578" y="738"/>
                  </a:cubicBezTo>
                  <a:cubicBezTo>
                    <a:pt x="407" y="722"/>
                    <a:pt x="154" y="695"/>
                    <a:pt x="77" y="630"/>
                  </a:cubicBezTo>
                  <a:cubicBezTo>
                    <a:pt x="0" y="565"/>
                    <a:pt x="60" y="426"/>
                    <a:pt x="113" y="348"/>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7" name="Freeform 7">
              <a:extLst>
                <a:ext uri="{FF2B5EF4-FFF2-40B4-BE49-F238E27FC236}">
                  <a16:creationId xmlns:a16="http://schemas.microsoft.com/office/drawing/2014/main" id="{4B2EFECB-750C-904E-9CF2-153C9D959B07}"/>
                </a:ext>
              </a:extLst>
            </p:cNvPr>
            <p:cNvSpPr>
              <a:spLocks/>
            </p:cNvSpPr>
            <p:nvPr/>
          </p:nvSpPr>
          <p:spPr bwMode="auto">
            <a:xfrm>
              <a:off x="3984" y="1404"/>
              <a:ext cx="222" cy="180"/>
            </a:xfrm>
            <a:custGeom>
              <a:avLst/>
              <a:gdLst>
                <a:gd name="T0" fmla="*/ 0 w 222"/>
                <a:gd name="T1" fmla="*/ 180 h 180"/>
                <a:gd name="T2" fmla="*/ 222 w 222"/>
                <a:gd name="T3" fmla="*/ 0 h 180"/>
                <a:gd name="T4" fmla="*/ 0 60000 65536"/>
                <a:gd name="T5" fmla="*/ 0 60000 65536"/>
                <a:gd name="T6" fmla="*/ 0 w 222"/>
                <a:gd name="T7" fmla="*/ 0 h 180"/>
                <a:gd name="T8" fmla="*/ 222 w 222"/>
                <a:gd name="T9" fmla="*/ 180 h 180"/>
              </a:gdLst>
              <a:ahLst/>
              <a:cxnLst>
                <a:cxn ang="T4">
                  <a:pos x="T0" y="T1"/>
                </a:cxn>
                <a:cxn ang="T5">
                  <a:pos x="T2" y="T3"/>
                </a:cxn>
              </a:cxnLst>
              <a:rect l="T6" t="T7" r="T8" b="T9"/>
              <a:pathLst>
                <a:path w="222" h="180">
                  <a:moveTo>
                    <a:pt x="0" y="180"/>
                  </a:moveTo>
                  <a:lnTo>
                    <a:pt x="22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 name="Oval 8">
              <a:extLst>
                <a:ext uri="{FF2B5EF4-FFF2-40B4-BE49-F238E27FC236}">
                  <a16:creationId xmlns:a16="http://schemas.microsoft.com/office/drawing/2014/main" id="{B240CDD0-033A-094B-876D-BDAA0A22FFA1}"/>
                </a:ext>
              </a:extLst>
            </p:cNvPr>
            <p:cNvSpPr>
              <a:spLocks noChangeArrowheads="1"/>
            </p:cNvSpPr>
            <p:nvPr/>
          </p:nvSpPr>
          <p:spPr bwMode="auto">
            <a:xfrm>
              <a:off x="3724" y="1640"/>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9">
              <a:extLst>
                <a:ext uri="{FF2B5EF4-FFF2-40B4-BE49-F238E27FC236}">
                  <a16:creationId xmlns:a16="http://schemas.microsoft.com/office/drawing/2014/main" id="{7A3FBC27-1E37-F54B-BC58-AC6D92BBBDFF}"/>
                </a:ext>
              </a:extLst>
            </p:cNvPr>
            <p:cNvSpPr>
              <a:spLocks noChangeShapeType="1"/>
            </p:cNvSpPr>
            <p:nvPr/>
          </p:nvSpPr>
          <p:spPr bwMode="auto">
            <a:xfrm>
              <a:off x="3724" y="1633"/>
              <a:ext cx="1"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 name="Line 10">
              <a:extLst>
                <a:ext uri="{FF2B5EF4-FFF2-40B4-BE49-F238E27FC236}">
                  <a16:creationId xmlns:a16="http://schemas.microsoft.com/office/drawing/2014/main" id="{64C6B584-D5CB-894C-8DF1-970A85230582}"/>
                </a:ext>
              </a:extLst>
            </p:cNvPr>
            <p:cNvSpPr>
              <a:spLocks noChangeShapeType="1"/>
            </p:cNvSpPr>
            <p:nvPr/>
          </p:nvSpPr>
          <p:spPr bwMode="auto">
            <a:xfrm>
              <a:off x="4037" y="1633"/>
              <a:ext cx="1"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 name="Rectangle 11">
              <a:extLst>
                <a:ext uri="{FF2B5EF4-FFF2-40B4-BE49-F238E27FC236}">
                  <a16:creationId xmlns:a16="http://schemas.microsoft.com/office/drawing/2014/main" id="{5C5412BE-59B0-934A-B7BA-B3DF572827ED}"/>
                </a:ext>
              </a:extLst>
            </p:cNvPr>
            <p:cNvSpPr>
              <a:spLocks noChangeArrowheads="1"/>
            </p:cNvSpPr>
            <p:nvPr/>
          </p:nvSpPr>
          <p:spPr bwMode="auto">
            <a:xfrm>
              <a:off x="3724" y="1633"/>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92" name="Oval 12">
              <a:extLst>
                <a:ext uri="{FF2B5EF4-FFF2-40B4-BE49-F238E27FC236}">
                  <a16:creationId xmlns:a16="http://schemas.microsoft.com/office/drawing/2014/main" id="{CFAF80BD-A1F8-574D-9A78-AD60A870496F}"/>
                </a:ext>
              </a:extLst>
            </p:cNvPr>
            <p:cNvSpPr>
              <a:spLocks noChangeArrowheads="1"/>
            </p:cNvSpPr>
            <p:nvPr/>
          </p:nvSpPr>
          <p:spPr bwMode="auto">
            <a:xfrm>
              <a:off x="3721" y="1574"/>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 name="Freeform 13">
              <a:extLst>
                <a:ext uri="{FF2B5EF4-FFF2-40B4-BE49-F238E27FC236}">
                  <a16:creationId xmlns:a16="http://schemas.microsoft.com/office/drawing/2014/main" id="{B43B42B3-5A45-CC4B-AD55-97D4D7FEE9F2}"/>
                </a:ext>
              </a:extLst>
            </p:cNvPr>
            <p:cNvSpPr>
              <a:spLocks/>
            </p:cNvSpPr>
            <p:nvPr/>
          </p:nvSpPr>
          <p:spPr bwMode="auto">
            <a:xfrm>
              <a:off x="4389" y="1404"/>
              <a:ext cx="216" cy="189"/>
            </a:xfrm>
            <a:custGeom>
              <a:avLst/>
              <a:gdLst>
                <a:gd name="T0" fmla="*/ 0 w 216"/>
                <a:gd name="T1" fmla="*/ 0 h 189"/>
                <a:gd name="T2" fmla="*/ 216 w 216"/>
                <a:gd name="T3" fmla="*/ 189 h 189"/>
                <a:gd name="T4" fmla="*/ 0 60000 65536"/>
                <a:gd name="T5" fmla="*/ 0 60000 65536"/>
                <a:gd name="T6" fmla="*/ 0 w 216"/>
                <a:gd name="T7" fmla="*/ 0 h 189"/>
                <a:gd name="T8" fmla="*/ 216 w 216"/>
                <a:gd name="T9" fmla="*/ 189 h 189"/>
              </a:gdLst>
              <a:ahLst/>
              <a:cxnLst>
                <a:cxn ang="T4">
                  <a:pos x="T0" y="T1"/>
                </a:cxn>
                <a:cxn ang="T5">
                  <a:pos x="T2" y="T3"/>
                </a:cxn>
              </a:cxnLst>
              <a:rect l="T6" t="T7" r="T8" b="T9"/>
              <a:pathLst>
                <a:path w="216" h="189">
                  <a:moveTo>
                    <a:pt x="0" y="0"/>
                  </a:moveTo>
                  <a:lnTo>
                    <a:pt x="216" y="189"/>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 name="Freeform 14">
              <a:extLst>
                <a:ext uri="{FF2B5EF4-FFF2-40B4-BE49-F238E27FC236}">
                  <a16:creationId xmlns:a16="http://schemas.microsoft.com/office/drawing/2014/main" id="{3F856C59-D658-7B43-A0E2-8332A0F4880C}"/>
                </a:ext>
              </a:extLst>
            </p:cNvPr>
            <p:cNvSpPr>
              <a:spLocks/>
            </p:cNvSpPr>
            <p:nvPr/>
          </p:nvSpPr>
          <p:spPr bwMode="auto">
            <a:xfrm>
              <a:off x="4041" y="1668"/>
              <a:ext cx="540" cy="3"/>
            </a:xfrm>
            <a:custGeom>
              <a:avLst/>
              <a:gdLst>
                <a:gd name="T0" fmla="*/ 540 w 540"/>
                <a:gd name="T1" fmla="*/ 3 h 3"/>
                <a:gd name="T2" fmla="*/ 0 w 540"/>
                <a:gd name="T3" fmla="*/ 0 h 3"/>
                <a:gd name="T4" fmla="*/ 0 60000 65536"/>
                <a:gd name="T5" fmla="*/ 0 60000 65536"/>
                <a:gd name="T6" fmla="*/ 0 w 540"/>
                <a:gd name="T7" fmla="*/ 0 h 3"/>
                <a:gd name="T8" fmla="*/ 540 w 540"/>
                <a:gd name="T9" fmla="*/ 3 h 3"/>
              </a:gdLst>
              <a:ahLst/>
              <a:cxnLst>
                <a:cxn ang="T4">
                  <a:pos x="T0" y="T1"/>
                </a:cxn>
                <a:cxn ang="T5">
                  <a:pos x="T2" y="T3"/>
                </a:cxn>
              </a:cxnLst>
              <a:rect l="T6" t="T7" r="T8" b="T9"/>
              <a:pathLst>
                <a:path w="540" h="3">
                  <a:moveTo>
                    <a:pt x="540" y="3"/>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5" name="Group 15">
              <a:extLst>
                <a:ext uri="{FF2B5EF4-FFF2-40B4-BE49-F238E27FC236}">
                  <a16:creationId xmlns:a16="http://schemas.microsoft.com/office/drawing/2014/main" id="{00AF41C0-42D7-4E44-8FBF-8783C29EF616}"/>
                </a:ext>
              </a:extLst>
            </p:cNvPr>
            <p:cNvGrpSpPr>
              <a:grpSpLocks/>
            </p:cNvGrpSpPr>
            <p:nvPr/>
          </p:nvGrpSpPr>
          <p:grpSpPr bwMode="auto">
            <a:xfrm>
              <a:off x="3770" y="1526"/>
              <a:ext cx="210" cy="250"/>
              <a:chOff x="2951" y="2429"/>
              <a:chExt cx="213" cy="250"/>
            </a:xfrm>
          </p:grpSpPr>
          <p:sp>
            <p:nvSpPr>
              <p:cNvPr id="119" name="Rectangle 16">
                <a:extLst>
                  <a:ext uri="{FF2B5EF4-FFF2-40B4-BE49-F238E27FC236}">
                    <a16:creationId xmlns:a16="http://schemas.microsoft.com/office/drawing/2014/main" id="{25143E32-38AB-E141-9359-174A66B210FE}"/>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0" name="Text Box 17">
                <a:extLst>
                  <a:ext uri="{FF2B5EF4-FFF2-40B4-BE49-F238E27FC236}">
                    <a16:creationId xmlns:a16="http://schemas.microsoft.com/office/drawing/2014/main" id="{5FBE30DE-B9C1-4142-BA4A-6C0267A38D82}"/>
                  </a:ext>
                </a:extLst>
              </p:cNvPr>
              <p:cNvSpPr txBox="1">
                <a:spLocks noChangeArrowheads="1"/>
              </p:cNvSpPr>
              <p:nvPr/>
            </p:nvSpPr>
            <p:spPr bwMode="auto">
              <a:xfrm>
                <a:off x="2951" y="2429"/>
                <a:ext cx="213"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omic Sans MS" charset="0"/>
                    <a:ea typeface="ＭＳ Ｐゴシック" charset="0"/>
                  </a:rPr>
                  <a:t>x</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grpSp>
        <p:grpSp>
          <p:nvGrpSpPr>
            <p:cNvPr id="96" name="Group 18">
              <a:extLst>
                <a:ext uri="{FF2B5EF4-FFF2-40B4-BE49-F238E27FC236}">
                  <a16:creationId xmlns:a16="http://schemas.microsoft.com/office/drawing/2014/main" id="{1CCB28C8-C25F-6D45-99D6-934E4DB7ACF6}"/>
                </a:ext>
              </a:extLst>
            </p:cNvPr>
            <p:cNvGrpSpPr>
              <a:grpSpLocks/>
            </p:cNvGrpSpPr>
            <p:nvPr/>
          </p:nvGrpSpPr>
          <p:grpSpPr bwMode="auto">
            <a:xfrm>
              <a:off x="4566" y="1538"/>
              <a:ext cx="316" cy="250"/>
              <a:chOff x="1740" y="2306"/>
              <a:chExt cx="316" cy="250"/>
            </a:xfrm>
          </p:grpSpPr>
          <p:sp>
            <p:nvSpPr>
              <p:cNvPr id="111" name="Oval 19">
                <a:extLst>
                  <a:ext uri="{FF2B5EF4-FFF2-40B4-BE49-F238E27FC236}">
                    <a16:creationId xmlns:a16="http://schemas.microsoft.com/office/drawing/2014/main" id="{0BA6C611-2030-A540-9BCB-553B5913B0E1}"/>
                  </a:ext>
                </a:extLst>
              </p:cNvPr>
              <p:cNvSpPr>
                <a:spLocks noChangeArrowheads="1"/>
              </p:cNvSpPr>
              <p:nvPr/>
            </p:nvSpPr>
            <p:spPr bwMode="auto">
              <a:xfrm>
                <a:off x="1743" y="2420"/>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2" name="Line 20">
                <a:extLst>
                  <a:ext uri="{FF2B5EF4-FFF2-40B4-BE49-F238E27FC236}">
                    <a16:creationId xmlns:a16="http://schemas.microsoft.com/office/drawing/2014/main" id="{EAA6F2A9-76FB-FB44-B560-6F7BA3722BA7}"/>
                  </a:ext>
                </a:extLst>
              </p:cNvPr>
              <p:cNvSpPr>
                <a:spLocks noChangeShapeType="1"/>
              </p:cNvSpPr>
              <p:nvPr/>
            </p:nvSpPr>
            <p:spPr bwMode="auto">
              <a:xfrm>
                <a:off x="1743"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3" name="Line 21">
                <a:extLst>
                  <a:ext uri="{FF2B5EF4-FFF2-40B4-BE49-F238E27FC236}">
                    <a16:creationId xmlns:a16="http://schemas.microsoft.com/office/drawing/2014/main" id="{3E85F84C-1240-7543-9663-416F41E018B7}"/>
                  </a:ext>
                </a:extLst>
              </p:cNvPr>
              <p:cNvSpPr>
                <a:spLocks noChangeShapeType="1"/>
              </p:cNvSpPr>
              <p:nvPr/>
            </p:nvSpPr>
            <p:spPr bwMode="auto">
              <a:xfrm>
                <a:off x="2056"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Rectangle 22">
                <a:extLst>
                  <a:ext uri="{FF2B5EF4-FFF2-40B4-BE49-F238E27FC236}">
                    <a16:creationId xmlns:a16="http://schemas.microsoft.com/office/drawing/2014/main" id="{2E0B953E-0313-0841-B1F0-D4A85EE0DE45}"/>
                  </a:ext>
                </a:extLst>
              </p:cNvPr>
              <p:cNvSpPr>
                <a:spLocks noChangeArrowheads="1"/>
              </p:cNvSpPr>
              <p:nvPr/>
            </p:nvSpPr>
            <p:spPr bwMode="auto">
              <a:xfrm>
                <a:off x="1743" y="2413"/>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115" name="Oval 23">
                <a:extLst>
                  <a:ext uri="{FF2B5EF4-FFF2-40B4-BE49-F238E27FC236}">
                    <a16:creationId xmlns:a16="http://schemas.microsoft.com/office/drawing/2014/main" id="{8F6108B2-EB1F-D245-A6FC-F779F7F6823F}"/>
                  </a:ext>
                </a:extLst>
              </p:cNvPr>
              <p:cNvSpPr>
                <a:spLocks noChangeArrowheads="1"/>
              </p:cNvSpPr>
              <p:nvPr/>
            </p:nvSpPr>
            <p:spPr bwMode="auto">
              <a:xfrm>
                <a:off x="1740" y="2354"/>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6" name="Group 24">
                <a:extLst>
                  <a:ext uri="{FF2B5EF4-FFF2-40B4-BE49-F238E27FC236}">
                    <a16:creationId xmlns:a16="http://schemas.microsoft.com/office/drawing/2014/main" id="{ED45E093-AC43-4E49-AF6B-E506C1277D09}"/>
                  </a:ext>
                </a:extLst>
              </p:cNvPr>
              <p:cNvGrpSpPr>
                <a:grpSpLocks/>
              </p:cNvGrpSpPr>
              <p:nvPr/>
            </p:nvGrpSpPr>
            <p:grpSpPr bwMode="auto">
              <a:xfrm>
                <a:off x="1800" y="2306"/>
                <a:ext cx="202" cy="250"/>
                <a:chOff x="2955" y="2429"/>
                <a:chExt cx="205" cy="250"/>
              </a:xfrm>
            </p:grpSpPr>
            <p:sp>
              <p:nvSpPr>
                <p:cNvPr id="117" name="Rectangle 25">
                  <a:extLst>
                    <a:ext uri="{FF2B5EF4-FFF2-40B4-BE49-F238E27FC236}">
                      <a16:creationId xmlns:a16="http://schemas.microsoft.com/office/drawing/2014/main" id="{6D3355A1-B945-5447-8024-3F52F6D0DC26}"/>
                    </a:ext>
                  </a:extLst>
                </p:cNvPr>
                <p:cNvSpPr>
                  <a:spLocks noChangeArrowheads="1"/>
                </p:cNvSpPr>
                <p:nvPr/>
              </p:nvSpPr>
              <p:spPr bwMode="auto">
                <a:xfrm>
                  <a:off x="2982" y="2490"/>
                  <a:ext cx="143"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8" name="Text Box 26">
                  <a:extLst>
                    <a:ext uri="{FF2B5EF4-FFF2-40B4-BE49-F238E27FC236}">
                      <a16:creationId xmlns:a16="http://schemas.microsoft.com/office/drawing/2014/main" id="{1EA4AFE9-8666-394D-A688-4C7388B89086}"/>
                    </a:ext>
                  </a:extLst>
                </p:cNvPr>
                <p:cNvSpPr txBox="1">
                  <a:spLocks noChangeArrowheads="1"/>
                </p:cNvSpPr>
                <p:nvPr/>
              </p:nvSpPr>
              <p:spPr bwMode="auto">
                <a:xfrm>
                  <a:off x="2955" y="2429"/>
                  <a:ext cx="205"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omic Sans MS" charset="0"/>
                      <a:ea typeface="ＭＳ Ｐゴシック" charset="0"/>
                    </a:rPr>
                    <a:t>z</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grpSp>
        </p:grpSp>
        <p:sp>
          <p:nvSpPr>
            <p:cNvPr id="97" name="Text Box 27">
              <a:extLst>
                <a:ext uri="{FF2B5EF4-FFF2-40B4-BE49-F238E27FC236}">
                  <a16:creationId xmlns:a16="http://schemas.microsoft.com/office/drawing/2014/main" id="{8D486D45-3211-2E42-9C51-652738E0C104}"/>
                </a:ext>
              </a:extLst>
            </p:cNvPr>
            <p:cNvSpPr txBox="1">
              <a:spLocks noChangeArrowheads="1"/>
            </p:cNvSpPr>
            <p:nvPr/>
          </p:nvSpPr>
          <p:spPr bwMode="auto">
            <a:xfrm>
              <a:off x="4469" y="1328"/>
              <a:ext cx="181"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98" name="Text Box 28">
              <a:extLst>
                <a:ext uri="{FF2B5EF4-FFF2-40B4-BE49-F238E27FC236}">
                  <a16:creationId xmlns:a16="http://schemas.microsoft.com/office/drawing/2014/main" id="{C4EEA417-D5C5-ED4D-88D6-31DEF02AA77B}"/>
                </a:ext>
              </a:extLst>
            </p:cNvPr>
            <p:cNvSpPr txBox="1">
              <a:spLocks noChangeArrowheads="1"/>
            </p:cNvSpPr>
            <p:nvPr/>
          </p:nvSpPr>
          <p:spPr bwMode="auto">
            <a:xfrm>
              <a:off x="3930" y="1325"/>
              <a:ext cx="204"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charset="0"/>
                  <a:ea typeface="ＭＳ Ｐゴシック" charset="0"/>
                </a:rPr>
                <a:t>4</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99" name="Text Box 29">
              <a:extLst>
                <a:ext uri="{FF2B5EF4-FFF2-40B4-BE49-F238E27FC236}">
                  <a16:creationId xmlns:a16="http://schemas.microsoft.com/office/drawing/2014/main" id="{6DB9746E-151B-D246-AE3B-7C96BB80470E}"/>
                </a:ext>
              </a:extLst>
            </p:cNvPr>
            <p:cNvSpPr txBox="1">
              <a:spLocks noChangeArrowheads="1"/>
            </p:cNvSpPr>
            <p:nvPr/>
          </p:nvSpPr>
          <p:spPr bwMode="auto">
            <a:xfrm>
              <a:off x="4171" y="1658"/>
              <a:ext cx="292"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charset="0"/>
                  <a:ea typeface="ＭＳ Ｐゴシック" charset="0"/>
                </a:rPr>
                <a:t>50</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grpSp>
          <p:nvGrpSpPr>
            <p:cNvPr id="100" name="Group 30">
              <a:extLst>
                <a:ext uri="{FF2B5EF4-FFF2-40B4-BE49-F238E27FC236}">
                  <a16:creationId xmlns:a16="http://schemas.microsoft.com/office/drawing/2014/main" id="{6091DEB1-C5BF-E040-8EF0-C995C85E26C8}"/>
                </a:ext>
              </a:extLst>
            </p:cNvPr>
            <p:cNvGrpSpPr>
              <a:grpSpLocks/>
            </p:cNvGrpSpPr>
            <p:nvPr/>
          </p:nvGrpSpPr>
          <p:grpSpPr bwMode="auto">
            <a:xfrm>
              <a:off x="4146" y="1214"/>
              <a:ext cx="316" cy="250"/>
              <a:chOff x="1740" y="2306"/>
              <a:chExt cx="316" cy="250"/>
            </a:xfrm>
          </p:grpSpPr>
          <p:sp>
            <p:nvSpPr>
              <p:cNvPr id="103" name="Oval 31">
                <a:extLst>
                  <a:ext uri="{FF2B5EF4-FFF2-40B4-BE49-F238E27FC236}">
                    <a16:creationId xmlns:a16="http://schemas.microsoft.com/office/drawing/2014/main" id="{51AA4501-AE8F-BF45-9219-96A74877EAA0}"/>
                  </a:ext>
                </a:extLst>
              </p:cNvPr>
              <p:cNvSpPr>
                <a:spLocks noChangeArrowheads="1"/>
              </p:cNvSpPr>
              <p:nvPr/>
            </p:nvSpPr>
            <p:spPr bwMode="auto">
              <a:xfrm>
                <a:off x="1743" y="2420"/>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4" name="Line 32">
                <a:extLst>
                  <a:ext uri="{FF2B5EF4-FFF2-40B4-BE49-F238E27FC236}">
                    <a16:creationId xmlns:a16="http://schemas.microsoft.com/office/drawing/2014/main" id="{FB4052E6-F89B-5144-8146-574A7EFFC438}"/>
                  </a:ext>
                </a:extLst>
              </p:cNvPr>
              <p:cNvSpPr>
                <a:spLocks noChangeShapeType="1"/>
              </p:cNvSpPr>
              <p:nvPr/>
            </p:nvSpPr>
            <p:spPr bwMode="auto">
              <a:xfrm>
                <a:off x="1743"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5" name="Line 33">
                <a:extLst>
                  <a:ext uri="{FF2B5EF4-FFF2-40B4-BE49-F238E27FC236}">
                    <a16:creationId xmlns:a16="http://schemas.microsoft.com/office/drawing/2014/main" id="{C74DC608-BD5B-6840-AF47-0933A3D7D893}"/>
                  </a:ext>
                </a:extLst>
              </p:cNvPr>
              <p:cNvSpPr>
                <a:spLocks noChangeShapeType="1"/>
              </p:cNvSpPr>
              <p:nvPr/>
            </p:nvSpPr>
            <p:spPr bwMode="auto">
              <a:xfrm>
                <a:off x="2056"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6" name="Rectangle 34">
                <a:extLst>
                  <a:ext uri="{FF2B5EF4-FFF2-40B4-BE49-F238E27FC236}">
                    <a16:creationId xmlns:a16="http://schemas.microsoft.com/office/drawing/2014/main" id="{3A1AFE8A-9C2C-D640-A73A-1B89A22C2E2E}"/>
                  </a:ext>
                </a:extLst>
              </p:cNvPr>
              <p:cNvSpPr>
                <a:spLocks noChangeArrowheads="1"/>
              </p:cNvSpPr>
              <p:nvPr/>
            </p:nvSpPr>
            <p:spPr bwMode="auto">
              <a:xfrm>
                <a:off x="1743" y="2413"/>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107" name="Oval 35">
                <a:extLst>
                  <a:ext uri="{FF2B5EF4-FFF2-40B4-BE49-F238E27FC236}">
                    <a16:creationId xmlns:a16="http://schemas.microsoft.com/office/drawing/2014/main" id="{BC6727D8-BE5E-224D-85D1-5439843920CA}"/>
                  </a:ext>
                </a:extLst>
              </p:cNvPr>
              <p:cNvSpPr>
                <a:spLocks noChangeArrowheads="1"/>
              </p:cNvSpPr>
              <p:nvPr/>
            </p:nvSpPr>
            <p:spPr bwMode="auto">
              <a:xfrm>
                <a:off x="1740" y="2354"/>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08" name="Group 36">
                <a:extLst>
                  <a:ext uri="{FF2B5EF4-FFF2-40B4-BE49-F238E27FC236}">
                    <a16:creationId xmlns:a16="http://schemas.microsoft.com/office/drawing/2014/main" id="{0047B545-BB3D-7249-B046-CE8A2718BB5A}"/>
                  </a:ext>
                </a:extLst>
              </p:cNvPr>
              <p:cNvGrpSpPr>
                <a:grpSpLocks/>
              </p:cNvGrpSpPr>
              <p:nvPr/>
            </p:nvGrpSpPr>
            <p:grpSpPr bwMode="auto">
              <a:xfrm>
                <a:off x="1802" y="2306"/>
                <a:ext cx="199" cy="250"/>
                <a:chOff x="2957" y="2429"/>
                <a:chExt cx="202" cy="250"/>
              </a:xfrm>
            </p:grpSpPr>
            <p:sp>
              <p:nvSpPr>
                <p:cNvPr id="109" name="Rectangle 37">
                  <a:extLst>
                    <a:ext uri="{FF2B5EF4-FFF2-40B4-BE49-F238E27FC236}">
                      <a16:creationId xmlns:a16="http://schemas.microsoft.com/office/drawing/2014/main" id="{318364A7-97F1-1F4E-988F-46922CCB27A0}"/>
                    </a:ext>
                  </a:extLst>
                </p:cNvPr>
                <p:cNvSpPr>
                  <a:spLocks noChangeArrowheads="1"/>
                </p:cNvSpPr>
                <p:nvPr/>
              </p:nvSpPr>
              <p:spPr bwMode="auto">
                <a:xfrm>
                  <a:off x="2982" y="2490"/>
                  <a:ext cx="143"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0" name="Text Box 38">
                  <a:extLst>
                    <a:ext uri="{FF2B5EF4-FFF2-40B4-BE49-F238E27FC236}">
                      <a16:creationId xmlns:a16="http://schemas.microsoft.com/office/drawing/2014/main" id="{E578598E-0919-2540-8611-872BA7F56BC7}"/>
                    </a:ext>
                  </a:extLst>
                </p:cNvPr>
                <p:cNvSpPr txBox="1">
                  <a:spLocks noChangeArrowheads="1"/>
                </p:cNvSpPr>
                <p:nvPr/>
              </p:nvSpPr>
              <p:spPr bwMode="auto">
                <a:xfrm>
                  <a:off x="2957" y="2429"/>
                  <a:ext cx="202"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omic Sans MS" charset="0"/>
                      <a:ea typeface="ＭＳ Ｐゴシック" charset="0"/>
                    </a:rPr>
                    <a:t>y</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grpSp>
        </p:grpSp>
        <p:sp>
          <p:nvSpPr>
            <p:cNvPr id="101" name="Text Box 39">
              <a:extLst>
                <a:ext uri="{FF2B5EF4-FFF2-40B4-BE49-F238E27FC236}">
                  <a16:creationId xmlns:a16="http://schemas.microsoft.com/office/drawing/2014/main" id="{1DED0BC9-977B-8046-8C36-2E4B087649CB}"/>
                </a:ext>
              </a:extLst>
            </p:cNvPr>
            <p:cNvSpPr txBox="1">
              <a:spLocks noChangeArrowheads="1"/>
            </p:cNvSpPr>
            <p:nvPr/>
          </p:nvSpPr>
          <p:spPr bwMode="auto">
            <a:xfrm>
              <a:off x="3837" y="1076"/>
              <a:ext cx="182"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lang="en-US" sz="1800" kern="0" dirty="0">
                  <a:solidFill>
                    <a:srgbClr val="FF0000"/>
                  </a:solidFill>
                  <a:latin typeface="Comic Sans MS" charset="0"/>
                </a:rPr>
                <a:t>1</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102" name="Line 40">
              <a:extLst>
                <a:ext uri="{FF2B5EF4-FFF2-40B4-BE49-F238E27FC236}">
                  <a16:creationId xmlns:a16="http://schemas.microsoft.com/office/drawing/2014/main" id="{09BE1DC2-4B0A-DA43-B4B9-66A1A38E5701}"/>
                </a:ext>
              </a:extLst>
            </p:cNvPr>
            <p:cNvSpPr>
              <a:spLocks noChangeShapeType="1"/>
            </p:cNvSpPr>
            <p:nvPr/>
          </p:nvSpPr>
          <p:spPr bwMode="auto">
            <a:xfrm flipH="1" flipV="1">
              <a:off x="3948" y="1272"/>
              <a:ext cx="132" cy="228"/>
            </a:xfrm>
            <a:prstGeom prst="line">
              <a:avLst/>
            </a:prstGeom>
            <a:noFill/>
            <a:ln w="1905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3018054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8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DE803E-6759-9045-824E-EB665BC5AFC2}"/>
              </a:ext>
            </a:extLst>
          </p:cNvPr>
          <p:cNvSpPr>
            <a:spLocks noGrp="1"/>
          </p:cNvSpPr>
          <p:nvPr>
            <p:ph type="title"/>
          </p:nvPr>
        </p:nvSpPr>
        <p:spPr/>
        <p:txBody>
          <a:bodyPr/>
          <a:lstStyle/>
          <a:p>
            <a:r>
              <a:rPr lang="en-US" dirty="0"/>
              <a:t>Distance vector: link cost changes</a:t>
            </a:r>
          </a:p>
        </p:txBody>
      </p:sp>
      <p:sp>
        <p:nvSpPr>
          <p:cNvPr id="5" name="Slide Number Placeholder 4">
            <a:extLst>
              <a:ext uri="{FF2B5EF4-FFF2-40B4-BE49-F238E27FC236}">
                <a16:creationId xmlns:a16="http://schemas.microsoft.com/office/drawing/2014/main" id="{AAC033F3-690E-4449-BE11-90A97F90B4D9}"/>
              </a:ext>
            </a:extLst>
          </p:cNvPr>
          <p:cNvSpPr>
            <a:spLocks noGrp="1"/>
          </p:cNvSpPr>
          <p:nvPr>
            <p:ph type="sldNum" sz="quarter" idx="4"/>
          </p:nvPr>
        </p:nvSpPr>
        <p:spPr/>
        <p:txBody>
          <a:bodyPr/>
          <a:lstStyle/>
          <a:p>
            <a:r>
              <a:rPr lang="en-US" dirty="0"/>
              <a:t>Network Layer: 5-</a:t>
            </a:r>
            <a:fld id="{C4204591-24BD-A542-B9D5-F8D8A88D2FEE}" type="slidenum">
              <a:rPr lang="en-US" smtClean="0"/>
              <a:pPr/>
              <a:t>39</a:t>
            </a:fld>
            <a:endParaRPr lang="en-US" dirty="0"/>
          </a:p>
        </p:txBody>
      </p:sp>
      <p:sp>
        <p:nvSpPr>
          <p:cNvPr id="6" name="Rectangle 3">
            <a:extLst>
              <a:ext uri="{FF2B5EF4-FFF2-40B4-BE49-F238E27FC236}">
                <a16:creationId xmlns:a16="http://schemas.microsoft.com/office/drawing/2014/main" id="{D3F0A53B-EF0A-F14F-83F8-2625C7BB826D}"/>
              </a:ext>
            </a:extLst>
          </p:cNvPr>
          <p:cNvSpPr>
            <a:spLocks noChangeArrowheads="1"/>
          </p:cNvSpPr>
          <p:nvPr/>
        </p:nvSpPr>
        <p:spPr bwMode="auto">
          <a:xfrm>
            <a:off x="839243" y="1419126"/>
            <a:ext cx="8285429" cy="14295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nSpc>
                <a:spcPct val="85000"/>
              </a:lnSpc>
              <a:spcBef>
                <a:spcPct val="20000"/>
              </a:spcBef>
              <a:buClr>
                <a:srgbClr val="000099"/>
              </a:buClr>
              <a:buSzPct val="100000"/>
            </a:pPr>
            <a:r>
              <a:rPr lang="en-US" sz="3200" dirty="0">
                <a:solidFill>
                  <a:srgbClr val="0000A8"/>
                </a:solidFill>
              </a:rPr>
              <a:t>link cost changes:</a:t>
            </a:r>
          </a:p>
          <a:p>
            <a:pPr marL="342900" indent="-219075">
              <a:lnSpc>
                <a:spcPct val="85000"/>
              </a:lnSpc>
              <a:spcBef>
                <a:spcPct val="20000"/>
              </a:spcBef>
              <a:buClr>
                <a:srgbClr val="000099"/>
              </a:buClr>
              <a:buSzPct val="100000"/>
              <a:buFont typeface="Wingdings" pitchFamily="2" charset="2"/>
              <a:buChar char="§"/>
            </a:pPr>
            <a:r>
              <a:rPr lang="en-US" sz="2800" dirty="0"/>
              <a:t>node detects local link cost change </a:t>
            </a:r>
          </a:p>
          <a:p>
            <a:pPr marL="342900" indent="-219075">
              <a:lnSpc>
                <a:spcPct val="85000"/>
              </a:lnSpc>
              <a:spcBef>
                <a:spcPct val="20000"/>
              </a:spcBef>
              <a:buClr>
                <a:srgbClr val="000099"/>
              </a:buClr>
              <a:buSzPct val="100000"/>
              <a:buFont typeface="Wingdings" pitchFamily="2" charset="2"/>
              <a:buChar char="§"/>
            </a:pPr>
            <a:r>
              <a:rPr lang="en-US" sz="2800" dirty="0">
                <a:solidFill>
                  <a:srgbClr val="C00000"/>
                </a:solidFill>
              </a:rPr>
              <a:t>“bad news travels slow” </a:t>
            </a:r>
            <a:r>
              <a:rPr lang="en-US" sz="2800" dirty="0"/>
              <a:t>– </a:t>
            </a:r>
            <a:r>
              <a:rPr lang="en-US" sz="2800" b="1" dirty="0" smtClean="0"/>
              <a:t>routing loop </a:t>
            </a:r>
            <a:r>
              <a:rPr lang="en-US" sz="2800" b="1" dirty="0"/>
              <a:t>problem</a:t>
            </a:r>
            <a:r>
              <a:rPr lang="en-US" sz="2800" dirty="0"/>
              <a:t>:</a:t>
            </a:r>
          </a:p>
        </p:txBody>
      </p:sp>
      <p:grpSp>
        <p:nvGrpSpPr>
          <p:cNvPr id="43" name="Group 5">
            <a:extLst>
              <a:ext uri="{FF2B5EF4-FFF2-40B4-BE49-F238E27FC236}">
                <a16:creationId xmlns:a16="http://schemas.microsoft.com/office/drawing/2014/main" id="{53548EC1-9C54-AF46-9B41-624583B976B0}"/>
              </a:ext>
            </a:extLst>
          </p:cNvPr>
          <p:cNvGrpSpPr>
            <a:grpSpLocks/>
          </p:cNvGrpSpPr>
          <p:nvPr/>
        </p:nvGrpSpPr>
        <p:grpSpPr bwMode="auto">
          <a:xfrm>
            <a:off x="9472334" y="1284371"/>
            <a:ext cx="2184400" cy="1314450"/>
            <a:chOff x="3625" y="1076"/>
            <a:chExt cx="1376" cy="828"/>
          </a:xfrm>
        </p:grpSpPr>
        <p:sp>
          <p:nvSpPr>
            <p:cNvPr id="44" name="Freeform 6">
              <a:extLst>
                <a:ext uri="{FF2B5EF4-FFF2-40B4-BE49-F238E27FC236}">
                  <a16:creationId xmlns:a16="http://schemas.microsoft.com/office/drawing/2014/main" id="{33A5FF50-7C95-DF45-AA77-5718630E874D}"/>
                </a:ext>
              </a:extLst>
            </p:cNvPr>
            <p:cNvSpPr>
              <a:spLocks/>
            </p:cNvSpPr>
            <p:nvPr/>
          </p:nvSpPr>
          <p:spPr bwMode="auto">
            <a:xfrm>
              <a:off x="3625" y="1140"/>
              <a:ext cx="1376" cy="764"/>
            </a:xfrm>
            <a:custGeom>
              <a:avLst/>
              <a:gdLst>
                <a:gd name="T0" fmla="*/ 113 w 1376"/>
                <a:gd name="T1" fmla="*/ 348 h 764"/>
                <a:gd name="T2" fmla="*/ 395 w 1376"/>
                <a:gd name="T3" fmla="*/ 162 h 764"/>
                <a:gd name="T4" fmla="*/ 710 w 1376"/>
                <a:gd name="T5" fmla="*/ 9 h 764"/>
                <a:gd name="T6" fmla="*/ 1160 w 1376"/>
                <a:gd name="T7" fmla="*/ 219 h 764"/>
                <a:gd name="T8" fmla="*/ 1367 w 1376"/>
                <a:gd name="T9" fmla="*/ 510 h 764"/>
                <a:gd name="T10" fmla="*/ 1103 w 1376"/>
                <a:gd name="T11" fmla="*/ 726 h 764"/>
                <a:gd name="T12" fmla="*/ 578 w 1376"/>
                <a:gd name="T13" fmla="*/ 738 h 764"/>
                <a:gd name="T14" fmla="*/ 77 w 1376"/>
                <a:gd name="T15" fmla="*/ 630 h 764"/>
                <a:gd name="T16" fmla="*/ 113 w 1376"/>
                <a:gd name="T17" fmla="*/ 348 h 7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76"/>
                <a:gd name="T28" fmla="*/ 0 h 764"/>
                <a:gd name="T29" fmla="*/ 1376 w 1376"/>
                <a:gd name="T30" fmla="*/ 764 h 7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76" h="764">
                  <a:moveTo>
                    <a:pt x="113" y="348"/>
                  </a:moveTo>
                  <a:cubicBezTo>
                    <a:pt x="166" y="270"/>
                    <a:pt x="296" y="218"/>
                    <a:pt x="395" y="162"/>
                  </a:cubicBezTo>
                  <a:cubicBezTo>
                    <a:pt x="494" y="106"/>
                    <a:pt x="583" y="0"/>
                    <a:pt x="710" y="9"/>
                  </a:cubicBezTo>
                  <a:cubicBezTo>
                    <a:pt x="837" y="18"/>
                    <a:pt x="1051" y="136"/>
                    <a:pt x="1160" y="219"/>
                  </a:cubicBezTo>
                  <a:cubicBezTo>
                    <a:pt x="1269" y="302"/>
                    <a:pt x="1376" y="426"/>
                    <a:pt x="1367" y="510"/>
                  </a:cubicBezTo>
                  <a:cubicBezTo>
                    <a:pt x="1358" y="594"/>
                    <a:pt x="1234" y="688"/>
                    <a:pt x="1103" y="726"/>
                  </a:cubicBezTo>
                  <a:cubicBezTo>
                    <a:pt x="972" y="764"/>
                    <a:pt x="749" y="754"/>
                    <a:pt x="578" y="738"/>
                  </a:cubicBezTo>
                  <a:cubicBezTo>
                    <a:pt x="407" y="722"/>
                    <a:pt x="154" y="695"/>
                    <a:pt x="77" y="630"/>
                  </a:cubicBezTo>
                  <a:cubicBezTo>
                    <a:pt x="0" y="565"/>
                    <a:pt x="60" y="426"/>
                    <a:pt x="113" y="348"/>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5" name="Freeform 7">
              <a:extLst>
                <a:ext uri="{FF2B5EF4-FFF2-40B4-BE49-F238E27FC236}">
                  <a16:creationId xmlns:a16="http://schemas.microsoft.com/office/drawing/2014/main" id="{6612A2CD-4C6B-DA4A-A743-D71528CFC5F0}"/>
                </a:ext>
              </a:extLst>
            </p:cNvPr>
            <p:cNvSpPr>
              <a:spLocks/>
            </p:cNvSpPr>
            <p:nvPr/>
          </p:nvSpPr>
          <p:spPr bwMode="auto">
            <a:xfrm>
              <a:off x="3984" y="1404"/>
              <a:ext cx="222" cy="180"/>
            </a:xfrm>
            <a:custGeom>
              <a:avLst/>
              <a:gdLst>
                <a:gd name="T0" fmla="*/ 0 w 222"/>
                <a:gd name="T1" fmla="*/ 180 h 180"/>
                <a:gd name="T2" fmla="*/ 222 w 222"/>
                <a:gd name="T3" fmla="*/ 0 h 180"/>
                <a:gd name="T4" fmla="*/ 0 60000 65536"/>
                <a:gd name="T5" fmla="*/ 0 60000 65536"/>
                <a:gd name="T6" fmla="*/ 0 w 222"/>
                <a:gd name="T7" fmla="*/ 0 h 180"/>
                <a:gd name="T8" fmla="*/ 222 w 222"/>
                <a:gd name="T9" fmla="*/ 180 h 180"/>
              </a:gdLst>
              <a:ahLst/>
              <a:cxnLst>
                <a:cxn ang="T4">
                  <a:pos x="T0" y="T1"/>
                </a:cxn>
                <a:cxn ang="T5">
                  <a:pos x="T2" y="T3"/>
                </a:cxn>
              </a:cxnLst>
              <a:rect l="T6" t="T7" r="T8" b="T9"/>
              <a:pathLst>
                <a:path w="222" h="180">
                  <a:moveTo>
                    <a:pt x="0" y="180"/>
                  </a:moveTo>
                  <a:lnTo>
                    <a:pt x="22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6" name="Oval 8">
              <a:extLst>
                <a:ext uri="{FF2B5EF4-FFF2-40B4-BE49-F238E27FC236}">
                  <a16:creationId xmlns:a16="http://schemas.microsoft.com/office/drawing/2014/main" id="{7E8971E6-BEA2-874D-B1E4-61CF622DBD71}"/>
                </a:ext>
              </a:extLst>
            </p:cNvPr>
            <p:cNvSpPr>
              <a:spLocks noChangeArrowheads="1"/>
            </p:cNvSpPr>
            <p:nvPr/>
          </p:nvSpPr>
          <p:spPr bwMode="auto">
            <a:xfrm>
              <a:off x="3724" y="1640"/>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7" name="Line 9">
              <a:extLst>
                <a:ext uri="{FF2B5EF4-FFF2-40B4-BE49-F238E27FC236}">
                  <a16:creationId xmlns:a16="http://schemas.microsoft.com/office/drawing/2014/main" id="{7D294D69-AF88-234B-B581-BE8C218CC824}"/>
                </a:ext>
              </a:extLst>
            </p:cNvPr>
            <p:cNvSpPr>
              <a:spLocks noChangeShapeType="1"/>
            </p:cNvSpPr>
            <p:nvPr/>
          </p:nvSpPr>
          <p:spPr bwMode="auto">
            <a:xfrm>
              <a:off x="3724" y="1633"/>
              <a:ext cx="1"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8" name="Line 10">
              <a:extLst>
                <a:ext uri="{FF2B5EF4-FFF2-40B4-BE49-F238E27FC236}">
                  <a16:creationId xmlns:a16="http://schemas.microsoft.com/office/drawing/2014/main" id="{67E1C9F1-E4C7-5D42-AEB7-AA8E2621A72F}"/>
                </a:ext>
              </a:extLst>
            </p:cNvPr>
            <p:cNvSpPr>
              <a:spLocks noChangeShapeType="1"/>
            </p:cNvSpPr>
            <p:nvPr/>
          </p:nvSpPr>
          <p:spPr bwMode="auto">
            <a:xfrm>
              <a:off x="4037" y="1633"/>
              <a:ext cx="1"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 name="Rectangle 11">
              <a:extLst>
                <a:ext uri="{FF2B5EF4-FFF2-40B4-BE49-F238E27FC236}">
                  <a16:creationId xmlns:a16="http://schemas.microsoft.com/office/drawing/2014/main" id="{45C496EF-F8C3-F740-9541-702695F34528}"/>
                </a:ext>
              </a:extLst>
            </p:cNvPr>
            <p:cNvSpPr>
              <a:spLocks noChangeArrowheads="1"/>
            </p:cNvSpPr>
            <p:nvPr/>
          </p:nvSpPr>
          <p:spPr bwMode="auto">
            <a:xfrm>
              <a:off x="3724" y="1633"/>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50" name="Oval 12">
              <a:extLst>
                <a:ext uri="{FF2B5EF4-FFF2-40B4-BE49-F238E27FC236}">
                  <a16:creationId xmlns:a16="http://schemas.microsoft.com/office/drawing/2014/main" id="{4BA59B67-A386-7243-9AB5-2A0415A51025}"/>
                </a:ext>
              </a:extLst>
            </p:cNvPr>
            <p:cNvSpPr>
              <a:spLocks noChangeArrowheads="1"/>
            </p:cNvSpPr>
            <p:nvPr/>
          </p:nvSpPr>
          <p:spPr bwMode="auto">
            <a:xfrm>
              <a:off x="3721" y="1574"/>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 name="Freeform 13">
              <a:extLst>
                <a:ext uri="{FF2B5EF4-FFF2-40B4-BE49-F238E27FC236}">
                  <a16:creationId xmlns:a16="http://schemas.microsoft.com/office/drawing/2014/main" id="{98C215AE-6010-1343-8BB0-929BDFAA64C2}"/>
                </a:ext>
              </a:extLst>
            </p:cNvPr>
            <p:cNvSpPr>
              <a:spLocks/>
            </p:cNvSpPr>
            <p:nvPr/>
          </p:nvSpPr>
          <p:spPr bwMode="auto">
            <a:xfrm>
              <a:off x="4389" y="1404"/>
              <a:ext cx="216" cy="189"/>
            </a:xfrm>
            <a:custGeom>
              <a:avLst/>
              <a:gdLst>
                <a:gd name="T0" fmla="*/ 0 w 216"/>
                <a:gd name="T1" fmla="*/ 0 h 189"/>
                <a:gd name="T2" fmla="*/ 216 w 216"/>
                <a:gd name="T3" fmla="*/ 189 h 189"/>
                <a:gd name="T4" fmla="*/ 0 60000 65536"/>
                <a:gd name="T5" fmla="*/ 0 60000 65536"/>
                <a:gd name="T6" fmla="*/ 0 w 216"/>
                <a:gd name="T7" fmla="*/ 0 h 189"/>
                <a:gd name="T8" fmla="*/ 216 w 216"/>
                <a:gd name="T9" fmla="*/ 189 h 189"/>
              </a:gdLst>
              <a:ahLst/>
              <a:cxnLst>
                <a:cxn ang="T4">
                  <a:pos x="T0" y="T1"/>
                </a:cxn>
                <a:cxn ang="T5">
                  <a:pos x="T2" y="T3"/>
                </a:cxn>
              </a:cxnLst>
              <a:rect l="T6" t="T7" r="T8" b="T9"/>
              <a:pathLst>
                <a:path w="216" h="189">
                  <a:moveTo>
                    <a:pt x="0" y="0"/>
                  </a:moveTo>
                  <a:lnTo>
                    <a:pt x="216" y="189"/>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 name="Freeform 14">
              <a:extLst>
                <a:ext uri="{FF2B5EF4-FFF2-40B4-BE49-F238E27FC236}">
                  <a16:creationId xmlns:a16="http://schemas.microsoft.com/office/drawing/2014/main" id="{4B2DB31F-6877-E640-B5F7-0BFCC7893310}"/>
                </a:ext>
              </a:extLst>
            </p:cNvPr>
            <p:cNvSpPr>
              <a:spLocks/>
            </p:cNvSpPr>
            <p:nvPr/>
          </p:nvSpPr>
          <p:spPr bwMode="auto">
            <a:xfrm>
              <a:off x="4041" y="1668"/>
              <a:ext cx="540" cy="3"/>
            </a:xfrm>
            <a:custGeom>
              <a:avLst/>
              <a:gdLst>
                <a:gd name="T0" fmla="*/ 540 w 540"/>
                <a:gd name="T1" fmla="*/ 3 h 3"/>
                <a:gd name="T2" fmla="*/ 0 w 540"/>
                <a:gd name="T3" fmla="*/ 0 h 3"/>
                <a:gd name="T4" fmla="*/ 0 60000 65536"/>
                <a:gd name="T5" fmla="*/ 0 60000 65536"/>
                <a:gd name="T6" fmla="*/ 0 w 540"/>
                <a:gd name="T7" fmla="*/ 0 h 3"/>
                <a:gd name="T8" fmla="*/ 540 w 540"/>
                <a:gd name="T9" fmla="*/ 3 h 3"/>
              </a:gdLst>
              <a:ahLst/>
              <a:cxnLst>
                <a:cxn ang="T4">
                  <a:pos x="T0" y="T1"/>
                </a:cxn>
                <a:cxn ang="T5">
                  <a:pos x="T2" y="T3"/>
                </a:cxn>
              </a:cxnLst>
              <a:rect l="T6" t="T7" r="T8" b="T9"/>
              <a:pathLst>
                <a:path w="540" h="3">
                  <a:moveTo>
                    <a:pt x="540" y="3"/>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 name="Group 15">
              <a:extLst>
                <a:ext uri="{FF2B5EF4-FFF2-40B4-BE49-F238E27FC236}">
                  <a16:creationId xmlns:a16="http://schemas.microsoft.com/office/drawing/2014/main" id="{EEB81C2A-A0B1-7444-8561-297CF350C412}"/>
                </a:ext>
              </a:extLst>
            </p:cNvPr>
            <p:cNvGrpSpPr>
              <a:grpSpLocks/>
            </p:cNvGrpSpPr>
            <p:nvPr/>
          </p:nvGrpSpPr>
          <p:grpSpPr bwMode="auto">
            <a:xfrm>
              <a:off x="3770" y="1526"/>
              <a:ext cx="210" cy="250"/>
              <a:chOff x="2951" y="2429"/>
              <a:chExt cx="213" cy="250"/>
            </a:xfrm>
          </p:grpSpPr>
          <p:sp>
            <p:nvSpPr>
              <p:cNvPr id="77" name="Rectangle 16">
                <a:extLst>
                  <a:ext uri="{FF2B5EF4-FFF2-40B4-BE49-F238E27FC236}">
                    <a16:creationId xmlns:a16="http://schemas.microsoft.com/office/drawing/2014/main" id="{F8E4C5AC-0844-044C-BB78-B139DD8F1F58}"/>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 name="Text Box 17">
                <a:extLst>
                  <a:ext uri="{FF2B5EF4-FFF2-40B4-BE49-F238E27FC236}">
                    <a16:creationId xmlns:a16="http://schemas.microsoft.com/office/drawing/2014/main" id="{CF77536C-E1FF-C944-841A-DD711E911C78}"/>
                  </a:ext>
                </a:extLst>
              </p:cNvPr>
              <p:cNvSpPr txBox="1">
                <a:spLocks noChangeArrowheads="1"/>
              </p:cNvSpPr>
              <p:nvPr/>
            </p:nvSpPr>
            <p:spPr bwMode="auto">
              <a:xfrm>
                <a:off x="2951" y="2429"/>
                <a:ext cx="213"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omic Sans MS" charset="0"/>
                    <a:ea typeface="ＭＳ Ｐゴシック" charset="0"/>
                  </a:rPr>
                  <a:t>x</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grpSp>
        <p:grpSp>
          <p:nvGrpSpPr>
            <p:cNvPr id="54" name="Group 18">
              <a:extLst>
                <a:ext uri="{FF2B5EF4-FFF2-40B4-BE49-F238E27FC236}">
                  <a16:creationId xmlns:a16="http://schemas.microsoft.com/office/drawing/2014/main" id="{5CBB15BA-4A40-AB4B-B9EC-BA4E18A4A6EB}"/>
                </a:ext>
              </a:extLst>
            </p:cNvPr>
            <p:cNvGrpSpPr>
              <a:grpSpLocks/>
            </p:cNvGrpSpPr>
            <p:nvPr/>
          </p:nvGrpSpPr>
          <p:grpSpPr bwMode="auto">
            <a:xfrm>
              <a:off x="4566" y="1538"/>
              <a:ext cx="316" cy="250"/>
              <a:chOff x="1740" y="2306"/>
              <a:chExt cx="316" cy="250"/>
            </a:xfrm>
          </p:grpSpPr>
          <p:sp>
            <p:nvSpPr>
              <p:cNvPr id="69" name="Oval 19">
                <a:extLst>
                  <a:ext uri="{FF2B5EF4-FFF2-40B4-BE49-F238E27FC236}">
                    <a16:creationId xmlns:a16="http://schemas.microsoft.com/office/drawing/2014/main" id="{0A200021-D040-DA45-B158-588926E56591}"/>
                  </a:ext>
                </a:extLst>
              </p:cNvPr>
              <p:cNvSpPr>
                <a:spLocks noChangeArrowheads="1"/>
              </p:cNvSpPr>
              <p:nvPr/>
            </p:nvSpPr>
            <p:spPr bwMode="auto">
              <a:xfrm>
                <a:off x="1743" y="2420"/>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 name="Line 20">
                <a:extLst>
                  <a:ext uri="{FF2B5EF4-FFF2-40B4-BE49-F238E27FC236}">
                    <a16:creationId xmlns:a16="http://schemas.microsoft.com/office/drawing/2014/main" id="{79386E2C-CB0C-9645-B7C5-2599A8A95059}"/>
                  </a:ext>
                </a:extLst>
              </p:cNvPr>
              <p:cNvSpPr>
                <a:spLocks noChangeShapeType="1"/>
              </p:cNvSpPr>
              <p:nvPr/>
            </p:nvSpPr>
            <p:spPr bwMode="auto">
              <a:xfrm>
                <a:off x="1743"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 name="Line 21">
                <a:extLst>
                  <a:ext uri="{FF2B5EF4-FFF2-40B4-BE49-F238E27FC236}">
                    <a16:creationId xmlns:a16="http://schemas.microsoft.com/office/drawing/2014/main" id="{A48EA00D-73A4-AF4B-B223-5949CA704258}"/>
                  </a:ext>
                </a:extLst>
              </p:cNvPr>
              <p:cNvSpPr>
                <a:spLocks noChangeShapeType="1"/>
              </p:cNvSpPr>
              <p:nvPr/>
            </p:nvSpPr>
            <p:spPr bwMode="auto">
              <a:xfrm>
                <a:off x="2056"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 name="Rectangle 22">
                <a:extLst>
                  <a:ext uri="{FF2B5EF4-FFF2-40B4-BE49-F238E27FC236}">
                    <a16:creationId xmlns:a16="http://schemas.microsoft.com/office/drawing/2014/main" id="{08DBF7C1-ED9B-9D40-8D84-0B5C3304C865}"/>
                  </a:ext>
                </a:extLst>
              </p:cNvPr>
              <p:cNvSpPr>
                <a:spLocks noChangeArrowheads="1"/>
              </p:cNvSpPr>
              <p:nvPr/>
            </p:nvSpPr>
            <p:spPr bwMode="auto">
              <a:xfrm>
                <a:off x="1743" y="2413"/>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73" name="Oval 23">
                <a:extLst>
                  <a:ext uri="{FF2B5EF4-FFF2-40B4-BE49-F238E27FC236}">
                    <a16:creationId xmlns:a16="http://schemas.microsoft.com/office/drawing/2014/main" id="{3E9346AE-E519-354C-810A-16DEADE45AF9}"/>
                  </a:ext>
                </a:extLst>
              </p:cNvPr>
              <p:cNvSpPr>
                <a:spLocks noChangeArrowheads="1"/>
              </p:cNvSpPr>
              <p:nvPr/>
            </p:nvSpPr>
            <p:spPr bwMode="auto">
              <a:xfrm>
                <a:off x="1740" y="2354"/>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4" name="Group 24">
                <a:extLst>
                  <a:ext uri="{FF2B5EF4-FFF2-40B4-BE49-F238E27FC236}">
                    <a16:creationId xmlns:a16="http://schemas.microsoft.com/office/drawing/2014/main" id="{2999FEF8-4C59-634B-A19F-C8299FF594C4}"/>
                  </a:ext>
                </a:extLst>
              </p:cNvPr>
              <p:cNvGrpSpPr>
                <a:grpSpLocks/>
              </p:cNvGrpSpPr>
              <p:nvPr/>
            </p:nvGrpSpPr>
            <p:grpSpPr bwMode="auto">
              <a:xfrm>
                <a:off x="1800" y="2306"/>
                <a:ext cx="202" cy="250"/>
                <a:chOff x="2955" y="2429"/>
                <a:chExt cx="205" cy="250"/>
              </a:xfrm>
            </p:grpSpPr>
            <p:sp>
              <p:nvSpPr>
                <p:cNvPr id="75" name="Rectangle 25">
                  <a:extLst>
                    <a:ext uri="{FF2B5EF4-FFF2-40B4-BE49-F238E27FC236}">
                      <a16:creationId xmlns:a16="http://schemas.microsoft.com/office/drawing/2014/main" id="{563F9320-3842-A643-A717-FFF399899715}"/>
                    </a:ext>
                  </a:extLst>
                </p:cNvPr>
                <p:cNvSpPr>
                  <a:spLocks noChangeArrowheads="1"/>
                </p:cNvSpPr>
                <p:nvPr/>
              </p:nvSpPr>
              <p:spPr bwMode="auto">
                <a:xfrm>
                  <a:off x="2982" y="2490"/>
                  <a:ext cx="143"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 name="Text Box 26">
                  <a:extLst>
                    <a:ext uri="{FF2B5EF4-FFF2-40B4-BE49-F238E27FC236}">
                      <a16:creationId xmlns:a16="http://schemas.microsoft.com/office/drawing/2014/main" id="{8960A5DB-B3CA-144F-B2CA-63FA639D9C19}"/>
                    </a:ext>
                  </a:extLst>
                </p:cNvPr>
                <p:cNvSpPr txBox="1">
                  <a:spLocks noChangeArrowheads="1"/>
                </p:cNvSpPr>
                <p:nvPr/>
              </p:nvSpPr>
              <p:spPr bwMode="auto">
                <a:xfrm>
                  <a:off x="2955" y="2429"/>
                  <a:ext cx="205"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omic Sans MS" charset="0"/>
                      <a:ea typeface="ＭＳ Ｐゴシック" charset="0"/>
                    </a:rPr>
                    <a:t>z</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grpSp>
        </p:grpSp>
        <p:sp>
          <p:nvSpPr>
            <p:cNvPr id="55" name="Text Box 27">
              <a:extLst>
                <a:ext uri="{FF2B5EF4-FFF2-40B4-BE49-F238E27FC236}">
                  <a16:creationId xmlns:a16="http://schemas.microsoft.com/office/drawing/2014/main" id="{7E80773C-8042-6A43-AC5A-44D7A16EAC58}"/>
                </a:ext>
              </a:extLst>
            </p:cNvPr>
            <p:cNvSpPr txBox="1">
              <a:spLocks noChangeArrowheads="1"/>
            </p:cNvSpPr>
            <p:nvPr/>
          </p:nvSpPr>
          <p:spPr bwMode="auto">
            <a:xfrm>
              <a:off x="4469" y="1328"/>
              <a:ext cx="181"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56" name="Text Box 28">
              <a:extLst>
                <a:ext uri="{FF2B5EF4-FFF2-40B4-BE49-F238E27FC236}">
                  <a16:creationId xmlns:a16="http://schemas.microsoft.com/office/drawing/2014/main" id="{C55355DC-E7CE-B140-B094-F538DB0E7FDE}"/>
                </a:ext>
              </a:extLst>
            </p:cNvPr>
            <p:cNvSpPr txBox="1">
              <a:spLocks noChangeArrowheads="1"/>
            </p:cNvSpPr>
            <p:nvPr/>
          </p:nvSpPr>
          <p:spPr bwMode="auto">
            <a:xfrm>
              <a:off x="3930" y="1325"/>
              <a:ext cx="204"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charset="0"/>
                  <a:ea typeface="ＭＳ Ｐゴシック" charset="0"/>
                </a:rPr>
                <a:t>4</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57" name="Text Box 29">
              <a:extLst>
                <a:ext uri="{FF2B5EF4-FFF2-40B4-BE49-F238E27FC236}">
                  <a16:creationId xmlns:a16="http://schemas.microsoft.com/office/drawing/2014/main" id="{355C66B1-698A-184B-8DA8-9BE05384C6E1}"/>
                </a:ext>
              </a:extLst>
            </p:cNvPr>
            <p:cNvSpPr txBox="1">
              <a:spLocks noChangeArrowheads="1"/>
            </p:cNvSpPr>
            <p:nvPr/>
          </p:nvSpPr>
          <p:spPr bwMode="auto">
            <a:xfrm>
              <a:off x="4171" y="1658"/>
              <a:ext cx="292"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charset="0"/>
                  <a:ea typeface="ＭＳ Ｐゴシック" charset="0"/>
                </a:rPr>
                <a:t>50</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grpSp>
          <p:nvGrpSpPr>
            <p:cNvPr id="58" name="Group 30">
              <a:extLst>
                <a:ext uri="{FF2B5EF4-FFF2-40B4-BE49-F238E27FC236}">
                  <a16:creationId xmlns:a16="http://schemas.microsoft.com/office/drawing/2014/main" id="{5525A171-AA7D-8E43-AA99-783CD6693B5E}"/>
                </a:ext>
              </a:extLst>
            </p:cNvPr>
            <p:cNvGrpSpPr>
              <a:grpSpLocks/>
            </p:cNvGrpSpPr>
            <p:nvPr/>
          </p:nvGrpSpPr>
          <p:grpSpPr bwMode="auto">
            <a:xfrm>
              <a:off x="4146" y="1214"/>
              <a:ext cx="316" cy="250"/>
              <a:chOff x="1740" y="2306"/>
              <a:chExt cx="316" cy="250"/>
            </a:xfrm>
          </p:grpSpPr>
          <p:sp>
            <p:nvSpPr>
              <p:cNvPr id="61" name="Oval 31">
                <a:extLst>
                  <a:ext uri="{FF2B5EF4-FFF2-40B4-BE49-F238E27FC236}">
                    <a16:creationId xmlns:a16="http://schemas.microsoft.com/office/drawing/2014/main" id="{D84C6EE9-75F6-2B46-AA10-45E7BF28FA29}"/>
                  </a:ext>
                </a:extLst>
              </p:cNvPr>
              <p:cNvSpPr>
                <a:spLocks noChangeArrowheads="1"/>
              </p:cNvSpPr>
              <p:nvPr/>
            </p:nvSpPr>
            <p:spPr bwMode="auto">
              <a:xfrm>
                <a:off x="1743" y="2420"/>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 name="Line 32">
                <a:extLst>
                  <a:ext uri="{FF2B5EF4-FFF2-40B4-BE49-F238E27FC236}">
                    <a16:creationId xmlns:a16="http://schemas.microsoft.com/office/drawing/2014/main" id="{2567FA46-08FC-BD4D-8FF6-A3A4C69A8C79}"/>
                  </a:ext>
                </a:extLst>
              </p:cNvPr>
              <p:cNvSpPr>
                <a:spLocks noChangeShapeType="1"/>
              </p:cNvSpPr>
              <p:nvPr/>
            </p:nvSpPr>
            <p:spPr bwMode="auto">
              <a:xfrm>
                <a:off x="1743"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 name="Line 33">
                <a:extLst>
                  <a:ext uri="{FF2B5EF4-FFF2-40B4-BE49-F238E27FC236}">
                    <a16:creationId xmlns:a16="http://schemas.microsoft.com/office/drawing/2014/main" id="{26FB35EB-138C-CF45-AA13-8A120FEA7C47}"/>
                  </a:ext>
                </a:extLst>
              </p:cNvPr>
              <p:cNvSpPr>
                <a:spLocks noChangeShapeType="1"/>
              </p:cNvSpPr>
              <p:nvPr/>
            </p:nvSpPr>
            <p:spPr bwMode="auto">
              <a:xfrm>
                <a:off x="2056" y="2413"/>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 name="Rectangle 34">
                <a:extLst>
                  <a:ext uri="{FF2B5EF4-FFF2-40B4-BE49-F238E27FC236}">
                    <a16:creationId xmlns:a16="http://schemas.microsoft.com/office/drawing/2014/main" id="{6D96E9E3-BC4D-1842-BF12-AA066722B460}"/>
                  </a:ext>
                </a:extLst>
              </p:cNvPr>
              <p:cNvSpPr>
                <a:spLocks noChangeArrowheads="1"/>
              </p:cNvSpPr>
              <p:nvPr/>
            </p:nvSpPr>
            <p:spPr bwMode="auto">
              <a:xfrm>
                <a:off x="1743" y="2413"/>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65" name="Oval 35">
                <a:extLst>
                  <a:ext uri="{FF2B5EF4-FFF2-40B4-BE49-F238E27FC236}">
                    <a16:creationId xmlns:a16="http://schemas.microsoft.com/office/drawing/2014/main" id="{D1D0B359-3B66-D143-BE1A-57596411218A}"/>
                  </a:ext>
                </a:extLst>
              </p:cNvPr>
              <p:cNvSpPr>
                <a:spLocks noChangeArrowheads="1"/>
              </p:cNvSpPr>
              <p:nvPr/>
            </p:nvSpPr>
            <p:spPr bwMode="auto">
              <a:xfrm>
                <a:off x="1740" y="2354"/>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6" name="Group 36">
                <a:extLst>
                  <a:ext uri="{FF2B5EF4-FFF2-40B4-BE49-F238E27FC236}">
                    <a16:creationId xmlns:a16="http://schemas.microsoft.com/office/drawing/2014/main" id="{3D130FA3-1656-2E4D-A448-FBC3A12A31FC}"/>
                  </a:ext>
                </a:extLst>
              </p:cNvPr>
              <p:cNvGrpSpPr>
                <a:grpSpLocks/>
              </p:cNvGrpSpPr>
              <p:nvPr/>
            </p:nvGrpSpPr>
            <p:grpSpPr bwMode="auto">
              <a:xfrm>
                <a:off x="1802" y="2306"/>
                <a:ext cx="199" cy="250"/>
                <a:chOff x="2957" y="2429"/>
                <a:chExt cx="202" cy="250"/>
              </a:xfrm>
            </p:grpSpPr>
            <p:sp>
              <p:nvSpPr>
                <p:cNvPr id="67" name="Rectangle 37">
                  <a:extLst>
                    <a:ext uri="{FF2B5EF4-FFF2-40B4-BE49-F238E27FC236}">
                      <a16:creationId xmlns:a16="http://schemas.microsoft.com/office/drawing/2014/main" id="{CC9AB493-6B84-8A4F-849B-352E8FEF17AF}"/>
                    </a:ext>
                  </a:extLst>
                </p:cNvPr>
                <p:cNvSpPr>
                  <a:spLocks noChangeArrowheads="1"/>
                </p:cNvSpPr>
                <p:nvPr/>
              </p:nvSpPr>
              <p:spPr bwMode="auto">
                <a:xfrm>
                  <a:off x="2982" y="2490"/>
                  <a:ext cx="143"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 name="Text Box 38">
                  <a:extLst>
                    <a:ext uri="{FF2B5EF4-FFF2-40B4-BE49-F238E27FC236}">
                      <a16:creationId xmlns:a16="http://schemas.microsoft.com/office/drawing/2014/main" id="{08E9F813-DB7C-084E-B829-ED11637E6CBC}"/>
                    </a:ext>
                  </a:extLst>
                </p:cNvPr>
                <p:cNvSpPr txBox="1">
                  <a:spLocks noChangeArrowheads="1"/>
                </p:cNvSpPr>
                <p:nvPr/>
              </p:nvSpPr>
              <p:spPr bwMode="auto">
                <a:xfrm>
                  <a:off x="2957" y="2429"/>
                  <a:ext cx="202"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omic Sans MS" charset="0"/>
                      <a:ea typeface="ＭＳ Ｐゴシック" charset="0"/>
                    </a:rPr>
                    <a:t>y</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grpSp>
        </p:grpSp>
        <p:sp>
          <p:nvSpPr>
            <p:cNvPr id="59" name="Text Box 39">
              <a:extLst>
                <a:ext uri="{FF2B5EF4-FFF2-40B4-BE49-F238E27FC236}">
                  <a16:creationId xmlns:a16="http://schemas.microsoft.com/office/drawing/2014/main" id="{F204BFEE-4A9D-1242-8E82-0E122FB4FA36}"/>
                </a:ext>
              </a:extLst>
            </p:cNvPr>
            <p:cNvSpPr txBox="1">
              <a:spLocks noChangeArrowheads="1"/>
            </p:cNvSpPr>
            <p:nvPr/>
          </p:nvSpPr>
          <p:spPr bwMode="auto">
            <a:xfrm>
              <a:off x="3781" y="1076"/>
              <a:ext cx="294"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lang="en-US" sz="1800" kern="0" dirty="0">
                  <a:solidFill>
                    <a:srgbClr val="FF0000"/>
                  </a:solidFill>
                  <a:latin typeface="Comic Sans MS" charset="0"/>
                </a:rPr>
                <a:t>6</a:t>
              </a:r>
              <a:r>
                <a:rPr kumimoji="0" lang="en-US" sz="1800" b="0" i="0" u="none" strike="noStrike" kern="0" cap="none" spc="0" normalizeH="0" baseline="0" noProof="0" dirty="0">
                  <a:ln>
                    <a:noFill/>
                  </a:ln>
                  <a:solidFill>
                    <a:srgbClr val="FF0000"/>
                  </a:solidFill>
                  <a:effectLst/>
                  <a:uLnTx/>
                  <a:uFillTx/>
                  <a:latin typeface="Comic Sans MS" charset="0"/>
                  <a:ea typeface="ＭＳ Ｐゴシック" charset="0"/>
                </a:rPr>
                <a:t>0</a:t>
              </a:r>
              <a:endParaRPr kumimoji="0" lang="en-US" sz="2400" b="0" i="0" u="none" strike="noStrike" kern="0" cap="none" spc="0" normalizeH="0" baseline="0" noProof="0" dirty="0">
                <a:ln>
                  <a:noFill/>
                </a:ln>
                <a:solidFill>
                  <a:srgbClr val="000000"/>
                </a:solidFill>
                <a:effectLst/>
                <a:uLnTx/>
                <a:uFillTx/>
                <a:latin typeface="Times New Roman" charset="0"/>
                <a:ea typeface="ＭＳ Ｐゴシック" charset="0"/>
              </a:endParaRPr>
            </a:p>
          </p:txBody>
        </p:sp>
        <p:sp>
          <p:nvSpPr>
            <p:cNvPr id="60" name="Line 40">
              <a:extLst>
                <a:ext uri="{FF2B5EF4-FFF2-40B4-BE49-F238E27FC236}">
                  <a16:creationId xmlns:a16="http://schemas.microsoft.com/office/drawing/2014/main" id="{4A0CC945-C558-D74F-91C0-D7DC05E360DB}"/>
                </a:ext>
              </a:extLst>
            </p:cNvPr>
            <p:cNvSpPr>
              <a:spLocks noChangeShapeType="1"/>
            </p:cNvSpPr>
            <p:nvPr/>
          </p:nvSpPr>
          <p:spPr bwMode="auto">
            <a:xfrm flipH="1" flipV="1">
              <a:off x="3948" y="1272"/>
              <a:ext cx="132" cy="228"/>
            </a:xfrm>
            <a:prstGeom prst="line">
              <a:avLst/>
            </a:prstGeom>
            <a:noFill/>
            <a:ln w="1905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9" name="Rectangle 3">
            <a:extLst>
              <a:ext uri="{FF2B5EF4-FFF2-40B4-BE49-F238E27FC236}">
                <a16:creationId xmlns:a16="http://schemas.microsoft.com/office/drawing/2014/main" id="{6855C03C-8E44-EF41-9C64-F301F7F5A936}"/>
              </a:ext>
            </a:extLst>
          </p:cNvPr>
          <p:cNvSpPr>
            <a:spLocks noChangeArrowheads="1"/>
          </p:cNvSpPr>
          <p:nvPr/>
        </p:nvSpPr>
        <p:spPr bwMode="auto">
          <a:xfrm>
            <a:off x="1041747" y="2964805"/>
            <a:ext cx="10519776" cy="752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7663" indent="-223838">
              <a:lnSpc>
                <a:spcPct val="85000"/>
              </a:lnSpc>
              <a:spcBef>
                <a:spcPct val="20000"/>
              </a:spcBef>
              <a:buClr>
                <a:srgbClr val="000099"/>
              </a:buClr>
              <a:buSzPct val="100000"/>
              <a:buFont typeface="Arial" panose="020B0604020202020204" pitchFamily="34" charset="0"/>
              <a:buChar char="•"/>
            </a:pPr>
            <a:r>
              <a:rPr lang="en-US" sz="2400" i="1" dirty="0"/>
              <a:t>y </a:t>
            </a:r>
            <a:r>
              <a:rPr lang="en-US" sz="2400" dirty="0"/>
              <a:t>sees direct link to </a:t>
            </a:r>
            <a:r>
              <a:rPr lang="en-US" sz="2400" i="1" dirty="0"/>
              <a:t>x</a:t>
            </a:r>
            <a:r>
              <a:rPr lang="en-US" sz="2400" dirty="0"/>
              <a:t> has new cost 60, but z has said it has a path at cost of 5. So </a:t>
            </a:r>
            <a:r>
              <a:rPr lang="en-US" sz="2400" i="1" dirty="0"/>
              <a:t>y</a:t>
            </a:r>
            <a:r>
              <a:rPr lang="en-US" sz="2400" dirty="0"/>
              <a:t> computes “my new cost to x will be 6, via z); notifies </a:t>
            </a:r>
            <a:r>
              <a:rPr lang="en-US" sz="2400" i="1" dirty="0"/>
              <a:t>z</a:t>
            </a:r>
            <a:r>
              <a:rPr lang="en-US" sz="2400" dirty="0"/>
              <a:t> of new cost of 6 to </a:t>
            </a:r>
            <a:r>
              <a:rPr lang="en-US" sz="2400" i="1" dirty="0"/>
              <a:t>x.</a:t>
            </a:r>
          </a:p>
        </p:txBody>
      </p:sp>
      <p:sp>
        <p:nvSpPr>
          <p:cNvPr id="84" name="Rectangle 3">
            <a:extLst>
              <a:ext uri="{FF2B5EF4-FFF2-40B4-BE49-F238E27FC236}">
                <a16:creationId xmlns:a16="http://schemas.microsoft.com/office/drawing/2014/main" id="{209F57E2-5D18-394E-8877-449361B245B3}"/>
              </a:ext>
            </a:extLst>
          </p:cNvPr>
          <p:cNvSpPr>
            <a:spLocks noChangeArrowheads="1"/>
          </p:cNvSpPr>
          <p:nvPr/>
        </p:nvSpPr>
        <p:spPr bwMode="auto">
          <a:xfrm>
            <a:off x="1043836" y="3643298"/>
            <a:ext cx="9931052" cy="752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7663" indent="-223838">
              <a:lnSpc>
                <a:spcPct val="85000"/>
              </a:lnSpc>
              <a:spcBef>
                <a:spcPct val="20000"/>
              </a:spcBef>
              <a:buClr>
                <a:srgbClr val="000099"/>
              </a:buClr>
              <a:buSzPct val="100000"/>
              <a:buFont typeface="Arial" panose="020B0604020202020204" pitchFamily="34" charset="0"/>
              <a:buChar char="•"/>
            </a:pPr>
            <a:r>
              <a:rPr lang="en-US" sz="2400" i="1" dirty="0"/>
              <a:t>z </a:t>
            </a:r>
            <a:r>
              <a:rPr lang="en-US" sz="2400" dirty="0"/>
              <a:t>learns that path to </a:t>
            </a:r>
            <a:r>
              <a:rPr lang="en-US" sz="2400" i="1" dirty="0"/>
              <a:t>x</a:t>
            </a:r>
            <a:r>
              <a:rPr lang="en-US" sz="2400" dirty="0"/>
              <a:t> via</a:t>
            </a:r>
            <a:r>
              <a:rPr lang="en-US" sz="2400" i="1" dirty="0"/>
              <a:t> y </a:t>
            </a:r>
            <a:r>
              <a:rPr lang="en-US" sz="2400" dirty="0"/>
              <a:t>has new cost 6, so </a:t>
            </a:r>
            <a:r>
              <a:rPr lang="en-US" sz="2400" i="1" dirty="0"/>
              <a:t>z</a:t>
            </a:r>
            <a:r>
              <a:rPr lang="en-US" sz="2400" dirty="0"/>
              <a:t>  computes “my new cost to </a:t>
            </a:r>
            <a:r>
              <a:rPr lang="en-US" sz="2400" i="1" dirty="0"/>
              <a:t>x</a:t>
            </a:r>
            <a:r>
              <a:rPr lang="en-US" sz="2400" dirty="0"/>
              <a:t> will be 7 via y), notifies </a:t>
            </a:r>
            <a:r>
              <a:rPr lang="en-US" sz="2400" i="1" dirty="0"/>
              <a:t>y</a:t>
            </a:r>
            <a:r>
              <a:rPr lang="en-US" sz="2400" dirty="0"/>
              <a:t> of new cost of 7 to </a:t>
            </a:r>
            <a:r>
              <a:rPr lang="en-US" sz="2400" i="1" dirty="0"/>
              <a:t>x.</a:t>
            </a:r>
          </a:p>
        </p:txBody>
      </p:sp>
      <p:sp>
        <p:nvSpPr>
          <p:cNvPr id="86" name="Rectangle 3">
            <a:extLst>
              <a:ext uri="{FF2B5EF4-FFF2-40B4-BE49-F238E27FC236}">
                <a16:creationId xmlns:a16="http://schemas.microsoft.com/office/drawing/2014/main" id="{0C0B111B-B4A7-664F-87FA-C7247397ADBF}"/>
              </a:ext>
            </a:extLst>
          </p:cNvPr>
          <p:cNvSpPr>
            <a:spLocks noChangeArrowheads="1"/>
          </p:cNvSpPr>
          <p:nvPr/>
        </p:nvSpPr>
        <p:spPr bwMode="auto">
          <a:xfrm>
            <a:off x="1045923" y="4321792"/>
            <a:ext cx="9931052" cy="752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7663" indent="-223838">
              <a:lnSpc>
                <a:spcPct val="85000"/>
              </a:lnSpc>
              <a:spcBef>
                <a:spcPct val="20000"/>
              </a:spcBef>
              <a:buClr>
                <a:srgbClr val="000099"/>
              </a:buClr>
              <a:buSzPct val="100000"/>
              <a:buFont typeface="Arial" panose="020B0604020202020204" pitchFamily="34" charset="0"/>
              <a:buChar char="•"/>
            </a:pPr>
            <a:r>
              <a:rPr lang="en-US" sz="2400" i="1" dirty="0"/>
              <a:t>y </a:t>
            </a:r>
            <a:r>
              <a:rPr lang="en-US" sz="2400" dirty="0"/>
              <a:t>learns that path to </a:t>
            </a:r>
            <a:r>
              <a:rPr lang="en-US" sz="2400" i="1" dirty="0"/>
              <a:t>x</a:t>
            </a:r>
            <a:r>
              <a:rPr lang="en-US" sz="2400" dirty="0"/>
              <a:t> via </a:t>
            </a:r>
            <a:r>
              <a:rPr lang="en-US" sz="2400" i="1" dirty="0"/>
              <a:t>z </a:t>
            </a:r>
            <a:r>
              <a:rPr lang="en-US" sz="2400" dirty="0"/>
              <a:t>has new cost 7, so </a:t>
            </a:r>
            <a:r>
              <a:rPr lang="en-US" sz="2400" i="1" dirty="0"/>
              <a:t>y</a:t>
            </a:r>
            <a:r>
              <a:rPr lang="en-US" sz="2400" dirty="0"/>
              <a:t>  computes “my new cost to </a:t>
            </a:r>
            <a:r>
              <a:rPr lang="en-US" sz="2400" i="1" dirty="0"/>
              <a:t>x</a:t>
            </a:r>
            <a:r>
              <a:rPr lang="en-US" sz="2400" dirty="0"/>
              <a:t> will be 8 via y), notifies </a:t>
            </a:r>
            <a:r>
              <a:rPr lang="en-US" sz="2400" i="1" dirty="0"/>
              <a:t>z</a:t>
            </a:r>
            <a:r>
              <a:rPr lang="en-US" sz="2400" dirty="0"/>
              <a:t> of new cost of 8 to </a:t>
            </a:r>
            <a:r>
              <a:rPr lang="en-US" sz="2400" i="1" dirty="0"/>
              <a:t>x.</a:t>
            </a:r>
          </a:p>
        </p:txBody>
      </p:sp>
      <p:sp>
        <p:nvSpPr>
          <p:cNvPr id="88" name="Rectangle 3">
            <a:extLst>
              <a:ext uri="{FF2B5EF4-FFF2-40B4-BE49-F238E27FC236}">
                <a16:creationId xmlns:a16="http://schemas.microsoft.com/office/drawing/2014/main" id="{7E0DCDFE-D830-1B42-B16D-8968BB1067B1}"/>
              </a:ext>
            </a:extLst>
          </p:cNvPr>
          <p:cNvSpPr>
            <a:spLocks noChangeArrowheads="1"/>
          </p:cNvSpPr>
          <p:nvPr/>
        </p:nvSpPr>
        <p:spPr bwMode="auto">
          <a:xfrm>
            <a:off x="1020871" y="5010723"/>
            <a:ext cx="9931052" cy="7522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7663" indent="-223838">
              <a:lnSpc>
                <a:spcPct val="85000"/>
              </a:lnSpc>
              <a:spcBef>
                <a:spcPct val="20000"/>
              </a:spcBef>
              <a:buClr>
                <a:srgbClr val="000099"/>
              </a:buClr>
              <a:buSzPct val="100000"/>
              <a:buFont typeface="Arial" panose="020B0604020202020204" pitchFamily="34" charset="0"/>
              <a:buChar char="•"/>
            </a:pPr>
            <a:r>
              <a:rPr lang="en-US" sz="2400" i="1" dirty="0"/>
              <a:t>z </a:t>
            </a:r>
            <a:r>
              <a:rPr lang="en-US" sz="2400" dirty="0"/>
              <a:t>learns that path to </a:t>
            </a:r>
            <a:r>
              <a:rPr lang="en-US" sz="2400" i="1" dirty="0"/>
              <a:t>x</a:t>
            </a:r>
            <a:r>
              <a:rPr lang="en-US" sz="2400" dirty="0"/>
              <a:t> via</a:t>
            </a:r>
            <a:r>
              <a:rPr lang="en-US" sz="2400" i="1" dirty="0"/>
              <a:t> y </a:t>
            </a:r>
            <a:r>
              <a:rPr lang="en-US" sz="2400" dirty="0"/>
              <a:t>has new cost 8, so </a:t>
            </a:r>
            <a:r>
              <a:rPr lang="en-US" sz="2400" i="1" dirty="0"/>
              <a:t>z</a:t>
            </a:r>
            <a:r>
              <a:rPr lang="en-US" sz="2400" dirty="0"/>
              <a:t>  computes “my new cost to </a:t>
            </a:r>
            <a:r>
              <a:rPr lang="en-US" sz="2400" i="1" dirty="0"/>
              <a:t>x</a:t>
            </a:r>
            <a:r>
              <a:rPr lang="en-US" sz="2400" dirty="0"/>
              <a:t> will be 9 via y), notifies </a:t>
            </a:r>
            <a:r>
              <a:rPr lang="en-US" sz="2400" i="1" dirty="0"/>
              <a:t>y</a:t>
            </a:r>
            <a:r>
              <a:rPr lang="en-US" sz="2400" dirty="0"/>
              <a:t> of new cost of 9 to </a:t>
            </a:r>
            <a:r>
              <a:rPr lang="en-US" sz="2400" i="1" dirty="0"/>
              <a:t>x.</a:t>
            </a:r>
          </a:p>
        </p:txBody>
      </p:sp>
      <p:sp>
        <p:nvSpPr>
          <p:cNvPr id="3" name="TextBox 2">
            <a:extLst>
              <a:ext uri="{FF2B5EF4-FFF2-40B4-BE49-F238E27FC236}">
                <a16:creationId xmlns:a16="http://schemas.microsoft.com/office/drawing/2014/main" id="{7BE410B7-81B2-C140-A5EB-EE7F3B11820D}"/>
              </a:ext>
            </a:extLst>
          </p:cNvPr>
          <p:cNvSpPr txBox="1"/>
          <p:nvPr/>
        </p:nvSpPr>
        <p:spPr>
          <a:xfrm>
            <a:off x="1365337" y="5520508"/>
            <a:ext cx="433132" cy="523220"/>
          </a:xfrm>
          <a:prstGeom prst="rect">
            <a:avLst/>
          </a:prstGeom>
          <a:noFill/>
        </p:spPr>
        <p:txBody>
          <a:bodyPr wrap="none" rtlCol="0">
            <a:spAutoFit/>
          </a:bodyPr>
          <a:lstStyle/>
          <a:p>
            <a:r>
              <a:rPr lang="en-US" sz="2800" dirty="0"/>
              <a:t>…</a:t>
            </a:r>
          </a:p>
        </p:txBody>
      </p:sp>
      <p:sp>
        <p:nvSpPr>
          <p:cNvPr id="89" name="Rectangle 3">
            <a:extLst>
              <a:ext uri="{FF2B5EF4-FFF2-40B4-BE49-F238E27FC236}">
                <a16:creationId xmlns:a16="http://schemas.microsoft.com/office/drawing/2014/main" id="{F5EE352E-983D-7043-B7BC-2EEB81513579}"/>
              </a:ext>
            </a:extLst>
          </p:cNvPr>
          <p:cNvSpPr>
            <a:spLocks noChangeArrowheads="1"/>
          </p:cNvSpPr>
          <p:nvPr/>
        </p:nvSpPr>
        <p:spPr bwMode="auto">
          <a:xfrm>
            <a:off x="847595" y="6018756"/>
            <a:ext cx="10945819" cy="445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7663" indent="-223838">
              <a:lnSpc>
                <a:spcPct val="85000"/>
              </a:lnSpc>
              <a:spcBef>
                <a:spcPct val="20000"/>
              </a:spcBef>
              <a:buClr>
                <a:srgbClr val="000099"/>
              </a:buClr>
              <a:buSzPct val="100000"/>
              <a:buFont typeface="Wingdings" pitchFamily="2" charset="2"/>
              <a:buChar char="§"/>
            </a:pPr>
            <a:r>
              <a:rPr lang="en-US" sz="2800" dirty="0" smtClean="0"/>
              <a:t>The loop continues until eventually z determines that the cost to x is 50.</a:t>
            </a:r>
            <a:endParaRPr lang="en-US" sz="2800" i="1" dirty="0"/>
          </a:p>
        </p:txBody>
      </p:sp>
    </p:spTree>
    <p:extLst>
      <p:ext uri="{BB962C8B-B14F-4D97-AF65-F5344CB8AC3E}">
        <p14:creationId xmlns:p14="http://schemas.microsoft.com/office/powerpoint/2010/main" val="1863739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0FCA6316-79A6-B14E-8F63-A42967EB3B2A}"/>
              </a:ext>
            </a:extLst>
          </p:cNvPr>
          <p:cNvSpPr>
            <a:spLocks noGrp="1"/>
          </p:cNvSpPr>
          <p:nvPr>
            <p:ph idx="1"/>
          </p:nvPr>
        </p:nvSpPr>
        <p:spPr>
          <a:xfrm>
            <a:off x="970936" y="4247536"/>
            <a:ext cx="10515600" cy="1473868"/>
          </a:xfrm>
        </p:spPr>
        <p:txBody>
          <a:bodyPr>
            <a:normAutofit lnSpcReduction="10000"/>
          </a:bodyPr>
          <a:lstStyle/>
          <a:p>
            <a:pPr marL="130175" indent="0">
              <a:buNone/>
            </a:pPr>
            <a:r>
              <a:rPr lang="en-US" sz="3200" dirty="0">
                <a:solidFill>
                  <a:srgbClr val="C00000"/>
                </a:solidFill>
              </a:rPr>
              <a:t>Two approaches to structuring network control plane:</a:t>
            </a:r>
          </a:p>
          <a:p>
            <a:pPr marL="466725" indent="-249238"/>
            <a:r>
              <a:rPr lang="en-US" dirty="0"/>
              <a:t>per-router control (traditional)</a:t>
            </a:r>
          </a:p>
          <a:p>
            <a:pPr marL="466725" indent="-249238"/>
            <a:r>
              <a:rPr lang="en-US" dirty="0"/>
              <a:t>logically centralized control (software defined networking)</a:t>
            </a:r>
          </a:p>
          <a:p>
            <a:endParaRPr lang="en-US" dirty="0"/>
          </a:p>
        </p:txBody>
      </p:sp>
      <p:sp>
        <p:nvSpPr>
          <p:cNvPr id="6" name="Title 5">
            <a:extLst>
              <a:ext uri="{FF2B5EF4-FFF2-40B4-BE49-F238E27FC236}">
                <a16:creationId xmlns:a16="http://schemas.microsoft.com/office/drawing/2014/main" id="{E6933BFA-FFE1-0149-8120-54BF3A2DA787}"/>
              </a:ext>
            </a:extLst>
          </p:cNvPr>
          <p:cNvSpPr>
            <a:spLocks noGrp="1"/>
          </p:cNvSpPr>
          <p:nvPr>
            <p:ph type="title"/>
          </p:nvPr>
        </p:nvSpPr>
        <p:spPr/>
        <p:txBody>
          <a:bodyPr>
            <a:normAutofit/>
          </a:bodyPr>
          <a:lstStyle/>
          <a:p>
            <a:r>
              <a:rPr lang="en-US" sz="4800" dirty="0"/>
              <a:t>Network-layer functions</a:t>
            </a:r>
          </a:p>
        </p:txBody>
      </p:sp>
      <p:sp>
        <p:nvSpPr>
          <p:cNvPr id="5" name="Slide Number Placeholder 4">
            <a:extLst>
              <a:ext uri="{FF2B5EF4-FFF2-40B4-BE49-F238E27FC236}">
                <a16:creationId xmlns:a16="http://schemas.microsoft.com/office/drawing/2014/main" id="{C959312D-6602-054C-94D1-70724062AE9B}"/>
              </a:ext>
            </a:extLst>
          </p:cNvPr>
          <p:cNvSpPr>
            <a:spLocks noGrp="1"/>
          </p:cNvSpPr>
          <p:nvPr>
            <p:ph type="sldNum" sz="quarter" idx="4"/>
          </p:nvPr>
        </p:nvSpPr>
        <p:spPr/>
        <p:txBody>
          <a:bodyPr/>
          <a:lstStyle/>
          <a:p>
            <a:r>
              <a:rPr lang="en-US" dirty="0"/>
              <a:t>Network Layer: 5-</a:t>
            </a:r>
            <a:fld id="{C4204591-24BD-A542-B9D5-F8D8A88D2FEE}" type="slidenum">
              <a:rPr lang="en-US" smtClean="0"/>
              <a:pPr/>
              <a:t>4</a:t>
            </a:fld>
            <a:endParaRPr lang="en-US" dirty="0"/>
          </a:p>
        </p:txBody>
      </p:sp>
      <p:grpSp>
        <p:nvGrpSpPr>
          <p:cNvPr id="12" name="Group 11">
            <a:extLst>
              <a:ext uri="{FF2B5EF4-FFF2-40B4-BE49-F238E27FC236}">
                <a16:creationId xmlns:a16="http://schemas.microsoft.com/office/drawing/2014/main" id="{6FDE94C0-73F6-B048-AAAB-8D0D8D89E2D1}"/>
              </a:ext>
            </a:extLst>
          </p:cNvPr>
          <p:cNvGrpSpPr/>
          <p:nvPr/>
        </p:nvGrpSpPr>
        <p:grpSpPr>
          <a:xfrm>
            <a:off x="817202" y="1662139"/>
            <a:ext cx="9934373" cy="918829"/>
            <a:chOff x="817202" y="1662139"/>
            <a:chExt cx="9934373" cy="918829"/>
          </a:xfrm>
        </p:grpSpPr>
        <p:sp>
          <p:nvSpPr>
            <p:cNvPr id="8" name="Rectangle 3">
              <a:extLst>
                <a:ext uri="{FF2B5EF4-FFF2-40B4-BE49-F238E27FC236}">
                  <a16:creationId xmlns:a16="http://schemas.microsoft.com/office/drawing/2014/main" id="{FEAC7B53-78D6-1B48-9942-0293ECA70C35}"/>
                </a:ext>
              </a:extLst>
            </p:cNvPr>
            <p:cNvSpPr txBox="1">
              <a:spLocks noChangeArrowheads="1"/>
            </p:cNvSpPr>
            <p:nvPr/>
          </p:nvSpPr>
          <p:spPr>
            <a:xfrm>
              <a:off x="817202" y="1662139"/>
              <a:ext cx="6556992" cy="91882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6725" indent="-336550">
                <a:spcBef>
                  <a:spcPts val="1200"/>
                </a:spcBef>
                <a:defRPr/>
              </a:pPr>
              <a:r>
                <a:rPr lang="en-US" dirty="0">
                  <a:solidFill>
                    <a:srgbClr val="C00000"/>
                  </a:solidFill>
                </a:rPr>
                <a:t>forwarding: </a:t>
              </a:r>
              <a:r>
                <a:rPr lang="en-US" dirty="0"/>
                <a:t>move packets from router’</a:t>
              </a:r>
              <a:r>
                <a:rPr lang="en-US" altLang="ja-JP" dirty="0"/>
                <a:t>s input to appropriate router output</a:t>
              </a:r>
            </a:p>
            <a:p>
              <a:pPr>
                <a:buFont typeface="Wingdings" charset="0"/>
                <a:buNone/>
                <a:defRPr/>
              </a:pPr>
              <a:endParaRPr lang="en-US" dirty="0"/>
            </a:p>
          </p:txBody>
        </p:sp>
        <p:sp>
          <p:nvSpPr>
            <p:cNvPr id="9" name="Rectangle 4">
              <a:extLst>
                <a:ext uri="{FF2B5EF4-FFF2-40B4-BE49-F238E27FC236}">
                  <a16:creationId xmlns:a16="http://schemas.microsoft.com/office/drawing/2014/main" id="{921A3F06-1DC8-C24B-9C1D-D833C15E3FF7}"/>
                </a:ext>
              </a:extLst>
            </p:cNvPr>
            <p:cNvSpPr>
              <a:spLocks noChangeArrowheads="1"/>
            </p:cNvSpPr>
            <p:nvPr/>
          </p:nvSpPr>
          <p:spPr bwMode="auto">
            <a:xfrm>
              <a:off x="7868781" y="1807341"/>
              <a:ext cx="2882794" cy="5081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85000"/>
                </a:lnSpc>
                <a:spcBef>
                  <a:spcPts val="600"/>
                </a:spcBef>
                <a:buClr>
                  <a:srgbClr val="000099"/>
                </a:buClr>
                <a:buSzPct val="65000"/>
                <a:buFont typeface="Wingdings" charset="0"/>
                <a:buNone/>
                <a:defRPr/>
              </a:pPr>
              <a:r>
                <a:rPr lang="en-US" sz="3600" i="1" dirty="0">
                  <a:solidFill>
                    <a:srgbClr val="000090"/>
                  </a:solidFill>
                </a:rPr>
                <a:t>data plane</a:t>
              </a:r>
            </a:p>
            <a:p>
              <a:pPr marL="342900" indent="-342900">
                <a:lnSpc>
                  <a:spcPct val="85000"/>
                </a:lnSpc>
                <a:spcBef>
                  <a:spcPts val="600"/>
                </a:spcBef>
                <a:buClr>
                  <a:srgbClr val="000099"/>
                </a:buClr>
                <a:buSzPct val="65000"/>
                <a:buFont typeface="Wingdings" charset="0"/>
                <a:buNone/>
                <a:defRPr/>
              </a:pPr>
              <a:endParaRPr lang="en-US" sz="2800" dirty="0"/>
            </a:p>
            <a:p>
              <a:pPr marL="342900" indent="-342900">
                <a:lnSpc>
                  <a:spcPct val="85000"/>
                </a:lnSpc>
                <a:spcBef>
                  <a:spcPct val="20000"/>
                </a:spcBef>
                <a:buClr>
                  <a:srgbClr val="000099"/>
                </a:buClr>
                <a:buSzPct val="65000"/>
                <a:buFont typeface="Wingdings" charset="0"/>
                <a:buChar char="v"/>
                <a:defRPr/>
              </a:pPr>
              <a:endParaRPr lang="en-US" sz="2800" dirty="0"/>
            </a:p>
          </p:txBody>
        </p:sp>
      </p:grpSp>
      <p:grpSp>
        <p:nvGrpSpPr>
          <p:cNvPr id="13" name="Group 12">
            <a:extLst>
              <a:ext uri="{FF2B5EF4-FFF2-40B4-BE49-F238E27FC236}">
                <a16:creationId xmlns:a16="http://schemas.microsoft.com/office/drawing/2014/main" id="{DF499515-ACC5-5E44-BAC7-0535D920E0BE}"/>
              </a:ext>
            </a:extLst>
          </p:cNvPr>
          <p:cNvGrpSpPr/>
          <p:nvPr/>
        </p:nvGrpSpPr>
        <p:grpSpPr>
          <a:xfrm>
            <a:off x="948416" y="2692736"/>
            <a:ext cx="10162404" cy="920619"/>
            <a:chOff x="977913" y="2913962"/>
            <a:chExt cx="10162404" cy="920619"/>
          </a:xfrm>
        </p:grpSpPr>
        <p:sp>
          <p:nvSpPr>
            <p:cNvPr id="10" name="Rectangle 4">
              <a:extLst>
                <a:ext uri="{FF2B5EF4-FFF2-40B4-BE49-F238E27FC236}">
                  <a16:creationId xmlns:a16="http://schemas.microsoft.com/office/drawing/2014/main" id="{F4BDCF0F-801F-9241-A6B1-11645A67C7D9}"/>
                </a:ext>
              </a:extLst>
            </p:cNvPr>
            <p:cNvSpPr>
              <a:spLocks noChangeArrowheads="1"/>
            </p:cNvSpPr>
            <p:nvPr/>
          </p:nvSpPr>
          <p:spPr bwMode="auto">
            <a:xfrm>
              <a:off x="7847249" y="3047636"/>
              <a:ext cx="3293068" cy="563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nSpc>
                  <a:spcPct val="85000"/>
                </a:lnSpc>
                <a:spcBef>
                  <a:spcPts val="600"/>
                </a:spcBef>
                <a:buClr>
                  <a:srgbClr val="000099"/>
                </a:buClr>
                <a:buSzPct val="100000"/>
                <a:defRPr/>
              </a:pPr>
              <a:r>
                <a:rPr lang="en-US" sz="3600" i="1" dirty="0">
                  <a:solidFill>
                    <a:srgbClr val="000099"/>
                  </a:solidFill>
                </a:rPr>
                <a:t>control</a:t>
              </a:r>
              <a:r>
                <a:rPr lang="en-US" sz="3600" b="1" i="1" dirty="0">
                  <a:solidFill>
                    <a:srgbClr val="000099"/>
                  </a:solidFill>
                </a:rPr>
                <a:t> </a:t>
              </a:r>
              <a:r>
                <a:rPr lang="en-US" sz="3600" i="1" dirty="0">
                  <a:solidFill>
                    <a:srgbClr val="000099"/>
                  </a:solidFill>
                </a:rPr>
                <a:t>plane</a:t>
              </a:r>
              <a:endParaRPr lang="en-US" sz="3600" i="1" dirty="0"/>
            </a:p>
            <a:p>
              <a:pPr marL="342900" indent="-342900">
                <a:lnSpc>
                  <a:spcPct val="85000"/>
                </a:lnSpc>
                <a:spcBef>
                  <a:spcPct val="70000"/>
                </a:spcBef>
                <a:buClr>
                  <a:srgbClr val="000099"/>
                </a:buClr>
                <a:buSzPct val="65000"/>
                <a:buFont typeface="Wingdings" charset="0"/>
                <a:buChar char="v"/>
                <a:defRPr/>
              </a:pPr>
              <a:endParaRPr lang="en-US" sz="2800" dirty="0"/>
            </a:p>
            <a:p>
              <a:pPr>
                <a:lnSpc>
                  <a:spcPct val="85000"/>
                </a:lnSpc>
                <a:spcBef>
                  <a:spcPct val="20000"/>
                </a:spcBef>
                <a:buClr>
                  <a:srgbClr val="000099"/>
                </a:buClr>
                <a:buSzPct val="65000"/>
                <a:defRPr/>
              </a:pPr>
              <a:endParaRPr lang="en-US" sz="2800" dirty="0"/>
            </a:p>
          </p:txBody>
        </p:sp>
        <p:sp>
          <p:nvSpPr>
            <p:cNvPr id="11" name="Rectangle 3">
              <a:extLst>
                <a:ext uri="{FF2B5EF4-FFF2-40B4-BE49-F238E27FC236}">
                  <a16:creationId xmlns:a16="http://schemas.microsoft.com/office/drawing/2014/main" id="{470A0826-D747-A94C-89BA-1620D77E3186}"/>
                </a:ext>
              </a:extLst>
            </p:cNvPr>
            <p:cNvSpPr txBox="1">
              <a:spLocks noChangeArrowheads="1"/>
            </p:cNvSpPr>
            <p:nvPr/>
          </p:nvSpPr>
          <p:spPr bwMode="auto">
            <a:xfrm>
              <a:off x="977913" y="2913962"/>
              <a:ext cx="6529016" cy="9206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lnSpc>
                  <a:spcPct val="90000"/>
                </a:lnSpc>
                <a:spcBef>
                  <a:spcPts val="1200"/>
                </a:spcBef>
                <a:defRPr/>
              </a:pPr>
              <a:r>
                <a:rPr lang="en-US" dirty="0">
                  <a:solidFill>
                    <a:srgbClr val="C00000"/>
                  </a:solidFill>
                </a:rPr>
                <a:t>routing: </a:t>
              </a:r>
              <a:r>
                <a:rPr lang="en-US" dirty="0"/>
                <a:t>determine route taken by packets from source to destination</a:t>
              </a:r>
            </a:p>
            <a:p>
              <a:pPr>
                <a:buFont typeface="Wingdings" charset="0"/>
                <a:buNone/>
                <a:defRPr/>
              </a:pPr>
              <a:endParaRPr lang="en-US" dirty="0"/>
            </a:p>
          </p:txBody>
        </p:sp>
      </p:grpSp>
    </p:spTree>
    <p:extLst>
      <p:ext uri="{BB962C8B-B14F-4D97-AF65-F5344CB8AC3E}">
        <p14:creationId xmlns:p14="http://schemas.microsoft.com/office/powerpoint/2010/main" val="2486465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DE803E-6759-9045-824E-EB665BC5AFC2}"/>
              </a:ext>
            </a:extLst>
          </p:cNvPr>
          <p:cNvSpPr>
            <a:spLocks noGrp="1"/>
          </p:cNvSpPr>
          <p:nvPr>
            <p:ph type="title"/>
          </p:nvPr>
        </p:nvSpPr>
        <p:spPr/>
        <p:txBody>
          <a:bodyPr/>
          <a:lstStyle/>
          <a:p>
            <a:r>
              <a:rPr lang="en-US" dirty="0"/>
              <a:t>Comparison of LS and DV algorithms</a:t>
            </a:r>
          </a:p>
        </p:txBody>
      </p:sp>
      <p:sp>
        <p:nvSpPr>
          <p:cNvPr id="5" name="Slide Number Placeholder 4">
            <a:extLst>
              <a:ext uri="{FF2B5EF4-FFF2-40B4-BE49-F238E27FC236}">
                <a16:creationId xmlns:a16="http://schemas.microsoft.com/office/drawing/2014/main" id="{AAC033F3-690E-4449-BE11-90A97F90B4D9}"/>
              </a:ext>
            </a:extLst>
          </p:cNvPr>
          <p:cNvSpPr>
            <a:spLocks noGrp="1"/>
          </p:cNvSpPr>
          <p:nvPr>
            <p:ph type="sldNum" sz="quarter" idx="4"/>
          </p:nvPr>
        </p:nvSpPr>
        <p:spPr/>
        <p:txBody>
          <a:bodyPr/>
          <a:lstStyle/>
          <a:p>
            <a:r>
              <a:rPr lang="en-US" dirty="0"/>
              <a:t>Network Layer: 5-</a:t>
            </a:r>
            <a:fld id="{C4204591-24BD-A542-B9D5-F8D8A88D2FEE}" type="slidenum">
              <a:rPr lang="en-US" smtClean="0"/>
              <a:pPr/>
              <a:t>40</a:t>
            </a:fld>
            <a:endParaRPr lang="en-US" dirty="0"/>
          </a:p>
        </p:txBody>
      </p:sp>
      <p:sp>
        <p:nvSpPr>
          <p:cNvPr id="80" name="Rectangle 3">
            <a:extLst>
              <a:ext uri="{FF2B5EF4-FFF2-40B4-BE49-F238E27FC236}">
                <a16:creationId xmlns:a16="http://schemas.microsoft.com/office/drawing/2014/main" id="{E69A0B3F-EBFC-164A-821B-5A70757FB250}"/>
              </a:ext>
            </a:extLst>
          </p:cNvPr>
          <p:cNvSpPr txBox="1">
            <a:spLocks noChangeArrowheads="1"/>
          </p:cNvSpPr>
          <p:nvPr/>
        </p:nvSpPr>
        <p:spPr>
          <a:xfrm>
            <a:off x="749342" y="1478070"/>
            <a:ext cx="5162943" cy="161585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pPr>
            <a:r>
              <a:rPr lang="en-US" dirty="0">
                <a:solidFill>
                  <a:srgbClr val="0000A8"/>
                </a:solidFill>
              </a:rPr>
              <a:t>message complexity</a:t>
            </a:r>
          </a:p>
          <a:p>
            <a:pPr marL="696913" lvl="1" indent="-349250">
              <a:buNone/>
            </a:pPr>
            <a:r>
              <a:rPr lang="en-US" dirty="0">
                <a:solidFill>
                  <a:srgbClr val="0000A8"/>
                </a:solidFill>
              </a:rPr>
              <a:t>LS: </a:t>
            </a:r>
            <a:r>
              <a:rPr lang="en-US" i="1" dirty="0">
                <a:solidFill>
                  <a:srgbClr val="0000A8"/>
                </a:solidFill>
              </a:rPr>
              <a:t>n</a:t>
            </a:r>
            <a:r>
              <a:rPr lang="en-US" dirty="0">
                <a:solidFill>
                  <a:srgbClr val="0000A8"/>
                </a:solidFill>
              </a:rPr>
              <a:t> </a:t>
            </a:r>
            <a:r>
              <a:rPr lang="en-US" dirty="0"/>
              <a:t>routers, O(</a:t>
            </a:r>
            <a:r>
              <a:rPr lang="en-US" i="1" dirty="0"/>
              <a:t>n</a:t>
            </a:r>
            <a:r>
              <a:rPr lang="en-US" i="1" baseline="30000" dirty="0"/>
              <a:t>2</a:t>
            </a:r>
            <a:r>
              <a:rPr lang="en-US" dirty="0"/>
              <a:t>) messages sent  </a:t>
            </a:r>
          </a:p>
          <a:p>
            <a:pPr marL="696913" lvl="1" indent="-349250">
              <a:buNone/>
            </a:pPr>
            <a:r>
              <a:rPr lang="en-US" dirty="0">
                <a:solidFill>
                  <a:srgbClr val="0000A8"/>
                </a:solidFill>
              </a:rPr>
              <a:t>DV: </a:t>
            </a:r>
            <a:r>
              <a:rPr lang="en-US" dirty="0"/>
              <a:t>exchange between neighbors; convergence time varies</a:t>
            </a:r>
          </a:p>
        </p:txBody>
      </p:sp>
      <p:sp>
        <p:nvSpPr>
          <p:cNvPr id="81" name="Rectangle 3">
            <a:extLst>
              <a:ext uri="{FF2B5EF4-FFF2-40B4-BE49-F238E27FC236}">
                <a16:creationId xmlns:a16="http://schemas.microsoft.com/office/drawing/2014/main" id="{88AB766F-5F85-0D4D-90A7-D36ED49CD024}"/>
              </a:ext>
            </a:extLst>
          </p:cNvPr>
          <p:cNvSpPr txBox="1">
            <a:spLocks noChangeArrowheads="1"/>
          </p:cNvSpPr>
          <p:nvPr/>
        </p:nvSpPr>
        <p:spPr>
          <a:xfrm>
            <a:off x="738904" y="3382027"/>
            <a:ext cx="5060647" cy="23674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50000"/>
              </a:spcBef>
              <a:buFont typeface="Wingdings" charset="0"/>
              <a:buNone/>
            </a:pPr>
            <a:r>
              <a:rPr lang="en-US" dirty="0">
                <a:solidFill>
                  <a:srgbClr val="0000A8"/>
                </a:solidFill>
              </a:rPr>
              <a:t>speed of convergence</a:t>
            </a:r>
          </a:p>
          <a:p>
            <a:pPr marL="696913" indent="-349250">
              <a:spcBef>
                <a:spcPts val="600"/>
              </a:spcBef>
              <a:buNone/>
            </a:pPr>
            <a:r>
              <a:rPr lang="en-US" sz="2400" dirty="0">
                <a:solidFill>
                  <a:srgbClr val="0000A8"/>
                </a:solidFill>
              </a:rPr>
              <a:t>LS: </a:t>
            </a:r>
            <a:r>
              <a:rPr lang="en-US" sz="2400" dirty="0"/>
              <a:t>O(</a:t>
            </a:r>
            <a:r>
              <a:rPr lang="en-US" sz="2400" i="1" dirty="0"/>
              <a:t>n</a:t>
            </a:r>
            <a:r>
              <a:rPr lang="en-US" sz="2400" b="1" i="1" baseline="30000" dirty="0"/>
              <a:t>2</a:t>
            </a:r>
            <a:r>
              <a:rPr lang="en-US" sz="2400" dirty="0"/>
              <a:t>) algorithm, O(</a:t>
            </a:r>
            <a:r>
              <a:rPr lang="en-US" sz="2400" i="1" dirty="0"/>
              <a:t>n</a:t>
            </a:r>
            <a:r>
              <a:rPr lang="en-US" sz="2400" i="1" baseline="30000" dirty="0"/>
              <a:t>2</a:t>
            </a:r>
            <a:r>
              <a:rPr lang="en-US" sz="2400" dirty="0"/>
              <a:t>) messages</a:t>
            </a:r>
          </a:p>
          <a:p>
            <a:pPr marL="696913" lvl="1" indent="-236538">
              <a:spcBef>
                <a:spcPts val="0"/>
              </a:spcBef>
            </a:pPr>
            <a:r>
              <a:rPr lang="en-US" dirty="0"/>
              <a:t>may have oscillations</a:t>
            </a:r>
            <a:endParaRPr lang="en-US" sz="2000" dirty="0"/>
          </a:p>
          <a:p>
            <a:pPr marL="696913" indent="-349250">
              <a:spcBef>
                <a:spcPts val="600"/>
              </a:spcBef>
              <a:buNone/>
            </a:pPr>
            <a:r>
              <a:rPr lang="en-US" sz="2400" dirty="0">
                <a:solidFill>
                  <a:srgbClr val="0000A8"/>
                </a:solidFill>
              </a:rPr>
              <a:t>DV: </a:t>
            </a:r>
            <a:r>
              <a:rPr lang="en-US" sz="2400" dirty="0"/>
              <a:t>convergence time varies</a:t>
            </a:r>
          </a:p>
          <a:p>
            <a:pPr marL="696913" lvl="1" indent="-236538">
              <a:spcBef>
                <a:spcPts val="0"/>
              </a:spcBef>
            </a:pPr>
            <a:r>
              <a:rPr lang="en-US" dirty="0"/>
              <a:t>may have routing </a:t>
            </a:r>
            <a:r>
              <a:rPr lang="en-US" dirty="0" smtClean="0"/>
              <a:t>loops</a:t>
            </a:r>
            <a:endParaRPr lang="en-US" dirty="0"/>
          </a:p>
        </p:txBody>
      </p:sp>
      <p:sp>
        <p:nvSpPr>
          <p:cNvPr id="82" name="Rectangle 4">
            <a:extLst>
              <a:ext uri="{FF2B5EF4-FFF2-40B4-BE49-F238E27FC236}">
                <a16:creationId xmlns:a16="http://schemas.microsoft.com/office/drawing/2014/main" id="{DC033023-B5B6-A345-83EB-C080F9647406}"/>
              </a:ext>
            </a:extLst>
          </p:cNvPr>
          <p:cNvSpPr txBox="1">
            <a:spLocks noChangeArrowheads="1"/>
          </p:cNvSpPr>
          <p:nvPr/>
        </p:nvSpPr>
        <p:spPr>
          <a:xfrm>
            <a:off x="6087648" y="1498948"/>
            <a:ext cx="5574083" cy="493943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pPr>
            <a:r>
              <a:rPr lang="en-US" dirty="0">
                <a:solidFill>
                  <a:srgbClr val="0000A8"/>
                </a:solidFill>
              </a:rPr>
              <a:t>robustness: </a:t>
            </a:r>
            <a:r>
              <a:rPr lang="en-US" dirty="0"/>
              <a:t>what happens if router malfunctions, or is compromised?</a:t>
            </a:r>
          </a:p>
          <a:p>
            <a:pPr>
              <a:buFont typeface="Wingdings" charset="0"/>
              <a:buNone/>
            </a:pPr>
            <a:r>
              <a:rPr lang="en-US" sz="2400" dirty="0">
                <a:solidFill>
                  <a:srgbClr val="0000A8"/>
                </a:solidFill>
              </a:rPr>
              <a:t>LS: </a:t>
            </a:r>
          </a:p>
          <a:p>
            <a:pPr marL="522288" lvl="1" indent="-236538"/>
            <a:r>
              <a:rPr lang="en-US" dirty="0"/>
              <a:t>router can advertise incorrect </a:t>
            </a:r>
            <a:r>
              <a:rPr lang="en-US" i="1" dirty="0">
                <a:solidFill>
                  <a:srgbClr val="000099"/>
                </a:solidFill>
              </a:rPr>
              <a:t>link</a:t>
            </a:r>
            <a:r>
              <a:rPr lang="en-US" dirty="0"/>
              <a:t> cost</a:t>
            </a:r>
          </a:p>
          <a:p>
            <a:pPr marL="522288" lvl="1" indent="-236538"/>
            <a:r>
              <a:rPr lang="en-US" dirty="0"/>
              <a:t>each router computes only its </a:t>
            </a:r>
            <a:r>
              <a:rPr lang="en-US" i="1" dirty="0"/>
              <a:t>own</a:t>
            </a:r>
            <a:r>
              <a:rPr lang="en-US" dirty="0"/>
              <a:t> table</a:t>
            </a:r>
          </a:p>
          <a:p>
            <a:pPr>
              <a:buFont typeface="Wingdings" charset="0"/>
              <a:buNone/>
            </a:pPr>
            <a:r>
              <a:rPr lang="en-US" sz="2400" dirty="0">
                <a:solidFill>
                  <a:srgbClr val="0000A8"/>
                </a:solidFill>
              </a:rPr>
              <a:t>DV:</a:t>
            </a:r>
          </a:p>
          <a:p>
            <a:pPr marL="460375" lvl="1" indent="-223838"/>
            <a:r>
              <a:rPr lang="en-US" dirty="0"/>
              <a:t>DV router can advertise incorrect </a:t>
            </a:r>
            <a:r>
              <a:rPr lang="en-US" i="1" dirty="0">
                <a:solidFill>
                  <a:srgbClr val="000099"/>
                </a:solidFill>
              </a:rPr>
              <a:t>path</a:t>
            </a:r>
            <a:r>
              <a:rPr lang="en-US" dirty="0"/>
              <a:t> cost (“I have a </a:t>
            </a:r>
            <a:r>
              <a:rPr lang="en-US" i="1" dirty="0"/>
              <a:t>really</a:t>
            </a:r>
            <a:r>
              <a:rPr lang="en-US" dirty="0"/>
              <a:t> low cost path to everywhere”): black-holing</a:t>
            </a:r>
          </a:p>
          <a:p>
            <a:pPr marL="460375" lvl="1" indent="-223838"/>
            <a:r>
              <a:rPr lang="en-US" dirty="0"/>
              <a:t>each router’</a:t>
            </a:r>
            <a:r>
              <a:rPr lang="en-US" altLang="ja-JP" dirty="0"/>
              <a:t>s table used by others: </a:t>
            </a:r>
            <a:r>
              <a:rPr lang="en-US" sz="2400" dirty="0"/>
              <a:t>error propagate thru network</a:t>
            </a:r>
          </a:p>
        </p:txBody>
      </p:sp>
    </p:spTree>
    <p:extLst>
      <p:ext uri="{BB962C8B-B14F-4D97-AF65-F5344CB8AC3E}">
        <p14:creationId xmlns:p14="http://schemas.microsoft.com/office/powerpoint/2010/main" val="3317199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dissolve">
                                      <p:cBhvr>
                                        <p:cTn id="12"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“control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761675" y="4144564"/>
            <a:ext cx="5066531"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indent="-293688">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network management, configuration </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SNMP</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NETCONF/YANG</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protocols</a:t>
            </a:r>
          </a:p>
          <a:p>
            <a:pPr marL="285750" indent="-285750">
              <a:spcBef>
                <a:spcPts val="600"/>
              </a:spcBef>
              <a:buClr>
                <a:srgbClr val="0000A8"/>
              </a:buClr>
            </a:pPr>
            <a:r>
              <a:rPr lang="en-US" altLang="en-US" sz="3600" dirty="0">
                <a:ea typeface="ＭＳ Ｐゴシック" panose="020B0600070205080204" pitchFamily="34" charset="-128"/>
                <a:cs typeface="Arial" panose="020B0604020202020204" pitchFamily="34" charset="0"/>
              </a:rPr>
              <a:t>intra-ISP routing: OSPF</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among ISPs: BGP</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SDN control plane</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Internet Control Message Protocol </a:t>
            </a:r>
          </a:p>
          <a:p>
            <a:pPr marL="466725" indent="-409575">
              <a:spcBef>
                <a:spcPts val="600"/>
              </a:spcBef>
              <a:buNone/>
            </a:pPr>
            <a:endParaRPr lang="en-US" altLang="en-US" sz="3200" dirty="0">
              <a:ea typeface="ＭＳ Ｐゴシック" panose="020B0600070205080204" pitchFamily="34" charset="-128"/>
              <a:cs typeface="Arial" panose="020B0604020202020204" pitchFamily="34" charset="0"/>
            </a:endParaRPr>
          </a:p>
        </p:txBody>
      </p:sp>
      <p:sp>
        <p:nvSpPr>
          <p:cNvPr id="11" name="Slide Number Placeholder 4">
            <a:extLst>
              <a:ext uri="{FF2B5EF4-FFF2-40B4-BE49-F238E27FC236}">
                <a16:creationId xmlns:a16="http://schemas.microsoft.com/office/drawing/2014/main" id="{60E442AF-0FD6-9040-9BFF-CE4BE886AA41}"/>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41</a:t>
            </a:fld>
            <a:endParaRPr lang="en-US" dirty="0"/>
          </a:p>
        </p:txBody>
      </p:sp>
    </p:spTree>
    <p:extLst>
      <p:ext uri="{BB962C8B-B14F-4D97-AF65-F5344CB8AC3E}">
        <p14:creationId xmlns:p14="http://schemas.microsoft.com/office/powerpoint/2010/main" val="164835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E7BA213B-068E-DC4B-B1E8-7B6FBA112986}"/>
              </a:ext>
            </a:extLst>
          </p:cNvPr>
          <p:cNvSpPr>
            <a:spLocks noGrp="1"/>
          </p:cNvSpPr>
          <p:nvPr>
            <p:ph idx="1"/>
          </p:nvPr>
        </p:nvSpPr>
        <p:spPr>
          <a:xfrm>
            <a:off x="788096" y="1561188"/>
            <a:ext cx="10515600" cy="4351338"/>
          </a:xfrm>
        </p:spPr>
        <p:txBody>
          <a:bodyPr/>
          <a:lstStyle/>
          <a:p>
            <a:pPr marL="130175" indent="0">
              <a:buNone/>
            </a:pPr>
            <a:r>
              <a:rPr lang="en-US" sz="3200" dirty="0"/>
              <a:t>our routing study thus far - idealized </a:t>
            </a:r>
          </a:p>
          <a:p>
            <a:pPr marL="522288" indent="-285750">
              <a:spcBef>
                <a:spcPts val="400"/>
              </a:spcBef>
            </a:pPr>
            <a:r>
              <a:rPr lang="en-US" dirty="0"/>
              <a:t>all routers identical</a:t>
            </a:r>
          </a:p>
          <a:p>
            <a:pPr marL="522288" indent="-285750">
              <a:spcBef>
                <a:spcPts val="400"/>
              </a:spcBef>
            </a:pPr>
            <a:r>
              <a:rPr lang="en-US" dirty="0"/>
              <a:t>network “flat”</a:t>
            </a:r>
          </a:p>
          <a:p>
            <a:pPr marL="130175" indent="0">
              <a:buNone/>
            </a:pPr>
            <a:r>
              <a:rPr lang="en-US" dirty="0"/>
              <a:t>… not true in practice</a:t>
            </a:r>
          </a:p>
          <a:p>
            <a:endParaRPr lang="en-US" dirty="0"/>
          </a:p>
        </p:txBody>
      </p:sp>
      <p:sp>
        <p:nvSpPr>
          <p:cNvPr id="6" name="Title 5">
            <a:extLst>
              <a:ext uri="{FF2B5EF4-FFF2-40B4-BE49-F238E27FC236}">
                <a16:creationId xmlns:a16="http://schemas.microsoft.com/office/drawing/2014/main" id="{5DA1129F-3DCF-3A44-9CC7-AFE5C958C642}"/>
              </a:ext>
            </a:extLst>
          </p:cNvPr>
          <p:cNvSpPr>
            <a:spLocks noGrp="1"/>
          </p:cNvSpPr>
          <p:nvPr>
            <p:ph type="title"/>
          </p:nvPr>
        </p:nvSpPr>
        <p:spPr/>
        <p:txBody>
          <a:bodyPr>
            <a:normAutofit/>
          </a:bodyPr>
          <a:lstStyle/>
          <a:p>
            <a:r>
              <a:rPr lang="en-US" b="0" kern="0" dirty="0">
                <a:solidFill>
                  <a:srgbClr val="000099"/>
                </a:solidFill>
                <a:latin typeface="+mn-lt"/>
                <a:ea typeface="ＭＳ Ｐゴシック" charset="0"/>
              </a:rPr>
              <a:t>Making routing scalable</a:t>
            </a:r>
            <a:endParaRPr lang="en-US" sz="4800" dirty="0">
              <a:latin typeface="+mn-lt"/>
            </a:endParaRPr>
          </a:p>
        </p:txBody>
      </p:sp>
      <p:sp>
        <p:nvSpPr>
          <p:cNvPr id="5" name="Slide Number Placeholder 4">
            <a:extLst>
              <a:ext uri="{FF2B5EF4-FFF2-40B4-BE49-F238E27FC236}">
                <a16:creationId xmlns:a16="http://schemas.microsoft.com/office/drawing/2014/main" id="{253403F4-351A-E44F-97D7-AD7199580E78}"/>
              </a:ext>
            </a:extLst>
          </p:cNvPr>
          <p:cNvSpPr>
            <a:spLocks noGrp="1"/>
          </p:cNvSpPr>
          <p:nvPr>
            <p:ph type="sldNum" sz="quarter" idx="4"/>
          </p:nvPr>
        </p:nvSpPr>
        <p:spPr/>
        <p:txBody>
          <a:bodyPr/>
          <a:lstStyle/>
          <a:p>
            <a:r>
              <a:rPr lang="en-US" dirty="0"/>
              <a:t>Network Layer: 5-</a:t>
            </a:r>
            <a:fld id="{C4204591-24BD-A542-B9D5-F8D8A88D2FEE}" type="slidenum">
              <a:rPr lang="en-US" smtClean="0"/>
              <a:pPr/>
              <a:t>42</a:t>
            </a:fld>
            <a:endParaRPr lang="en-US" dirty="0"/>
          </a:p>
        </p:txBody>
      </p:sp>
      <p:sp>
        <p:nvSpPr>
          <p:cNvPr id="11" name="Rectangle 3">
            <a:extLst>
              <a:ext uri="{FF2B5EF4-FFF2-40B4-BE49-F238E27FC236}">
                <a16:creationId xmlns:a16="http://schemas.microsoft.com/office/drawing/2014/main" id="{F9B3A519-428E-254A-A0D8-474D6ECEC54E}"/>
              </a:ext>
            </a:extLst>
          </p:cNvPr>
          <p:cNvSpPr txBox="1">
            <a:spLocks noChangeArrowheads="1"/>
          </p:cNvSpPr>
          <p:nvPr/>
        </p:nvSpPr>
        <p:spPr bwMode="auto">
          <a:xfrm>
            <a:off x="990600" y="3666994"/>
            <a:ext cx="4984315" cy="226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a:buFont typeface="Wingdings" charset="0"/>
              <a:buNone/>
            </a:pPr>
            <a:r>
              <a:rPr lang="en-US" kern="0" dirty="0">
                <a:solidFill>
                  <a:srgbClr val="C00000"/>
                </a:solidFill>
              </a:rPr>
              <a:t>scale: </a:t>
            </a:r>
            <a:r>
              <a:rPr lang="en-US" kern="0" dirty="0"/>
              <a:t>billions of destinations:</a:t>
            </a:r>
          </a:p>
          <a:p>
            <a:r>
              <a:rPr lang="en-US" sz="2400" kern="0" dirty="0"/>
              <a:t>can’</a:t>
            </a:r>
            <a:r>
              <a:rPr lang="en-US" altLang="ja-JP" sz="2400" kern="0" dirty="0"/>
              <a:t>t store all destinations in routing tables!</a:t>
            </a:r>
          </a:p>
          <a:p>
            <a:r>
              <a:rPr lang="en-US" sz="2400" kern="0" dirty="0"/>
              <a:t>routing table exchange would swamp links!</a:t>
            </a:r>
            <a:r>
              <a:rPr lang="en-US" kern="0" dirty="0"/>
              <a:t> </a:t>
            </a:r>
          </a:p>
          <a:p>
            <a:endParaRPr lang="en-US" kern="0" dirty="0">
              <a:latin typeface="Gill Sans MT" charset="0"/>
            </a:endParaRPr>
          </a:p>
          <a:p>
            <a:endParaRPr lang="en-US" kern="0" dirty="0">
              <a:latin typeface="Gill Sans MT" charset="0"/>
            </a:endParaRPr>
          </a:p>
        </p:txBody>
      </p:sp>
      <p:sp>
        <p:nvSpPr>
          <p:cNvPr id="12" name="Rectangle 4">
            <a:extLst>
              <a:ext uri="{FF2B5EF4-FFF2-40B4-BE49-F238E27FC236}">
                <a16:creationId xmlns:a16="http://schemas.microsoft.com/office/drawing/2014/main" id="{F4EA3DB5-195F-1A49-92C3-E48E324A5BA4}"/>
              </a:ext>
            </a:extLst>
          </p:cNvPr>
          <p:cNvSpPr txBox="1">
            <a:spLocks noChangeArrowheads="1"/>
          </p:cNvSpPr>
          <p:nvPr/>
        </p:nvSpPr>
        <p:spPr bwMode="auto">
          <a:xfrm>
            <a:off x="6413326" y="3654991"/>
            <a:ext cx="536127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u="none" strike="noStrike" kern="0" cap="none" spc="0" normalizeH="0" baseline="0" noProof="0" dirty="0">
                <a:ln>
                  <a:noFill/>
                </a:ln>
                <a:solidFill>
                  <a:srgbClr val="C00000"/>
                </a:solidFill>
                <a:effectLst/>
                <a:uLnTx/>
                <a:uFillTx/>
                <a:ea typeface="ＭＳ Ｐゴシック" charset="0"/>
                <a:cs typeface="+mn-cs"/>
              </a:rPr>
              <a:t>administrative autonomy:</a:t>
            </a:r>
          </a:p>
          <a:p>
            <a:pPr marR="0" lvl="0" indent="-2190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400" b="0" i="0" u="none" strike="noStrike" kern="0" cap="none" spc="0" normalizeH="0" baseline="0" noProof="0" dirty="0">
                <a:ln>
                  <a:noFill/>
                </a:ln>
                <a:solidFill>
                  <a:srgbClr val="000000"/>
                </a:solidFill>
                <a:effectLst/>
                <a:uLnTx/>
                <a:uFillTx/>
                <a:ea typeface="ＭＳ Ｐゴシック" charset="0"/>
                <a:cs typeface="+mn-cs"/>
              </a:rPr>
              <a:t>Internet: a network of networks</a:t>
            </a:r>
          </a:p>
          <a:p>
            <a:pPr marR="0" lvl="0" indent="-2190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400" b="0" i="0" u="none" strike="noStrike" kern="0" cap="none" spc="0" normalizeH="0" baseline="0" noProof="0" dirty="0">
                <a:ln>
                  <a:noFill/>
                </a:ln>
                <a:solidFill>
                  <a:srgbClr val="000000"/>
                </a:solidFill>
                <a:effectLst/>
                <a:uLnTx/>
                <a:uFillTx/>
                <a:ea typeface="ＭＳ Ｐゴシック" charset="0"/>
                <a:cs typeface="+mn-cs"/>
              </a:rPr>
              <a:t>each network admin may want to control routing in its own network</a:t>
            </a:r>
          </a:p>
        </p:txBody>
      </p:sp>
    </p:spTree>
    <p:extLst>
      <p:ext uri="{BB962C8B-B14F-4D97-AF65-F5344CB8AC3E}">
        <p14:creationId xmlns:p14="http://schemas.microsoft.com/office/powerpoint/2010/main" val="867453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dissolve">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E7BA213B-068E-DC4B-B1E8-7B6FBA112986}"/>
              </a:ext>
            </a:extLst>
          </p:cNvPr>
          <p:cNvSpPr>
            <a:spLocks noGrp="1"/>
          </p:cNvSpPr>
          <p:nvPr>
            <p:ph idx="1"/>
          </p:nvPr>
        </p:nvSpPr>
        <p:spPr>
          <a:xfrm>
            <a:off x="788096" y="1561188"/>
            <a:ext cx="10515600" cy="4351338"/>
          </a:xfrm>
        </p:spPr>
        <p:txBody>
          <a:bodyPr/>
          <a:lstStyle/>
          <a:p>
            <a:pPr marL="130175" indent="0">
              <a:buNone/>
            </a:pPr>
            <a:r>
              <a:rPr lang="en-US" sz="3200" dirty="0"/>
              <a:t>aggregate routers into regions known as </a:t>
            </a:r>
            <a:r>
              <a:rPr lang="en-US" sz="3200" dirty="0">
                <a:solidFill>
                  <a:srgbClr val="0000A8"/>
                </a:solidFill>
              </a:rPr>
              <a:t>“autonomous systems”</a:t>
            </a:r>
            <a:r>
              <a:rPr lang="en-US" sz="3200" dirty="0"/>
              <a:t> (AS) (a.k.a. “</a:t>
            </a:r>
            <a:r>
              <a:rPr lang="en-US" sz="3200" dirty="0">
                <a:solidFill>
                  <a:srgbClr val="0000A8"/>
                </a:solidFill>
              </a:rPr>
              <a:t>domains</a:t>
            </a:r>
            <a:r>
              <a:rPr lang="en-US" sz="3200" dirty="0"/>
              <a:t>”)</a:t>
            </a:r>
          </a:p>
        </p:txBody>
      </p:sp>
      <p:sp>
        <p:nvSpPr>
          <p:cNvPr id="6" name="Title 5">
            <a:extLst>
              <a:ext uri="{FF2B5EF4-FFF2-40B4-BE49-F238E27FC236}">
                <a16:creationId xmlns:a16="http://schemas.microsoft.com/office/drawing/2014/main" id="{5DA1129F-3DCF-3A44-9CC7-AFE5C958C642}"/>
              </a:ext>
            </a:extLst>
          </p:cNvPr>
          <p:cNvSpPr>
            <a:spLocks noGrp="1"/>
          </p:cNvSpPr>
          <p:nvPr>
            <p:ph type="title"/>
          </p:nvPr>
        </p:nvSpPr>
        <p:spPr/>
        <p:txBody>
          <a:bodyPr>
            <a:normAutofit/>
          </a:bodyPr>
          <a:lstStyle/>
          <a:p>
            <a:r>
              <a:rPr lang="en-US" dirty="0"/>
              <a:t>Internet approach to scalable routing</a:t>
            </a:r>
            <a:endParaRPr lang="en-US" sz="4800" dirty="0">
              <a:latin typeface="+mn-lt"/>
            </a:endParaRPr>
          </a:p>
        </p:txBody>
      </p:sp>
      <p:sp>
        <p:nvSpPr>
          <p:cNvPr id="5" name="Slide Number Placeholder 4">
            <a:extLst>
              <a:ext uri="{FF2B5EF4-FFF2-40B4-BE49-F238E27FC236}">
                <a16:creationId xmlns:a16="http://schemas.microsoft.com/office/drawing/2014/main" id="{253403F4-351A-E44F-97D7-AD7199580E78}"/>
              </a:ext>
            </a:extLst>
          </p:cNvPr>
          <p:cNvSpPr>
            <a:spLocks noGrp="1"/>
          </p:cNvSpPr>
          <p:nvPr>
            <p:ph type="sldNum" sz="quarter" idx="4"/>
          </p:nvPr>
        </p:nvSpPr>
        <p:spPr/>
        <p:txBody>
          <a:bodyPr/>
          <a:lstStyle/>
          <a:p>
            <a:r>
              <a:rPr lang="en-US" dirty="0"/>
              <a:t>Network Layer: 5-</a:t>
            </a:r>
            <a:fld id="{C4204591-24BD-A542-B9D5-F8D8A88D2FEE}" type="slidenum">
              <a:rPr lang="en-US" smtClean="0"/>
              <a:pPr/>
              <a:t>43</a:t>
            </a:fld>
            <a:endParaRPr lang="en-US" dirty="0"/>
          </a:p>
        </p:txBody>
      </p:sp>
      <p:sp>
        <p:nvSpPr>
          <p:cNvPr id="11" name="Rectangle 3">
            <a:extLst>
              <a:ext uri="{FF2B5EF4-FFF2-40B4-BE49-F238E27FC236}">
                <a16:creationId xmlns:a16="http://schemas.microsoft.com/office/drawing/2014/main" id="{F9B3A519-428E-254A-A0D8-474D6ECEC54E}"/>
              </a:ext>
            </a:extLst>
          </p:cNvPr>
          <p:cNvSpPr txBox="1">
            <a:spLocks noChangeArrowheads="1"/>
          </p:cNvSpPr>
          <p:nvPr/>
        </p:nvSpPr>
        <p:spPr bwMode="auto">
          <a:xfrm>
            <a:off x="952500" y="2904546"/>
            <a:ext cx="5635668" cy="36595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indent="0">
              <a:buNone/>
            </a:pPr>
            <a:r>
              <a:rPr lang="en-US" sz="3200" kern="0" dirty="0">
                <a:solidFill>
                  <a:srgbClr val="C00000"/>
                </a:solidFill>
              </a:rPr>
              <a:t>intra-AS (aka “intra-domain”): </a:t>
            </a:r>
            <a:r>
              <a:rPr lang="en-US" sz="3200" kern="0" dirty="0" smtClean="0">
                <a:solidFill>
                  <a:srgbClr val="C00000"/>
                </a:solidFill>
              </a:rPr>
              <a:t>- -</a:t>
            </a:r>
            <a:r>
              <a:rPr lang="en-US" kern="0" dirty="0" smtClean="0"/>
              <a:t>routing </a:t>
            </a:r>
            <a:r>
              <a:rPr lang="en-US" kern="0" dirty="0"/>
              <a:t>among </a:t>
            </a:r>
            <a:r>
              <a:rPr lang="en-US" kern="0" dirty="0" smtClean="0"/>
              <a:t>routers </a:t>
            </a:r>
            <a:r>
              <a:rPr lang="en-US" i="1" kern="0" dirty="0" smtClean="0"/>
              <a:t>within </a:t>
            </a:r>
            <a:r>
              <a:rPr lang="en-US" i="1" kern="0" dirty="0"/>
              <a:t>same AS (“network”)</a:t>
            </a:r>
          </a:p>
          <a:p>
            <a:pPr>
              <a:lnSpc>
                <a:spcPct val="90000"/>
              </a:lnSpc>
              <a:spcBef>
                <a:spcPts val="400"/>
              </a:spcBef>
            </a:pPr>
            <a:r>
              <a:rPr lang="en-US" sz="2400" kern="0" dirty="0"/>
              <a:t>all routers in AS must run same intra-domain protocol</a:t>
            </a:r>
          </a:p>
          <a:p>
            <a:pPr>
              <a:lnSpc>
                <a:spcPct val="90000"/>
              </a:lnSpc>
              <a:spcBef>
                <a:spcPts val="400"/>
              </a:spcBef>
            </a:pPr>
            <a:r>
              <a:rPr lang="en-US" sz="2400" kern="0" dirty="0"/>
              <a:t>routers in different AS can run different intra-domain routing protocols</a:t>
            </a:r>
          </a:p>
          <a:p>
            <a:pPr>
              <a:lnSpc>
                <a:spcPct val="90000"/>
              </a:lnSpc>
              <a:spcBef>
                <a:spcPts val="400"/>
              </a:spcBef>
            </a:pPr>
            <a:r>
              <a:rPr lang="en-US" sz="2400" kern="0" dirty="0">
                <a:solidFill>
                  <a:srgbClr val="0000A8"/>
                </a:solidFill>
              </a:rPr>
              <a:t>gateway router: </a:t>
            </a:r>
            <a:r>
              <a:rPr lang="en-US" sz="2400" kern="0" dirty="0"/>
              <a:t>at “edge” of its own AS, has link(s) to router(s) in other AS’es</a:t>
            </a:r>
          </a:p>
          <a:p>
            <a:endParaRPr lang="en-US" kern="0" dirty="0">
              <a:latin typeface="Gill Sans MT" charset="0"/>
            </a:endParaRPr>
          </a:p>
          <a:p>
            <a:endParaRPr lang="en-US" kern="0" dirty="0">
              <a:latin typeface="Gill Sans MT" charset="0"/>
            </a:endParaRPr>
          </a:p>
        </p:txBody>
      </p:sp>
      <p:sp>
        <p:nvSpPr>
          <p:cNvPr id="12" name="Rectangle 4">
            <a:extLst>
              <a:ext uri="{FF2B5EF4-FFF2-40B4-BE49-F238E27FC236}">
                <a16:creationId xmlns:a16="http://schemas.microsoft.com/office/drawing/2014/main" id="{F4EA3DB5-195F-1A49-92C3-E48E324A5BA4}"/>
              </a:ext>
            </a:extLst>
          </p:cNvPr>
          <p:cNvSpPr txBox="1">
            <a:spLocks noChangeArrowheads="1"/>
          </p:cNvSpPr>
          <p:nvPr/>
        </p:nvSpPr>
        <p:spPr bwMode="auto">
          <a:xfrm>
            <a:off x="6864096" y="2928482"/>
            <a:ext cx="5160890"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lvl="0">
              <a:buNone/>
              <a:defRPr/>
            </a:pPr>
            <a:r>
              <a:rPr lang="en-US" sz="3200" kern="0" dirty="0">
                <a:solidFill>
                  <a:srgbClr val="CC0000"/>
                </a:solidFill>
                <a:cs typeface="+mn-cs"/>
              </a:rPr>
              <a:t>inter-AS (aka “inter-domain”): </a:t>
            </a:r>
            <a:r>
              <a:rPr lang="en-US" kern="0" dirty="0">
                <a:cs typeface="+mn-cs"/>
              </a:rPr>
              <a:t>routing </a:t>
            </a:r>
            <a:r>
              <a:rPr lang="en-US" i="1" kern="0" dirty="0">
                <a:solidFill>
                  <a:srgbClr val="0000A8"/>
                </a:solidFill>
                <a:cs typeface="+mn-cs"/>
              </a:rPr>
              <a:t>among</a:t>
            </a:r>
            <a:r>
              <a:rPr lang="en-US" kern="0" dirty="0">
                <a:cs typeface="+mn-cs"/>
              </a:rPr>
              <a:t> AS’es</a:t>
            </a:r>
          </a:p>
          <a:p>
            <a:pPr marL="409575" lvl="0" indent="-285750">
              <a:buFont typeface="Wingdings" pitchFamily="2" charset="2"/>
              <a:buChar char="§"/>
              <a:defRPr/>
            </a:pPr>
            <a:r>
              <a:rPr lang="en-US" sz="2400" kern="0" dirty="0">
                <a:cs typeface="+mn-cs"/>
              </a:rPr>
              <a:t>gateways perform inter-domain routing (as well as intra-domain routing)</a:t>
            </a:r>
          </a:p>
        </p:txBody>
      </p:sp>
    </p:spTree>
    <p:extLst>
      <p:ext uri="{BB962C8B-B14F-4D97-AF65-F5344CB8AC3E}">
        <p14:creationId xmlns:p14="http://schemas.microsoft.com/office/powerpoint/2010/main" val="1713521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dissolve">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DA1129F-3DCF-3A44-9CC7-AFE5C958C642}"/>
              </a:ext>
            </a:extLst>
          </p:cNvPr>
          <p:cNvSpPr>
            <a:spLocks noGrp="1"/>
          </p:cNvSpPr>
          <p:nvPr>
            <p:ph type="title"/>
          </p:nvPr>
        </p:nvSpPr>
        <p:spPr/>
        <p:txBody>
          <a:bodyPr>
            <a:normAutofit/>
          </a:bodyPr>
          <a:lstStyle/>
          <a:p>
            <a:r>
              <a:rPr lang="en-US" b="0" kern="0" dirty="0">
                <a:solidFill>
                  <a:srgbClr val="000099"/>
                </a:solidFill>
                <a:latin typeface="+mn-lt"/>
                <a:ea typeface="ＭＳ Ｐゴシック" charset="0"/>
              </a:rPr>
              <a:t>Interconnected ASes</a:t>
            </a:r>
            <a:endParaRPr lang="en-US" sz="4800" dirty="0">
              <a:latin typeface="+mn-lt"/>
            </a:endParaRPr>
          </a:p>
        </p:txBody>
      </p:sp>
      <p:sp>
        <p:nvSpPr>
          <p:cNvPr id="5" name="Slide Number Placeholder 4">
            <a:extLst>
              <a:ext uri="{FF2B5EF4-FFF2-40B4-BE49-F238E27FC236}">
                <a16:creationId xmlns:a16="http://schemas.microsoft.com/office/drawing/2014/main" id="{253403F4-351A-E44F-97D7-AD7199580E78}"/>
              </a:ext>
            </a:extLst>
          </p:cNvPr>
          <p:cNvSpPr>
            <a:spLocks noGrp="1"/>
          </p:cNvSpPr>
          <p:nvPr>
            <p:ph type="sldNum" sz="quarter" idx="4"/>
          </p:nvPr>
        </p:nvSpPr>
        <p:spPr/>
        <p:txBody>
          <a:bodyPr/>
          <a:lstStyle/>
          <a:p>
            <a:r>
              <a:rPr lang="en-US" dirty="0"/>
              <a:t>Network Layer: 5-</a:t>
            </a:r>
            <a:fld id="{C4204591-24BD-A542-B9D5-F8D8A88D2FEE}" type="slidenum">
              <a:rPr lang="en-US" smtClean="0"/>
              <a:pPr/>
              <a:t>44</a:t>
            </a:fld>
            <a:endParaRPr lang="en-US" dirty="0"/>
          </a:p>
        </p:txBody>
      </p:sp>
      <p:sp>
        <p:nvSpPr>
          <p:cNvPr id="133" name="Freeform 3">
            <a:extLst>
              <a:ext uri="{FF2B5EF4-FFF2-40B4-BE49-F238E27FC236}">
                <a16:creationId xmlns:a16="http://schemas.microsoft.com/office/drawing/2014/main" id="{E9C365D2-5973-C342-80CF-5D128AC2921C}"/>
              </a:ext>
            </a:extLst>
          </p:cNvPr>
          <p:cNvSpPr>
            <a:spLocks/>
          </p:cNvSpPr>
          <p:nvPr/>
        </p:nvSpPr>
        <p:spPr bwMode="auto">
          <a:xfrm>
            <a:off x="5446783" y="4100650"/>
            <a:ext cx="2351995" cy="1511508"/>
          </a:xfrm>
          <a:custGeom>
            <a:avLst/>
            <a:gdLst>
              <a:gd name="T0" fmla="*/ 1063 w 1162"/>
              <a:gd name="T1" fmla="*/ 49351 h 543"/>
              <a:gd name="T2" fmla="*/ 6960 w 1162"/>
              <a:gd name="T3" fmla="*/ 4162 h 543"/>
              <a:gd name="T4" fmla="*/ 17785 w 1162"/>
              <a:gd name="T5" fmla="*/ 23973 h 543"/>
              <a:gd name="T6" fmla="*/ 21649 w 1162"/>
              <a:gd name="T7" fmla="*/ 72662 h 543"/>
              <a:gd name="T8" fmla="*/ 19828 w 1162"/>
              <a:gd name="T9" fmla="*/ 137161 h 543"/>
              <a:gd name="T10" fmla="*/ 11083 w 1162"/>
              <a:gd name="T11" fmla="*/ 164591 h 543"/>
              <a:gd name="T12" fmla="*/ 1657 w 1162"/>
              <a:gd name="T13" fmla="*/ 133650 h 543"/>
              <a:gd name="T14" fmla="*/ 1063 w 1162"/>
              <a:gd name="T15" fmla="*/ 49351 h 543"/>
              <a:gd name="T16" fmla="*/ 0 60000 65536"/>
              <a:gd name="T17" fmla="*/ 0 60000 65536"/>
              <a:gd name="T18" fmla="*/ 0 60000 65536"/>
              <a:gd name="T19" fmla="*/ 0 60000 65536"/>
              <a:gd name="T20" fmla="*/ 0 60000 65536"/>
              <a:gd name="T21" fmla="*/ 0 60000 65536"/>
              <a:gd name="T22" fmla="*/ 0 60000 65536"/>
              <a:gd name="T23" fmla="*/ 0 60000 65536"/>
              <a:gd name="T24" fmla="*/ 0 w 1162"/>
              <a:gd name="T25" fmla="*/ 0 h 543"/>
              <a:gd name="T26" fmla="*/ 1162 w 1162"/>
              <a:gd name="T27" fmla="*/ 543 h 5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2" h="543">
                <a:moveTo>
                  <a:pt x="56" y="162"/>
                </a:moveTo>
                <a:cubicBezTo>
                  <a:pt x="115" y="100"/>
                  <a:pt x="221" y="28"/>
                  <a:pt x="368" y="14"/>
                </a:cubicBezTo>
                <a:cubicBezTo>
                  <a:pt x="515" y="0"/>
                  <a:pt x="811" y="42"/>
                  <a:pt x="940" y="79"/>
                </a:cubicBezTo>
                <a:cubicBezTo>
                  <a:pt x="1069" y="116"/>
                  <a:pt x="1126" y="177"/>
                  <a:pt x="1144" y="239"/>
                </a:cubicBezTo>
                <a:cubicBezTo>
                  <a:pt x="1162" y="301"/>
                  <a:pt x="1141" y="401"/>
                  <a:pt x="1048" y="451"/>
                </a:cubicBezTo>
                <a:cubicBezTo>
                  <a:pt x="955" y="501"/>
                  <a:pt x="746" y="543"/>
                  <a:pt x="586" y="541"/>
                </a:cubicBezTo>
                <a:cubicBezTo>
                  <a:pt x="426" y="539"/>
                  <a:pt x="176" y="502"/>
                  <a:pt x="88" y="439"/>
                </a:cubicBezTo>
                <a:cubicBezTo>
                  <a:pt x="0" y="376"/>
                  <a:pt x="63" y="220"/>
                  <a:pt x="56" y="162"/>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 name="Freeform 4">
            <a:extLst>
              <a:ext uri="{FF2B5EF4-FFF2-40B4-BE49-F238E27FC236}">
                <a16:creationId xmlns:a16="http://schemas.microsoft.com/office/drawing/2014/main" id="{4090092D-F797-484C-B1D2-AD83E59BF3EE}"/>
              </a:ext>
            </a:extLst>
          </p:cNvPr>
          <p:cNvSpPr>
            <a:spLocks/>
          </p:cNvSpPr>
          <p:nvPr/>
        </p:nvSpPr>
        <p:spPr bwMode="auto">
          <a:xfrm>
            <a:off x="1620228" y="3847012"/>
            <a:ext cx="1832250" cy="1498236"/>
          </a:xfrm>
          <a:custGeom>
            <a:avLst/>
            <a:gdLst>
              <a:gd name="T0" fmla="*/ 134 w 1198"/>
              <a:gd name="T1" fmla="*/ 270558 h 451"/>
              <a:gd name="T2" fmla="*/ 273 w 1198"/>
              <a:gd name="T3" fmla="*/ 132828 h 451"/>
              <a:gd name="T4" fmla="*/ 679 w 1198"/>
              <a:gd name="T5" fmla="*/ 73044 h 451"/>
              <a:gd name="T6" fmla="*/ 1501 w 1198"/>
              <a:gd name="T7" fmla="*/ 37135 h 451"/>
              <a:gd name="T8" fmla="*/ 1796 w 1198"/>
              <a:gd name="T9" fmla="*/ 294460 h 451"/>
              <a:gd name="T10" fmla="*/ 1350 w 1198"/>
              <a:gd name="T11" fmla="*/ 616944 h 451"/>
              <a:gd name="T12" fmla="*/ 466 w 1198"/>
              <a:gd name="T13" fmla="*/ 634874 h 451"/>
              <a:gd name="T14" fmla="*/ 54 w 1198"/>
              <a:gd name="T15" fmla="*/ 503524 h 451"/>
              <a:gd name="T16" fmla="*/ 134 w 1198"/>
              <a:gd name="T17" fmla="*/ 270558 h 4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8"/>
              <a:gd name="T28" fmla="*/ 0 h 451"/>
              <a:gd name="T29" fmla="*/ 1198 w 1198"/>
              <a:gd name="T30" fmla="*/ 451 h 4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8" h="451">
                <a:moveTo>
                  <a:pt x="88" y="181"/>
                </a:moveTo>
                <a:cubicBezTo>
                  <a:pt x="159" y="143"/>
                  <a:pt x="120" y="111"/>
                  <a:pt x="180" y="89"/>
                </a:cubicBezTo>
                <a:cubicBezTo>
                  <a:pt x="240" y="67"/>
                  <a:pt x="313" y="60"/>
                  <a:pt x="448" y="49"/>
                </a:cubicBezTo>
                <a:cubicBezTo>
                  <a:pt x="583" y="38"/>
                  <a:pt x="866" y="0"/>
                  <a:pt x="988" y="25"/>
                </a:cubicBezTo>
                <a:cubicBezTo>
                  <a:pt x="1110" y="50"/>
                  <a:pt x="1198" y="132"/>
                  <a:pt x="1181" y="197"/>
                </a:cubicBezTo>
                <a:cubicBezTo>
                  <a:pt x="1164" y="262"/>
                  <a:pt x="1034" y="375"/>
                  <a:pt x="889" y="413"/>
                </a:cubicBezTo>
                <a:cubicBezTo>
                  <a:pt x="744" y="451"/>
                  <a:pt x="449" y="438"/>
                  <a:pt x="307" y="425"/>
                </a:cubicBezTo>
                <a:cubicBezTo>
                  <a:pt x="165" y="412"/>
                  <a:pt x="72" y="378"/>
                  <a:pt x="36" y="337"/>
                </a:cubicBezTo>
                <a:cubicBezTo>
                  <a:pt x="0" y="296"/>
                  <a:pt x="77" y="213"/>
                  <a:pt x="88" y="181"/>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 name="Freeform 5">
            <a:extLst>
              <a:ext uri="{FF2B5EF4-FFF2-40B4-BE49-F238E27FC236}">
                <a16:creationId xmlns:a16="http://schemas.microsoft.com/office/drawing/2014/main" id="{D3A2AF50-CEA9-924C-8C29-0549AF5748DF}"/>
              </a:ext>
            </a:extLst>
          </p:cNvPr>
          <p:cNvSpPr>
            <a:spLocks/>
          </p:cNvSpPr>
          <p:nvPr/>
        </p:nvSpPr>
        <p:spPr bwMode="auto">
          <a:xfrm>
            <a:off x="2802795" y="4927925"/>
            <a:ext cx="2930139" cy="1167917"/>
          </a:xfrm>
          <a:custGeom>
            <a:avLst/>
            <a:gdLst>
              <a:gd name="T0" fmla="*/ 1319 w 1583"/>
              <a:gd name="T1" fmla="*/ 862 h 682"/>
              <a:gd name="T2" fmla="*/ 3445 w 1583"/>
              <a:gd name="T3" fmla="*/ 285 h 682"/>
              <a:gd name="T4" fmla="*/ 6645 w 1583"/>
              <a:gd name="T5" fmla="*/ 77 h 682"/>
              <a:gd name="T6" fmla="*/ 9794 w 1583"/>
              <a:gd name="T7" fmla="*/ 744 h 682"/>
              <a:gd name="T8" fmla="*/ 13238 w 1583"/>
              <a:gd name="T9" fmla="*/ 1642 h 682"/>
              <a:gd name="T10" fmla="*/ 10773 w 1583"/>
              <a:gd name="T11" fmla="*/ 2476 h 682"/>
              <a:gd name="T12" fmla="*/ 5844 w 1583"/>
              <a:gd name="T13" fmla="*/ 2523 h 682"/>
              <a:gd name="T14" fmla="*/ 751 w 1583"/>
              <a:gd name="T15" fmla="*/ 2291 h 682"/>
              <a:gd name="T16" fmla="*/ 1319 w 1583"/>
              <a:gd name="T17" fmla="*/ 862 h 6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3"/>
              <a:gd name="T28" fmla="*/ 0 h 682"/>
              <a:gd name="T29" fmla="*/ 1583 w 1583"/>
              <a:gd name="T30" fmla="*/ 682 h 6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3" h="682">
                <a:moveTo>
                  <a:pt x="155" y="224"/>
                </a:moveTo>
                <a:cubicBezTo>
                  <a:pt x="208" y="137"/>
                  <a:pt x="302" y="108"/>
                  <a:pt x="407" y="74"/>
                </a:cubicBezTo>
                <a:cubicBezTo>
                  <a:pt x="512" y="40"/>
                  <a:pt x="660" y="0"/>
                  <a:pt x="785" y="20"/>
                </a:cubicBezTo>
                <a:cubicBezTo>
                  <a:pt x="910" y="40"/>
                  <a:pt x="1027" y="126"/>
                  <a:pt x="1157" y="194"/>
                </a:cubicBezTo>
                <a:cubicBezTo>
                  <a:pt x="1287" y="262"/>
                  <a:pt x="1545" y="353"/>
                  <a:pt x="1564" y="428"/>
                </a:cubicBezTo>
                <a:cubicBezTo>
                  <a:pt x="1583" y="503"/>
                  <a:pt x="1417" y="606"/>
                  <a:pt x="1272" y="644"/>
                </a:cubicBezTo>
                <a:cubicBezTo>
                  <a:pt x="1127" y="682"/>
                  <a:pt x="887" y="664"/>
                  <a:pt x="690" y="656"/>
                </a:cubicBezTo>
                <a:cubicBezTo>
                  <a:pt x="493" y="648"/>
                  <a:pt x="178" y="668"/>
                  <a:pt x="89" y="596"/>
                </a:cubicBezTo>
                <a:cubicBezTo>
                  <a:pt x="0" y="524"/>
                  <a:pt x="102" y="311"/>
                  <a:pt x="155" y="22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 name="Oval 6">
            <a:extLst>
              <a:ext uri="{FF2B5EF4-FFF2-40B4-BE49-F238E27FC236}">
                <a16:creationId xmlns:a16="http://schemas.microsoft.com/office/drawing/2014/main" id="{D886B232-293A-5347-8A9F-D005603A3D64}"/>
              </a:ext>
            </a:extLst>
          </p:cNvPr>
          <p:cNvSpPr>
            <a:spLocks noChangeArrowheads="1"/>
          </p:cNvSpPr>
          <p:nvPr/>
        </p:nvSpPr>
        <p:spPr bwMode="auto">
          <a:xfrm>
            <a:off x="2001278" y="4926450"/>
            <a:ext cx="456967" cy="119446"/>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 name="Line 7">
            <a:extLst>
              <a:ext uri="{FF2B5EF4-FFF2-40B4-BE49-F238E27FC236}">
                <a16:creationId xmlns:a16="http://schemas.microsoft.com/office/drawing/2014/main" id="{48D605CF-ABE3-1B4F-A232-D527090F964F}"/>
              </a:ext>
            </a:extLst>
          </p:cNvPr>
          <p:cNvSpPr>
            <a:spLocks noChangeShapeType="1"/>
          </p:cNvSpPr>
          <p:nvPr/>
        </p:nvSpPr>
        <p:spPr bwMode="auto">
          <a:xfrm>
            <a:off x="2001278" y="4916128"/>
            <a:ext cx="0" cy="76681"/>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 name="Line 8">
            <a:extLst>
              <a:ext uri="{FF2B5EF4-FFF2-40B4-BE49-F238E27FC236}">
                <a16:creationId xmlns:a16="http://schemas.microsoft.com/office/drawing/2014/main" id="{6E612E8D-CA6C-F94A-8F5F-7BEED5AE7E82}"/>
              </a:ext>
            </a:extLst>
          </p:cNvPr>
          <p:cNvSpPr>
            <a:spLocks noChangeShapeType="1"/>
          </p:cNvSpPr>
          <p:nvPr/>
        </p:nvSpPr>
        <p:spPr bwMode="auto">
          <a:xfrm>
            <a:off x="2458245" y="4916128"/>
            <a:ext cx="0" cy="76681"/>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 name="Rectangle 9">
            <a:extLst>
              <a:ext uri="{FF2B5EF4-FFF2-40B4-BE49-F238E27FC236}">
                <a16:creationId xmlns:a16="http://schemas.microsoft.com/office/drawing/2014/main" id="{0E2B504C-B9E0-FC47-9368-53C623397F64}"/>
              </a:ext>
            </a:extLst>
          </p:cNvPr>
          <p:cNvSpPr>
            <a:spLocks noChangeArrowheads="1"/>
          </p:cNvSpPr>
          <p:nvPr/>
        </p:nvSpPr>
        <p:spPr bwMode="auto">
          <a:xfrm>
            <a:off x="2001278" y="4916128"/>
            <a:ext cx="452588" cy="75207"/>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 name="Oval 10">
            <a:extLst>
              <a:ext uri="{FF2B5EF4-FFF2-40B4-BE49-F238E27FC236}">
                <a16:creationId xmlns:a16="http://schemas.microsoft.com/office/drawing/2014/main" id="{9EFBE396-B625-0344-8E23-5BBAD57A09A7}"/>
              </a:ext>
            </a:extLst>
          </p:cNvPr>
          <p:cNvSpPr>
            <a:spLocks noChangeArrowheads="1"/>
          </p:cNvSpPr>
          <p:nvPr/>
        </p:nvSpPr>
        <p:spPr bwMode="auto">
          <a:xfrm>
            <a:off x="1996898" y="4829124"/>
            <a:ext cx="456967" cy="14009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 name="Rectangle 11">
            <a:extLst>
              <a:ext uri="{FF2B5EF4-FFF2-40B4-BE49-F238E27FC236}">
                <a16:creationId xmlns:a16="http://schemas.microsoft.com/office/drawing/2014/main" id="{F0DBD69C-A5DB-DC4A-AE43-093463BEFD9F}"/>
              </a:ext>
            </a:extLst>
          </p:cNvPr>
          <p:cNvSpPr>
            <a:spLocks noChangeArrowheads="1"/>
          </p:cNvSpPr>
          <p:nvPr/>
        </p:nvSpPr>
        <p:spPr bwMode="auto">
          <a:xfrm>
            <a:off x="2123914" y="4848294"/>
            <a:ext cx="205854" cy="182856"/>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 name="Text Box 12">
            <a:extLst>
              <a:ext uri="{FF2B5EF4-FFF2-40B4-BE49-F238E27FC236}">
                <a16:creationId xmlns:a16="http://schemas.microsoft.com/office/drawing/2014/main" id="{9C707F26-D218-B941-ACA7-2537E8CEE743}"/>
              </a:ext>
            </a:extLst>
          </p:cNvPr>
          <p:cNvSpPr txBox="1">
            <a:spLocks noChangeArrowheads="1"/>
          </p:cNvSpPr>
          <p:nvPr/>
        </p:nvSpPr>
        <p:spPr bwMode="auto">
          <a:xfrm>
            <a:off x="1998358" y="4752442"/>
            <a:ext cx="467187"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3b</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 name="Oval 13">
            <a:extLst>
              <a:ext uri="{FF2B5EF4-FFF2-40B4-BE49-F238E27FC236}">
                <a16:creationId xmlns:a16="http://schemas.microsoft.com/office/drawing/2014/main" id="{F5CAF371-FE17-244E-B591-ECED8083E85E}"/>
              </a:ext>
            </a:extLst>
          </p:cNvPr>
          <p:cNvSpPr>
            <a:spLocks noChangeArrowheads="1"/>
          </p:cNvSpPr>
          <p:nvPr/>
        </p:nvSpPr>
        <p:spPr bwMode="auto">
          <a:xfrm>
            <a:off x="3779509" y="5820083"/>
            <a:ext cx="456967" cy="119446"/>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 name="Line 14">
            <a:extLst>
              <a:ext uri="{FF2B5EF4-FFF2-40B4-BE49-F238E27FC236}">
                <a16:creationId xmlns:a16="http://schemas.microsoft.com/office/drawing/2014/main" id="{21854A4C-DB2D-E340-B5A9-97C52C8C104F}"/>
              </a:ext>
            </a:extLst>
          </p:cNvPr>
          <p:cNvSpPr>
            <a:spLocks noChangeShapeType="1"/>
          </p:cNvSpPr>
          <p:nvPr/>
        </p:nvSpPr>
        <p:spPr bwMode="auto">
          <a:xfrm>
            <a:off x="3779509" y="5809761"/>
            <a:ext cx="0" cy="76681"/>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 name="Line 15">
            <a:extLst>
              <a:ext uri="{FF2B5EF4-FFF2-40B4-BE49-F238E27FC236}">
                <a16:creationId xmlns:a16="http://schemas.microsoft.com/office/drawing/2014/main" id="{E1CB0695-60DD-C243-A589-4B84D9A97D8C}"/>
              </a:ext>
            </a:extLst>
          </p:cNvPr>
          <p:cNvSpPr>
            <a:spLocks noChangeShapeType="1"/>
          </p:cNvSpPr>
          <p:nvPr/>
        </p:nvSpPr>
        <p:spPr bwMode="auto">
          <a:xfrm>
            <a:off x="4236476" y="5809761"/>
            <a:ext cx="0" cy="76681"/>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 name="Rectangle 16">
            <a:extLst>
              <a:ext uri="{FF2B5EF4-FFF2-40B4-BE49-F238E27FC236}">
                <a16:creationId xmlns:a16="http://schemas.microsoft.com/office/drawing/2014/main" id="{5BD440AE-D73F-7F45-9AA6-838A5A161111}"/>
              </a:ext>
            </a:extLst>
          </p:cNvPr>
          <p:cNvSpPr>
            <a:spLocks noChangeArrowheads="1"/>
          </p:cNvSpPr>
          <p:nvPr/>
        </p:nvSpPr>
        <p:spPr bwMode="auto">
          <a:xfrm>
            <a:off x="3779509" y="5809761"/>
            <a:ext cx="452588" cy="75207"/>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7" name="Oval 17">
            <a:extLst>
              <a:ext uri="{FF2B5EF4-FFF2-40B4-BE49-F238E27FC236}">
                <a16:creationId xmlns:a16="http://schemas.microsoft.com/office/drawing/2014/main" id="{E5795699-8636-AB42-9278-8D9E1A42842D}"/>
              </a:ext>
            </a:extLst>
          </p:cNvPr>
          <p:cNvSpPr>
            <a:spLocks noChangeArrowheads="1"/>
          </p:cNvSpPr>
          <p:nvPr/>
        </p:nvSpPr>
        <p:spPr bwMode="auto">
          <a:xfrm>
            <a:off x="3775129" y="5722757"/>
            <a:ext cx="456967" cy="14009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8" name="Group 18">
            <a:extLst>
              <a:ext uri="{FF2B5EF4-FFF2-40B4-BE49-F238E27FC236}">
                <a16:creationId xmlns:a16="http://schemas.microsoft.com/office/drawing/2014/main" id="{6B8409BD-7477-6747-91EB-78CFC8F8BA47}"/>
              </a:ext>
            </a:extLst>
          </p:cNvPr>
          <p:cNvGrpSpPr>
            <a:grpSpLocks/>
          </p:cNvGrpSpPr>
          <p:nvPr/>
        </p:nvGrpSpPr>
        <p:grpSpPr bwMode="auto">
          <a:xfrm>
            <a:off x="3778049" y="5637228"/>
            <a:ext cx="468647" cy="396679"/>
            <a:chOff x="2897" y="2425"/>
            <a:chExt cx="323" cy="269"/>
          </a:xfrm>
        </p:grpSpPr>
        <p:sp>
          <p:nvSpPr>
            <p:cNvPr id="251" name="Rectangle 19">
              <a:extLst>
                <a:ext uri="{FF2B5EF4-FFF2-40B4-BE49-F238E27FC236}">
                  <a16:creationId xmlns:a16="http://schemas.microsoft.com/office/drawing/2014/main" id="{7D7609E8-756E-1B41-AE93-5463D8AF72AE}"/>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Text Box 20">
              <a:extLst>
                <a:ext uri="{FF2B5EF4-FFF2-40B4-BE49-F238E27FC236}">
                  <a16:creationId xmlns:a16="http://schemas.microsoft.com/office/drawing/2014/main" id="{7B4233D3-81BD-B448-80FE-0C01096615A5}"/>
                </a:ext>
              </a:extLst>
            </p:cNvPr>
            <p:cNvSpPr txBox="1">
              <a:spLocks noChangeArrowheads="1"/>
            </p:cNvSpPr>
            <p:nvPr/>
          </p:nvSpPr>
          <p:spPr bwMode="auto">
            <a:xfrm>
              <a:off x="2897" y="2425"/>
              <a:ext cx="323"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1d</a:t>
              </a:r>
            </a:p>
          </p:txBody>
        </p:sp>
      </p:grpSp>
      <p:sp>
        <p:nvSpPr>
          <p:cNvPr id="149" name="Oval 21">
            <a:extLst>
              <a:ext uri="{FF2B5EF4-FFF2-40B4-BE49-F238E27FC236}">
                <a16:creationId xmlns:a16="http://schemas.microsoft.com/office/drawing/2014/main" id="{7AA5B5C8-99AF-D744-91DD-4758CEDCAEAA}"/>
              </a:ext>
            </a:extLst>
          </p:cNvPr>
          <p:cNvSpPr>
            <a:spLocks noChangeArrowheads="1"/>
          </p:cNvSpPr>
          <p:nvPr/>
        </p:nvSpPr>
        <p:spPr bwMode="auto">
          <a:xfrm>
            <a:off x="2820315" y="4731797"/>
            <a:ext cx="456967" cy="1223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0" name="Line 22">
            <a:extLst>
              <a:ext uri="{FF2B5EF4-FFF2-40B4-BE49-F238E27FC236}">
                <a16:creationId xmlns:a16="http://schemas.microsoft.com/office/drawing/2014/main" id="{3F1A6000-25C3-6A47-897A-6B2052E82150}"/>
              </a:ext>
            </a:extLst>
          </p:cNvPr>
          <p:cNvSpPr>
            <a:spLocks noChangeShapeType="1"/>
          </p:cNvSpPr>
          <p:nvPr/>
        </p:nvSpPr>
        <p:spPr bwMode="auto">
          <a:xfrm>
            <a:off x="2820315" y="4721475"/>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1" name="Line 23">
            <a:extLst>
              <a:ext uri="{FF2B5EF4-FFF2-40B4-BE49-F238E27FC236}">
                <a16:creationId xmlns:a16="http://schemas.microsoft.com/office/drawing/2014/main" id="{2C6C2593-75EB-9041-B98E-049BD334D460}"/>
              </a:ext>
            </a:extLst>
          </p:cNvPr>
          <p:cNvSpPr>
            <a:spLocks noChangeShapeType="1"/>
          </p:cNvSpPr>
          <p:nvPr/>
        </p:nvSpPr>
        <p:spPr bwMode="auto">
          <a:xfrm>
            <a:off x="3277282" y="4721475"/>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2" name="Rectangle 24">
            <a:extLst>
              <a:ext uri="{FF2B5EF4-FFF2-40B4-BE49-F238E27FC236}">
                <a16:creationId xmlns:a16="http://schemas.microsoft.com/office/drawing/2014/main" id="{503F2144-C006-BA4A-A54C-154D6C9ABA2E}"/>
              </a:ext>
            </a:extLst>
          </p:cNvPr>
          <p:cNvSpPr>
            <a:spLocks noChangeArrowheads="1"/>
          </p:cNvSpPr>
          <p:nvPr/>
        </p:nvSpPr>
        <p:spPr bwMode="auto">
          <a:xfrm>
            <a:off x="2820315" y="4721475"/>
            <a:ext cx="452588" cy="6930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3" name="Oval 25">
            <a:extLst>
              <a:ext uri="{FF2B5EF4-FFF2-40B4-BE49-F238E27FC236}">
                <a16:creationId xmlns:a16="http://schemas.microsoft.com/office/drawing/2014/main" id="{D492E009-7760-4343-874C-AD3B41835873}"/>
              </a:ext>
            </a:extLst>
          </p:cNvPr>
          <p:cNvSpPr>
            <a:spLocks noChangeArrowheads="1"/>
          </p:cNvSpPr>
          <p:nvPr/>
        </p:nvSpPr>
        <p:spPr bwMode="auto">
          <a:xfrm>
            <a:off x="2815935" y="4634471"/>
            <a:ext cx="456967" cy="14009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4" name="Rectangle 26">
            <a:extLst>
              <a:ext uri="{FF2B5EF4-FFF2-40B4-BE49-F238E27FC236}">
                <a16:creationId xmlns:a16="http://schemas.microsoft.com/office/drawing/2014/main" id="{F8BDB031-7C07-264D-B086-6DC72DC78BDE}"/>
              </a:ext>
            </a:extLst>
          </p:cNvPr>
          <p:cNvSpPr>
            <a:spLocks noChangeArrowheads="1"/>
          </p:cNvSpPr>
          <p:nvPr/>
        </p:nvSpPr>
        <p:spPr bwMode="auto">
          <a:xfrm>
            <a:off x="2942952" y="4653641"/>
            <a:ext cx="207314" cy="162211"/>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5" name="Text Box 27">
            <a:extLst>
              <a:ext uri="{FF2B5EF4-FFF2-40B4-BE49-F238E27FC236}">
                <a16:creationId xmlns:a16="http://schemas.microsoft.com/office/drawing/2014/main" id="{B087AFAB-7C65-874C-8F8F-3012C906099F}"/>
              </a:ext>
            </a:extLst>
          </p:cNvPr>
          <p:cNvSpPr txBox="1">
            <a:spLocks noChangeArrowheads="1"/>
          </p:cNvSpPr>
          <p:nvPr/>
        </p:nvSpPr>
        <p:spPr bwMode="auto">
          <a:xfrm>
            <a:off x="2818855" y="4556315"/>
            <a:ext cx="467187"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3a</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6" name="Oval 28">
            <a:extLst>
              <a:ext uri="{FF2B5EF4-FFF2-40B4-BE49-F238E27FC236}">
                <a16:creationId xmlns:a16="http://schemas.microsoft.com/office/drawing/2014/main" id="{87CEC350-ADF1-E24F-A235-1A9B645EFA00}"/>
              </a:ext>
            </a:extLst>
          </p:cNvPr>
          <p:cNvSpPr>
            <a:spLocks noChangeArrowheads="1"/>
          </p:cNvSpPr>
          <p:nvPr/>
        </p:nvSpPr>
        <p:spPr bwMode="auto">
          <a:xfrm>
            <a:off x="3726950" y="5236125"/>
            <a:ext cx="456967" cy="119446"/>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7" name="Line 29">
            <a:extLst>
              <a:ext uri="{FF2B5EF4-FFF2-40B4-BE49-F238E27FC236}">
                <a16:creationId xmlns:a16="http://schemas.microsoft.com/office/drawing/2014/main" id="{5782FBF4-093E-9947-AAA6-533CA371CD3F}"/>
              </a:ext>
            </a:extLst>
          </p:cNvPr>
          <p:cNvSpPr>
            <a:spLocks noChangeShapeType="1"/>
          </p:cNvSpPr>
          <p:nvPr/>
        </p:nvSpPr>
        <p:spPr bwMode="auto">
          <a:xfrm>
            <a:off x="3726950" y="5227277"/>
            <a:ext cx="0" cy="752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8" name="Line 30">
            <a:extLst>
              <a:ext uri="{FF2B5EF4-FFF2-40B4-BE49-F238E27FC236}">
                <a16:creationId xmlns:a16="http://schemas.microsoft.com/office/drawing/2014/main" id="{FA0971A2-9137-1943-A6F3-BD3716BCCBB6}"/>
              </a:ext>
            </a:extLst>
          </p:cNvPr>
          <p:cNvSpPr>
            <a:spLocks noChangeShapeType="1"/>
          </p:cNvSpPr>
          <p:nvPr/>
        </p:nvSpPr>
        <p:spPr bwMode="auto">
          <a:xfrm>
            <a:off x="4183917" y="5227277"/>
            <a:ext cx="0" cy="752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9" name="Rectangle 31">
            <a:extLst>
              <a:ext uri="{FF2B5EF4-FFF2-40B4-BE49-F238E27FC236}">
                <a16:creationId xmlns:a16="http://schemas.microsoft.com/office/drawing/2014/main" id="{FBE8FDDA-4B2E-BE4C-95BF-585222778ECA}"/>
              </a:ext>
            </a:extLst>
          </p:cNvPr>
          <p:cNvSpPr>
            <a:spLocks noChangeArrowheads="1"/>
          </p:cNvSpPr>
          <p:nvPr/>
        </p:nvSpPr>
        <p:spPr bwMode="auto">
          <a:xfrm>
            <a:off x="3726950" y="5227277"/>
            <a:ext cx="452588" cy="70783"/>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0" name="Oval 32">
            <a:extLst>
              <a:ext uri="{FF2B5EF4-FFF2-40B4-BE49-F238E27FC236}">
                <a16:creationId xmlns:a16="http://schemas.microsoft.com/office/drawing/2014/main" id="{6DE39B5B-BD23-3044-9274-CFE1A3DFE64E}"/>
              </a:ext>
            </a:extLst>
          </p:cNvPr>
          <p:cNvSpPr>
            <a:spLocks noChangeArrowheads="1"/>
          </p:cNvSpPr>
          <p:nvPr/>
        </p:nvSpPr>
        <p:spPr bwMode="auto">
          <a:xfrm>
            <a:off x="3722570" y="5138799"/>
            <a:ext cx="456967" cy="14009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61" name="Group 33">
            <a:extLst>
              <a:ext uri="{FF2B5EF4-FFF2-40B4-BE49-F238E27FC236}">
                <a16:creationId xmlns:a16="http://schemas.microsoft.com/office/drawing/2014/main" id="{D6CD68FD-658B-EA4A-AFA2-F4EE9AE43DCA}"/>
              </a:ext>
            </a:extLst>
          </p:cNvPr>
          <p:cNvGrpSpPr>
            <a:grpSpLocks/>
          </p:cNvGrpSpPr>
          <p:nvPr/>
        </p:nvGrpSpPr>
        <p:grpSpPr bwMode="auto">
          <a:xfrm>
            <a:off x="3729870" y="5053269"/>
            <a:ext cx="452588" cy="398153"/>
            <a:chOff x="2899" y="2425"/>
            <a:chExt cx="319" cy="270"/>
          </a:xfrm>
        </p:grpSpPr>
        <p:sp>
          <p:nvSpPr>
            <p:cNvPr id="249" name="Rectangle 34">
              <a:extLst>
                <a:ext uri="{FF2B5EF4-FFF2-40B4-BE49-F238E27FC236}">
                  <a16:creationId xmlns:a16="http://schemas.microsoft.com/office/drawing/2014/main" id="{C85F8938-221C-6441-94A5-77506E21CEF5}"/>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Text Box 35">
              <a:extLst>
                <a:ext uri="{FF2B5EF4-FFF2-40B4-BE49-F238E27FC236}">
                  <a16:creationId xmlns:a16="http://schemas.microsoft.com/office/drawing/2014/main" id="{430475AC-A5D0-EF4C-9180-A3E96828AD84}"/>
                </a:ext>
              </a:extLst>
            </p:cNvPr>
            <p:cNvSpPr txBox="1">
              <a:spLocks noChangeArrowheads="1"/>
            </p:cNvSpPr>
            <p:nvPr/>
          </p:nvSpPr>
          <p:spPr bwMode="auto">
            <a:xfrm>
              <a:off x="2899" y="2425"/>
              <a:ext cx="319"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1c</a:t>
              </a:r>
            </a:p>
          </p:txBody>
        </p:sp>
      </p:grpSp>
      <p:sp>
        <p:nvSpPr>
          <p:cNvPr id="162" name="Line 36">
            <a:extLst>
              <a:ext uri="{FF2B5EF4-FFF2-40B4-BE49-F238E27FC236}">
                <a16:creationId xmlns:a16="http://schemas.microsoft.com/office/drawing/2014/main" id="{AF16B8FF-7450-3B46-865A-EC0F92A90E8F}"/>
              </a:ext>
            </a:extLst>
          </p:cNvPr>
          <p:cNvSpPr>
            <a:spLocks noChangeShapeType="1"/>
          </p:cNvSpPr>
          <p:nvPr/>
        </p:nvSpPr>
        <p:spPr bwMode="auto">
          <a:xfrm>
            <a:off x="6347578" y="4971418"/>
            <a:ext cx="449668" cy="14451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3" name="Line 37">
            <a:extLst>
              <a:ext uri="{FF2B5EF4-FFF2-40B4-BE49-F238E27FC236}">
                <a16:creationId xmlns:a16="http://schemas.microsoft.com/office/drawing/2014/main" id="{B705DAC1-A436-FC47-B3A5-64086AE0207E}"/>
              </a:ext>
            </a:extLst>
          </p:cNvPr>
          <p:cNvSpPr>
            <a:spLocks noChangeShapeType="1"/>
          </p:cNvSpPr>
          <p:nvPr/>
        </p:nvSpPr>
        <p:spPr bwMode="auto">
          <a:xfrm>
            <a:off x="6820605" y="4846819"/>
            <a:ext cx="132856" cy="171058"/>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4" name="Line 38">
            <a:extLst>
              <a:ext uri="{FF2B5EF4-FFF2-40B4-BE49-F238E27FC236}">
                <a16:creationId xmlns:a16="http://schemas.microsoft.com/office/drawing/2014/main" id="{B646BCF5-2213-9142-8477-66C7DFEE38E7}"/>
              </a:ext>
            </a:extLst>
          </p:cNvPr>
          <p:cNvSpPr>
            <a:spLocks noChangeShapeType="1"/>
          </p:cNvSpPr>
          <p:nvPr/>
        </p:nvSpPr>
        <p:spPr bwMode="auto">
          <a:xfrm flipV="1">
            <a:off x="6248301" y="4781935"/>
            <a:ext cx="166435" cy="112073"/>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5" name="Freeform 39">
            <a:extLst>
              <a:ext uri="{FF2B5EF4-FFF2-40B4-BE49-F238E27FC236}">
                <a16:creationId xmlns:a16="http://schemas.microsoft.com/office/drawing/2014/main" id="{1A359E4A-1EBE-234F-9DE9-E4FB43E18A2D}"/>
              </a:ext>
            </a:extLst>
          </p:cNvPr>
          <p:cNvSpPr>
            <a:spLocks/>
          </p:cNvSpPr>
          <p:nvPr/>
        </p:nvSpPr>
        <p:spPr bwMode="auto">
          <a:xfrm>
            <a:off x="4233556" y="5716858"/>
            <a:ext cx="385429" cy="120921"/>
          </a:xfrm>
          <a:custGeom>
            <a:avLst/>
            <a:gdLst>
              <a:gd name="T0" fmla="*/ 0 w 264"/>
              <a:gd name="T1" fmla="*/ 82 h 82"/>
              <a:gd name="T2" fmla="*/ 264 w 264"/>
              <a:gd name="T3" fmla="*/ 0 h 82"/>
              <a:gd name="T4" fmla="*/ 0 60000 65536"/>
              <a:gd name="T5" fmla="*/ 0 60000 65536"/>
              <a:gd name="T6" fmla="*/ 0 w 264"/>
              <a:gd name="T7" fmla="*/ 0 h 82"/>
              <a:gd name="T8" fmla="*/ 264 w 264"/>
              <a:gd name="T9" fmla="*/ 82 h 82"/>
            </a:gdLst>
            <a:ahLst/>
            <a:cxnLst>
              <a:cxn ang="T4">
                <a:pos x="T0" y="T1"/>
              </a:cxn>
              <a:cxn ang="T5">
                <a:pos x="T2" y="T3"/>
              </a:cxn>
            </a:cxnLst>
            <a:rect l="T6" t="T7" r="T8" b="T9"/>
            <a:pathLst>
              <a:path w="264" h="82">
                <a:moveTo>
                  <a:pt x="0" y="82"/>
                </a:moveTo>
                <a:lnTo>
                  <a:pt x="264" y="0"/>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6" name="Freeform 40">
            <a:extLst>
              <a:ext uri="{FF2B5EF4-FFF2-40B4-BE49-F238E27FC236}">
                <a16:creationId xmlns:a16="http://schemas.microsoft.com/office/drawing/2014/main" id="{097126F1-D995-444D-8642-03F5F5E0DBAA}"/>
              </a:ext>
            </a:extLst>
          </p:cNvPr>
          <p:cNvSpPr>
            <a:spLocks/>
          </p:cNvSpPr>
          <p:nvPr/>
        </p:nvSpPr>
        <p:spPr bwMode="auto">
          <a:xfrm>
            <a:off x="3561975" y="5663771"/>
            <a:ext cx="221914" cy="174008"/>
          </a:xfrm>
          <a:custGeom>
            <a:avLst/>
            <a:gdLst>
              <a:gd name="T0" fmla="*/ 0 w 152"/>
              <a:gd name="T1" fmla="*/ 0 h 118"/>
              <a:gd name="T2" fmla="*/ 152 w 152"/>
              <a:gd name="T3" fmla="*/ 118 h 118"/>
              <a:gd name="T4" fmla="*/ 0 60000 65536"/>
              <a:gd name="T5" fmla="*/ 0 60000 65536"/>
              <a:gd name="T6" fmla="*/ 0 w 152"/>
              <a:gd name="T7" fmla="*/ 0 h 118"/>
              <a:gd name="T8" fmla="*/ 152 w 152"/>
              <a:gd name="T9" fmla="*/ 118 h 118"/>
            </a:gdLst>
            <a:ahLst/>
            <a:cxnLst>
              <a:cxn ang="T4">
                <a:pos x="T0" y="T1"/>
              </a:cxn>
              <a:cxn ang="T5">
                <a:pos x="T2" y="T3"/>
              </a:cxn>
            </a:cxnLst>
            <a:rect l="T6" t="T7" r="T8" b="T9"/>
            <a:pathLst>
              <a:path w="152" h="118">
                <a:moveTo>
                  <a:pt x="0" y="0"/>
                </a:moveTo>
                <a:lnTo>
                  <a:pt x="152" y="118"/>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Freeform 41">
            <a:extLst>
              <a:ext uri="{FF2B5EF4-FFF2-40B4-BE49-F238E27FC236}">
                <a16:creationId xmlns:a16="http://schemas.microsoft.com/office/drawing/2014/main" id="{8FA74CA7-BEE7-3E46-BAFF-EC2177B4B95C}"/>
              </a:ext>
            </a:extLst>
          </p:cNvPr>
          <p:cNvSpPr>
            <a:spLocks/>
          </p:cNvSpPr>
          <p:nvPr/>
        </p:nvSpPr>
        <p:spPr bwMode="auto">
          <a:xfrm>
            <a:off x="3743010" y="5560546"/>
            <a:ext cx="823417" cy="120921"/>
          </a:xfrm>
          <a:custGeom>
            <a:avLst/>
            <a:gdLst>
              <a:gd name="T0" fmla="*/ 0 w 564"/>
              <a:gd name="T1" fmla="*/ 0 h 82"/>
              <a:gd name="T2" fmla="*/ 564 w 564"/>
              <a:gd name="T3" fmla="*/ 82 h 82"/>
              <a:gd name="T4" fmla="*/ 0 60000 65536"/>
              <a:gd name="T5" fmla="*/ 0 60000 65536"/>
              <a:gd name="T6" fmla="*/ 0 w 564"/>
              <a:gd name="T7" fmla="*/ 0 h 82"/>
              <a:gd name="T8" fmla="*/ 564 w 564"/>
              <a:gd name="T9" fmla="*/ 82 h 82"/>
            </a:gdLst>
            <a:ahLst/>
            <a:cxnLst>
              <a:cxn ang="T4">
                <a:pos x="T0" y="T1"/>
              </a:cxn>
              <a:cxn ang="T5">
                <a:pos x="T2" y="T3"/>
              </a:cxn>
            </a:cxnLst>
            <a:rect l="T6" t="T7" r="T8" b="T9"/>
            <a:pathLst>
              <a:path w="564" h="82">
                <a:moveTo>
                  <a:pt x="0" y="0"/>
                </a:moveTo>
                <a:lnTo>
                  <a:pt x="564" y="82"/>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Freeform 42">
            <a:extLst>
              <a:ext uri="{FF2B5EF4-FFF2-40B4-BE49-F238E27FC236}">
                <a16:creationId xmlns:a16="http://schemas.microsoft.com/office/drawing/2014/main" id="{A5B0DFEC-B8A9-C34F-94A0-A4E2936DD8A8}"/>
              </a:ext>
            </a:extLst>
          </p:cNvPr>
          <p:cNvSpPr>
            <a:spLocks/>
          </p:cNvSpPr>
          <p:nvPr/>
        </p:nvSpPr>
        <p:spPr bwMode="auto">
          <a:xfrm>
            <a:off x="3652492" y="5321654"/>
            <a:ext cx="110957" cy="138616"/>
          </a:xfrm>
          <a:custGeom>
            <a:avLst/>
            <a:gdLst>
              <a:gd name="T0" fmla="*/ 0 w 76"/>
              <a:gd name="T1" fmla="*/ 94 h 94"/>
              <a:gd name="T2" fmla="*/ 76 w 76"/>
              <a:gd name="T3" fmla="*/ 0 h 94"/>
              <a:gd name="T4" fmla="*/ 0 60000 65536"/>
              <a:gd name="T5" fmla="*/ 0 60000 65536"/>
              <a:gd name="T6" fmla="*/ 0 w 76"/>
              <a:gd name="T7" fmla="*/ 0 h 94"/>
              <a:gd name="T8" fmla="*/ 76 w 76"/>
              <a:gd name="T9" fmla="*/ 94 h 94"/>
            </a:gdLst>
            <a:ahLst/>
            <a:cxnLst>
              <a:cxn ang="T4">
                <a:pos x="T0" y="T1"/>
              </a:cxn>
              <a:cxn ang="T5">
                <a:pos x="T2" y="T3"/>
              </a:cxn>
            </a:cxnLst>
            <a:rect l="T6" t="T7" r="T8" b="T9"/>
            <a:pathLst>
              <a:path w="76" h="94">
                <a:moveTo>
                  <a:pt x="0" y="94"/>
                </a:moveTo>
                <a:lnTo>
                  <a:pt x="76" y="0"/>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9" name="Freeform 43">
            <a:extLst>
              <a:ext uri="{FF2B5EF4-FFF2-40B4-BE49-F238E27FC236}">
                <a16:creationId xmlns:a16="http://schemas.microsoft.com/office/drawing/2014/main" id="{698BCEC3-16FB-314C-831F-6D55ED13B108}"/>
              </a:ext>
            </a:extLst>
          </p:cNvPr>
          <p:cNvSpPr>
            <a:spLocks/>
          </p:cNvSpPr>
          <p:nvPr/>
        </p:nvSpPr>
        <p:spPr bwMode="auto">
          <a:xfrm>
            <a:off x="2446565" y="4767189"/>
            <a:ext cx="367910" cy="168109"/>
          </a:xfrm>
          <a:custGeom>
            <a:avLst/>
            <a:gdLst>
              <a:gd name="T0" fmla="*/ 0 w 252"/>
              <a:gd name="T1" fmla="*/ 114 h 114"/>
              <a:gd name="T2" fmla="*/ 252 w 252"/>
              <a:gd name="T3" fmla="*/ 0 h 114"/>
              <a:gd name="T4" fmla="*/ 0 60000 65536"/>
              <a:gd name="T5" fmla="*/ 0 60000 65536"/>
              <a:gd name="T6" fmla="*/ 0 w 252"/>
              <a:gd name="T7" fmla="*/ 0 h 114"/>
              <a:gd name="T8" fmla="*/ 252 w 252"/>
              <a:gd name="T9" fmla="*/ 114 h 114"/>
            </a:gdLst>
            <a:ahLst/>
            <a:cxnLst>
              <a:cxn ang="T4">
                <a:pos x="T0" y="T1"/>
              </a:cxn>
              <a:cxn ang="T5">
                <a:pos x="T2" y="T3"/>
              </a:cxn>
            </a:cxnLst>
            <a:rect l="T6" t="T7" r="T8" b="T9"/>
            <a:pathLst>
              <a:path w="252" h="114">
                <a:moveTo>
                  <a:pt x="0" y="114"/>
                </a:moveTo>
                <a:lnTo>
                  <a:pt x="252" y="0"/>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0" name="Freeform 44">
            <a:extLst>
              <a:ext uri="{FF2B5EF4-FFF2-40B4-BE49-F238E27FC236}">
                <a16:creationId xmlns:a16="http://schemas.microsoft.com/office/drawing/2014/main" id="{8CB7EA9B-46A2-DA43-BD84-E5E548E767A3}"/>
              </a:ext>
            </a:extLst>
          </p:cNvPr>
          <p:cNvSpPr>
            <a:spLocks/>
          </p:cNvSpPr>
          <p:nvPr/>
        </p:nvSpPr>
        <p:spPr bwMode="auto">
          <a:xfrm>
            <a:off x="3083108" y="4855667"/>
            <a:ext cx="648222" cy="380458"/>
          </a:xfrm>
          <a:custGeom>
            <a:avLst/>
            <a:gdLst>
              <a:gd name="T0" fmla="*/ 0 w 444"/>
              <a:gd name="T1" fmla="*/ 0 h 258"/>
              <a:gd name="T2" fmla="*/ 444 w 444"/>
              <a:gd name="T3" fmla="*/ 258 h 258"/>
              <a:gd name="T4" fmla="*/ 0 60000 65536"/>
              <a:gd name="T5" fmla="*/ 0 60000 65536"/>
              <a:gd name="T6" fmla="*/ 0 w 444"/>
              <a:gd name="T7" fmla="*/ 0 h 258"/>
              <a:gd name="T8" fmla="*/ 444 w 444"/>
              <a:gd name="T9" fmla="*/ 258 h 258"/>
            </a:gdLst>
            <a:ahLst/>
            <a:cxnLst>
              <a:cxn ang="T4">
                <a:pos x="T0" y="T1"/>
              </a:cxn>
              <a:cxn ang="T5">
                <a:pos x="T2" y="T3"/>
              </a:cxn>
            </a:cxnLst>
            <a:rect l="T6" t="T7" r="T8" b="T9"/>
            <a:pathLst>
              <a:path w="444" h="258">
                <a:moveTo>
                  <a:pt x="0" y="0"/>
                </a:moveTo>
                <a:lnTo>
                  <a:pt x="444" y="258"/>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1" name="Freeform 45">
            <a:extLst>
              <a:ext uri="{FF2B5EF4-FFF2-40B4-BE49-F238E27FC236}">
                <a16:creationId xmlns:a16="http://schemas.microsoft.com/office/drawing/2014/main" id="{7D4FB268-A169-0F4B-9C84-1ACD0524121A}"/>
              </a:ext>
            </a:extLst>
          </p:cNvPr>
          <p:cNvSpPr>
            <a:spLocks/>
          </p:cNvSpPr>
          <p:nvPr/>
        </p:nvSpPr>
        <p:spPr bwMode="auto">
          <a:xfrm>
            <a:off x="5016095" y="5029675"/>
            <a:ext cx="954814" cy="619350"/>
          </a:xfrm>
          <a:custGeom>
            <a:avLst/>
            <a:gdLst>
              <a:gd name="T0" fmla="*/ 0 w 654"/>
              <a:gd name="T1" fmla="*/ 420 h 420"/>
              <a:gd name="T2" fmla="*/ 654 w 654"/>
              <a:gd name="T3" fmla="*/ 0 h 420"/>
              <a:gd name="T4" fmla="*/ 0 60000 65536"/>
              <a:gd name="T5" fmla="*/ 0 60000 65536"/>
              <a:gd name="T6" fmla="*/ 0 w 654"/>
              <a:gd name="T7" fmla="*/ 0 h 420"/>
              <a:gd name="T8" fmla="*/ 654 w 654"/>
              <a:gd name="T9" fmla="*/ 420 h 420"/>
            </a:gdLst>
            <a:ahLst/>
            <a:cxnLst>
              <a:cxn ang="T4">
                <a:pos x="T0" y="T1"/>
              </a:cxn>
              <a:cxn ang="T5">
                <a:pos x="T2" y="T3"/>
              </a:cxn>
            </a:cxnLst>
            <a:rect l="T6" t="T7" r="T8" b="T9"/>
            <a:pathLst>
              <a:path w="654" h="420">
                <a:moveTo>
                  <a:pt x="0" y="420"/>
                </a:moveTo>
                <a:lnTo>
                  <a:pt x="654" y="0"/>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2" name="Oval 46">
            <a:extLst>
              <a:ext uri="{FF2B5EF4-FFF2-40B4-BE49-F238E27FC236}">
                <a16:creationId xmlns:a16="http://schemas.microsoft.com/office/drawing/2014/main" id="{77EAE8E4-EF1C-944D-B5DF-947BBACAF6BC}"/>
              </a:ext>
            </a:extLst>
          </p:cNvPr>
          <p:cNvSpPr>
            <a:spLocks noChangeArrowheads="1"/>
          </p:cNvSpPr>
          <p:nvPr/>
        </p:nvSpPr>
        <p:spPr bwMode="auto">
          <a:xfrm>
            <a:off x="5890611" y="4936773"/>
            <a:ext cx="456967" cy="12092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3" name="Line 47">
            <a:extLst>
              <a:ext uri="{FF2B5EF4-FFF2-40B4-BE49-F238E27FC236}">
                <a16:creationId xmlns:a16="http://schemas.microsoft.com/office/drawing/2014/main" id="{7605033D-73A1-924E-99FE-EDD6125246F5}"/>
              </a:ext>
            </a:extLst>
          </p:cNvPr>
          <p:cNvSpPr>
            <a:spLocks noChangeShapeType="1"/>
          </p:cNvSpPr>
          <p:nvPr/>
        </p:nvSpPr>
        <p:spPr bwMode="auto">
          <a:xfrm>
            <a:off x="5890611" y="4924975"/>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4" name="Line 48">
            <a:extLst>
              <a:ext uri="{FF2B5EF4-FFF2-40B4-BE49-F238E27FC236}">
                <a16:creationId xmlns:a16="http://schemas.microsoft.com/office/drawing/2014/main" id="{DBC0B4AB-D0E3-C74F-9785-E25E20C244C4}"/>
              </a:ext>
            </a:extLst>
          </p:cNvPr>
          <p:cNvSpPr>
            <a:spLocks noChangeShapeType="1"/>
          </p:cNvSpPr>
          <p:nvPr/>
        </p:nvSpPr>
        <p:spPr bwMode="auto">
          <a:xfrm>
            <a:off x="6347578" y="4924975"/>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5" name="Rectangle 49">
            <a:extLst>
              <a:ext uri="{FF2B5EF4-FFF2-40B4-BE49-F238E27FC236}">
                <a16:creationId xmlns:a16="http://schemas.microsoft.com/office/drawing/2014/main" id="{592A5C53-BD83-384A-9C2D-08CEEB785BC8}"/>
              </a:ext>
            </a:extLst>
          </p:cNvPr>
          <p:cNvSpPr>
            <a:spLocks noChangeArrowheads="1"/>
          </p:cNvSpPr>
          <p:nvPr/>
        </p:nvSpPr>
        <p:spPr bwMode="auto">
          <a:xfrm>
            <a:off x="5890611" y="4924975"/>
            <a:ext cx="452588" cy="737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Oval 50">
            <a:extLst>
              <a:ext uri="{FF2B5EF4-FFF2-40B4-BE49-F238E27FC236}">
                <a16:creationId xmlns:a16="http://schemas.microsoft.com/office/drawing/2014/main" id="{5D02A58E-4F5A-EC40-B29A-0D5700D169BA}"/>
              </a:ext>
            </a:extLst>
          </p:cNvPr>
          <p:cNvSpPr>
            <a:spLocks noChangeArrowheads="1"/>
          </p:cNvSpPr>
          <p:nvPr/>
        </p:nvSpPr>
        <p:spPr bwMode="auto">
          <a:xfrm>
            <a:off x="5886231" y="4837972"/>
            <a:ext cx="456967" cy="14009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Rectangle 51">
            <a:extLst>
              <a:ext uri="{FF2B5EF4-FFF2-40B4-BE49-F238E27FC236}">
                <a16:creationId xmlns:a16="http://schemas.microsoft.com/office/drawing/2014/main" id="{A8B4ED51-5EBD-7A42-A070-7C85A13AFB2E}"/>
              </a:ext>
            </a:extLst>
          </p:cNvPr>
          <p:cNvSpPr>
            <a:spLocks noChangeArrowheads="1"/>
          </p:cNvSpPr>
          <p:nvPr/>
        </p:nvSpPr>
        <p:spPr bwMode="auto">
          <a:xfrm>
            <a:off x="6013247" y="4857142"/>
            <a:ext cx="205854" cy="179906"/>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Text Box 52">
            <a:extLst>
              <a:ext uri="{FF2B5EF4-FFF2-40B4-BE49-F238E27FC236}">
                <a16:creationId xmlns:a16="http://schemas.microsoft.com/office/drawing/2014/main" id="{6864AE40-C653-554F-B5F5-7FCE890517DF}"/>
              </a:ext>
            </a:extLst>
          </p:cNvPr>
          <p:cNvSpPr txBox="1">
            <a:spLocks noChangeArrowheads="1"/>
          </p:cNvSpPr>
          <p:nvPr/>
        </p:nvSpPr>
        <p:spPr bwMode="auto">
          <a:xfrm>
            <a:off x="5887691" y="4761290"/>
            <a:ext cx="467187"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2a</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Text Box 53">
            <a:extLst>
              <a:ext uri="{FF2B5EF4-FFF2-40B4-BE49-F238E27FC236}">
                <a16:creationId xmlns:a16="http://schemas.microsoft.com/office/drawing/2014/main" id="{9674ED05-1E44-A445-B61A-D179B03704BB}"/>
              </a:ext>
            </a:extLst>
          </p:cNvPr>
          <p:cNvSpPr txBox="1">
            <a:spLocks noChangeArrowheads="1"/>
          </p:cNvSpPr>
          <p:nvPr/>
        </p:nvSpPr>
        <p:spPr bwMode="auto">
          <a:xfrm>
            <a:off x="1840470" y="5215261"/>
            <a:ext cx="665742"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AS3</a:t>
            </a: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0" name="Text Box 54">
            <a:extLst>
              <a:ext uri="{FF2B5EF4-FFF2-40B4-BE49-F238E27FC236}">
                <a16:creationId xmlns:a16="http://schemas.microsoft.com/office/drawing/2014/main" id="{005A3212-FAC4-D446-8E0A-533A16ECE775}"/>
              </a:ext>
            </a:extLst>
          </p:cNvPr>
          <p:cNvSpPr txBox="1">
            <a:spLocks noChangeArrowheads="1"/>
          </p:cNvSpPr>
          <p:nvPr/>
        </p:nvSpPr>
        <p:spPr bwMode="auto">
          <a:xfrm>
            <a:off x="5345452" y="5839068"/>
            <a:ext cx="665742"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AS1</a:t>
            </a: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1" name="Text Box 55">
            <a:extLst>
              <a:ext uri="{FF2B5EF4-FFF2-40B4-BE49-F238E27FC236}">
                <a16:creationId xmlns:a16="http://schemas.microsoft.com/office/drawing/2014/main" id="{7DE50C34-9B18-1849-8D31-CE3E7E2F0717}"/>
              </a:ext>
            </a:extLst>
          </p:cNvPr>
          <p:cNvSpPr txBox="1">
            <a:spLocks noChangeArrowheads="1"/>
          </p:cNvSpPr>
          <p:nvPr/>
        </p:nvSpPr>
        <p:spPr bwMode="auto">
          <a:xfrm>
            <a:off x="7116511" y="5463035"/>
            <a:ext cx="616103" cy="368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AS2</a:t>
            </a:r>
          </a:p>
        </p:txBody>
      </p:sp>
      <p:sp>
        <p:nvSpPr>
          <p:cNvPr id="182" name="Oval 56">
            <a:extLst>
              <a:ext uri="{FF2B5EF4-FFF2-40B4-BE49-F238E27FC236}">
                <a16:creationId xmlns:a16="http://schemas.microsoft.com/office/drawing/2014/main" id="{4CAC6F24-F619-7E4B-9E0A-AF6FB0ECB08F}"/>
              </a:ext>
            </a:extLst>
          </p:cNvPr>
          <p:cNvSpPr>
            <a:spLocks noChangeArrowheads="1"/>
          </p:cNvSpPr>
          <p:nvPr/>
        </p:nvSpPr>
        <p:spPr bwMode="auto">
          <a:xfrm>
            <a:off x="3280202" y="5545800"/>
            <a:ext cx="456967" cy="119446"/>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3" name="Line 57">
            <a:extLst>
              <a:ext uri="{FF2B5EF4-FFF2-40B4-BE49-F238E27FC236}">
                <a16:creationId xmlns:a16="http://schemas.microsoft.com/office/drawing/2014/main" id="{37706C00-5AFA-4E4F-AEE2-E86CBA64F507}"/>
              </a:ext>
            </a:extLst>
          </p:cNvPr>
          <p:cNvSpPr>
            <a:spLocks noChangeShapeType="1"/>
          </p:cNvSpPr>
          <p:nvPr/>
        </p:nvSpPr>
        <p:spPr bwMode="auto">
          <a:xfrm>
            <a:off x="3280202" y="5535477"/>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Line 58">
            <a:extLst>
              <a:ext uri="{FF2B5EF4-FFF2-40B4-BE49-F238E27FC236}">
                <a16:creationId xmlns:a16="http://schemas.microsoft.com/office/drawing/2014/main" id="{F53BFE68-5413-9042-B5B8-E870B9DF06EF}"/>
              </a:ext>
            </a:extLst>
          </p:cNvPr>
          <p:cNvSpPr>
            <a:spLocks noChangeShapeType="1"/>
          </p:cNvSpPr>
          <p:nvPr/>
        </p:nvSpPr>
        <p:spPr bwMode="auto">
          <a:xfrm>
            <a:off x="3738630" y="5535477"/>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5" name="Rectangle 59">
            <a:extLst>
              <a:ext uri="{FF2B5EF4-FFF2-40B4-BE49-F238E27FC236}">
                <a16:creationId xmlns:a16="http://schemas.microsoft.com/office/drawing/2014/main" id="{E66B86FC-0EE6-A646-BA10-BADF35B023EA}"/>
              </a:ext>
            </a:extLst>
          </p:cNvPr>
          <p:cNvSpPr>
            <a:spLocks noChangeArrowheads="1"/>
          </p:cNvSpPr>
          <p:nvPr/>
        </p:nvSpPr>
        <p:spPr bwMode="auto">
          <a:xfrm>
            <a:off x="3280202" y="5535477"/>
            <a:ext cx="452588" cy="6930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6" name="Oval 60">
            <a:extLst>
              <a:ext uri="{FF2B5EF4-FFF2-40B4-BE49-F238E27FC236}">
                <a16:creationId xmlns:a16="http://schemas.microsoft.com/office/drawing/2014/main" id="{E2C4F48E-C2B7-F040-A479-AD3AA9552BB4}"/>
              </a:ext>
            </a:extLst>
          </p:cNvPr>
          <p:cNvSpPr>
            <a:spLocks noChangeArrowheads="1"/>
          </p:cNvSpPr>
          <p:nvPr/>
        </p:nvSpPr>
        <p:spPr bwMode="auto">
          <a:xfrm>
            <a:off x="3275822" y="5455847"/>
            <a:ext cx="456967" cy="141566"/>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7" name="Rectangle 61">
            <a:extLst>
              <a:ext uri="{FF2B5EF4-FFF2-40B4-BE49-F238E27FC236}">
                <a16:creationId xmlns:a16="http://schemas.microsoft.com/office/drawing/2014/main" id="{782B4D58-3187-1646-B67F-4472AD6DF18D}"/>
              </a:ext>
            </a:extLst>
          </p:cNvPr>
          <p:cNvSpPr>
            <a:spLocks noChangeArrowheads="1"/>
          </p:cNvSpPr>
          <p:nvPr/>
        </p:nvSpPr>
        <p:spPr bwMode="auto">
          <a:xfrm>
            <a:off x="3399919" y="5494187"/>
            <a:ext cx="207314" cy="141566"/>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Text Box 62">
            <a:extLst>
              <a:ext uri="{FF2B5EF4-FFF2-40B4-BE49-F238E27FC236}">
                <a16:creationId xmlns:a16="http://schemas.microsoft.com/office/drawing/2014/main" id="{CEC455E8-C4B8-6444-936D-9F9CEE323826}"/>
              </a:ext>
            </a:extLst>
          </p:cNvPr>
          <p:cNvSpPr txBox="1">
            <a:spLocks noChangeArrowheads="1"/>
          </p:cNvSpPr>
          <p:nvPr/>
        </p:nvSpPr>
        <p:spPr bwMode="auto">
          <a:xfrm>
            <a:off x="3280202" y="5367368"/>
            <a:ext cx="467187"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1a</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9" name="Group 63">
            <a:extLst>
              <a:ext uri="{FF2B5EF4-FFF2-40B4-BE49-F238E27FC236}">
                <a16:creationId xmlns:a16="http://schemas.microsoft.com/office/drawing/2014/main" id="{8B168416-DE6F-9546-A33D-5DC186D755BF}"/>
              </a:ext>
            </a:extLst>
          </p:cNvPr>
          <p:cNvGrpSpPr>
            <a:grpSpLocks/>
          </p:cNvGrpSpPr>
          <p:nvPr/>
        </p:nvGrpSpPr>
        <p:grpSpPr bwMode="auto">
          <a:xfrm>
            <a:off x="6394297" y="4593181"/>
            <a:ext cx="461347" cy="396679"/>
            <a:chOff x="4320" y="1936"/>
            <a:chExt cx="316" cy="269"/>
          </a:xfrm>
        </p:grpSpPr>
        <p:sp>
          <p:nvSpPr>
            <p:cNvPr id="242" name="Oval 64">
              <a:extLst>
                <a:ext uri="{FF2B5EF4-FFF2-40B4-BE49-F238E27FC236}">
                  <a16:creationId xmlns:a16="http://schemas.microsoft.com/office/drawing/2014/main" id="{17477FF4-6D5F-744F-A7C6-65D539FF25C9}"/>
                </a:ext>
              </a:extLst>
            </p:cNvPr>
            <p:cNvSpPr>
              <a:spLocks noChangeArrowheads="1"/>
            </p:cNvSpPr>
            <p:nvPr/>
          </p:nvSpPr>
          <p:spPr bwMode="auto">
            <a:xfrm>
              <a:off x="4323" y="2054"/>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3" name="Line 65">
              <a:extLst>
                <a:ext uri="{FF2B5EF4-FFF2-40B4-BE49-F238E27FC236}">
                  <a16:creationId xmlns:a16="http://schemas.microsoft.com/office/drawing/2014/main" id="{7681775B-D11F-204C-B161-6FEDD638731C}"/>
                </a:ext>
              </a:extLst>
            </p:cNvPr>
            <p:cNvSpPr>
              <a:spLocks noChangeShapeType="1"/>
            </p:cNvSpPr>
            <p:nvPr/>
          </p:nvSpPr>
          <p:spPr bwMode="auto">
            <a:xfrm>
              <a:off x="4323" y="2047"/>
              <a:ext cx="0" cy="5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4" name="Line 66">
              <a:extLst>
                <a:ext uri="{FF2B5EF4-FFF2-40B4-BE49-F238E27FC236}">
                  <a16:creationId xmlns:a16="http://schemas.microsoft.com/office/drawing/2014/main" id="{C9C1462B-D75D-9043-BD36-C8666A0E3E76}"/>
                </a:ext>
              </a:extLst>
            </p:cNvPr>
            <p:cNvSpPr>
              <a:spLocks noChangeShapeType="1"/>
            </p:cNvSpPr>
            <p:nvPr/>
          </p:nvSpPr>
          <p:spPr bwMode="auto">
            <a:xfrm>
              <a:off x="4636" y="2047"/>
              <a:ext cx="0" cy="5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5" name="Rectangle 67">
              <a:extLst>
                <a:ext uri="{FF2B5EF4-FFF2-40B4-BE49-F238E27FC236}">
                  <a16:creationId xmlns:a16="http://schemas.microsoft.com/office/drawing/2014/main" id="{D2A31C20-F821-2245-A13A-E48BBF035C90}"/>
                </a:ext>
              </a:extLst>
            </p:cNvPr>
            <p:cNvSpPr>
              <a:spLocks noChangeArrowheads="1"/>
            </p:cNvSpPr>
            <p:nvPr/>
          </p:nvSpPr>
          <p:spPr bwMode="auto">
            <a:xfrm>
              <a:off x="4323" y="2047"/>
              <a:ext cx="310" cy="51"/>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6" name="Oval 68">
              <a:extLst>
                <a:ext uri="{FF2B5EF4-FFF2-40B4-BE49-F238E27FC236}">
                  <a16:creationId xmlns:a16="http://schemas.microsoft.com/office/drawing/2014/main" id="{E3B56467-2A6B-814A-A9D2-32B39DA9E2D8}"/>
                </a:ext>
              </a:extLst>
            </p:cNvPr>
            <p:cNvSpPr>
              <a:spLocks noChangeArrowheads="1"/>
            </p:cNvSpPr>
            <p:nvPr/>
          </p:nvSpPr>
          <p:spPr bwMode="auto">
            <a:xfrm>
              <a:off x="4320" y="1988"/>
              <a:ext cx="313" cy="97"/>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7" name="Rectangle 69">
              <a:extLst>
                <a:ext uri="{FF2B5EF4-FFF2-40B4-BE49-F238E27FC236}">
                  <a16:creationId xmlns:a16="http://schemas.microsoft.com/office/drawing/2014/main" id="{4CCA8E7D-2AA0-DB42-8739-0E698AF3EF16}"/>
                </a:ext>
              </a:extLst>
            </p:cNvPr>
            <p:cNvSpPr>
              <a:spLocks noChangeArrowheads="1"/>
            </p:cNvSpPr>
            <p:nvPr/>
          </p:nvSpPr>
          <p:spPr bwMode="auto">
            <a:xfrm>
              <a:off x="4407" y="2001"/>
              <a:ext cx="141" cy="11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8" name="Text Box 70">
              <a:extLst>
                <a:ext uri="{FF2B5EF4-FFF2-40B4-BE49-F238E27FC236}">
                  <a16:creationId xmlns:a16="http://schemas.microsoft.com/office/drawing/2014/main" id="{B0E12A9A-8AC6-2C4B-B109-A569883BDF8B}"/>
                </a:ext>
              </a:extLst>
            </p:cNvPr>
            <p:cNvSpPr txBox="1">
              <a:spLocks noChangeArrowheads="1"/>
            </p:cNvSpPr>
            <p:nvPr/>
          </p:nvSpPr>
          <p:spPr bwMode="auto">
            <a:xfrm>
              <a:off x="4325" y="1936"/>
              <a:ext cx="310"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2c</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0" name="Group 71">
            <a:extLst>
              <a:ext uri="{FF2B5EF4-FFF2-40B4-BE49-F238E27FC236}">
                <a16:creationId xmlns:a16="http://schemas.microsoft.com/office/drawing/2014/main" id="{21E7E3D0-5FA0-9646-84AD-FC33AA41FD3A}"/>
              </a:ext>
            </a:extLst>
          </p:cNvPr>
          <p:cNvGrpSpPr>
            <a:grpSpLocks/>
          </p:cNvGrpSpPr>
          <p:nvPr/>
        </p:nvGrpSpPr>
        <p:grpSpPr bwMode="auto">
          <a:xfrm>
            <a:off x="6797246" y="4920552"/>
            <a:ext cx="468647" cy="396679"/>
            <a:chOff x="4596" y="2158"/>
            <a:chExt cx="321" cy="269"/>
          </a:xfrm>
        </p:grpSpPr>
        <p:sp>
          <p:nvSpPr>
            <p:cNvPr id="235" name="Oval 72">
              <a:extLst>
                <a:ext uri="{FF2B5EF4-FFF2-40B4-BE49-F238E27FC236}">
                  <a16:creationId xmlns:a16="http://schemas.microsoft.com/office/drawing/2014/main" id="{5608D056-551C-0B44-A60B-A3E90AFB7DFB}"/>
                </a:ext>
              </a:extLst>
            </p:cNvPr>
            <p:cNvSpPr>
              <a:spLocks noChangeArrowheads="1"/>
            </p:cNvSpPr>
            <p:nvPr/>
          </p:nvSpPr>
          <p:spPr bwMode="auto">
            <a:xfrm>
              <a:off x="4599" y="2276"/>
              <a:ext cx="311"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6" name="Line 73">
              <a:extLst>
                <a:ext uri="{FF2B5EF4-FFF2-40B4-BE49-F238E27FC236}">
                  <a16:creationId xmlns:a16="http://schemas.microsoft.com/office/drawing/2014/main" id="{FA977711-B8B6-4247-BDAB-A3001746C4D4}"/>
                </a:ext>
              </a:extLst>
            </p:cNvPr>
            <p:cNvSpPr>
              <a:spLocks noChangeShapeType="1"/>
            </p:cNvSpPr>
            <p:nvPr/>
          </p:nvSpPr>
          <p:spPr bwMode="auto">
            <a:xfrm>
              <a:off x="4599" y="2269"/>
              <a:ext cx="0" cy="5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7" name="Line 74">
              <a:extLst>
                <a:ext uri="{FF2B5EF4-FFF2-40B4-BE49-F238E27FC236}">
                  <a16:creationId xmlns:a16="http://schemas.microsoft.com/office/drawing/2014/main" id="{6CA75CE1-2E8D-0F48-8641-8C18C90BD88D}"/>
                </a:ext>
              </a:extLst>
            </p:cNvPr>
            <p:cNvSpPr>
              <a:spLocks noChangeShapeType="1"/>
            </p:cNvSpPr>
            <p:nvPr/>
          </p:nvSpPr>
          <p:spPr bwMode="auto">
            <a:xfrm>
              <a:off x="4910" y="2269"/>
              <a:ext cx="0" cy="5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8" name="Rectangle 75">
              <a:extLst>
                <a:ext uri="{FF2B5EF4-FFF2-40B4-BE49-F238E27FC236}">
                  <a16:creationId xmlns:a16="http://schemas.microsoft.com/office/drawing/2014/main" id="{4ED73E8C-48F2-3A4F-B322-2CCB3CBA0862}"/>
                </a:ext>
              </a:extLst>
            </p:cNvPr>
            <p:cNvSpPr>
              <a:spLocks noChangeArrowheads="1"/>
            </p:cNvSpPr>
            <p:nvPr/>
          </p:nvSpPr>
          <p:spPr bwMode="auto">
            <a:xfrm>
              <a:off x="4599" y="2269"/>
              <a:ext cx="310" cy="51"/>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9" name="Oval 76">
              <a:extLst>
                <a:ext uri="{FF2B5EF4-FFF2-40B4-BE49-F238E27FC236}">
                  <a16:creationId xmlns:a16="http://schemas.microsoft.com/office/drawing/2014/main" id="{6345CAD2-BEAC-0E49-9C80-9EB68603FE17}"/>
                </a:ext>
              </a:extLst>
            </p:cNvPr>
            <p:cNvSpPr>
              <a:spLocks noChangeArrowheads="1"/>
            </p:cNvSpPr>
            <p:nvPr/>
          </p:nvSpPr>
          <p:spPr bwMode="auto">
            <a:xfrm>
              <a:off x="4596" y="2208"/>
              <a:ext cx="313" cy="97"/>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0" name="Rectangle 77">
              <a:extLst>
                <a:ext uri="{FF2B5EF4-FFF2-40B4-BE49-F238E27FC236}">
                  <a16:creationId xmlns:a16="http://schemas.microsoft.com/office/drawing/2014/main" id="{E1F2376F-3613-4042-A35F-DEE5F89C6C4C}"/>
                </a:ext>
              </a:extLst>
            </p:cNvPr>
            <p:cNvSpPr>
              <a:spLocks noChangeArrowheads="1"/>
            </p:cNvSpPr>
            <p:nvPr/>
          </p:nvSpPr>
          <p:spPr bwMode="auto">
            <a:xfrm>
              <a:off x="4683" y="2221"/>
              <a:ext cx="141" cy="11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1" name="Text Box 78">
              <a:extLst>
                <a:ext uri="{FF2B5EF4-FFF2-40B4-BE49-F238E27FC236}">
                  <a16:creationId xmlns:a16="http://schemas.microsoft.com/office/drawing/2014/main" id="{7C2657A7-4F00-3C45-AD0D-9FB7A649BB45}"/>
                </a:ext>
              </a:extLst>
            </p:cNvPr>
            <p:cNvSpPr txBox="1">
              <a:spLocks noChangeArrowheads="1"/>
            </p:cNvSpPr>
            <p:nvPr/>
          </p:nvSpPr>
          <p:spPr bwMode="auto">
            <a:xfrm>
              <a:off x="4598" y="2158"/>
              <a:ext cx="319"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2b</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1" name="Group 79">
            <a:extLst>
              <a:ext uri="{FF2B5EF4-FFF2-40B4-BE49-F238E27FC236}">
                <a16:creationId xmlns:a16="http://schemas.microsoft.com/office/drawing/2014/main" id="{46AC6AA7-B51A-F140-B460-7AA4784A8771}"/>
              </a:ext>
            </a:extLst>
          </p:cNvPr>
          <p:cNvGrpSpPr>
            <a:grpSpLocks/>
          </p:cNvGrpSpPr>
          <p:nvPr/>
        </p:nvGrpSpPr>
        <p:grpSpPr bwMode="auto">
          <a:xfrm>
            <a:off x="4562047" y="5466169"/>
            <a:ext cx="468647" cy="396679"/>
            <a:chOff x="2015" y="1976"/>
            <a:chExt cx="321" cy="269"/>
          </a:xfrm>
        </p:grpSpPr>
        <p:sp>
          <p:nvSpPr>
            <p:cNvPr id="227" name="Oval 80">
              <a:extLst>
                <a:ext uri="{FF2B5EF4-FFF2-40B4-BE49-F238E27FC236}">
                  <a16:creationId xmlns:a16="http://schemas.microsoft.com/office/drawing/2014/main" id="{F0AF513D-168E-BC43-A87F-98530A7A7340}"/>
                </a:ext>
              </a:extLst>
            </p:cNvPr>
            <p:cNvSpPr>
              <a:spLocks noChangeArrowheads="1"/>
            </p:cNvSpPr>
            <p:nvPr/>
          </p:nvSpPr>
          <p:spPr bwMode="auto">
            <a:xfrm>
              <a:off x="2019" y="2102"/>
              <a:ext cx="311"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8" name="Line 81">
              <a:extLst>
                <a:ext uri="{FF2B5EF4-FFF2-40B4-BE49-F238E27FC236}">
                  <a16:creationId xmlns:a16="http://schemas.microsoft.com/office/drawing/2014/main" id="{98E003C3-39B5-AD4E-B694-FF067F96F0C8}"/>
                </a:ext>
              </a:extLst>
            </p:cNvPr>
            <p:cNvSpPr>
              <a:spLocks noChangeShapeType="1"/>
            </p:cNvSpPr>
            <p:nvPr/>
          </p:nvSpPr>
          <p:spPr bwMode="auto">
            <a:xfrm>
              <a:off x="2019" y="2097"/>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9" name="Line 82">
              <a:extLst>
                <a:ext uri="{FF2B5EF4-FFF2-40B4-BE49-F238E27FC236}">
                  <a16:creationId xmlns:a16="http://schemas.microsoft.com/office/drawing/2014/main" id="{FD35A7A2-366B-1C41-BFC6-E12754C8019D}"/>
                </a:ext>
              </a:extLst>
            </p:cNvPr>
            <p:cNvSpPr>
              <a:spLocks noChangeShapeType="1"/>
            </p:cNvSpPr>
            <p:nvPr/>
          </p:nvSpPr>
          <p:spPr bwMode="auto">
            <a:xfrm>
              <a:off x="2330" y="2097"/>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0" name="Rectangle 83">
              <a:extLst>
                <a:ext uri="{FF2B5EF4-FFF2-40B4-BE49-F238E27FC236}">
                  <a16:creationId xmlns:a16="http://schemas.microsoft.com/office/drawing/2014/main" id="{5442F6D1-04E0-A44F-8910-B76948571B99}"/>
                </a:ext>
              </a:extLst>
            </p:cNvPr>
            <p:cNvSpPr>
              <a:spLocks noChangeArrowheads="1"/>
            </p:cNvSpPr>
            <p:nvPr/>
          </p:nvSpPr>
          <p:spPr bwMode="auto">
            <a:xfrm>
              <a:off x="2019" y="2097"/>
              <a:ext cx="310" cy="47"/>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1" name="Oval 84">
              <a:extLst>
                <a:ext uri="{FF2B5EF4-FFF2-40B4-BE49-F238E27FC236}">
                  <a16:creationId xmlns:a16="http://schemas.microsoft.com/office/drawing/2014/main" id="{7CE682FE-3948-5143-B692-07DEF21A92CD}"/>
                </a:ext>
              </a:extLst>
            </p:cNvPr>
            <p:cNvSpPr>
              <a:spLocks noChangeArrowheads="1"/>
            </p:cNvSpPr>
            <p:nvPr/>
          </p:nvSpPr>
          <p:spPr bwMode="auto">
            <a:xfrm>
              <a:off x="2016" y="2036"/>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32" name="Group 85">
              <a:extLst>
                <a:ext uri="{FF2B5EF4-FFF2-40B4-BE49-F238E27FC236}">
                  <a16:creationId xmlns:a16="http://schemas.microsoft.com/office/drawing/2014/main" id="{ACD8E934-A29C-E940-B27E-262F5DE7DCDF}"/>
                </a:ext>
              </a:extLst>
            </p:cNvPr>
            <p:cNvGrpSpPr>
              <a:grpSpLocks/>
            </p:cNvGrpSpPr>
            <p:nvPr/>
          </p:nvGrpSpPr>
          <p:grpSpPr bwMode="auto">
            <a:xfrm>
              <a:off x="2015" y="1976"/>
              <a:ext cx="321" cy="269"/>
              <a:chOff x="2894" y="2425"/>
              <a:chExt cx="328" cy="269"/>
            </a:xfrm>
          </p:grpSpPr>
          <p:sp>
            <p:nvSpPr>
              <p:cNvPr id="233" name="Rectangle 86">
                <a:extLst>
                  <a:ext uri="{FF2B5EF4-FFF2-40B4-BE49-F238E27FC236}">
                    <a16:creationId xmlns:a16="http://schemas.microsoft.com/office/drawing/2014/main" id="{6556355B-9BE3-D746-A820-E89A58911EF8}"/>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4" name="Text Box 87">
                <a:extLst>
                  <a:ext uri="{FF2B5EF4-FFF2-40B4-BE49-F238E27FC236}">
                    <a16:creationId xmlns:a16="http://schemas.microsoft.com/office/drawing/2014/main" id="{87A983D3-02A0-4A4B-A676-14BB88EA3128}"/>
                  </a:ext>
                </a:extLst>
              </p:cNvPr>
              <p:cNvSpPr txBox="1">
                <a:spLocks noChangeArrowheads="1"/>
              </p:cNvSpPr>
              <p:nvPr/>
            </p:nvSpPr>
            <p:spPr bwMode="auto">
              <a:xfrm>
                <a:off x="2894" y="2425"/>
                <a:ext cx="3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1b</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99" name="Group 99">
            <a:extLst>
              <a:ext uri="{FF2B5EF4-FFF2-40B4-BE49-F238E27FC236}">
                <a16:creationId xmlns:a16="http://schemas.microsoft.com/office/drawing/2014/main" id="{4C6CCD3C-47D1-7847-84AE-9A444B7FD9F9}"/>
              </a:ext>
            </a:extLst>
          </p:cNvPr>
          <p:cNvGrpSpPr>
            <a:grpSpLocks/>
          </p:cNvGrpSpPr>
          <p:nvPr/>
        </p:nvGrpSpPr>
        <p:grpSpPr bwMode="auto">
          <a:xfrm>
            <a:off x="2231951" y="4354289"/>
            <a:ext cx="461347" cy="396679"/>
            <a:chOff x="2016" y="1976"/>
            <a:chExt cx="316" cy="269"/>
          </a:xfrm>
        </p:grpSpPr>
        <p:sp>
          <p:nvSpPr>
            <p:cNvPr id="215" name="Oval 100">
              <a:extLst>
                <a:ext uri="{FF2B5EF4-FFF2-40B4-BE49-F238E27FC236}">
                  <a16:creationId xmlns:a16="http://schemas.microsoft.com/office/drawing/2014/main" id="{9CFFD192-2352-574C-A1F6-73C764467286}"/>
                </a:ext>
              </a:extLst>
            </p:cNvPr>
            <p:cNvSpPr>
              <a:spLocks noChangeArrowheads="1"/>
            </p:cNvSpPr>
            <p:nvPr/>
          </p:nvSpPr>
          <p:spPr bwMode="auto">
            <a:xfrm>
              <a:off x="2019" y="2102"/>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6" name="Line 101">
              <a:extLst>
                <a:ext uri="{FF2B5EF4-FFF2-40B4-BE49-F238E27FC236}">
                  <a16:creationId xmlns:a16="http://schemas.microsoft.com/office/drawing/2014/main" id="{AA179453-C4E3-E244-B9A9-11831D82618D}"/>
                </a:ext>
              </a:extLst>
            </p:cNvPr>
            <p:cNvSpPr>
              <a:spLocks noChangeShapeType="1"/>
            </p:cNvSpPr>
            <p:nvPr/>
          </p:nvSpPr>
          <p:spPr bwMode="auto">
            <a:xfrm>
              <a:off x="2019" y="2095"/>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7" name="Line 102">
              <a:extLst>
                <a:ext uri="{FF2B5EF4-FFF2-40B4-BE49-F238E27FC236}">
                  <a16:creationId xmlns:a16="http://schemas.microsoft.com/office/drawing/2014/main" id="{1CE386C9-63A7-F044-A083-5284BFD15472}"/>
                </a:ext>
              </a:extLst>
            </p:cNvPr>
            <p:cNvSpPr>
              <a:spLocks noChangeShapeType="1"/>
            </p:cNvSpPr>
            <p:nvPr/>
          </p:nvSpPr>
          <p:spPr bwMode="auto">
            <a:xfrm>
              <a:off x="2332" y="2095"/>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8" name="Rectangle 103">
              <a:extLst>
                <a:ext uri="{FF2B5EF4-FFF2-40B4-BE49-F238E27FC236}">
                  <a16:creationId xmlns:a16="http://schemas.microsoft.com/office/drawing/2014/main" id="{50227DAD-D708-784A-BD13-83429F1C25BE}"/>
                </a:ext>
              </a:extLst>
            </p:cNvPr>
            <p:cNvSpPr>
              <a:spLocks noChangeArrowheads="1"/>
            </p:cNvSpPr>
            <p:nvPr/>
          </p:nvSpPr>
          <p:spPr bwMode="auto">
            <a:xfrm>
              <a:off x="2019" y="2095"/>
              <a:ext cx="310" cy="50"/>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Oval 104">
              <a:extLst>
                <a:ext uri="{FF2B5EF4-FFF2-40B4-BE49-F238E27FC236}">
                  <a16:creationId xmlns:a16="http://schemas.microsoft.com/office/drawing/2014/main" id="{6DA156B1-5FE9-414A-BB48-46A4A52B9073}"/>
                </a:ext>
              </a:extLst>
            </p:cNvPr>
            <p:cNvSpPr>
              <a:spLocks noChangeArrowheads="1"/>
            </p:cNvSpPr>
            <p:nvPr/>
          </p:nvSpPr>
          <p:spPr bwMode="auto">
            <a:xfrm>
              <a:off x="2016" y="2037"/>
              <a:ext cx="313" cy="94"/>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20" name="Group 105">
              <a:extLst>
                <a:ext uri="{FF2B5EF4-FFF2-40B4-BE49-F238E27FC236}">
                  <a16:creationId xmlns:a16="http://schemas.microsoft.com/office/drawing/2014/main" id="{80512439-7B6B-C54B-82D0-66D0AB25D2A7}"/>
                </a:ext>
              </a:extLst>
            </p:cNvPr>
            <p:cNvGrpSpPr>
              <a:grpSpLocks/>
            </p:cNvGrpSpPr>
            <p:nvPr/>
          </p:nvGrpSpPr>
          <p:grpSpPr bwMode="auto">
            <a:xfrm>
              <a:off x="2020" y="1976"/>
              <a:ext cx="308" cy="269"/>
              <a:chOff x="2899" y="2425"/>
              <a:chExt cx="315" cy="269"/>
            </a:xfrm>
          </p:grpSpPr>
          <p:sp>
            <p:nvSpPr>
              <p:cNvPr id="221" name="Rectangle 106">
                <a:extLst>
                  <a:ext uri="{FF2B5EF4-FFF2-40B4-BE49-F238E27FC236}">
                    <a16:creationId xmlns:a16="http://schemas.microsoft.com/office/drawing/2014/main" id="{91098A50-7FC0-CB4E-9B97-2D7AE96D06C6}"/>
                  </a:ext>
                </a:extLst>
              </p:cNvPr>
              <p:cNvSpPr>
                <a:spLocks noChangeArrowheads="1"/>
              </p:cNvSpPr>
              <p:nvPr/>
            </p:nvSpPr>
            <p:spPr bwMode="auto">
              <a:xfrm>
                <a:off x="2982" y="2490"/>
                <a:ext cx="142" cy="130"/>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2" name="Text Box 107">
                <a:extLst>
                  <a:ext uri="{FF2B5EF4-FFF2-40B4-BE49-F238E27FC236}">
                    <a16:creationId xmlns:a16="http://schemas.microsoft.com/office/drawing/2014/main" id="{FBCF2ABD-1064-2947-85B9-C0D4E2616D8E}"/>
                  </a:ext>
                </a:extLst>
              </p:cNvPr>
              <p:cNvSpPr txBox="1">
                <a:spLocks noChangeArrowheads="1"/>
              </p:cNvSpPr>
              <p:nvPr/>
            </p:nvSpPr>
            <p:spPr bwMode="auto">
              <a:xfrm>
                <a:off x="2899" y="2425"/>
                <a:ext cx="315" cy="2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3c</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00" name="Line 108">
            <a:extLst>
              <a:ext uri="{FF2B5EF4-FFF2-40B4-BE49-F238E27FC236}">
                <a16:creationId xmlns:a16="http://schemas.microsoft.com/office/drawing/2014/main" id="{47A25237-349D-A842-8706-F347B2434568}"/>
              </a:ext>
            </a:extLst>
          </p:cNvPr>
          <p:cNvSpPr>
            <a:spLocks noChangeShapeType="1"/>
          </p:cNvSpPr>
          <p:nvPr/>
        </p:nvSpPr>
        <p:spPr bwMode="auto">
          <a:xfrm flipH="1">
            <a:off x="2266990" y="4669862"/>
            <a:ext cx="90518" cy="15926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109">
            <a:extLst>
              <a:ext uri="{FF2B5EF4-FFF2-40B4-BE49-F238E27FC236}">
                <a16:creationId xmlns:a16="http://schemas.microsoft.com/office/drawing/2014/main" id="{6A3F47BD-80C7-0747-85CB-F22F1B792701}"/>
              </a:ext>
            </a:extLst>
          </p:cNvPr>
          <p:cNvSpPr>
            <a:spLocks noChangeShapeType="1"/>
          </p:cNvSpPr>
          <p:nvPr/>
        </p:nvSpPr>
        <p:spPr bwMode="auto">
          <a:xfrm>
            <a:off x="1818783" y="4737696"/>
            <a:ext cx="211694" cy="1622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110">
            <a:extLst>
              <a:ext uri="{FF2B5EF4-FFF2-40B4-BE49-F238E27FC236}">
                <a16:creationId xmlns:a16="http://schemas.microsoft.com/office/drawing/2014/main" id="{6CB9126B-13F6-7D4E-B1DD-C7EB25541B07}"/>
              </a:ext>
            </a:extLst>
          </p:cNvPr>
          <p:cNvSpPr>
            <a:spLocks noChangeShapeType="1"/>
          </p:cNvSpPr>
          <p:nvPr/>
        </p:nvSpPr>
        <p:spPr bwMode="auto">
          <a:xfrm flipH="1">
            <a:off x="2547302" y="4214198"/>
            <a:ext cx="198555" cy="22414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Line 111">
            <a:extLst>
              <a:ext uri="{FF2B5EF4-FFF2-40B4-BE49-F238E27FC236}">
                <a16:creationId xmlns:a16="http://schemas.microsoft.com/office/drawing/2014/main" id="{22C33C4C-9469-EC40-8CEF-2C586DEC66C3}"/>
              </a:ext>
            </a:extLst>
          </p:cNvPr>
          <p:cNvSpPr>
            <a:spLocks noChangeShapeType="1"/>
          </p:cNvSpPr>
          <p:nvPr/>
        </p:nvSpPr>
        <p:spPr bwMode="auto">
          <a:xfrm>
            <a:off x="2139974" y="4200926"/>
            <a:ext cx="175195" cy="26248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Line 112">
            <a:extLst>
              <a:ext uri="{FF2B5EF4-FFF2-40B4-BE49-F238E27FC236}">
                <a16:creationId xmlns:a16="http://schemas.microsoft.com/office/drawing/2014/main" id="{4C48EF93-B210-4F4B-9854-165045A32FD0}"/>
              </a:ext>
            </a:extLst>
          </p:cNvPr>
          <p:cNvSpPr>
            <a:spLocks noChangeShapeType="1"/>
          </p:cNvSpPr>
          <p:nvPr/>
        </p:nvSpPr>
        <p:spPr bwMode="auto">
          <a:xfrm flipH="1">
            <a:off x="3103547" y="4338068"/>
            <a:ext cx="102197" cy="30377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Line 113">
            <a:extLst>
              <a:ext uri="{FF2B5EF4-FFF2-40B4-BE49-F238E27FC236}">
                <a16:creationId xmlns:a16="http://schemas.microsoft.com/office/drawing/2014/main" id="{EBEA8126-4CF3-3A41-ABAC-D142E166341E}"/>
              </a:ext>
            </a:extLst>
          </p:cNvPr>
          <p:cNvSpPr>
            <a:spLocks noChangeShapeType="1"/>
          </p:cNvSpPr>
          <p:nvPr/>
        </p:nvSpPr>
        <p:spPr bwMode="auto">
          <a:xfrm>
            <a:off x="7246913" y="5100458"/>
            <a:ext cx="324111"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6" name="Line 114">
            <a:extLst>
              <a:ext uri="{FF2B5EF4-FFF2-40B4-BE49-F238E27FC236}">
                <a16:creationId xmlns:a16="http://schemas.microsoft.com/office/drawing/2014/main" id="{9F42B725-C1EB-5648-AA83-55F576D99A64}"/>
              </a:ext>
            </a:extLst>
          </p:cNvPr>
          <p:cNvSpPr>
            <a:spLocks noChangeShapeType="1"/>
          </p:cNvSpPr>
          <p:nvPr/>
        </p:nvSpPr>
        <p:spPr bwMode="auto">
          <a:xfrm flipV="1">
            <a:off x="7160776" y="4638895"/>
            <a:ext cx="382509" cy="374559"/>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Line 115">
            <a:extLst>
              <a:ext uri="{FF2B5EF4-FFF2-40B4-BE49-F238E27FC236}">
                <a16:creationId xmlns:a16="http://schemas.microsoft.com/office/drawing/2014/main" id="{257DE23D-92D6-6B48-8933-BB087A4B7F3B}"/>
              </a:ext>
            </a:extLst>
          </p:cNvPr>
          <p:cNvSpPr>
            <a:spLocks noChangeShapeType="1"/>
          </p:cNvSpPr>
          <p:nvPr/>
        </p:nvSpPr>
        <p:spPr bwMode="auto">
          <a:xfrm flipH="1" flipV="1">
            <a:off x="6356338" y="4388206"/>
            <a:ext cx="185415" cy="29787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Line 116">
            <a:extLst>
              <a:ext uri="{FF2B5EF4-FFF2-40B4-BE49-F238E27FC236}">
                <a16:creationId xmlns:a16="http://schemas.microsoft.com/office/drawing/2014/main" id="{3008FEDF-B989-AD47-B8DC-811C63A78E62}"/>
              </a:ext>
            </a:extLst>
          </p:cNvPr>
          <p:cNvSpPr>
            <a:spLocks noChangeShapeType="1"/>
          </p:cNvSpPr>
          <p:nvPr/>
        </p:nvSpPr>
        <p:spPr bwMode="auto">
          <a:xfrm flipH="1" flipV="1">
            <a:off x="5900830" y="4538619"/>
            <a:ext cx="198555" cy="272809"/>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Line 117">
            <a:extLst>
              <a:ext uri="{FF2B5EF4-FFF2-40B4-BE49-F238E27FC236}">
                <a16:creationId xmlns:a16="http://schemas.microsoft.com/office/drawing/2014/main" id="{7072AB1C-E687-5F42-AD97-F842F241CC4D}"/>
              </a:ext>
            </a:extLst>
          </p:cNvPr>
          <p:cNvSpPr>
            <a:spLocks noChangeShapeType="1"/>
          </p:cNvSpPr>
          <p:nvPr/>
        </p:nvSpPr>
        <p:spPr bwMode="auto">
          <a:xfrm flipH="1">
            <a:off x="3141506" y="5637228"/>
            <a:ext cx="197095" cy="17253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118">
            <a:extLst>
              <a:ext uri="{FF2B5EF4-FFF2-40B4-BE49-F238E27FC236}">
                <a16:creationId xmlns:a16="http://schemas.microsoft.com/office/drawing/2014/main" id="{368439BD-38EC-0F4F-AB79-71712E1AE097}"/>
              </a:ext>
            </a:extLst>
          </p:cNvPr>
          <p:cNvSpPr>
            <a:spLocks noChangeShapeType="1"/>
          </p:cNvSpPr>
          <p:nvPr/>
        </p:nvSpPr>
        <p:spPr bwMode="auto">
          <a:xfrm flipH="1" flipV="1">
            <a:off x="3091868" y="5488289"/>
            <a:ext cx="185415" cy="1179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119">
            <a:extLst>
              <a:ext uri="{FF2B5EF4-FFF2-40B4-BE49-F238E27FC236}">
                <a16:creationId xmlns:a16="http://schemas.microsoft.com/office/drawing/2014/main" id="{05F4047A-FA71-B345-8F4D-7557CE9C3159}"/>
              </a:ext>
            </a:extLst>
          </p:cNvPr>
          <p:cNvSpPr>
            <a:spLocks noChangeShapeType="1"/>
          </p:cNvSpPr>
          <p:nvPr/>
        </p:nvSpPr>
        <p:spPr bwMode="auto">
          <a:xfrm flipH="1">
            <a:off x="3487517" y="5887917"/>
            <a:ext cx="309511" cy="2212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Line 120">
            <a:extLst>
              <a:ext uri="{FF2B5EF4-FFF2-40B4-BE49-F238E27FC236}">
                <a16:creationId xmlns:a16="http://schemas.microsoft.com/office/drawing/2014/main" id="{00691E04-3135-5045-8A22-A3445401A5C1}"/>
              </a:ext>
            </a:extLst>
          </p:cNvPr>
          <p:cNvSpPr>
            <a:spLocks noChangeShapeType="1"/>
          </p:cNvSpPr>
          <p:nvPr/>
        </p:nvSpPr>
        <p:spPr bwMode="auto">
          <a:xfrm flipV="1">
            <a:off x="4192677" y="5212531"/>
            <a:ext cx="334331" cy="1474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Line 121">
            <a:extLst>
              <a:ext uri="{FF2B5EF4-FFF2-40B4-BE49-F238E27FC236}">
                <a16:creationId xmlns:a16="http://schemas.microsoft.com/office/drawing/2014/main" id="{C2D8B9BD-B900-B448-8B0A-9B6A048DBB86}"/>
              </a:ext>
            </a:extLst>
          </p:cNvPr>
          <p:cNvSpPr>
            <a:spLocks noChangeShapeType="1"/>
          </p:cNvSpPr>
          <p:nvPr/>
        </p:nvSpPr>
        <p:spPr bwMode="auto">
          <a:xfrm>
            <a:off x="4859879" y="5762572"/>
            <a:ext cx="173735" cy="1622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Line 122">
            <a:extLst>
              <a:ext uri="{FF2B5EF4-FFF2-40B4-BE49-F238E27FC236}">
                <a16:creationId xmlns:a16="http://schemas.microsoft.com/office/drawing/2014/main" id="{EA45D5A9-0BF3-874E-B10C-996FD8308B65}"/>
              </a:ext>
            </a:extLst>
          </p:cNvPr>
          <p:cNvSpPr>
            <a:spLocks noChangeShapeType="1"/>
          </p:cNvSpPr>
          <p:nvPr/>
        </p:nvSpPr>
        <p:spPr bwMode="auto">
          <a:xfrm>
            <a:off x="4156178" y="5324603"/>
            <a:ext cx="211694" cy="11059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82" name="Group 281">
            <a:extLst>
              <a:ext uri="{FF2B5EF4-FFF2-40B4-BE49-F238E27FC236}">
                <a16:creationId xmlns:a16="http://schemas.microsoft.com/office/drawing/2014/main" id="{AA6A0761-EFD0-B448-950E-18DB9794940F}"/>
              </a:ext>
            </a:extLst>
          </p:cNvPr>
          <p:cNvGrpSpPr/>
          <p:nvPr/>
        </p:nvGrpSpPr>
        <p:grpSpPr>
          <a:xfrm>
            <a:off x="1778696" y="3924256"/>
            <a:ext cx="5968456" cy="2124592"/>
            <a:chOff x="3175544" y="3748892"/>
            <a:chExt cx="5968456" cy="2124592"/>
          </a:xfrm>
        </p:grpSpPr>
        <p:grpSp>
          <p:nvGrpSpPr>
            <p:cNvPr id="264" name="Group 263">
              <a:extLst>
                <a:ext uri="{FF2B5EF4-FFF2-40B4-BE49-F238E27FC236}">
                  <a16:creationId xmlns:a16="http://schemas.microsoft.com/office/drawing/2014/main" id="{759DD332-1646-744E-B0B3-D290BCF0ED64}"/>
                </a:ext>
              </a:extLst>
            </p:cNvPr>
            <p:cNvGrpSpPr/>
            <p:nvPr/>
          </p:nvGrpSpPr>
          <p:grpSpPr>
            <a:xfrm>
              <a:off x="3175544" y="3748892"/>
              <a:ext cx="1609399" cy="1316010"/>
              <a:chOff x="3188070" y="3748892"/>
              <a:chExt cx="1609399" cy="1316010"/>
            </a:xfrm>
          </p:grpSpPr>
          <p:sp>
            <p:nvSpPr>
              <p:cNvPr id="253" name="Freeform 4">
                <a:extLst>
                  <a:ext uri="{FF2B5EF4-FFF2-40B4-BE49-F238E27FC236}">
                    <a16:creationId xmlns:a16="http://schemas.microsoft.com/office/drawing/2014/main" id="{B1786030-A05C-3C4B-90A8-A5DA8E673523}"/>
                  </a:ext>
                </a:extLst>
              </p:cNvPr>
              <p:cNvSpPr>
                <a:spLocks/>
              </p:cNvSpPr>
              <p:nvPr/>
            </p:nvSpPr>
            <p:spPr bwMode="auto">
              <a:xfrm>
                <a:off x="3188070" y="3748892"/>
                <a:ext cx="1609399" cy="1316010"/>
              </a:xfrm>
              <a:custGeom>
                <a:avLst/>
                <a:gdLst>
                  <a:gd name="T0" fmla="*/ 134 w 1198"/>
                  <a:gd name="T1" fmla="*/ 270558 h 451"/>
                  <a:gd name="T2" fmla="*/ 273 w 1198"/>
                  <a:gd name="T3" fmla="*/ 132828 h 451"/>
                  <a:gd name="T4" fmla="*/ 679 w 1198"/>
                  <a:gd name="T5" fmla="*/ 73044 h 451"/>
                  <a:gd name="T6" fmla="*/ 1501 w 1198"/>
                  <a:gd name="T7" fmla="*/ 37135 h 451"/>
                  <a:gd name="T8" fmla="*/ 1796 w 1198"/>
                  <a:gd name="T9" fmla="*/ 294460 h 451"/>
                  <a:gd name="T10" fmla="*/ 1350 w 1198"/>
                  <a:gd name="T11" fmla="*/ 616944 h 451"/>
                  <a:gd name="T12" fmla="*/ 466 w 1198"/>
                  <a:gd name="T13" fmla="*/ 634874 h 451"/>
                  <a:gd name="T14" fmla="*/ 54 w 1198"/>
                  <a:gd name="T15" fmla="*/ 503524 h 451"/>
                  <a:gd name="T16" fmla="*/ 134 w 1198"/>
                  <a:gd name="T17" fmla="*/ 270558 h 4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8"/>
                  <a:gd name="T28" fmla="*/ 0 h 451"/>
                  <a:gd name="T29" fmla="*/ 1198 w 1198"/>
                  <a:gd name="T30" fmla="*/ 451 h 4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8" h="451">
                    <a:moveTo>
                      <a:pt x="88" y="181"/>
                    </a:moveTo>
                    <a:cubicBezTo>
                      <a:pt x="159" y="143"/>
                      <a:pt x="120" y="111"/>
                      <a:pt x="180" y="89"/>
                    </a:cubicBezTo>
                    <a:cubicBezTo>
                      <a:pt x="240" y="67"/>
                      <a:pt x="313" y="60"/>
                      <a:pt x="448" y="49"/>
                    </a:cubicBezTo>
                    <a:cubicBezTo>
                      <a:pt x="583" y="38"/>
                      <a:pt x="866" y="0"/>
                      <a:pt x="988" y="25"/>
                    </a:cubicBezTo>
                    <a:cubicBezTo>
                      <a:pt x="1110" y="50"/>
                      <a:pt x="1198" y="132"/>
                      <a:pt x="1181" y="197"/>
                    </a:cubicBezTo>
                    <a:cubicBezTo>
                      <a:pt x="1164" y="262"/>
                      <a:pt x="1034" y="375"/>
                      <a:pt x="889" y="413"/>
                    </a:cubicBezTo>
                    <a:cubicBezTo>
                      <a:pt x="744" y="451"/>
                      <a:pt x="449" y="438"/>
                      <a:pt x="307" y="425"/>
                    </a:cubicBezTo>
                    <a:cubicBezTo>
                      <a:pt x="165" y="412"/>
                      <a:pt x="72" y="378"/>
                      <a:pt x="36" y="337"/>
                    </a:cubicBezTo>
                    <a:cubicBezTo>
                      <a:pt x="0" y="296"/>
                      <a:pt x="77" y="213"/>
                      <a:pt x="88" y="181"/>
                    </a:cubicBezTo>
                    <a:close/>
                  </a:path>
                </a:pathLst>
              </a:custGeom>
              <a:gradFill>
                <a:gsLst>
                  <a:gs pos="24000">
                    <a:schemeClr val="bg1"/>
                  </a:gs>
                  <a:gs pos="99000">
                    <a:schemeClr val="bg1">
                      <a:alpha val="67000"/>
                    </a:schemeClr>
                  </a:gs>
                </a:gsLst>
                <a:path path="circl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63" name="Group 262">
                <a:extLst>
                  <a:ext uri="{FF2B5EF4-FFF2-40B4-BE49-F238E27FC236}">
                    <a16:creationId xmlns:a16="http://schemas.microsoft.com/office/drawing/2014/main" id="{2A2171EC-FE7C-D541-B23A-F748C585D569}"/>
                  </a:ext>
                </a:extLst>
              </p:cNvPr>
              <p:cNvGrpSpPr/>
              <p:nvPr/>
            </p:nvGrpSpPr>
            <p:grpSpPr>
              <a:xfrm>
                <a:off x="3323010" y="3984960"/>
                <a:ext cx="1290181" cy="895439"/>
                <a:chOff x="2145563" y="2093530"/>
                <a:chExt cx="1290181" cy="895439"/>
              </a:xfrm>
            </p:grpSpPr>
            <p:sp>
              <p:nvSpPr>
                <p:cNvPr id="4" name="TextBox 3">
                  <a:extLst>
                    <a:ext uri="{FF2B5EF4-FFF2-40B4-BE49-F238E27FC236}">
                      <a16:creationId xmlns:a16="http://schemas.microsoft.com/office/drawing/2014/main" id="{6723594D-379C-E642-A5A9-5C895D3CFBCB}"/>
                    </a:ext>
                  </a:extLst>
                </p:cNvPr>
                <p:cNvSpPr txBox="1"/>
                <p:nvPr/>
              </p:nvSpPr>
              <p:spPr>
                <a:xfrm>
                  <a:off x="2307787" y="2257804"/>
                  <a:ext cx="1017010" cy="617861"/>
                </a:xfrm>
                <a:prstGeom prst="rect">
                  <a:avLst/>
                </a:prstGeom>
                <a:noFill/>
              </p:spPr>
              <p:txBody>
                <a:bodyPr wrap="none" rtlCol="0">
                  <a:spAutoFit/>
                </a:bodyPr>
                <a:lstStyle/>
                <a:p>
                  <a:pPr algn="ctr">
                    <a:lnSpc>
                      <a:spcPct val="85000"/>
                    </a:lnSpc>
                  </a:pPr>
                  <a:r>
                    <a:rPr lang="en-US" sz="2000" dirty="0">
                      <a:solidFill>
                        <a:srgbClr val="0000A8"/>
                      </a:solidFill>
                    </a:rPr>
                    <a:t>intra-AS</a:t>
                  </a:r>
                </a:p>
                <a:p>
                  <a:pPr algn="ctr">
                    <a:lnSpc>
                      <a:spcPct val="85000"/>
                    </a:lnSpc>
                  </a:pPr>
                  <a:r>
                    <a:rPr lang="en-US" sz="2000" dirty="0">
                      <a:solidFill>
                        <a:srgbClr val="0000A8"/>
                      </a:solidFill>
                    </a:rPr>
                    <a:t>routing</a:t>
                  </a:r>
                </a:p>
              </p:txBody>
            </p:sp>
            <p:sp>
              <p:nvSpPr>
                <p:cNvPr id="8" name="Oval 7">
                  <a:extLst>
                    <a:ext uri="{FF2B5EF4-FFF2-40B4-BE49-F238E27FC236}">
                      <a16:creationId xmlns:a16="http://schemas.microsoft.com/office/drawing/2014/main" id="{2472BBF8-088B-A449-9470-EBB3D14828B2}"/>
                    </a:ext>
                  </a:extLst>
                </p:cNvPr>
                <p:cNvSpPr/>
                <p:nvPr/>
              </p:nvSpPr>
              <p:spPr>
                <a:xfrm>
                  <a:off x="2145563" y="2093530"/>
                  <a:ext cx="1290181" cy="864296"/>
                </a:xfrm>
                <a:prstGeom prst="ellipse">
                  <a:avLst/>
                </a:prstGeom>
                <a:noFill/>
                <a:ln w="381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6" name="Rectangle 255">
                  <a:extLst>
                    <a:ext uri="{FF2B5EF4-FFF2-40B4-BE49-F238E27FC236}">
                      <a16:creationId xmlns:a16="http://schemas.microsoft.com/office/drawing/2014/main" id="{0100B31F-13F0-1E46-B425-81FB4EF4CED2}"/>
                    </a:ext>
                  </a:extLst>
                </p:cNvPr>
                <p:cNvSpPr/>
                <p:nvPr/>
              </p:nvSpPr>
              <p:spPr>
                <a:xfrm>
                  <a:off x="2417523" y="2844399"/>
                  <a:ext cx="776614" cy="1445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8" name="Straight Arrow Connector 257">
                  <a:extLst>
                    <a:ext uri="{FF2B5EF4-FFF2-40B4-BE49-F238E27FC236}">
                      <a16:creationId xmlns:a16="http://schemas.microsoft.com/office/drawing/2014/main" id="{E47A0939-C51B-A042-A7CC-F4275B61338E}"/>
                    </a:ext>
                  </a:extLst>
                </p:cNvPr>
                <p:cNvCxnSpPr>
                  <a:cxnSpLocks/>
                </p:cNvCxnSpPr>
                <p:nvPr/>
              </p:nvCxnSpPr>
              <p:spPr>
                <a:xfrm flipH="1">
                  <a:off x="3111009" y="2833557"/>
                  <a:ext cx="138182" cy="97585"/>
                </a:xfrm>
                <a:prstGeom prst="straightConnector1">
                  <a:avLst/>
                </a:prstGeom>
                <a:ln w="3810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grpSp>
          <p:nvGrpSpPr>
            <p:cNvPr id="273" name="Group 272">
              <a:extLst>
                <a:ext uri="{FF2B5EF4-FFF2-40B4-BE49-F238E27FC236}">
                  <a16:creationId xmlns:a16="http://schemas.microsoft.com/office/drawing/2014/main" id="{F59F95CB-2AFB-954F-A034-BBA60D5D4EF0}"/>
                </a:ext>
              </a:extLst>
            </p:cNvPr>
            <p:cNvGrpSpPr/>
            <p:nvPr/>
          </p:nvGrpSpPr>
          <p:grpSpPr>
            <a:xfrm>
              <a:off x="4345585" y="4779701"/>
              <a:ext cx="2744147" cy="1093783"/>
              <a:chOff x="4345585" y="4779701"/>
              <a:chExt cx="2744147" cy="1093783"/>
            </a:xfrm>
          </p:grpSpPr>
          <p:sp>
            <p:nvSpPr>
              <p:cNvPr id="254" name="Freeform 5">
                <a:extLst>
                  <a:ext uri="{FF2B5EF4-FFF2-40B4-BE49-F238E27FC236}">
                    <a16:creationId xmlns:a16="http://schemas.microsoft.com/office/drawing/2014/main" id="{0F89B688-4E67-2344-8F6E-D25D73FDDC05}"/>
                  </a:ext>
                </a:extLst>
              </p:cNvPr>
              <p:cNvSpPr>
                <a:spLocks/>
              </p:cNvSpPr>
              <p:nvPr/>
            </p:nvSpPr>
            <p:spPr bwMode="auto">
              <a:xfrm>
                <a:off x="4345585" y="4779701"/>
                <a:ext cx="2744147" cy="1093783"/>
              </a:xfrm>
              <a:custGeom>
                <a:avLst/>
                <a:gdLst>
                  <a:gd name="T0" fmla="*/ 1319 w 1583"/>
                  <a:gd name="T1" fmla="*/ 862 h 682"/>
                  <a:gd name="T2" fmla="*/ 3445 w 1583"/>
                  <a:gd name="T3" fmla="*/ 285 h 682"/>
                  <a:gd name="T4" fmla="*/ 6645 w 1583"/>
                  <a:gd name="T5" fmla="*/ 77 h 682"/>
                  <a:gd name="T6" fmla="*/ 9794 w 1583"/>
                  <a:gd name="T7" fmla="*/ 744 h 682"/>
                  <a:gd name="T8" fmla="*/ 13238 w 1583"/>
                  <a:gd name="T9" fmla="*/ 1642 h 682"/>
                  <a:gd name="T10" fmla="*/ 10773 w 1583"/>
                  <a:gd name="T11" fmla="*/ 2476 h 682"/>
                  <a:gd name="T12" fmla="*/ 5844 w 1583"/>
                  <a:gd name="T13" fmla="*/ 2523 h 682"/>
                  <a:gd name="T14" fmla="*/ 751 w 1583"/>
                  <a:gd name="T15" fmla="*/ 2291 h 682"/>
                  <a:gd name="T16" fmla="*/ 1319 w 1583"/>
                  <a:gd name="T17" fmla="*/ 862 h 6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3"/>
                  <a:gd name="T28" fmla="*/ 0 h 682"/>
                  <a:gd name="T29" fmla="*/ 1583 w 1583"/>
                  <a:gd name="T30" fmla="*/ 682 h 6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3" h="682">
                    <a:moveTo>
                      <a:pt x="155" y="224"/>
                    </a:moveTo>
                    <a:cubicBezTo>
                      <a:pt x="208" y="137"/>
                      <a:pt x="302" y="108"/>
                      <a:pt x="407" y="74"/>
                    </a:cubicBezTo>
                    <a:cubicBezTo>
                      <a:pt x="512" y="40"/>
                      <a:pt x="660" y="0"/>
                      <a:pt x="785" y="20"/>
                    </a:cubicBezTo>
                    <a:cubicBezTo>
                      <a:pt x="910" y="40"/>
                      <a:pt x="1027" y="126"/>
                      <a:pt x="1157" y="194"/>
                    </a:cubicBezTo>
                    <a:cubicBezTo>
                      <a:pt x="1287" y="262"/>
                      <a:pt x="1545" y="353"/>
                      <a:pt x="1564" y="428"/>
                    </a:cubicBezTo>
                    <a:cubicBezTo>
                      <a:pt x="1583" y="503"/>
                      <a:pt x="1417" y="606"/>
                      <a:pt x="1272" y="644"/>
                    </a:cubicBezTo>
                    <a:cubicBezTo>
                      <a:pt x="1127" y="682"/>
                      <a:pt x="887" y="664"/>
                      <a:pt x="690" y="656"/>
                    </a:cubicBezTo>
                    <a:cubicBezTo>
                      <a:pt x="493" y="648"/>
                      <a:pt x="178" y="668"/>
                      <a:pt x="89" y="596"/>
                    </a:cubicBezTo>
                    <a:cubicBezTo>
                      <a:pt x="0" y="524"/>
                      <a:pt x="102" y="311"/>
                      <a:pt x="155" y="224"/>
                    </a:cubicBezTo>
                    <a:close/>
                  </a:path>
                </a:pathLst>
              </a:custGeom>
              <a:gradFill flip="none" rotWithShape="1">
                <a:gsLst>
                  <a:gs pos="20000">
                    <a:schemeClr val="bg1"/>
                  </a:gs>
                  <a:gs pos="99000">
                    <a:schemeClr val="bg1">
                      <a:alpha val="73000"/>
                    </a:schemeClr>
                  </a:gs>
                </a:gsLst>
                <a:path path="circle">
                  <a:fillToRect l="50000" t="50000" r="50000" b="50000"/>
                </a:path>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67" name="Group 266">
                <a:extLst>
                  <a:ext uri="{FF2B5EF4-FFF2-40B4-BE49-F238E27FC236}">
                    <a16:creationId xmlns:a16="http://schemas.microsoft.com/office/drawing/2014/main" id="{48016CA7-C957-1C4D-A120-A23AF9524D91}"/>
                  </a:ext>
                </a:extLst>
              </p:cNvPr>
              <p:cNvGrpSpPr/>
              <p:nvPr/>
            </p:nvGrpSpPr>
            <p:grpSpPr>
              <a:xfrm>
                <a:off x="4915903" y="4888922"/>
                <a:ext cx="1290181" cy="895439"/>
                <a:chOff x="2158089" y="2093530"/>
                <a:chExt cx="1290181" cy="895439"/>
              </a:xfrm>
            </p:grpSpPr>
            <p:sp>
              <p:nvSpPr>
                <p:cNvPr id="268" name="TextBox 267">
                  <a:extLst>
                    <a:ext uri="{FF2B5EF4-FFF2-40B4-BE49-F238E27FC236}">
                      <a16:creationId xmlns:a16="http://schemas.microsoft.com/office/drawing/2014/main" id="{3AB46CFF-D2D9-204B-8D26-6EBD60AC189A}"/>
                    </a:ext>
                  </a:extLst>
                </p:cNvPr>
                <p:cNvSpPr txBox="1"/>
                <p:nvPr/>
              </p:nvSpPr>
              <p:spPr>
                <a:xfrm>
                  <a:off x="2307787" y="2257804"/>
                  <a:ext cx="1017010" cy="617861"/>
                </a:xfrm>
                <a:prstGeom prst="rect">
                  <a:avLst/>
                </a:prstGeom>
                <a:noFill/>
              </p:spPr>
              <p:txBody>
                <a:bodyPr wrap="none" rtlCol="0">
                  <a:spAutoFit/>
                </a:bodyPr>
                <a:lstStyle/>
                <a:p>
                  <a:pPr algn="ctr">
                    <a:lnSpc>
                      <a:spcPct val="85000"/>
                    </a:lnSpc>
                  </a:pPr>
                  <a:r>
                    <a:rPr lang="en-US" sz="2000" dirty="0">
                      <a:solidFill>
                        <a:srgbClr val="0000A8"/>
                      </a:solidFill>
                    </a:rPr>
                    <a:t>intra-AS</a:t>
                  </a:r>
                </a:p>
                <a:p>
                  <a:pPr algn="ctr">
                    <a:lnSpc>
                      <a:spcPct val="85000"/>
                    </a:lnSpc>
                  </a:pPr>
                  <a:r>
                    <a:rPr lang="en-US" sz="2000" dirty="0">
                      <a:solidFill>
                        <a:srgbClr val="0000A8"/>
                      </a:solidFill>
                    </a:rPr>
                    <a:t>routing</a:t>
                  </a:r>
                </a:p>
              </p:txBody>
            </p:sp>
            <p:sp>
              <p:nvSpPr>
                <p:cNvPr id="269" name="Oval 268">
                  <a:extLst>
                    <a:ext uri="{FF2B5EF4-FFF2-40B4-BE49-F238E27FC236}">
                      <a16:creationId xmlns:a16="http://schemas.microsoft.com/office/drawing/2014/main" id="{62F828E9-D5D5-A845-92F1-06245C1556E7}"/>
                    </a:ext>
                  </a:extLst>
                </p:cNvPr>
                <p:cNvSpPr/>
                <p:nvPr/>
              </p:nvSpPr>
              <p:spPr>
                <a:xfrm>
                  <a:off x="2158089" y="2093530"/>
                  <a:ext cx="1290181" cy="864296"/>
                </a:xfrm>
                <a:prstGeom prst="ellipse">
                  <a:avLst/>
                </a:prstGeom>
                <a:noFill/>
                <a:ln w="381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Rectangle 269">
                  <a:extLst>
                    <a:ext uri="{FF2B5EF4-FFF2-40B4-BE49-F238E27FC236}">
                      <a16:creationId xmlns:a16="http://schemas.microsoft.com/office/drawing/2014/main" id="{DF703CA7-434F-3941-821C-59863FBA7287}"/>
                    </a:ext>
                  </a:extLst>
                </p:cNvPr>
                <p:cNvSpPr/>
                <p:nvPr/>
              </p:nvSpPr>
              <p:spPr>
                <a:xfrm>
                  <a:off x="2417523" y="2844399"/>
                  <a:ext cx="776614" cy="1445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1" name="Straight Arrow Connector 270">
                  <a:extLst>
                    <a:ext uri="{FF2B5EF4-FFF2-40B4-BE49-F238E27FC236}">
                      <a16:creationId xmlns:a16="http://schemas.microsoft.com/office/drawing/2014/main" id="{4E454930-4E41-434B-860E-CAB25B708B4C}"/>
                    </a:ext>
                  </a:extLst>
                </p:cNvPr>
                <p:cNvCxnSpPr>
                  <a:cxnSpLocks/>
                </p:cNvCxnSpPr>
                <p:nvPr/>
              </p:nvCxnSpPr>
              <p:spPr>
                <a:xfrm flipH="1">
                  <a:off x="3111009" y="2833557"/>
                  <a:ext cx="138182" cy="97585"/>
                </a:xfrm>
                <a:prstGeom prst="straightConnector1">
                  <a:avLst/>
                </a:prstGeom>
                <a:ln w="3810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grpSp>
          <p:nvGrpSpPr>
            <p:cNvPr id="281" name="Group 280">
              <a:extLst>
                <a:ext uri="{FF2B5EF4-FFF2-40B4-BE49-F238E27FC236}">
                  <a16:creationId xmlns:a16="http://schemas.microsoft.com/office/drawing/2014/main" id="{E2F34647-CA92-A545-AFCE-B82A0FF135E5}"/>
                </a:ext>
              </a:extLst>
            </p:cNvPr>
            <p:cNvGrpSpPr/>
            <p:nvPr/>
          </p:nvGrpSpPr>
          <p:grpSpPr>
            <a:xfrm>
              <a:off x="6989573" y="3977477"/>
              <a:ext cx="2154427" cy="1384541"/>
              <a:chOff x="6989573" y="3977477"/>
              <a:chExt cx="2154427" cy="1384541"/>
            </a:xfrm>
          </p:grpSpPr>
          <p:sp>
            <p:nvSpPr>
              <p:cNvPr id="255" name="Freeform 3">
                <a:extLst>
                  <a:ext uri="{FF2B5EF4-FFF2-40B4-BE49-F238E27FC236}">
                    <a16:creationId xmlns:a16="http://schemas.microsoft.com/office/drawing/2014/main" id="{1536733F-1420-C242-99F9-B2C1A846C638}"/>
                  </a:ext>
                </a:extLst>
              </p:cNvPr>
              <p:cNvSpPr>
                <a:spLocks/>
              </p:cNvSpPr>
              <p:nvPr/>
            </p:nvSpPr>
            <p:spPr bwMode="auto">
              <a:xfrm>
                <a:off x="6989573" y="3977477"/>
                <a:ext cx="2154427" cy="1384541"/>
              </a:xfrm>
              <a:custGeom>
                <a:avLst/>
                <a:gdLst>
                  <a:gd name="T0" fmla="*/ 1063 w 1162"/>
                  <a:gd name="T1" fmla="*/ 49351 h 543"/>
                  <a:gd name="T2" fmla="*/ 6960 w 1162"/>
                  <a:gd name="T3" fmla="*/ 4162 h 543"/>
                  <a:gd name="T4" fmla="*/ 17785 w 1162"/>
                  <a:gd name="T5" fmla="*/ 23973 h 543"/>
                  <a:gd name="T6" fmla="*/ 21649 w 1162"/>
                  <a:gd name="T7" fmla="*/ 72662 h 543"/>
                  <a:gd name="T8" fmla="*/ 19828 w 1162"/>
                  <a:gd name="T9" fmla="*/ 137161 h 543"/>
                  <a:gd name="T10" fmla="*/ 11083 w 1162"/>
                  <a:gd name="T11" fmla="*/ 164591 h 543"/>
                  <a:gd name="T12" fmla="*/ 1657 w 1162"/>
                  <a:gd name="T13" fmla="*/ 133650 h 543"/>
                  <a:gd name="T14" fmla="*/ 1063 w 1162"/>
                  <a:gd name="T15" fmla="*/ 49351 h 543"/>
                  <a:gd name="T16" fmla="*/ 0 60000 65536"/>
                  <a:gd name="T17" fmla="*/ 0 60000 65536"/>
                  <a:gd name="T18" fmla="*/ 0 60000 65536"/>
                  <a:gd name="T19" fmla="*/ 0 60000 65536"/>
                  <a:gd name="T20" fmla="*/ 0 60000 65536"/>
                  <a:gd name="T21" fmla="*/ 0 60000 65536"/>
                  <a:gd name="T22" fmla="*/ 0 60000 65536"/>
                  <a:gd name="T23" fmla="*/ 0 60000 65536"/>
                  <a:gd name="T24" fmla="*/ 0 w 1162"/>
                  <a:gd name="T25" fmla="*/ 0 h 543"/>
                  <a:gd name="T26" fmla="*/ 1162 w 1162"/>
                  <a:gd name="T27" fmla="*/ 543 h 5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2" h="543">
                    <a:moveTo>
                      <a:pt x="56" y="162"/>
                    </a:moveTo>
                    <a:cubicBezTo>
                      <a:pt x="115" y="100"/>
                      <a:pt x="221" y="28"/>
                      <a:pt x="368" y="14"/>
                    </a:cubicBezTo>
                    <a:cubicBezTo>
                      <a:pt x="515" y="0"/>
                      <a:pt x="811" y="42"/>
                      <a:pt x="940" y="79"/>
                    </a:cubicBezTo>
                    <a:cubicBezTo>
                      <a:pt x="1069" y="116"/>
                      <a:pt x="1126" y="177"/>
                      <a:pt x="1144" y="239"/>
                    </a:cubicBezTo>
                    <a:cubicBezTo>
                      <a:pt x="1162" y="301"/>
                      <a:pt x="1141" y="401"/>
                      <a:pt x="1048" y="451"/>
                    </a:cubicBezTo>
                    <a:cubicBezTo>
                      <a:pt x="955" y="501"/>
                      <a:pt x="746" y="543"/>
                      <a:pt x="586" y="541"/>
                    </a:cubicBezTo>
                    <a:cubicBezTo>
                      <a:pt x="426" y="539"/>
                      <a:pt x="176" y="502"/>
                      <a:pt x="88" y="439"/>
                    </a:cubicBezTo>
                    <a:cubicBezTo>
                      <a:pt x="0" y="376"/>
                      <a:pt x="63" y="220"/>
                      <a:pt x="56" y="162"/>
                    </a:cubicBezTo>
                    <a:close/>
                  </a:path>
                </a:pathLst>
              </a:custGeom>
              <a:gradFill>
                <a:gsLst>
                  <a:gs pos="24000">
                    <a:schemeClr val="bg1"/>
                  </a:gs>
                  <a:gs pos="99000">
                    <a:schemeClr val="bg1">
                      <a:alpha val="67000"/>
                    </a:schemeClr>
                  </a:gs>
                </a:gsLst>
                <a:path path="circl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76" name="Group 275">
                <a:extLst>
                  <a:ext uri="{FF2B5EF4-FFF2-40B4-BE49-F238E27FC236}">
                    <a16:creationId xmlns:a16="http://schemas.microsoft.com/office/drawing/2014/main" id="{92ED2415-587F-4B43-864E-2DFBFD8318B6}"/>
                  </a:ext>
                </a:extLst>
              </p:cNvPr>
              <p:cNvGrpSpPr/>
              <p:nvPr/>
            </p:nvGrpSpPr>
            <p:grpSpPr>
              <a:xfrm>
                <a:off x="7396057" y="4300199"/>
                <a:ext cx="1290181" cy="895439"/>
                <a:chOff x="2158089" y="2093530"/>
                <a:chExt cx="1290181" cy="895439"/>
              </a:xfrm>
            </p:grpSpPr>
            <p:sp>
              <p:nvSpPr>
                <p:cNvPr id="277" name="TextBox 276">
                  <a:extLst>
                    <a:ext uri="{FF2B5EF4-FFF2-40B4-BE49-F238E27FC236}">
                      <a16:creationId xmlns:a16="http://schemas.microsoft.com/office/drawing/2014/main" id="{5E266E0C-04F2-274C-A906-0CE2714D9E26}"/>
                    </a:ext>
                  </a:extLst>
                </p:cNvPr>
                <p:cNvSpPr txBox="1"/>
                <p:nvPr/>
              </p:nvSpPr>
              <p:spPr>
                <a:xfrm>
                  <a:off x="2307787" y="2257804"/>
                  <a:ext cx="1017010" cy="617861"/>
                </a:xfrm>
                <a:prstGeom prst="rect">
                  <a:avLst/>
                </a:prstGeom>
                <a:noFill/>
              </p:spPr>
              <p:txBody>
                <a:bodyPr wrap="none" rtlCol="0">
                  <a:spAutoFit/>
                </a:bodyPr>
                <a:lstStyle/>
                <a:p>
                  <a:pPr algn="ctr">
                    <a:lnSpc>
                      <a:spcPct val="85000"/>
                    </a:lnSpc>
                  </a:pPr>
                  <a:r>
                    <a:rPr lang="en-US" sz="2000" dirty="0">
                      <a:solidFill>
                        <a:srgbClr val="0000A8"/>
                      </a:solidFill>
                    </a:rPr>
                    <a:t>intra-AS</a:t>
                  </a:r>
                </a:p>
                <a:p>
                  <a:pPr algn="ctr">
                    <a:lnSpc>
                      <a:spcPct val="85000"/>
                    </a:lnSpc>
                  </a:pPr>
                  <a:r>
                    <a:rPr lang="en-US" sz="2000" dirty="0">
                      <a:solidFill>
                        <a:srgbClr val="0000A8"/>
                      </a:solidFill>
                    </a:rPr>
                    <a:t>routing</a:t>
                  </a:r>
                </a:p>
              </p:txBody>
            </p:sp>
            <p:sp>
              <p:nvSpPr>
                <p:cNvPr id="278" name="Oval 277">
                  <a:extLst>
                    <a:ext uri="{FF2B5EF4-FFF2-40B4-BE49-F238E27FC236}">
                      <a16:creationId xmlns:a16="http://schemas.microsoft.com/office/drawing/2014/main" id="{AF109F00-AEAA-434C-BBF7-9540A765DEAD}"/>
                    </a:ext>
                  </a:extLst>
                </p:cNvPr>
                <p:cNvSpPr/>
                <p:nvPr/>
              </p:nvSpPr>
              <p:spPr>
                <a:xfrm>
                  <a:off x="2158089" y="2093530"/>
                  <a:ext cx="1290181" cy="864296"/>
                </a:xfrm>
                <a:prstGeom prst="ellipse">
                  <a:avLst/>
                </a:prstGeom>
                <a:noFill/>
                <a:ln w="381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9" name="Rectangle 278">
                  <a:extLst>
                    <a:ext uri="{FF2B5EF4-FFF2-40B4-BE49-F238E27FC236}">
                      <a16:creationId xmlns:a16="http://schemas.microsoft.com/office/drawing/2014/main" id="{BC93F16D-2C1A-E249-87B4-695F781B3787}"/>
                    </a:ext>
                  </a:extLst>
                </p:cNvPr>
                <p:cNvSpPr/>
                <p:nvPr/>
              </p:nvSpPr>
              <p:spPr>
                <a:xfrm>
                  <a:off x="2417523" y="2844399"/>
                  <a:ext cx="776614" cy="1445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80" name="Straight Arrow Connector 279">
                  <a:extLst>
                    <a:ext uri="{FF2B5EF4-FFF2-40B4-BE49-F238E27FC236}">
                      <a16:creationId xmlns:a16="http://schemas.microsoft.com/office/drawing/2014/main" id="{BF12078B-FFCB-5B4D-96D9-6482BC5DACC1}"/>
                    </a:ext>
                  </a:extLst>
                </p:cNvPr>
                <p:cNvCxnSpPr>
                  <a:cxnSpLocks/>
                </p:cNvCxnSpPr>
                <p:nvPr/>
              </p:nvCxnSpPr>
              <p:spPr>
                <a:xfrm flipH="1">
                  <a:off x="3111009" y="2833557"/>
                  <a:ext cx="138182" cy="97585"/>
                </a:xfrm>
                <a:prstGeom prst="straightConnector1">
                  <a:avLst/>
                </a:prstGeom>
                <a:ln w="3810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grpSp>
      <p:grpSp>
        <p:nvGrpSpPr>
          <p:cNvPr id="312" name="Group 311">
            <a:extLst>
              <a:ext uri="{FF2B5EF4-FFF2-40B4-BE49-F238E27FC236}">
                <a16:creationId xmlns:a16="http://schemas.microsoft.com/office/drawing/2014/main" id="{78E22769-1D43-5840-8394-0FE0463D5740}"/>
              </a:ext>
            </a:extLst>
          </p:cNvPr>
          <p:cNvGrpSpPr/>
          <p:nvPr/>
        </p:nvGrpSpPr>
        <p:grpSpPr>
          <a:xfrm>
            <a:off x="1812296" y="3939436"/>
            <a:ext cx="5968456" cy="2124592"/>
            <a:chOff x="3202684" y="3763506"/>
            <a:chExt cx="5968456" cy="2124592"/>
          </a:xfrm>
        </p:grpSpPr>
        <p:grpSp>
          <p:nvGrpSpPr>
            <p:cNvPr id="310" name="Group 309">
              <a:extLst>
                <a:ext uri="{FF2B5EF4-FFF2-40B4-BE49-F238E27FC236}">
                  <a16:creationId xmlns:a16="http://schemas.microsoft.com/office/drawing/2014/main" id="{744E07CE-3F29-2C44-A38C-A63250BD37CA}"/>
                </a:ext>
              </a:extLst>
            </p:cNvPr>
            <p:cNvGrpSpPr/>
            <p:nvPr/>
          </p:nvGrpSpPr>
          <p:grpSpPr>
            <a:xfrm>
              <a:off x="3202684" y="3763506"/>
              <a:ext cx="5968456" cy="2124592"/>
              <a:chOff x="2563856" y="-1509951"/>
              <a:chExt cx="5968456" cy="2124592"/>
            </a:xfrm>
          </p:grpSpPr>
          <p:sp>
            <p:nvSpPr>
              <p:cNvPr id="304" name="Freeform 4">
                <a:extLst>
                  <a:ext uri="{FF2B5EF4-FFF2-40B4-BE49-F238E27FC236}">
                    <a16:creationId xmlns:a16="http://schemas.microsoft.com/office/drawing/2014/main" id="{D30911A6-6911-094B-927D-A42ABA72DF40}"/>
                  </a:ext>
                </a:extLst>
              </p:cNvPr>
              <p:cNvSpPr>
                <a:spLocks/>
              </p:cNvSpPr>
              <p:nvPr/>
            </p:nvSpPr>
            <p:spPr bwMode="auto">
              <a:xfrm>
                <a:off x="2563856" y="-1509951"/>
                <a:ext cx="1609399" cy="1316010"/>
              </a:xfrm>
              <a:custGeom>
                <a:avLst/>
                <a:gdLst>
                  <a:gd name="T0" fmla="*/ 134 w 1198"/>
                  <a:gd name="T1" fmla="*/ 270558 h 451"/>
                  <a:gd name="T2" fmla="*/ 273 w 1198"/>
                  <a:gd name="T3" fmla="*/ 132828 h 451"/>
                  <a:gd name="T4" fmla="*/ 679 w 1198"/>
                  <a:gd name="T5" fmla="*/ 73044 h 451"/>
                  <a:gd name="T6" fmla="*/ 1501 w 1198"/>
                  <a:gd name="T7" fmla="*/ 37135 h 451"/>
                  <a:gd name="T8" fmla="*/ 1796 w 1198"/>
                  <a:gd name="T9" fmla="*/ 294460 h 451"/>
                  <a:gd name="T10" fmla="*/ 1350 w 1198"/>
                  <a:gd name="T11" fmla="*/ 616944 h 451"/>
                  <a:gd name="T12" fmla="*/ 466 w 1198"/>
                  <a:gd name="T13" fmla="*/ 634874 h 451"/>
                  <a:gd name="T14" fmla="*/ 54 w 1198"/>
                  <a:gd name="T15" fmla="*/ 503524 h 451"/>
                  <a:gd name="T16" fmla="*/ 134 w 1198"/>
                  <a:gd name="T17" fmla="*/ 270558 h 4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8"/>
                  <a:gd name="T28" fmla="*/ 0 h 451"/>
                  <a:gd name="T29" fmla="*/ 1198 w 1198"/>
                  <a:gd name="T30" fmla="*/ 451 h 4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8" h="451">
                    <a:moveTo>
                      <a:pt x="88" y="181"/>
                    </a:moveTo>
                    <a:cubicBezTo>
                      <a:pt x="159" y="143"/>
                      <a:pt x="120" y="111"/>
                      <a:pt x="180" y="89"/>
                    </a:cubicBezTo>
                    <a:cubicBezTo>
                      <a:pt x="240" y="67"/>
                      <a:pt x="313" y="60"/>
                      <a:pt x="448" y="49"/>
                    </a:cubicBezTo>
                    <a:cubicBezTo>
                      <a:pt x="583" y="38"/>
                      <a:pt x="866" y="0"/>
                      <a:pt x="988" y="25"/>
                    </a:cubicBezTo>
                    <a:cubicBezTo>
                      <a:pt x="1110" y="50"/>
                      <a:pt x="1198" y="132"/>
                      <a:pt x="1181" y="197"/>
                    </a:cubicBezTo>
                    <a:cubicBezTo>
                      <a:pt x="1164" y="262"/>
                      <a:pt x="1034" y="375"/>
                      <a:pt x="889" y="413"/>
                    </a:cubicBezTo>
                    <a:cubicBezTo>
                      <a:pt x="744" y="451"/>
                      <a:pt x="449" y="438"/>
                      <a:pt x="307" y="425"/>
                    </a:cubicBezTo>
                    <a:cubicBezTo>
                      <a:pt x="165" y="412"/>
                      <a:pt x="72" y="378"/>
                      <a:pt x="36" y="337"/>
                    </a:cubicBezTo>
                    <a:cubicBezTo>
                      <a:pt x="0" y="296"/>
                      <a:pt x="77" y="213"/>
                      <a:pt x="88" y="181"/>
                    </a:cubicBezTo>
                    <a:close/>
                  </a:path>
                </a:pathLst>
              </a:custGeom>
              <a:gradFill>
                <a:gsLst>
                  <a:gs pos="24000">
                    <a:schemeClr val="bg1"/>
                  </a:gs>
                  <a:gs pos="99000">
                    <a:schemeClr val="bg1">
                      <a:alpha val="67000"/>
                    </a:schemeClr>
                  </a:gs>
                </a:gsLst>
                <a:path path="circl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8" name="Freeform 5">
                <a:extLst>
                  <a:ext uri="{FF2B5EF4-FFF2-40B4-BE49-F238E27FC236}">
                    <a16:creationId xmlns:a16="http://schemas.microsoft.com/office/drawing/2014/main" id="{5CB4E5C1-2135-4947-936C-2E606AB35C41}"/>
                  </a:ext>
                </a:extLst>
              </p:cNvPr>
              <p:cNvSpPr>
                <a:spLocks/>
              </p:cNvSpPr>
              <p:nvPr/>
            </p:nvSpPr>
            <p:spPr bwMode="auto">
              <a:xfrm>
                <a:off x="3733897" y="-479142"/>
                <a:ext cx="2744147" cy="1093783"/>
              </a:xfrm>
              <a:custGeom>
                <a:avLst/>
                <a:gdLst>
                  <a:gd name="T0" fmla="*/ 1319 w 1583"/>
                  <a:gd name="T1" fmla="*/ 862 h 682"/>
                  <a:gd name="T2" fmla="*/ 3445 w 1583"/>
                  <a:gd name="T3" fmla="*/ 285 h 682"/>
                  <a:gd name="T4" fmla="*/ 6645 w 1583"/>
                  <a:gd name="T5" fmla="*/ 77 h 682"/>
                  <a:gd name="T6" fmla="*/ 9794 w 1583"/>
                  <a:gd name="T7" fmla="*/ 744 h 682"/>
                  <a:gd name="T8" fmla="*/ 13238 w 1583"/>
                  <a:gd name="T9" fmla="*/ 1642 h 682"/>
                  <a:gd name="T10" fmla="*/ 10773 w 1583"/>
                  <a:gd name="T11" fmla="*/ 2476 h 682"/>
                  <a:gd name="T12" fmla="*/ 5844 w 1583"/>
                  <a:gd name="T13" fmla="*/ 2523 h 682"/>
                  <a:gd name="T14" fmla="*/ 751 w 1583"/>
                  <a:gd name="T15" fmla="*/ 2291 h 682"/>
                  <a:gd name="T16" fmla="*/ 1319 w 1583"/>
                  <a:gd name="T17" fmla="*/ 862 h 6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3"/>
                  <a:gd name="T28" fmla="*/ 0 h 682"/>
                  <a:gd name="T29" fmla="*/ 1583 w 1583"/>
                  <a:gd name="T30" fmla="*/ 682 h 6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3" h="682">
                    <a:moveTo>
                      <a:pt x="155" y="224"/>
                    </a:moveTo>
                    <a:cubicBezTo>
                      <a:pt x="208" y="137"/>
                      <a:pt x="302" y="108"/>
                      <a:pt x="407" y="74"/>
                    </a:cubicBezTo>
                    <a:cubicBezTo>
                      <a:pt x="512" y="40"/>
                      <a:pt x="660" y="0"/>
                      <a:pt x="785" y="20"/>
                    </a:cubicBezTo>
                    <a:cubicBezTo>
                      <a:pt x="910" y="40"/>
                      <a:pt x="1027" y="126"/>
                      <a:pt x="1157" y="194"/>
                    </a:cubicBezTo>
                    <a:cubicBezTo>
                      <a:pt x="1287" y="262"/>
                      <a:pt x="1545" y="353"/>
                      <a:pt x="1564" y="428"/>
                    </a:cubicBezTo>
                    <a:cubicBezTo>
                      <a:pt x="1583" y="503"/>
                      <a:pt x="1417" y="606"/>
                      <a:pt x="1272" y="644"/>
                    </a:cubicBezTo>
                    <a:cubicBezTo>
                      <a:pt x="1127" y="682"/>
                      <a:pt x="887" y="664"/>
                      <a:pt x="690" y="656"/>
                    </a:cubicBezTo>
                    <a:cubicBezTo>
                      <a:pt x="493" y="648"/>
                      <a:pt x="178" y="668"/>
                      <a:pt x="89" y="596"/>
                    </a:cubicBezTo>
                    <a:cubicBezTo>
                      <a:pt x="0" y="524"/>
                      <a:pt x="102" y="311"/>
                      <a:pt x="155" y="224"/>
                    </a:cubicBezTo>
                    <a:close/>
                  </a:path>
                </a:pathLst>
              </a:custGeom>
              <a:gradFill flip="none" rotWithShape="1">
                <a:gsLst>
                  <a:gs pos="20000">
                    <a:schemeClr val="bg1"/>
                  </a:gs>
                  <a:gs pos="99000">
                    <a:schemeClr val="bg1">
                      <a:alpha val="73000"/>
                    </a:schemeClr>
                  </a:gs>
                </a:gsLst>
                <a:path path="circle">
                  <a:fillToRect l="50000" t="50000" r="50000" b="50000"/>
                </a:path>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2" name="Freeform 3">
                <a:extLst>
                  <a:ext uri="{FF2B5EF4-FFF2-40B4-BE49-F238E27FC236}">
                    <a16:creationId xmlns:a16="http://schemas.microsoft.com/office/drawing/2014/main" id="{17419CA7-50EA-4644-BAD8-E64BA60CCA3E}"/>
                  </a:ext>
                </a:extLst>
              </p:cNvPr>
              <p:cNvSpPr>
                <a:spLocks/>
              </p:cNvSpPr>
              <p:nvPr/>
            </p:nvSpPr>
            <p:spPr bwMode="auto">
              <a:xfrm>
                <a:off x="6377885" y="-1281366"/>
                <a:ext cx="2154427" cy="1384541"/>
              </a:xfrm>
              <a:custGeom>
                <a:avLst/>
                <a:gdLst>
                  <a:gd name="T0" fmla="*/ 1063 w 1162"/>
                  <a:gd name="T1" fmla="*/ 49351 h 543"/>
                  <a:gd name="T2" fmla="*/ 6960 w 1162"/>
                  <a:gd name="T3" fmla="*/ 4162 h 543"/>
                  <a:gd name="T4" fmla="*/ 17785 w 1162"/>
                  <a:gd name="T5" fmla="*/ 23973 h 543"/>
                  <a:gd name="T6" fmla="*/ 21649 w 1162"/>
                  <a:gd name="T7" fmla="*/ 72662 h 543"/>
                  <a:gd name="T8" fmla="*/ 19828 w 1162"/>
                  <a:gd name="T9" fmla="*/ 137161 h 543"/>
                  <a:gd name="T10" fmla="*/ 11083 w 1162"/>
                  <a:gd name="T11" fmla="*/ 164591 h 543"/>
                  <a:gd name="T12" fmla="*/ 1657 w 1162"/>
                  <a:gd name="T13" fmla="*/ 133650 h 543"/>
                  <a:gd name="T14" fmla="*/ 1063 w 1162"/>
                  <a:gd name="T15" fmla="*/ 49351 h 543"/>
                  <a:gd name="T16" fmla="*/ 0 60000 65536"/>
                  <a:gd name="T17" fmla="*/ 0 60000 65536"/>
                  <a:gd name="T18" fmla="*/ 0 60000 65536"/>
                  <a:gd name="T19" fmla="*/ 0 60000 65536"/>
                  <a:gd name="T20" fmla="*/ 0 60000 65536"/>
                  <a:gd name="T21" fmla="*/ 0 60000 65536"/>
                  <a:gd name="T22" fmla="*/ 0 60000 65536"/>
                  <a:gd name="T23" fmla="*/ 0 60000 65536"/>
                  <a:gd name="T24" fmla="*/ 0 w 1162"/>
                  <a:gd name="T25" fmla="*/ 0 h 543"/>
                  <a:gd name="T26" fmla="*/ 1162 w 1162"/>
                  <a:gd name="T27" fmla="*/ 543 h 5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2" h="543">
                    <a:moveTo>
                      <a:pt x="56" y="162"/>
                    </a:moveTo>
                    <a:cubicBezTo>
                      <a:pt x="115" y="100"/>
                      <a:pt x="221" y="28"/>
                      <a:pt x="368" y="14"/>
                    </a:cubicBezTo>
                    <a:cubicBezTo>
                      <a:pt x="515" y="0"/>
                      <a:pt x="811" y="42"/>
                      <a:pt x="940" y="79"/>
                    </a:cubicBezTo>
                    <a:cubicBezTo>
                      <a:pt x="1069" y="116"/>
                      <a:pt x="1126" y="177"/>
                      <a:pt x="1144" y="239"/>
                    </a:cubicBezTo>
                    <a:cubicBezTo>
                      <a:pt x="1162" y="301"/>
                      <a:pt x="1141" y="401"/>
                      <a:pt x="1048" y="451"/>
                    </a:cubicBezTo>
                    <a:cubicBezTo>
                      <a:pt x="955" y="501"/>
                      <a:pt x="746" y="543"/>
                      <a:pt x="586" y="541"/>
                    </a:cubicBezTo>
                    <a:cubicBezTo>
                      <a:pt x="426" y="539"/>
                      <a:pt x="176" y="502"/>
                      <a:pt x="88" y="439"/>
                    </a:cubicBezTo>
                    <a:cubicBezTo>
                      <a:pt x="0" y="376"/>
                      <a:pt x="63" y="220"/>
                      <a:pt x="56" y="162"/>
                    </a:cubicBezTo>
                    <a:close/>
                  </a:path>
                </a:pathLst>
              </a:custGeom>
              <a:gradFill>
                <a:gsLst>
                  <a:gs pos="24000">
                    <a:schemeClr val="bg1"/>
                  </a:gs>
                  <a:gs pos="99000">
                    <a:schemeClr val="bg1">
                      <a:alpha val="67000"/>
                    </a:schemeClr>
                  </a:gs>
                </a:gsLst>
                <a:path path="circl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cxnSp>
            <p:nvCxnSpPr>
              <p:cNvPr id="284" name="Straight Arrow Connector 283">
                <a:extLst>
                  <a:ext uri="{FF2B5EF4-FFF2-40B4-BE49-F238E27FC236}">
                    <a16:creationId xmlns:a16="http://schemas.microsoft.com/office/drawing/2014/main" id="{D9F899E2-41E6-F644-9D09-629032DFBB9F}"/>
                  </a:ext>
                </a:extLst>
              </p:cNvPr>
              <p:cNvCxnSpPr>
                <a:cxnSpLocks/>
              </p:cNvCxnSpPr>
              <p:nvPr/>
            </p:nvCxnSpPr>
            <p:spPr>
              <a:xfrm flipV="1">
                <a:off x="5824603" y="-501042"/>
                <a:ext cx="814192" cy="501042"/>
              </a:xfrm>
              <a:prstGeom prst="straightConnector1">
                <a:avLst/>
              </a:prstGeom>
              <a:ln w="3810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86" name="Straight Arrow Connector 285">
                <a:extLst>
                  <a:ext uri="{FF2B5EF4-FFF2-40B4-BE49-F238E27FC236}">
                    <a16:creationId xmlns:a16="http://schemas.microsoft.com/office/drawing/2014/main" id="{498B5083-E95A-D548-919E-B088084EACD8}"/>
                  </a:ext>
                </a:extLst>
              </p:cNvPr>
              <p:cNvCxnSpPr>
                <a:cxnSpLocks/>
              </p:cNvCxnSpPr>
              <p:nvPr/>
            </p:nvCxnSpPr>
            <p:spPr>
              <a:xfrm>
                <a:off x="4010416" y="-711896"/>
                <a:ext cx="724423" cy="436323"/>
              </a:xfrm>
              <a:prstGeom prst="straightConnector1">
                <a:avLst/>
              </a:prstGeom>
              <a:ln w="3810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311" name="TextBox 310">
              <a:extLst>
                <a:ext uri="{FF2B5EF4-FFF2-40B4-BE49-F238E27FC236}">
                  <a16:creationId xmlns:a16="http://schemas.microsoft.com/office/drawing/2014/main" id="{B03A980E-CDF4-394B-8ACB-E178989326AD}"/>
                </a:ext>
              </a:extLst>
            </p:cNvPr>
            <p:cNvSpPr txBox="1"/>
            <p:nvPr/>
          </p:nvSpPr>
          <p:spPr>
            <a:xfrm>
              <a:off x="4935255" y="4346532"/>
              <a:ext cx="2217106" cy="461665"/>
            </a:xfrm>
            <a:prstGeom prst="rect">
              <a:avLst/>
            </a:prstGeom>
            <a:noFill/>
          </p:spPr>
          <p:txBody>
            <a:bodyPr wrap="square" rtlCol="0">
              <a:spAutoFit/>
            </a:bodyPr>
            <a:lstStyle/>
            <a:p>
              <a:r>
                <a:rPr lang="en-US" sz="2400" dirty="0">
                  <a:solidFill>
                    <a:srgbClr val="C00000"/>
                  </a:solidFill>
                </a:rPr>
                <a:t>inter-AS routing</a:t>
              </a:r>
            </a:p>
          </p:txBody>
        </p:sp>
      </p:grpSp>
      <p:grpSp>
        <p:nvGrpSpPr>
          <p:cNvPr id="313" name="Group 312">
            <a:extLst>
              <a:ext uri="{FF2B5EF4-FFF2-40B4-BE49-F238E27FC236}">
                <a16:creationId xmlns:a16="http://schemas.microsoft.com/office/drawing/2014/main" id="{AFDBFFAE-83D8-D74E-B3C9-F3CDF234CDF3}"/>
              </a:ext>
            </a:extLst>
          </p:cNvPr>
          <p:cNvGrpSpPr/>
          <p:nvPr/>
        </p:nvGrpSpPr>
        <p:grpSpPr>
          <a:xfrm>
            <a:off x="3723768" y="1866380"/>
            <a:ext cx="2334629" cy="3331019"/>
            <a:chOff x="5176788" y="1691016"/>
            <a:chExt cx="2334629" cy="3331019"/>
          </a:xfrm>
        </p:grpSpPr>
        <p:sp>
          <p:nvSpPr>
            <p:cNvPr id="314" name="Freeform 313">
              <a:extLst>
                <a:ext uri="{FF2B5EF4-FFF2-40B4-BE49-F238E27FC236}">
                  <a16:creationId xmlns:a16="http://schemas.microsoft.com/office/drawing/2014/main" id="{DA2EECEA-6E2F-594A-A168-0AF941E524C3}"/>
                </a:ext>
              </a:extLst>
            </p:cNvPr>
            <p:cNvSpPr/>
            <p:nvPr/>
          </p:nvSpPr>
          <p:spPr bwMode="auto">
            <a:xfrm flipH="1">
              <a:off x="5219204" y="3674178"/>
              <a:ext cx="2255450" cy="134785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2217181 w 2532501"/>
                <a:gd name="connsiteY0" fmla="*/ 747595 h 747595"/>
                <a:gd name="connsiteX1" fmla="*/ 0 w 2532501"/>
                <a:gd name="connsiteY1" fmla="*/ 310 h 747595"/>
                <a:gd name="connsiteX2" fmla="*/ 2251233 w 2532501"/>
                <a:gd name="connsiteY2" fmla="*/ 1468 h 747595"/>
                <a:gd name="connsiteX3" fmla="*/ 2532501 w 2532501"/>
                <a:gd name="connsiteY3" fmla="*/ 710902 h 747595"/>
                <a:gd name="connsiteX4" fmla="*/ 2217181 w 2532501"/>
                <a:gd name="connsiteY4" fmla="*/ 747595 h 747595"/>
                <a:gd name="connsiteX0" fmla="*/ 1904181 w 2532501"/>
                <a:gd name="connsiteY0" fmla="*/ 1349639 h 1349639"/>
                <a:gd name="connsiteX1" fmla="*/ 0 w 2532501"/>
                <a:gd name="connsiteY1" fmla="*/ 310 h 1349639"/>
                <a:gd name="connsiteX2" fmla="*/ 2251233 w 2532501"/>
                <a:gd name="connsiteY2" fmla="*/ 1468 h 1349639"/>
                <a:gd name="connsiteX3" fmla="*/ 2532501 w 2532501"/>
                <a:gd name="connsiteY3" fmla="*/ 710902 h 1349639"/>
                <a:gd name="connsiteX4" fmla="*/ 1904181 w 2532501"/>
                <a:gd name="connsiteY4" fmla="*/ 1349639 h 1349639"/>
                <a:gd name="connsiteX0" fmla="*/ 1904181 w 2532501"/>
                <a:gd name="connsiteY0" fmla="*/ 1349639 h 1349639"/>
                <a:gd name="connsiteX1" fmla="*/ 0 w 2532501"/>
                <a:gd name="connsiteY1" fmla="*/ 310 h 1349639"/>
                <a:gd name="connsiteX2" fmla="*/ 2251233 w 2532501"/>
                <a:gd name="connsiteY2" fmla="*/ 1468 h 1349639"/>
                <a:gd name="connsiteX3" fmla="*/ 2532501 w 2532501"/>
                <a:gd name="connsiteY3" fmla="*/ 710902 h 1349639"/>
                <a:gd name="connsiteX4" fmla="*/ 1904181 w 2532501"/>
                <a:gd name="connsiteY4" fmla="*/ 1349639 h 1349639"/>
                <a:gd name="connsiteX0" fmla="*/ 1904181 w 2274923"/>
                <a:gd name="connsiteY0" fmla="*/ 1349639 h 1349639"/>
                <a:gd name="connsiteX1" fmla="*/ 0 w 2274923"/>
                <a:gd name="connsiteY1" fmla="*/ 310 h 1349639"/>
                <a:gd name="connsiteX2" fmla="*/ 2251233 w 2274923"/>
                <a:gd name="connsiteY2" fmla="*/ 1468 h 1349639"/>
                <a:gd name="connsiteX3" fmla="*/ 2244541 w 2274923"/>
                <a:gd name="connsiteY3" fmla="*/ 1338031 h 1349639"/>
                <a:gd name="connsiteX4" fmla="*/ 1904181 w 2274923"/>
                <a:gd name="connsiteY4" fmla="*/ 1349639 h 1349639"/>
                <a:gd name="connsiteX0" fmla="*/ 1904181 w 2251233"/>
                <a:gd name="connsiteY0" fmla="*/ 1349639 h 1349639"/>
                <a:gd name="connsiteX1" fmla="*/ 0 w 2251233"/>
                <a:gd name="connsiteY1" fmla="*/ 310 h 1349639"/>
                <a:gd name="connsiteX2" fmla="*/ 2251233 w 2251233"/>
                <a:gd name="connsiteY2" fmla="*/ 1468 h 1349639"/>
                <a:gd name="connsiteX3" fmla="*/ 2244541 w 2251233"/>
                <a:gd name="connsiteY3" fmla="*/ 1338031 h 1349639"/>
                <a:gd name="connsiteX4" fmla="*/ 1904181 w 2251233"/>
                <a:gd name="connsiteY4" fmla="*/ 1349639 h 1349639"/>
                <a:gd name="connsiteX0" fmla="*/ 1855043 w 2251233"/>
                <a:gd name="connsiteY0" fmla="*/ 1349639 h 1349639"/>
                <a:gd name="connsiteX1" fmla="*/ 0 w 2251233"/>
                <a:gd name="connsiteY1" fmla="*/ 310 h 1349639"/>
                <a:gd name="connsiteX2" fmla="*/ 2251233 w 2251233"/>
                <a:gd name="connsiteY2" fmla="*/ 1468 h 1349639"/>
                <a:gd name="connsiteX3" fmla="*/ 2244541 w 2251233"/>
                <a:gd name="connsiteY3" fmla="*/ 1338031 h 1349639"/>
                <a:gd name="connsiteX4" fmla="*/ 1855043 w 2251233"/>
                <a:gd name="connsiteY4" fmla="*/ 1349639 h 1349639"/>
                <a:gd name="connsiteX0" fmla="*/ 1855043 w 2254368"/>
                <a:gd name="connsiteY0" fmla="*/ 1349639 h 1349639"/>
                <a:gd name="connsiteX1" fmla="*/ 0 w 2254368"/>
                <a:gd name="connsiteY1" fmla="*/ 310 h 1349639"/>
                <a:gd name="connsiteX2" fmla="*/ 2251233 w 2254368"/>
                <a:gd name="connsiteY2" fmla="*/ 1468 h 1349639"/>
                <a:gd name="connsiteX3" fmla="*/ 2254368 w 2254368"/>
                <a:gd name="connsiteY3" fmla="*/ 1315058 h 1349639"/>
                <a:gd name="connsiteX4" fmla="*/ 1855043 w 2254368"/>
                <a:gd name="connsiteY4" fmla="*/ 1349639 h 1349639"/>
                <a:gd name="connsiteX0" fmla="*/ 1855043 w 2254368"/>
                <a:gd name="connsiteY0" fmla="*/ 1349639 h 1349639"/>
                <a:gd name="connsiteX1" fmla="*/ 0 w 2254368"/>
                <a:gd name="connsiteY1" fmla="*/ 310 h 1349639"/>
                <a:gd name="connsiteX2" fmla="*/ 2251233 w 2254368"/>
                <a:gd name="connsiteY2" fmla="*/ 1468 h 1349639"/>
                <a:gd name="connsiteX3" fmla="*/ 2254368 w 2254368"/>
                <a:gd name="connsiteY3" fmla="*/ 1315058 h 1349639"/>
                <a:gd name="connsiteX4" fmla="*/ 1855043 w 2254368"/>
                <a:gd name="connsiteY4" fmla="*/ 1349639 h 1349639"/>
                <a:gd name="connsiteX0" fmla="*/ 1855043 w 2254368"/>
                <a:gd name="connsiteY0" fmla="*/ 1349639 h 1349639"/>
                <a:gd name="connsiteX1" fmla="*/ 0 w 2254368"/>
                <a:gd name="connsiteY1" fmla="*/ 310 h 1349639"/>
                <a:gd name="connsiteX2" fmla="*/ 2251233 w 2254368"/>
                <a:gd name="connsiteY2" fmla="*/ 1468 h 1349639"/>
                <a:gd name="connsiteX3" fmla="*/ 2254368 w 2254368"/>
                <a:gd name="connsiteY3" fmla="*/ 1315058 h 1349639"/>
                <a:gd name="connsiteX4" fmla="*/ 1855043 w 2254368"/>
                <a:gd name="connsiteY4" fmla="*/ 1349639 h 1349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4368" h="1349639">
                  <a:moveTo>
                    <a:pt x="1855043" y="1349639"/>
                  </a:moveTo>
                  <a:cubicBezTo>
                    <a:pt x="1304110" y="746280"/>
                    <a:pt x="628999" y="499249"/>
                    <a:pt x="0" y="310"/>
                  </a:cubicBezTo>
                  <a:cubicBezTo>
                    <a:pt x="333077" y="4877"/>
                    <a:pt x="1918156" y="-3099"/>
                    <a:pt x="2251233" y="1468"/>
                  </a:cubicBezTo>
                  <a:cubicBezTo>
                    <a:pt x="2089546" y="493074"/>
                    <a:pt x="2029736" y="828030"/>
                    <a:pt x="2254368" y="1315058"/>
                  </a:cubicBezTo>
                  <a:cubicBezTo>
                    <a:pt x="2028914" y="1268083"/>
                    <a:pt x="1915520" y="1271535"/>
                    <a:pt x="1855043" y="1349639"/>
                  </a:cubicBezTo>
                  <a:close/>
                </a:path>
              </a:pathLst>
            </a:custGeom>
            <a:gradFill rotWithShape="1">
              <a:gsLst>
                <a:gs pos="0">
                  <a:srgbClr val="FFFFFF">
                    <a:lumMod val="9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15" name="Group 314">
              <a:extLst>
                <a:ext uri="{FF2B5EF4-FFF2-40B4-BE49-F238E27FC236}">
                  <a16:creationId xmlns:a16="http://schemas.microsoft.com/office/drawing/2014/main" id="{600673E8-B325-EB44-9A2A-C4636D3BA1D7}"/>
                </a:ext>
              </a:extLst>
            </p:cNvPr>
            <p:cNvGrpSpPr/>
            <p:nvPr/>
          </p:nvGrpSpPr>
          <p:grpSpPr>
            <a:xfrm>
              <a:off x="5176788" y="1691016"/>
              <a:ext cx="2334629" cy="2102794"/>
              <a:chOff x="5176788" y="1691016"/>
              <a:chExt cx="2334629" cy="2102794"/>
            </a:xfrm>
          </p:grpSpPr>
          <p:grpSp>
            <p:nvGrpSpPr>
              <p:cNvPr id="316" name="Group 28">
                <a:extLst>
                  <a:ext uri="{FF2B5EF4-FFF2-40B4-BE49-F238E27FC236}">
                    <a16:creationId xmlns:a16="http://schemas.microsoft.com/office/drawing/2014/main" id="{66AF714D-93D9-7849-A0E5-53CA64E792D4}"/>
                  </a:ext>
                </a:extLst>
              </p:cNvPr>
              <p:cNvGrpSpPr>
                <a:grpSpLocks/>
              </p:cNvGrpSpPr>
              <p:nvPr/>
            </p:nvGrpSpPr>
            <p:grpSpPr bwMode="auto">
              <a:xfrm>
                <a:off x="5176788" y="1691016"/>
                <a:ext cx="2334629" cy="2102794"/>
                <a:chOff x="1858002" y="3709936"/>
                <a:chExt cx="1045872" cy="1739899"/>
              </a:xfrm>
            </p:grpSpPr>
            <p:sp>
              <p:nvSpPr>
                <p:cNvPr id="330" name="Rectangle 329">
                  <a:extLst>
                    <a:ext uri="{FF2B5EF4-FFF2-40B4-BE49-F238E27FC236}">
                      <a16:creationId xmlns:a16="http://schemas.microsoft.com/office/drawing/2014/main" id="{4500FA73-0BCC-C84B-A5CA-CA01BB6F74E4}"/>
                    </a:ext>
                  </a:extLst>
                </p:cNvPr>
                <p:cNvSpPr/>
                <p:nvPr/>
              </p:nvSpPr>
              <p:spPr bwMode="auto">
                <a:xfrm rot="10800000">
                  <a:off x="1867527" y="3957547"/>
                  <a:ext cx="1033544"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31" name="Group 498">
                  <a:extLst>
                    <a:ext uri="{FF2B5EF4-FFF2-40B4-BE49-F238E27FC236}">
                      <a16:creationId xmlns:a16="http://schemas.microsoft.com/office/drawing/2014/main" id="{C0D2A279-F942-0D48-8005-63696D9EA9B2}"/>
                    </a:ext>
                  </a:extLst>
                </p:cNvPr>
                <p:cNvGrpSpPr>
                  <a:grpSpLocks/>
                </p:cNvGrpSpPr>
                <p:nvPr/>
              </p:nvGrpSpPr>
              <p:grpSpPr bwMode="auto">
                <a:xfrm>
                  <a:off x="1858805" y="5088863"/>
                  <a:ext cx="1035373" cy="360972"/>
                  <a:chOff x="4128636" y="3606589"/>
                  <a:chExt cx="568145" cy="338667"/>
                </a:xfrm>
              </p:grpSpPr>
              <p:sp>
                <p:nvSpPr>
                  <p:cNvPr id="345" name="Oval 344">
                    <a:extLst>
                      <a:ext uri="{FF2B5EF4-FFF2-40B4-BE49-F238E27FC236}">
                        <a16:creationId xmlns:a16="http://schemas.microsoft.com/office/drawing/2014/main" id="{588FE4E7-26AC-4943-A3F8-4D8DBC528B55}"/>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3806B90C-D448-5046-B33D-F8620D8693A3}"/>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77D5E21E-12EC-7C4E-A4FD-F87EB3559FC3}"/>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8" name="Straight Connector 347">
                    <a:extLst>
                      <a:ext uri="{FF2B5EF4-FFF2-40B4-BE49-F238E27FC236}">
                        <a16:creationId xmlns:a16="http://schemas.microsoft.com/office/drawing/2014/main" id="{EB1D307E-35F6-7B4D-9ECA-535608E8FF64}"/>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349" name="Straight Connector 348">
                    <a:extLst>
                      <a:ext uri="{FF2B5EF4-FFF2-40B4-BE49-F238E27FC236}">
                        <a16:creationId xmlns:a16="http://schemas.microsoft.com/office/drawing/2014/main" id="{9890F937-B02F-3941-AA75-F2A6C60ADB6E}"/>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332" name="Rectangle 331">
                  <a:extLst>
                    <a:ext uri="{FF2B5EF4-FFF2-40B4-BE49-F238E27FC236}">
                      <a16:creationId xmlns:a16="http://schemas.microsoft.com/office/drawing/2014/main" id="{C1A7B8C0-653F-D043-A5D6-8D8D02496547}"/>
                    </a:ext>
                  </a:extLst>
                </p:cNvPr>
                <p:cNvSpPr/>
                <p:nvPr/>
              </p:nvSpPr>
              <p:spPr bwMode="auto">
                <a:xfrm>
                  <a:off x="1859676" y="4691826"/>
                  <a:ext cx="103742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33" name="Straight Connector 332">
                  <a:extLst>
                    <a:ext uri="{FF2B5EF4-FFF2-40B4-BE49-F238E27FC236}">
                      <a16:creationId xmlns:a16="http://schemas.microsoft.com/office/drawing/2014/main" id="{441ECEE8-5F06-204E-BCD7-77C25E8AF081}"/>
                    </a:ext>
                  </a:extLst>
                </p:cNvPr>
                <p:cNvCxnSpPr>
                  <a:cxnSpLocks/>
                  <a:stCxn id="337" idx="1"/>
                </p:cNvCxnSpPr>
                <p:nvPr/>
              </p:nvCxnSpPr>
              <p:spPr bwMode="auto">
                <a:xfrm flipH="1">
                  <a:off x="1861178" y="3924839"/>
                  <a:ext cx="1007" cy="1295073"/>
                </a:xfrm>
                <a:prstGeom prst="line">
                  <a:avLst/>
                </a:prstGeom>
                <a:noFill/>
                <a:ln w="3175" cap="flat" cmpd="sng" algn="ctr">
                  <a:solidFill>
                    <a:srgbClr val="000000"/>
                  </a:solidFill>
                  <a:prstDash val="sysDash"/>
                </a:ln>
                <a:effectLst/>
              </p:spPr>
            </p:cxnSp>
            <p:cxnSp>
              <p:nvCxnSpPr>
                <p:cNvPr id="334" name="Straight Connector 333">
                  <a:extLst>
                    <a:ext uri="{FF2B5EF4-FFF2-40B4-BE49-F238E27FC236}">
                      <a16:creationId xmlns:a16="http://schemas.microsoft.com/office/drawing/2014/main" id="{D714DFB4-74AF-AA45-805C-53E5CDD7DB02}"/>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335" name="Group 504">
                  <a:extLst>
                    <a:ext uri="{FF2B5EF4-FFF2-40B4-BE49-F238E27FC236}">
                      <a16:creationId xmlns:a16="http://schemas.microsoft.com/office/drawing/2014/main" id="{2A0950AE-6556-8E45-8D36-C13C7443E2BF}"/>
                    </a:ext>
                  </a:extLst>
                </p:cNvPr>
                <p:cNvGrpSpPr>
                  <a:grpSpLocks/>
                </p:cNvGrpSpPr>
                <p:nvPr/>
              </p:nvGrpSpPr>
              <p:grpSpPr bwMode="auto">
                <a:xfrm>
                  <a:off x="1858002" y="3709936"/>
                  <a:ext cx="1045872" cy="398402"/>
                  <a:chOff x="2185125" y="1574638"/>
                  <a:chExt cx="1201487" cy="429505"/>
                </a:xfrm>
              </p:grpSpPr>
              <p:sp>
                <p:nvSpPr>
                  <p:cNvPr id="336" name="Oval 335">
                    <a:extLst>
                      <a:ext uri="{FF2B5EF4-FFF2-40B4-BE49-F238E27FC236}">
                        <a16:creationId xmlns:a16="http://schemas.microsoft.com/office/drawing/2014/main" id="{26F4269B-B9E1-DD40-BD3F-9AD462CC181B}"/>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37" name="Rectangle 336">
                    <a:extLst>
                      <a:ext uri="{FF2B5EF4-FFF2-40B4-BE49-F238E27FC236}">
                        <a16:creationId xmlns:a16="http://schemas.microsoft.com/office/drawing/2014/main" id="{D6F97DEA-39E6-7943-9504-B9FD46A24726}"/>
                      </a:ext>
                    </a:extLst>
                  </p:cNvPr>
                  <p:cNvSpPr/>
                  <p:nvPr/>
                </p:nvSpPr>
                <p:spPr bwMode="auto">
                  <a:xfrm>
                    <a:off x="2189930" y="1749849"/>
                    <a:ext cx="1195120"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8" name="Oval 337">
                    <a:extLst>
                      <a:ext uri="{FF2B5EF4-FFF2-40B4-BE49-F238E27FC236}">
                        <a16:creationId xmlns:a16="http://schemas.microsoft.com/office/drawing/2014/main" id="{CC4C5A26-4306-EB49-843F-3B0B4CF63CF3}"/>
                      </a:ext>
                    </a:extLst>
                  </p:cNvPr>
                  <p:cNvSpPr>
                    <a:spLocks noChangeArrowheads="1"/>
                  </p:cNvSpPr>
                  <p:nvPr/>
                </p:nvSpPr>
                <p:spPr bwMode="auto">
                  <a:xfrm flipV="1">
                    <a:off x="2189930"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39" name="Freeform 338">
                    <a:extLst>
                      <a:ext uri="{FF2B5EF4-FFF2-40B4-BE49-F238E27FC236}">
                        <a16:creationId xmlns:a16="http://schemas.microsoft.com/office/drawing/2014/main" id="{01521615-126F-9F48-B7B9-BC8FDF45A504}"/>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0" name="Freeform 339">
                    <a:extLst>
                      <a:ext uri="{FF2B5EF4-FFF2-40B4-BE49-F238E27FC236}">
                        <a16:creationId xmlns:a16="http://schemas.microsoft.com/office/drawing/2014/main" id="{682F4762-B963-474F-AB4B-BD6A92DA5D21}"/>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Freeform 340">
                    <a:extLst>
                      <a:ext uri="{FF2B5EF4-FFF2-40B4-BE49-F238E27FC236}">
                        <a16:creationId xmlns:a16="http://schemas.microsoft.com/office/drawing/2014/main" id="{78975C37-66B2-6A46-9D38-D07296BACE37}"/>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Freeform 341">
                    <a:extLst>
                      <a:ext uri="{FF2B5EF4-FFF2-40B4-BE49-F238E27FC236}">
                        <a16:creationId xmlns:a16="http://schemas.microsoft.com/office/drawing/2014/main" id="{B027AD38-44DC-4749-ABE8-13603800E487}"/>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43" name="Straight Connector 342">
                    <a:extLst>
                      <a:ext uri="{FF2B5EF4-FFF2-40B4-BE49-F238E27FC236}">
                        <a16:creationId xmlns:a16="http://schemas.microsoft.com/office/drawing/2014/main" id="{673C16FC-B30B-D341-BF16-BD40997429AA}"/>
                      </a:ext>
                    </a:extLst>
                  </p:cNvPr>
                  <p:cNvCxnSpPr>
                    <a:cxnSpLocks noChangeShapeType="1"/>
                    <a:endCxn id="338" idx="2"/>
                  </p:cNvCxnSpPr>
                  <p:nvPr/>
                </p:nvCxnSpPr>
                <p:spPr bwMode="auto">
                  <a:xfrm flipH="1" flipV="1">
                    <a:off x="2189930"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44" name="Straight Connector 343">
                    <a:extLst>
                      <a:ext uri="{FF2B5EF4-FFF2-40B4-BE49-F238E27FC236}">
                        <a16:creationId xmlns:a16="http://schemas.microsoft.com/office/drawing/2014/main" id="{5A3BCC1F-E36B-CC49-9618-2077B91F993F}"/>
                      </a:ext>
                    </a:extLst>
                  </p:cNvPr>
                  <p:cNvCxnSpPr>
                    <a:cxnSpLocks noChangeShapeType="1"/>
                  </p:cNvCxnSpPr>
                  <p:nvPr/>
                </p:nvCxnSpPr>
                <p:spPr bwMode="auto">
                  <a:xfrm flipH="1" flipV="1">
                    <a:off x="3384788"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317" name="Group 316">
                <a:extLst>
                  <a:ext uri="{FF2B5EF4-FFF2-40B4-BE49-F238E27FC236}">
                    <a16:creationId xmlns:a16="http://schemas.microsoft.com/office/drawing/2014/main" id="{920E80F8-831C-F447-978D-EA9239497E52}"/>
                  </a:ext>
                </a:extLst>
              </p:cNvPr>
              <p:cNvGrpSpPr/>
              <p:nvPr/>
            </p:nvGrpSpPr>
            <p:grpSpPr>
              <a:xfrm>
                <a:off x="5741299" y="2747246"/>
                <a:ext cx="1221860" cy="1008038"/>
                <a:chOff x="1992768" y="2310128"/>
                <a:chExt cx="1136650" cy="928372"/>
              </a:xfrm>
            </p:grpSpPr>
            <p:sp>
              <p:nvSpPr>
                <p:cNvPr id="326" name="Rectangle 325">
                  <a:extLst>
                    <a:ext uri="{FF2B5EF4-FFF2-40B4-BE49-F238E27FC236}">
                      <a16:creationId xmlns:a16="http://schemas.microsoft.com/office/drawing/2014/main" id="{6900D1B6-2E57-BA49-B3A0-822412AEDB17}"/>
                    </a:ext>
                  </a:extLst>
                </p:cNvPr>
                <p:cNvSpPr/>
                <p:nvPr/>
              </p:nvSpPr>
              <p:spPr>
                <a:xfrm>
                  <a:off x="1992768" y="2337583"/>
                  <a:ext cx="1136650" cy="900917"/>
                </a:xfrm>
                <a:prstGeom prst="rect">
                  <a:avLst/>
                </a:prstGeom>
                <a:solidFill>
                  <a:schemeClr val="bg1"/>
                </a:solidFill>
                <a:ln w="19050">
                  <a:solidFill>
                    <a:srgbClr val="C0000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27" name="Straight Connector 326">
                  <a:extLst>
                    <a:ext uri="{FF2B5EF4-FFF2-40B4-BE49-F238E27FC236}">
                      <a16:creationId xmlns:a16="http://schemas.microsoft.com/office/drawing/2014/main" id="{8763EADC-6E94-F24D-B1CA-7347697DEEA6}"/>
                    </a:ext>
                  </a:extLst>
                </p:cNvPr>
                <p:cNvCxnSpPr>
                  <a:cxnSpLocks/>
                </p:cNvCxnSpPr>
                <p:nvPr/>
              </p:nvCxnSpPr>
              <p:spPr>
                <a:xfrm>
                  <a:off x="1992768" y="2735763"/>
                  <a:ext cx="11366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AF9577E6-692B-3740-9F2B-DD6835189CDE}"/>
                    </a:ext>
                  </a:extLst>
                </p:cNvPr>
                <p:cNvCxnSpPr>
                  <a:cxnSpLocks/>
                </p:cNvCxnSpPr>
                <p:nvPr/>
              </p:nvCxnSpPr>
              <p:spPr>
                <a:xfrm flipV="1">
                  <a:off x="2543809" y="2758130"/>
                  <a:ext cx="0" cy="45210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29" name="TextBox 328">
                  <a:extLst>
                    <a:ext uri="{FF2B5EF4-FFF2-40B4-BE49-F238E27FC236}">
                      <a16:creationId xmlns:a16="http://schemas.microsoft.com/office/drawing/2014/main" id="{78F7BED9-504A-A643-AF52-F41992DB5B48}"/>
                    </a:ext>
                  </a:extLst>
                </p:cNvPr>
                <p:cNvSpPr txBox="1"/>
                <p:nvPr/>
              </p:nvSpPr>
              <p:spPr>
                <a:xfrm>
                  <a:off x="2011312" y="2310128"/>
                  <a:ext cx="1094850" cy="391536"/>
                </a:xfrm>
                <a:prstGeom prst="rect">
                  <a:avLst/>
                </a:prstGeom>
                <a:noFill/>
              </p:spPr>
              <p:txBody>
                <a:bodyPr wrap="none" rtlCol="0">
                  <a:spAutoFit/>
                </a:bodyPr>
                <a:lstStyle/>
                <a:p>
                  <a:pPr algn="ctr">
                    <a:lnSpc>
                      <a:spcPct val="80000"/>
                    </a:lnSpc>
                  </a:pPr>
                  <a:r>
                    <a:rPr lang="en-US" sz="1600" dirty="0"/>
                    <a:t>forwarding</a:t>
                  </a:r>
                </a:p>
                <a:p>
                  <a:pPr algn="ctr">
                    <a:lnSpc>
                      <a:spcPct val="80000"/>
                    </a:lnSpc>
                  </a:pPr>
                  <a:r>
                    <a:rPr lang="en-US" sz="1600" dirty="0"/>
                    <a:t>table</a:t>
                  </a:r>
                </a:p>
              </p:txBody>
            </p:sp>
          </p:grpSp>
        </p:grpSp>
      </p:grpSp>
      <p:sp>
        <p:nvSpPr>
          <p:cNvPr id="350" name="Rectangle 124">
            <a:extLst>
              <a:ext uri="{FF2B5EF4-FFF2-40B4-BE49-F238E27FC236}">
                <a16:creationId xmlns:a16="http://schemas.microsoft.com/office/drawing/2014/main" id="{95E0DFFE-7997-234A-8A51-545E71EE1AA5}"/>
              </a:ext>
            </a:extLst>
          </p:cNvPr>
          <p:cNvSpPr txBox="1">
            <a:spLocks noChangeArrowheads="1"/>
          </p:cNvSpPr>
          <p:nvPr/>
        </p:nvSpPr>
        <p:spPr>
          <a:xfrm>
            <a:off x="6300592" y="1641655"/>
            <a:ext cx="5711869" cy="84551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r>
              <a:rPr lang="en-US" dirty="0"/>
              <a:t>forwarding table  configured by intra- and inter-AS routing algorithms</a:t>
            </a:r>
          </a:p>
        </p:txBody>
      </p:sp>
      <p:grpSp>
        <p:nvGrpSpPr>
          <p:cNvPr id="3" name="Group 2">
            <a:extLst>
              <a:ext uri="{FF2B5EF4-FFF2-40B4-BE49-F238E27FC236}">
                <a16:creationId xmlns:a16="http://schemas.microsoft.com/office/drawing/2014/main" id="{D62FEDEC-3FA5-1F45-A814-2033B8639820}"/>
              </a:ext>
            </a:extLst>
          </p:cNvPr>
          <p:cNvGrpSpPr/>
          <p:nvPr/>
        </p:nvGrpSpPr>
        <p:grpSpPr>
          <a:xfrm>
            <a:off x="3770936" y="2327478"/>
            <a:ext cx="989852" cy="1051967"/>
            <a:chOff x="-167080" y="2120214"/>
            <a:chExt cx="989852" cy="1051967"/>
          </a:xfrm>
        </p:grpSpPr>
        <p:grpSp>
          <p:nvGrpSpPr>
            <p:cNvPr id="197" name="Group 90">
              <a:extLst>
                <a:ext uri="{FF2B5EF4-FFF2-40B4-BE49-F238E27FC236}">
                  <a16:creationId xmlns:a16="http://schemas.microsoft.com/office/drawing/2014/main" id="{21522C5A-8A50-B941-AC04-C41FAA3C8996}"/>
                </a:ext>
              </a:extLst>
            </p:cNvPr>
            <p:cNvGrpSpPr>
              <a:grpSpLocks/>
            </p:cNvGrpSpPr>
            <p:nvPr/>
          </p:nvGrpSpPr>
          <p:grpSpPr bwMode="auto">
            <a:xfrm>
              <a:off x="-167080" y="2120214"/>
              <a:ext cx="989852" cy="697506"/>
              <a:chOff x="1653" y="2898"/>
              <a:chExt cx="678" cy="473"/>
            </a:xfrm>
            <a:effectLst>
              <a:outerShdw blurRad="50800" dist="38100" dir="18900000" algn="bl" rotWithShape="0">
                <a:prstClr val="black">
                  <a:alpha val="40000"/>
                </a:prstClr>
              </a:outerShdw>
            </a:effectLst>
          </p:grpSpPr>
          <p:sp>
            <p:nvSpPr>
              <p:cNvPr id="257" name="Oval 91">
                <a:extLst>
                  <a:ext uri="{FF2B5EF4-FFF2-40B4-BE49-F238E27FC236}">
                    <a16:creationId xmlns:a16="http://schemas.microsoft.com/office/drawing/2014/main" id="{78DAB5F6-AD90-0740-9E2E-4701E6DC64B5}"/>
                  </a:ext>
                </a:extLst>
              </p:cNvPr>
              <p:cNvSpPr>
                <a:spLocks noChangeArrowheads="1"/>
              </p:cNvSpPr>
              <p:nvPr/>
            </p:nvSpPr>
            <p:spPr bwMode="auto">
              <a:xfrm>
                <a:off x="1653" y="2898"/>
                <a:ext cx="678" cy="378"/>
              </a:xfrm>
              <a:prstGeom prst="ellipse">
                <a:avLst/>
              </a:prstGeom>
              <a:solidFill>
                <a:schemeClr val="bg1"/>
              </a:solidFill>
              <a:ln w="9525">
                <a:solidFill>
                  <a:srgbClr val="3333CC"/>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9" name="Text Box 92">
                <a:extLst>
                  <a:ext uri="{FF2B5EF4-FFF2-40B4-BE49-F238E27FC236}">
                    <a16:creationId xmlns:a16="http://schemas.microsoft.com/office/drawing/2014/main" id="{E7EEC607-F92F-6844-AD84-7DF57F2A731D}"/>
                  </a:ext>
                </a:extLst>
              </p:cNvPr>
              <p:cNvSpPr txBox="1">
                <a:spLocks noChangeArrowheads="1"/>
              </p:cNvSpPr>
              <p:nvPr/>
            </p:nvSpPr>
            <p:spPr bwMode="auto">
              <a:xfrm>
                <a:off x="1733" y="2933"/>
                <a:ext cx="517" cy="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99"/>
                    </a:solidFill>
                    <a:effectLst/>
                    <a:uLnTx/>
                    <a:uFillTx/>
                    <a:latin typeface="Arial" charset="0"/>
                    <a:ea typeface="ＭＳ Ｐゴシック" charset="0"/>
                  </a:rPr>
                  <a:t>Intra-AS</a:t>
                </a:r>
              </a:p>
              <a:p>
                <a:pPr marL="0" marR="0" lvl="0" indent="0"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99"/>
                    </a:solidFill>
                    <a:effectLst/>
                    <a:uLnTx/>
                    <a:uFillTx/>
                    <a:latin typeface="Arial" charset="0"/>
                    <a:ea typeface="ＭＳ Ｐゴシック" charset="0"/>
                  </a:rPr>
                  <a:t>Routing </a:t>
                </a:r>
              </a:p>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99"/>
                  </a:solidFill>
                  <a:effectLst/>
                  <a:uLnTx/>
                  <a:uFillTx/>
                  <a:latin typeface="Arial" charset="0"/>
                  <a:ea typeface="ＭＳ Ｐゴシック" charset="0"/>
                </a:endParaRPr>
              </a:p>
            </p:txBody>
          </p:sp>
        </p:grpSp>
        <p:sp>
          <p:nvSpPr>
            <p:cNvPr id="223" name="Bent-Up Arrow 222">
              <a:extLst>
                <a:ext uri="{FF2B5EF4-FFF2-40B4-BE49-F238E27FC236}">
                  <a16:creationId xmlns:a16="http://schemas.microsoft.com/office/drawing/2014/main" id="{C7996A1F-F62A-AB45-8B0A-AA38AB6CC92F}"/>
                </a:ext>
              </a:extLst>
            </p:cNvPr>
            <p:cNvSpPr/>
            <p:nvPr/>
          </p:nvSpPr>
          <p:spPr>
            <a:xfrm rot="5400000">
              <a:off x="-37103" y="2815767"/>
              <a:ext cx="524728" cy="188100"/>
            </a:xfrm>
            <a:prstGeom prst="bentUpArrow">
              <a:avLst>
                <a:gd name="adj1" fmla="val 16723"/>
                <a:gd name="adj2" fmla="val 25000"/>
                <a:gd name="adj3" fmla="val 25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 name="Group 1">
            <a:extLst>
              <a:ext uri="{FF2B5EF4-FFF2-40B4-BE49-F238E27FC236}">
                <a16:creationId xmlns:a16="http://schemas.microsoft.com/office/drawing/2014/main" id="{7D016E9A-DBBF-0D44-95FF-82C9E6AB7794}"/>
              </a:ext>
            </a:extLst>
          </p:cNvPr>
          <p:cNvGrpSpPr/>
          <p:nvPr/>
        </p:nvGrpSpPr>
        <p:grpSpPr>
          <a:xfrm>
            <a:off x="5032107" y="2338321"/>
            <a:ext cx="989852" cy="1047923"/>
            <a:chOff x="1057515" y="2118865"/>
            <a:chExt cx="989852" cy="1047923"/>
          </a:xfrm>
        </p:grpSpPr>
        <p:grpSp>
          <p:nvGrpSpPr>
            <p:cNvPr id="198" name="Group 90">
              <a:extLst>
                <a:ext uri="{FF2B5EF4-FFF2-40B4-BE49-F238E27FC236}">
                  <a16:creationId xmlns:a16="http://schemas.microsoft.com/office/drawing/2014/main" id="{4C733312-8EE4-8141-86B8-69843921312F}"/>
                </a:ext>
              </a:extLst>
            </p:cNvPr>
            <p:cNvGrpSpPr>
              <a:grpSpLocks/>
            </p:cNvGrpSpPr>
            <p:nvPr/>
          </p:nvGrpSpPr>
          <p:grpSpPr bwMode="auto">
            <a:xfrm>
              <a:off x="1057515" y="2118865"/>
              <a:ext cx="989852" cy="697506"/>
              <a:chOff x="1653" y="2898"/>
              <a:chExt cx="678" cy="473"/>
            </a:xfrm>
            <a:effectLst>
              <a:outerShdw blurRad="50800" dist="38100" dir="18900000" algn="bl" rotWithShape="0">
                <a:prstClr val="black">
                  <a:alpha val="40000"/>
                </a:prstClr>
              </a:outerShdw>
            </a:effectLst>
          </p:grpSpPr>
          <p:sp>
            <p:nvSpPr>
              <p:cNvPr id="225" name="Oval 91">
                <a:extLst>
                  <a:ext uri="{FF2B5EF4-FFF2-40B4-BE49-F238E27FC236}">
                    <a16:creationId xmlns:a16="http://schemas.microsoft.com/office/drawing/2014/main" id="{923EF0B8-E767-1C4C-9DF0-0A6B906BE6E4}"/>
                  </a:ext>
                </a:extLst>
              </p:cNvPr>
              <p:cNvSpPr>
                <a:spLocks noChangeArrowheads="1"/>
              </p:cNvSpPr>
              <p:nvPr/>
            </p:nvSpPr>
            <p:spPr bwMode="auto">
              <a:xfrm>
                <a:off x="1653" y="2898"/>
                <a:ext cx="678" cy="378"/>
              </a:xfrm>
              <a:prstGeom prst="ellipse">
                <a:avLst/>
              </a:prstGeom>
              <a:solidFill>
                <a:schemeClr val="bg1"/>
              </a:solidFill>
              <a:ln w="9525">
                <a:solidFill>
                  <a:srgbClr val="C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6" name="Text Box 92">
                <a:extLst>
                  <a:ext uri="{FF2B5EF4-FFF2-40B4-BE49-F238E27FC236}">
                    <a16:creationId xmlns:a16="http://schemas.microsoft.com/office/drawing/2014/main" id="{2744196D-C4EA-B148-BCCE-65DCAF41A3F0}"/>
                  </a:ext>
                </a:extLst>
              </p:cNvPr>
              <p:cNvSpPr txBox="1">
                <a:spLocks noChangeArrowheads="1"/>
              </p:cNvSpPr>
              <p:nvPr/>
            </p:nvSpPr>
            <p:spPr bwMode="auto">
              <a:xfrm>
                <a:off x="1733" y="2933"/>
                <a:ext cx="517" cy="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C00000"/>
                    </a:solidFill>
                    <a:effectLst/>
                    <a:uLnTx/>
                    <a:uFillTx/>
                    <a:latin typeface="Arial" charset="0"/>
                    <a:ea typeface="ＭＳ Ｐゴシック" charset="0"/>
                  </a:rPr>
                  <a:t>Inter-AS</a:t>
                </a:r>
              </a:p>
              <a:p>
                <a:pPr marL="0" marR="0" lvl="0" indent="0" defTabSz="91440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C00000"/>
                    </a:solidFill>
                    <a:effectLst/>
                    <a:uLnTx/>
                    <a:uFillTx/>
                    <a:latin typeface="Arial" charset="0"/>
                    <a:ea typeface="ＭＳ Ｐゴシック" charset="0"/>
                  </a:rPr>
                  <a:t>Routing </a:t>
                </a:r>
              </a:p>
              <a:p>
                <a:pPr marL="0" marR="0" lvl="0" indent="0" defTabSz="91440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000099"/>
                  </a:solidFill>
                  <a:effectLst/>
                  <a:uLnTx/>
                  <a:uFillTx/>
                  <a:latin typeface="Arial" charset="0"/>
                  <a:ea typeface="ＭＳ Ｐゴシック" charset="0"/>
                </a:endParaRPr>
              </a:p>
            </p:txBody>
          </p:sp>
        </p:grpSp>
        <p:sp>
          <p:nvSpPr>
            <p:cNvPr id="224" name="Bent-Up Arrow 223">
              <a:extLst>
                <a:ext uri="{FF2B5EF4-FFF2-40B4-BE49-F238E27FC236}">
                  <a16:creationId xmlns:a16="http://schemas.microsoft.com/office/drawing/2014/main" id="{E6589BCE-3634-A944-B320-BEDCD95A1431}"/>
                </a:ext>
              </a:extLst>
            </p:cNvPr>
            <p:cNvSpPr/>
            <p:nvPr/>
          </p:nvSpPr>
          <p:spPr>
            <a:xfrm rot="16200000" flipH="1">
              <a:off x="1454529" y="2810374"/>
              <a:ext cx="524728" cy="188100"/>
            </a:xfrm>
            <a:prstGeom prst="bentUpArrow">
              <a:avLst>
                <a:gd name="adj1" fmla="val 16723"/>
                <a:gd name="adj2" fmla="val 25000"/>
                <a:gd name="adj3" fmla="val 25000"/>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3" name="Rectangle 124">
            <a:extLst>
              <a:ext uri="{FF2B5EF4-FFF2-40B4-BE49-F238E27FC236}">
                <a16:creationId xmlns:a16="http://schemas.microsoft.com/office/drawing/2014/main" id="{3C7AC551-226D-8E4E-ABA0-62752C629EE6}"/>
              </a:ext>
            </a:extLst>
          </p:cNvPr>
          <p:cNvSpPr txBox="1">
            <a:spLocks noChangeArrowheads="1"/>
          </p:cNvSpPr>
          <p:nvPr/>
        </p:nvSpPr>
        <p:spPr>
          <a:xfrm>
            <a:off x="6392032" y="2464615"/>
            <a:ext cx="5711869" cy="68092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2288" lvl="1" indent="-236538">
              <a:buFont typeface="Wingdings" pitchFamily="2" charset="2"/>
              <a:buChar char="§"/>
              <a:defRPr/>
            </a:pPr>
            <a:r>
              <a:rPr lang="en-US" dirty="0"/>
              <a:t>intra-AS routing determine entries for destinations within AS</a:t>
            </a:r>
          </a:p>
        </p:txBody>
      </p:sp>
      <p:sp>
        <p:nvSpPr>
          <p:cNvPr id="305" name="Rectangle 124">
            <a:extLst>
              <a:ext uri="{FF2B5EF4-FFF2-40B4-BE49-F238E27FC236}">
                <a16:creationId xmlns:a16="http://schemas.microsoft.com/office/drawing/2014/main" id="{3ADE1EDF-5A87-0F4C-B6A9-5C485661FF09}"/>
              </a:ext>
            </a:extLst>
          </p:cNvPr>
          <p:cNvSpPr txBox="1">
            <a:spLocks noChangeArrowheads="1"/>
          </p:cNvSpPr>
          <p:nvPr/>
        </p:nvSpPr>
        <p:spPr>
          <a:xfrm>
            <a:off x="6385936" y="3165655"/>
            <a:ext cx="5711869" cy="76016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2288" lvl="1" indent="-236538">
              <a:buFont typeface="Wingdings" pitchFamily="2" charset="2"/>
              <a:buChar char="§"/>
              <a:defRPr/>
            </a:pPr>
            <a:r>
              <a:rPr lang="en-US" dirty="0"/>
              <a:t>inter-AS &amp; intra-AS determine entries for external destinations</a:t>
            </a:r>
          </a:p>
        </p:txBody>
      </p:sp>
    </p:spTree>
    <p:extLst>
      <p:ext uri="{BB962C8B-B14F-4D97-AF65-F5344CB8AC3E}">
        <p14:creationId xmlns:p14="http://schemas.microsoft.com/office/powerpoint/2010/main" val="941150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82"/>
                                        </p:tgtEl>
                                        <p:attrNameLst>
                                          <p:attrName>style.visibility</p:attrName>
                                        </p:attrNameLst>
                                      </p:cBhvr>
                                      <p:to>
                                        <p:strVal val="visible"/>
                                      </p:to>
                                    </p:set>
                                    <p:animEffect transition="in" filter="dissolve">
                                      <p:cBhvr>
                                        <p:cTn id="7" dur="500"/>
                                        <p:tgtEl>
                                          <p:spTgt spid="28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82"/>
                                        </p:tgtEl>
                                      </p:cBhvr>
                                    </p:animEffect>
                                    <p:set>
                                      <p:cBhvr>
                                        <p:cTn id="12" dur="1" fill="hold">
                                          <p:stCondLst>
                                            <p:cond delay="499"/>
                                          </p:stCondLst>
                                        </p:cTn>
                                        <p:tgtEl>
                                          <p:spTgt spid="28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312"/>
                                        </p:tgtEl>
                                        <p:attrNameLst>
                                          <p:attrName>style.visibility</p:attrName>
                                        </p:attrNameLst>
                                      </p:cBhvr>
                                      <p:to>
                                        <p:strVal val="visible"/>
                                      </p:to>
                                    </p:set>
                                    <p:animEffect transition="in" filter="dissolve">
                                      <p:cBhvr>
                                        <p:cTn id="15" dur="500"/>
                                        <p:tgtEl>
                                          <p:spTgt spid="3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312"/>
                                        </p:tgtEl>
                                      </p:cBhvr>
                                    </p:animEffect>
                                    <p:set>
                                      <p:cBhvr>
                                        <p:cTn id="20" dur="1" fill="hold">
                                          <p:stCondLst>
                                            <p:cond delay="499"/>
                                          </p:stCondLst>
                                        </p:cTn>
                                        <p:tgtEl>
                                          <p:spTgt spid="312"/>
                                        </p:tgtEl>
                                        <p:attrNameLst>
                                          <p:attrName>style.visibility</p:attrName>
                                        </p:attrNameLst>
                                      </p:cBhvr>
                                      <p:to>
                                        <p:strVal val="hidden"/>
                                      </p:to>
                                    </p:set>
                                  </p:childTnLst>
                                </p:cTn>
                              </p:par>
                              <p:par>
                                <p:cTn id="21" presetID="9" presetClass="entr" presetSubtype="0" fill="hold" grpId="0" nodeType="withEffect">
                                  <p:stCondLst>
                                    <p:cond delay="0"/>
                                  </p:stCondLst>
                                  <p:childTnLst>
                                    <p:set>
                                      <p:cBhvr>
                                        <p:cTn id="22" dur="1" fill="hold">
                                          <p:stCondLst>
                                            <p:cond delay="0"/>
                                          </p:stCondLst>
                                        </p:cTn>
                                        <p:tgtEl>
                                          <p:spTgt spid="350"/>
                                        </p:tgtEl>
                                        <p:attrNameLst>
                                          <p:attrName>style.visibility</p:attrName>
                                        </p:attrNameLst>
                                      </p:cBhvr>
                                      <p:to>
                                        <p:strVal val="visible"/>
                                      </p:to>
                                    </p:set>
                                    <p:animEffect transition="in" filter="dissolve">
                                      <p:cBhvr>
                                        <p:cTn id="23" dur="500"/>
                                        <p:tgtEl>
                                          <p:spTgt spid="350"/>
                                        </p:tgtEl>
                                      </p:cBhvr>
                                    </p:animEffect>
                                  </p:childTnLst>
                                </p:cTn>
                              </p:par>
                              <p:par>
                                <p:cTn id="24" presetID="22" presetClass="entr" presetSubtype="4" fill="hold" nodeType="withEffect">
                                  <p:stCondLst>
                                    <p:cond delay="0"/>
                                  </p:stCondLst>
                                  <p:childTnLst>
                                    <p:set>
                                      <p:cBhvr>
                                        <p:cTn id="25" dur="1" fill="hold">
                                          <p:stCondLst>
                                            <p:cond delay="0"/>
                                          </p:stCondLst>
                                        </p:cTn>
                                        <p:tgtEl>
                                          <p:spTgt spid="313"/>
                                        </p:tgtEl>
                                        <p:attrNameLst>
                                          <p:attrName>style.visibility</p:attrName>
                                        </p:attrNameLst>
                                      </p:cBhvr>
                                      <p:to>
                                        <p:strVal val="visible"/>
                                      </p:to>
                                    </p:set>
                                    <p:animEffect transition="in" filter="wipe(down)">
                                      <p:cBhvr>
                                        <p:cTn id="26" dur="500"/>
                                        <p:tgtEl>
                                          <p:spTgt spid="313"/>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03"/>
                                        </p:tgtEl>
                                        <p:attrNameLst>
                                          <p:attrName>style.visibility</p:attrName>
                                        </p:attrNameLst>
                                      </p:cBhvr>
                                      <p:to>
                                        <p:strVal val="visible"/>
                                      </p:to>
                                    </p:set>
                                    <p:animEffect transition="in" filter="dissolve">
                                      <p:cBhvr>
                                        <p:cTn id="31" dur="500"/>
                                        <p:tgtEl>
                                          <p:spTgt spid="303"/>
                                        </p:tgtEl>
                                      </p:cBhvr>
                                    </p:animEffect>
                                  </p:childTnLst>
                                </p:cTn>
                              </p:par>
                              <p:par>
                                <p:cTn id="32" presetID="9" presetClass="entr" presetSubtype="0" fill="hold" nodeType="with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dissolve">
                                      <p:cBhvr>
                                        <p:cTn id="34" dur="500"/>
                                        <p:tgtEl>
                                          <p:spTgt spid="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305"/>
                                        </p:tgtEl>
                                        <p:attrNameLst>
                                          <p:attrName>style.visibility</p:attrName>
                                        </p:attrNameLst>
                                      </p:cBhvr>
                                      <p:to>
                                        <p:strVal val="visible"/>
                                      </p:to>
                                    </p:set>
                                    <p:animEffect transition="in" filter="dissolve">
                                      <p:cBhvr>
                                        <p:cTn id="39" dur="500"/>
                                        <p:tgtEl>
                                          <p:spTgt spid="305"/>
                                        </p:tgtEl>
                                      </p:cBhvr>
                                    </p:animEffect>
                                  </p:childTnLst>
                                </p:cTn>
                              </p:par>
                              <p:par>
                                <p:cTn id="40" presetID="9" presetClass="entr" presetSubtype="0" fill="hold" nodeType="with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dissolve">
                                      <p:cBhvr>
                                        <p:cTn id="4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 grpId="0"/>
      <p:bldP spid="303" grpId="0"/>
      <p:bldP spid="30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DA1129F-3DCF-3A44-9CC7-AFE5C958C642}"/>
              </a:ext>
            </a:extLst>
          </p:cNvPr>
          <p:cNvSpPr>
            <a:spLocks noGrp="1"/>
          </p:cNvSpPr>
          <p:nvPr>
            <p:ph type="title"/>
          </p:nvPr>
        </p:nvSpPr>
        <p:spPr>
          <a:xfrm>
            <a:off x="838200" y="451821"/>
            <a:ext cx="10873636" cy="894622"/>
          </a:xfrm>
        </p:spPr>
        <p:txBody>
          <a:bodyPr>
            <a:noAutofit/>
          </a:bodyPr>
          <a:lstStyle/>
          <a:p>
            <a:r>
              <a:rPr lang="en-US" sz="4000" b="0" kern="0" dirty="0">
                <a:solidFill>
                  <a:srgbClr val="000099"/>
                </a:solidFill>
                <a:latin typeface="+mn-lt"/>
                <a:ea typeface="ＭＳ Ｐゴシック" charset="0"/>
              </a:rPr>
              <a:t>Inter-AS routing:  a role in intradomain forwarding</a:t>
            </a:r>
            <a:endParaRPr lang="en-US" sz="4000" dirty="0">
              <a:latin typeface="+mn-lt"/>
            </a:endParaRPr>
          </a:p>
        </p:txBody>
      </p:sp>
      <p:sp>
        <p:nvSpPr>
          <p:cNvPr id="5" name="Slide Number Placeholder 4">
            <a:extLst>
              <a:ext uri="{FF2B5EF4-FFF2-40B4-BE49-F238E27FC236}">
                <a16:creationId xmlns:a16="http://schemas.microsoft.com/office/drawing/2014/main" id="{253403F4-351A-E44F-97D7-AD7199580E78}"/>
              </a:ext>
            </a:extLst>
          </p:cNvPr>
          <p:cNvSpPr>
            <a:spLocks noGrp="1"/>
          </p:cNvSpPr>
          <p:nvPr>
            <p:ph type="sldNum" sz="quarter" idx="4"/>
          </p:nvPr>
        </p:nvSpPr>
        <p:spPr/>
        <p:txBody>
          <a:bodyPr/>
          <a:lstStyle/>
          <a:p>
            <a:r>
              <a:rPr lang="en-US" dirty="0"/>
              <a:t>Network Layer: 5-</a:t>
            </a:r>
            <a:fld id="{C4204591-24BD-A542-B9D5-F8D8A88D2FEE}" type="slidenum">
              <a:rPr lang="en-US" smtClean="0"/>
              <a:pPr/>
              <a:t>45</a:t>
            </a:fld>
            <a:endParaRPr lang="en-US" dirty="0"/>
          </a:p>
        </p:txBody>
      </p:sp>
      <p:sp>
        <p:nvSpPr>
          <p:cNvPr id="133" name="Freeform 3">
            <a:extLst>
              <a:ext uri="{FF2B5EF4-FFF2-40B4-BE49-F238E27FC236}">
                <a16:creationId xmlns:a16="http://schemas.microsoft.com/office/drawing/2014/main" id="{E9C365D2-5973-C342-80CF-5D128AC2921C}"/>
              </a:ext>
            </a:extLst>
          </p:cNvPr>
          <p:cNvSpPr>
            <a:spLocks/>
          </p:cNvSpPr>
          <p:nvPr/>
        </p:nvSpPr>
        <p:spPr bwMode="auto">
          <a:xfrm>
            <a:off x="5446783" y="4100650"/>
            <a:ext cx="2351995" cy="1511508"/>
          </a:xfrm>
          <a:custGeom>
            <a:avLst/>
            <a:gdLst>
              <a:gd name="T0" fmla="*/ 1063 w 1162"/>
              <a:gd name="T1" fmla="*/ 49351 h 543"/>
              <a:gd name="T2" fmla="*/ 6960 w 1162"/>
              <a:gd name="T3" fmla="*/ 4162 h 543"/>
              <a:gd name="T4" fmla="*/ 17785 w 1162"/>
              <a:gd name="T5" fmla="*/ 23973 h 543"/>
              <a:gd name="T6" fmla="*/ 21649 w 1162"/>
              <a:gd name="T7" fmla="*/ 72662 h 543"/>
              <a:gd name="T8" fmla="*/ 19828 w 1162"/>
              <a:gd name="T9" fmla="*/ 137161 h 543"/>
              <a:gd name="T10" fmla="*/ 11083 w 1162"/>
              <a:gd name="T11" fmla="*/ 164591 h 543"/>
              <a:gd name="T12" fmla="*/ 1657 w 1162"/>
              <a:gd name="T13" fmla="*/ 133650 h 543"/>
              <a:gd name="T14" fmla="*/ 1063 w 1162"/>
              <a:gd name="T15" fmla="*/ 49351 h 543"/>
              <a:gd name="T16" fmla="*/ 0 60000 65536"/>
              <a:gd name="T17" fmla="*/ 0 60000 65536"/>
              <a:gd name="T18" fmla="*/ 0 60000 65536"/>
              <a:gd name="T19" fmla="*/ 0 60000 65536"/>
              <a:gd name="T20" fmla="*/ 0 60000 65536"/>
              <a:gd name="T21" fmla="*/ 0 60000 65536"/>
              <a:gd name="T22" fmla="*/ 0 60000 65536"/>
              <a:gd name="T23" fmla="*/ 0 60000 65536"/>
              <a:gd name="T24" fmla="*/ 0 w 1162"/>
              <a:gd name="T25" fmla="*/ 0 h 543"/>
              <a:gd name="T26" fmla="*/ 1162 w 1162"/>
              <a:gd name="T27" fmla="*/ 543 h 5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2" h="543">
                <a:moveTo>
                  <a:pt x="56" y="162"/>
                </a:moveTo>
                <a:cubicBezTo>
                  <a:pt x="115" y="100"/>
                  <a:pt x="221" y="28"/>
                  <a:pt x="368" y="14"/>
                </a:cubicBezTo>
                <a:cubicBezTo>
                  <a:pt x="515" y="0"/>
                  <a:pt x="811" y="42"/>
                  <a:pt x="940" y="79"/>
                </a:cubicBezTo>
                <a:cubicBezTo>
                  <a:pt x="1069" y="116"/>
                  <a:pt x="1126" y="177"/>
                  <a:pt x="1144" y="239"/>
                </a:cubicBezTo>
                <a:cubicBezTo>
                  <a:pt x="1162" y="301"/>
                  <a:pt x="1141" y="401"/>
                  <a:pt x="1048" y="451"/>
                </a:cubicBezTo>
                <a:cubicBezTo>
                  <a:pt x="955" y="501"/>
                  <a:pt x="746" y="543"/>
                  <a:pt x="586" y="541"/>
                </a:cubicBezTo>
                <a:cubicBezTo>
                  <a:pt x="426" y="539"/>
                  <a:pt x="176" y="502"/>
                  <a:pt x="88" y="439"/>
                </a:cubicBezTo>
                <a:cubicBezTo>
                  <a:pt x="0" y="376"/>
                  <a:pt x="63" y="220"/>
                  <a:pt x="56" y="162"/>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 name="Freeform 4">
            <a:extLst>
              <a:ext uri="{FF2B5EF4-FFF2-40B4-BE49-F238E27FC236}">
                <a16:creationId xmlns:a16="http://schemas.microsoft.com/office/drawing/2014/main" id="{4090092D-F797-484C-B1D2-AD83E59BF3EE}"/>
              </a:ext>
            </a:extLst>
          </p:cNvPr>
          <p:cNvSpPr>
            <a:spLocks/>
          </p:cNvSpPr>
          <p:nvPr/>
        </p:nvSpPr>
        <p:spPr bwMode="auto">
          <a:xfrm>
            <a:off x="1620228" y="3847012"/>
            <a:ext cx="1832250" cy="1498236"/>
          </a:xfrm>
          <a:custGeom>
            <a:avLst/>
            <a:gdLst>
              <a:gd name="T0" fmla="*/ 134 w 1198"/>
              <a:gd name="T1" fmla="*/ 270558 h 451"/>
              <a:gd name="T2" fmla="*/ 273 w 1198"/>
              <a:gd name="T3" fmla="*/ 132828 h 451"/>
              <a:gd name="T4" fmla="*/ 679 w 1198"/>
              <a:gd name="T5" fmla="*/ 73044 h 451"/>
              <a:gd name="T6" fmla="*/ 1501 w 1198"/>
              <a:gd name="T7" fmla="*/ 37135 h 451"/>
              <a:gd name="T8" fmla="*/ 1796 w 1198"/>
              <a:gd name="T9" fmla="*/ 294460 h 451"/>
              <a:gd name="T10" fmla="*/ 1350 w 1198"/>
              <a:gd name="T11" fmla="*/ 616944 h 451"/>
              <a:gd name="T12" fmla="*/ 466 w 1198"/>
              <a:gd name="T13" fmla="*/ 634874 h 451"/>
              <a:gd name="T14" fmla="*/ 54 w 1198"/>
              <a:gd name="T15" fmla="*/ 503524 h 451"/>
              <a:gd name="T16" fmla="*/ 134 w 1198"/>
              <a:gd name="T17" fmla="*/ 270558 h 4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98"/>
              <a:gd name="T28" fmla="*/ 0 h 451"/>
              <a:gd name="T29" fmla="*/ 1198 w 1198"/>
              <a:gd name="T30" fmla="*/ 451 h 4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98" h="451">
                <a:moveTo>
                  <a:pt x="88" y="181"/>
                </a:moveTo>
                <a:cubicBezTo>
                  <a:pt x="159" y="143"/>
                  <a:pt x="120" y="111"/>
                  <a:pt x="180" y="89"/>
                </a:cubicBezTo>
                <a:cubicBezTo>
                  <a:pt x="240" y="67"/>
                  <a:pt x="313" y="60"/>
                  <a:pt x="448" y="49"/>
                </a:cubicBezTo>
                <a:cubicBezTo>
                  <a:pt x="583" y="38"/>
                  <a:pt x="866" y="0"/>
                  <a:pt x="988" y="25"/>
                </a:cubicBezTo>
                <a:cubicBezTo>
                  <a:pt x="1110" y="50"/>
                  <a:pt x="1198" y="132"/>
                  <a:pt x="1181" y="197"/>
                </a:cubicBezTo>
                <a:cubicBezTo>
                  <a:pt x="1164" y="262"/>
                  <a:pt x="1034" y="375"/>
                  <a:pt x="889" y="413"/>
                </a:cubicBezTo>
                <a:cubicBezTo>
                  <a:pt x="744" y="451"/>
                  <a:pt x="449" y="438"/>
                  <a:pt x="307" y="425"/>
                </a:cubicBezTo>
                <a:cubicBezTo>
                  <a:pt x="165" y="412"/>
                  <a:pt x="72" y="378"/>
                  <a:pt x="36" y="337"/>
                </a:cubicBezTo>
                <a:cubicBezTo>
                  <a:pt x="0" y="296"/>
                  <a:pt x="77" y="213"/>
                  <a:pt x="88" y="181"/>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 name="Freeform 5">
            <a:extLst>
              <a:ext uri="{FF2B5EF4-FFF2-40B4-BE49-F238E27FC236}">
                <a16:creationId xmlns:a16="http://schemas.microsoft.com/office/drawing/2014/main" id="{D3A2AF50-CEA9-924C-8C29-0549AF5748DF}"/>
              </a:ext>
            </a:extLst>
          </p:cNvPr>
          <p:cNvSpPr>
            <a:spLocks/>
          </p:cNvSpPr>
          <p:nvPr/>
        </p:nvSpPr>
        <p:spPr bwMode="auto">
          <a:xfrm>
            <a:off x="2802795" y="4927925"/>
            <a:ext cx="2930139" cy="1167917"/>
          </a:xfrm>
          <a:custGeom>
            <a:avLst/>
            <a:gdLst>
              <a:gd name="T0" fmla="*/ 1319 w 1583"/>
              <a:gd name="T1" fmla="*/ 862 h 682"/>
              <a:gd name="T2" fmla="*/ 3445 w 1583"/>
              <a:gd name="T3" fmla="*/ 285 h 682"/>
              <a:gd name="T4" fmla="*/ 6645 w 1583"/>
              <a:gd name="T5" fmla="*/ 77 h 682"/>
              <a:gd name="T6" fmla="*/ 9794 w 1583"/>
              <a:gd name="T7" fmla="*/ 744 h 682"/>
              <a:gd name="T8" fmla="*/ 13238 w 1583"/>
              <a:gd name="T9" fmla="*/ 1642 h 682"/>
              <a:gd name="T10" fmla="*/ 10773 w 1583"/>
              <a:gd name="T11" fmla="*/ 2476 h 682"/>
              <a:gd name="T12" fmla="*/ 5844 w 1583"/>
              <a:gd name="T13" fmla="*/ 2523 h 682"/>
              <a:gd name="T14" fmla="*/ 751 w 1583"/>
              <a:gd name="T15" fmla="*/ 2291 h 682"/>
              <a:gd name="T16" fmla="*/ 1319 w 1583"/>
              <a:gd name="T17" fmla="*/ 862 h 6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3"/>
              <a:gd name="T28" fmla="*/ 0 h 682"/>
              <a:gd name="T29" fmla="*/ 1583 w 1583"/>
              <a:gd name="T30" fmla="*/ 682 h 6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3" h="682">
                <a:moveTo>
                  <a:pt x="155" y="224"/>
                </a:moveTo>
                <a:cubicBezTo>
                  <a:pt x="208" y="137"/>
                  <a:pt x="302" y="108"/>
                  <a:pt x="407" y="74"/>
                </a:cubicBezTo>
                <a:cubicBezTo>
                  <a:pt x="512" y="40"/>
                  <a:pt x="660" y="0"/>
                  <a:pt x="785" y="20"/>
                </a:cubicBezTo>
                <a:cubicBezTo>
                  <a:pt x="910" y="40"/>
                  <a:pt x="1027" y="126"/>
                  <a:pt x="1157" y="194"/>
                </a:cubicBezTo>
                <a:cubicBezTo>
                  <a:pt x="1287" y="262"/>
                  <a:pt x="1545" y="353"/>
                  <a:pt x="1564" y="428"/>
                </a:cubicBezTo>
                <a:cubicBezTo>
                  <a:pt x="1583" y="503"/>
                  <a:pt x="1417" y="606"/>
                  <a:pt x="1272" y="644"/>
                </a:cubicBezTo>
                <a:cubicBezTo>
                  <a:pt x="1127" y="682"/>
                  <a:pt x="887" y="664"/>
                  <a:pt x="690" y="656"/>
                </a:cubicBezTo>
                <a:cubicBezTo>
                  <a:pt x="493" y="648"/>
                  <a:pt x="178" y="668"/>
                  <a:pt x="89" y="596"/>
                </a:cubicBezTo>
                <a:cubicBezTo>
                  <a:pt x="0" y="524"/>
                  <a:pt x="102" y="311"/>
                  <a:pt x="155" y="22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 name="Oval 6">
            <a:extLst>
              <a:ext uri="{FF2B5EF4-FFF2-40B4-BE49-F238E27FC236}">
                <a16:creationId xmlns:a16="http://schemas.microsoft.com/office/drawing/2014/main" id="{D886B232-293A-5347-8A9F-D005603A3D64}"/>
              </a:ext>
            </a:extLst>
          </p:cNvPr>
          <p:cNvSpPr>
            <a:spLocks noChangeArrowheads="1"/>
          </p:cNvSpPr>
          <p:nvPr/>
        </p:nvSpPr>
        <p:spPr bwMode="auto">
          <a:xfrm>
            <a:off x="2001278" y="4926450"/>
            <a:ext cx="456967" cy="119446"/>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 name="Line 7">
            <a:extLst>
              <a:ext uri="{FF2B5EF4-FFF2-40B4-BE49-F238E27FC236}">
                <a16:creationId xmlns:a16="http://schemas.microsoft.com/office/drawing/2014/main" id="{48D605CF-ABE3-1B4F-A232-D527090F964F}"/>
              </a:ext>
            </a:extLst>
          </p:cNvPr>
          <p:cNvSpPr>
            <a:spLocks noChangeShapeType="1"/>
          </p:cNvSpPr>
          <p:nvPr/>
        </p:nvSpPr>
        <p:spPr bwMode="auto">
          <a:xfrm>
            <a:off x="2001278" y="4916128"/>
            <a:ext cx="0" cy="76681"/>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 name="Line 8">
            <a:extLst>
              <a:ext uri="{FF2B5EF4-FFF2-40B4-BE49-F238E27FC236}">
                <a16:creationId xmlns:a16="http://schemas.microsoft.com/office/drawing/2014/main" id="{6E612E8D-CA6C-F94A-8F5F-7BEED5AE7E82}"/>
              </a:ext>
            </a:extLst>
          </p:cNvPr>
          <p:cNvSpPr>
            <a:spLocks noChangeShapeType="1"/>
          </p:cNvSpPr>
          <p:nvPr/>
        </p:nvSpPr>
        <p:spPr bwMode="auto">
          <a:xfrm>
            <a:off x="2458245" y="4916128"/>
            <a:ext cx="0" cy="76681"/>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 name="Rectangle 9">
            <a:extLst>
              <a:ext uri="{FF2B5EF4-FFF2-40B4-BE49-F238E27FC236}">
                <a16:creationId xmlns:a16="http://schemas.microsoft.com/office/drawing/2014/main" id="{0E2B504C-B9E0-FC47-9368-53C623397F64}"/>
              </a:ext>
            </a:extLst>
          </p:cNvPr>
          <p:cNvSpPr>
            <a:spLocks noChangeArrowheads="1"/>
          </p:cNvSpPr>
          <p:nvPr/>
        </p:nvSpPr>
        <p:spPr bwMode="auto">
          <a:xfrm>
            <a:off x="2001278" y="4916128"/>
            <a:ext cx="452588" cy="75207"/>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 name="Oval 10">
            <a:extLst>
              <a:ext uri="{FF2B5EF4-FFF2-40B4-BE49-F238E27FC236}">
                <a16:creationId xmlns:a16="http://schemas.microsoft.com/office/drawing/2014/main" id="{9EFBE396-B625-0344-8E23-5BBAD57A09A7}"/>
              </a:ext>
            </a:extLst>
          </p:cNvPr>
          <p:cNvSpPr>
            <a:spLocks noChangeArrowheads="1"/>
          </p:cNvSpPr>
          <p:nvPr/>
        </p:nvSpPr>
        <p:spPr bwMode="auto">
          <a:xfrm>
            <a:off x="1996898" y="4829124"/>
            <a:ext cx="456967" cy="14009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 name="Rectangle 11">
            <a:extLst>
              <a:ext uri="{FF2B5EF4-FFF2-40B4-BE49-F238E27FC236}">
                <a16:creationId xmlns:a16="http://schemas.microsoft.com/office/drawing/2014/main" id="{F0DBD69C-A5DB-DC4A-AE43-093463BEFD9F}"/>
              </a:ext>
            </a:extLst>
          </p:cNvPr>
          <p:cNvSpPr>
            <a:spLocks noChangeArrowheads="1"/>
          </p:cNvSpPr>
          <p:nvPr/>
        </p:nvSpPr>
        <p:spPr bwMode="auto">
          <a:xfrm>
            <a:off x="2123914" y="4848294"/>
            <a:ext cx="205854" cy="182856"/>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 name="Text Box 12">
            <a:extLst>
              <a:ext uri="{FF2B5EF4-FFF2-40B4-BE49-F238E27FC236}">
                <a16:creationId xmlns:a16="http://schemas.microsoft.com/office/drawing/2014/main" id="{9C707F26-D218-B941-ACA7-2537E8CEE743}"/>
              </a:ext>
            </a:extLst>
          </p:cNvPr>
          <p:cNvSpPr txBox="1">
            <a:spLocks noChangeArrowheads="1"/>
          </p:cNvSpPr>
          <p:nvPr/>
        </p:nvSpPr>
        <p:spPr bwMode="auto">
          <a:xfrm>
            <a:off x="1998358" y="4752442"/>
            <a:ext cx="467187"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3b</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 name="Oval 13">
            <a:extLst>
              <a:ext uri="{FF2B5EF4-FFF2-40B4-BE49-F238E27FC236}">
                <a16:creationId xmlns:a16="http://schemas.microsoft.com/office/drawing/2014/main" id="{F5CAF371-FE17-244E-B591-ECED8083E85E}"/>
              </a:ext>
            </a:extLst>
          </p:cNvPr>
          <p:cNvSpPr>
            <a:spLocks noChangeArrowheads="1"/>
          </p:cNvSpPr>
          <p:nvPr/>
        </p:nvSpPr>
        <p:spPr bwMode="auto">
          <a:xfrm>
            <a:off x="3779509" y="5820083"/>
            <a:ext cx="456967" cy="119446"/>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 name="Line 14">
            <a:extLst>
              <a:ext uri="{FF2B5EF4-FFF2-40B4-BE49-F238E27FC236}">
                <a16:creationId xmlns:a16="http://schemas.microsoft.com/office/drawing/2014/main" id="{21854A4C-DB2D-E340-B5A9-97C52C8C104F}"/>
              </a:ext>
            </a:extLst>
          </p:cNvPr>
          <p:cNvSpPr>
            <a:spLocks noChangeShapeType="1"/>
          </p:cNvSpPr>
          <p:nvPr/>
        </p:nvSpPr>
        <p:spPr bwMode="auto">
          <a:xfrm>
            <a:off x="3779509" y="5809761"/>
            <a:ext cx="0" cy="76681"/>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 name="Line 15">
            <a:extLst>
              <a:ext uri="{FF2B5EF4-FFF2-40B4-BE49-F238E27FC236}">
                <a16:creationId xmlns:a16="http://schemas.microsoft.com/office/drawing/2014/main" id="{E1CB0695-60DD-C243-A589-4B84D9A97D8C}"/>
              </a:ext>
            </a:extLst>
          </p:cNvPr>
          <p:cNvSpPr>
            <a:spLocks noChangeShapeType="1"/>
          </p:cNvSpPr>
          <p:nvPr/>
        </p:nvSpPr>
        <p:spPr bwMode="auto">
          <a:xfrm>
            <a:off x="4236476" y="5809761"/>
            <a:ext cx="0" cy="76681"/>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 name="Rectangle 16">
            <a:extLst>
              <a:ext uri="{FF2B5EF4-FFF2-40B4-BE49-F238E27FC236}">
                <a16:creationId xmlns:a16="http://schemas.microsoft.com/office/drawing/2014/main" id="{5BD440AE-D73F-7F45-9AA6-838A5A161111}"/>
              </a:ext>
            </a:extLst>
          </p:cNvPr>
          <p:cNvSpPr>
            <a:spLocks noChangeArrowheads="1"/>
          </p:cNvSpPr>
          <p:nvPr/>
        </p:nvSpPr>
        <p:spPr bwMode="auto">
          <a:xfrm>
            <a:off x="3779509" y="5809761"/>
            <a:ext cx="452588" cy="75207"/>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7" name="Oval 17">
            <a:extLst>
              <a:ext uri="{FF2B5EF4-FFF2-40B4-BE49-F238E27FC236}">
                <a16:creationId xmlns:a16="http://schemas.microsoft.com/office/drawing/2014/main" id="{E5795699-8636-AB42-9278-8D9E1A42842D}"/>
              </a:ext>
            </a:extLst>
          </p:cNvPr>
          <p:cNvSpPr>
            <a:spLocks noChangeArrowheads="1"/>
          </p:cNvSpPr>
          <p:nvPr/>
        </p:nvSpPr>
        <p:spPr bwMode="auto">
          <a:xfrm>
            <a:off x="3775129" y="5722757"/>
            <a:ext cx="456967" cy="14009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8" name="Group 18">
            <a:extLst>
              <a:ext uri="{FF2B5EF4-FFF2-40B4-BE49-F238E27FC236}">
                <a16:creationId xmlns:a16="http://schemas.microsoft.com/office/drawing/2014/main" id="{6B8409BD-7477-6747-91EB-78CFC8F8BA47}"/>
              </a:ext>
            </a:extLst>
          </p:cNvPr>
          <p:cNvGrpSpPr>
            <a:grpSpLocks/>
          </p:cNvGrpSpPr>
          <p:nvPr/>
        </p:nvGrpSpPr>
        <p:grpSpPr bwMode="auto">
          <a:xfrm>
            <a:off x="3778049" y="5637228"/>
            <a:ext cx="468647" cy="396679"/>
            <a:chOff x="2897" y="2425"/>
            <a:chExt cx="323" cy="269"/>
          </a:xfrm>
        </p:grpSpPr>
        <p:sp>
          <p:nvSpPr>
            <p:cNvPr id="251" name="Rectangle 19">
              <a:extLst>
                <a:ext uri="{FF2B5EF4-FFF2-40B4-BE49-F238E27FC236}">
                  <a16:creationId xmlns:a16="http://schemas.microsoft.com/office/drawing/2014/main" id="{7D7609E8-756E-1B41-AE93-5463D8AF72AE}"/>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Text Box 20">
              <a:extLst>
                <a:ext uri="{FF2B5EF4-FFF2-40B4-BE49-F238E27FC236}">
                  <a16:creationId xmlns:a16="http://schemas.microsoft.com/office/drawing/2014/main" id="{7B4233D3-81BD-B448-80FE-0C01096615A5}"/>
                </a:ext>
              </a:extLst>
            </p:cNvPr>
            <p:cNvSpPr txBox="1">
              <a:spLocks noChangeArrowheads="1"/>
            </p:cNvSpPr>
            <p:nvPr/>
          </p:nvSpPr>
          <p:spPr bwMode="auto">
            <a:xfrm>
              <a:off x="2897" y="2425"/>
              <a:ext cx="323"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1d</a:t>
              </a:r>
            </a:p>
          </p:txBody>
        </p:sp>
      </p:grpSp>
      <p:sp>
        <p:nvSpPr>
          <p:cNvPr id="149" name="Oval 21">
            <a:extLst>
              <a:ext uri="{FF2B5EF4-FFF2-40B4-BE49-F238E27FC236}">
                <a16:creationId xmlns:a16="http://schemas.microsoft.com/office/drawing/2014/main" id="{7AA5B5C8-99AF-D744-91DD-4758CEDCAEAA}"/>
              </a:ext>
            </a:extLst>
          </p:cNvPr>
          <p:cNvSpPr>
            <a:spLocks noChangeArrowheads="1"/>
          </p:cNvSpPr>
          <p:nvPr/>
        </p:nvSpPr>
        <p:spPr bwMode="auto">
          <a:xfrm>
            <a:off x="2820315" y="4731797"/>
            <a:ext cx="456967" cy="1223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0" name="Line 22">
            <a:extLst>
              <a:ext uri="{FF2B5EF4-FFF2-40B4-BE49-F238E27FC236}">
                <a16:creationId xmlns:a16="http://schemas.microsoft.com/office/drawing/2014/main" id="{3F1A6000-25C3-6A47-897A-6B2052E82150}"/>
              </a:ext>
            </a:extLst>
          </p:cNvPr>
          <p:cNvSpPr>
            <a:spLocks noChangeShapeType="1"/>
          </p:cNvSpPr>
          <p:nvPr/>
        </p:nvSpPr>
        <p:spPr bwMode="auto">
          <a:xfrm>
            <a:off x="2820315" y="4721475"/>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1" name="Line 23">
            <a:extLst>
              <a:ext uri="{FF2B5EF4-FFF2-40B4-BE49-F238E27FC236}">
                <a16:creationId xmlns:a16="http://schemas.microsoft.com/office/drawing/2014/main" id="{2C6C2593-75EB-9041-B98E-049BD334D460}"/>
              </a:ext>
            </a:extLst>
          </p:cNvPr>
          <p:cNvSpPr>
            <a:spLocks noChangeShapeType="1"/>
          </p:cNvSpPr>
          <p:nvPr/>
        </p:nvSpPr>
        <p:spPr bwMode="auto">
          <a:xfrm>
            <a:off x="3277282" y="4721475"/>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2" name="Rectangle 24">
            <a:extLst>
              <a:ext uri="{FF2B5EF4-FFF2-40B4-BE49-F238E27FC236}">
                <a16:creationId xmlns:a16="http://schemas.microsoft.com/office/drawing/2014/main" id="{503F2144-C006-BA4A-A54C-154D6C9ABA2E}"/>
              </a:ext>
            </a:extLst>
          </p:cNvPr>
          <p:cNvSpPr>
            <a:spLocks noChangeArrowheads="1"/>
          </p:cNvSpPr>
          <p:nvPr/>
        </p:nvSpPr>
        <p:spPr bwMode="auto">
          <a:xfrm>
            <a:off x="2820315" y="4721475"/>
            <a:ext cx="452588" cy="6930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3" name="Oval 25">
            <a:extLst>
              <a:ext uri="{FF2B5EF4-FFF2-40B4-BE49-F238E27FC236}">
                <a16:creationId xmlns:a16="http://schemas.microsoft.com/office/drawing/2014/main" id="{D492E009-7760-4343-874C-AD3B41835873}"/>
              </a:ext>
            </a:extLst>
          </p:cNvPr>
          <p:cNvSpPr>
            <a:spLocks noChangeArrowheads="1"/>
          </p:cNvSpPr>
          <p:nvPr/>
        </p:nvSpPr>
        <p:spPr bwMode="auto">
          <a:xfrm>
            <a:off x="2815935" y="4634471"/>
            <a:ext cx="456967" cy="14009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4" name="Rectangle 26">
            <a:extLst>
              <a:ext uri="{FF2B5EF4-FFF2-40B4-BE49-F238E27FC236}">
                <a16:creationId xmlns:a16="http://schemas.microsoft.com/office/drawing/2014/main" id="{F8BDB031-7C07-264D-B086-6DC72DC78BDE}"/>
              </a:ext>
            </a:extLst>
          </p:cNvPr>
          <p:cNvSpPr>
            <a:spLocks noChangeArrowheads="1"/>
          </p:cNvSpPr>
          <p:nvPr/>
        </p:nvSpPr>
        <p:spPr bwMode="auto">
          <a:xfrm>
            <a:off x="2942952" y="4653641"/>
            <a:ext cx="207314" cy="162211"/>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5" name="Text Box 27">
            <a:extLst>
              <a:ext uri="{FF2B5EF4-FFF2-40B4-BE49-F238E27FC236}">
                <a16:creationId xmlns:a16="http://schemas.microsoft.com/office/drawing/2014/main" id="{B087AFAB-7C65-874C-8F8F-3012C906099F}"/>
              </a:ext>
            </a:extLst>
          </p:cNvPr>
          <p:cNvSpPr txBox="1">
            <a:spLocks noChangeArrowheads="1"/>
          </p:cNvSpPr>
          <p:nvPr/>
        </p:nvSpPr>
        <p:spPr bwMode="auto">
          <a:xfrm>
            <a:off x="2818855" y="4556315"/>
            <a:ext cx="467187"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3a</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6" name="Oval 28">
            <a:extLst>
              <a:ext uri="{FF2B5EF4-FFF2-40B4-BE49-F238E27FC236}">
                <a16:creationId xmlns:a16="http://schemas.microsoft.com/office/drawing/2014/main" id="{87CEC350-ADF1-E24F-A235-1A9B645EFA00}"/>
              </a:ext>
            </a:extLst>
          </p:cNvPr>
          <p:cNvSpPr>
            <a:spLocks noChangeArrowheads="1"/>
          </p:cNvSpPr>
          <p:nvPr/>
        </p:nvSpPr>
        <p:spPr bwMode="auto">
          <a:xfrm>
            <a:off x="3726950" y="5236125"/>
            <a:ext cx="456967" cy="119446"/>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7" name="Line 29">
            <a:extLst>
              <a:ext uri="{FF2B5EF4-FFF2-40B4-BE49-F238E27FC236}">
                <a16:creationId xmlns:a16="http://schemas.microsoft.com/office/drawing/2014/main" id="{5782FBF4-093E-9947-AAA6-533CA371CD3F}"/>
              </a:ext>
            </a:extLst>
          </p:cNvPr>
          <p:cNvSpPr>
            <a:spLocks noChangeShapeType="1"/>
          </p:cNvSpPr>
          <p:nvPr/>
        </p:nvSpPr>
        <p:spPr bwMode="auto">
          <a:xfrm>
            <a:off x="3726950" y="5227277"/>
            <a:ext cx="0" cy="752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8" name="Line 30">
            <a:extLst>
              <a:ext uri="{FF2B5EF4-FFF2-40B4-BE49-F238E27FC236}">
                <a16:creationId xmlns:a16="http://schemas.microsoft.com/office/drawing/2014/main" id="{FA0971A2-9137-1943-A6F3-BD3716BCCBB6}"/>
              </a:ext>
            </a:extLst>
          </p:cNvPr>
          <p:cNvSpPr>
            <a:spLocks noChangeShapeType="1"/>
          </p:cNvSpPr>
          <p:nvPr/>
        </p:nvSpPr>
        <p:spPr bwMode="auto">
          <a:xfrm>
            <a:off x="4183917" y="5227277"/>
            <a:ext cx="0" cy="75207"/>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9" name="Rectangle 31">
            <a:extLst>
              <a:ext uri="{FF2B5EF4-FFF2-40B4-BE49-F238E27FC236}">
                <a16:creationId xmlns:a16="http://schemas.microsoft.com/office/drawing/2014/main" id="{FBE8FDDA-4B2E-BE4C-95BF-585222778ECA}"/>
              </a:ext>
            </a:extLst>
          </p:cNvPr>
          <p:cNvSpPr>
            <a:spLocks noChangeArrowheads="1"/>
          </p:cNvSpPr>
          <p:nvPr/>
        </p:nvSpPr>
        <p:spPr bwMode="auto">
          <a:xfrm>
            <a:off x="3726950" y="5227277"/>
            <a:ext cx="452588" cy="70783"/>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0" name="Oval 32">
            <a:extLst>
              <a:ext uri="{FF2B5EF4-FFF2-40B4-BE49-F238E27FC236}">
                <a16:creationId xmlns:a16="http://schemas.microsoft.com/office/drawing/2014/main" id="{6DE39B5B-BD23-3044-9274-CFE1A3DFE64E}"/>
              </a:ext>
            </a:extLst>
          </p:cNvPr>
          <p:cNvSpPr>
            <a:spLocks noChangeArrowheads="1"/>
          </p:cNvSpPr>
          <p:nvPr/>
        </p:nvSpPr>
        <p:spPr bwMode="auto">
          <a:xfrm>
            <a:off x="3722570" y="5138799"/>
            <a:ext cx="456967" cy="14009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61" name="Group 33">
            <a:extLst>
              <a:ext uri="{FF2B5EF4-FFF2-40B4-BE49-F238E27FC236}">
                <a16:creationId xmlns:a16="http://schemas.microsoft.com/office/drawing/2014/main" id="{D6CD68FD-658B-EA4A-AFA2-F4EE9AE43DCA}"/>
              </a:ext>
            </a:extLst>
          </p:cNvPr>
          <p:cNvGrpSpPr>
            <a:grpSpLocks/>
          </p:cNvGrpSpPr>
          <p:nvPr/>
        </p:nvGrpSpPr>
        <p:grpSpPr bwMode="auto">
          <a:xfrm>
            <a:off x="3729870" y="5053269"/>
            <a:ext cx="452588" cy="398153"/>
            <a:chOff x="2899" y="2425"/>
            <a:chExt cx="319" cy="270"/>
          </a:xfrm>
        </p:grpSpPr>
        <p:sp>
          <p:nvSpPr>
            <p:cNvPr id="249" name="Rectangle 34">
              <a:extLst>
                <a:ext uri="{FF2B5EF4-FFF2-40B4-BE49-F238E27FC236}">
                  <a16:creationId xmlns:a16="http://schemas.microsoft.com/office/drawing/2014/main" id="{C85F8938-221C-6441-94A5-77506E21CEF5}"/>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Text Box 35">
              <a:extLst>
                <a:ext uri="{FF2B5EF4-FFF2-40B4-BE49-F238E27FC236}">
                  <a16:creationId xmlns:a16="http://schemas.microsoft.com/office/drawing/2014/main" id="{430475AC-A5D0-EF4C-9180-A3E96828AD84}"/>
                </a:ext>
              </a:extLst>
            </p:cNvPr>
            <p:cNvSpPr txBox="1">
              <a:spLocks noChangeArrowheads="1"/>
            </p:cNvSpPr>
            <p:nvPr/>
          </p:nvSpPr>
          <p:spPr bwMode="auto">
            <a:xfrm>
              <a:off x="2899" y="2425"/>
              <a:ext cx="319" cy="2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1c</a:t>
              </a:r>
            </a:p>
          </p:txBody>
        </p:sp>
      </p:grpSp>
      <p:sp>
        <p:nvSpPr>
          <p:cNvPr id="162" name="Line 36">
            <a:extLst>
              <a:ext uri="{FF2B5EF4-FFF2-40B4-BE49-F238E27FC236}">
                <a16:creationId xmlns:a16="http://schemas.microsoft.com/office/drawing/2014/main" id="{AF16B8FF-7450-3B46-865A-EC0F92A90E8F}"/>
              </a:ext>
            </a:extLst>
          </p:cNvPr>
          <p:cNvSpPr>
            <a:spLocks noChangeShapeType="1"/>
          </p:cNvSpPr>
          <p:nvPr/>
        </p:nvSpPr>
        <p:spPr bwMode="auto">
          <a:xfrm>
            <a:off x="6347578" y="4971418"/>
            <a:ext cx="449668" cy="14451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3" name="Line 37">
            <a:extLst>
              <a:ext uri="{FF2B5EF4-FFF2-40B4-BE49-F238E27FC236}">
                <a16:creationId xmlns:a16="http://schemas.microsoft.com/office/drawing/2014/main" id="{B705DAC1-A436-FC47-B3A5-64086AE0207E}"/>
              </a:ext>
            </a:extLst>
          </p:cNvPr>
          <p:cNvSpPr>
            <a:spLocks noChangeShapeType="1"/>
          </p:cNvSpPr>
          <p:nvPr/>
        </p:nvSpPr>
        <p:spPr bwMode="auto">
          <a:xfrm>
            <a:off x="6820605" y="4846819"/>
            <a:ext cx="132856" cy="171058"/>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4" name="Line 38">
            <a:extLst>
              <a:ext uri="{FF2B5EF4-FFF2-40B4-BE49-F238E27FC236}">
                <a16:creationId xmlns:a16="http://schemas.microsoft.com/office/drawing/2014/main" id="{B646BCF5-2213-9142-8477-66C7DFEE38E7}"/>
              </a:ext>
            </a:extLst>
          </p:cNvPr>
          <p:cNvSpPr>
            <a:spLocks noChangeShapeType="1"/>
          </p:cNvSpPr>
          <p:nvPr/>
        </p:nvSpPr>
        <p:spPr bwMode="auto">
          <a:xfrm flipV="1">
            <a:off x="6248301" y="4781935"/>
            <a:ext cx="166435" cy="112073"/>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5" name="Freeform 39">
            <a:extLst>
              <a:ext uri="{FF2B5EF4-FFF2-40B4-BE49-F238E27FC236}">
                <a16:creationId xmlns:a16="http://schemas.microsoft.com/office/drawing/2014/main" id="{1A359E4A-1EBE-234F-9DE9-E4FB43E18A2D}"/>
              </a:ext>
            </a:extLst>
          </p:cNvPr>
          <p:cNvSpPr>
            <a:spLocks/>
          </p:cNvSpPr>
          <p:nvPr/>
        </p:nvSpPr>
        <p:spPr bwMode="auto">
          <a:xfrm>
            <a:off x="4233556" y="5716858"/>
            <a:ext cx="385429" cy="120921"/>
          </a:xfrm>
          <a:custGeom>
            <a:avLst/>
            <a:gdLst>
              <a:gd name="T0" fmla="*/ 0 w 264"/>
              <a:gd name="T1" fmla="*/ 82 h 82"/>
              <a:gd name="T2" fmla="*/ 264 w 264"/>
              <a:gd name="T3" fmla="*/ 0 h 82"/>
              <a:gd name="T4" fmla="*/ 0 60000 65536"/>
              <a:gd name="T5" fmla="*/ 0 60000 65536"/>
              <a:gd name="T6" fmla="*/ 0 w 264"/>
              <a:gd name="T7" fmla="*/ 0 h 82"/>
              <a:gd name="T8" fmla="*/ 264 w 264"/>
              <a:gd name="T9" fmla="*/ 82 h 82"/>
            </a:gdLst>
            <a:ahLst/>
            <a:cxnLst>
              <a:cxn ang="T4">
                <a:pos x="T0" y="T1"/>
              </a:cxn>
              <a:cxn ang="T5">
                <a:pos x="T2" y="T3"/>
              </a:cxn>
            </a:cxnLst>
            <a:rect l="T6" t="T7" r="T8" b="T9"/>
            <a:pathLst>
              <a:path w="264" h="82">
                <a:moveTo>
                  <a:pt x="0" y="82"/>
                </a:moveTo>
                <a:lnTo>
                  <a:pt x="264" y="0"/>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6" name="Freeform 40">
            <a:extLst>
              <a:ext uri="{FF2B5EF4-FFF2-40B4-BE49-F238E27FC236}">
                <a16:creationId xmlns:a16="http://schemas.microsoft.com/office/drawing/2014/main" id="{097126F1-D995-444D-8642-03F5F5E0DBAA}"/>
              </a:ext>
            </a:extLst>
          </p:cNvPr>
          <p:cNvSpPr>
            <a:spLocks/>
          </p:cNvSpPr>
          <p:nvPr/>
        </p:nvSpPr>
        <p:spPr bwMode="auto">
          <a:xfrm>
            <a:off x="3561975" y="5663771"/>
            <a:ext cx="221914" cy="174008"/>
          </a:xfrm>
          <a:custGeom>
            <a:avLst/>
            <a:gdLst>
              <a:gd name="T0" fmla="*/ 0 w 152"/>
              <a:gd name="T1" fmla="*/ 0 h 118"/>
              <a:gd name="T2" fmla="*/ 152 w 152"/>
              <a:gd name="T3" fmla="*/ 118 h 118"/>
              <a:gd name="T4" fmla="*/ 0 60000 65536"/>
              <a:gd name="T5" fmla="*/ 0 60000 65536"/>
              <a:gd name="T6" fmla="*/ 0 w 152"/>
              <a:gd name="T7" fmla="*/ 0 h 118"/>
              <a:gd name="T8" fmla="*/ 152 w 152"/>
              <a:gd name="T9" fmla="*/ 118 h 118"/>
            </a:gdLst>
            <a:ahLst/>
            <a:cxnLst>
              <a:cxn ang="T4">
                <a:pos x="T0" y="T1"/>
              </a:cxn>
              <a:cxn ang="T5">
                <a:pos x="T2" y="T3"/>
              </a:cxn>
            </a:cxnLst>
            <a:rect l="T6" t="T7" r="T8" b="T9"/>
            <a:pathLst>
              <a:path w="152" h="118">
                <a:moveTo>
                  <a:pt x="0" y="0"/>
                </a:moveTo>
                <a:lnTo>
                  <a:pt x="152" y="118"/>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Freeform 41">
            <a:extLst>
              <a:ext uri="{FF2B5EF4-FFF2-40B4-BE49-F238E27FC236}">
                <a16:creationId xmlns:a16="http://schemas.microsoft.com/office/drawing/2014/main" id="{8FA74CA7-BEE7-3E46-BAFF-EC2177B4B95C}"/>
              </a:ext>
            </a:extLst>
          </p:cNvPr>
          <p:cNvSpPr>
            <a:spLocks/>
          </p:cNvSpPr>
          <p:nvPr/>
        </p:nvSpPr>
        <p:spPr bwMode="auto">
          <a:xfrm>
            <a:off x="3743010" y="5560546"/>
            <a:ext cx="823417" cy="120921"/>
          </a:xfrm>
          <a:custGeom>
            <a:avLst/>
            <a:gdLst>
              <a:gd name="T0" fmla="*/ 0 w 564"/>
              <a:gd name="T1" fmla="*/ 0 h 82"/>
              <a:gd name="T2" fmla="*/ 564 w 564"/>
              <a:gd name="T3" fmla="*/ 82 h 82"/>
              <a:gd name="T4" fmla="*/ 0 60000 65536"/>
              <a:gd name="T5" fmla="*/ 0 60000 65536"/>
              <a:gd name="T6" fmla="*/ 0 w 564"/>
              <a:gd name="T7" fmla="*/ 0 h 82"/>
              <a:gd name="T8" fmla="*/ 564 w 564"/>
              <a:gd name="T9" fmla="*/ 82 h 82"/>
            </a:gdLst>
            <a:ahLst/>
            <a:cxnLst>
              <a:cxn ang="T4">
                <a:pos x="T0" y="T1"/>
              </a:cxn>
              <a:cxn ang="T5">
                <a:pos x="T2" y="T3"/>
              </a:cxn>
            </a:cxnLst>
            <a:rect l="T6" t="T7" r="T8" b="T9"/>
            <a:pathLst>
              <a:path w="564" h="82">
                <a:moveTo>
                  <a:pt x="0" y="0"/>
                </a:moveTo>
                <a:lnTo>
                  <a:pt x="564" y="82"/>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Freeform 42">
            <a:extLst>
              <a:ext uri="{FF2B5EF4-FFF2-40B4-BE49-F238E27FC236}">
                <a16:creationId xmlns:a16="http://schemas.microsoft.com/office/drawing/2014/main" id="{A5B0DFEC-B8A9-C34F-94A0-A4E2936DD8A8}"/>
              </a:ext>
            </a:extLst>
          </p:cNvPr>
          <p:cNvSpPr>
            <a:spLocks/>
          </p:cNvSpPr>
          <p:nvPr/>
        </p:nvSpPr>
        <p:spPr bwMode="auto">
          <a:xfrm>
            <a:off x="3652492" y="5321654"/>
            <a:ext cx="110957" cy="138616"/>
          </a:xfrm>
          <a:custGeom>
            <a:avLst/>
            <a:gdLst>
              <a:gd name="T0" fmla="*/ 0 w 76"/>
              <a:gd name="T1" fmla="*/ 94 h 94"/>
              <a:gd name="T2" fmla="*/ 76 w 76"/>
              <a:gd name="T3" fmla="*/ 0 h 94"/>
              <a:gd name="T4" fmla="*/ 0 60000 65536"/>
              <a:gd name="T5" fmla="*/ 0 60000 65536"/>
              <a:gd name="T6" fmla="*/ 0 w 76"/>
              <a:gd name="T7" fmla="*/ 0 h 94"/>
              <a:gd name="T8" fmla="*/ 76 w 76"/>
              <a:gd name="T9" fmla="*/ 94 h 94"/>
            </a:gdLst>
            <a:ahLst/>
            <a:cxnLst>
              <a:cxn ang="T4">
                <a:pos x="T0" y="T1"/>
              </a:cxn>
              <a:cxn ang="T5">
                <a:pos x="T2" y="T3"/>
              </a:cxn>
            </a:cxnLst>
            <a:rect l="T6" t="T7" r="T8" b="T9"/>
            <a:pathLst>
              <a:path w="76" h="94">
                <a:moveTo>
                  <a:pt x="0" y="94"/>
                </a:moveTo>
                <a:lnTo>
                  <a:pt x="76" y="0"/>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9" name="Freeform 43">
            <a:extLst>
              <a:ext uri="{FF2B5EF4-FFF2-40B4-BE49-F238E27FC236}">
                <a16:creationId xmlns:a16="http://schemas.microsoft.com/office/drawing/2014/main" id="{698BCEC3-16FB-314C-831F-6D55ED13B108}"/>
              </a:ext>
            </a:extLst>
          </p:cNvPr>
          <p:cNvSpPr>
            <a:spLocks/>
          </p:cNvSpPr>
          <p:nvPr/>
        </p:nvSpPr>
        <p:spPr bwMode="auto">
          <a:xfrm>
            <a:off x="2446565" y="4767189"/>
            <a:ext cx="367910" cy="168109"/>
          </a:xfrm>
          <a:custGeom>
            <a:avLst/>
            <a:gdLst>
              <a:gd name="T0" fmla="*/ 0 w 252"/>
              <a:gd name="T1" fmla="*/ 114 h 114"/>
              <a:gd name="T2" fmla="*/ 252 w 252"/>
              <a:gd name="T3" fmla="*/ 0 h 114"/>
              <a:gd name="T4" fmla="*/ 0 60000 65536"/>
              <a:gd name="T5" fmla="*/ 0 60000 65536"/>
              <a:gd name="T6" fmla="*/ 0 w 252"/>
              <a:gd name="T7" fmla="*/ 0 h 114"/>
              <a:gd name="T8" fmla="*/ 252 w 252"/>
              <a:gd name="T9" fmla="*/ 114 h 114"/>
            </a:gdLst>
            <a:ahLst/>
            <a:cxnLst>
              <a:cxn ang="T4">
                <a:pos x="T0" y="T1"/>
              </a:cxn>
              <a:cxn ang="T5">
                <a:pos x="T2" y="T3"/>
              </a:cxn>
            </a:cxnLst>
            <a:rect l="T6" t="T7" r="T8" b="T9"/>
            <a:pathLst>
              <a:path w="252" h="114">
                <a:moveTo>
                  <a:pt x="0" y="114"/>
                </a:moveTo>
                <a:lnTo>
                  <a:pt x="252" y="0"/>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0" name="Freeform 44">
            <a:extLst>
              <a:ext uri="{FF2B5EF4-FFF2-40B4-BE49-F238E27FC236}">
                <a16:creationId xmlns:a16="http://schemas.microsoft.com/office/drawing/2014/main" id="{8CB7EA9B-46A2-DA43-BD84-E5E548E767A3}"/>
              </a:ext>
            </a:extLst>
          </p:cNvPr>
          <p:cNvSpPr>
            <a:spLocks/>
          </p:cNvSpPr>
          <p:nvPr/>
        </p:nvSpPr>
        <p:spPr bwMode="auto">
          <a:xfrm>
            <a:off x="3083108" y="4855667"/>
            <a:ext cx="648222" cy="380458"/>
          </a:xfrm>
          <a:custGeom>
            <a:avLst/>
            <a:gdLst>
              <a:gd name="T0" fmla="*/ 0 w 444"/>
              <a:gd name="T1" fmla="*/ 0 h 258"/>
              <a:gd name="T2" fmla="*/ 444 w 444"/>
              <a:gd name="T3" fmla="*/ 258 h 258"/>
              <a:gd name="T4" fmla="*/ 0 60000 65536"/>
              <a:gd name="T5" fmla="*/ 0 60000 65536"/>
              <a:gd name="T6" fmla="*/ 0 w 444"/>
              <a:gd name="T7" fmla="*/ 0 h 258"/>
              <a:gd name="T8" fmla="*/ 444 w 444"/>
              <a:gd name="T9" fmla="*/ 258 h 258"/>
            </a:gdLst>
            <a:ahLst/>
            <a:cxnLst>
              <a:cxn ang="T4">
                <a:pos x="T0" y="T1"/>
              </a:cxn>
              <a:cxn ang="T5">
                <a:pos x="T2" y="T3"/>
              </a:cxn>
            </a:cxnLst>
            <a:rect l="T6" t="T7" r="T8" b="T9"/>
            <a:pathLst>
              <a:path w="444" h="258">
                <a:moveTo>
                  <a:pt x="0" y="0"/>
                </a:moveTo>
                <a:lnTo>
                  <a:pt x="444" y="258"/>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1" name="Freeform 45">
            <a:extLst>
              <a:ext uri="{FF2B5EF4-FFF2-40B4-BE49-F238E27FC236}">
                <a16:creationId xmlns:a16="http://schemas.microsoft.com/office/drawing/2014/main" id="{7D4FB268-A169-0F4B-9C84-1ACD0524121A}"/>
              </a:ext>
            </a:extLst>
          </p:cNvPr>
          <p:cNvSpPr>
            <a:spLocks/>
          </p:cNvSpPr>
          <p:nvPr/>
        </p:nvSpPr>
        <p:spPr bwMode="auto">
          <a:xfrm>
            <a:off x="5016095" y="5029675"/>
            <a:ext cx="954814" cy="619350"/>
          </a:xfrm>
          <a:custGeom>
            <a:avLst/>
            <a:gdLst>
              <a:gd name="T0" fmla="*/ 0 w 654"/>
              <a:gd name="T1" fmla="*/ 420 h 420"/>
              <a:gd name="T2" fmla="*/ 654 w 654"/>
              <a:gd name="T3" fmla="*/ 0 h 420"/>
              <a:gd name="T4" fmla="*/ 0 60000 65536"/>
              <a:gd name="T5" fmla="*/ 0 60000 65536"/>
              <a:gd name="T6" fmla="*/ 0 w 654"/>
              <a:gd name="T7" fmla="*/ 0 h 420"/>
              <a:gd name="T8" fmla="*/ 654 w 654"/>
              <a:gd name="T9" fmla="*/ 420 h 420"/>
            </a:gdLst>
            <a:ahLst/>
            <a:cxnLst>
              <a:cxn ang="T4">
                <a:pos x="T0" y="T1"/>
              </a:cxn>
              <a:cxn ang="T5">
                <a:pos x="T2" y="T3"/>
              </a:cxn>
            </a:cxnLst>
            <a:rect l="T6" t="T7" r="T8" b="T9"/>
            <a:pathLst>
              <a:path w="654" h="420">
                <a:moveTo>
                  <a:pt x="0" y="420"/>
                </a:moveTo>
                <a:lnTo>
                  <a:pt x="654" y="0"/>
                </a:lnTo>
              </a:path>
            </a:pathLst>
          </a:custGeom>
          <a:noFill/>
          <a:ln w="28575" cap="flat" cmpd="sng">
            <a:solidFill>
              <a:srgbClr val="000000"/>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2" name="Oval 46">
            <a:extLst>
              <a:ext uri="{FF2B5EF4-FFF2-40B4-BE49-F238E27FC236}">
                <a16:creationId xmlns:a16="http://schemas.microsoft.com/office/drawing/2014/main" id="{77EAE8E4-EF1C-944D-B5DF-947BBACAF6BC}"/>
              </a:ext>
            </a:extLst>
          </p:cNvPr>
          <p:cNvSpPr>
            <a:spLocks noChangeArrowheads="1"/>
          </p:cNvSpPr>
          <p:nvPr/>
        </p:nvSpPr>
        <p:spPr bwMode="auto">
          <a:xfrm>
            <a:off x="5890611" y="4936773"/>
            <a:ext cx="456967" cy="12092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3" name="Line 47">
            <a:extLst>
              <a:ext uri="{FF2B5EF4-FFF2-40B4-BE49-F238E27FC236}">
                <a16:creationId xmlns:a16="http://schemas.microsoft.com/office/drawing/2014/main" id="{7605033D-73A1-924E-99FE-EDD6125246F5}"/>
              </a:ext>
            </a:extLst>
          </p:cNvPr>
          <p:cNvSpPr>
            <a:spLocks noChangeShapeType="1"/>
          </p:cNvSpPr>
          <p:nvPr/>
        </p:nvSpPr>
        <p:spPr bwMode="auto">
          <a:xfrm>
            <a:off x="5890611" y="4924975"/>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4" name="Line 48">
            <a:extLst>
              <a:ext uri="{FF2B5EF4-FFF2-40B4-BE49-F238E27FC236}">
                <a16:creationId xmlns:a16="http://schemas.microsoft.com/office/drawing/2014/main" id="{DBC0B4AB-D0E3-C74F-9785-E25E20C244C4}"/>
              </a:ext>
            </a:extLst>
          </p:cNvPr>
          <p:cNvSpPr>
            <a:spLocks noChangeShapeType="1"/>
          </p:cNvSpPr>
          <p:nvPr/>
        </p:nvSpPr>
        <p:spPr bwMode="auto">
          <a:xfrm>
            <a:off x="6347578" y="4924975"/>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5" name="Rectangle 49">
            <a:extLst>
              <a:ext uri="{FF2B5EF4-FFF2-40B4-BE49-F238E27FC236}">
                <a16:creationId xmlns:a16="http://schemas.microsoft.com/office/drawing/2014/main" id="{592A5C53-BD83-384A-9C2D-08CEEB785BC8}"/>
              </a:ext>
            </a:extLst>
          </p:cNvPr>
          <p:cNvSpPr>
            <a:spLocks noChangeArrowheads="1"/>
          </p:cNvSpPr>
          <p:nvPr/>
        </p:nvSpPr>
        <p:spPr bwMode="auto">
          <a:xfrm>
            <a:off x="5890611" y="4924975"/>
            <a:ext cx="452588" cy="737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Oval 50">
            <a:extLst>
              <a:ext uri="{FF2B5EF4-FFF2-40B4-BE49-F238E27FC236}">
                <a16:creationId xmlns:a16="http://schemas.microsoft.com/office/drawing/2014/main" id="{5D02A58E-4F5A-EC40-B29A-0D5700D169BA}"/>
              </a:ext>
            </a:extLst>
          </p:cNvPr>
          <p:cNvSpPr>
            <a:spLocks noChangeArrowheads="1"/>
          </p:cNvSpPr>
          <p:nvPr/>
        </p:nvSpPr>
        <p:spPr bwMode="auto">
          <a:xfrm>
            <a:off x="5886231" y="4837972"/>
            <a:ext cx="456967" cy="14009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Rectangle 51">
            <a:extLst>
              <a:ext uri="{FF2B5EF4-FFF2-40B4-BE49-F238E27FC236}">
                <a16:creationId xmlns:a16="http://schemas.microsoft.com/office/drawing/2014/main" id="{A8B4ED51-5EBD-7A42-A070-7C85A13AFB2E}"/>
              </a:ext>
            </a:extLst>
          </p:cNvPr>
          <p:cNvSpPr>
            <a:spLocks noChangeArrowheads="1"/>
          </p:cNvSpPr>
          <p:nvPr/>
        </p:nvSpPr>
        <p:spPr bwMode="auto">
          <a:xfrm>
            <a:off x="6013247" y="4857142"/>
            <a:ext cx="205854" cy="179906"/>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Text Box 52">
            <a:extLst>
              <a:ext uri="{FF2B5EF4-FFF2-40B4-BE49-F238E27FC236}">
                <a16:creationId xmlns:a16="http://schemas.microsoft.com/office/drawing/2014/main" id="{6864AE40-C653-554F-B5F5-7FCE890517DF}"/>
              </a:ext>
            </a:extLst>
          </p:cNvPr>
          <p:cNvSpPr txBox="1">
            <a:spLocks noChangeArrowheads="1"/>
          </p:cNvSpPr>
          <p:nvPr/>
        </p:nvSpPr>
        <p:spPr bwMode="auto">
          <a:xfrm>
            <a:off x="5887691" y="4761290"/>
            <a:ext cx="467187"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2a</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Text Box 53">
            <a:extLst>
              <a:ext uri="{FF2B5EF4-FFF2-40B4-BE49-F238E27FC236}">
                <a16:creationId xmlns:a16="http://schemas.microsoft.com/office/drawing/2014/main" id="{9674ED05-1E44-A445-B61A-D179B03704BB}"/>
              </a:ext>
            </a:extLst>
          </p:cNvPr>
          <p:cNvSpPr txBox="1">
            <a:spLocks noChangeArrowheads="1"/>
          </p:cNvSpPr>
          <p:nvPr/>
        </p:nvSpPr>
        <p:spPr bwMode="auto">
          <a:xfrm>
            <a:off x="1840470" y="5215261"/>
            <a:ext cx="665742"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AS3</a:t>
            </a: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0" name="Text Box 54">
            <a:extLst>
              <a:ext uri="{FF2B5EF4-FFF2-40B4-BE49-F238E27FC236}">
                <a16:creationId xmlns:a16="http://schemas.microsoft.com/office/drawing/2014/main" id="{005A3212-FAC4-D446-8E0A-533A16ECE775}"/>
              </a:ext>
            </a:extLst>
          </p:cNvPr>
          <p:cNvSpPr txBox="1">
            <a:spLocks noChangeArrowheads="1"/>
          </p:cNvSpPr>
          <p:nvPr/>
        </p:nvSpPr>
        <p:spPr bwMode="auto">
          <a:xfrm>
            <a:off x="5345452" y="5839068"/>
            <a:ext cx="665742"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AS1</a:t>
            </a: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1" name="Text Box 55">
            <a:extLst>
              <a:ext uri="{FF2B5EF4-FFF2-40B4-BE49-F238E27FC236}">
                <a16:creationId xmlns:a16="http://schemas.microsoft.com/office/drawing/2014/main" id="{7DE50C34-9B18-1849-8D31-CE3E7E2F0717}"/>
              </a:ext>
            </a:extLst>
          </p:cNvPr>
          <p:cNvSpPr txBox="1">
            <a:spLocks noChangeArrowheads="1"/>
          </p:cNvSpPr>
          <p:nvPr/>
        </p:nvSpPr>
        <p:spPr bwMode="auto">
          <a:xfrm>
            <a:off x="7116511" y="5463035"/>
            <a:ext cx="616103" cy="3686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AS2</a:t>
            </a:r>
          </a:p>
        </p:txBody>
      </p:sp>
      <p:sp>
        <p:nvSpPr>
          <p:cNvPr id="182" name="Oval 56">
            <a:extLst>
              <a:ext uri="{FF2B5EF4-FFF2-40B4-BE49-F238E27FC236}">
                <a16:creationId xmlns:a16="http://schemas.microsoft.com/office/drawing/2014/main" id="{4CAC6F24-F619-7E4B-9E0A-AF6FB0ECB08F}"/>
              </a:ext>
            </a:extLst>
          </p:cNvPr>
          <p:cNvSpPr>
            <a:spLocks noChangeArrowheads="1"/>
          </p:cNvSpPr>
          <p:nvPr/>
        </p:nvSpPr>
        <p:spPr bwMode="auto">
          <a:xfrm>
            <a:off x="3280202" y="5545800"/>
            <a:ext cx="456967" cy="119446"/>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3" name="Line 57">
            <a:extLst>
              <a:ext uri="{FF2B5EF4-FFF2-40B4-BE49-F238E27FC236}">
                <a16:creationId xmlns:a16="http://schemas.microsoft.com/office/drawing/2014/main" id="{37706C00-5AFA-4E4F-AEE2-E86CBA64F507}"/>
              </a:ext>
            </a:extLst>
          </p:cNvPr>
          <p:cNvSpPr>
            <a:spLocks noChangeShapeType="1"/>
          </p:cNvSpPr>
          <p:nvPr/>
        </p:nvSpPr>
        <p:spPr bwMode="auto">
          <a:xfrm>
            <a:off x="3280202" y="5535477"/>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Line 58">
            <a:extLst>
              <a:ext uri="{FF2B5EF4-FFF2-40B4-BE49-F238E27FC236}">
                <a16:creationId xmlns:a16="http://schemas.microsoft.com/office/drawing/2014/main" id="{F53BFE68-5413-9042-B5B8-E870B9DF06EF}"/>
              </a:ext>
            </a:extLst>
          </p:cNvPr>
          <p:cNvSpPr>
            <a:spLocks noChangeShapeType="1"/>
          </p:cNvSpPr>
          <p:nvPr/>
        </p:nvSpPr>
        <p:spPr bwMode="auto">
          <a:xfrm>
            <a:off x="3738630" y="5535477"/>
            <a:ext cx="0" cy="7373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5" name="Rectangle 59">
            <a:extLst>
              <a:ext uri="{FF2B5EF4-FFF2-40B4-BE49-F238E27FC236}">
                <a16:creationId xmlns:a16="http://schemas.microsoft.com/office/drawing/2014/main" id="{E66B86FC-0EE6-A646-BA10-BADF35B023EA}"/>
              </a:ext>
            </a:extLst>
          </p:cNvPr>
          <p:cNvSpPr>
            <a:spLocks noChangeArrowheads="1"/>
          </p:cNvSpPr>
          <p:nvPr/>
        </p:nvSpPr>
        <p:spPr bwMode="auto">
          <a:xfrm>
            <a:off x="3280202" y="5535477"/>
            <a:ext cx="452588" cy="6930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6" name="Oval 60">
            <a:extLst>
              <a:ext uri="{FF2B5EF4-FFF2-40B4-BE49-F238E27FC236}">
                <a16:creationId xmlns:a16="http://schemas.microsoft.com/office/drawing/2014/main" id="{E2C4F48E-C2B7-F040-A479-AD3AA9552BB4}"/>
              </a:ext>
            </a:extLst>
          </p:cNvPr>
          <p:cNvSpPr>
            <a:spLocks noChangeArrowheads="1"/>
          </p:cNvSpPr>
          <p:nvPr/>
        </p:nvSpPr>
        <p:spPr bwMode="auto">
          <a:xfrm>
            <a:off x="3275822" y="5455847"/>
            <a:ext cx="456967" cy="141566"/>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7" name="Rectangle 61">
            <a:extLst>
              <a:ext uri="{FF2B5EF4-FFF2-40B4-BE49-F238E27FC236}">
                <a16:creationId xmlns:a16="http://schemas.microsoft.com/office/drawing/2014/main" id="{782B4D58-3187-1646-B67F-4472AD6DF18D}"/>
              </a:ext>
            </a:extLst>
          </p:cNvPr>
          <p:cNvSpPr>
            <a:spLocks noChangeArrowheads="1"/>
          </p:cNvSpPr>
          <p:nvPr/>
        </p:nvSpPr>
        <p:spPr bwMode="auto">
          <a:xfrm>
            <a:off x="3399919" y="5494187"/>
            <a:ext cx="207314" cy="141566"/>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Text Box 62">
            <a:extLst>
              <a:ext uri="{FF2B5EF4-FFF2-40B4-BE49-F238E27FC236}">
                <a16:creationId xmlns:a16="http://schemas.microsoft.com/office/drawing/2014/main" id="{CEC455E8-C4B8-6444-936D-9F9CEE323826}"/>
              </a:ext>
            </a:extLst>
          </p:cNvPr>
          <p:cNvSpPr txBox="1">
            <a:spLocks noChangeArrowheads="1"/>
          </p:cNvSpPr>
          <p:nvPr/>
        </p:nvSpPr>
        <p:spPr bwMode="auto">
          <a:xfrm>
            <a:off x="3280202" y="5367368"/>
            <a:ext cx="467187" cy="3966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1a</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9" name="Group 63">
            <a:extLst>
              <a:ext uri="{FF2B5EF4-FFF2-40B4-BE49-F238E27FC236}">
                <a16:creationId xmlns:a16="http://schemas.microsoft.com/office/drawing/2014/main" id="{8B168416-DE6F-9546-A33D-5DC186D755BF}"/>
              </a:ext>
            </a:extLst>
          </p:cNvPr>
          <p:cNvGrpSpPr>
            <a:grpSpLocks/>
          </p:cNvGrpSpPr>
          <p:nvPr/>
        </p:nvGrpSpPr>
        <p:grpSpPr bwMode="auto">
          <a:xfrm>
            <a:off x="6394297" y="4593181"/>
            <a:ext cx="461347" cy="396679"/>
            <a:chOff x="4320" y="1936"/>
            <a:chExt cx="316" cy="269"/>
          </a:xfrm>
        </p:grpSpPr>
        <p:sp>
          <p:nvSpPr>
            <p:cNvPr id="242" name="Oval 64">
              <a:extLst>
                <a:ext uri="{FF2B5EF4-FFF2-40B4-BE49-F238E27FC236}">
                  <a16:creationId xmlns:a16="http://schemas.microsoft.com/office/drawing/2014/main" id="{17477FF4-6D5F-744F-A7C6-65D539FF25C9}"/>
                </a:ext>
              </a:extLst>
            </p:cNvPr>
            <p:cNvSpPr>
              <a:spLocks noChangeArrowheads="1"/>
            </p:cNvSpPr>
            <p:nvPr/>
          </p:nvSpPr>
          <p:spPr bwMode="auto">
            <a:xfrm>
              <a:off x="4323" y="2054"/>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3" name="Line 65">
              <a:extLst>
                <a:ext uri="{FF2B5EF4-FFF2-40B4-BE49-F238E27FC236}">
                  <a16:creationId xmlns:a16="http://schemas.microsoft.com/office/drawing/2014/main" id="{7681775B-D11F-204C-B161-6FEDD638731C}"/>
                </a:ext>
              </a:extLst>
            </p:cNvPr>
            <p:cNvSpPr>
              <a:spLocks noChangeShapeType="1"/>
            </p:cNvSpPr>
            <p:nvPr/>
          </p:nvSpPr>
          <p:spPr bwMode="auto">
            <a:xfrm>
              <a:off x="4323" y="2047"/>
              <a:ext cx="0" cy="5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4" name="Line 66">
              <a:extLst>
                <a:ext uri="{FF2B5EF4-FFF2-40B4-BE49-F238E27FC236}">
                  <a16:creationId xmlns:a16="http://schemas.microsoft.com/office/drawing/2014/main" id="{C9C1462B-D75D-9043-BD36-C8666A0E3E76}"/>
                </a:ext>
              </a:extLst>
            </p:cNvPr>
            <p:cNvSpPr>
              <a:spLocks noChangeShapeType="1"/>
            </p:cNvSpPr>
            <p:nvPr/>
          </p:nvSpPr>
          <p:spPr bwMode="auto">
            <a:xfrm>
              <a:off x="4636" y="2047"/>
              <a:ext cx="0" cy="5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5" name="Rectangle 67">
              <a:extLst>
                <a:ext uri="{FF2B5EF4-FFF2-40B4-BE49-F238E27FC236}">
                  <a16:creationId xmlns:a16="http://schemas.microsoft.com/office/drawing/2014/main" id="{D2A31C20-F821-2245-A13A-E48BBF035C90}"/>
                </a:ext>
              </a:extLst>
            </p:cNvPr>
            <p:cNvSpPr>
              <a:spLocks noChangeArrowheads="1"/>
            </p:cNvSpPr>
            <p:nvPr/>
          </p:nvSpPr>
          <p:spPr bwMode="auto">
            <a:xfrm>
              <a:off x="4323" y="2047"/>
              <a:ext cx="310" cy="51"/>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6" name="Oval 68">
              <a:extLst>
                <a:ext uri="{FF2B5EF4-FFF2-40B4-BE49-F238E27FC236}">
                  <a16:creationId xmlns:a16="http://schemas.microsoft.com/office/drawing/2014/main" id="{E3B56467-2A6B-814A-A9D2-32B39DA9E2D8}"/>
                </a:ext>
              </a:extLst>
            </p:cNvPr>
            <p:cNvSpPr>
              <a:spLocks noChangeArrowheads="1"/>
            </p:cNvSpPr>
            <p:nvPr/>
          </p:nvSpPr>
          <p:spPr bwMode="auto">
            <a:xfrm>
              <a:off x="4320" y="1988"/>
              <a:ext cx="313" cy="97"/>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7" name="Rectangle 69">
              <a:extLst>
                <a:ext uri="{FF2B5EF4-FFF2-40B4-BE49-F238E27FC236}">
                  <a16:creationId xmlns:a16="http://schemas.microsoft.com/office/drawing/2014/main" id="{4CCA8E7D-2AA0-DB42-8739-0E698AF3EF16}"/>
                </a:ext>
              </a:extLst>
            </p:cNvPr>
            <p:cNvSpPr>
              <a:spLocks noChangeArrowheads="1"/>
            </p:cNvSpPr>
            <p:nvPr/>
          </p:nvSpPr>
          <p:spPr bwMode="auto">
            <a:xfrm>
              <a:off x="4407" y="2001"/>
              <a:ext cx="141" cy="118"/>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8" name="Text Box 70">
              <a:extLst>
                <a:ext uri="{FF2B5EF4-FFF2-40B4-BE49-F238E27FC236}">
                  <a16:creationId xmlns:a16="http://schemas.microsoft.com/office/drawing/2014/main" id="{B0E12A9A-8AC6-2C4B-B109-A569883BDF8B}"/>
                </a:ext>
              </a:extLst>
            </p:cNvPr>
            <p:cNvSpPr txBox="1">
              <a:spLocks noChangeArrowheads="1"/>
            </p:cNvSpPr>
            <p:nvPr/>
          </p:nvSpPr>
          <p:spPr bwMode="auto">
            <a:xfrm>
              <a:off x="4325" y="1936"/>
              <a:ext cx="310"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2c</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0" name="Group 71">
            <a:extLst>
              <a:ext uri="{FF2B5EF4-FFF2-40B4-BE49-F238E27FC236}">
                <a16:creationId xmlns:a16="http://schemas.microsoft.com/office/drawing/2014/main" id="{21E7E3D0-5FA0-9646-84AD-FC33AA41FD3A}"/>
              </a:ext>
            </a:extLst>
          </p:cNvPr>
          <p:cNvGrpSpPr>
            <a:grpSpLocks/>
          </p:cNvGrpSpPr>
          <p:nvPr/>
        </p:nvGrpSpPr>
        <p:grpSpPr bwMode="auto">
          <a:xfrm>
            <a:off x="6797246" y="4920552"/>
            <a:ext cx="468647" cy="396679"/>
            <a:chOff x="4596" y="2158"/>
            <a:chExt cx="321" cy="269"/>
          </a:xfrm>
        </p:grpSpPr>
        <p:sp>
          <p:nvSpPr>
            <p:cNvPr id="235" name="Oval 72">
              <a:extLst>
                <a:ext uri="{FF2B5EF4-FFF2-40B4-BE49-F238E27FC236}">
                  <a16:creationId xmlns:a16="http://schemas.microsoft.com/office/drawing/2014/main" id="{5608D056-551C-0B44-A60B-A3E90AFB7DFB}"/>
                </a:ext>
              </a:extLst>
            </p:cNvPr>
            <p:cNvSpPr>
              <a:spLocks noChangeArrowheads="1"/>
            </p:cNvSpPr>
            <p:nvPr/>
          </p:nvSpPr>
          <p:spPr bwMode="auto">
            <a:xfrm>
              <a:off x="4599" y="2276"/>
              <a:ext cx="311"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6" name="Line 73">
              <a:extLst>
                <a:ext uri="{FF2B5EF4-FFF2-40B4-BE49-F238E27FC236}">
                  <a16:creationId xmlns:a16="http://schemas.microsoft.com/office/drawing/2014/main" id="{FA977711-B8B6-4247-BDAB-A3001746C4D4}"/>
                </a:ext>
              </a:extLst>
            </p:cNvPr>
            <p:cNvSpPr>
              <a:spLocks noChangeShapeType="1"/>
            </p:cNvSpPr>
            <p:nvPr/>
          </p:nvSpPr>
          <p:spPr bwMode="auto">
            <a:xfrm>
              <a:off x="4599" y="2269"/>
              <a:ext cx="0" cy="5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7" name="Line 74">
              <a:extLst>
                <a:ext uri="{FF2B5EF4-FFF2-40B4-BE49-F238E27FC236}">
                  <a16:creationId xmlns:a16="http://schemas.microsoft.com/office/drawing/2014/main" id="{6CA75CE1-2E8D-0F48-8641-8C18C90BD88D}"/>
                </a:ext>
              </a:extLst>
            </p:cNvPr>
            <p:cNvSpPr>
              <a:spLocks noChangeShapeType="1"/>
            </p:cNvSpPr>
            <p:nvPr/>
          </p:nvSpPr>
          <p:spPr bwMode="auto">
            <a:xfrm>
              <a:off x="4910" y="2269"/>
              <a:ext cx="0" cy="52"/>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8" name="Rectangle 75">
              <a:extLst>
                <a:ext uri="{FF2B5EF4-FFF2-40B4-BE49-F238E27FC236}">
                  <a16:creationId xmlns:a16="http://schemas.microsoft.com/office/drawing/2014/main" id="{4ED73E8C-48F2-3A4F-B322-2CCB3CBA0862}"/>
                </a:ext>
              </a:extLst>
            </p:cNvPr>
            <p:cNvSpPr>
              <a:spLocks noChangeArrowheads="1"/>
            </p:cNvSpPr>
            <p:nvPr/>
          </p:nvSpPr>
          <p:spPr bwMode="auto">
            <a:xfrm>
              <a:off x="4599" y="2269"/>
              <a:ext cx="310" cy="51"/>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9" name="Oval 76">
              <a:extLst>
                <a:ext uri="{FF2B5EF4-FFF2-40B4-BE49-F238E27FC236}">
                  <a16:creationId xmlns:a16="http://schemas.microsoft.com/office/drawing/2014/main" id="{6345CAD2-BEAC-0E49-9C80-9EB68603FE17}"/>
                </a:ext>
              </a:extLst>
            </p:cNvPr>
            <p:cNvSpPr>
              <a:spLocks noChangeArrowheads="1"/>
            </p:cNvSpPr>
            <p:nvPr/>
          </p:nvSpPr>
          <p:spPr bwMode="auto">
            <a:xfrm>
              <a:off x="4596" y="2208"/>
              <a:ext cx="313" cy="97"/>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0" name="Rectangle 77">
              <a:extLst>
                <a:ext uri="{FF2B5EF4-FFF2-40B4-BE49-F238E27FC236}">
                  <a16:creationId xmlns:a16="http://schemas.microsoft.com/office/drawing/2014/main" id="{E1F2376F-3613-4042-A35F-DEE5F89C6C4C}"/>
                </a:ext>
              </a:extLst>
            </p:cNvPr>
            <p:cNvSpPr>
              <a:spLocks noChangeArrowheads="1"/>
            </p:cNvSpPr>
            <p:nvPr/>
          </p:nvSpPr>
          <p:spPr bwMode="auto">
            <a:xfrm>
              <a:off x="4683" y="2221"/>
              <a:ext cx="141" cy="11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1" name="Text Box 78">
              <a:extLst>
                <a:ext uri="{FF2B5EF4-FFF2-40B4-BE49-F238E27FC236}">
                  <a16:creationId xmlns:a16="http://schemas.microsoft.com/office/drawing/2014/main" id="{7C2657A7-4F00-3C45-AD0D-9FB7A649BB45}"/>
                </a:ext>
              </a:extLst>
            </p:cNvPr>
            <p:cNvSpPr txBox="1">
              <a:spLocks noChangeArrowheads="1"/>
            </p:cNvSpPr>
            <p:nvPr/>
          </p:nvSpPr>
          <p:spPr bwMode="auto">
            <a:xfrm>
              <a:off x="4598" y="2158"/>
              <a:ext cx="319"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2b</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1" name="Group 79">
            <a:extLst>
              <a:ext uri="{FF2B5EF4-FFF2-40B4-BE49-F238E27FC236}">
                <a16:creationId xmlns:a16="http://schemas.microsoft.com/office/drawing/2014/main" id="{46AC6AA7-B51A-F140-B460-7AA4784A8771}"/>
              </a:ext>
            </a:extLst>
          </p:cNvPr>
          <p:cNvGrpSpPr>
            <a:grpSpLocks/>
          </p:cNvGrpSpPr>
          <p:nvPr/>
        </p:nvGrpSpPr>
        <p:grpSpPr bwMode="auto">
          <a:xfrm>
            <a:off x="4562047" y="5466169"/>
            <a:ext cx="468647" cy="396679"/>
            <a:chOff x="2015" y="1976"/>
            <a:chExt cx="321" cy="269"/>
          </a:xfrm>
        </p:grpSpPr>
        <p:sp>
          <p:nvSpPr>
            <p:cNvPr id="227" name="Oval 80">
              <a:extLst>
                <a:ext uri="{FF2B5EF4-FFF2-40B4-BE49-F238E27FC236}">
                  <a16:creationId xmlns:a16="http://schemas.microsoft.com/office/drawing/2014/main" id="{F0AF513D-168E-BC43-A87F-98530A7A7340}"/>
                </a:ext>
              </a:extLst>
            </p:cNvPr>
            <p:cNvSpPr>
              <a:spLocks noChangeArrowheads="1"/>
            </p:cNvSpPr>
            <p:nvPr/>
          </p:nvSpPr>
          <p:spPr bwMode="auto">
            <a:xfrm>
              <a:off x="2019" y="2102"/>
              <a:ext cx="311"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8" name="Line 81">
              <a:extLst>
                <a:ext uri="{FF2B5EF4-FFF2-40B4-BE49-F238E27FC236}">
                  <a16:creationId xmlns:a16="http://schemas.microsoft.com/office/drawing/2014/main" id="{98E003C3-39B5-AD4E-B694-FF067F96F0C8}"/>
                </a:ext>
              </a:extLst>
            </p:cNvPr>
            <p:cNvSpPr>
              <a:spLocks noChangeShapeType="1"/>
            </p:cNvSpPr>
            <p:nvPr/>
          </p:nvSpPr>
          <p:spPr bwMode="auto">
            <a:xfrm>
              <a:off x="2019" y="2097"/>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9" name="Line 82">
              <a:extLst>
                <a:ext uri="{FF2B5EF4-FFF2-40B4-BE49-F238E27FC236}">
                  <a16:creationId xmlns:a16="http://schemas.microsoft.com/office/drawing/2014/main" id="{FD35A7A2-366B-1C41-BFC6-E12754C8019D}"/>
                </a:ext>
              </a:extLst>
            </p:cNvPr>
            <p:cNvSpPr>
              <a:spLocks noChangeShapeType="1"/>
            </p:cNvSpPr>
            <p:nvPr/>
          </p:nvSpPr>
          <p:spPr bwMode="auto">
            <a:xfrm>
              <a:off x="2330" y="2097"/>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0" name="Rectangle 83">
              <a:extLst>
                <a:ext uri="{FF2B5EF4-FFF2-40B4-BE49-F238E27FC236}">
                  <a16:creationId xmlns:a16="http://schemas.microsoft.com/office/drawing/2014/main" id="{5442F6D1-04E0-A44F-8910-B76948571B99}"/>
                </a:ext>
              </a:extLst>
            </p:cNvPr>
            <p:cNvSpPr>
              <a:spLocks noChangeArrowheads="1"/>
            </p:cNvSpPr>
            <p:nvPr/>
          </p:nvSpPr>
          <p:spPr bwMode="auto">
            <a:xfrm>
              <a:off x="2019" y="2097"/>
              <a:ext cx="310" cy="47"/>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1" name="Oval 84">
              <a:extLst>
                <a:ext uri="{FF2B5EF4-FFF2-40B4-BE49-F238E27FC236}">
                  <a16:creationId xmlns:a16="http://schemas.microsoft.com/office/drawing/2014/main" id="{7CE682FE-3948-5143-B692-07DEF21A92CD}"/>
                </a:ext>
              </a:extLst>
            </p:cNvPr>
            <p:cNvSpPr>
              <a:spLocks noChangeArrowheads="1"/>
            </p:cNvSpPr>
            <p:nvPr/>
          </p:nvSpPr>
          <p:spPr bwMode="auto">
            <a:xfrm>
              <a:off x="2016" y="2036"/>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32" name="Group 85">
              <a:extLst>
                <a:ext uri="{FF2B5EF4-FFF2-40B4-BE49-F238E27FC236}">
                  <a16:creationId xmlns:a16="http://schemas.microsoft.com/office/drawing/2014/main" id="{ACD8E934-A29C-E940-B27E-262F5DE7DCDF}"/>
                </a:ext>
              </a:extLst>
            </p:cNvPr>
            <p:cNvGrpSpPr>
              <a:grpSpLocks/>
            </p:cNvGrpSpPr>
            <p:nvPr/>
          </p:nvGrpSpPr>
          <p:grpSpPr bwMode="auto">
            <a:xfrm>
              <a:off x="2015" y="1976"/>
              <a:ext cx="321" cy="269"/>
              <a:chOff x="2894" y="2425"/>
              <a:chExt cx="328" cy="269"/>
            </a:xfrm>
          </p:grpSpPr>
          <p:sp>
            <p:nvSpPr>
              <p:cNvPr id="233" name="Rectangle 86">
                <a:extLst>
                  <a:ext uri="{FF2B5EF4-FFF2-40B4-BE49-F238E27FC236}">
                    <a16:creationId xmlns:a16="http://schemas.microsoft.com/office/drawing/2014/main" id="{6556355B-9BE3-D746-A820-E89A58911EF8}"/>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4" name="Text Box 87">
                <a:extLst>
                  <a:ext uri="{FF2B5EF4-FFF2-40B4-BE49-F238E27FC236}">
                    <a16:creationId xmlns:a16="http://schemas.microsoft.com/office/drawing/2014/main" id="{87A983D3-02A0-4A4B-A676-14BB88EA3128}"/>
                  </a:ext>
                </a:extLst>
              </p:cNvPr>
              <p:cNvSpPr txBox="1">
                <a:spLocks noChangeArrowheads="1"/>
              </p:cNvSpPr>
              <p:nvPr/>
            </p:nvSpPr>
            <p:spPr bwMode="auto">
              <a:xfrm>
                <a:off x="2894" y="2425"/>
                <a:ext cx="328" cy="2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1b</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99" name="Group 99">
            <a:extLst>
              <a:ext uri="{FF2B5EF4-FFF2-40B4-BE49-F238E27FC236}">
                <a16:creationId xmlns:a16="http://schemas.microsoft.com/office/drawing/2014/main" id="{4C6CCD3C-47D1-7847-84AE-9A444B7FD9F9}"/>
              </a:ext>
            </a:extLst>
          </p:cNvPr>
          <p:cNvGrpSpPr>
            <a:grpSpLocks/>
          </p:cNvGrpSpPr>
          <p:nvPr/>
        </p:nvGrpSpPr>
        <p:grpSpPr bwMode="auto">
          <a:xfrm>
            <a:off x="2231951" y="4354289"/>
            <a:ext cx="461347" cy="396679"/>
            <a:chOff x="2016" y="1976"/>
            <a:chExt cx="316" cy="269"/>
          </a:xfrm>
        </p:grpSpPr>
        <p:sp>
          <p:nvSpPr>
            <p:cNvPr id="215" name="Oval 100">
              <a:extLst>
                <a:ext uri="{FF2B5EF4-FFF2-40B4-BE49-F238E27FC236}">
                  <a16:creationId xmlns:a16="http://schemas.microsoft.com/office/drawing/2014/main" id="{9CFFD192-2352-574C-A1F6-73C764467286}"/>
                </a:ext>
              </a:extLst>
            </p:cNvPr>
            <p:cNvSpPr>
              <a:spLocks noChangeArrowheads="1"/>
            </p:cNvSpPr>
            <p:nvPr/>
          </p:nvSpPr>
          <p:spPr bwMode="auto">
            <a:xfrm>
              <a:off x="2019" y="2102"/>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6" name="Line 101">
              <a:extLst>
                <a:ext uri="{FF2B5EF4-FFF2-40B4-BE49-F238E27FC236}">
                  <a16:creationId xmlns:a16="http://schemas.microsoft.com/office/drawing/2014/main" id="{AA179453-C4E3-E244-B9A9-11831D82618D}"/>
                </a:ext>
              </a:extLst>
            </p:cNvPr>
            <p:cNvSpPr>
              <a:spLocks noChangeShapeType="1"/>
            </p:cNvSpPr>
            <p:nvPr/>
          </p:nvSpPr>
          <p:spPr bwMode="auto">
            <a:xfrm>
              <a:off x="2019" y="2095"/>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7" name="Line 102">
              <a:extLst>
                <a:ext uri="{FF2B5EF4-FFF2-40B4-BE49-F238E27FC236}">
                  <a16:creationId xmlns:a16="http://schemas.microsoft.com/office/drawing/2014/main" id="{1CE386C9-63A7-F044-A083-5284BFD15472}"/>
                </a:ext>
              </a:extLst>
            </p:cNvPr>
            <p:cNvSpPr>
              <a:spLocks noChangeShapeType="1"/>
            </p:cNvSpPr>
            <p:nvPr/>
          </p:nvSpPr>
          <p:spPr bwMode="auto">
            <a:xfrm>
              <a:off x="2332" y="2095"/>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8" name="Rectangle 103">
              <a:extLst>
                <a:ext uri="{FF2B5EF4-FFF2-40B4-BE49-F238E27FC236}">
                  <a16:creationId xmlns:a16="http://schemas.microsoft.com/office/drawing/2014/main" id="{50227DAD-D708-784A-BD13-83429F1C25BE}"/>
                </a:ext>
              </a:extLst>
            </p:cNvPr>
            <p:cNvSpPr>
              <a:spLocks noChangeArrowheads="1"/>
            </p:cNvSpPr>
            <p:nvPr/>
          </p:nvSpPr>
          <p:spPr bwMode="auto">
            <a:xfrm>
              <a:off x="2019" y="2095"/>
              <a:ext cx="310" cy="50"/>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9" name="Oval 104">
              <a:extLst>
                <a:ext uri="{FF2B5EF4-FFF2-40B4-BE49-F238E27FC236}">
                  <a16:creationId xmlns:a16="http://schemas.microsoft.com/office/drawing/2014/main" id="{6DA156B1-5FE9-414A-BB48-46A4A52B9073}"/>
                </a:ext>
              </a:extLst>
            </p:cNvPr>
            <p:cNvSpPr>
              <a:spLocks noChangeArrowheads="1"/>
            </p:cNvSpPr>
            <p:nvPr/>
          </p:nvSpPr>
          <p:spPr bwMode="auto">
            <a:xfrm>
              <a:off x="2016" y="2037"/>
              <a:ext cx="313" cy="94"/>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20" name="Group 105">
              <a:extLst>
                <a:ext uri="{FF2B5EF4-FFF2-40B4-BE49-F238E27FC236}">
                  <a16:creationId xmlns:a16="http://schemas.microsoft.com/office/drawing/2014/main" id="{80512439-7B6B-C54B-82D0-66D0AB25D2A7}"/>
                </a:ext>
              </a:extLst>
            </p:cNvPr>
            <p:cNvGrpSpPr>
              <a:grpSpLocks/>
            </p:cNvGrpSpPr>
            <p:nvPr/>
          </p:nvGrpSpPr>
          <p:grpSpPr bwMode="auto">
            <a:xfrm>
              <a:off x="2020" y="1976"/>
              <a:ext cx="308" cy="269"/>
              <a:chOff x="2899" y="2425"/>
              <a:chExt cx="315" cy="269"/>
            </a:xfrm>
          </p:grpSpPr>
          <p:sp>
            <p:nvSpPr>
              <p:cNvPr id="221" name="Rectangle 106">
                <a:extLst>
                  <a:ext uri="{FF2B5EF4-FFF2-40B4-BE49-F238E27FC236}">
                    <a16:creationId xmlns:a16="http://schemas.microsoft.com/office/drawing/2014/main" id="{91098A50-7FC0-CB4E-9B97-2D7AE96D06C6}"/>
                  </a:ext>
                </a:extLst>
              </p:cNvPr>
              <p:cNvSpPr>
                <a:spLocks noChangeArrowheads="1"/>
              </p:cNvSpPr>
              <p:nvPr/>
            </p:nvSpPr>
            <p:spPr bwMode="auto">
              <a:xfrm>
                <a:off x="2982" y="2490"/>
                <a:ext cx="142" cy="130"/>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2" name="Text Box 107">
                <a:extLst>
                  <a:ext uri="{FF2B5EF4-FFF2-40B4-BE49-F238E27FC236}">
                    <a16:creationId xmlns:a16="http://schemas.microsoft.com/office/drawing/2014/main" id="{FBCF2ABD-1064-2947-85B9-C0D4E2616D8E}"/>
                  </a:ext>
                </a:extLst>
              </p:cNvPr>
              <p:cNvSpPr txBox="1">
                <a:spLocks noChangeArrowheads="1"/>
              </p:cNvSpPr>
              <p:nvPr/>
            </p:nvSpPr>
            <p:spPr bwMode="auto">
              <a:xfrm>
                <a:off x="2899" y="2425"/>
                <a:ext cx="315" cy="2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3c</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00" name="Line 108">
            <a:extLst>
              <a:ext uri="{FF2B5EF4-FFF2-40B4-BE49-F238E27FC236}">
                <a16:creationId xmlns:a16="http://schemas.microsoft.com/office/drawing/2014/main" id="{47A25237-349D-A842-8706-F347B2434568}"/>
              </a:ext>
            </a:extLst>
          </p:cNvPr>
          <p:cNvSpPr>
            <a:spLocks noChangeShapeType="1"/>
          </p:cNvSpPr>
          <p:nvPr/>
        </p:nvSpPr>
        <p:spPr bwMode="auto">
          <a:xfrm flipH="1">
            <a:off x="2266990" y="4669862"/>
            <a:ext cx="90518" cy="15926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Line 109">
            <a:extLst>
              <a:ext uri="{FF2B5EF4-FFF2-40B4-BE49-F238E27FC236}">
                <a16:creationId xmlns:a16="http://schemas.microsoft.com/office/drawing/2014/main" id="{6A3F47BD-80C7-0747-85CB-F22F1B792701}"/>
              </a:ext>
            </a:extLst>
          </p:cNvPr>
          <p:cNvSpPr>
            <a:spLocks noChangeShapeType="1"/>
          </p:cNvSpPr>
          <p:nvPr/>
        </p:nvSpPr>
        <p:spPr bwMode="auto">
          <a:xfrm>
            <a:off x="1818783" y="4737696"/>
            <a:ext cx="211694" cy="1622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Line 110">
            <a:extLst>
              <a:ext uri="{FF2B5EF4-FFF2-40B4-BE49-F238E27FC236}">
                <a16:creationId xmlns:a16="http://schemas.microsoft.com/office/drawing/2014/main" id="{6CB9126B-13F6-7D4E-B1DD-C7EB25541B07}"/>
              </a:ext>
            </a:extLst>
          </p:cNvPr>
          <p:cNvSpPr>
            <a:spLocks noChangeShapeType="1"/>
          </p:cNvSpPr>
          <p:nvPr/>
        </p:nvSpPr>
        <p:spPr bwMode="auto">
          <a:xfrm flipH="1">
            <a:off x="2547302" y="4214198"/>
            <a:ext cx="198555" cy="22414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Line 111">
            <a:extLst>
              <a:ext uri="{FF2B5EF4-FFF2-40B4-BE49-F238E27FC236}">
                <a16:creationId xmlns:a16="http://schemas.microsoft.com/office/drawing/2014/main" id="{22C33C4C-9469-EC40-8CEF-2C586DEC66C3}"/>
              </a:ext>
            </a:extLst>
          </p:cNvPr>
          <p:cNvSpPr>
            <a:spLocks noChangeShapeType="1"/>
          </p:cNvSpPr>
          <p:nvPr/>
        </p:nvSpPr>
        <p:spPr bwMode="auto">
          <a:xfrm>
            <a:off x="2139974" y="4200926"/>
            <a:ext cx="175195" cy="26248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Line 112">
            <a:extLst>
              <a:ext uri="{FF2B5EF4-FFF2-40B4-BE49-F238E27FC236}">
                <a16:creationId xmlns:a16="http://schemas.microsoft.com/office/drawing/2014/main" id="{4C48EF93-B210-4F4B-9854-165045A32FD0}"/>
              </a:ext>
            </a:extLst>
          </p:cNvPr>
          <p:cNvSpPr>
            <a:spLocks noChangeShapeType="1"/>
          </p:cNvSpPr>
          <p:nvPr/>
        </p:nvSpPr>
        <p:spPr bwMode="auto">
          <a:xfrm flipH="1">
            <a:off x="3103547" y="4338068"/>
            <a:ext cx="102197" cy="30377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Line 115">
            <a:extLst>
              <a:ext uri="{FF2B5EF4-FFF2-40B4-BE49-F238E27FC236}">
                <a16:creationId xmlns:a16="http://schemas.microsoft.com/office/drawing/2014/main" id="{257DE23D-92D6-6B48-8933-BB087A4B7F3B}"/>
              </a:ext>
            </a:extLst>
          </p:cNvPr>
          <p:cNvSpPr>
            <a:spLocks noChangeShapeType="1"/>
          </p:cNvSpPr>
          <p:nvPr/>
        </p:nvSpPr>
        <p:spPr bwMode="auto">
          <a:xfrm flipH="1" flipV="1">
            <a:off x="6356338" y="4388206"/>
            <a:ext cx="185415" cy="29787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Line 116">
            <a:extLst>
              <a:ext uri="{FF2B5EF4-FFF2-40B4-BE49-F238E27FC236}">
                <a16:creationId xmlns:a16="http://schemas.microsoft.com/office/drawing/2014/main" id="{3008FEDF-B989-AD47-B8DC-811C63A78E62}"/>
              </a:ext>
            </a:extLst>
          </p:cNvPr>
          <p:cNvSpPr>
            <a:spLocks noChangeShapeType="1"/>
          </p:cNvSpPr>
          <p:nvPr/>
        </p:nvSpPr>
        <p:spPr bwMode="auto">
          <a:xfrm flipH="1" flipV="1">
            <a:off x="5900830" y="4538619"/>
            <a:ext cx="198555" cy="272809"/>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Line 117">
            <a:extLst>
              <a:ext uri="{FF2B5EF4-FFF2-40B4-BE49-F238E27FC236}">
                <a16:creationId xmlns:a16="http://schemas.microsoft.com/office/drawing/2014/main" id="{7072AB1C-E687-5F42-AD97-F842F241CC4D}"/>
              </a:ext>
            </a:extLst>
          </p:cNvPr>
          <p:cNvSpPr>
            <a:spLocks noChangeShapeType="1"/>
          </p:cNvSpPr>
          <p:nvPr/>
        </p:nvSpPr>
        <p:spPr bwMode="auto">
          <a:xfrm flipH="1">
            <a:off x="3141506" y="5637228"/>
            <a:ext cx="197095" cy="17253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Line 118">
            <a:extLst>
              <a:ext uri="{FF2B5EF4-FFF2-40B4-BE49-F238E27FC236}">
                <a16:creationId xmlns:a16="http://schemas.microsoft.com/office/drawing/2014/main" id="{368439BD-38EC-0F4F-AB79-71712E1AE097}"/>
              </a:ext>
            </a:extLst>
          </p:cNvPr>
          <p:cNvSpPr>
            <a:spLocks noChangeShapeType="1"/>
          </p:cNvSpPr>
          <p:nvPr/>
        </p:nvSpPr>
        <p:spPr bwMode="auto">
          <a:xfrm flipH="1" flipV="1">
            <a:off x="3091868" y="5488289"/>
            <a:ext cx="185415" cy="1179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Line 119">
            <a:extLst>
              <a:ext uri="{FF2B5EF4-FFF2-40B4-BE49-F238E27FC236}">
                <a16:creationId xmlns:a16="http://schemas.microsoft.com/office/drawing/2014/main" id="{05F4047A-FA71-B345-8F4D-7557CE9C3159}"/>
              </a:ext>
            </a:extLst>
          </p:cNvPr>
          <p:cNvSpPr>
            <a:spLocks noChangeShapeType="1"/>
          </p:cNvSpPr>
          <p:nvPr/>
        </p:nvSpPr>
        <p:spPr bwMode="auto">
          <a:xfrm flipH="1">
            <a:off x="3487517" y="5887917"/>
            <a:ext cx="309511" cy="2212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2" name="Line 120">
            <a:extLst>
              <a:ext uri="{FF2B5EF4-FFF2-40B4-BE49-F238E27FC236}">
                <a16:creationId xmlns:a16="http://schemas.microsoft.com/office/drawing/2014/main" id="{00691E04-3135-5045-8A22-A3445401A5C1}"/>
              </a:ext>
            </a:extLst>
          </p:cNvPr>
          <p:cNvSpPr>
            <a:spLocks noChangeShapeType="1"/>
          </p:cNvSpPr>
          <p:nvPr/>
        </p:nvSpPr>
        <p:spPr bwMode="auto">
          <a:xfrm flipV="1">
            <a:off x="4192677" y="5212531"/>
            <a:ext cx="334331" cy="14746"/>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3" name="Line 121">
            <a:extLst>
              <a:ext uri="{FF2B5EF4-FFF2-40B4-BE49-F238E27FC236}">
                <a16:creationId xmlns:a16="http://schemas.microsoft.com/office/drawing/2014/main" id="{C2D8B9BD-B900-B448-8B0A-9B6A048DBB86}"/>
              </a:ext>
            </a:extLst>
          </p:cNvPr>
          <p:cNvSpPr>
            <a:spLocks noChangeShapeType="1"/>
          </p:cNvSpPr>
          <p:nvPr/>
        </p:nvSpPr>
        <p:spPr bwMode="auto">
          <a:xfrm>
            <a:off x="4859879" y="5762572"/>
            <a:ext cx="173735" cy="16221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4" name="Line 122">
            <a:extLst>
              <a:ext uri="{FF2B5EF4-FFF2-40B4-BE49-F238E27FC236}">
                <a16:creationId xmlns:a16="http://schemas.microsoft.com/office/drawing/2014/main" id="{EA45D5A9-0BF3-874E-B10C-996FD8308B65}"/>
              </a:ext>
            </a:extLst>
          </p:cNvPr>
          <p:cNvSpPr>
            <a:spLocks noChangeShapeType="1"/>
          </p:cNvSpPr>
          <p:nvPr/>
        </p:nvSpPr>
        <p:spPr bwMode="auto">
          <a:xfrm>
            <a:off x="4156178" y="5324603"/>
            <a:ext cx="211694" cy="110598"/>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Freeform 113">
            <a:extLst>
              <a:ext uri="{FF2B5EF4-FFF2-40B4-BE49-F238E27FC236}">
                <a16:creationId xmlns:a16="http://schemas.microsoft.com/office/drawing/2014/main" id="{DE260962-6C23-A34F-81F9-3BDEB6DE3340}"/>
              </a:ext>
            </a:extLst>
          </p:cNvPr>
          <p:cNvSpPr>
            <a:spLocks/>
          </p:cNvSpPr>
          <p:nvPr/>
        </p:nvSpPr>
        <p:spPr bwMode="auto">
          <a:xfrm flipH="1">
            <a:off x="642829" y="4609186"/>
            <a:ext cx="1171575" cy="1758950"/>
          </a:xfrm>
          <a:custGeom>
            <a:avLst/>
            <a:gdLst>
              <a:gd name="T0" fmla="*/ 2147483647 w 738"/>
              <a:gd name="T1" fmla="*/ 2147483647 h 1108"/>
              <a:gd name="T2" fmla="*/ 2147483647 w 738"/>
              <a:gd name="T3" fmla="*/ 2147483647 h 1108"/>
              <a:gd name="T4" fmla="*/ 2147483647 w 738"/>
              <a:gd name="T5" fmla="*/ 2147483647 h 1108"/>
              <a:gd name="T6" fmla="*/ 2147483647 w 738"/>
              <a:gd name="T7" fmla="*/ 2147483647 h 1108"/>
              <a:gd name="T8" fmla="*/ 2147483647 w 738"/>
              <a:gd name="T9" fmla="*/ 2147483647 h 1108"/>
              <a:gd name="T10" fmla="*/ 2147483647 w 738"/>
              <a:gd name="T11" fmla="*/ 2147483647 h 1108"/>
              <a:gd name="T12" fmla="*/ 2147483647 w 738"/>
              <a:gd name="T13" fmla="*/ 2147483647 h 1108"/>
              <a:gd name="T14" fmla="*/ 2147483647 w 738"/>
              <a:gd name="T15" fmla="*/ 2147483647 h 1108"/>
              <a:gd name="T16" fmla="*/ 0 60000 65536"/>
              <a:gd name="T17" fmla="*/ 0 60000 65536"/>
              <a:gd name="T18" fmla="*/ 0 60000 65536"/>
              <a:gd name="T19" fmla="*/ 0 60000 65536"/>
              <a:gd name="T20" fmla="*/ 0 60000 65536"/>
              <a:gd name="T21" fmla="*/ 0 60000 65536"/>
              <a:gd name="T22" fmla="*/ 0 60000 65536"/>
              <a:gd name="T23" fmla="*/ 0 60000 65536"/>
              <a:gd name="T24" fmla="*/ 0 w 738"/>
              <a:gd name="T25" fmla="*/ 0 h 1108"/>
              <a:gd name="T26" fmla="*/ 738 w 738"/>
              <a:gd name="T27" fmla="*/ 1108 h 1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38" h="1108">
                <a:moveTo>
                  <a:pt x="32" y="394"/>
                </a:moveTo>
                <a:cubicBezTo>
                  <a:pt x="66" y="301"/>
                  <a:pt x="108" y="228"/>
                  <a:pt x="213" y="172"/>
                </a:cubicBezTo>
                <a:cubicBezTo>
                  <a:pt x="318" y="116"/>
                  <a:pt x="588" y="0"/>
                  <a:pt x="663" y="56"/>
                </a:cubicBezTo>
                <a:cubicBezTo>
                  <a:pt x="738" y="112"/>
                  <a:pt x="659" y="346"/>
                  <a:pt x="661" y="509"/>
                </a:cubicBezTo>
                <a:cubicBezTo>
                  <a:pt x="663" y="672"/>
                  <a:pt x="731" y="956"/>
                  <a:pt x="677" y="1032"/>
                </a:cubicBezTo>
                <a:cubicBezTo>
                  <a:pt x="623" y="1108"/>
                  <a:pt x="442" y="999"/>
                  <a:pt x="338" y="962"/>
                </a:cubicBezTo>
                <a:cubicBezTo>
                  <a:pt x="234" y="925"/>
                  <a:pt x="102" y="904"/>
                  <a:pt x="51" y="809"/>
                </a:cubicBezTo>
                <a:cubicBezTo>
                  <a:pt x="0" y="715"/>
                  <a:pt x="36" y="481"/>
                  <a:pt x="32" y="394"/>
                </a:cubicBezTo>
                <a:close/>
              </a:path>
            </a:pathLst>
          </a:custGeom>
          <a:gradFill rotWithShape="1">
            <a:gsLst>
              <a:gs pos="0">
                <a:srgbClr val="9CE0FA"/>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193" name="Text Box 114">
            <a:extLst>
              <a:ext uri="{FF2B5EF4-FFF2-40B4-BE49-F238E27FC236}">
                <a16:creationId xmlns:a16="http://schemas.microsoft.com/office/drawing/2014/main" id="{A4A13EDE-492A-BE49-A65F-4D86BD672C46}"/>
              </a:ext>
            </a:extLst>
          </p:cNvPr>
          <p:cNvSpPr txBox="1">
            <a:spLocks noChangeArrowheads="1"/>
          </p:cNvSpPr>
          <p:nvPr/>
        </p:nvSpPr>
        <p:spPr bwMode="auto">
          <a:xfrm>
            <a:off x="699979" y="5393411"/>
            <a:ext cx="893763" cy="51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dirty="0"/>
              <a:t>other</a:t>
            </a:r>
          </a:p>
          <a:p>
            <a:r>
              <a:rPr lang="en-US" sz="1400" dirty="0"/>
              <a:t>networks</a:t>
            </a:r>
          </a:p>
        </p:txBody>
      </p:sp>
      <p:sp>
        <p:nvSpPr>
          <p:cNvPr id="194" name="Line 115">
            <a:extLst>
              <a:ext uri="{FF2B5EF4-FFF2-40B4-BE49-F238E27FC236}">
                <a16:creationId xmlns:a16="http://schemas.microsoft.com/office/drawing/2014/main" id="{C8C2397B-C8B2-224A-BCB5-A3C329D27E90}"/>
              </a:ext>
            </a:extLst>
          </p:cNvPr>
          <p:cNvSpPr>
            <a:spLocks noChangeShapeType="1"/>
          </p:cNvSpPr>
          <p:nvPr/>
        </p:nvSpPr>
        <p:spPr bwMode="auto">
          <a:xfrm flipH="1">
            <a:off x="1500079" y="4955261"/>
            <a:ext cx="468313" cy="26828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95" name="Freeform 5">
            <a:extLst>
              <a:ext uri="{FF2B5EF4-FFF2-40B4-BE49-F238E27FC236}">
                <a16:creationId xmlns:a16="http://schemas.microsoft.com/office/drawing/2014/main" id="{8885E14F-4041-E249-995C-43DC3D2D8B1C}"/>
              </a:ext>
            </a:extLst>
          </p:cNvPr>
          <p:cNvSpPr>
            <a:spLocks/>
          </p:cNvSpPr>
          <p:nvPr/>
        </p:nvSpPr>
        <p:spPr bwMode="auto">
          <a:xfrm>
            <a:off x="8053714" y="3961226"/>
            <a:ext cx="1171575" cy="1758950"/>
          </a:xfrm>
          <a:custGeom>
            <a:avLst/>
            <a:gdLst>
              <a:gd name="T0" fmla="*/ 2147483647 w 738"/>
              <a:gd name="T1" fmla="*/ 2147483647 h 1108"/>
              <a:gd name="T2" fmla="*/ 2147483647 w 738"/>
              <a:gd name="T3" fmla="*/ 2147483647 h 1108"/>
              <a:gd name="T4" fmla="*/ 2147483647 w 738"/>
              <a:gd name="T5" fmla="*/ 2147483647 h 1108"/>
              <a:gd name="T6" fmla="*/ 2147483647 w 738"/>
              <a:gd name="T7" fmla="*/ 2147483647 h 1108"/>
              <a:gd name="T8" fmla="*/ 2147483647 w 738"/>
              <a:gd name="T9" fmla="*/ 2147483647 h 1108"/>
              <a:gd name="T10" fmla="*/ 2147483647 w 738"/>
              <a:gd name="T11" fmla="*/ 2147483647 h 1108"/>
              <a:gd name="T12" fmla="*/ 2147483647 w 738"/>
              <a:gd name="T13" fmla="*/ 2147483647 h 1108"/>
              <a:gd name="T14" fmla="*/ 2147483647 w 738"/>
              <a:gd name="T15" fmla="*/ 2147483647 h 1108"/>
              <a:gd name="T16" fmla="*/ 0 60000 65536"/>
              <a:gd name="T17" fmla="*/ 0 60000 65536"/>
              <a:gd name="T18" fmla="*/ 0 60000 65536"/>
              <a:gd name="T19" fmla="*/ 0 60000 65536"/>
              <a:gd name="T20" fmla="*/ 0 60000 65536"/>
              <a:gd name="T21" fmla="*/ 0 60000 65536"/>
              <a:gd name="T22" fmla="*/ 0 60000 65536"/>
              <a:gd name="T23" fmla="*/ 0 60000 65536"/>
              <a:gd name="T24" fmla="*/ 0 w 738"/>
              <a:gd name="T25" fmla="*/ 0 h 1108"/>
              <a:gd name="T26" fmla="*/ 738 w 738"/>
              <a:gd name="T27" fmla="*/ 1108 h 1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38" h="1108">
                <a:moveTo>
                  <a:pt x="32" y="394"/>
                </a:moveTo>
                <a:cubicBezTo>
                  <a:pt x="66" y="301"/>
                  <a:pt x="108" y="228"/>
                  <a:pt x="213" y="172"/>
                </a:cubicBezTo>
                <a:cubicBezTo>
                  <a:pt x="318" y="116"/>
                  <a:pt x="588" y="0"/>
                  <a:pt x="663" y="56"/>
                </a:cubicBezTo>
                <a:cubicBezTo>
                  <a:pt x="738" y="112"/>
                  <a:pt x="659" y="346"/>
                  <a:pt x="661" y="509"/>
                </a:cubicBezTo>
                <a:cubicBezTo>
                  <a:pt x="663" y="672"/>
                  <a:pt x="731" y="956"/>
                  <a:pt x="677" y="1032"/>
                </a:cubicBezTo>
                <a:cubicBezTo>
                  <a:pt x="623" y="1108"/>
                  <a:pt x="442" y="999"/>
                  <a:pt x="338" y="962"/>
                </a:cubicBezTo>
                <a:cubicBezTo>
                  <a:pt x="234" y="925"/>
                  <a:pt x="102" y="904"/>
                  <a:pt x="51" y="809"/>
                </a:cubicBezTo>
                <a:cubicBezTo>
                  <a:pt x="0" y="715"/>
                  <a:pt x="36" y="481"/>
                  <a:pt x="32" y="394"/>
                </a:cubicBezTo>
                <a:close/>
              </a:path>
            </a:pathLst>
          </a:custGeom>
          <a:gradFill rotWithShape="1">
            <a:gsLst>
              <a:gs pos="0">
                <a:srgbClr val="9CE0FA"/>
              </a:gs>
              <a:gs pos="100000">
                <a:srgbClr val="FFFF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dirty="0"/>
          </a:p>
        </p:txBody>
      </p:sp>
      <p:sp>
        <p:nvSpPr>
          <p:cNvPr id="196" name="Line 92">
            <a:extLst>
              <a:ext uri="{FF2B5EF4-FFF2-40B4-BE49-F238E27FC236}">
                <a16:creationId xmlns:a16="http://schemas.microsoft.com/office/drawing/2014/main" id="{F329414D-E5C4-DA4F-A3DD-7175FB210C97}"/>
              </a:ext>
            </a:extLst>
          </p:cNvPr>
          <p:cNvSpPr>
            <a:spLocks noChangeShapeType="1"/>
          </p:cNvSpPr>
          <p:nvPr/>
        </p:nvSpPr>
        <p:spPr bwMode="auto">
          <a:xfrm>
            <a:off x="6848694" y="4790989"/>
            <a:ext cx="1318276"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r>
              <a:rPr lang="en-US" dirty="0"/>
              <a:t>        </a:t>
            </a:r>
          </a:p>
        </p:txBody>
      </p:sp>
      <p:sp>
        <p:nvSpPr>
          <p:cNvPr id="197" name="Line 93">
            <a:extLst>
              <a:ext uri="{FF2B5EF4-FFF2-40B4-BE49-F238E27FC236}">
                <a16:creationId xmlns:a16="http://schemas.microsoft.com/office/drawing/2014/main" id="{BFA90A4C-DC4C-B649-B9F1-BBC4626B9420}"/>
              </a:ext>
            </a:extLst>
          </p:cNvPr>
          <p:cNvSpPr>
            <a:spLocks noChangeShapeType="1"/>
          </p:cNvSpPr>
          <p:nvPr/>
        </p:nvSpPr>
        <p:spPr bwMode="auto">
          <a:xfrm>
            <a:off x="7290584" y="5105814"/>
            <a:ext cx="1339849"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lstStyle/>
          <a:p>
            <a:r>
              <a:rPr lang="en-US" dirty="0"/>
              <a:t>                </a:t>
            </a:r>
          </a:p>
        </p:txBody>
      </p:sp>
      <p:sp>
        <p:nvSpPr>
          <p:cNvPr id="198" name="Text Box 112">
            <a:extLst>
              <a:ext uri="{FF2B5EF4-FFF2-40B4-BE49-F238E27FC236}">
                <a16:creationId xmlns:a16="http://schemas.microsoft.com/office/drawing/2014/main" id="{840A7965-8696-C241-A087-39B4E4084143}"/>
              </a:ext>
            </a:extLst>
          </p:cNvPr>
          <p:cNvSpPr txBox="1">
            <a:spLocks noChangeArrowheads="1"/>
          </p:cNvSpPr>
          <p:nvPr/>
        </p:nvSpPr>
        <p:spPr bwMode="auto">
          <a:xfrm>
            <a:off x="8433127" y="4558126"/>
            <a:ext cx="893762" cy="51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400" dirty="0"/>
              <a:t>other</a:t>
            </a:r>
          </a:p>
          <a:p>
            <a:r>
              <a:rPr lang="en-US" sz="1400" dirty="0"/>
              <a:t>networks</a:t>
            </a:r>
          </a:p>
        </p:txBody>
      </p:sp>
      <p:sp>
        <p:nvSpPr>
          <p:cNvPr id="223" name="Rectangle 3">
            <a:extLst>
              <a:ext uri="{FF2B5EF4-FFF2-40B4-BE49-F238E27FC236}">
                <a16:creationId xmlns:a16="http://schemas.microsoft.com/office/drawing/2014/main" id="{C4812894-1377-0F41-8D66-2DB2C98C7B52}"/>
              </a:ext>
            </a:extLst>
          </p:cNvPr>
          <p:cNvSpPr txBox="1">
            <a:spLocks noChangeArrowheads="1"/>
          </p:cNvSpPr>
          <p:nvPr/>
        </p:nvSpPr>
        <p:spPr>
          <a:xfrm>
            <a:off x="657073" y="1558642"/>
            <a:ext cx="5004692" cy="72126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2400" dirty="0"/>
              <a:t>suppose router in AS</a:t>
            </a:r>
            <a:r>
              <a:rPr lang="en-US" sz="2400" dirty="0">
                <a:latin typeface="Arial"/>
                <a:cs typeface="Arial"/>
              </a:rPr>
              <a:t>1</a:t>
            </a:r>
            <a:r>
              <a:rPr lang="en-US" sz="2400" dirty="0"/>
              <a:t> receives datagram destined outside of AS</a:t>
            </a:r>
            <a:r>
              <a:rPr lang="en-US" sz="2400" dirty="0">
                <a:latin typeface="Arial"/>
                <a:cs typeface="Arial"/>
              </a:rPr>
              <a:t>1</a:t>
            </a:r>
            <a:r>
              <a:rPr lang="en-US" sz="2400" dirty="0"/>
              <a:t>:</a:t>
            </a:r>
          </a:p>
          <a:p>
            <a:pPr lvl="1">
              <a:defRPr/>
            </a:pPr>
            <a:endParaRPr lang="en-US" dirty="0"/>
          </a:p>
        </p:txBody>
      </p:sp>
      <p:sp>
        <p:nvSpPr>
          <p:cNvPr id="2" name="Rectangle 1">
            <a:extLst>
              <a:ext uri="{FF2B5EF4-FFF2-40B4-BE49-F238E27FC236}">
                <a16:creationId xmlns:a16="http://schemas.microsoft.com/office/drawing/2014/main" id="{A7C7CFEE-647F-FD4B-8F1F-D357C9361183}"/>
              </a:ext>
            </a:extLst>
          </p:cNvPr>
          <p:cNvSpPr/>
          <p:nvPr/>
        </p:nvSpPr>
        <p:spPr>
          <a:xfrm>
            <a:off x="6108525" y="1488552"/>
            <a:ext cx="5490576" cy="2000548"/>
          </a:xfrm>
          <a:prstGeom prst="rect">
            <a:avLst/>
          </a:prstGeom>
        </p:spPr>
        <p:txBody>
          <a:bodyPr wrap="square">
            <a:spAutoFit/>
          </a:bodyPr>
          <a:lstStyle/>
          <a:p>
            <a:pPr marL="457200" indent="-457200">
              <a:buFont typeface="Wingdings" charset="0"/>
              <a:buNone/>
              <a:defRPr/>
            </a:pPr>
            <a:r>
              <a:rPr lang="en-US" sz="2800" dirty="0">
                <a:solidFill>
                  <a:srgbClr val="CC0000"/>
                </a:solidFill>
              </a:rPr>
              <a:t>AS</a:t>
            </a:r>
            <a:r>
              <a:rPr lang="en-US" sz="2800" dirty="0">
                <a:solidFill>
                  <a:srgbClr val="CC0000"/>
                </a:solidFill>
                <a:cs typeface="Arial"/>
              </a:rPr>
              <a:t>1</a:t>
            </a:r>
            <a:r>
              <a:rPr lang="en-US" sz="2800" dirty="0">
                <a:solidFill>
                  <a:srgbClr val="CC0000"/>
                </a:solidFill>
              </a:rPr>
              <a:t> inter-domain routing must:</a:t>
            </a:r>
          </a:p>
          <a:p>
            <a:pPr marL="457200" indent="-333375">
              <a:buFont typeface="ZapfDingbats" charset="0"/>
              <a:buAutoNum type="arabicPeriod"/>
              <a:defRPr/>
            </a:pPr>
            <a:r>
              <a:rPr lang="en-US" sz="2400" dirty="0"/>
              <a:t>learn which destinations reachable through AS2, which through AS3</a:t>
            </a:r>
          </a:p>
          <a:p>
            <a:pPr marL="457200" indent="-333375">
              <a:buFont typeface="ZapfDingbats" charset="0"/>
              <a:buAutoNum type="arabicPeriod"/>
              <a:defRPr/>
            </a:pPr>
            <a:r>
              <a:rPr lang="en-US" sz="2400" dirty="0"/>
              <a:t>propagate this reachability info to all routers in AS</a:t>
            </a:r>
            <a:r>
              <a:rPr lang="en-US" sz="2400" dirty="0">
                <a:cs typeface="Arial"/>
              </a:rPr>
              <a:t>1</a:t>
            </a:r>
          </a:p>
        </p:txBody>
      </p:sp>
      <p:grpSp>
        <p:nvGrpSpPr>
          <p:cNvPr id="3" name="Group 2">
            <a:extLst>
              <a:ext uri="{FF2B5EF4-FFF2-40B4-BE49-F238E27FC236}">
                <a16:creationId xmlns:a16="http://schemas.microsoft.com/office/drawing/2014/main" id="{7AF74606-0A42-EC43-8837-07801EF753FD}"/>
              </a:ext>
            </a:extLst>
          </p:cNvPr>
          <p:cNvGrpSpPr/>
          <p:nvPr/>
        </p:nvGrpSpPr>
        <p:grpSpPr>
          <a:xfrm>
            <a:off x="2670048" y="5701792"/>
            <a:ext cx="763742" cy="443198"/>
            <a:chOff x="2670048" y="5701792"/>
            <a:chExt cx="763742" cy="443198"/>
          </a:xfrm>
        </p:grpSpPr>
        <p:sp>
          <p:nvSpPr>
            <p:cNvPr id="124" name="Right Arrow 123">
              <a:extLst>
                <a:ext uri="{FF2B5EF4-FFF2-40B4-BE49-F238E27FC236}">
                  <a16:creationId xmlns:a16="http://schemas.microsoft.com/office/drawing/2014/main" id="{28ACB7EC-F781-384A-AD08-E17B83DAE67A}"/>
                </a:ext>
              </a:extLst>
            </p:cNvPr>
            <p:cNvSpPr/>
            <p:nvPr/>
          </p:nvSpPr>
          <p:spPr>
            <a:xfrm rot="19174881">
              <a:off x="2896614" y="5786744"/>
              <a:ext cx="537176" cy="202520"/>
            </a:xfrm>
            <a:prstGeom prst="rightArrow">
              <a:avLst/>
            </a:prstGeom>
            <a:gradFill>
              <a:gsLst>
                <a:gs pos="0">
                  <a:schemeClr val="accent1">
                    <a:lumMod val="5000"/>
                    <a:lumOff val="95000"/>
                  </a:schemeClr>
                </a:gs>
                <a:gs pos="35000">
                  <a:schemeClr val="accent1">
                    <a:lumMod val="20000"/>
                    <a:lumOff val="80000"/>
                  </a:schemeClr>
                </a:gs>
                <a:gs pos="68000">
                  <a:schemeClr val="accent1">
                    <a:lumMod val="45000"/>
                    <a:lumOff val="55000"/>
                  </a:scheme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0" name="Group 201">
              <a:extLst>
                <a:ext uri="{FF2B5EF4-FFF2-40B4-BE49-F238E27FC236}">
                  <a16:creationId xmlns:a16="http://schemas.microsoft.com/office/drawing/2014/main" id="{E20C8ADF-2589-C646-B6EA-D4B0EBC7A0E8}"/>
                </a:ext>
              </a:extLst>
            </p:cNvPr>
            <p:cNvGrpSpPr>
              <a:grpSpLocks/>
            </p:cNvGrpSpPr>
            <p:nvPr/>
          </p:nvGrpSpPr>
          <p:grpSpPr bwMode="auto">
            <a:xfrm>
              <a:off x="2670048" y="5701792"/>
              <a:ext cx="245122" cy="443198"/>
              <a:chOff x="375561" y="297711"/>
              <a:chExt cx="1252683" cy="2138362"/>
            </a:xfrm>
          </p:grpSpPr>
          <p:sp>
            <p:nvSpPr>
              <p:cNvPr id="121" name="Freeform 120">
                <a:extLst>
                  <a:ext uri="{FF2B5EF4-FFF2-40B4-BE49-F238E27FC236}">
                    <a16:creationId xmlns:a16="http://schemas.microsoft.com/office/drawing/2014/main" id="{7DDF526C-1102-2F48-8FE7-A7023586C9F7}"/>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22" name="Freeform 121">
                <a:extLst>
                  <a:ext uri="{FF2B5EF4-FFF2-40B4-BE49-F238E27FC236}">
                    <a16:creationId xmlns:a16="http://schemas.microsoft.com/office/drawing/2014/main" id="{D87569FE-AD98-464C-82C6-8AF331C6E022}"/>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123" name="Rectangle 122">
                <a:extLst>
                  <a:ext uri="{FF2B5EF4-FFF2-40B4-BE49-F238E27FC236}">
                    <a16:creationId xmlns:a16="http://schemas.microsoft.com/office/drawing/2014/main" id="{1DD79E3A-D063-E04C-BF26-4BCE30BD1540}"/>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rgbClr val="FFFFFF"/>
                  </a:solidFill>
                  <a:ea typeface="ＭＳ Ｐゴシック" charset="0"/>
                  <a:cs typeface="ＭＳ Ｐゴシック" charset="0"/>
                </a:endParaRPr>
              </a:p>
            </p:txBody>
          </p:sp>
        </p:grpSp>
      </p:grpSp>
      <p:sp>
        <p:nvSpPr>
          <p:cNvPr id="126" name="Rectangle 3">
            <a:extLst>
              <a:ext uri="{FF2B5EF4-FFF2-40B4-BE49-F238E27FC236}">
                <a16:creationId xmlns:a16="http://schemas.microsoft.com/office/drawing/2014/main" id="{2805B67C-421E-F747-ADEA-BA4F2FA77522}"/>
              </a:ext>
            </a:extLst>
          </p:cNvPr>
          <p:cNvSpPr txBox="1">
            <a:spLocks noChangeArrowheads="1"/>
          </p:cNvSpPr>
          <p:nvPr/>
        </p:nvSpPr>
        <p:spPr>
          <a:xfrm>
            <a:off x="602209" y="2259682"/>
            <a:ext cx="5004692" cy="1998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defRPr/>
            </a:pPr>
            <a:r>
              <a:rPr lang="en-US" dirty="0"/>
              <a:t>router should forward packet to gateway router in AS1, but which one?</a:t>
            </a:r>
          </a:p>
          <a:p>
            <a:pPr lvl="1">
              <a:defRPr/>
            </a:pPr>
            <a:endParaRPr lang="en-US" dirty="0"/>
          </a:p>
        </p:txBody>
      </p:sp>
      <p:grpSp>
        <p:nvGrpSpPr>
          <p:cNvPr id="8" name="Group 7">
            <a:extLst>
              <a:ext uri="{FF2B5EF4-FFF2-40B4-BE49-F238E27FC236}">
                <a16:creationId xmlns:a16="http://schemas.microsoft.com/office/drawing/2014/main" id="{11C63B2F-6BBA-B44E-97F7-4159A78FD0F4}"/>
              </a:ext>
            </a:extLst>
          </p:cNvPr>
          <p:cNvGrpSpPr/>
          <p:nvPr/>
        </p:nvGrpSpPr>
        <p:grpSpPr>
          <a:xfrm>
            <a:off x="528828" y="2261616"/>
            <a:ext cx="3400044" cy="3791712"/>
            <a:chOff x="528828" y="2261616"/>
            <a:chExt cx="3400044" cy="3791712"/>
          </a:xfrm>
        </p:grpSpPr>
        <p:pic>
          <p:nvPicPr>
            <p:cNvPr id="7" name="Picture 6" descr="A close up of a sign&#10;&#10;Description automatically generated">
              <a:extLst>
                <a:ext uri="{FF2B5EF4-FFF2-40B4-BE49-F238E27FC236}">
                  <a16:creationId xmlns:a16="http://schemas.microsoft.com/office/drawing/2014/main" id="{0AD2C625-9B0A-A742-966B-89B7C34CA760}"/>
                </a:ext>
              </a:extLst>
            </p:cNvPr>
            <p:cNvPicPr>
              <a:picLocks noChangeAspect="1"/>
            </p:cNvPicPr>
            <p:nvPr/>
          </p:nvPicPr>
          <p:blipFill>
            <a:blip r:embed="rId2"/>
            <a:stretch>
              <a:fillRect/>
            </a:stretch>
          </p:blipFill>
          <p:spPr>
            <a:xfrm>
              <a:off x="3081528" y="5205984"/>
              <a:ext cx="847344" cy="847344"/>
            </a:xfrm>
            <a:prstGeom prst="rect">
              <a:avLst/>
            </a:prstGeom>
          </p:spPr>
        </p:pic>
        <p:pic>
          <p:nvPicPr>
            <p:cNvPr id="129" name="Picture 128" descr="A close up of a sign&#10;&#10;Description automatically generated">
              <a:extLst>
                <a:ext uri="{FF2B5EF4-FFF2-40B4-BE49-F238E27FC236}">
                  <a16:creationId xmlns:a16="http://schemas.microsoft.com/office/drawing/2014/main" id="{9F88A575-F276-AF48-A7CD-00AEA286AE13}"/>
                </a:ext>
              </a:extLst>
            </p:cNvPr>
            <p:cNvPicPr>
              <a:picLocks noChangeAspect="1"/>
            </p:cNvPicPr>
            <p:nvPr/>
          </p:nvPicPr>
          <p:blipFill>
            <a:blip r:embed="rId2"/>
            <a:stretch>
              <a:fillRect/>
            </a:stretch>
          </p:blipFill>
          <p:spPr>
            <a:xfrm>
              <a:off x="528828" y="2261616"/>
              <a:ext cx="847344" cy="847344"/>
            </a:xfrm>
            <a:prstGeom prst="rect">
              <a:avLst/>
            </a:prstGeom>
          </p:spPr>
        </p:pic>
      </p:grpSp>
    </p:spTree>
    <p:extLst>
      <p:ext uri="{BB962C8B-B14F-4D97-AF65-F5344CB8AC3E}">
        <p14:creationId xmlns:p14="http://schemas.microsoft.com/office/powerpoint/2010/main" val="2757738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6"/>
                                        </p:tgtEl>
                                        <p:attrNameLst>
                                          <p:attrName>style.visibility</p:attrName>
                                        </p:attrNameLst>
                                      </p:cBhvr>
                                      <p:to>
                                        <p:strVal val="visible"/>
                                      </p:to>
                                    </p:set>
                                    <p:animEffect transition="in" filter="dissolve">
                                      <p:cBhvr>
                                        <p:cTn id="12" dur="500"/>
                                        <p:tgtEl>
                                          <p:spTgt spid="126"/>
                                        </p:tgtEl>
                                      </p:cBhvr>
                                    </p:animEffect>
                                  </p:childTnLst>
                                </p:cTn>
                              </p:par>
                              <p:par>
                                <p:cTn id="13" presetID="9"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dissolve">
                                      <p:cBhvr>
                                        <p:cTn id="15" dur="5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xit" presetSubtype="0" fill="hold" nodeType="withEffect">
                                  <p:stCondLst>
                                    <p:cond delay="0"/>
                                  </p:stCondLst>
                                  <p:childTnLst>
                                    <p:animEffect transition="out" filter="dissolve">
                                      <p:cBhvr>
                                        <p:cTn id="22" dur="500"/>
                                        <p:tgtEl>
                                          <p:spTgt spid="8"/>
                                        </p:tgtEl>
                                      </p:cBhvr>
                                    </p:animEffect>
                                    <p:set>
                                      <p:cBhvr>
                                        <p:cTn id="23"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DA1129F-3DCF-3A44-9CC7-AFE5C958C642}"/>
              </a:ext>
            </a:extLst>
          </p:cNvPr>
          <p:cNvSpPr>
            <a:spLocks noGrp="1"/>
          </p:cNvSpPr>
          <p:nvPr>
            <p:ph type="title"/>
          </p:nvPr>
        </p:nvSpPr>
        <p:spPr>
          <a:xfrm>
            <a:off x="838200" y="451821"/>
            <a:ext cx="10873636" cy="894622"/>
          </a:xfrm>
        </p:spPr>
        <p:txBody>
          <a:bodyPr>
            <a:noAutofit/>
          </a:bodyPr>
          <a:lstStyle/>
          <a:p>
            <a:r>
              <a:rPr lang="en-US" sz="4000" b="0" kern="0" dirty="0" smtClean="0">
                <a:solidFill>
                  <a:srgbClr val="000099"/>
                </a:solidFill>
                <a:latin typeface="+mn-lt"/>
                <a:ea typeface="ＭＳ Ｐゴシック" charset="0"/>
              </a:rPr>
              <a:t>Intra-AS </a:t>
            </a:r>
            <a:r>
              <a:rPr lang="en-US" sz="4000" b="0" kern="0" dirty="0">
                <a:solidFill>
                  <a:srgbClr val="000099"/>
                </a:solidFill>
                <a:latin typeface="+mn-lt"/>
                <a:ea typeface="ＭＳ Ｐゴシック" charset="0"/>
              </a:rPr>
              <a:t>routing:  routing within an AS</a:t>
            </a:r>
            <a:endParaRPr lang="en-US" sz="4000" dirty="0">
              <a:latin typeface="+mn-lt"/>
            </a:endParaRPr>
          </a:p>
        </p:txBody>
      </p:sp>
      <p:sp>
        <p:nvSpPr>
          <p:cNvPr id="5" name="Slide Number Placeholder 4">
            <a:extLst>
              <a:ext uri="{FF2B5EF4-FFF2-40B4-BE49-F238E27FC236}">
                <a16:creationId xmlns:a16="http://schemas.microsoft.com/office/drawing/2014/main" id="{253403F4-351A-E44F-97D7-AD7199580E78}"/>
              </a:ext>
            </a:extLst>
          </p:cNvPr>
          <p:cNvSpPr>
            <a:spLocks noGrp="1"/>
          </p:cNvSpPr>
          <p:nvPr>
            <p:ph type="sldNum" sz="quarter" idx="4"/>
          </p:nvPr>
        </p:nvSpPr>
        <p:spPr/>
        <p:txBody>
          <a:bodyPr/>
          <a:lstStyle/>
          <a:p>
            <a:r>
              <a:rPr lang="en-US" dirty="0"/>
              <a:t>Network Layer: 5-</a:t>
            </a:r>
            <a:fld id="{C4204591-24BD-A542-B9D5-F8D8A88D2FEE}" type="slidenum">
              <a:rPr lang="en-US" smtClean="0"/>
              <a:pPr/>
              <a:t>46</a:t>
            </a:fld>
            <a:endParaRPr lang="en-US" dirty="0"/>
          </a:p>
        </p:txBody>
      </p:sp>
      <p:sp>
        <p:nvSpPr>
          <p:cNvPr id="223" name="Rectangle 3">
            <a:extLst>
              <a:ext uri="{FF2B5EF4-FFF2-40B4-BE49-F238E27FC236}">
                <a16:creationId xmlns:a16="http://schemas.microsoft.com/office/drawing/2014/main" id="{C4812894-1377-0F41-8D66-2DB2C98C7B52}"/>
              </a:ext>
            </a:extLst>
          </p:cNvPr>
          <p:cNvSpPr txBox="1">
            <a:spLocks noChangeArrowheads="1"/>
          </p:cNvSpPr>
          <p:nvPr/>
        </p:nvSpPr>
        <p:spPr>
          <a:xfrm>
            <a:off x="857488" y="1558642"/>
            <a:ext cx="10942029" cy="47670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3" indent="0">
              <a:buNone/>
              <a:defRPr/>
            </a:pPr>
            <a:r>
              <a:rPr lang="en-US" sz="3200" dirty="0"/>
              <a:t>most common intra-AS routing protocols:</a:t>
            </a:r>
          </a:p>
          <a:p>
            <a:pPr>
              <a:defRPr/>
            </a:pPr>
            <a:r>
              <a:rPr lang="en-US" dirty="0">
                <a:solidFill>
                  <a:srgbClr val="C00000"/>
                </a:solidFill>
              </a:rPr>
              <a:t>RIP: Routing Information Protocol</a:t>
            </a:r>
            <a:r>
              <a:rPr lang="en-US" dirty="0"/>
              <a:t> </a:t>
            </a:r>
            <a:r>
              <a:rPr lang="en-US" sz="2400" dirty="0"/>
              <a:t>[RFC 1723]</a:t>
            </a:r>
          </a:p>
          <a:p>
            <a:pPr lvl="1">
              <a:defRPr/>
            </a:pPr>
            <a:r>
              <a:rPr lang="en-US" dirty="0"/>
              <a:t>classic DV: DVs exchanged every 30 secs</a:t>
            </a:r>
          </a:p>
          <a:p>
            <a:pPr lvl="1">
              <a:defRPr/>
            </a:pPr>
            <a:r>
              <a:rPr lang="en-US" dirty="0"/>
              <a:t>no longer widely used</a:t>
            </a:r>
          </a:p>
          <a:p>
            <a:pPr>
              <a:defRPr/>
            </a:pPr>
            <a:r>
              <a:rPr lang="en-US" dirty="0">
                <a:solidFill>
                  <a:srgbClr val="C00000"/>
                </a:solidFill>
              </a:rPr>
              <a:t>EIGRP: Enhanced Interior Gateway Routing Protocol</a:t>
            </a:r>
          </a:p>
          <a:p>
            <a:pPr lvl="1">
              <a:defRPr/>
            </a:pPr>
            <a:r>
              <a:rPr lang="en-US" dirty="0"/>
              <a:t>DV based</a:t>
            </a:r>
          </a:p>
          <a:p>
            <a:pPr lvl="1">
              <a:defRPr/>
            </a:pPr>
            <a:r>
              <a:rPr lang="en-US" dirty="0"/>
              <a:t>formerly Cisco-proprietary for decades (became open in 2013 [RFC 7868])</a:t>
            </a:r>
          </a:p>
          <a:p>
            <a:pPr>
              <a:defRPr/>
            </a:pPr>
            <a:r>
              <a:rPr lang="en-US" dirty="0"/>
              <a:t> </a:t>
            </a:r>
            <a:r>
              <a:rPr lang="en-US" dirty="0">
                <a:solidFill>
                  <a:srgbClr val="C00000"/>
                </a:solidFill>
              </a:rPr>
              <a:t>OSPF: Open Shortest Path First  </a:t>
            </a:r>
            <a:r>
              <a:rPr lang="en-US" sz="2000" dirty="0">
                <a:solidFill>
                  <a:srgbClr val="C00000"/>
                </a:solidFill>
              </a:rPr>
              <a:t>[RFC 2328]</a:t>
            </a:r>
          </a:p>
          <a:p>
            <a:pPr lvl="1">
              <a:defRPr/>
            </a:pPr>
            <a:r>
              <a:rPr lang="en-US" dirty="0"/>
              <a:t>link-state routing</a:t>
            </a:r>
          </a:p>
          <a:p>
            <a:pPr lvl="1">
              <a:defRPr/>
            </a:pPr>
            <a:r>
              <a:rPr lang="en-US" dirty="0"/>
              <a:t>IS-IS protocol (ISO standard, not RFC standard) essentially same as OSPF</a:t>
            </a:r>
          </a:p>
          <a:p>
            <a:pPr lvl="1">
              <a:defRPr/>
            </a:pPr>
            <a:endParaRPr lang="en-US" dirty="0"/>
          </a:p>
        </p:txBody>
      </p:sp>
    </p:spTree>
    <p:extLst>
      <p:ext uri="{BB962C8B-B14F-4D97-AF65-F5344CB8AC3E}">
        <p14:creationId xmlns:p14="http://schemas.microsoft.com/office/powerpoint/2010/main" val="3556107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3">
                                            <p:txEl>
                                              <p:pRg st="1" end="1"/>
                                            </p:txEl>
                                          </p:spTgt>
                                        </p:tgtEl>
                                        <p:attrNameLst>
                                          <p:attrName>style.visibility</p:attrName>
                                        </p:attrNameLst>
                                      </p:cBhvr>
                                      <p:to>
                                        <p:strVal val="visible"/>
                                      </p:to>
                                    </p:set>
                                    <p:animEffect transition="in" filter="dissolve">
                                      <p:cBhvr>
                                        <p:cTn id="7" dur="500"/>
                                        <p:tgtEl>
                                          <p:spTgt spid="223">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3">
                                            <p:txEl>
                                              <p:pRg st="2" end="2"/>
                                            </p:txEl>
                                          </p:spTgt>
                                        </p:tgtEl>
                                        <p:attrNameLst>
                                          <p:attrName>style.visibility</p:attrName>
                                        </p:attrNameLst>
                                      </p:cBhvr>
                                      <p:to>
                                        <p:strVal val="visible"/>
                                      </p:to>
                                    </p:set>
                                    <p:animEffect transition="in" filter="dissolve">
                                      <p:cBhvr>
                                        <p:cTn id="10" dur="500"/>
                                        <p:tgtEl>
                                          <p:spTgt spid="223">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23">
                                            <p:txEl>
                                              <p:pRg st="3" end="3"/>
                                            </p:txEl>
                                          </p:spTgt>
                                        </p:tgtEl>
                                        <p:attrNameLst>
                                          <p:attrName>style.visibility</p:attrName>
                                        </p:attrNameLst>
                                      </p:cBhvr>
                                      <p:to>
                                        <p:strVal val="visible"/>
                                      </p:to>
                                    </p:set>
                                    <p:animEffect transition="in" filter="dissolve">
                                      <p:cBhvr>
                                        <p:cTn id="13" dur="500"/>
                                        <p:tgtEl>
                                          <p:spTgt spid="22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23">
                                            <p:txEl>
                                              <p:pRg st="4" end="4"/>
                                            </p:txEl>
                                          </p:spTgt>
                                        </p:tgtEl>
                                        <p:attrNameLst>
                                          <p:attrName>style.visibility</p:attrName>
                                        </p:attrNameLst>
                                      </p:cBhvr>
                                      <p:to>
                                        <p:strVal val="visible"/>
                                      </p:to>
                                    </p:set>
                                    <p:animEffect transition="in" filter="dissolve">
                                      <p:cBhvr>
                                        <p:cTn id="18" dur="500"/>
                                        <p:tgtEl>
                                          <p:spTgt spid="223">
                                            <p:txEl>
                                              <p:pRg st="4" end="4"/>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223">
                                            <p:txEl>
                                              <p:pRg st="5" end="5"/>
                                            </p:txEl>
                                          </p:spTgt>
                                        </p:tgtEl>
                                        <p:attrNameLst>
                                          <p:attrName>style.visibility</p:attrName>
                                        </p:attrNameLst>
                                      </p:cBhvr>
                                      <p:to>
                                        <p:strVal val="visible"/>
                                      </p:to>
                                    </p:set>
                                    <p:animEffect transition="in" filter="dissolve">
                                      <p:cBhvr>
                                        <p:cTn id="21" dur="500"/>
                                        <p:tgtEl>
                                          <p:spTgt spid="223">
                                            <p:txEl>
                                              <p:pRg st="5" end="5"/>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223">
                                            <p:txEl>
                                              <p:pRg st="6" end="6"/>
                                            </p:txEl>
                                          </p:spTgt>
                                        </p:tgtEl>
                                        <p:attrNameLst>
                                          <p:attrName>style.visibility</p:attrName>
                                        </p:attrNameLst>
                                      </p:cBhvr>
                                      <p:to>
                                        <p:strVal val="visible"/>
                                      </p:to>
                                    </p:set>
                                    <p:animEffect transition="in" filter="dissolve">
                                      <p:cBhvr>
                                        <p:cTn id="24" dur="500"/>
                                        <p:tgtEl>
                                          <p:spTgt spid="223">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23">
                                            <p:txEl>
                                              <p:pRg st="7" end="7"/>
                                            </p:txEl>
                                          </p:spTgt>
                                        </p:tgtEl>
                                        <p:attrNameLst>
                                          <p:attrName>style.visibility</p:attrName>
                                        </p:attrNameLst>
                                      </p:cBhvr>
                                      <p:to>
                                        <p:strVal val="visible"/>
                                      </p:to>
                                    </p:set>
                                    <p:animEffect transition="in" filter="dissolve">
                                      <p:cBhvr>
                                        <p:cTn id="29" dur="500"/>
                                        <p:tgtEl>
                                          <p:spTgt spid="223">
                                            <p:txEl>
                                              <p:pRg st="7" end="7"/>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223">
                                            <p:txEl>
                                              <p:pRg st="8" end="8"/>
                                            </p:txEl>
                                          </p:spTgt>
                                        </p:tgtEl>
                                        <p:attrNameLst>
                                          <p:attrName>style.visibility</p:attrName>
                                        </p:attrNameLst>
                                      </p:cBhvr>
                                      <p:to>
                                        <p:strVal val="visible"/>
                                      </p:to>
                                    </p:set>
                                    <p:animEffect transition="in" filter="dissolve">
                                      <p:cBhvr>
                                        <p:cTn id="32" dur="500"/>
                                        <p:tgtEl>
                                          <p:spTgt spid="223">
                                            <p:txEl>
                                              <p:pRg st="8" end="8"/>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23">
                                            <p:txEl>
                                              <p:pRg st="9" end="9"/>
                                            </p:txEl>
                                          </p:spTgt>
                                        </p:tgtEl>
                                        <p:attrNameLst>
                                          <p:attrName>style.visibility</p:attrName>
                                        </p:attrNameLst>
                                      </p:cBhvr>
                                      <p:to>
                                        <p:strVal val="visible"/>
                                      </p:to>
                                    </p:set>
                                    <p:animEffect transition="in" filter="dissolve">
                                      <p:cBhvr>
                                        <p:cTn id="35" dur="500"/>
                                        <p:tgtEl>
                                          <p:spTgt spid="22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uiExpand="1"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DA1129F-3DCF-3A44-9CC7-AFE5C958C642}"/>
              </a:ext>
            </a:extLst>
          </p:cNvPr>
          <p:cNvSpPr>
            <a:spLocks noGrp="1"/>
          </p:cNvSpPr>
          <p:nvPr>
            <p:ph type="title"/>
          </p:nvPr>
        </p:nvSpPr>
        <p:spPr>
          <a:xfrm>
            <a:off x="838200" y="451821"/>
            <a:ext cx="10873636" cy="894622"/>
          </a:xfrm>
        </p:spPr>
        <p:txBody>
          <a:bodyPr>
            <a:noAutofit/>
          </a:bodyPr>
          <a:lstStyle/>
          <a:p>
            <a:r>
              <a:rPr lang="en-US" sz="4000" dirty="0"/>
              <a:t>OSPF (Open Shortest Path First) routing</a:t>
            </a:r>
            <a:endParaRPr lang="en-US" sz="4000" dirty="0">
              <a:latin typeface="+mn-lt"/>
            </a:endParaRPr>
          </a:p>
        </p:txBody>
      </p:sp>
      <p:sp>
        <p:nvSpPr>
          <p:cNvPr id="5" name="Slide Number Placeholder 4">
            <a:extLst>
              <a:ext uri="{FF2B5EF4-FFF2-40B4-BE49-F238E27FC236}">
                <a16:creationId xmlns:a16="http://schemas.microsoft.com/office/drawing/2014/main" id="{253403F4-351A-E44F-97D7-AD7199580E78}"/>
              </a:ext>
            </a:extLst>
          </p:cNvPr>
          <p:cNvSpPr>
            <a:spLocks noGrp="1"/>
          </p:cNvSpPr>
          <p:nvPr>
            <p:ph type="sldNum" sz="quarter" idx="4"/>
          </p:nvPr>
        </p:nvSpPr>
        <p:spPr/>
        <p:txBody>
          <a:bodyPr/>
          <a:lstStyle/>
          <a:p>
            <a:r>
              <a:rPr lang="en-US" dirty="0"/>
              <a:t>Network Layer: 5-</a:t>
            </a:r>
            <a:fld id="{C4204591-24BD-A542-B9D5-F8D8A88D2FEE}" type="slidenum">
              <a:rPr lang="en-US" smtClean="0"/>
              <a:pPr/>
              <a:t>47</a:t>
            </a:fld>
            <a:endParaRPr lang="en-US" dirty="0"/>
          </a:p>
        </p:txBody>
      </p:sp>
      <p:sp>
        <p:nvSpPr>
          <p:cNvPr id="223" name="Rectangle 3">
            <a:extLst>
              <a:ext uri="{FF2B5EF4-FFF2-40B4-BE49-F238E27FC236}">
                <a16:creationId xmlns:a16="http://schemas.microsoft.com/office/drawing/2014/main" id="{C4812894-1377-0F41-8D66-2DB2C98C7B52}"/>
              </a:ext>
            </a:extLst>
          </p:cNvPr>
          <p:cNvSpPr txBox="1">
            <a:spLocks noChangeArrowheads="1"/>
          </p:cNvSpPr>
          <p:nvPr/>
        </p:nvSpPr>
        <p:spPr>
          <a:xfrm>
            <a:off x="857488" y="1558642"/>
            <a:ext cx="10942029" cy="47670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r>
              <a:rPr lang="en-US" altLang="ja-JP" sz="3200" dirty="0"/>
              <a:t>“open”: publicly available</a:t>
            </a:r>
          </a:p>
          <a:p>
            <a:pPr marL="285750" indent="-274638"/>
            <a:r>
              <a:rPr lang="en-US" altLang="ja-JP" sz="3200" dirty="0"/>
              <a:t>classic link-state </a:t>
            </a:r>
          </a:p>
          <a:p>
            <a:pPr lvl="1"/>
            <a:r>
              <a:rPr lang="en-US" altLang="ja-JP" sz="2800" dirty="0"/>
              <a:t>each router floods OSPF link-state advertisements (directly over IP rather than using TCP/UDP) to all other routers in entire AS</a:t>
            </a:r>
          </a:p>
          <a:p>
            <a:pPr lvl="1"/>
            <a:r>
              <a:rPr lang="en-US" altLang="ja-JP" sz="2800" dirty="0"/>
              <a:t>multiple link costs metrics possible: bandwidth, delay</a:t>
            </a:r>
          </a:p>
          <a:p>
            <a:pPr lvl="1"/>
            <a:r>
              <a:rPr lang="en-US" altLang="ja-JP" sz="2800" dirty="0"/>
              <a:t>each router has full topology, uses Dijkstra’s algorithm to compute forwarding table</a:t>
            </a:r>
          </a:p>
          <a:p>
            <a:r>
              <a:rPr lang="en-US" altLang="ja-JP" i="1" dirty="0">
                <a:solidFill>
                  <a:srgbClr val="0000A8"/>
                </a:solidFill>
              </a:rPr>
              <a:t>security: </a:t>
            </a:r>
            <a:r>
              <a:rPr lang="en-US" altLang="ja-JP" dirty="0"/>
              <a:t>all OSPF messages authenticated (to prevent malicious intrusion) </a:t>
            </a:r>
          </a:p>
          <a:p>
            <a:endParaRPr lang="en-US" altLang="ja-JP" sz="3200" dirty="0"/>
          </a:p>
        </p:txBody>
      </p:sp>
    </p:spTree>
    <p:extLst>
      <p:ext uri="{BB962C8B-B14F-4D97-AF65-F5344CB8AC3E}">
        <p14:creationId xmlns:p14="http://schemas.microsoft.com/office/powerpoint/2010/main" val="1620562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3">
                                            <p:txEl>
                                              <p:pRg st="0" end="0"/>
                                            </p:txEl>
                                          </p:spTgt>
                                        </p:tgtEl>
                                        <p:attrNameLst>
                                          <p:attrName>style.visibility</p:attrName>
                                        </p:attrNameLst>
                                      </p:cBhvr>
                                      <p:to>
                                        <p:strVal val="visible"/>
                                      </p:to>
                                    </p:set>
                                    <p:animEffect transition="in" filter="dissolve">
                                      <p:cBhvr>
                                        <p:cTn id="7" dur="500"/>
                                        <p:tgtEl>
                                          <p:spTgt spid="22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23">
                                            <p:txEl>
                                              <p:pRg st="1" end="1"/>
                                            </p:txEl>
                                          </p:spTgt>
                                        </p:tgtEl>
                                        <p:attrNameLst>
                                          <p:attrName>style.visibility</p:attrName>
                                        </p:attrNameLst>
                                      </p:cBhvr>
                                      <p:to>
                                        <p:strVal val="visible"/>
                                      </p:to>
                                    </p:set>
                                    <p:animEffect transition="in" filter="dissolve">
                                      <p:cBhvr>
                                        <p:cTn id="12" dur="500"/>
                                        <p:tgtEl>
                                          <p:spTgt spid="223">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223">
                                            <p:txEl>
                                              <p:pRg st="2" end="2"/>
                                            </p:txEl>
                                          </p:spTgt>
                                        </p:tgtEl>
                                        <p:attrNameLst>
                                          <p:attrName>style.visibility</p:attrName>
                                        </p:attrNameLst>
                                      </p:cBhvr>
                                      <p:to>
                                        <p:strVal val="visible"/>
                                      </p:to>
                                    </p:set>
                                    <p:animEffect transition="in" filter="dissolve">
                                      <p:cBhvr>
                                        <p:cTn id="15" dur="500"/>
                                        <p:tgtEl>
                                          <p:spTgt spid="223">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23">
                                            <p:txEl>
                                              <p:pRg st="3" end="3"/>
                                            </p:txEl>
                                          </p:spTgt>
                                        </p:tgtEl>
                                        <p:attrNameLst>
                                          <p:attrName>style.visibility</p:attrName>
                                        </p:attrNameLst>
                                      </p:cBhvr>
                                      <p:to>
                                        <p:strVal val="visible"/>
                                      </p:to>
                                    </p:set>
                                    <p:animEffect transition="in" filter="dissolve">
                                      <p:cBhvr>
                                        <p:cTn id="18" dur="500"/>
                                        <p:tgtEl>
                                          <p:spTgt spid="223">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223">
                                            <p:txEl>
                                              <p:pRg st="4" end="4"/>
                                            </p:txEl>
                                          </p:spTgt>
                                        </p:tgtEl>
                                        <p:attrNameLst>
                                          <p:attrName>style.visibility</p:attrName>
                                        </p:attrNameLst>
                                      </p:cBhvr>
                                      <p:to>
                                        <p:strVal val="visible"/>
                                      </p:to>
                                    </p:set>
                                    <p:animEffect transition="in" filter="dissolve">
                                      <p:cBhvr>
                                        <p:cTn id="21" dur="500"/>
                                        <p:tgtEl>
                                          <p:spTgt spid="22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23">
                                            <p:txEl>
                                              <p:pRg st="5" end="5"/>
                                            </p:txEl>
                                          </p:spTgt>
                                        </p:tgtEl>
                                        <p:attrNameLst>
                                          <p:attrName>style.visibility</p:attrName>
                                        </p:attrNameLst>
                                      </p:cBhvr>
                                      <p:to>
                                        <p:strVal val="visible"/>
                                      </p:to>
                                    </p:set>
                                    <p:animEffect transition="in" filter="dissolve">
                                      <p:cBhvr>
                                        <p:cTn id="26" dur="500"/>
                                        <p:tgtEl>
                                          <p:spTgt spid="22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DA1129F-3DCF-3A44-9CC7-AFE5C958C642}"/>
              </a:ext>
            </a:extLst>
          </p:cNvPr>
          <p:cNvSpPr>
            <a:spLocks noGrp="1"/>
          </p:cNvSpPr>
          <p:nvPr>
            <p:ph type="title"/>
          </p:nvPr>
        </p:nvSpPr>
        <p:spPr>
          <a:xfrm>
            <a:off x="838200" y="451821"/>
            <a:ext cx="10873636" cy="894622"/>
          </a:xfrm>
        </p:spPr>
        <p:txBody>
          <a:bodyPr>
            <a:noAutofit/>
          </a:bodyPr>
          <a:lstStyle/>
          <a:p>
            <a:r>
              <a:rPr lang="en-US" dirty="0"/>
              <a:t>Hierarchical OSPF</a:t>
            </a:r>
            <a:endParaRPr lang="en-US" dirty="0">
              <a:latin typeface="+mn-lt"/>
            </a:endParaRPr>
          </a:p>
        </p:txBody>
      </p:sp>
      <p:sp>
        <p:nvSpPr>
          <p:cNvPr id="5" name="Slide Number Placeholder 4">
            <a:extLst>
              <a:ext uri="{FF2B5EF4-FFF2-40B4-BE49-F238E27FC236}">
                <a16:creationId xmlns:a16="http://schemas.microsoft.com/office/drawing/2014/main" id="{253403F4-351A-E44F-97D7-AD7199580E78}"/>
              </a:ext>
            </a:extLst>
          </p:cNvPr>
          <p:cNvSpPr>
            <a:spLocks noGrp="1"/>
          </p:cNvSpPr>
          <p:nvPr>
            <p:ph type="sldNum" sz="quarter" idx="4"/>
          </p:nvPr>
        </p:nvSpPr>
        <p:spPr/>
        <p:txBody>
          <a:bodyPr/>
          <a:lstStyle/>
          <a:p>
            <a:r>
              <a:rPr lang="en-US" dirty="0"/>
              <a:t>Network Layer: 5-</a:t>
            </a:r>
            <a:fld id="{C4204591-24BD-A542-B9D5-F8D8A88D2FEE}" type="slidenum">
              <a:rPr lang="en-US" smtClean="0"/>
              <a:pPr/>
              <a:t>48</a:t>
            </a:fld>
            <a:endParaRPr lang="en-US" dirty="0"/>
          </a:p>
        </p:txBody>
      </p:sp>
      <p:sp>
        <p:nvSpPr>
          <p:cNvPr id="9" name="Rectangle 3">
            <a:extLst>
              <a:ext uri="{FF2B5EF4-FFF2-40B4-BE49-F238E27FC236}">
                <a16:creationId xmlns:a16="http://schemas.microsoft.com/office/drawing/2014/main" id="{E5CD349E-2B0A-864D-A751-48FCEC8B37CD}"/>
              </a:ext>
            </a:extLst>
          </p:cNvPr>
          <p:cNvSpPr txBox="1">
            <a:spLocks noChangeArrowheads="1"/>
          </p:cNvSpPr>
          <p:nvPr/>
        </p:nvSpPr>
        <p:spPr bwMode="auto">
          <a:xfrm>
            <a:off x="858903" y="1430860"/>
            <a:ext cx="11470883" cy="17382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6538" marR="0" lvl="0" indent="-236538"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u="none" strike="noStrike" kern="0" cap="none" spc="0" normalizeH="0" baseline="0" noProof="0" dirty="0">
                <a:ln>
                  <a:noFill/>
                </a:ln>
                <a:solidFill>
                  <a:srgbClr val="0000A8"/>
                </a:solidFill>
                <a:effectLst/>
                <a:uLnTx/>
                <a:uFillTx/>
                <a:ea typeface="ＭＳ Ｐゴシック" charset="0"/>
              </a:rPr>
              <a:t>two-level hierarchy: </a:t>
            </a:r>
            <a:r>
              <a:rPr kumimoji="0" lang="en-US" sz="2800" b="0" i="0" u="none" strike="noStrike" kern="0" cap="none" spc="0" normalizeH="0" baseline="0" noProof="0" dirty="0">
                <a:ln>
                  <a:noFill/>
                </a:ln>
                <a:solidFill>
                  <a:srgbClr val="000000"/>
                </a:solidFill>
                <a:effectLst/>
                <a:uLnTx/>
                <a:uFillTx/>
                <a:ea typeface="ＭＳ Ｐゴシック" charset="0"/>
              </a:rPr>
              <a:t>local area, backbone.</a:t>
            </a:r>
          </a:p>
          <a:p>
            <a:pPr marL="635000" marR="0" lvl="1" indent="-225425" algn="l" defTabSz="914400" rtl="0" eaLnBrk="0" fontAlgn="base" latinLnBrk="0" hangingPunct="0">
              <a:lnSpc>
                <a:spcPct val="85000"/>
              </a:lnSpc>
              <a:spcBef>
                <a:spcPct val="20000"/>
              </a:spcBef>
              <a:spcAft>
                <a:spcPct val="0"/>
              </a:spcAft>
              <a:buClr>
                <a:srgbClr val="000099"/>
              </a:buClr>
              <a:buSzTx/>
              <a:buFont typeface="Arial"/>
              <a:buChar char="•"/>
              <a:defRPr/>
            </a:pPr>
            <a:r>
              <a:rPr kumimoji="0" lang="en-US" sz="2800" b="0" i="0" u="none" strike="noStrike" kern="0" cap="none" spc="0" normalizeH="0" baseline="0" noProof="0" dirty="0">
                <a:ln>
                  <a:noFill/>
                </a:ln>
                <a:solidFill>
                  <a:srgbClr val="000000"/>
                </a:solidFill>
                <a:effectLst/>
                <a:uLnTx/>
                <a:uFillTx/>
                <a:ea typeface="ＭＳ Ｐゴシック" charset="0"/>
              </a:rPr>
              <a:t>link-state advertisements flooded only in area</a:t>
            </a:r>
            <a:r>
              <a:rPr lang="en-US" sz="2800" kern="0" dirty="0">
                <a:solidFill>
                  <a:srgbClr val="000000"/>
                </a:solidFill>
              </a:rPr>
              <a:t>, or backbone</a:t>
            </a:r>
            <a:endParaRPr kumimoji="0" lang="en-US" sz="2800" b="0" i="0" u="none" strike="noStrike" kern="0" cap="none" spc="0" normalizeH="0" baseline="0" noProof="0" dirty="0">
              <a:ln>
                <a:noFill/>
              </a:ln>
              <a:solidFill>
                <a:srgbClr val="000000"/>
              </a:solidFill>
              <a:effectLst/>
              <a:uLnTx/>
              <a:uFillTx/>
              <a:ea typeface="ＭＳ Ｐゴシック" charset="0"/>
            </a:endParaRPr>
          </a:p>
          <a:p>
            <a:pPr marL="635000" marR="0" lvl="1" indent="-225425" algn="l" defTabSz="914400" rtl="0" eaLnBrk="0" fontAlgn="base" latinLnBrk="0" hangingPunct="0">
              <a:lnSpc>
                <a:spcPct val="85000"/>
              </a:lnSpc>
              <a:spcBef>
                <a:spcPct val="20000"/>
              </a:spcBef>
              <a:spcAft>
                <a:spcPct val="0"/>
              </a:spcAft>
              <a:buClr>
                <a:srgbClr val="000099"/>
              </a:buClr>
              <a:buSzTx/>
              <a:buFont typeface="Arial"/>
              <a:buChar char="•"/>
              <a:defRPr/>
            </a:pPr>
            <a:r>
              <a:rPr kumimoji="0" lang="en-US" sz="2800" b="0" i="0" u="none" strike="noStrike" kern="0" cap="none" spc="0" normalizeH="0" baseline="0" noProof="0" dirty="0">
                <a:ln>
                  <a:noFill/>
                </a:ln>
                <a:solidFill>
                  <a:srgbClr val="000000"/>
                </a:solidFill>
                <a:effectLst/>
                <a:uLnTx/>
                <a:uFillTx/>
                <a:ea typeface="ＭＳ Ｐゴシック" charset="0"/>
              </a:rPr>
              <a:t>each node has detailed area topology; only knows direction to reach other destinations</a:t>
            </a:r>
            <a:endParaRPr kumimoji="0" lang="en-US" sz="2400" b="0" i="0" u="none" strike="noStrike" kern="0" cap="none" spc="0" normalizeH="0" baseline="0" noProof="0" dirty="0">
              <a:ln>
                <a:noFill/>
              </a:ln>
              <a:solidFill>
                <a:srgbClr val="000000"/>
              </a:solidFill>
              <a:effectLst/>
              <a:uLnTx/>
              <a:uFillTx/>
              <a:ea typeface="ＭＳ Ｐゴシック" charset="0"/>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400" b="0" i="0" u="none" strike="noStrike" kern="0" cap="none" spc="0" normalizeH="0" baseline="0" noProof="0" dirty="0">
              <a:ln>
                <a:noFill/>
              </a:ln>
              <a:solidFill>
                <a:srgbClr val="000000"/>
              </a:solidFill>
              <a:effectLst/>
              <a:uLnTx/>
              <a:uFillTx/>
              <a:latin typeface="Gill Sans MT" charset="0"/>
              <a:ea typeface="ＭＳ Ｐゴシック" charset="0"/>
            </a:endParaRPr>
          </a:p>
        </p:txBody>
      </p:sp>
      <p:grpSp>
        <p:nvGrpSpPr>
          <p:cNvPr id="311" name="Group 310">
            <a:extLst>
              <a:ext uri="{FF2B5EF4-FFF2-40B4-BE49-F238E27FC236}">
                <a16:creationId xmlns:a16="http://schemas.microsoft.com/office/drawing/2014/main" id="{71841E75-3775-444F-8A3E-C66FDD41EC40}"/>
              </a:ext>
            </a:extLst>
          </p:cNvPr>
          <p:cNvGrpSpPr/>
          <p:nvPr/>
        </p:nvGrpSpPr>
        <p:grpSpPr>
          <a:xfrm>
            <a:off x="413359" y="3406459"/>
            <a:ext cx="4096011" cy="1200329"/>
            <a:chOff x="450937" y="3406459"/>
            <a:chExt cx="4096011" cy="1200329"/>
          </a:xfrm>
        </p:grpSpPr>
        <p:sp>
          <p:nvSpPr>
            <p:cNvPr id="2" name="Rectangle 1">
              <a:extLst>
                <a:ext uri="{FF2B5EF4-FFF2-40B4-BE49-F238E27FC236}">
                  <a16:creationId xmlns:a16="http://schemas.microsoft.com/office/drawing/2014/main" id="{E6998B30-C206-444D-A22D-D03C0369E70A}"/>
                </a:ext>
              </a:extLst>
            </p:cNvPr>
            <p:cNvSpPr/>
            <p:nvPr/>
          </p:nvSpPr>
          <p:spPr>
            <a:xfrm>
              <a:off x="450937" y="3406459"/>
              <a:ext cx="2968668" cy="1200329"/>
            </a:xfrm>
            <a:prstGeom prst="rect">
              <a:avLst/>
            </a:prstGeom>
          </p:spPr>
          <p:txBody>
            <a:bodyPr wrap="square">
              <a:spAutoFit/>
            </a:bodyPr>
            <a:lstStyle/>
            <a:p>
              <a:pPr>
                <a:lnSpc>
                  <a:spcPct val="90000"/>
                </a:lnSpc>
              </a:pPr>
              <a:r>
                <a:rPr lang="en-US" altLang="ja-JP" sz="2000" dirty="0">
                  <a:solidFill>
                    <a:srgbClr val="C00000"/>
                  </a:solidFill>
                </a:rPr>
                <a:t>area border routers: </a:t>
              </a:r>
              <a:r>
                <a:rPr lang="en-US" altLang="ja-JP" sz="2000" dirty="0"/>
                <a:t>“summarize” distances  to destinations in own area, advertise in backbone</a:t>
              </a:r>
              <a:endParaRPr lang="en-US" sz="2000" dirty="0"/>
            </a:p>
          </p:txBody>
        </p:sp>
        <p:cxnSp>
          <p:nvCxnSpPr>
            <p:cNvPr id="4" name="Straight Arrow Connector 3">
              <a:extLst>
                <a:ext uri="{FF2B5EF4-FFF2-40B4-BE49-F238E27FC236}">
                  <a16:creationId xmlns:a16="http://schemas.microsoft.com/office/drawing/2014/main" id="{9A22255D-97FC-BE41-8E14-612E6C5FE7F9}"/>
                </a:ext>
              </a:extLst>
            </p:cNvPr>
            <p:cNvCxnSpPr>
              <a:cxnSpLocks/>
            </p:cNvCxnSpPr>
            <p:nvPr/>
          </p:nvCxnSpPr>
          <p:spPr>
            <a:xfrm>
              <a:off x="3294345" y="4158641"/>
              <a:ext cx="1252603" cy="237994"/>
            </a:xfrm>
            <a:prstGeom prst="straightConnector1">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2" name="Freeform 2">
            <a:extLst>
              <a:ext uri="{FF2B5EF4-FFF2-40B4-BE49-F238E27FC236}">
                <a16:creationId xmlns:a16="http://schemas.microsoft.com/office/drawing/2014/main" id="{00D26CA2-1C4B-4948-9BEB-9AD445774458}"/>
              </a:ext>
            </a:extLst>
          </p:cNvPr>
          <p:cNvSpPr>
            <a:spLocks/>
          </p:cNvSpPr>
          <p:nvPr/>
        </p:nvSpPr>
        <p:spPr bwMode="auto">
          <a:xfrm>
            <a:off x="4334572" y="3279558"/>
            <a:ext cx="5195932" cy="1635654"/>
          </a:xfrm>
          <a:custGeom>
            <a:avLst/>
            <a:gdLst>
              <a:gd name="T0" fmla="*/ 2147483647 w 3786"/>
              <a:gd name="T1" fmla="*/ 2147483647 h 1390"/>
              <a:gd name="T2" fmla="*/ 2147483647 w 3786"/>
              <a:gd name="T3" fmla="*/ 2147483647 h 1390"/>
              <a:gd name="T4" fmla="*/ 2147483647 w 3786"/>
              <a:gd name="T5" fmla="*/ 2147483647 h 1390"/>
              <a:gd name="T6" fmla="*/ 2147483647 w 3786"/>
              <a:gd name="T7" fmla="*/ 2147483647 h 1390"/>
              <a:gd name="T8" fmla="*/ 2147483647 w 3786"/>
              <a:gd name="T9" fmla="*/ 2147483647 h 1390"/>
              <a:gd name="T10" fmla="*/ 2147483647 w 3786"/>
              <a:gd name="T11" fmla="*/ 2147483647 h 1390"/>
              <a:gd name="T12" fmla="*/ 2147483647 w 3786"/>
              <a:gd name="T13" fmla="*/ 2147483647 h 1390"/>
              <a:gd name="T14" fmla="*/ 2147483647 w 3786"/>
              <a:gd name="T15" fmla="*/ 2147483647 h 1390"/>
              <a:gd name="T16" fmla="*/ 2147483647 w 3786"/>
              <a:gd name="T17" fmla="*/ 2147483647 h 1390"/>
              <a:gd name="T18" fmla="*/ 2147483647 w 3786"/>
              <a:gd name="T19" fmla="*/ 2147483647 h 1390"/>
              <a:gd name="T20" fmla="*/ 2147483647 w 3786"/>
              <a:gd name="T21" fmla="*/ 2147483647 h 1390"/>
              <a:gd name="T22" fmla="*/ 2147483647 w 3786"/>
              <a:gd name="T23" fmla="*/ 2147483647 h 1390"/>
              <a:gd name="T24" fmla="*/ 2147483647 w 3786"/>
              <a:gd name="T25" fmla="*/ 2147483647 h 1390"/>
              <a:gd name="T26" fmla="*/ 2147483647 w 3786"/>
              <a:gd name="T27" fmla="*/ 2147483647 h 13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86"/>
              <a:gd name="T43" fmla="*/ 0 h 1390"/>
              <a:gd name="T44" fmla="*/ 3786 w 3786"/>
              <a:gd name="T45" fmla="*/ 1390 h 139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86" h="1390">
                <a:moveTo>
                  <a:pt x="408" y="575"/>
                </a:moveTo>
                <a:cubicBezTo>
                  <a:pt x="689" y="273"/>
                  <a:pt x="1286" y="110"/>
                  <a:pt x="1693" y="55"/>
                </a:cubicBezTo>
                <a:cubicBezTo>
                  <a:pt x="2100" y="0"/>
                  <a:pt x="2585" y="164"/>
                  <a:pt x="2852" y="245"/>
                </a:cubicBezTo>
                <a:cubicBezTo>
                  <a:pt x="3119" y="326"/>
                  <a:pt x="3163" y="420"/>
                  <a:pt x="3295" y="540"/>
                </a:cubicBezTo>
                <a:cubicBezTo>
                  <a:pt x="3427" y="660"/>
                  <a:pt x="3786" y="870"/>
                  <a:pt x="3702" y="1130"/>
                </a:cubicBezTo>
                <a:cubicBezTo>
                  <a:pt x="3618" y="1390"/>
                  <a:pt x="3209" y="1190"/>
                  <a:pt x="3035" y="1214"/>
                </a:cubicBezTo>
                <a:cubicBezTo>
                  <a:pt x="2870" y="1266"/>
                  <a:pt x="2655" y="1277"/>
                  <a:pt x="2655" y="1277"/>
                </a:cubicBezTo>
                <a:cubicBezTo>
                  <a:pt x="2655" y="1277"/>
                  <a:pt x="2160" y="1316"/>
                  <a:pt x="1918" y="1326"/>
                </a:cubicBezTo>
                <a:cubicBezTo>
                  <a:pt x="1676" y="1336"/>
                  <a:pt x="1387" y="1353"/>
                  <a:pt x="1201" y="1340"/>
                </a:cubicBezTo>
                <a:cubicBezTo>
                  <a:pt x="1015" y="1327"/>
                  <a:pt x="913" y="1278"/>
                  <a:pt x="801" y="1249"/>
                </a:cubicBezTo>
                <a:lnTo>
                  <a:pt x="527" y="1165"/>
                </a:lnTo>
                <a:cubicBezTo>
                  <a:pt x="404" y="1140"/>
                  <a:pt x="126" y="1159"/>
                  <a:pt x="63" y="1102"/>
                </a:cubicBezTo>
                <a:cubicBezTo>
                  <a:pt x="0" y="1045"/>
                  <a:pt x="85" y="919"/>
                  <a:pt x="148" y="821"/>
                </a:cubicBezTo>
                <a:cubicBezTo>
                  <a:pt x="205" y="733"/>
                  <a:pt x="127" y="877"/>
                  <a:pt x="408" y="575"/>
                </a:cubicBezTo>
                <a:close/>
              </a:path>
            </a:pathLst>
          </a:custGeom>
          <a:solidFill>
            <a:srgbClr val="9CE0FA"/>
          </a:solid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lstStyle/>
          <a:p>
            <a:endParaRPr lang="en-US" dirty="0"/>
          </a:p>
        </p:txBody>
      </p:sp>
      <p:sp>
        <p:nvSpPr>
          <p:cNvPr id="13" name="Line 4">
            <a:extLst>
              <a:ext uri="{FF2B5EF4-FFF2-40B4-BE49-F238E27FC236}">
                <a16:creationId xmlns:a16="http://schemas.microsoft.com/office/drawing/2014/main" id="{B3A30265-0502-2E44-91C8-7F6A692DF2ED}"/>
              </a:ext>
            </a:extLst>
          </p:cNvPr>
          <p:cNvSpPr>
            <a:spLocks noChangeShapeType="1"/>
          </p:cNvSpPr>
          <p:nvPr/>
        </p:nvSpPr>
        <p:spPr bwMode="auto">
          <a:xfrm flipV="1">
            <a:off x="5763247" y="3566679"/>
            <a:ext cx="915396" cy="256527"/>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4" name="Line 5">
            <a:extLst>
              <a:ext uri="{FF2B5EF4-FFF2-40B4-BE49-F238E27FC236}">
                <a16:creationId xmlns:a16="http://schemas.microsoft.com/office/drawing/2014/main" id="{F3EA57E3-BCC7-B44D-AA5F-1865DEAB13AF}"/>
              </a:ext>
            </a:extLst>
          </p:cNvPr>
          <p:cNvSpPr>
            <a:spLocks noChangeShapeType="1"/>
          </p:cNvSpPr>
          <p:nvPr/>
        </p:nvSpPr>
        <p:spPr bwMode="auto">
          <a:xfrm>
            <a:off x="6868035" y="3564326"/>
            <a:ext cx="1011463" cy="255350"/>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5" name="Line 6">
            <a:extLst>
              <a:ext uri="{FF2B5EF4-FFF2-40B4-BE49-F238E27FC236}">
                <a16:creationId xmlns:a16="http://schemas.microsoft.com/office/drawing/2014/main" id="{AC5895DE-2534-F446-AA70-E5357956E5A8}"/>
              </a:ext>
            </a:extLst>
          </p:cNvPr>
          <p:cNvSpPr>
            <a:spLocks noChangeShapeType="1"/>
          </p:cNvSpPr>
          <p:nvPr/>
        </p:nvSpPr>
        <p:spPr bwMode="auto">
          <a:xfrm>
            <a:off x="8088104" y="3859685"/>
            <a:ext cx="694438" cy="594249"/>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6" name="Line 7">
            <a:extLst>
              <a:ext uri="{FF2B5EF4-FFF2-40B4-BE49-F238E27FC236}">
                <a16:creationId xmlns:a16="http://schemas.microsoft.com/office/drawing/2014/main" id="{9D0CC190-E93A-3E4C-82E6-65DF0C40FDED}"/>
              </a:ext>
            </a:extLst>
          </p:cNvPr>
          <p:cNvSpPr>
            <a:spLocks noChangeShapeType="1"/>
          </p:cNvSpPr>
          <p:nvPr/>
        </p:nvSpPr>
        <p:spPr bwMode="auto">
          <a:xfrm flipV="1">
            <a:off x="6859800" y="3782021"/>
            <a:ext cx="1099297" cy="876664"/>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7" name="Line 8">
            <a:extLst>
              <a:ext uri="{FF2B5EF4-FFF2-40B4-BE49-F238E27FC236}">
                <a16:creationId xmlns:a16="http://schemas.microsoft.com/office/drawing/2014/main" id="{956923AE-8A09-FC41-A2B0-5C3F2806F9A4}"/>
              </a:ext>
            </a:extLst>
          </p:cNvPr>
          <p:cNvSpPr>
            <a:spLocks noChangeShapeType="1"/>
          </p:cNvSpPr>
          <p:nvPr/>
        </p:nvSpPr>
        <p:spPr bwMode="auto">
          <a:xfrm>
            <a:off x="5765992" y="3886750"/>
            <a:ext cx="984016" cy="735455"/>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8" name="Line 9">
            <a:extLst>
              <a:ext uri="{FF2B5EF4-FFF2-40B4-BE49-F238E27FC236}">
                <a16:creationId xmlns:a16="http://schemas.microsoft.com/office/drawing/2014/main" id="{415D6171-E88E-B04C-B618-395ED7221574}"/>
              </a:ext>
            </a:extLst>
          </p:cNvPr>
          <p:cNvSpPr>
            <a:spLocks noChangeShapeType="1"/>
          </p:cNvSpPr>
          <p:nvPr/>
        </p:nvSpPr>
        <p:spPr bwMode="auto">
          <a:xfrm flipH="1">
            <a:off x="8443558" y="4453933"/>
            <a:ext cx="345846" cy="653084"/>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19" name="Line 10">
            <a:extLst>
              <a:ext uri="{FF2B5EF4-FFF2-40B4-BE49-F238E27FC236}">
                <a16:creationId xmlns:a16="http://schemas.microsoft.com/office/drawing/2014/main" id="{360702C7-4B0C-7F42-A018-81D12296F51F}"/>
              </a:ext>
            </a:extLst>
          </p:cNvPr>
          <p:cNvSpPr>
            <a:spLocks noChangeShapeType="1"/>
          </p:cNvSpPr>
          <p:nvPr/>
        </p:nvSpPr>
        <p:spPr bwMode="auto">
          <a:xfrm>
            <a:off x="8468261" y="5087014"/>
            <a:ext cx="772665" cy="620136"/>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20" name="Line 11">
            <a:extLst>
              <a:ext uri="{FF2B5EF4-FFF2-40B4-BE49-F238E27FC236}">
                <a16:creationId xmlns:a16="http://schemas.microsoft.com/office/drawing/2014/main" id="{14EAE1F7-FA2A-8F48-A064-C682B967D652}"/>
              </a:ext>
            </a:extLst>
          </p:cNvPr>
          <p:cNvSpPr>
            <a:spLocks noChangeShapeType="1"/>
          </p:cNvSpPr>
          <p:nvPr/>
        </p:nvSpPr>
        <p:spPr bwMode="auto">
          <a:xfrm>
            <a:off x="6767849" y="4578667"/>
            <a:ext cx="473481" cy="991982"/>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21" name="Line 12">
            <a:extLst>
              <a:ext uri="{FF2B5EF4-FFF2-40B4-BE49-F238E27FC236}">
                <a16:creationId xmlns:a16="http://schemas.microsoft.com/office/drawing/2014/main" id="{D065808A-F6BA-FE4B-8FA5-43BECBDD1177}"/>
              </a:ext>
            </a:extLst>
          </p:cNvPr>
          <p:cNvSpPr>
            <a:spLocks noChangeShapeType="1"/>
          </p:cNvSpPr>
          <p:nvPr/>
        </p:nvSpPr>
        <p:spPr bwMode="auto">
          <a:xfrm>
            <a:off x="6389064" y="5218807"/>
            <a:ext cx="212723" cy="720158"/>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22" name="Line 13">
            <a:extLst>
              <a:ext uri="{FF2B5EF4-FFF2-40B4-BE49-F238E27FC236}">
                <a16:creationId xmlns:a16="http://schemas.microsoft.com/office/drawing/2014/main" id="{6DC2B1AB-97CE-174A-8025-8160622AFEDE}"/>
              </a:ext>
            </a:extLst>
          </p:cNvPr>
          <p:cNvSpPr>
            <a:spLocks noChangeShapeType="1"/>
          </p:cNvSpPr>
          <p:nvPr/>
        </p:nvSpPr>
        <p:spPr bwMode="auto">
          <a:xfrm flipH="1">
            <a:off x="6599043" y="5594184"/>
            <a:ext cx="625817" cy="338898"/>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23" name="Line 14">
            <a:extLst>
              <a:ext uri="{FF2B5EF4-FFF2-40B4-BE49-F238E27FC236}">
                <a16:creationId xmlns:a16="http://schemas.microsoft.com/office/drawing/2014/main" id="{2D8E2595-5DE3-9542-AE9C-FBA3A10B9173}"/>
              </a:ext>
            </a:extLst>
          </p:cNvPr>
          <p:cNvSpPr>
            <a:spLocks noChangeShapeType="1"/>
          </p:cNvSpPr>
          <p:nvPr/>
        </p:nvSpPr>
        <p:spPr bwMode="auto">
          <a:xfrm flipH="1">
            <a:off x="6432981" y="4663391"/>
            <a:ext cx="336240" cy="577774"/>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24" name="Line 15">
            <a:extLst>
              <a:ext uri="{FF2B5EF4-FFF2-40B4-BE49-F238E27FC236}">
                <a16:creationId xmlns:a16="http://schemas.microsoft.com/office/drawing/2014/main" id="{3BB7B98B-8514-6D42-BA93-FF70E11E6B51}"/>
              </a:ext>
            </a:extLst>
          </p:cNvPr>
          <p:cNvSpPr>
            <a:spLocks noChangeShapeType="1"/>
          </p:cNvSpPr>
          <p:nvPr/>
        </p:nvSpPr>
        <p:spPr bwMode="auto">
          <a:xfrm flipH="1">
            <a:off x="4906865" y="3773784"/>
            <a:ext cx="741100" cy="627196"/>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25" name="Line 16">
            <a:extLst>
              <a:ext uri="{FF2B5EF4-FFF2-40B4-BE49-F238E27FC236}">
                <a16:creationId xmlns:a16="http://schemas.microsoft.com/office/drawing/2014/main" id="{17EAFCC5-5652-FF4C-989D-613EAB9B4DC7}"/>
              </a:ext>
            </a:extLst>
          </p:cNvPr>
          <p:cNvSpPr>
            <a:spLocks noChangeShapeType="1"/>
          </p:cNvSpPr>
          <p:nvPr/>
        </p:nvSpPr>
        <p:spPr bwMode="auto">
          <a:xfrm flipH="1">
            <a:off x="4383979" y="4405687"/>
            <a:ext cx="499556" cy="586011"/>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26" name="Line 17">
            <a:extLst>
              <a:ext uri="{FF2B5EF4-FFF2-40B4-BE49-F238E27FC236}">
                <a16:creationId xmlns:a16="http://schemas.microsoft.com/office/drawing/2014/main" id="{82451BC4-66F4-DA44-B07F-0960389B7FB8}"/>
              </a:ext>
            </a:extLst>
          </p:cNvPr>
          <p:cNvSpPr>
            <a:spLocks noChangeShapeType="1"/>
          </p:cNvSpPr>
          <p:nvPr/>
        </p:nvSpPr>
        <p:spPr bwMode="auto">
          <a:xfrm flipH="1">
            <a:off x="3822664" y="5037591"/>
            <a:ext cx="537983" cy="444804"/>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27" name="Line 18">
            <a:extLst>
              <a:ext uri="{FF2B5EF4-FFF2-40B4-BE49-F238E27FC236}">
                <a16:creationId xmlns:a16="http://schemas.microsoft.com/office/drawing/2014/main" id="{A92ABA2D-CF9C-0B4C-B635-70C75BE83540}"/>
              </a:ext>
            </a:extLst>
          </p:cNvPr>
          <p:cNvSpPr>
            <a:spLocks noChangeShapeType="1"/>
          </p:cNvSpPr>
          <p:nvPr/>
        </p:nvSpPr>
        <p:spPr bwMode="auto">
          <a:xfrm flipH="1">
            <a:off x="4562391" y="5429442"/>
            <a:ext cx="374667" cy="502464"/>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28" name="Line 19">
            <a:extLst>
              <a:ext uri="{FF2B5EF4-FFF2-40B4-BE49-F238E27FC236}">
                <a16:creationId xmlns:a16="http://schemas.microsoft.com/office/drawing/2014/main" id="{FD4E8FBC-6653-AE45-9273-7EB6B0F658DE}"/>
              </a:ext>
            </a:extLst>
          </p:cNvPr>
          <p:cNvSpPr>
            <a:spLocks noChangeShapeType="1"/>
          </p:cNvSpPr>
          <p:nvPr/>
        </p:nvSpPr>
        <p:spPr bwMode="auto">
          <a:xfrm>
            <a:off x="4452599" y="5005819"/>
            <a:ext cx="550335" cy="385967"/>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sp>
        <p:nvSpPr>
          <p:cNvPr id="29" name="Freeform 20">
            <a:extLst>
              <a:ext uri="{FF2B5EF4-FFF2-40B4-BE49-F238E27FC236}">
                <a16:creationId xmlns:a16="http://schemas.microsoft.com/office/drawing/2014/main" id="{4A8AE031-D686-954E-BDE5-43F6AFD489F8}"/>
              </a:ext>
            </a:extLst>
          </p:cNvPr>
          <p:cNvSpPr>
            <a:spLocks/>
          </p:cNvSpPr>
          <p:nvPr/>
        </p:nvSpPr>
        <p:spPr bwMode="auto">
          <a:xfrm>
            <a:off x="3522107" y="4155044"/>
            <a:ext cx="1889804" cy="2091048"/>
          </a:xfrm>
          <a:custGeom>
            <a:avLst/>
            <a:gdLst>
              <a:gd name="T0" fmla="*/ 2147483647 w 1377"/>
              <a:gd name="T1" fmla="*/ 2147483647 h 1777"/>
              <a:gd name="T2" fmla="*/ 2147483647 w 1377"/>
              <a:gd name="T3" fmla="*/ 2147483647 h 1777"/>
              <a:gd name="T4" fmla="*/ 2147483647 w 1377"/>
              <a:gd name="T5" fmla="*/ 2147483647 h 1777"/>
              <a:gd name="T6" fmla="*/ 2147483647 w 1377"/>
              <a:gd name="T7" fmla="*/ 2147483647 h 1777"/>
              <a:gd name="T8" fmla="*/ 2147483647 w 1377"/>
              <a:gd name="T9" fmla="*/ 2147483647 h 1777"/>
              <a:gd name="T10" fmla="*/ 2147483647 w 1377"/>
              <a:gd name="T11" fmla="*/ 2147483647 h 1777"/>
              <a:gd name="T12" fmla="*/ 2147483647 w 1377"/>
              <a:gd name="T13" fmla="*/ 2147483647 h 1777"/>
              <a:gd name="T14" fmla="*/ 2147483647 w 1377"/>
              <a:gd name="T15" fmla="*/ 2147483647 h 1777"/>
              <a:gd name="T16" fmla="*/ 2147483647 w 1377"/>
              <a:gd name="T17" fmla="*/ 2147483647 h 1777"/>
              <a:gd name="T18" fmla="*/ 2147483647 w 1377"/>
              <a:gd name="T19" fmla="*/ 2147483647 h 1777"/>
              <a:gd name="T20" fmla="*/ 2147483647 w 1377"/>
              <a:gd name="T21" fmla="*/ 2147483647 h 1777"/>
              <a:gd name="T22" fmla="*/ 2147483647 w 1377"/>
              <a:gd name="T23" fmla="*/ 2147483647 h 1777"/>
              <a:gd name="T24" fmla="*/ 2147483647 w 1377"/>
              <a:gd name="T25" fmla="*/ 2147483647 h 1777"/>
              <a:gd name="T26" fmla="*/ 2147483647 w 1377"/>
              <a:gd name="T27" fmla="*/ 2147483647 h 1777"/>
              <a:gd name="T28" fmla="*/ 2147483647 w 1377"/>
              <a:gd name="T29" fmla="*/ 2147483647 h 1777"/>
              <a:gd name="T30" fmla="*/ 2147483647 w 1377"/>
              <a:gd name="T31" fmla="*/ 2147483647 h 1777"/>
              <a:gd name="T32" fmla="*/ 2147483647 w 1377"/>
              <a:gd name="T33" fmla="*/ 2147483647 h 17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77"/>
              <a:gd name="T52" fmla="*/ 0 h 1777"/>
              <a:gd name="T53" fmla="*/ 1377 w 1377"/>
              <a:gd name="T54" fmla="*/ 1777 h 17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77" h="1777">
                <a:moveTo>
                  <a:pt x="671" y="245"/>
                </a:moveTo>
                <a:cubicBezTo>
                  <a:pt x="604" y="317"/>
                  <a:pt x="533" y="382"/>
                  <a:pt x="474" y="463"/>
                </a:cubicBezTo>
                <a:cubicBezTo>
                  <a:pt x="415" y="544"/>
                  <a:pt x="366" y="663"/>
                  <a:pt x="319" y="730"/>
                </a:cubicBezTo>
                <a:cubicBezTo>
                  <a:pt x="272" y="797"/>
                  <a:pt x="242" y="800"/>
                  <a:pt x="193" y="863"/>
                </a:cubicBezTo>
                <a:cubicBezTo>
                  <a:pt x="144" y="926"/>
                  <a:pt x="48" y="1027"/>
                  <a:pt x="24" y="1109"/>
                </a:cubicBezTo>
                <a:cubicBezTo>
                  <a:pt x="0" y="1191"/>
                  <a:pt x="10" y="1295"/>
                  <a:pt x="46" y="1355"/>
                </a:cubicBezTo>
                <a:cubicBezTo>
                  <a:pt x="82" y="1415"/>
                  <a:pt x="172" y="1437"/>
                  <a:pt x="242" y="1467"/>
                </a:cubicBezTo>
                <a:cubicBezTo>
                  <a:pt x="312" y="1497"/>
                  <a:pt x="404" y="1499"/>
                  <a:pt x="467" y="1538"/>
                </a:cubicBezTo>
                <a:cubicBezTo>
                  <a:pt x="530" y="1577"/>
                  <a:pt x="518" y="1669"/>
                  <a:pt x="622" y="1699"/>
                </a:cubicBezTo>
                <a:cubicBezTo>
                  <a:pt x="726" y="1729"/>
                  <a:pt x="986" y="1777"/>
                  <a:pt x="1092" y="1720"/>
                </a:cubicBezTo>
                <a:cubicBezTo>
                  <a:pt x="1198" y="1663"/>
                  <a:pt x="1219" y="1471"/>
                  <a:pt x="1261" y="1355"/>
                </a:cubicBezTo>
                <a:cubicBezTo>
                  <a:pt x="1303" y="1239"/>
                  <a:pt x="1377" y="1150"/>
                  <a:pt x="1345" y="1025"/>
                </a:cubicBezTo>
                <a:cubicBezTo>
                  <a:pt x="1313" y="900"/>
                  <a:pt x="1084" y="727"/>
                  <a:pt x="1071" y="603"/>
                </a:cubicBezTo>
                <a:cubicBezTo>
                  <a:pt x="1058" y="479"/>
                  <a:pt x="1237" y="374"/>
                  <a:pt x="1268" y="280"/>
                </a:cubicBezTo>
                <a:cubicBezTo>
                  <a:pt x="1299" y="186"/>
                  <a:pt x="1320" y="82"/>
                  <a:pt x="1254" y="41"/>
                </a:cubicBezTo>
                <a:cubicBezTo>
                  <a:pt x="1188" y="0"/>
                  <a:pt x="970" y="2"/>
                  <a:pt x="874" y="34"/>
                </a:cubicBezTo>
                <a:cubicBezTo>
                  <a:pt x="778" y="66"/>
                  <a:pt x="738" y="173"/>
                  <a:pt x="671" y="245"/>
                </a:cubicBezTo>
                <a:close/>
              </a:path>
            </a:pathLst>
          </a:custGeom>
          <a:noFill/>
          <a:ln w="19050" cap="flat" cmpd="sng">
            <a:solidFill>
              <a:schemeClr val="tx1"/>
            </a:solidFill>
            <a:prstDash val="dash"/>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en-US" dirty="0"/>
          </a:p>
        </p:txBody>
      </p:sp>
      <p:sp>
        <p:nvSpPr>
          <p:cNvPr id="30" name="Freeform 21">
            <a:extLst>
              <a:ext uri="{FF2B5EF4-FFF2-40B4-BE49-F238E27FC236}">
                <a16:creationId xmlns:a16="http://schemas.microsoft.com/office/drawing/2014/main" id="{76E990D0-FD96-7940-BB7A-A942A0E222DB}"/>
              </a:ext>
            </a:extLst>
          </p:cNvPr>
          <p:cNvSpPr>
            <a:spLocks/>
          </p:cNvSpPr>
          <p:nvPr/>
        </p:nvSpPr>
        <p:spPr bwMode="auto">
          <a:xfrm>
            <a:off x="5997929" y="4329200"/>
            <a:ext cx="1645515" cy="2023974"/>
          </a:xfrm>
          <a:custGeom>
            <a:avLst/>
            <a:gdLst>
              <a:gd name="T0" fmla="*/ 2147483647 w 1199"/>
              <a:gd name="T1" fmla="*/ 2147483647 h 1720"/>
              <a:gd name="T2" fmla="*/ 2147483647 w 1199"/>
              <a:gd name="T3" fmla="*/ 2147483647 h 1720"/>
              <a:gd name="T4" fmla="*/ 2147483647 w 1199"/>
              <a:gd name="T5" fmla="*/ 2147483647 h 1720"/>
              <a:gd name="T6" fmla="*/ 2147483647 w 1199"/>
              <a:gd name="T7" fmla="*/ 2147483647 h 1720"/>
              <a:gd name="T8" fmla="*/ 2147483647 w 1199"/>
              <a:gd name="T9" fmla="*/ 2147483647 h 1720"/>
              <a:gd name="T10" fmla="*/ 2147483647 w 1199"/>
              <a:gd name="T11" fmla="*/ 2147483647 h 1720"/>
              <a:gd name="T12" fmla="*/ 2147483647 w 1199"/>
              <a:gd name="T13" fmla="*/ 2147483647 h 1720"/>
              <a:gd name="T14" fmla="*/ 2147483647 w 1199"/>
              <a:gd name="T15" fmla="*/ 2147483647 h 1720"/>
              <a:gd name="T16" fmla="*/ 2147483647 w 1199"/>
              <a:gd name="T17" fmla="*/ 2147483647 h 1720"/>
              <a:gd name="T18" fmla="*/ 2147483647 w 1199"/>
              <a:gd name="T19" fmla="*/ 2147483647 h 1720"/>
              <a:gd name="T20" fmla="*/ 2147483647 w 1199"/>
              <a:gd name="T21" fmla="*/ 2147483647 h 1720"/>
              <a:gd name="T22" fmla="*/ 2147483647 w 1199"/>
              <a:gd name="T23" fmla="*/ 2147483647 h 1720"/>
              <a:gd name="T24" fmla="*/ 2147483647 w 1199"/>
              <a:gd name="T25" fmla="*/ 2147483647 h 1720"/>
              <a:gd name="T26" fmla="*/ 2147483647 w 1199"/>
              <a:gd name="T27" fmla="*/ 2147483647 h 1720"/>
              <a:gd name="T28" fmla="*/ 2147483647 w 1199"/>
              <a:gd name="T29" fmla="*/ 2147483647 h 17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99"/>
              <a:gd name="T46" fmla="*/ 0 h 1720"/>
              <a:gd name="T47" fmla="*/ 1199 w 1199"/>
              <a:gd name="T48" fmla="*/ 1720 h 17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99" h="1720">
                <a:moveTo>
                  <a:pt x="651" y="20"/>
                </a:moveTo>
                <a:cubicBezTo>
                  <a:pt x="595" y="0"/>
                  <a:pt x="643" y="10"/>
                  <a:pt x="609" y="20"/>
                </a:cubicBezTo>
                <a:cubicBezTo>
                  <a:pt x="575" y="30"/>
                  <a:pt x="499" y="45"/>
                  <a:pt x="447" y="83"/>
                </a:cubicBezTo>
                <a:cubicBezTo>
                  <a:pt x="395" y="121"/>
                  <a:pt x="354" y="178"/>
                  <a:pt x="300" y="245"/>
                </a:cubicBezTo>
                <a:cubicBezTo>
                  <a:pt x="246" y="312"/>
                  <a:pt x="173" y="379"/>
                  <a:pt x="124" y="483"/>
                </a:cubicBezTo>
                <a:cubicBezTo>
                  <a:pt x="75" y="587"/>
                  <a:pt x="10" y="742"/>
                  <a:pt x="5" y="870"/>
                </a:cubicBezTo>
                <a:cubicBezTo>
                  <a:pt x="0" y="998"/>
                  <a:pt x="50" y="1122"/>
                  <a:pt x="96" y="1249"/>
                </a:cubicBezTo>
                <a:cubicBezTo>
                  <a:pt x="142" y="1376"/>
                  <a:pt x="153" y="1564"/>
                  <a:pt x="279" y="1635"/>
                </a:cubicBezTo>
                <a:cubicBezTo>
                  <a:pt x="405" y="1706"/>
                  <a:pt x="711" y="1720"/>
                  <a:pt x="855" y="1678"/>
                </a:cubicBezTo>
                <a:cubicBezTo>
                  <a:pt x="999" y="1636"/>
                  <a:pt x="1089" y="1492"/>
                  <a:pt x="1143" y="1383"/>
                </a:cubicBezTo>
                <a:cubicBezTo>
                  <a:pt x="1197" y="1274"/>
                  <a:pt x="1199" y="1129"/>
                  <a:pt x="1178" y="1024"/>
                </a:cubicBezTo>
                <a:cubicBezTo>
                  <a:pt x="1157" y="919"/>
                  <a:pt x="1057" y="854"/>
                  <a:pt x="1016" y="750"/>
                </a:cubicBezTo>
                <a:cubicBezTo>
                  <a:pt x="975" y="646"/>
                  <a:pt x="944" y="501"/>
                  <a:pt x="932" y="399"/>
                </a:cubicBezTo>
                <a:cubicBezTo>
                  <a:pt x="920" y="297"/>
                  <a:pt x="994" y="203"/>
                  <a:pt x="946" y="139"/>
                </a:cubicBezTo>
                <a:cubicBezTo>
                  <a:pt x="898" y="75"/>
                  <a:pt x="707" y="40"/>
                  <a:pt x="651" y="20"/>
                </a:cubicBezTo>
                <a:close/>
              </a:path>
            </a:pathLst>
          </a:custGeom>
          <a:noFill/>
          <a:ln w="19050" cap="flat" cmpd="sng">
            <a:solidFill>
              <a:schemeClr val="tx1"/>
            </a:solidFill>
            <a:prstDash val="dash"/>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en-US" dirty="0"/>
          </a:p>
        </p:txBody>
      </p:sp>
      <p:sp>
        <p:nvSpPr>
          <p:cNvPr id="31" name="Freeform 22">
            <a:extLst>
              <a:ext uri="{FF2B5EF4-FFF2-40B4-BE49-F238E27FC236}">
                <a16:creationId xmlns:a16="http://schemas.microsoft.com/office/drawing/2014/main" id="{A175B432-6DB9-FB42-A05C-89AA360AAAE7}"/>
              </a:ext>
            </a:extLst>
          </p:cNvPr>
          <p:cNvSpPr>
            <a:spLocks/>
          </p:cNvSpPr>
          <p:nvPr/>
        </p:nvSpPr>
        <p:spPr bwMode="auto">
          <a:xfrm>
            <a:off x="8097711" y="4111505"/>
            <a:ext cx="1797853" cy="2016914"/>
          </a:xfrm>
          <a:custGeom>
            <a:avLst/>
            <a:gdLst>
              <a:gd name="T0" fmla="*/ 2147483647 w 1310"/>
              <a:gd name="T1" fmla="*/ 2147483647 h 1714"/>
              <a:gd name="T2" fmla="*/ 2147483647 w 1310"/>
              <a:gd name="T3" fmla="*/ 2147483647 h 1714"/>
              <a:gd name="T4" fmla="*/ 2147483647 w 1310"/>
              <a:gd name="T5" fmla="*/ 2147483647 h 1714"/>
              <a:gd name="T6" fmla="*/ 2147483647 w 1310"/>
              <a:gd name="T7" fmla="*/ 2147483647 h 1714"/>
              <a:gd name="T8" fmla="*/ 2147483647 w 1310"/>
              <a:gd name="T9" fmla="*/ 2147483647 h 1714"/>
              <a:gd name="T10" fmla="*/ 2147483647 w 1310"/>
              <a:gd name="T11" fmla="*/ 2147483647 h 1714"/>
              <a:gd name="T12" fmla="*/ 2147483647 w 1310"/>
              <a:gd name="T13" fmla="*/ 2147483647 h 1714"/>
              <a:gd name="T14" fmla="*/ 2147483647 w 1310"/>
              <a:gd name="T15" fmla="*/ 2147483647 h 1714"/>
              <a:gd name="T16" fmla="*/ 2147483647 w 1310"/>
              <a:gd name="T17" fmla="*/ 2147483647 h 1714"/>
              <a:gd name="T18" fmla="*/ 2147483647 w 1310"/>
              <a:gd name="T19" fmla="*/ 2147483647 h 1714"/>
              <a:gd name="T20" fmla="*/ 2147483647 w 1310"/>
              <a:gd name="T21" fmla="*/ 2147483647 h 1714"/>
              <a:gd name="T22" fmla="*/ 2147483647 w 1310"/>
              <a:gd name="T23" fmla="*/ 2147483647 h 1714"/>
              <a:gd name="T24" fmla="*/ 2147483647 w 1310"/>
              <a:gd name="T25" fmla="*/ 2147483647 h 17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10"/>
              <a:gd name="T40" fmla="*/ 0 h 1714"/>
              <a:gd name="T41" fmla="*/ 1310 w 1310"/>
              <a:gd name="T42" fmla="*/ 1714 h 17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10" h="1714">
                <a:moveTo>
                  <a:pt x="470" y="29"/>
                </a:moveTo>
                <a:cubicBezTo>
                  <a:pt x="373" y="0"/>
                  <a:pt x="308" y="123"/>
                  <a:pt x="245" y="198"/>
                </a:cubicBezTo>
                <a:cubicBezTo>
                  <a:pt x="182" y="273"/>
                  <a:pt x="130" y="385"/>
                  <a:pt x="90" y="479"/>
                </a:cubicBezTo>
                <a:cubicBezTo>
                  <a:pt x="50" y="573"/>
                  <a:pt x="12" y="651"/>
                  <a:pt x="6" y="760"/>
                </a:cubicBezTo>
                <a:cubicBezTo>
                  <a:pt x="0" y="869"/>
                  <a:pt x="7" y="1042"/>
                  <a:pt x="55" y="1132"/>
                </a:cubicBezTo>
                <a:cubicBezTo>
                  <a:pt x="103" y="1222"/>
                  <a:pt x="191" y="1232"/>
                  <a:pt x="294" y="1301"/>
                </a:cubicBezTo>
                <a:cubicBezTo>
                  <a:pt x="397" y="1370"/>
                  <a:pt x="536" y="1479"/>
                  <a:pt x="673" y="1546"/>
                </a:cubicBezTo>
                <a:cubicBezTo>
                  <a:pt x="810" y="1613"/>
                  <a:pt x="1018" y="1714"/>
                  <a:pt x="1116" y="1701"/>
                </a:cubicBezTo>
                <a:cubicBezTo>
                  <a:pt x="1214" y="1688"/>
                  <a:pt x="1310" y="1559"/>
                  <a:pt x="1263" y="1469"/>
                </a:cubicBezTo>
                <a:cubicBezTo>
                  <a:pt x="1216" y="1379"/>
                  <a:pt x="925" y="1270"/>
                  <a:pt x="835" y="1160"/>
                </a:cubicBezTo>
                <a:cubicBezTo>
                  <a:pt x="745" y="1050"/>
                  <a:pt x="723" y="940"/>
                  <a:pt x="722" y="809"/>
                </a:cubicBezTo>
                <a:cubicBezTo>
                  <a:pt x="721" y="678"/>
                  <a:pt x="871" y="504"/>
                  <a:pt x="828" y="373"/>
                </a:cubicBezTo>
                <a:cubicBezTo>
                  <a:pt x="785" y="242"/>
                  <a:pt x="567" y="58"/>
                  <a:pt x="470" y="29"/>
                </a:cubicBezTo>
                <a:close/>
              </a:path>
            </a:pathLst>
          </a:custGeom>
          <a:noFill/>
          <a:ln w="19050" cap="flat" cmpd="sng">
            <a:solidFill>
              <a:schemeClr val="tx1"/>
            </a:solidFill>
            <a:prstDash val="dash"/>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en-US" dirty="0"/>
          </a:p>
        </p:txBody>
      </p:sp>
      <p:sp>
        <p:nvSpPr>
          <p:cNvPr id="34" name="Text Box 25">
            <a:extLst>
              <a:ext uri="{FF2B5EF4-FFF2-40B4-BE49-F238E27FC236}">
                <a16:creationId xmlns:a16="http://schemas.microsoft.com/office/drawing/2014/main" id="{526A3D82-0DBB-D144-85E2-DF01CA84E5DC}"/>
              </a:ext>
            </a:extLst>
          </p:cNvPr>
          <p:cNvSpPr txBox="1">
            <a:spLocks noChangeArrowheads="1"/>
          </p:cNvSpPr>
          <p:nvPr/>
        </p:nvSpPr>
        <p:spPr bwMode="auto">
          <a:xfrm>
            <a:off x="3391728" y="6026044"/>
            <a:ext cx="719141" cy="2718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area 1</a:t>
            </a:r>
          </a:p>
        </p:txBody>
      </p:sp>
      <p:sp>
        <p:nvSpPr>
          <p:cNvPr id="35" name="Text Box 26">
            <a:extLst>
              <a:ext uri="{FF2B5EF4-FFF2-40B4-BE49-F238E27FC236}">
                <a16:creationId xmlns:a16="http://schemas.microsoft.com/office/drawing/2014/main" id="{3CF37756-7ADA-B944-861F-B21214613BB2}"/>
              </a:ext>
            </a:extLst>
          </p:cNvPr>
          <p:cNvSpPr txBox="1">
            <a:spLocks noChangeArrowheads="1"/>
          </p:cNvSpPr>
          <p:nvPr/>
        </p:nvSpPr>
        <p:spPr bwMode="auto">
          <a:xfrm>
            <a:off x="6474154" y="6304928"/>
            <a:ext cx="719141" cy="271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area 2</a:t>
            </a:r>
          </a:p>
        </p:txBody>
      </p:sp>
      <p:sp>
        <p:nvSpPr>
          <p:cNvPr id="36" name="Text Box 27">
            <a:extLst>
              <a:ext uri="{FF2B5EF4-FFF2-40B4-BE49-F238E27FC236}">
                <a16:creationId xmlns:a16="http://schemas.microsoft.com/office/drawing/2014/main" id="{7C3A4E73-AA92-8249-AB3B-6CC740F4F2BD}"/>
              </a:ext>
            </a:extLst>
          </p:cNvPr>
          <p:cNvSpPr txBox="1">
            <a:spLocks noChangeArrowheads="1"/>
          </p:cNvSpPr>
          <p:nvPr/>
        </p:nvSpPr>
        <p:spPr bwMode="auto">
          <a:xfrm>
            <a:off x="9140740" y="5103488"/>
            <a:ext cx="719141" cy="2718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t>area 3</a:t>
            </a:r>
          </a:p>
        </p:txBody>
      </p:sp>
      <p:sp>
        <p:nvSpPr>
          <p:cNvPr id="37" name="Text Box 28">
            <a:extLst>
              <a:ext uri="{FF2B5EF4-FFF2-40B4-BE49-F238E27FC236}">
                <a16:creationId xmlns:a16="http://schemas.microsoft.com/office/drawing/2014/main" id="{18685611-08AA-4149-8349-26BBE7FDB575}"/>
              </a:ext>
            </a:extLst>
          </p:cNvPr>
          <p:cNvSpPr txBox="1">
            <a:spLocks noChangeArrowheads="1"/>
          </p:cNvSpPr>
          <p:nvPr/>
        </p:nvSpPr>
        <p:spPr bwMode="auto">
          <a:xfrm>
            <a:off x="6209380" y="3772638"/>
            <a:ext cx="120097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000" dirty="0">
                <a:latin typeface="+mn-lt"/>
              </a:rPr>
              <a:t>backbone</a:t>
            </a:r>
          </a:p>
        </p:txBody>
      </p:sp>
      <p:sp>
        <p:nvSpPr>
          <p:cNvPr id="39" name="Text Box 30">
            <a:extLst>
              <a:ext uri="{FF2B5EF4-FFF2-40B4-BE49-F238E27FC236}">
                <a16:creationId xmlns:a16="http://schemas.microsoft.com/office/drawing/2014/main" id="{09113073-4CDB-9F4F-B46A-2F706311BD4D}"/>
              </a:ext>
            </a:extLst>
          </p:cNvPr>
          <p:cNvSpPr txBox="1">
            <a:spLocks noChangeArrowheads="1"/>
          </p:cNvSpPr>
          <p:nvPr/>
        </p:nvSpPr>
        <p:spPr bwMode="auto">
          <a:xfrm>
            <a:off x="7742257" y="5796581"/>
            <a:ext cx="806975" cy="414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85000"/>
              </a:lnSpc>
            </a:pPr>
            <a:r>
              <a:rPr lang="en-US" sz="1800" dirty="0">
                <a:solidFill>
                  <a:srgbClr val="CC0000"/>
                </a:solidFill>
              </a:rPr>
              <a:t>internal</a:t>
            </a:r>
          </a:p>
          <a:p>
            <a:pPr>
              <a:lnSpc>
                <a:spcPct val="85000"/>
              </a:lnSpc>
            </a:pPr>
            <a:r>
              <a:rPr lang="en-US" sz="1800" dirty="0">
                <a:solidFill>
                  <a:srgbClr val="CC0000"/>
                </a:solidFill>
              </a:rPr>
              <a:t>routers</a:t>
            </a:r>
          </a:p>
        </p:txBody>
      </p:sp>
      <p:sp>
        <p:nvSpPr>
          <p:cNvPr id="40" name="Line 242">
            <a:extLst>
              <a:ext uri="{FF2B5EF4-FFF2-40B4-BE49-F238E27FC236}">
                <a16:creationId xmlns:a16="http://schemas.microsoft.com/office/drawing/2014/main" id="{E9DC385B-82C7-7542-81CE-F0D596EEB757}"/>
              </a:ext>
            </a:extLst>
          </p:cNvPr>
          <p:cNvSpPr>
            <a:spLocks noChangeShapeType="1"/>
          </p:cNvSpPr>
          <p:nvPr/>
        </p:nvSpPr>
        <p:spPr bwMode="auto">
          <a:xfrm flipV="1">
            <a:off x="8587660" y="5774224"/>
            <a:ext cx="424074" cy="148268"/>
          </a:xfrm>
          <a:prstGeom prst="line">
            <a:avLst/>
          </a:prstGeom>
          <a:noFill/>
          <a:ln w="9525">
            <a:solidFill>
              <a:srgbClr val="CC0000"/>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dirty="0"/>
          </a:p>
        </p:txBody>
      </p:sp>
      <p:sp>
        <p:nvSpPr>
          <p:cNvPr id="41" name="Line 243">
            <a:extLst>
              <a:ext uri="{FF2B5EF4-FFF2-40B4-BE49-F238E27FC236}">
                <a16:creationId xmlns:a16="http://schemas.microsoft.com/office/drawing/2014/main" id="{39812F8B-3200-3E4D-B3DD-82CDCC1756FD}"/>
              </a:ext>
            </a:extLst>
          </p:cNvPr>
          <p:cNvSpPr>
            <a:spLocks noChangeShapeType="1"/>
          </p:cNvSpPr>
          <p:nvPr/>
        </p:nvSpPr>
        <p:spPr bwMode="auto">
          <a:xfrm flipH="1" flipV="1">
            <a:off x="7388176" y="5681262"/>
            <a:ext cx="415840" cy="222402"/>
          </a:xfrm>
          <a:prstGeom prst="line">
            <a:avLst/>
          </a:prstGeom>
          <a:noFill/>
          <a:ln w="9525">
            <a:solidFill>
              <a:srgbClr val="CC0000"/>
            </a:solidFill>
            <a:round/>
            <a:headEnd/>
            <a:tailEnd type="triangle" w="med" len="med"/>
          </a:ln>
          <a:extLst>
            <a:ext uri="{909E8E84-426E-40dd-AFC4-6F175D3DCCD1}">
              <a14:hiddenFill xmlns:a14="http://schemas.microsoft.com/office/drawing/2010/main" xmlns="">
                <a:noFill/>
              </a14:hiddenFill>
            </a:ext>
          </a:extLst>
        </p:spPr>
        <p:txBody>
          <a:bodyPr wrap="none"/>
          <a:lstStyle/>
          <a:p>
            <a:endParaRPr lang="en-US" dirty="0"/>
          </a:p>
        </p:txBody>
      </p:sp>
      <p:sp>
        <p:nvSpPr>
          <p:cNvPr id="42" name="Line 244">
            <a:extLst>
              <a:ext uri="{FF2B5EF4-FFF2-40B4-BE49-F238E27FC236}">
                <a16:creationId xmlns:a16="http://schemas.microsoft.com/office/drawing/2014/main" id="{6B25EAA5-6390-E643-AD0D-056F1A252A33}"/>
              </a:ext>
            </a:extLst>
          </p:cNvPr>
          <p:cNvSpPr>
            <a:spLocks noChangeShapeType="1"/>
          </p:cNvSpPr>
          <p:nvPr/>
        </p:nvSpPr>
        <p:spPr bwMode="auto">
          <a:xfrm flipV="1">
            <a:off x="6785690" y="3169085"/>
            <a:ext cx="0" cy="274038"/>
          </a:xfrm>
          <a:prstGeom prst="line">
            <a:avLst/>
          </a:prstGeom>
          <a:noFill/>
          <a:ln w="19050">
            <a:solidFill>
              <a:schemeClr val="tx1"/>
            </a:solidFill>
            <a:round/>
            <a:headEnd/>
            <a:tailEnd/>
          </a:ln>
          <a:extLst>
            <a:ext uri="{909E8E84-426E-40dd-AFC4-6F175D3DCCD1}">
              <a14:hiddenFill xmlns:a14="http://schemas.microsoft.com/office/drawing/2010/main" xmlns="">
                <a:noFill/>
              </a14:hiddenFill>
            </a:ext>
          </a:extLst>
        </p:spPr>
        <p:txBody>
          <a:bodyPr wrap="none"/>
          <a:lstStyle/>
          <a:p>
            <a:endParaRPr lang="en-US" dirty="0"/>
          </a:p>
        </p:txBody>
      </p:sp>
      <p:grpSp>
        <p:nvGrpSpPr>
          <p:cNvPr id="182" name="Group 181">
            <a:extLst>
              <a:ext uri="{FF2B5EF4-FFF2-40B4-BE49-F238E27FC236}">
                <a16:creationId xmlns:a16="http://schemas.microsoft.com/office/drawing/2014/main" id="{847A93B5-CC69-A44B-AAAE-12AD6D23A7A9}"/>
              </a:ext>
            </a:extLst>
          </p:cNvPr>
          <p:cNvGrpSpPr/>
          <p:nvPr/>
        </p:nvGrpSpPr>
        <p:grpSpPr>
          <a:xfrm>
            <a:off x="6340202" y="5745395"/>
            <a:ext cx="597931" cy="300817"/>
            <a:chOff x="7493876" y="2774731"/>
            <a:chExt cx="1481958" cy="894622"/>
          </a:xfrm>
        </p:grpSpPr>
        <p:sp>
          <p:nvSpPr>
            <p:cNvPr id="183" name="Freeform 182">
              <a:extLst>
                <a:ext uri="{FF2B5EF4-FFF2-40B4-BE49-F238E27FC236}">
                  <a16:creationId xmlns:a16="http://schemas.microsoft.com/office/drawing/2014/main" id="{7FA838DF-A766-7A4B-940A-1681DF70B2A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4" name="Oval 183">
              <a:extLst>
                <a:ext uri="{FF2B5EF4-FFF2-40B4-BE49-F238E27FC236}">
                  <a16:creationId xmlns:a16="http://schemas.microsoft.com/office/drawing/2014/main" id="{17118679-0E33-704D-880E-4ED3E57EA85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5" name="Group 184">
              <a:extLst>
                <a:ext uri="{FF2B5EF4-FFF2-40B4-BE49-F238E27FC236}">
                  <a16:creationId xmlns:a16="http://schemas.microsoft.com/office/drawing/2014/main" id="{645DB019-F2E3-E84C-B22B-C6882C5E892C}"/>
                </a:ext>
              </a:extLst>
            </p:cNvPr>
            <p:cNvGrpSpPr/>
            <p:nvPr/>
          </p:nvGrpSpPr>
          <p:grpSpPr>
            <a:xfrm>
              <a:off x="7713663" y="2848339"/>
              <a:ext cx="1042107" cy="425543"/>
              <a:chOff x="7786941" y="2884917"/>
              <a:chExt cx="897649" cy="353919"/>
            </a:xfrm>
          </p:grpSpPr>
          <p:sp>
            <p:nvSpPr>
              <p:cNvPr id="186" name="Freeform 185">
                <a:extLst>
                  <a:ext uri="{FF2B5EF4-FFF2-40B4-BE49-F238E27FC236}">
                    <a16:creationId xmlns:a16="http://schemas.microsoft.com/office/drawing/2014/main" id="{9F56C0EB-9618-5B47-8A4D-9F65F49BC7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7" name="Freeform 186">
                <a:extLst>
                  <a:ext uri="{FF2B5EF4-FFF2-40B4-BE49-F238E27FC236}">
                    <a16:creationId xmlns:a16="http://schemas.microsoft.com/office/drawing/2014/main" id="{31C1F5AB-80D4-0A49-958A-7FFD82B6DC5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8" name="Freeform 187">
                <a:extLst>
                  <a:ext uri="{FF2B5EF4-FFF2-40B4-BE49-F238E27FC236}">
                    <a16:creationId xmlns:a16="http://schemas.microsoft.com/office/drawing/2014/main" id="{35442207-78FF-FC47-A3B8-E449CBF502A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9" name="Freeform 188">
                <a:extLst>
                  <a:ext uri="{FF2B5EF4-FFF2-40B4-BE49-F238E27FC236}">
                    <a16:creationId xmlns:a16="http://schemas.microsoft.com/office/drawing/2014/main" id="{6C1116D5-AC90-8649-9151-ECC3A4A0C5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0" name="Group 189">
            <a:extLst>
              <a:ext uri="{FF2B5EF4-FFF2-40B4-BE49-F238E27FC236}">
                <a16:creationId xmlns:a16="http://schemas.microsoft.com/office/drawing/2014/main" id="{6969455D-0A8F-DA45-B963-565AF8A60F19}"/>
              </a:ext>
            </a:extLst>
          </p:cNvPr>
          <p:cNvGrpSpPr/>
          <p:nvPr/>
        </p:nvGrpSpPr>
        <p:grpSpPr>
          <a:xfrm>
            <a:off x="6864077" y="5403856"/>
            <a:ext cx="597931" cy="300817"/>
            <a:chOff x="7493876" y="2774731"/>
            <a:chExt cx="1481958" cy="894622"/>
          </a:xfrm>
        </p:grpSpPr>
        <p:sp>
          <p:nvSpPr>
            <p:cNvPr id="191" name="Freeform 190">
              <a:extLst>
                <a:ext uri="{FF2B5EF4-FFF2-40B4-BE49-F238E27FC236}">
                  <a16:creationId xmlns:a16="http://schemas.microsoft.com/office/drawing/2014/main" id="{05B52AC7-D890-784D-B25C-7C5030C33B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2" name="Oval 191">
              <a:extLst>
                <a:ext uri="{FF2B5EF4-FFF2-40B4-BE49-F238E27FC236}">
                  <a16:creationId xmlns:a16="http://schemas.microsoft.com/office/drawing/2014/main" id="{3F378D3C-F57A-C34A-9257-D8FEF3C8BCF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3" name="Group 192">
              <a:extLst>
                <a:ext uri="{FF2B5EF4-FFF2-40B4-BE49-F238E27FC236}">
                  <a16:creationId xmlns:a16="http://schemas.microsoft.com/office/drawing/2014/main" id="{6231F777-5C3E-A640-A74D-A9B71902E213}"/>
                </a:ext>
              </a:extLst>
            </p:cNvPr>
            <p:cNvGrpSpPr/>
            <p:nvPr/>
          </p:nvGrpSpPr>
          <p:grpSpPr>
            <a:xfrm>
              <a:off x="7713663" y="2848339"/>
              <a:ext cx="1042107" cy="425543"/>
              <a:chOff x="7786941" y="2884917"/>
              <a:chExt cx="897649" cy="353919"/>
            </a:xfrm>
          </p:grpSpPr>
          <p:sp>
            <p:nvSpPr>
              <p:cNvPr id="194" name="Freeform 193">
                <a:extLst>
                  <a:ext uri="{FF2B5EF4-FFF2-40B4-BE49-F238E27FC236}">
                    <a16:creationId xmlns:a16="http://schemas.microsoft.com/office/drawing/2014/main" id="{ED142EC2-939E-114C-876E-159EC9469B3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5" name="Freeform 194">
                <a:extLst>
                  <a:ext uri="{FF2B5EF4-FFF2-40B4-BE49-F238E27FC236}">
                    <a16:creationId xmlns:a16="http://schemas.microsoft.com/office/drawing/2014/main" id="{BC0F0EDE-B388-4A4B-AEBB-F6D810C1915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6" name="Freeform 195">
                <a:extLst>
                  <a:ext uri="{FF2B5EF4-FFF2-40B4-BE49-F238E27FC236}">
                    <a16:creationId xmlns:a16="http://schemas.microsoft.com/office/drawing/2014/main" id="{1DFBE4AB-FAE8-1843-89D7-243CBFAE48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7" name="Freeform 196">
                <a:extLst>
                  <a:ext uri="{FF2B5EF4-FFF2-40B4-BE49-F238E27FC236}">
                    <a16:creationId xmlns:a16="http://schemas.microsoft.com/office/drawing/2014/main" id="{2557898F-E294-1740-A718-62C9E0F6C2B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8" name="Group 197">
            <a:extLst>
              <a:ext uri="{FF2B5EF4-FFF2-40B4-BE49-F238E27FC236}">
                <a16:creationId xmlns:a16="http://schemas.microsoft.com/office/drawing/2014/main" id="{2D11E707-25E9-9745-8575-491A509FEEBB}"/>
              </a:ext>
            </a:extLst>
          </p:cNvPr>
          <p:cNvGrpSpPr/>
          <p:nvPr/>
        </p:nvGrpSpPr>
        <p:grpSpPr>
          <a:xfrm>
            <a:off x="6559277" y="4511228"/>
            <a:ext cx="597931" cy="300817"/>
            <a:chOff x="7493876" y="2774731"/>
            <a:chExt cx="1481958" cy="894622"/>
          </a:xfrm>
        </p:grpSpPr>
        <p:sp>
          <p:nvSpPr>
            <p:cNvPr id="199" name="Freeform 198">
              <a:extLst>
                <a:ext uri="{FF2B5EF4-FFF2-40B4-BE49-F238E27FC236}">
                  <a16:creationId xmlns:a16="http://schemas.microsoft.com/office/drawing/2014/main" id="{0F55084D-94DF-A44D-8E5C-85021146F6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0" name="Oval 199">
              <a:extLst>
                <a:ext uri="{FF2B5EF4-FFF2-40B4-BE49-F238E27FC236}">
                  <a16:creationId xmlns:a16="http://schemas.microsoft.com/office/drawing/2014/main" id="{D89BE0A8-68F1-404D-8200-B7F1DE0936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1" name="Group 200">
              <a:extLst>
                <a:ext uri="{FF2B5EF4-FFF2-40B4-BE49-F238E27FC236}">
                  <a16:creationId xmlns:a16="http://schemas.microsoft.com/office/drawing/2014/main" id="{F6342D1C-A14C-6343-9A8A-CA7674BBD5E0}"/>
                </a:ext>
              </a:extLst>
            </p:cNvPr>
            <p:cNvGrpSpPr/>
            <p:nvPr/>
          </p:nvGrpSpPr>
          <p:grpSpPr>
            <a:xfrm>
              <a:off x="7713663" y="2848339"/>
              <a:ext cx="1042107" cy="425543"/>
              <a:chOff x="7786941" y="2884917"/>
              <a:chExt cx="897649" cy="353919"/>
            </a:xfrm>
          </p:grpSpPr>
          <p:sp>
            <p:nvSpPr>
              <p:cNvPr id="202" name="Freeform 201">
                <a:extLst>
                  <a:ext uri="{FF2B5EF4-FFF2-40B4-BE49-F238E27FC236}">
                    <a16:creationId xmlns:a16="http://schemas.microsoft.com/office/drawing/2014/main" id="{017F8A00-C73A-B14B-8608-4D421F9404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3" name="Freeform 202">
                <a:extLst>
                  <a:ext uri="{FF2B5EF4-FFF2-40B4-BE49-F238E27FC236}">
                    <a16:creationId xmlns:a16="http://schemas.microsoft.com/office/drawing/2014/main" id="{3F8DE43A-5C11-D448-A049-22A8453E9B5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CFBE32ED-7363-B84F-AC1C-7E4EB05AADC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426DAC70-67E6-FB49-A015-6D136FFF312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6" name="Group 205">
            <a:extLst>
              <a:ext uri="{FF2B5EF4-FFF2-40B4-BE49-F238E27FC236}">
                <a16:creationId xmlns:a16="http://schemas.microsoft.com/office/drawing/2014/main" id="{F3A25F11-F47F-A942-9431-C20F0D21A1F3}"/>
              </a:ext>
            </a:extLst>
          </p:cNvPr>
          <p:cNvGrpSpPr/>
          <p:nvPr/>
        </p:nvGrpSpPr>
        <p:grpSpPr>
          <a:xfrm>
            <a:off x="6140177" y="5141239"/>
            <a:ext cx="597931" cy="300817"/>
            <a:chOff x="7493876" y="2774731"/>
            <a:chExt cx="1481958" cy="894622"/>
          </a:xfrm>
        </p:grpSpPr>
        <p:sp>
          <p:nvSpPr>
            <p:cNvPr id="207" name="Freeform 206">
              <a:extLst>
                <a:ext uri="{FF2B5EF4-FFF2-40B4-BE49-F238E27FC236}">
                  <a16:creationId xmlns:a16="http://schemas.microsoft.com/office/drawing/2014/main" id="{C09A0408-494C-8446-B393-30246764EE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92B7F850-9A71-3A44-A332-AF1D98AD9D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422CD97B-C3CF-7847-A4D7-91E94BA9188C}"/>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8C981413-B37B-1041-9670-35E3074C57D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F80DEEC3-FAD0-3A49-BC1F-7B3C2C8C3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9BB889A6-E209-294F-8881-996DE390A61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97A20919-88C8-C142-8D9E-500AC30AF7D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4" name="Group 213">
            <a:extLst>
              <a:ext uri="{FF2B5EF4-FFF2-40B4-BE49-F238E27FC236}">
                <a16:creationId xmlns:a16="http://schemas.microsoft.com/office/drawing/2014/main" id="{8DB787CA-EFE3-1E4A-8623-D87E7C0D8701}"/>
              </a:ext>
            </a:extLst>
          </p:cNvPr>
          <p:cNvGrpSpPr/>
          <p:nvPr/>
        </p:nvGrpSpPr>
        <p:grpSpPr>
          <a:xfrm>
            <a:off x="4569913" y="4277185"/>
            <a:ext cx="597931" cy="300817"/>
            <a:chOff x="7493876" y="2774731"/>
            <a:chExt cx="1481958" cy="894622"/>
          </a:xfrm>
        </p:grpSpPr>
        <p:sp>
          <p:nvSpPr>
            <p:cNvPr id="215" name="Freeform 214">
              <a:extLst>
                <a:ext uri="{FF2B5EF4-FFF2-40B4-BE49-F238E27FC236}">
                  <a16:creationId xmlns:a16="http://schemas.microsoft.com/office/drawing/2014/main" id="{C98FDB2D-7F3C-694D-8659-CF844F941C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5F75FAA9-D7C5-5143-AF8E-664E7ABAE5B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A8BE2EB5-8A55-854C-BF55-FFD7D8E6AEF7}"/>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E4529D89-2565-3D40-8B61-F6096AADB81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5002E65D-AE62-D94B-BCA3-C9C62E38A4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1F5F063B-6FE3-5A4A-9A44-5F93417861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6DFCD493-03BD-D848-8CB9-82A0471A85F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3669541C-95D1-F948-90C1-71A83E6C546F}"/>
              </a:ext>
            </a:extLst>
          </p:cNvPr>
          <p:cNvGrpSpPr/>
          <p:nvPr/>
        </p:nvGrpSpPr>
        <p:grpSpPr>
          <a:xfrm>
            <a:off x="4158978" y="4866374"/>
            <a:ext cx="597931" cy="300817"/>
            <a:chOff x="7493876" y="2774731"/>
            <a:chExt cx="1481958" cy="894622"/>
          </a:xfrm>
        </p:grpSpPr>
        <p:sp>
          <p:nvSpPr>
            <p:cNvPr id="224" name="Freeform 223">
              <a:extLst>
                <a:ext uri="{FF2B5EF4-FFF2-40B4-BE49-F238E27FC236}">
                  <a16:creationId xmlns:a16="http://schemas.microsoft.com/office/drawing/2014/main" id="{EB31C428-1605-024C-8656-2F756256A3F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5" name="Oval 224">
              <a:extLst>
                <a:ext uri="{FF2B5EF4-FFF2-40B4-BE49-F238E27FC236}">
                  <a16:creationId xmlns:a16="http://schemas.microsoft.com/office/drawing/2014/main" id="{0D267331-9C85-A148-B3ED-27F2FD2B551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6" name="Group 225">
              <a:extLst>
                <a:ext uri="{FF2B5EF4-FFF2-40B4-BE49-F238E27FC236}">
                  <a16:creationId xmlns:a16="http://schemas.microsoft.com/office/drawing/2014/main" id="{DB154C3D-8071-E04F-AA63-F3EAB7190C57}"/>
                </a:ext>
              </a:extLst>
            </p:cNvPr>
            <p:cNvGrpSpPr/>
            <p:nvPr/>
          </p:nvGrpSpPr>
          <p:grpSpPr>
            <a:xfrm>
              <a:off x="7713663" y="2848339"/>
              <a:ext cx="1042107" cy="425543"/>
              <a:chOff x="7786941" y="2884917"/>
              <a:chExt cx="897649" cy="353919"/>
            </a:xfrm>
          </p:grpSpPr>
          <p:sp>
            <p:nvSpPr>
              <p:cNvPr id="227" name="Freeform 226">
                <a:extLst>
                  <a:ext uri="{FF2B5EF4-FFF2-40B4-BE49-F238E27FC236}">
                    <a16:creationId xmlns:a16="http://schemas.microsoft.com/office/drawing/2014/main" id="{363C14AD-21B3-1B43-B488-0F07BD6E37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F691FFC6-43A3-E149-A5DA-A17631DE990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B8245EBE-5E0B-3B4D-8F7D-4D4596F37F0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68FDE5D8-DC27-2D4B-A814-7493B223CEA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1" name="Group 230">
            <a:extLst>
              <a:ext uri="{FF2B5EF4-FFF2-40B4-BE49-F238E27FC236}">
                <a16:creationId xmlns:a16="http://schemas.microsoft.com/office/drawing/2014/main" id="{68C943B5-0D7A-0449-AC11-A889B8B7C9C6}"/>
              </a:ext>
            </a:extLst>
          </p:cNvPr>
          <p:cNvGrpSpPr/>
          <p:nvPr/>
        </p:nvGrpSpPr>
        <p:grpSpPr>
          <a:xfrm>
            <a:off x="3617415" y="5394331"/>
            <a:ext cx="597931" cy="300817"/>
            <a:chOff x="7493876" y="2774731"/>
            <a:chExt cx="1481958" cy="894622"/>
          </a:xfrm>
        </p:grpSpPr>
        <p:sp>
          <p:nvSpPr>
            <p:cNvPr id="232" name="Freeform 231">
              <a:extLst>
                <a:ext uri="{FF2B5EF4-FFF2-40B4-BE49-F238E27FC236}">
                  <a16:creationId xmlns:a16="http://schemas.microsoft.com/office/drawing/2014/main" id="{F5030295-77A5-9C4B-925C-3C07EF07CD3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3" name="Oval 232">
              <a:extLst>
                <a:ext uri="{FF2B5EF4-FFF2-40B4-BE49-F238E27FC236}">
                  <a16:creationId xmlns:a16="http://schemas.microsoft.com/office/drawing/2014/main" id="{5DDCBAE4-124C-6A45-990E-CEC4FA267F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4" name="Group 233">
              <a:extLst>
                <a:ext uri="{FF2B5EF4-FFF2-40B4-BE49-F238E27FC236}">
                  <a16:creationId xmlns:a16="http://schemas.microsoft.com/office/drawing/2014/main" id="{754ABC6B-9687-0447-9E4C-CAD63A9F70BE}"/>
                </a:ext>
              </a:extLst>
            </p:cNvPr>
            <p:cNvGrpSpPr/>
            <p:nvPr/>
          </p:nvGrpSpPr>
          <p:grpSpPr>
            <a:xfrm>
              <a:off x="7713663" y="2848339"/>
              <a:ext cx="1042107" cy="425543"/>
              <a:chOff x="7786941" y="2884917"/>
              <a:chExt cx="897649" cy="353919"/>
            </a:xfrm>
          </p:grpSpPr>
          <p:sp>
            <p:nvSpPr>
              <p:cNvPr id="235" name="Freeform 234">
                <a:extLst>
                  <a:ext uri="{FF2B5EF4-FFF2-40B4-BE49-F238E27FC236}">
                    <a16:creationId xmlns:a16="http://schemas.microsoft.com/office/drawing/2014/main" id="{BEDDFA38-69F2-EF41-A4A6-9739BF4E225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0EB7BC91-C6BF-A148-993B-85E25B80F25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B4CDD83-5A3F-A242-81AD-04EE0FBEB74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BE5EA901-1943-8143-8F04-2CE868EC6BF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ADA221F9-D2AA-9C44-BC9C-EFD2DA589F74}"/>
              </a:ext>
            </a:extLst>
          </p:cNvPr>
          <p:cNvGrpSpPr/>
          <p:nvPr/>
        </p:nvGrpSpPr>
        <p:grpSpPr>
          <a:xfrm>
            <a:off x="4312742" y="5705934"/>
            <a:ext cx="597931" cy="300817"/>
            <a:chOff x="7493876" y="2774731"/>
            <a:chExt cx="1481958" cy="894622"/>
          </a:xfrm>
        </p:grpSpPr>
        <p:sp>
          <p:nvSpPr>
            <p:cNvPr id="240" name="Freeform 239">
              <a:extLst>
                <a:ext uri="{FF2B5EF4-FFF2-40B4-BE49-F238E27FC236}">
                  <a16:creationId xmlns:a16="http://schemas.microsoft.com/office/drawing/2014/main" id="{BF65ACEF-5114-2B4C-8601-4EDE37D6955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1" name="Oval 240">
              <a:extLst>
                <a:ext uri="{FF2B5EF4-FFF2-40B4-BE49-F238E27FC236}">
                  <a16:creationId xmlns:a16="http://schemas.microsoft.com/office/drawing/2014/main" id="{9BCC819C-4AB5-E340-A1FB-C4AF8FF6FD1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2" name="Group 241">
              <a:extLst>
                <a:ext uri="{FF2B5EF4-FFF2-40B4-BE49-F238E27FC236}">
                  <a16:creationId xmlns:a16="http://schemas.microsoft.com/office/drawing/2014/main" id="{FD4B6E71-D10D-584F-BC89-FD26A7DDE6A1}"/>
                </a:ext>
              </a:extLst>
            </p:cNvPr>
            <p:cNvGrpSpPr/>
            <p:nvPr/>
          </p:nvGrpSpPr>
          <p:grpSpPr>
            <a:xfrm>
              <a:off x="7713663" y="2848339"/>
              <a:ext cx="1042107" cy="425543"/>
              <a:chOff x="7786941" y="2884917"/>
              <a:chExt cx="897649" cy="353919"/>
            </a:xfrm>
          </p:grpSpPr>
          <p:sp>
            <p:nvSpPr>
              <p:cNvPr id="243" name="Freeform 242">
                <a:extLst>
                  <a:ext uri="{FF2B5EF4-FFF2-40B4-BE49-F238E27FC236}">
                    <a16:creationId xmlns:a16="http://schemas.microsoft.com/office/drawing/2014/main" id="{904BE1FE-1665-0E4D-B691-F81DEC4F33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4" name="Freeform 243">
                <a:extLst>
                  <a:ext uri="{FF2B5EF4-FFF2-40B4-BE49-F238E27FC236}">
                    <a16:creationId xmlns:a16="http://schemas.microsoft.com/office/drawing/2014/main" id="{846F406D-F156-C847-829D-B663A5A6A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5" name="Freeform 244">
                <a:extLst>
                  <a:ext uri="{FF2B5EF4-FFF2-40B4-BE49-F238E27FC236}">
                    <a16:creationId xmlns:a16="http://schemas.microsoft.com/office/drawing/2014/main" id="{D297E371-6C54-6640-A5B8-F182E0904F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8031347-90B6-4648-8A83-03945F426C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7" name="Group 246">
            <a:extLst>
              <a:ext uri="{FF2B5EF4-FFF2-40B4-BE49-F238E27FC236}">
                <a16:creationId xmlns:a16="http://schemas.microsoft.com/office/drawing/2014/main" id="{CA07CCF0-010E-304A-ABA4-C6095E52882F}"/>
              </a:ext>
            </a:extLst>
          </p:cNvPr>
          <p:cNvGrpSpPr/>
          <p:nvPr/>
        </p:nvGrpSpPr>
        <p:grpSpPr>
          <a:xfrm>
            <a:off x="4587608" y="5246012"/>
            <a:ext cx="597931" cy="300817"/>
            <a:chOff x="7493876" y="2774731"/>
            <a:chExt cx="1481958" cy="894622"/>
          </a:xfrm>
        </p:grpSpPr>
        <p:sp>
          <p:nvSpPr>
            <p:cNvPr id="248" name="Freeform 247">
              <a:extLst>
                <a:ext uri="{FF2B5EF4-FFF2-40B4-BE49-F238E27FC236}">
                  <a16:creationId xmlns:a16="http://schemas.microsoft.com/office/drawing/2014/main" id="{5611B7D6-8DBA-6D40-813F-1A4208B18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8ED12AAB-F708-DA46-B341-2CA7BA9E731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6C92A81B-FE1E-5B4B-A0DA-D848DB290481}"/>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E7301B43-9484-B64C-9B25-1BFE309C161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623AE313-E35F-4042-B607-A4BCC83ABB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4E26D6D3-6A91-564D-A39A-14087D67F3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3CC1AE36-A678-4F4A-8B94-9B7595B6B2C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5" name="Group 254">
            <a:extLst>
              <a:ext uri="{FF2B5EF4-FFF2-40B4-BE49-F238E27FC236}">
                <a16:creationId xmlns:a16="http://schemas.microsoft.com/office/drawing/2014/main" id="{ECE9F268-36B4-7047-8169-A93E9C8A6FF0}"/>
              </a:ext>
            </a:extLst>
          </p:cNvPr>
          <p:cNvGrpSpPr/>
          <p:nvPr/>
        </p:nvGrpSpPr>
        <p:grpSpPr>
          <a:xfrm>
            <a:off x="8462916" y="4337057"/>
            <a:ext cx="597931" cy="300817"/>
            <a:chOff x="7493876" y="2774731"/>
            <a:chExt cx="1481958" cy="894622"/>
          </a:xfrm>
        </p:grpSpPr>
        <p:sp>
          <p:nvSpPr>
            <p:cNvPr id="256" name="Freeform 255">
              <a:extLst>
                <a:ext uri="{FF2B5EF4-FFF2-40B4-BE49-F238E27FC236}">
                  <a16:creationId xmlns:a16="http://schemas.microsoft.com/office/drawing/2014/main" id="{D84C726C-D6F0-604A-84BB-E7878984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7" name="Oval 256">
              <a:extLst>
                <a:ext uri="{FF2B5EF4-FFF2-40B4-BE49-F238E27FC236}">
                  <a16:creationId xmlns:a16="http://schemas.microsoft.com/office/drawing/2014/main" id="{F6F2D45B-FE06-F24A-A253-C39BD7A09B3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8" name="Group 257">
              <a:extLst>
                <a:ext uri="{FF2B5EF4-FFF2-40B4-BE49-F238E27FC236}">
                  <a16:creationId xmlns:a16="http://schemas.microsoft.com/office/drawing/2014/main" id="{758FD5FA-4BD5-0C46-A904-A39DE926C86F}"/>
                </a:ext>
              </a:extLst>
            </p:cNvPr>
            <p:cNvGrpSpPr/>
            <p:nvPr/>
          </p:nvGrpSpPr>
          <p:grpSpPr>
            <a:xfrm>
              <a:off x="7713663" y="2848339"/>
              <a:ext cx="1042107" cy="425543"/>
              <a:chOff x="7786941" y="2884917"/>
              <a:chExt cx="897649" cy="353919"/>
            </a:xfrm>
          </p:grpSpPr>
          <p:sp>
            <p:nvSpPr>
              <p:cNvPr id="259" name="Freeform 258">
                <a:extLst>
                  <a:ext uri="{FF2B5EF4-FFF2-40B4-BE49-F238E27FC236}">
                    <a16:creationId xmlns:a16="http://schemas.microsoft.com/office/drawing/2014/main" id="{B154CFBC-3831-1B44-9F53-BA8EC9545C3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0" name="Freeform 259">
                <a:extLst>
                  <a:ext uri="{FF2B5EF4-FFF2-40B4-BE49-F238E27FC236}">
                    <a16:creationId xmlns:a16="http://schemas.microsoft.com/office/drawing/2014/main" id="{D65AD74F-EC3C-E045-8F27-646D7ADA8A7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1" name="Freeform 260">
                <a:extLst>
                  <a:ext uri="{FF2B5EF4-FFF2-40B4-BE49-F238E27FC236}">
                    <a16:creationId xmlns:a16="http://schemas.microsoft.com/office/drawing/2014/main" id="{50FCA297-8584-A345-93B0-8B6D114FB46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2" name="Freeform 261">
                <a:extLst>
                  <a:ext uri="{FF2B5EF4-FFF2-40B4-BE49-F238E27FC236}">
                    <a16:creationId xmlns:a16="http://schemas.microsoft.com/office/drawing/2014/main" id="{7488670D-6013-FC4F-AA2F-CDB845731F9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3" name="Group 262">
            <a:extLst>
              <a:ext uri="{FF2B5EF4-FFF2-40B4-BE49-F238E27FC236}">
                <a16:creationId xmlns:a16="http://schemas.microsoft.com/office/drawing/2014/main" id="{D0BAFD66-6D2E-1943-B620-AA3AED1EE133}"/>
              </a:ext>
            </a:extLst>
          </p:cNvPr>
          <p:cNvGrpSpPr/>
          <p:nvPr/>
        </p:nvGrpSpPr>
        <p:grpSpPr>
          <a:xfrm>
            <a:off x="8243841" y="4926247"/>
            <a:ext cx="597931" cy="300817"/>
            <a:chOff x="7493876" y="2774731"/>
            <a:chExt cx="1481958" cy="894622"/>
          </a:xfrm>
        </p:grpSpPr>
        <p:sp>
          <p:nvSpPr>
            <p:cNvPr id="264" name="Freeform 263">
              <a:extLst>
                <a:ext uri="{FF2B5EF4-FFF2-40B4-BE49-F238E27FC236}">
                  <a16:creationId xmlns:a16="http://schemas.microsoft.com/office/drawing/2014/main" id="{A45DC72D-8D4B-8B4E-979E-EB6546568DA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3F07312C-E017-F04B-AD7E-B56D8E9CC8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9E35C7AC-1B3D-C44B-83C9-56227B9A6CAC}"/>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E6FDAF7D-032B-3340-B413-22ACF3B3C21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252B92E-787A-674E-9366-85098454267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C3AFF261-D957-8640-8EF4-0A45D444564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98FBB8D1-FD2F-4247-AD93-5AAC4742745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1" name="Group 270">
            <a:extLst>
              <a:ext uri="{FF2B5EF4-FFF2-40B4-BE49-F238E27FC236}">
                <a16:creationId xmlns:a16="http://schemas.microsoft.com/office/drawing/2014/main" id="{8E9BD5CC-6189-7143-A8EF-C16A7E9940E1}"/>
              </a:ext>
            </a:extLst>
          </p:cNvPr>
          <p:cNvGrpSpPr/>
          <p:nvPr/>
        </p:nvGrpSpPr>
        <p:grpSpPr>
          <a:xfrm>
            <a:off x="8963659" y="5613409"/>
            <a:ext cx="597931" cy="300817"/>
            <a:chOff x="7493876" y="2774731"/>
            <a:chExt cx="1481958" cy="894622"/>
          </a:xfrm>
        </p:grpSpPr>
        <p:sp>
          <p:nvSpPr>
            <p:cNvPr id="272" name="Freeform 271">
              <a:extLst>
                <a:ext uri="{FF2B5EF4-FFF2-40B4-BE49-F238E27FC236}">
                  <a16:creationId xmlns:a16="http://schemas.microsoft.com/office/drawing/2014/main" id="{652CE396-F99F-EC41-801A-87C834B746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3" name="Oval 272">
              <a:extLst>
                <a:ext uri="{FF2B5EF4-FFF2-40B4-BE49-F238E27FC236}">
                  <a16:creationId xmlns:a16="http://schemas.microsoft.com/office/drawing/2014/main" id="{64409E2A-1018-1B4A-8C06-9FC0E3BE651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4" name="Group 273">
              <a:extLst>
                <a:ext uri="{FF2B5EF4-FFF2-40B4-BE49-F238E27FC236}">
                  <a16:creationId xmlns:a16="http://schemas.microsoft.com/office/drawing/2014/main" id="{C30F8BC7-C3D9-4D4B-A02F-6D89E95F2D90}"/>
                </a:ext>
              </a:extLst>
            </p:cNvPr>
            <p:cNvGrpSpPr/>
            <p:nvPr/>
          </p:nvGrpSpPr>
          <p:grpSpPr>
            <a:xfrm>
              <a:off x="7713663" y="2848339"/>
              <a:ext cx="1042107" cy="425543"/>
              <a:chOff x="7786941" y="2884917"/>
              <a:chExt cx="897649" cy="353919"/>
            </a:xfrm>
          </p:grpSpPr>
          <p:sp>
            <p:nvSpPr>
              <p:cNvPr id="275" name="Freeform 274">
                <a:extLst>
                  <a:ext uri="{FF2B5EF4-FFF2-40B4-BE49-F238E27FC236}">
                    <a16:creationId xmlns:a16="http://schemas.microsoft.com/office/drawing/2014/main" id="{DD22BF95-87E2-FE43-8798-4B9C2A8396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6" name="Freeform 275">
                <a:extLst>
                  <a:ext uri="{FF2B5EF4-FFF2-40B4-BE49-F238E27FC236}">
                    <a16:creationId xmlns:a16="http://schemas.microsoft.com/office/drawing/2014/main" id="{B6F1EBB5-BFB8-774A-9BE1-690DBECD00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7" name="Freeform 276">
                <a:extLst>
                  <a:ext uri="{FF2B5EF4-FFF2-40B4-BE49-F238E27FC236}">
                    <a16:creationId xmlns:a16="http://schemas.microsoft.com/office/drawing/2014/main" id="{DA87B5AE-0D2C-D341-83E6-E772A2AB41D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8" name="Freeform 277">
                <a:extLst>
                  <a:ext uri="{FF2B5EF4-FFF2-40B4-BE49-F238E27FC236}">
                    <a16:creationId xmlns:a16="http://schemas.microsoft.com/office/drawing/2014/main" id="{8D441400-2CFD-5A4F-9A7F-3AC66997B0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9" name="Group 278">
            <a:extLst>
              <a:ext uri="{FF2B5EF4-FFF2-40B4-BE49-F238E27FC236}">
                <a16:creationId xmlns:a16="http://schemas.microsoft.com/office/drawing/2014/main" id="{C7EC85B7-5059-0D43-8247-B7FF0A05AEBA}"/>
              </a:ext>
            </a:extLst>
          </p:cNvPr>
          <p:cNvGrpSpPr/>
          <p:nvPr/>
        </p:nvGrpSpPr>
        <p:grpSpPr>
          <a:xfrm>
            <a:off x="6526620" y="3425378"/>
            <a:ext cx="597931" cy="300817"/>
            <a:chOff x="7493876" y="2774731"/>
            <a:chExt cx="1481958" cy="894622"/>
          </a:xfrm>
        </p:grpSpPr>
        <p:sp>
          <p:nvSpPr>
            <p:cNvPr id="280" name="Freeform 279">
              <a:extLst>
                <a:ext uri="{FF2B5EF4-FFF2-40B4-BE49-F238E27FC236}">
                  <a16:creationId xmlns:a16="http://schemas.microsoft.com/office/drawing/2014/main" id="{D984108B-367F-C149-9FEB-9DCE6A16D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1" name="Oval 280">
              <a:extLst>
                <a:ext uri="{FF2B5EF4-FFF2-40B4-BE49-F238E27FC236}">
                  <a16:creationId xmlns:a16="http://schemas.microsoft.com/office/drawing/2014/main" id="{EA721BEF-A891-544D-90F2-6BBCD734726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2" name="Group 281">
              <a:extLst>
                <a:ext uri="{FF2B5EF4-FFF2-40B4-BE49-F238E27FC236}">
                  <a16:creationId xmlns:a16="http://schemas.microsoft.com/office/drawing/2014/main" id="{C481FC4B-5A51-C74C-B9A5-F40A034C94FA}"/>
                </a:ext>
              </a:extLst>
            </p:cNvPr>
            <p:cNvGrpSpPr/>
            <p:nvPr/>
          </p:nvGrpSpPr>
          <p:grpSpPr>
            <a:xfrm>
              <a:off x="7713663" y="2848339"/>
              <a:ext cx="1042107" cy="425543"/>
              <a:chOff x="7786941" y="2884917"/>
              <a:chExt cx="897649" cy="353919"/>
            </a:xfrm>
          </p:grpSpPr>
          <p:sp>
            <p:nvSpPr>
              <p:cNvPr id="283" name="Freeform 282">
                <a:extLst>
                  <a:ext uri="{FF2B5EF4-FFF2-40B4-BE49-F238E27FC236}">
                    <a16:creationId xmlns:a16="http://schemas.microsoft.com/office/drawing/2014/main" id="{7376C801-776A-F044-983C-D5F6A9117C1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7A743EDC-361E-0D43-8EB6-D4EF0B7CFC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5" name="Freeform 284">
                <a:extLst>
                  <a:ext uri="{FF2B5EF4-FFF2-40B4-BE49-F238E27FC236}">
                    <a16:creationId xmlns:a16="http://schemas.microsoft.com/office/drawing/2014/main" id="{7EAE5334-3DB4-3845-BA2D-3FA069FD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6" name="Freeform 285">
                <a:extLst>
                  <a:ext uri="{FF2B5EF4-FFF2-40B4-BE49-F238E27FC236}">
                    <a16:creationId xmlns:a16="http://schemas.microsoft.com/office/drawing/2014/main" id="{FD16E7E3-E6CE-0049-9C77-2720AE51A88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0C212306-768E-7846-86F8-546B766A6548}"/>
              </a:ext>
            </a:extLst>
          </p:cNvPr>
          <p:cNvGrpSpPr/>
          <p:nvPr/>
        </p:nvGrpSpPr>
        <p:grpSpPr>
          <a:xfrm>
            <a:off x="7683227" y="3687996"/>
            <a:ext cx="597931" cy="300817"/>
            <a:chOff x="7493876" y="2774731"/>
            <a:chExt cx="1481958" cy="894622"/>
          </a:xfrm>
        </p:grpSpPr>
        <p:sp>
          <p:nvSpPr>
            <p:cNvPr id="288" name="Freeform 287">
              <a:extLst>
                <a:ext uri="{FF2B5EF4-FFF2-40B4-BE49-F238E27FC236}">
                  <a16:creationId xmlns:a16="http://schemas.microsoft.com/office/drawing/2014/main" id="{6629F451-68FE-0843-BFC2-6EFCA78843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4E1D9D9B-DEE5-0D46-8688-877F8893B85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39A70D01-AA27-9648-91CE-2DD2112F559F}"/>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6EB03E22-9CE1-E741-9236-B6C57E5412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DD7911A1-D204-7041-9083-1D21D0DB03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85BEA5C1-A2DC-DD42-A5BB-FFF7EB7DB9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DD6EBBD-441C-8E48-AB32-75B911DB29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7054C548-6767-1843-A4B9-A89FADAA393A}"/>
              </a:ext>
            </a:extLst>
          </p:cNvPr>
          <p:cNvGrpSpPr/>
          <p:nvPr/>
        </p:nvGrpSpPr>
        <p:grpSpPr>
          <a:xfrm>
            <a:off x="5374095" y="3693439"/>
            <a:ext cx="597931" cy="300817"/>
            <a:chOff x="7493876" y="2774731"/>
            <a:chExt cx="1481958" cy="894622"/>
          </a:xfrm>
        </p:grpSpPr>
        <p:sp>
          <p:nvSpPr>
            <p:cNvPr id="296" name="Freeform 295">
              <a:extLst>
                <a:ext uri="{FF2B5EF4-FFF2-40B4-BE49-F238E27FC236}">
                  <a16:creationId xmlns:a16="http://schemas.microsoft.com/office/drawing/2014/main" id="{E914BD78-359E-7243-9412-C22ABA906E7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E7398522-2CC3-514A-8211-D8CAC44287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991E0D1A-1264-8840-BD14-4D4790FBEF69}"/>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9E93AA13-7D54-5F4F-8789-2C65FEBB38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2E1C673B-D86B-104E-8235-77081FDD29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97A9752A-3447-8142-9A93-F0916BC601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7B7B4A9F-8D48-6D4D-ACEE-2B3E8737FA0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FE37CB74-FB6A-664F-8904-DF341544C3E6}"/>
              </a:ext>
            </a:extLst>
          </p:cNvPr>
          <p:cNvGrpSpPr/>
          <p:nvPr/>
        </p:nvGrpSpPr>
        <p:grpSpPr>
          <a:xfrm>
            <a:off x="8317285" y="3820439"/>
            <a:ext cx="3684736" cy="1112688"/>
            <a:chOff x="8317285" y="3820439"/>
            <a:chExt cx="3684736" cy="1112688"/>
          </a:xfrm>
        </p:grpSpPr>
        <p:sp>
          <p:nvSpPr>
            <p:cNvPr id="303" name="Rectangle 302">
              <a:extLst>
                <a:ext uri="{FF2B5EF4-FFF2-40B4-BE49-F238E27FC236}">
                  <a16:creationId xmlns:a16="http://schemas.microsoft.com/office/drawing/2014/main" id="{C0A3996C-02AF-9D47-9C2A-EB7049EB9EBA}"/>
                </a:ext>
              </a:extLst>
            </p:cNvPr>
            <p:cNvSpPr/>
            <p:nvPr/>
          </p:nvSpPr>
          <p:spPr>
            <a:xfrm>
              <a:off x="9857982" y="4009797"/>
              <a:ext cx="2144039" cy="923330"/>
            </a:xfrm>
            <a:prstGeom prst="rect">
              <a:avLst/>
            </a:prstGeom>
          </p:spPr>
          <p:txBody>
            <a:bodyPr wrap="square">
              <a:spAutoFit/>
            </a:bodyPr>
            <a:lstStyle/>
            <a:p>
              <a:pPr>
                <a:lnSpc>
                  <a:spcPct val="90000"/>
                </a:lnSpc>
              </a:pPr>
              <a:r>
                <a:rPr lang="en-US" altLang="ja-JP" sz="2000" dirty="0">
                  <a:solidFill>
                    <a:srgbClr val="C00000"/>
                  </a:solidFill>
                </a:rPr>
                <a:t>backbone router: </a:t>
              </a:r>
              <a:r>
                <a:rPr lang="en-US" altLang="ja-JP" sz="2000" dirty="0"/>
                <a:t>runs OSPF limited to backbone</a:t>
              </a:r>
              <a:endParaRPr lang="en-US" sz="2000" dirty="0"/>
            </a:p>
          </p:txBody>
        </p:sp>
        <p:cxnSp>
          <p:nvCxnSpPr>
            <p:cNvPr id="305" name="Straight Arrow Connector 304">
              <a:extLst>
                <a:ext uri="{FF2B5EF4-FFF2-40B4-BE49-F238E27FC236}">
                  <a16:creationId xmlns:a16="http://schemas.microsoft.com/office/drawing/2014/main" id="{C0195885-402F-B941-BD0E-30B5D16F07A9}"/>
                </a:ext>
              </a:extLst>
            </p:cNvPr>
            <p:cNvCxnSpPr>
              <a:cxnSpLocks/>
            </p:cNvCxnSpPr>
            <p:nvPr/>
          </p:nvCxnSpPr>
          <p:spPr>
            <a:xfrm flipH="1" flipV="1">
              <a:off x="8317285" y="3820439"/>
              <a:ext cx="1503120" cy="363254"/>
            </a:xfrm>
            <a:prstGeom prst="straightConnector1">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322" name="Group 321">
            <a:extLst>
              <a:ext uri="{FF2B5EF4-FFF2-40B4-BE49-F238E27FC236}">
                <a16:creationId xmlns:a16="http://schemas.microsoft.com/office/drawing/2014/main" id="{6D78AEBD-5238-5D48-96C3-8C127A0787BC}"/>
              </a:ext>
            </a:extLst>
          </p:cNvPr>
          <p:cNvGrpSpPr/>
          <p:nvPr/>
        </p:nvGrpSpPr>
        <p:grpSpPr>
          <a:xfrm>
            <a:off x="7166977" y="3322953"/>
            <a:ext cx="4306864" cy="646331"/>
            <a:chOff x="7166977" y="3322953"/>
            <a:chExt cx="4306864" cy="646331"/>
          </a:xfrm>
        </p:grpSpPr>
        <p:sp>
          <p:nvSpPr>
            <p:cNvPr id="306" name="Rectangle 305">
              <a:extLst>
                <a:ext uri="{FF2B5EF4-FFF2-40B4-BE49-F238E27FC236}">
                  <a16:creationId xmlns:a16="http://schemas.microsoft.com/office/drawing/2014/main" id="{2E0DDBA0-B91D-934F-92B3-7A34B608B1D6}"/>
                </a:ext>
              </a:extLst>
            </p:cNvPr>
            <p:cNvSpPr/>
            <p:nvPr/>
          </p:nvSpPr>
          <p:spPr>
            <a:xfrm>
              <a:off x="8897655" y="3322953"/>
              <a:ext cx="2576186" cy="646331"/>
            </a:xfrm>
            <a:prstGeom prst="rect">
              <a:avLst/>
            </a:prstGeom>
          </p:spPr>
          <p:txBody>
            <a:bodyPr wrap="square">
              <a:spAutoFit/>
            </a:bodyPr>
            <a:lstStyle/>
            <a:p>
              <a:pPr>
                <a:lnSpc>
                  <a:spcPct val="90000"/>
                </a:lnSpc>
              </a:pPr>
              <a:r>
                <a:rPr lang="en-US" altLang="ja-JP" sz="2000" dirty="0">
                  <a:solidFill>
                    <a:srgbClr val="C00000"/>
                  </a:solidFill>
                </a:rPr>
                <a:t>boundary router: </a:t>
              </a:r>
              <a:r>
                <a:rPr lang="en-US" altLang="ja-JP" sz="2000" dirty="0"/>
                <a:t>connects to other ASes</a:t>
              </a:r>
              <a:endParaRPr lang="en-US" sz="2000" dirty="0"/>
            </a:p>
          </p:txBody>
        </p:sp>
        <p:cxnSp>
          <p:nvCxnSpPr>
            <p:cNvPr id="307" name="Straight Arrow Connector 306">
              <a:extLst>
                <a:ext uri="{FF2B5EF4-FFF2-40B4-BE49-F238E27FC236}">
                  <a16:creationId xmlns:a16="http://schemas.microsoft.com/office/drawing/2014/main" id="{ADA67296-2D48-8B49-94FB-01BE5E8F67A7}"/>
                </a:ext>
              </a:extLst>
            </p:cNvPr>
            <p:cNvCxnSpPr>
              <a:cxnSpLocks/>
            </p:cNvCxnSpPr>
            <p:nvPr/>
          </p:nvCxnSpPr>
          <p:spPr>
            <a:xfrm flipH="1">
              <a:off x="7166977" y="3521901"/>
              <a:ext cx="1651346" cy="0"/>
            </a:xfrm>
            <a:prstGeom prst="straightConnector1">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321" name="Group 320">
            <a:extLst>
              <a:ext uri="{FF2B5EF4-FFF2-40B4-BE49-F238E27FC236}">
                <a16:creationId xmlns:a16="http://schemas.microsoft.com/office/drawing/2014/main" id="{8ECE2DE7-0A26-E547-8015-75AA81906256}"/>
              </a:ext>
            </a:extLst>
          </p:cNvPr>
          <p:cNvGrpSpPr/>
          <p:nvPr/>
        </p:nvGrpSpPr>
        <p:grpSpPr>
          <a:xfrm>
            <a:off x="400831" y="4789096"/>
            <a:ext cx="3682654" cy="1754326"/>
            <a:chOff x="400831" y="4789096"/>
            <a:chExt cx="3682654" cy="1754326"/>
          </a:xfrm>
        </p:grpSpPr>
        <p:sp>
          <p:nvSpPr>
            <p:cNvPr id="312" name="Rectangle 311">
              <a:extLst>
                <a:ext uri="{FF2B5EF4-FFF2-40B4-BE49-F238E27FC236}">
                  <a16:creationId xmlns:a16="http://schemas.microsoft.com/office/drawing/2014/main" id="{9EFB7939-9B51-354A-81CE-6BF40821CBCB}"/>
                </a:ext>
              </a:extLst>
            </p:cNvPr>
            <p:cNvSpPr/>
            <p:nvPr/>
          </p:nvSpPr>
          <p:spPr>
            <a:xfrm>
              <a:off x="400831" y="4789096"/>
              <a:ext cx="3244241" cy="1754326"/>
            </a:xfrm>
            <a:prstGeom prst="rect">
              <a:avLst/>
            </a:prstGeom>
          </p:spPr>
          <p:txBody>
            <a:bodyPr wrap="square">
              <a:spAutoFit/>
            </a:bodyPr>
            <a:lstStyle/>
            <a:p>
              <a:pPr>
                <a:lnSpc>
                  <a:spcPct val="90000"/>
                </a:lnSpc>
              </a:pPr>
              <a:r>
                <a:rPr lang="en-US" altLang="ja-JP" sz="2000" dirty="0">
                  <a:solidFill>
                    <a:srgbClr val="C00000"/>
                  </a:solidFill>
                </a:rPr>
                <a:t>local routers: </a:t>
              </a:r>
            </a:p>
            <a:p>
              <a:pPr marL="173038" indent="-173038">
                <a:lnSpc>
                  <a:spcPct val="90000"/>
                </a:lnSpc>
                <a:buFont typeface="Arial" panose="020B0604020202020204" pitchFamily="34" charset="0"/>
                <a:buChar char="•"/>
              </a:pPr>
              <a:r>
                <a:rPr lang="en-US" altLang="ja-JP" sz="2000" dirty="0"/>
                <a:t>flood LS in area only</a:t>
              </a:r>
            </a:p>
            <a:p>
              <a:pPr marL="173038" indent="-173038">
                <a:lnSpc>
                  <a:spcPct val="90000"/>
                </a:lnSpc>
                <a:buFont typeface="Arial" panose="020B0604020202020204" pitchFamily="34" charset="0"/>
                <a:buChar char="•"/>
              </a:pPr>
              <a:r>
                <a:rPr lang="en-US" sz="2000" dirty="0"/>
                <a:t>compute routing within area</a:t>
              </a:r>
            </a:p>
            <a:p>
              <a:pPr marL="173038" indent="-173038">
                <a:lnSpc>
                  <a:spcPct val="90000"/>
                </a:lnSpc>
                <a:buFont typeface="Arial" panose="020B0604020202020204" pitchFamily="34" charset="0"/>
                <a:buChar char="•"/>
              </a:pPr>
              <a:r>
                <a:rPr lang="en-US" sz="2000" dirty="0"/>
                <a:t>forward packets to outside via area border router</a:t>
              </a:r>
            </a:p>
          </p:txBody>
        </p:sp>
        <p:cxnSp>
          <p:nvCxnSpPr>
            <p:cNvPr id="318" name="Straight Connector 317">
              <a:extLst>
                <a:ext uri="{FF2B5EF4-FFF2-40B4-BE49-F238E27FC236}">
                  <a16:creationId xmlns:a16="http://schemas.microsoft.com/office/drawing/2014/main" id="{C7B90184-9FCC-214A-A4E1-8CF6C5B32222}"/>
                </a:ext>
              </a:extLst>
            </p:cNvPr>
            <p:cNvCxnSpPr>
              <a:cxnSpLocks/>
            </p:cNvCxnSpPr>
            <p:nvPr/>
          </p:nvCxnSpPr>
          <p:spPr>
            <a:xfrm>
              <a:off x="2091847" y="5035463"/>
              <a:ext cx="1991638" cy="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82137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11"/>
                                        </p:tgtEl>
                                        <p:attrNameLst>
                                          <p:attrName>style.visibility</p:attrName>
                                        </p:attrNameLst>
                                      </p:cBhvr>
                                      <p:to>
                                        <p:strVal val="visible"/>
                                      </p:to>
                                    </p:set>
                                    <p:animEffect transition="in" filter="dissolve">
                                      <p:cBhvr>
                                        <p:cTn id="7" dur="500"/>
                                        <p:tgtEl>
                                          <p:spTgt spid="3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1"/>
                                        </p:tgtEl>
                                        <p:attrNameLst>
                                          <p:attrName>style.visibility</p:attrName>
                                        </p:attrNameLst>
                                      </p:cBhvr>
                                      <p:to>
                                        <p:strVal val="visible"/>
                                      </p:to>
                                    </p:set>
                                    <p:animEffect transition="in" filter="dissolve">
                                      <p:cBhvr>
                                        <p:cTn id="12" dur="500"/>
                                        <p:tgtEl>
                                          <p:spTgt spid="3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22"/>
                                        </p:tgtEl>
                                        <p:attrNameLst>
                                          <p:attrName>style.visibility</p:attrName>
                                        </p:attrNameLst>
                                      </p:cBhvr>
                                      <p:to>
                                        <p:strVal val="visible"/>
                                      </p:to>
                                    </p:set>
                                    <p:animEffect transition="in" filter="dissolve">
                                      <p:cBhvr>
                                        <p:cTn id="17" dur="500"/>
                                        <p:tgtEl>
                                          <p:spTgt spid="32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23"/>
                                        </p:tgtEl>
                                        <p:attrNameLst>
                                          <p:attrName>style.visibility</p:attrName>
                                        </p:attrNameLst>
                                      </p:cBhvr>
                                      <p:to>
                                        <p:strVal val="visible"/>
                                      </p:to>
                                    </p:set>
                                    <p:animEffect transition="in" filter="dissolve">
                                      <p:cBhvr>
                                        <p:cTn id="22" dur="5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“control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761675" y="4144564"/>
            <a:ext cx="5066531"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indent="-293688">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network management, configuration </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SNMP</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NETCONF/YANG</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protocols</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intra-ISP routing: OSPF</a:t>
            </a:r>
          </a:p>
          <a:p>
            <a:pPr marL="285750" indent="-285750">
              <a:spcBef>
                <a:spcPts val="600"/>
              </a:spcBef>
              <a:buClr>
                <a:srgbClr val="0000A8"/>
              </a:buClr>
            </a:pPr>
            <a:r>
              <a:rPr lang="en-US" altLang="en-US" sz="3600" dirty="0">
                <a:ea typeface="ＭＳ Ｐゴシック" panose="020B0600070205080204" pitchFamily="34" charset="-128"/>
                <a:cs typeface="Arial" panose="020B0604020202020204" pitchFamily="34" charset="0"/>
              </a:rPr>
              <a:t>routing among ISPs: BGP</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SDN control plane</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Internet Control Message Protocol </a:t>
            </a:r>
          </a:p>
          <a:p>
            <a:pPr marL="466725" indent="-409575">
              <a:spcBef>
                <a:spcPts val="600"/>
              </a:spcBef>
              <a:buNone/>
            </a:pPr>
            <a:endParaRPr lang="en-US" altLang="en-US" sz="3200" dirty="0">
              <a:ea typeface="ＭＳ Ｐゴシック" panose="020B0600070205080204" pitchFamily="34" charset="-128"/>
              <a:cs typeface="Arial" panose="020B0604020202020204" pitchFamily="34" charset="0"/>
            </a:endParaRPr>
          </a:p>
        </p:txBody>
      </p:sp>
      <p:sp>
        <p:nvSpPr>
          <p:cNvPr id="11" name="Slide Number Placeholder 4">
            <a:extLst>
              <a:ext uri="{FF2B5EF4-FFF2-40B4-BE49-F238E27FC236}">
                <a16:creationId xmlns:a16="http://schemas.microsoft.com/office/drawing/2014/main" id="{60E442AF-0FD6-9040-9BFF-CE4BE886AA41}"/>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49</a:t>
            </a:fld>
            <a:endParaRPr lang="en-US" dirty="0"/>
          </a:p>
        </p:txBody>
      </p:sp>
    </p:spTree>
    <p:extLst>
      <p:ext uri="{BB962C8B-B14F-4D97-AF65-F5344CB8AC3E}">
        <p14:creationId xmlns:p14="http://schemas.microsoft.com/office/powerpoint/2010/main" val="3652654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7" name="Slide Number Placeholder 4">
            <a:extLst>
              <a:ext uri="{FF2B5EF4-FFF2-40B4-BE49-F238E27FC236}">
                <a16:creationId xmlns:a16="http://schemas.microsoft.com/office/drawing/2014/main" id="{57716A65-23C0-8B48-AA5A-19283D05DC3A}"/>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5</a:t>
            </a:fld>
            <a:endParaRPr lang="en-US" dirty="0"/>
          </a:p>
        </p:txBody>
      </p:sp>
    </p:spTree>
    <p:extLst>
      <p:ext uri="{BB962C8B-B14F-4D97-AF65-F5344CB8AC3E}">
        <p14:creationId xmlns:p14="http://schemas.microsoft.com/office/powerpoint/2010/main" val="1808948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5507B360-8633-344E-8C84-B4DA39DA217E}"/>
              </a:ext>
            </a:extLst>
          </p:cNvPr>
          <p:cNvSpPr>
            <a:spLocks noGrp="1"/>
          </p:cNvSpPr>
          <p:nvPr>
            <p:ph idx="1"/>
          </p:nvPr>
        </p:nvSpPr>
        <p:spPr>
          <a:xfrm>
            <a:off x="838199" y="1724027"/>
            <a:ext cx="10785953" cy="4351338"/>
          </a:xfrm>
        </p:spPr>
        <p:txBody>
          <a:bodyPr/>
          <a:lstStyle/>
          <a:p>
            <a:pPr marL="285750" lvl="0" indent="-285750" eaLnBrk="0" fontAlgn="base" hangingPunct="0">
              <a:lnSpc>
                <a:spcPct val="85000"/>
              </a:lnSpc>
              <a:spcBef>
                <a:spcPct val="20000"/>
              </a:spcBef>
              <a:spcAft>
                <a:spcPct val="0"/>
              </a:spcAft>
              <a:buClr>
                <a:srgbClr val="000099"/>
              </a:buClr>
              <a:buSzPct val="100000"/>
              <a:buFont typeface="Wingdings" charset="2"/>
              <a:buChar char="§"/>
            </a:pPr>
            <a:r>
              <a:rPr lang="en-US" kern="0" dirty="0">
                <a:solidFill>
                  <a:srgbClr val="CC0000"/>
                </a:solidFill>
                <a:ea typeface="ＭＳ Ｐゴシック" charset="0"/>
              </a:rPr>
              <a:t>BGP (Border Gateway Protocol):</a:t>
            </a:r>
            <a:r>
              <a:rPr lang="en-US" kern="0" dirty="0">
                <a:solidFill>
                  <a:srgbClr val="000000"/>
                </a:solidFill>
                <a:ea typeface="ＭＳ Ｐゴシック" charset="0"/>
              </a:rPr>
              <a:t> </a:t>
            </a:r>
            <a:r>
              <a:rPr lang="en-US" i="1" kern="0" dirty="0">
                <a:solidFill>
                  <a:srgbClr val="000000"/>
                </a:solidFill>
                <a:ea typeface="ＭＳ Ｐゴシック" charset="0"/>
              </a:rPr>
              <a:t>the</a:t>
            </a:r>
            <a:r>
              <a:rPr lang="en-US" kern="0" dirty="0">
                <a:solidFill>
                  <a:srgbClr val="000000"/>
                </a:solidFill>
                <a:ea typeface="ＭＳ Ｐゴシック" charset="0"/>
              </a:rPr>
              <a:t> de facto inter-domain routing protocol</a:t>
            </a:r>
          </a:p>
          <a:p>
            <a:pPr marL="800100" lvl="1" indent="-277813" eaLnBrk="0" fontAlgn="base" hangingPunct="0">
              <a:lnSpc>
                <a:spcPct val="85000"/>
              </a:lnSpc>
              <a:spcBef>
                <a:spcPct val="20000"/>
              </a:spcBef>
              <a:spcAft>
                <a:spcPct val="0"/>
              </a:spcAft>
              <a:buClr>
                <a:srgbClr val="000099"/>
              </a:buClr>
              <a:buFont typeface="Arial"/>
              <a:buChar char="•"/>
            </a:pPr>
            <a:r>
              <a:rPr lang="en-US" altLang="ja-JP" kern="0" dirty="0">
                <a:solidFill>
                  <a:srgbClr val="000000"/>
                </a:solidFill>
                <a:ea typeface="ＭＳ Ｐゴシック" charset="0"/>
              </a:rPr>
              <a:t>“glue that holds the Internet together”</a:t>
            </a:r>
          </a:p>
          <a:p>
            <a:pPr marL="285750" indent="-285750" eaLnBrk="0" fontAlgn="base" hangingPunct="0">
              <a:lnSpc>
                <a:spcPct val="85000"/>
              </a:lnSpc>
              <a:spcBef>
                <a:spcPts val="1200"/>
              </a:spcBef>
              <a:spcAft>
                <a:spcPct val="0"/>
              </a:spcAft>
              <a:buClr>
                <a:srgbClr val="000099"/>
              </a:buClr>
              <a:buSzPct val="100000"/>
              <a:buFont typeface="Wingdings" charset="2"/>
              <a:buChar char="§"/>
            </a:pPr>
            <a:r>
              <a:rPr lang="en-US" kern="0" dirty="0">
                <a:solidFill>
                  <a:srgbClr val="000000"/>
                </a:solidFill>
                <a:ea typeface="ＭＳ Ｐゴシック" charset="0"/>
              </a:rPr>
              <a:t>allows subnet to advertise its existence, and the destinations it can reach, to rest of Internet: </a:t>
            </a:r>
            <a:r>
              <a:rPr lang="en-US" i="1" kern="0" dirty="0">
                <a:solidFill>
                  <a:srgbClr val="000099"/>
                </a:solidFill>
                <a:ea typeface="ＭＳ Ｐゴシック" charset="0"/>
              </a:rPr>
              <a:t>“</a:t>
            </a:r>
            <a:r>
              <a:rPr lang="en-US" altLang="ja-JP" i="1" kern="0" dirty="0">
                <a:solidFill>
                  <a:srgbClr val="000099"/>
                </a:solidFill>
                <a:ea typeface="ＭＳ Ｐゴシック" charset="0"/>
              </a:rPr>
              <a:t>I am here, here is who I can reach, and how”</a:t>
            </a:r>
            <a:endParaRPr lang="en-US" i="1" kern="0" dirty="0">
              <a:solidFill>
                <a:srgbClr val="000099"/>
              </a:solidFill>
              <a:ea typeface="ＭＳ Ｐゴシック" charset="0"/>
            </a:endParaRPr>
          </a:p>
          <a:p>
            <a:pPr marL="285750" lvl="0" indent="-285750" eaLnBrk="0" fontAlgn="base" hangingPunct="0">
              <a:lnSpc>
                <a:spcPct val="85000"/>
              </a:lnSpc>
              <a:spcBef>
                <a:spcPts val="1200"/>
              </a:spcBef>
              <a:spcAft>
                <a:spcPct val="0"/>
              </a:spcAft>
              <a:buClr>
                <a:srgbClr val="000099"/>
              </a:buClr>
              <a:buSzPct val="100000"/>
              <a:buFont typeface="Wingdings" charset="2"/>
              <a:buChar char="§"/>
            </a:pPr>
            <a:r>
              <a:rPr lang="en-US" kern="0" dirty="0">
                <a:solidFill>
                  <a:srgbClr val="000000"/>
                </a:solidFill>
                <a:ea typeface="ＭＳ Ｐゴシック" charset="0"/>
              </a:rPr>
              <a:t>BGP provides each AS a means to:</a:t>
            </a:r>
          </a:p>
          <a:p>
            <a:pPr marL="800100" lvl="1" indent="-342900" eaLnBrk="0" fontAlgn="base" hangingPunct="0">
              <a:lnSpc>
                <a:spcPct val="85000"/>
              </a:lnSpc>
              <a:spcBef>
                <a:spcPct val="20000"/>
              </a:spcBef>
              <a:spcAft>
                <a:spcPct val="0"/>
              </a:spcAft>
              <a:buClr>
                <a:srgbClr val="000099"/>
              </a:buClr>
              <a:buFont typeface="Arial"/>
              <a:buChar char="•"/>
            </a:pPr>
            <a:r>
              <a:rPr lang="en-US" sz="2800" kern="0" dirty="0">
                <a:solidFill>
                  <a:srgbClr val="CC0000"/>
                </a:solidFill>
                <a:ea typeface="ＭＳ Ｐゴシック" charset="0"/>
              </a:rPr>
              <a:t>eBGP:</a:t>
            </a:r>
            <a:r>
              <a:rPr lang="en-US" kern="0" dirty="0">
                <a:solidFill>
                  <a:srgbClr val="000000"/>
                </a:solidFill>
                <a:ea typeface="ＭＳ Ｐゴシック" charset="0"/>
              </a:rPr>
              <a:t> obtain subnet reachability information from neighboring ASes</a:t>
            </a:r>
          </a:p>
          <a:p>
            <a:pPr marL="800100" lvl="1" indent="-342900" eaLnBrk="0" fontAlgn="base" hangingPunct="0">
              <a:lnSpc>
                <a:spcPct val="85000"/>
              </a:lnSpc>
              <a:spcBef>
                <a:spcPct val="20000"/>
              </a:spcBef>
              <a:spcAft>
                <a:spcPct val="0"/>
              </a:spcAft>
              <a:buClr>
                <a:srgbClr val="000099"/>
              </a:buClr>
              <a:buFont typeface="Arial"/>
              <a:buChar char="•"/>
            </a:pPr>
            <a:r>
              <a:rPr lang="en-US" sz="2800" kern="0" dirty="0">
                <a:solidFill>
                  <a:srgbClr val="CC0000"/>
                </a:solidFill>
                <a:ea typeface="ＭＳ Ｐゴシック" charset="0"/>
              </a:rPr>
              <a:t>iBGP:</a:t>
            </a:r>
            <a:r>
              <a:rPr lang="en-US" kern="0" dirty="0">
                <a:solidFill>
                  <a:srgbClr val="000000"/>
                </a:solidFill>
                <a:ea typeface="ＭＳ Ｐゴシック" charset="0"/>
              </a:rPr>
              <a:t> propagate reachability information to all AS-internal routers.</a:t>
            </a:r>
          </a:p>
          <a:p>
            <a:pPr marL="800100" lvl="1" indent="-342900" eaLnBrk="0" fontAlgn="base" hangingPunct="0">
              <a:lnSpc>
                <a:spcPct val="85000"/>
              </a:lnSpc>
              <a:spcBef>
                <a:spcPct val="20000"/>
              </a:spcBef>
              <a:spcAft>
                <a:spcPct val="0"/>
              </a:spcAft>
              <a:buClr>
                <a:srgbClr val="000099"/>
              </a:buClr>
              <a:buFont typeface="Arial"/>
              <a:buChar char="•"/>
            </a:pPr>
            <a:r>
              <a:rPr lang="en-US" kern="0" dirty="0">
                <a:solidFill>
                  <a:srgbClr val="000000"/>
                </a:solidFill>
                <a:ea typeface="ＭＳ Ｐゴシック" charset="0"/>
              </a:rPr>
              <a:t>determine “</a:t>
            </a:r>
            <a:r>
              <a:rPr lang="en-US" altLang="ja-JP" kern="0" dirty="0">
                <a:solidFill>
                  <a:srgbClr val="000000"/>
                </a:solidFill>
                <a:ea typeface="ＭＳ Ｐゴシック" charset="0"/>
              </a:rPr>
              <a:t>good” routes to other networks based on reachability information and </a:t>
            </a:r>
            <a:r>
              <a:rPr lang="en-US" altLang="ja-JP" i="1" kern="0" dirty="0">
                <a:solidFill>
                  <a:srgbClr val="000090"/>
                </a:solidFill>
                <a:ea typeface="ＭＳ Ｐゴシック" charset="0"/>
              </a:rPr>
              <a:t>policy</a:t>
            </a:r>
            <a:endParaRPr lang="en-US" altLang="ja-JP" kern="0" dirty="0">
              <a:solidFill>
                <a:srgbClr val="000090"/>
              </a:solidFill>
              <a:ea typeface="ＭＳ Ｐゴシック" charset="0"/>
            </a:endParaRPr>
          </a:p>
          <a:p>
            <a:endParaRPr lang="en-US" dirty="0"/>
          </a:p>
        </p:txBody>
      </p:sp>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0515600" cy="894622"/>
          </a:xfrm>
        </p:spPr>
        <p:txBody>
          <a:bodyPr/>
          <a:lstStyle/>
          <a:p>
            <a:r>
              <a:rPr lang="en-US" dirty="0"/>
              <a:t>Internet inter-AS routing: BGP</a:t>
            </a:r>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p:txBody>
          <a:bodyPr/>
          <a:lstStyle/>
          <a:p>
            <a:r>
              <a:rPr lang="en-US" dirty="0"/>
              <a:t>Network Layer: 5-</a:t>
            </a:r>
            <a:fld id="{C4204591-24BD-A542-B9D5-F8D8A88D2FEE}" type="slidenum">
              <a:rPr lang="en-US" smtClean="0"/>
              <a:pPr/>
              <a:t>50</a:t>
            </a:fld>
            <a:endParaRPr lang="en-US" dirty="0"/>
          </a:p>
        </p:txBody>
      </p:sp>
    </p:spTree>
    <p:extLst>
      <p:ext uri="{BB962C8B-B14F-4D97-AF65-F5344CB8AC3E}">
        <p14:creationId xmlns:p14="http://schemas.microsoft.com/office/powerpoint/2010/main" val="3096431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dissolve">
                                      <p:cBhvr>
                                        <p:cTn id="10" dur="500"/>
                                        <p:tgtEl>
                                          <p:spTgt spid="7">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Effect transition="in" filter="dissolve">
                                      <p:cBhvr>
                                        <p:cTn id="15" dur="500"/>
                                        <p:tgtEl>
                                          <p:spTgt spid="7">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
                                            <p:txEl>
                                              <p:pRg st="3" end="3"/>
                                            </p:txEl>
                                          </p:spTgt>
                                        </p:tgtEl>
                                        <p:attrNameLst>
                                          <p:attrName>style.visibility</p:attrName>
                                        </p:attrNameLst>
                                      </p:cBhvr>
                                      <p:to>
                                        <p:strVal val="visible"/>
                                      </p:to>
                                    </p:set>
                                    <p:animEffect transition="in" filter="dissolve">
                                      <p:cBhvr>
                                        <p:cTn id="20" dur="500"/>
                                        <p:tgtEl>
                                          <p:spTgt spid="7">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4" end="4"/>
                                            </p:txEl>
                                          </p:spTgt>
                                        </p:tgtEl>
                                        <p:attrNameLst>
                                          <p:attrName>style.visibility</p:attrName>
                                        </p:attrNameLst>
                                      </p:cBhvr>
                                      <p:to>
                                        <p:strVal val="visible"/>
                                      </p:to>
                                    </p:set>
                                    <p:animEffect transition="in" filter="dissolve">
                                      <p:cBhvr>
                                        <p:cTn id="23" dur="500"/>
                                        <p:tgtEl>
                                          <p:spTgt spid="7">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
                                            <p:txEl>
                                              <p:pRg st="5" end="5"/>
                                            </p:txEl>
                                          </p:spTgt>
                                        </p:tgtEl>
                                        <p:attrNameLst>
                                          <p:attrName>style.visibility</p:attrName>
                                        </p:attrNameLst>
                                      </p:cBhvr>
                                      <p:to>
                                        <p:strVal val="visible"/>
                                      </p:to>
                                    </p:set>
                                    <p:animEffect transition="in" filter="dissolve">
                                      <p:cBhvr>
                                        <p:cTn id="26" dur="500"/>
                                        <p:tgtEl>
                                          <p:spTgt spid="7">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
                                            <p:txEl>
                                              <p:pRg st="6" end="6"/>
                                            </p:txEl>
                                          </p:spTgt>
                                        </p:tgtEl>
                                        <p:attrNameLst>
                                          <p:attrName>style.visibility</p:attrName>
                                        </p:attrNameLst>
                                      </p:cBhvr>
                                      <p:to>
                                        <p:strVal val="visible"/>
                                      </p:to>
                                    </p:set>
                                    <p:animEffect transition="in" filter="dissolve">
                                      <p:cBhvr>
                                        <p:cTn id="29" dur="500"/>
                                        <p:tgtEl>
                                          <p:spTgt spid="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0515600" cy="894622"/>
          </a:xfrm>
        </p:spPr>
        <p:txBody>
          <a:bodyPr/>
          <a:lstStyle/>
          <a:p>
            <a:r>
              <a:rPr lang="en-US" dirty="0"/>
              <a:t>eBGP, iBGP connections</a:t>
            </a:r>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p:txBody>
          <a:bodyPr/>
          <a:lstStyle/>
          <a:p>
            <a:r>
              <a:rPr lang="en-US" dirty="0"/>
              <a:t>Network Layer: 5-</a:t>
            </a:r>
            <a:fld id="{C4204591-24BD-A542-B9D5-F8D8A88D2FEE}" type="slidenum">
              <a:rPr lang="en-US" smtClean="0"/>
              <a:pPr/>
              <a:t>51</a:t>
            </a:fld>
            <a:endParaRPr lang="en-US" dirty="0"/>
          </a:p>
        </p:txBody>
      </p:sp>
      <p:grpSp>
        <p:nvGrpSpPr>
          <p:cNvPr id="233" name="Group 232">
            <a:extLst>
              <a:ext uri="{FF2B5EF4-FFF2-40B4-BE49-F238E27FC236}">
                <a16:creationId xmlns:a16="http://schemas.microsoft.com/office/drawing/2014/main" id="{B045E387-B506-8047-913C-C2B6773B0431}"/>
              </a:ext>
            </a:extLst>
          </p:cNvPr>
          <p:cNvGrpSpPr/>
          <p:nvPr/>
        </p:nvGrpSpPr>
        <p:grpSpPr>
          <a:xfrm>
            <a:off x="4773228" y="4365522"/>
            <a:ext cx="3666682" cy="635979"/>
            <a:chOff x="7493868" y="5383138"/>
            <a:chExt cx="3666682" cy="635979"/>
          </a:xfrm>
        </p:grpSpPr>
        <p:cxnSp>
          <p:nvCxnSpPr>
            <p:cNvPr id="234" name="Straight Connector 233">
              <a:extLst>
                <a:ext uri="{FF2B5EF4-FFF2-40B4-BE49-F238E27FC236}">
                  <a16:creationId xmlns:a16="http://schemas.microsoft.com/office/drawing/2014/main" id="{613A62FC-E89C-094E-961C-E49332F5011B}"/>
                </a:ext>
              </a:extLst>
            </p:cNvPr>
            <p:cNvCxnSpPr/>
            <p:nvPr/>
          </p:nvCxnSpPr>
          <p:spPr bwMode="auto">
            <a:xfrm flipH="1" flipV="1">
              <a:off x="7493868" y="5589319"/>
              <a:ext cx="749784" cy="11598"/>
            </a:xfrm>
            <a:prstGeom prst="line">
              <a:avLst/>
            </a:prstGeom>
            <a:solidFill>
              <a:srgbClr val="00CC99"/>
            </a:solidFill>
            <a:ln w="38100" cap="flat" cmpd="sng" algn="ctr">
              <a:solidFill>
                <a:srgbClr val="CC000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35" name="Straight Connector 234">
              <a:extLst>
                <a:ext uri="{FF2B5EF4-FFF2-40B4-BE49-F238E27FC236}">
                  <a16:creationId xmlns:a16="http://schemas.microsoft.com/office/drawing/2014/main" id="{1360BFA8-6BB3-454C-9EF7-9FAB5EB06ABF}"/>
                </a:ext>
              </a:extLst>
            </p:cNvPr>
            <p:cNvCxnSpPr/>
            <p:nvPr/>
          </p:nvCxnSpPr>
          <p:spPr bwMode="auto">
            <a:xfrm flipV="1">
              <a:off x="7523346" y="5869497"/>
              <a:ext cx="699488" cy="690"/>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236" name="TextBox 235">
              <a:extLst>
                <a:ext uri="{FF2B5EF4-FFF2-40B4-BE49-F238E27FC236}">
                  <a16:creationId xmlns:a16="http://schemas.microsoft.com/office/drawing/2014/main" id="{6D37E751-A60F-FA42-B692-5A8DF0DCD667}"/>
                </a:ext>
              </a:extLst>
            </p:cNvPr>
            <p:cNvSpPr txBox="1"/>
            <p:nvPr/>
          </p:nvSpPr>
          <p:spPr>
            <a:xfrm>
              <a:off x="8347651" y="5383138"/>
              <a:ext cx="2069797"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Arial" charset="0"/>
                  <a:ea typeface="ＭＳ Ｐゴシック" charset="0"/>
                </a:rPr>
                <a:t>eBGP connectivity</a:t>
              </a:r>
            </a:p>
          </p:txBody>
        </p:sp>
        <p:sp>
          <p:nvSpPr>
            <p:cNvPr id="237" name="TextBox 236">
              <a:extLst>
                <a:ext uri="{FF2B5EF4-FFF2-40B4-BE49-F238E27FC236}">
                  <a16:creationId xmlns:a16="http://schemas.microsoft.com/office/drawing/2014/main" id="{EB23CB08-2EE3-B849-8D96-F01A2CF0DA65}"/>
                </a:ext>
              </a:extLst>
            </p:cNvPr>
            <p:cNvSpPr txBox="1"/>
            <p:nvPr/>
          </p:nvSpPr>
          <p:spPr>
            <a:xfrm>
              <a:off x="8372607" y="5649785"/>
              <a:ext cx="2787943"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90"/>
                  </a:solidFill>
                  <a:effectLst/>
                  <a:uLnTx/>
                  <a:uFillTx/>
                  <a:latin typeface="Arial" charset="0"/>
                  <a:ea typeface="ＭＳ Ｐゴシック" charset="0"/>
                </a:rPr>
                <a:t>logical iBGP connectivity</a:t>
              </a:r>
            </a:p>
          </p:txBody>
        </p:sp>
      </p:grpSp>
      <p:sp>
        <p:nvSpPr>
          <p:cNvPr id="238" name="Freeform 2">
            <a:extLst>
              <a:ext uri="{FF2B5EF4-FFF2-40B4-BE49-F238E27FC236}">
                <a16:creationId xmlns:a16="http://schemas.microsoft.com/office/drawing/2014/main" id="{51CB1B55-107C-A346-889E-7EE304D1E8EB}"/>
              </a:ext>
            </a:extLst>
          </p:cNvPr>
          <p:cNvSpPr>
            <a:spLocks/>
          </p:cNvSpPr>
          <p:nvPr/>
        </p:nvSpPr>
        <p:spPr bwMode="auto">
          <a:xfrm>
            <a:off x="2249944" y="2430156"/>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239" name="Group 238">
            <a:extLst>
              <a:ext uri="{FF2B5EF4-FFF2-40B4-BE49-F238E27FC236}">
                <a16:creationId xmlns:a16="http://schemas.microsoft.com/office/drawing/2014/main" id="{84E8F334-061F-9E43-BAF2-AC286EEB6329}"/>
              </a:ext>
            </a:extLst>
          </p:cNvPr>
          <p:cNvGrpSpPr/>
          <p:nvPr/>
        </p:nvGrpSpPr>
        <p:grpSpPr>
          <a:xfrm>
            <a:off x="3388105" y="2581018"/>
            <a:ext cx="565150" cy="369332"/>
            <a:chOff x="1736090" y="2873352"/>
            <a:chExt cx="565150" cy="369332"/>
          </a:xfrm>
        </p:grpSpPr>
        <p:grpSp>
          <p:nvGrpSpPr>
            <p:cNvPr id="240" name="Group 327">
              <a:extLst>
                <a:ext uri="{FF2B5EF4-FFF2-40B4-BE49-F238E27FC236}">
                  <a16:creationId xmlns:a16="http://schemas.microsoft.com/office/drawing/2014/main" id="{93FC79D2-DD2D-E34C-8415-9E3E2DC0029B}"/>
                </a:ext>
              </a:extLst>
            </p:cNvPr>
            <p:cNvGrpSpPr>
              <a:grpSpLocks/>
            </p:cNvGrpSpPr>
            <p:nvPr/>
          </p:nvGrpSpPr>
          <p:grpSpPr bwMode="auto">
            <a:xfrm>
              <a:off x="1736090" y="2893762"/>
              <a:ext cx="565150" cy="292100"/>
              <a:chOff x="1871277" y="1576300"/>
              <a:chExt cx="1128371" cy="437861"/>
            </a:xfrm>
          </p:grpSpPr>
          <p:sp>
            <p:nvSpPr>
              <p:cNvPr id="244" name="Oval 243">
                <a:extLst>
                  <a:ext uri="{FF2B5EF4-FFF2-40B4-BE49-F238E27FC236}">
                    <a16:creationId xmlns:a16="http://schemas.microsoft.com/office/drawing/2014/main" id="{16F1AA8D-82D0-314D-9BE0-9BA73CF857B9}"/>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45" name="Rectangle 244">
                <a:extLst>
                  <a:ext uri="{FF2B5EF4-FFF2-40B4-BE49-F238E27FC236}">
                    <a16:creationId xmlns:a16="http://schemas.microsoft.com/office/drawing/2014/main" id="{BD35A700-DEB8-644D-8AD9-1C065D9EB230}"/>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46" name="Oval 245">
                <a:extLst>
                  <a:ext uri="{FF2B5EF4-FFF2-40B4-BE49-F238E27FC236}">
                    <a16:creationId xmlns:a16="http://schemas.microsoft.com/office/drawing/2014/main" id="{5B7106A5-93FE-A74F-B8FB-DB87791D0D92}"/>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47" name="Freeform 246">
                <a:extLst>
                  <a:ext uri="{FF2B5EF4-FFF2-40B4-BE49-F238E27FC236}">
                    <a16:creationId xmlns:a16="http://schemas.microsoft.com/office/drawing/2014/main" id="{6B4D07BA-3EC9-E541-832A-997C26BA21A9}"/>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48" name="Freeform 247">
                <a:extLst>
                  <a:ext uri="{FF2B5EF4-FFF2-40B4-BE49-F238E27FC236}">
                    <a16:creationId xmlns:a16="http://schemas.microsoft.com/office/drawing/2014/main" id="{7C017251-775B-654E-A27E-763EAB2CBD63}"/>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49" name="Freeform 248">
                <a:extLst>
                  <a:ext uri="{FF2B5EF4-FFF2-40B4-BE49-F238E27FC236}">
                    <a16:creationId xmlns:a16="http://schemas.microsoft.com/office/drawing/2014/main" id="{8E247EA4-DC1C-9544-94D1-D7C7658A11E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0" name="Freeform 249">
                <a:extLst>
                  <a:ext uri="{FF2B5EF4-FFF2-40B4-BE49-F238E27FC236}">
                    <a16:creationId xmlns:a16="http://schemas.microsoft.com/office/drawing/2014/main" id="{61CAE6F0-378A-D24F-BDE7-F1CABCFEBC15}"/>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51" name="Straight Connector 250">
                <a:extLst>
                  <a:ext uri="{FF2B5EF4-FFF2-40B4-BE49-F238E27FC236}">
                    <a16:creationId xmlns:a16="http://schemas.microsoft.com/office/drawing/2014/main" id="{A7F3C912-5EFD-3B49-8AE7-F529995CF1AA}"/>
                  </a:ext>
                </a:extLst>
              </p:cNvPr>
              <p:cNvCxnSpPr>
                <a:endCxn id="24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252" name="Straight Connector 251">
                <a:extLst>
                  <a:ext uri="{FF2B5EF4-FFF2-40B4-BE49-F238E27FC236}">
                    <a16:creationId xmlns:a16="http://schemas.microsoft.com/office/drawing/2014/main" id="{4D8DCF2E-50C0-C64A-BAA8-79976293E89B}"/>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241" name="Group 240">
              <a:extLst>
                <a:ext uri="{FF2B5EF4-FFF2-40B4-BE49-F238E27FC236}">
                  <a16:creationId xmlns:a16="http://schemas.microsoft.com/office/drawing/2014/main" id="{A72FDF06-6129-7C43-8EC9-73C471E8112F}"/>
                </a:ext>
              </a:extLst>
            </p:cNvPr>
            <p:cNvGrpSpPr/>
            <p:nvPr/>
          </p:nvGrpSpPr>
          <p:grpSpPr>
            <a:xfrm>
              <a:off x="1770362" y="2873352"/>
              <a:ext cx="441422" cy="369332"/>
              <a:chOff x="667045" y="1708643"/>
              <a:chExt cx="441422" cy="369332"/>
            </a:xfrm>
          </p:grpSpPr>
          <p:sp>
            <p:nvSpPr>
              <p:cNvPr id="242" name="Oval 241">
                <a:extLst>
                  <a:ext uri="{FF2B5EF4-FFF2-40B4-BE49-F238E27FC236}">
                    <a16:creationId xmlns:a16="http://schemas.microsoft.com/office/drawing/2014/main" id="{FA43E18E-D417-7C47-A619-0FE28A8B8CA5}"/>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43" name="TextBox 242">
                <a:extLst>
                  <a:ext uri="{FF2B5EF4-FFF2-40B4-BE49-F238E27FC236}">
                    <a16:creationId xmlns:a16="http://schemas.microsoft.com/office/drawing/2014/main" id="{B259DBDB-9956-014D-BBEF-73C087E5D3EA}"/>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1b</a:t>
                </a:r>
              </a:p>
            </p:txBody>
          </p:sp>
        </p:grpSp>
      </p:grpSp>
      <p:grpSp>
        <p:nvGrpSpPr>
          <p:cNvPr id="253" name="Group 252">
            <a:extLst>
              <a:ext uri="{FF2B5EF4-FFF2-40B4-BE49-F238E27FC236}">
                <a16:creationId xmlns:a16="http://schemas.microsoft.com/office/drawing/2014/main" id="{6166AD02-34F1-B148-A138-397DD22CD78F}"/>
              </a:ext>
            </a:extLst>
          </p:cNvPr>
          <p:cNvGrpSpPr/>
          <p:nvPr/>
        </p:nvGrpSpPr>
        <p:grpSpPr>
          <a:xfrm>
            <a:off x="3392335" y="3802335"/>
            <a:ext cx="565150" cy="369332"/>
            <a:chOff x="1736090" y="2873352"/>
            <a:chExt cx="565150" cy="369332"/>
          </a:xfrm>
        </p:grpSpPr>
        <p:grpSp>
          <p:nvGrpSpPr>
            <p:cNvPr id="254" name="Group 327">
              <a:extLst>
                <a:ext uri="{FF2B5EF4-FFF2-40B4-BE49-F238E27FC236}">
                  <a16:creationId xmlns:a16="http://schemas.microsoft.com/office/drawing/2014/main" id="{8CFD5D5D-5745-B343-818F-3AEB956B3602}"/>
                </a:ext>
              </a:extLst>
            </p:cNvPr>
            <p:cNvGrpSpPr>
              <a:grpSpLocks/>
            </p:cNvGrpSpPr>
            <p:nvPr/>
          </p:nvGrpSpPr>
          <p:grpSpPr bwMode="auto">
            <a:xfrm>
              <a:off x="1736090" y="2893762"/>
              <a:ext cx="565150" cy="292100"/>
              <a:chOff x="1871277" y="1576300"/>
              <a:chExt cx="1128371" cy="437861"/>
            </a:xfrm>
          </p:grpSpPr>
          <p:sp>
            <p:nvSpPr>
              <p:cNvPr id="258" name="Oval 257">
                <a:extLst>
                  <a:ext uri="{FF2B5EF4-FFF2-40B4-BE49-F238E27FC236}">
                    <a16:creationId xmlns:a16="http://schemas.microsoft.com/office/drawing/2014/main" id="{9840765D-6736-E446-9A64-3094AD38532D}"/>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59" name="Rectangle 258">
                <a:extLst>
                  <a:ext uri="{FF2B5EF4-FFF2-40B4-BE49-F238E27FC236}">
                    <a16:creationId xmlns:a16="http://schemas.microsoft.com/office/drawing/2014/main" id="{4BCA8C87-7C5D-8241-BB8F-A45BFAB0EED4}"/>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B6A1E53C-F998-5B4D-8DCB-D4E24DE265DB}"/>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61" name="Freeform 260">
                <a:extLst>
                  <a:ext uri="{FF2B5EF4-FFF2-40B4-BE49-F238E27FC236}">
                    <a16:creationId xmlns:a16="http://schemas.microsoft.com/office/drawing/2014/main" id="{2998E975-0604-8C42-A200-728EA983665C}"/>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DFC293FD-3B98-BD4F-9733-B4FB7C827FE3}"/>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3" name="Freeform 262">
                <a:extLst>
                  <a:ext uri="{FF2B5EF4-FFF2-40B4-BE49-F238E27FC236}">
                    <a16:creationId xmlns:a16="http://schemas.microsoft.com/office/drawing/2014/main" id="{7A168C22-3807-CE4C-9748-1B354756005B}"/>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4" name="Freeform 263">
                <a:extLst>
                  <a:ext uri="{FF2B5EF4-FFF2-40B4-BE49-F238E27FC236}">
                    <a16:creationId xmlns:a16="http://schemas.microsoft.com/office/drawing/2014/main" id="{EF01B9E1-D216-D44B-81F6-070E87424094}"/>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65" name="Straight Connector 264">
                <a:extLst>
                  <a:ext uri="{FF2B5EF4-FFF2-40B4-BE49-F238E27FC236}">
                    <a16:creationId xmlns:a16="http://schemas.microsoft.com/office/drawing/2014/main" id="{F40C2A8D-42D6-4E4D-85DC-B94005EAD767}"/>
                  </a:ext>
                </a:extLst>
              </p:cNvPr>
              <p:cNvCxnSpPr>
                <a:endCxn id="26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266" name="Straight Connector 265">
                <a:extLst>
                  <a:ext uri="{FF2B5EF4-FFF2-40B4-BE49-F238E27FC236}">
                    <a16:creationId xmlns:a16="http://schemas.microsoft.com/office/drawing/2014/main" id="{CEE29525-3F05-5143-BA40-8FD0BF735A14}"/>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255" name="Group 254">
              <a:extLst>
                <a:ext uri="{FF2B5EF4-FFF2-40B4-BE49-F238E27FC236}">
                  <a16:creationId xmlns:a16="http://schemas.microsoft.com/office/drawing/2014/main" id="{ED4DE898-8564-DA43-BD75-4B87C9CBDD9E}"/>
                </a:ext>
              </a:extLst>
            </p:cNvPr>
            <p:cNvGrpSpPr/>
            <p:nvPr/>
          </p:nvGrpSpPr>
          <p:grpSpPr>
            <a:xfrm>
              <a:off x="1770362" y="2873352"/>
              <a:ext cx="441422" cy="369332"/>
              <a:chOff x="667045" y="1708643"/>
              <a:chExt cx="441422" cy="369332"/>
            </a:xfrm>
          </p:grpSpPr>
          <p:sp>
            <p:nvSpPr>
              <p:cNvPr id="256" name="Oval 255">
                <a:extLst>
                  <a:ext uri="{FF2B5EF4-FFF2-40B4-BE49-F238E27FC236}">
                    <a16:creationId xmlns:a16="http://schemas.microsoft.com/office/drawing/2014/main" id="{B861A1B7-9AA2-9C43-AFFD-C0A65E2CDAD4}"/>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7" name="TextBox 256">
                <a:extLst>
                  <a:ext uri="{FF2B5EF4-FFF2-40B4-BE49-F238E27FC236}">
                    <a16:creationId xmlns:a16="http://schemas.microsoft.com/office/drawing/2014/main" id="{F27B8A03-F580-154B-B245-74825ED2BC00}"/>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1d</a:t>
                </a:r>
              </a:p>
            </p:txBody>
          </p:sp>
        </p:grpSp>
      </p:grpSp>
      <p:grpSp>
        <p:nvGrpSpPr>
          <p:cNvPr id="267" name="Group 266">
            <a:extLst>
              <a:ext uri="{FF2B5EF4-FFF2-40B4-BE49-F238E27FC236}">
                <a16:creationId xmlns:a16="http://schemas.microsoft.com/office/drawing/2014/main" id="{34866405-F2B6-1D42-8D10-E50F20EF8896}"/>
              </a:ext>
            </a:extLst>
          </p:cNvPr>
          <p:cNvGrpSpPr/>
          <p:nvPr/>
        </p:nvGrpSpPr>
        <p:grpSpPr>
          <a:xfrm>
            <a:off x="4253821" y="3192738"/>
            <a:ext cx="565150" cy="369332"/>
            <a:chOff x="1736090" y="2873352"/>
            <a:chExt cx="565150" cy="369332"/>
          </a:xfrm>
        </p:grpSpPr>
        <p:grpSp>
          <p:nvGrpSpPr>
            <p:cNvPr id="268" name="Group 327">
              <a:extLst>
                <a:ext uri="{FF2B5EF4-FFF2-40B4-BE49-F238E27FC236}">
                  <a16:creationId xmlns:a16="http://schemas.microsoft.com/office/drawing/2014/main" id="{A31F12A7-EE0E-B549-8A05-181A9500149C}"/>
                </a:ext>
              </a:extLst>
            </p:cNvPr>
            <p:cNvGrpSpPr>
              <a:grpSpLocks/>
            </p:cNvGrpSpPr>
            <p:nvPr/>
          </p:nvGrpSpPr>
          <p:grpSpPr bwMode="auto">
            <a:xfrm>
              <a:off x="1736090" y="2893762"/>
              <a:ext cx="565150" cy="292100"/>
              <a:chOff x="1871277" y="1576300"/>
              <a:chExt cx="1128371" cy="437861"/>
            </a:xfrm>
          </p:grpSpPr>
          <p:sp>
            <p:nvSpPr>
              <p:cNvPr id="272" name="Oval 271">
                <a:extLst>
                  <a:ext uri="{FF2B5EF4-FFF2-40B4-BE49-F238E27FC236}">
                    <a16:creationId xmlns:a16="http://schemas.microsoft.com/office/drawing/2014/main" id="{E6DFCCF5-2F3D-224B-B0E8-1322569E2D54}"/>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73" name="Rectangle 272">
                <a:extLst>
                  <a:ext uri="{FF2B5EF4-FFF2-40B4-BE49-F238E27FC236}">
                    <a16:creationId xmlns:a16="http://schemas.microsoft.com/office/drawing/2014/main" id="{14887270-5868-8E42-B43F-A826CB88020A}"/>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4" name="Oval 273">
                <a:extLst>
                  <a:ext uri="{FF2B5EF4-FFF2-40B4-BE49-F238E27FC236}">
                    <a16:creationId xmlns:a16="http://schemas.microsoft.com/office/drawing/2014/main" id="{B0F0199B-ABF8-EA49-BC9C-72CE6D02D2D8}"/>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75" name="Freeform 274">
                <a:extLst>
                  <a:ext uri="{FF2B5EF4-FFF2-40B4-BE49-F238E27FC236}">
                    <a16:creationId xmlns:a16="http://schemas.microsoft.com/office/drawing/2014/main" id="{847C07A8-BA61-2C48-B6F5-C5159ED44C47}"/>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6" name="Freeform 275">
                <a:extLst>
                  <a:ext uri="{FF2B5EF4-FFF2-40B4-BE49-F238E27FC236}">
                    <a16:creationId xmlns:a16="http://schemas.microsoft.com/office/drawing/2014/main" id="{DA791831-0549-E449-AE4D-449917B94207}"/>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7" name="Freeform 276">
                <a:extLst>
                  <a:ext uri="{FF2B5EF4-FFF2-40B4-BE49-F238E27FC236}">
                    <a16:creationId xmlns:a16="http://schemas.microsoft.com/office/drawing/2014/main" id="{97A7453C-19D6-9D4B-9FC6-A5934AC05B43}"/>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8" name="Freeform 277">
                <a:extLst>
                  <a:ext uri="{FF2B5EF4-FFF2-40B4-BE49-F238E27FC236}">
                    <a16:creationId xmlns:a16="http://schemas.microsoft.com/office/drawing/2014/main" id="{53D4C27F-4176-8049-9B48-C3F5E88281C8}"/>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79" name="Straight Connector 278">
                <a:extLst>
                  <a:ext uri="{FF2B5EF4-FFF2-40B4-BE49-F238E27FC236}">
                    <a16:creationId xmlns:a16="http://schemas.microsoft.com/office/drawing/2014/main" id="{7715A6F6-6CCB-ED46-A743-4286C68C034C}"/>
                  </a:ext>
                </a:extLst>
              </p:cNvPr>
              <p:cNvCxnSpPr>
                <a:endCxn id="27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280" name="Straight Connector 279">
                <a:extLst>
                  <a:ext uri="{FF2B5EF4-FFF2-40B4-BE49-F238E27FC236}">
                    <a16:creationId xmlns:a16="http://schemas.microsoft.com/office/drawing/2014/main" id="{7F35DEAD-7D06-7E45-B28E-1A2A472A313E}"/>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269" name="Group 268">
              <a:extLst>
                <a:ext uri="{FF2B5EF4-FFF2-40B4-BE49-F238E27FC236}">
                  <a16:creationId xmlns:a16="http://schemas.microsoft.com/office/drawing/2014/main" id="{D9D91D9C-FD28-F845-B09E-71AA5E9D7D7E}"/>
                </a:ext>
              </a:extLst>
            </p:cNvPr>
            <p:cNvGrpSpPr/>
            <p:nvPr/>
          </p:nvGrpSpPr>
          <p:grpSpPr>
            <a:xfrm>
              <a:off x="1770362" y="2873352"/>
              <a:ext cx="428460" cy="369332"/>
              <a:chOff x="667045" y="1708643"/>
              <a:chExt cx="428460" cy="369332"/>
            </a:xfrm>
          </p:grpSpPr>
          <p:sp>
            <p:nvSpPr>
              <p:cNvPr id="270" name="Oval 269">
                <a:extLst>
                  <a:ext uri="{FF2B5EF4-FFF2-40B4-BE49-F238E27FC236}">
                    <a16:creationId xmlns:a16="http://schemas.microsoft.com/office/drawing/2014/main" id="{A9888F85-3B9B-8B4E-ABCD-B313B2D3CACB}"/>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1" name="TextBox 270">
                <a:extLst>
                  <a:ext uri="{FF2B5EF4-FFF2-40B4-BE49-F238E27FC236}">
                    <a16:creationId xmlns:a16="http://schemas.microsoft.com/office/drawing/2014/main" id="{673E3131-DD41-8240-9E7A-FBA837148CBB}"/>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1c</a:t>
                </a:r>
              </a:p>
            </p:txBody>
          </p:sp>
        </p:grpSp>
      </p:grpSp>
      <p:grpSp>
        <p:nvGrpSpPr>
          <p:cNvPr id="281" name="Group 280">
            <a:extLst>
              <a:ext uri="{FF2B5EF4-FFF2-40B4-BE49-F238E27FC236}">
                <a16:creationId xmlns:a16="http://schemas.microsoft.com/office/drawing/2014/main" id="{44973892-C260-B347-8746-32A35CC79EDD}"/>
              </a:ext>
            </a:extLst>
          </p:cNvPr>
          <p:cNvGrpSpPr/>
          <p:nvPr/>
        </p:nvGrpSpPr>
        <p:grpSpPr>
          <a:xfrm>
            <a:off x="2485346" y="3186385"/>
            <a:ext cx="565150" cy="369332"/>
            <a:chOff x="1736090" y="2873352"/>
            <a:chExt cx="565150" cy="369332"/>
          </a:xfrm>
        </p:grpSpPr>
        <p:grpSp>
          <p:nvGrpSpPr>
            <p:cNvPr id="282" name="Group 327">
              <a:extLst>
                <a:ext uri="{FF2B5EF4-FFF2-40B4-BE49-F238E27FC236}">
                  <a16:creationId xmlns:a16="http://schemas.microsoft.com/office/drawing/2014/main" id="{AD30559A-3552-E948-B986-C5BF0445F7A0}"/>
                </a:ext>
              </a:extLst>
            </p:cNvPr>
            <p:cNvGrpSpPr>
              <a:grpSpLocks/>
            </p:cNvGrpSpPr>
            <p:nvPr/>
          </p:nvGrpSpPr>
          <p:grpSpPr bwMode="auto">
            <a:xfrm>
              <a:off x="1736090" y="2893762"/>
              <a:ext cx="565150" cy="292100"/>
              <a:chOff x="1871277" y="1576300"/>
              <a:chExt cx="1128371" cy="437861"/>
            </a:xfrm>
          </p:grpSpPr>
          <p:sp>
            <p:nvSpPr>
              <p:cNvPr id="286" name="Oval 285">
                <a:extLst>
                  <a:ext uri="{FF2B5EF4-FFF2-40B4-BE49-F238E27FC236}">
                    <a16:creationId xmlns:a16="http://schemas.microsoft.com/office/drawing/2014/main" id="{B37E7D7B-622D-7248-8B75-49ACEF0097F3}"/>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87" name="Rectangle 286">
                <a:extLst>
                  <a:ext uri="{FF2B5EF4-FFF2-40B4-BE49-F238E27FC236}">
                    <a16:creationId xmlns:a16="http://schemas.microsoft.com/office/drawing/2014/main" id="{66B44901-E93E-E744-A70C-39EE8805A253}"/>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8" name="Oval 287">
                <a:extLst>
                  <a:ext uri="{FF2B5EF4-FFF2-40B4-BE49-F238E27FC236}">
                    <a16:creationId xmlns:a16="http://schemas.microsoft.com/office/drawing/2014/main" id="{995D5367-E811-4746-B432-3667E1C6CE47}"/>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E2F5BF33-ADF6-E445-BB5E-0BE6E9146241}"/>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A632D7A7-7416-C645-82EA-EB951FD3D9E8}"/>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513DC94B-28FB-C845-A76C-47551FFBA2CB}"/>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A095FCEB-B026-6943-8500-B6278392D51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93" name="Straight Connector 292">
                <a:extLst>
                  <a:ext uri="{FF2B5EF4-FFF2-40B4-BE49-F238E27FC236}">
                    <a16:creationId xmlns:a16="http://schemas.microsoft.com/office/drawing/2014/main" id="{BDB27A15-95C3-724D-9520-7EE1A22B0D7C}"/>
                  </a:ext>
                </a:extLst>
              </p:cNvPr>
              <p:cNvCxnSpPr>
                <a:endCxn id="288"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294" name="Straight Connector 293">
                <a:extLst>
                  <a:ext uri="{FF2B5EF4-FFF2-40B4-BE49-F238E27FC236}">
                    <a16:creationId xmlns:a16="http://schemas.microsoft.com/office/drawing/2014/main" id="{96417E75-B7C2-3B47-BC2B-A7AD33243162}"/>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283" name="Group 282">
              <a:extLst>
                <a:ext uri="{FF2B5EF4-FFF2-40B4-BE49-F238E27FC236}">
                  <a16:creationId xmlns:a16="http://schemas.microsoft.com/office/drawing/2014/main" id="{CF885392-BCAE-524F-A35F-4907E15760C6}"/>
                </a:ext>
              </a:extLst>
            </p:cNvPr>
            <p:cNvGrpSpPr/>
            <p:nvPr/>
          </p:nvGrpSpPr>
          <p:grpSpPr>
            <a:xfrm>
              <a:off x="1770362" y="2873352"/>
              <a:ext cx="441422" cy="369332"/>
              <a:chOff x="667045" y="1708643"/>
              <a:chExt cx="441422" cy="369332"/>
            </a:xfrm>
          </p:grpSpPr>
          <p:sp>
            <p:nvSpPr>
              <p:cNvPr id="284" name="Oval 283">
                <a:extLst>
                  <a:ext uri="{FF2B5EF4-FFF2-40B4-BE49-F238E27FC236}">
                    <a16:creationId xmlns:a16="http://schemas.microsoft.com/office/drawing/2014/main" id="{2B157D6D-D524-B54B-9C7B-C21AC16DF87C}"/>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5" name="TextBox 284">
                <a:extLst>
                  <a:ext uri="{FF2B5EF4-FFF2-40B4-BE49-F238E27FC236}">
                    <a16:creationId xmlns:a16="http://schemas.microsoft.com/office/drawing/2014/main" id="{169AE526-33AF-BC4A-B73D-D35D9EB675FA}"/>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a:t>
                </a:r>
              </a:p>
            </p:txBody>
          </p:sp>
        </p:grpSp>
      </p:grpSp>
      <p:cxnSp>
        <p:nvCxnSpPr>
          <p:cNvPr id="295" name="Straight Connector 294">
            <a:extLst>
              <a:ext uri="{FF2B5EF4-FFF2-40B4-BE49-F238E27FC236}">
                <a16:creationId xmlns:a16="http://schemas.microsoft.com/office/drawing/2014/main" id="{27A57CAE-B0D2-CA4C-8570-FE855F92E068}"/>
              </a:ext>
            </a:extLst>
          </p:cNvPr>
          <p:cNvCxnSpPr>
            <a:stCxn id="243" idx="2"/>
            <a:endCxn id="257" idx="0"/>
          </p:cNvCxnSpPr>
          <p:nvPr/>
        </p:nvCxnSpPr>
        <p:spPr bwMode="auto">
          <a:xfrm>
            <a:off x="3643088" y="2950350"/>
            <a:ext cx="4230" cy="851985"/>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96" name="Straight Connector 295">
            <a:extLst>
              <a:ext uri="{FF2B5EF4-FFF2-40B4-BE49-F238E27FC236}">
                <a16:creationId xmlns:a16="http://schemas.microsoft.com/office/drawing/2014/main" id="{D479AC6F-B057-9E48-A9AA-036CA81945B0}"/>
              </a:ext>
            </a:extLst>
          </p:cNvPr>
          <p:cNvCxnSpPr/>
          <p:nvPr/>
        </p:nvCxnSpPr>
        <p:spPr bwMode="auto">
          <a:xfrm>
            <a:off x="3059492" y="3356287"/>
            <a:ext cx="1204913" cy="6353"/>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97" name="Straight Connector 296">
            <a:extLst>
              <a:ext uri="{FF2B5EF4-FFF2-40B4-BE49-F238E27FC236}">
                <a16:creationId xmlns:a16="http://schemas.microsoft.com/office/drawing/2014/main" id="{BA206EA1-21CD-BC4B-B385-608907D5FA83}"/>
              </a:ext>
            </a:extLst>
          </p:cNvPr>
          <p:cNvCxnSpPr>
            <a:stCxn id="244" idx="7"/>
          </p:cNvCxnSpPr>
          <p:nvPr/>
        </p:nvCxnSpPr>
        <p:spPr bwMode="auto">
          <a:xfrm>
            <a:off x="3870723" y="2862143"/>
            <a:ext cx="480042" cy="369773"/>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98" name="Straight Connector 297">
            <a:extLst>
              <a:ext uri="{FF2B5EF4-FFF2-40B4-BE49-F238E27FC236}">
                <a16:creationId xmlns:a16="http://schemas.microsoft.com/office/drawing/2014/main" id="{6525475A-0A19-B34B-95BE-54EBE38E0C76}"/>
              </a:ext>
            </a:extLst>
          </p:cNvPr>
          <p:cNvCxnSpPr/>
          <p:nvPr/>
        </p:nvCxnSpPr>
        <p:spPr bwMode="auto">
          <a:xfrm>
            <a:off x="2952088" y="3493970"/>
            <a:ext cx="477927" cy="357071"/>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99" name="Straight Connector 298">
            <a:extLst>
              <a:ext uri="{FF2B5EF4-FFF2-40B4-BE49-F238E27FC236}">
                <a16:creationId xmlns:a16="http://schemas.microsoft.com/office/drawing/2014/main" id="{A5B8999E-BFE6-604D-A950-204DE89A323A}"/>
              </a:ext>
            </a:extLst>
          </p:cNvPr>
          <p:cNvCxnSpPr/>
          <p:nvPr/>
        </p:nvCxnSpPr>
        <p:spPr bwMode="auto">
          <a:xfrm flipH="1">
            <a:off x="3848057" y="3491208"/>
            <a:ext cx="508002" cy="349250"/>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00" name="Straight Connector 299">
            <a:extLst>
              <a:ext uri="{FF2B5EF4-FFF2-40B4-BE49-F238E27FC236}">
                <a16:creationId xmlns:a16="http://schemas.microsoft.com/office/drawing/2014/main" id="{75740F6C-5159-C140-B602-34200789C066}"/>
              </a:ext>
            </a:extLst>
          </p:cNvPr>
          <p:cNvCxnSpPr/>
          <p:nvPr/>
        </p:nvCxnSpPr>
        <p:spPr bwMode="auto">
          <a:xfrm flipH="1">
            <a:off x="2939568" y="2874612"/>
            <a:ext cx="508002" cy="349250"/>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nvGrpSpPr>
          <p:cNvPr id="301" name="Group 300">
            <a:extLst>
              <a:ext uri="{FF2B5EF4-FFF2-40B4-BE49-F238E27FC236}">
                <a16:creationId xmlns:a16="http://schemas.microsoft.com/office/drawing/2014/main" id="{5C99B0AA-49FB-1141-B5E4-D7232CDD5304}"/>
              </a:ext>
            </a:extLst>
          </p:cNvPr>
          <p:cNvGrpSpPr/>
          <p:nvPr/>
        </p:nvGrpSpPr>
        <p:grpSpPr>
          <a:xfrm>
            <a:off x="4858786" y="1645599"/>
            <a:ext cx="2712783" cy="1853712"/>
            <a:chOff x="-2170772" y="2784954"/>
            <a:chExt cx="2712783" cy="1853712"/>
          </a:xfrm>
        </p:grpSpPr>
        <p:sp>
          <p:nvSpPr>
            <p:cNvPr id="302" name="Freeform 2">
              <a:extLst>
                <a:ext uri="{FF2B5EF4-FFF2-40B4-BE49-F238E27FC236}">
                  <a16:creationId xmlns:a16="http://schemas.microsoft.com/office/drawing/2014/main" id="{4351A3A5-5128-274F-BA02-64D327683049}"/>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03" name="Group 302">
              <a:extLst>
                <a:ext uri="{FF2B5EF4-FFF2-40B4-BE49-F238E27FC236}">
                  <a16:creationId xmlns:a16="http://schemas.microsoft.com/office/drawing/2014/main" id="{5EB4F7B4-C2F9-C744-BCB7-00FC4616248F}"/>
                </a:ext>
              </a:extLst>
            </p:cNvPr>
            <p:cNvGrpSpPr/>
            <p:nvPr/>
          </p:nvGrpSpPr>
          <p:grpSpPr>
            <a:xfrm>
              <a:off x="-1935370" y="2935816"/>
              <a:ext cx="2333625" cy="1590649"/>
              <a:chOff x="833331" y="2873352"/>
              <a:chExt cx="2333625" cy="1590649"/>
            </a:xfrm>
          </p:grpSpPr>
          <p:grpSp>
            <p:nvGrpSpPr>
              <p:cNvPr id="304" name="Group 303">
                <a:extLst>
                  <a:ext uri="{FF2B5EF4-FFF2-40B4-BE49-F238E27FC236}">
                    <a16:creationId xmlns:a16="http://schemas.microsoft.com/office/drawing/2014/main" id="{2C001E14-39B1-4E4D-A67A-34C01450E3D7}"/>
                  </a:ext>
                </a:extLst>
              </p:cNvPr>
              <p:cNvGrpSpPr/>
              <p:nvPr/>
            </p:nvGrpSpPr>
            <p:grpSpPr>
              <a:xfrm>
                <a:off x="1736090" y="2873352"/>
                <a:ext cx="565150" cy="369332"/>
                <a:chOff x="1736090" y="2873352"/>
                <a:chExt cx="565150" cy="369332"/>
              </a:xfrm>
            </p:grpSpPr>
            <p:grpSp>
              <p:nvGrpSpPr>
                <p:cNvPr id="353" name="Group 327">
                  <a:extLst>
                    <a:ext uri="{FF2B5EF4-FFF2-40B4-BE49-F238E27FC236}">
                      <a16:creationId xmlns:a16="http://schemas.microsoft.com/office/drawing/2014/main" id="{39F81896-B728-4542-A517-E7DCF49926C2}"/>
                    </a:ext>
                  </a:extLst>
                </p:cNvPr>
                <p:cNvGrpSpPr>
                  <a:grpSpLocks/>
                </p:cNvGrpSpPr>
                <p:nvPr/>
              </p:nvGrpSpPr>
              <p:grpSpPr bwMode="auto">
                <a:xfrm>
                  <a:off x="1736090" y="2893762"/>
                  <a:ext cx="565150" cy="292100"/>
                  <a:chOff x="1871277" y="1576300"/>
                  <a:chExt cx="1128371" cy="437861"/>
                </a:xfrm>
              </p:grpSpPr>
              <p:sp>
                <p:nvSpPr>
                  <p:cNvPr id="357" name="Oval 356">
                    <a:extLst>
                      <a:ext uri="{FF2B5EF4-FFF2-40B4-BE49-F238E27FC236}">
                        <a16:creationId xmlns:a16="http://schemas.microsoft.com/office/drawing/2014/main" id="{1386EAF9-3398-E046-9002-462E3E8B3B1A}"/>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58" name="Rectangle 357">
                    <a:extLst>
                      <a:ext uri="{FF2B5EF4-FFF2-40B4-BE49-F238E27FC236}">
                        <a16:creationId xmlns:a16="http://schemas.microsoft.com/office/drawing/2014/main" id="{2A59F36D-A6B3-1845-A26D-825CD3515B26}"/>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9" name="Oval 358">
                    <a:extLst>
                      <a:ext uri="{FF2B5EF4-FFF2-40B4-BE49-F238E27FC236}">
                        <a16:creationId xmlns:a16="http://schemas.microsoft.com/office/drawing/2014/main" id="{86DADEB3-A84E-BC49-AE2C-071EBE960196}"/>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0" name="Freeform 359">
                    <a:extLst>
                      <a:ext uri="{FF2B5EF4-FFF2-40B4-BE49-F238E27FC236}">
                        <a16:creationId xmlns:a16="http://schemas.microsoft.com/office/drawing/2014/main" id="{20547C29-4534-C844-BFC1-3746F636DD04}"/>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1" name="Freeform 360">
                    <a:extLst>
                      <a:ext uri="{FF2B5EF4-FFF2-40B4-BE49-F238E27FC236}">
                        <a16:creationId xmlns:a16="http://schemas.microsoft.com/office/drawing/2014/main" id="{DC857207-4025-CA48-BEE4-F6F5A06FE2A2}"/>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2" name="Freeform 361">
                    <a:extLst>
                      <a:ext uri="{FF2B5EF4-FFF2-40B4-BE49-F238E27FC236}">
                        <a16:creationId xmlns:a16="http://schemas.microsoft.com/office/drawing/2014/main" id="{2E005F33-CCAA-AC45-A418-B83561038888}"/>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3" name="Freeform 362">
                    <a:extLst>
                      <a:ext uri="{FF2B5EF4-FFF2-40B4-BE49-F238E27FC236}">
                        <a16:creationId xmlns:a16="http://schemas.microsoft.com/office/drawing/2014/main" id="{5771A3B9-1639-FF4E-8198-4AE86F3DB210}"/>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9FC39B1A-492A-9541-9DC5-9B7204A27633}"/>
                      </a:ext>
                    </a:extLst>
                  </p:cNvPr>
                  <p:cNvCxnSpPr>
                    <a:endCxn id="359"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65" name="Straight Connector 364">
                    <a:extLst>
                      <a:ext uri="{FF2B5EF4-FFF2-40B4-BE49-F238E27FC236}">
                        <a16:creationId xmlns:a16="http://schemas.microsoft.com/office/drawing/2014/main" id="{AADDF059-6DA7-9A46-B4F8-75F0EEDFD756}"/>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54" name="Group 353">
                  <a:extLst>
                    <a:ext uri="{FF2B5EF4-FFF2-40B4-BE49-F238E27FC236}">
                      <a16:creationId xmlns:a16="http://schemas.microsoft.com/office/drawing/2014/main" id="{07C92B92-327C-F240-9153-AF0F48DCA8A7}"/>
                    </a:ext>
                  </a:extLst>
                </p:cNvPr>
                <p:cNvGrpSpPr/>
                <p:nvPr/>
              </p:nvGrpSpPr>
              <p:grpSpPr>
                <a:xfrm>
                  <a:off x="1770362" y="2873352"/>
                  <a:ext cx="441422" cy="369332"/>
                  <a:chOff x="667045" y="1708643"/>
                  <a:chExt cx="441422" cy="369332"/>
                </a:xfrm>
              </p:grpSpPr>
              <p:sp>
                <p:nvSpPr>
                  <p:cNvPr id="355" name="Oval 354">
                    <a:extLst>
                      <a:ext uri="{FF2B5EF4-FFF2-40B4-BE49-F238E27FC236}">
                        <a16:creationId xmlns:a16="http://schemas.microsoft.com/office/drawing/2014/main" id="{BE7C3B54-F5E0-CE4B-A305-3CCBF8E6ED6A}"/>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6" name="TextBox 355">
                    <a:extLst>
                      <a:ext uri="{FF2B5EF4-FFF2-40B4-BE49-F238E27FC236}">
                        <a16:creationId xmlns:a16="http://schemas.microsoft.com/office/drawing/2014/main" id="{41042B66-DB3E-B844-A994-D647DF0D0BAB}"/>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2b</a:t>
                    </a:r>
                  </a:p>
                </p:txBody>
              </p:sp>
            </p:grpSp>
          </p:grpSp>
          <p:grpSp>
            <p:nvGrpSpPr>
              <p:cNvPr id="305" name="Group 304">
                <a:extLst>
                  <a:ext uri="{FF2B5EF4-FFF2-40B4-BE49-F238E27FC236}">
                    <a16:creationId xmlns:a16="http://schemas.microsoft.com/office/drawing/2014/main" id="{94521824-A109-FC42-A88C-07A720A09CB8}"/>
                  </a:ext>
                </a:extLst>
              </p:cNvPr>
              <p:cNvGrpSpPr/>
              <p:nvPr/>
            </p:nvGrpSpPr>
            <p:grpSpPr>
              <a:xfrm>
                <a:off x="1740320" y="4094669"/>
                <a:ext cx="565150" cy="369332"/>
                <a:chOff x="1736090" y="2873352"/>
                <a:chExt cx="565150" cy="369332"/>
              </a:xfrm>
            </p:grpSpPr>
            <p:grpSp>
              <p:nvGrpSpPr>
                <p:cNvPr id="340" name="Group 327">
                  <a:extLst>
                    <a:ext uri="{FF2B5EF4-FFF2-40B4-BE49-F238E27FC236}">
                      <a16:creationId xmlns:a16="http://schemas.microsoft.com/office/drawing/2014/main" id="{C6BE9DB2-4FEB-B04B-80CA-1A12C6D91B8C}"/>
                    </a:ext>
                  </a:extLst>
                </p:cNvPr>
                <p:cNvGrpSpPr>
                  <a:grpSpLocks/>
                </p:cNvGrpSpPr>
                <p:nvPr/>
              </p:nvGrpSpPr>
              <p:grpSpPr bwMode="auto">
                <a:xfrm>
                  <a:off x="1736090" y="2893762"/>
                  <a:ext cx="565150" cy="292100"/>
                  <a:chOff x="1871277" y="1576300"/>
                  <a:chExt cx="1128371" cy="437861"/>
                </a:xfrm>
              </p:grpSpPr>
              <p:sp>
                <p:nvSpPr>
                  <p:cNvPr id="344" name="Oval 343">
                    <a:extLst>
                      <a:ext uri="{FF2B5EF4-FFF2-40B4-BE49-F238E27FC236}">
                        <a16:creationId xmlns:a16="http://schemas.microsoft.com/office/drawing/2014/main" id="{9E59D841-331F-334E-8A00-DB7F04345816}"/>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5" name="Rectangle 344">
                    <a:extLst>
                      <a:ext uri="{FF2B5EF4-FFF2-40B4-BE49-F238E27FC236}">
                        <a16:creationId xmlns:a16="http://schemas.microsoft.com/office/drawing/2014/main" id="{82362D69-AADA-7046-9626-1B24DD78FC76}"/>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6" name="Oval 345">
                    <a:extLst>
                      <a:ext uri="{FF2B5EF4-FFF2-40B4-BE49-F238E27FC236}">
                        <a16:creationId xmlns:a16="http://schemas.microsoft.com/office/drawing/2014/main" id="{DA5257A0-113D-2647-BFB9-8F77EB110985}"/>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7" name="Freeform 346">
                    <a:extLst>
                      <a:ext uri="{FF2B5EF4-FFF2-40B4-BE49-F238E27FC236}">
                        <a16:creationId xmlns:a16="http://schemas.microsoft.com/office/drawing/2014/main" id="{B46A77BC-D229-D349-966D-8E44ACA3B04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8" name="Freeform 347">
                    <a:extLst>
                      <a:ext uri="{FF2B5EF4-FFF2-40B4-BE49-F238E27FC236}">
                        <a16:creationId xmlns:a16="http://schemas.microsoft.com/office/drawing/2014/main" id="{E2C2490B-931E-5E4F-8DEE-04AF94B8F353}"/>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9015BF3D-C27E-FB42-9273-1B905C933DFF}"/>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0" name="Freeform 349">
                    <a:extLst>
                      <a:ext uri="{FF2B5EF4-FFF2-40B4-BE49-F238E27FC236}">
                        <a16:creationId xmlns:a16="http://schemas.microsoft.com/office/drawing/2014/main" id="{5CCC0015-A70F-704D-9D5D-FFE144612620}"/>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51" name="Straight Connector 350">
                    <a:extLst>
                      <a:ext uri="{FF2B5EF4-FFF2-40B4-BE49-F238E27FC236}">
                        <a16:creationId xmlns:a16="http://schemas.microsoft.com/office/drawing/2014/main" id="{F99F2909-0B49-1B4B-918D-2DE20CA844A4}"/>
                      </a:ext>
                    </a:extLst>
                  </p:cNvPr>
                  <p:cNvCxnSpPr>
                    <a:endCxn id="34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52" name="Straight Connector 351">
                    <a:extLst>
                      <a:ext uri="{FF2B5EF4-FFF2-40B4-BE49-F238E27FC236}">
                        <a16:creationId xmlns:a16="http://schemas.microsoft.com/office/drawing/2014/main" id="{F25DF1E2-3B76-3948-85FE-D47D1D99A8E5}"/>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41" name="Group 340">
                  <a:extLst>
                    <a:ext uri="{FF2B5EF4-FFF2-40B4-BE49-F238E27FC236}">
                      <a16:creationId xmlns:a16="http://schemas.microsoft.com/office/drawing/2014/main" id="{E7693217-ABC3-924C-9914-3760B556CDFE}"/>
                    </a:ext>
                  </a:extLst>
                </p:cNvPr>
                <p:cNvGrpSpPr/>
                <p:nvPr/>
              </p:nvGrpSpPr>
              <p:grpSpPr>
                <a:xfrm>
                  <a:off x="1770362" y="2873352"/>
                  <a:ext cx="441422" cy="369332"/>
                  <a:chOff x="667045" y="1708643"/>
                  <a:chExt cx="441422" cy="369332"/>
                </a:xfrm>
              </p:grpSpPr>
              <p:sp>
                <p:nvSpPr>
                  <p:cNvPr id="342" name="Oval 341">
                    <a:extLst>
                      <a:ext uri="{FF2B5EF4-FFF2-40B4-BE49-F238E27FC236}">
                        <a16:creationId xmlns:a16="http://schemas.microsoft.com/office/drawing/2014/main" id="{760C8DF4-9BF3-6449-BF76-C0EEAA998AF5}"/>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3" name="TextBox 342">
                    <a:extLst>
                      <a:ext uri="{FF2B5EF4-FFF2-40B4-BE49-F238E27FC236}">
                        <a16:creationId xmlns:a16="http://schemas.microsoft.com/office/drawing/2014/main" id="{890DC765-6A28-2F4C-97E7-DF12510FF8D1}"/>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2d</a:t>
                    </a:r>
                  </a:p>
                </p:txBody>
              </p:sp>
            </p:grpSp>
          </p:grpSp>
          <p:grpSp>
            <p:nvGrpSpPr>
              <p:cNvPr id="306" name="Group 305">
                <a:extLst>
                  <a:ext uri="{FF2B5EF4-FFF2-40B4-BE49-F238E27FC236}">
                    <a16:creationId xmlns:a16="http://schemas.microsoft.com/office/drawing/2014/main" id="{66270917-608C-734F-BC55-2C1849361844}"/>
                  </a:ext>
                </a:extLst>
              </p:cNvPr>
              <p:cNvGrpSpPr/>
              <p:nvPr/>
            </p:nvGrpSpPr>
            <p:grpSpPr>
              <a:xfrm>
                <a:off x="2601806" y="3485072"/>
                <a:ext cx="565150" cy="369332"/>
                <a:chOff x="1736090" y="2873352"/>
                <a:chExt cx="565150" cy="369332"/>
              </a:xfrm>
            </p:grpSpPr>
            <p:grpSp>
              <p:nvGrpSpPr>
                <p:cNvPr id="327" name="Group 327">
                  <a:extLst>
                    <a:ext uri="{FF2B5EF4-FFF2-40B4-BE49-F238E27FC236}">
                      <a16:creationId xmlns:a16="http://schemas.microsoft.com/office/drawing/2014/main" id="{9A7886E1-08EA-2E4B-837D-DA3595E2A544}"/>
                    </a:ext>
                  </a:extLst>
                </p:cNvPr>
                <p:cNvGrpSpPr>
                  <a:grpSpLocks/>
                </p:cNvGrpSpPr>
                <p:nvPr/>
              </p:nvGrpSpPr>
              <p:grpSpPr bwMode="auto">
                <a:xfrm>
                  <a:off x="1736090" y="2893762"/>
                  <a:ext cx="565150" cy="292100"/>
                  <a:chOff x="1871277" y="1576300"/>
                  <a:chExt cx="1128371" cy="437861"/>
                </a:xfrm>
              </p:grpSpPr>
              <p:sp>
                <p:nvSpPr>
                  <p:cNvPr id="331" name="Oval 330">
                    <a:extLst>
                      <a:ext uri="{FF2B5EF4-FFF2-40B4-BE49-F238E27FC236}">
                        <a16:creationId xmlns:a16="http://schemas.microsoft.com/office/drawing/2014/main" id="{532D9B14-44A1-744C-A2D7-BEEC1B4F859F}"/>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32" name="Rectangle 331">
                    <a:extLst>
                      <a:ext uri="{FF2B5EF4-FFF2-40B4-BE49-F238E27FC236}">
                        <a16:creationId xmlns:a16="http://schemas.microsoft.com/office/drawing/2014/main" id="{2A2EFB4A-13A5-AF41-8EEE-11C7F8D98CC7}"/>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3" name="Oval 332">
                    <a:extLst>
                      <a:ext uri="{FF2B5EF4-FFF2-40B4-BE49-F238E27FC236}">
                        <a16:creationId xmlns:a16="http://schemas.microsoft.com/office/drawing/2014/main" id="{AF249073-E608-3E47-9680-EB2AB37E81C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34" name="Freeform 333">
                    <a:extLst>
                      <a:ext uri="{FF2B5EF4-FFF2-40B4-BE49-F238E27FC236}">
                        <a16:creationId xmlns:a16="http://schemas.microsoft.com/office/drawing/2014/main" id="{8BB59055-7770-4047-9EE1-EF83E46481C5}"/>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5" name="Freeform 334">
                    <a:extLst>
                      <a:ext uri="{FF2B5EF4-FFF2-40B4-BE49-F238E27FC236}">
                        <a16:creationId xmlns:a16="http://schemas.microsoft.com/office/drawing/2014/main" id="{5A26CD9F-E13C-0C4C-938E-AA65DF814773}"/>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6" name="Freeform 335">
                    <a:extLst>
                      <a:ext uri="{FF2B5EF4-FFF2-40B4-BE49-F238E27FC236}">
                        <a16:creationId xmlns:a16="http://schemas.microsoft.com/office/drawing/2014/main" id="{78B4C77F-79CD-3C4E-AF1F-32FB2324189F}"/>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7" name="Freeform 336">
                    <a:extLst>
                      <a:ext uri="{FF2B5EF4-FFF2-40B4-BE49-F238E27FC236}">
                        <a16:creationId xmlns:a16="http://schemas.microsoft.com/office/drawing/2014/main" id="{89696CD5-A4A0-8B4B-80F3-354BD21342A5}"/>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38" name="Straight Connector 337">
                    <a:extLst>
                      <a:ext uri="{FF2B5EF4-FFF2-40B4-BE49-F238E27FC236}">
                        <a16:creationId xmlns:a16="http://schemas.microsoft.com/office/drawing/2014/main" id="{927A1379-7762-8244-94E4-858920C40ACB}"/>
                      </a:ext>
                    </a:extLst>
                  </p:cNvPr>
                  <p:cNvCxnSpPr>
                    <a:endCxn id="333"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39" name="Straight Connector 338">
                    <a:extLst>
                      <a:ext uri="{FF2B5EF4-FFF2-40B4-BE49-F238E27FC236}">
                        <a16:creationId xmlns:a16="http://schemas.microsoft.com/office/drawing/2014/main" id="{0B73741F-7FDF-C443-94A9-9A198E98F2F7}"/>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28" name="Group 327">
                  <a:extLst>
                    <a:ext uri="{FF2B5EF4-FFF2-40B4-BE49-F238E27FC236}">
                      <a16:creationId xmlns:a16="http://schemas.microsoft.com/office/drawing/2014/main" id="{4AFFC910-6AF2-B64C-9C64-F69CE3FB93A7}"/>
                    </a:ext>
                  </a:extLst>
                </p:cNvPr>
                <p:cNvGrpSpPr/>
                <p:nvPr/>
              </p:nvGrpSpPr>
              <p:grpSpPr>
                <a:xfrm>
                  <a:off x="1770362" y="2873352"/>
                  <a:ext cx="428460" cy="369332"/>
                  <a:chOff x="667045" y="1708643"/>
                  <a:chExt cx="428460" cy="369332"/>
                </a:xfrm>
              </p:grpSpPr>
              <p:sp>
                <p:nvSpPr>
                  <p:cNvPr id="329" name="Oval 328">
                    <a:extLst>
                      <a:ext uri="{FF2B5EF4-FFF2-40B4-BE49-F238E27FC236}">
                        <a16:creationId xmlns:a16="http://schemas.microsoft.com/office/drawing/2014/main" id="{9795B1AE-6991-ED40-8FEC-1206327CE32C}"/>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0" name="TextBox 329">
                    <a:extLst>
                      <a:ext uri="{FF2B5EF4-FFF2-40B4-BE49-F238E27FC236}">
                        <a16:creationId xmlns:a16="http://schemas.microsoft.com/office/drawing/2014/main" id="{14CB7C98-FD28-644B-95A1-43D21099296E}"/>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2c</a:t>
                    </a:r>
                  </a:p>
                </p:txBody>
              </p:sp>
            </p:grpSp>
          </p:grpSp>
          <p:grpSp>
            <p:nvGrpSpPr>
              <p:cNvPr id="307" name="Group 306">
                <a:extLst>
                  <a:ext uri="{FF2B5EF4-FFF2-40B4-BE49-F238E27FC236}">
                    <a16:creationId xmlns:a16="http://schemas.microsoft.com/office/drawing/2014/main" id="{61F9CF47-C970-3A4C-B169-A7A52C552D23}"/>
                  </a:ext>
                </a:extLst>
              </p:cNvPr>
              <p:cNvGrpSpPr/>
              <p:nvPr/>
            </p:nvGrpSpPr>
            <p:grpSpPr>
              <a:xfrm>
                <a:off x="833331" y="3478719"/>
                <a:ext cx="565150" cy="369332"/>
                <a:chOff x="1736090" y="2873352"/>
                <a:chExt cx="565150" cy="369332"/>
              </a:xfrm>
            </p:grpSpPr>
            <p:grpSp>
              <p:nvGrpSpPr>
                <p:cNvPr id="314" name="Group 327">
                  <a:extLst>
                    <a:ext uri="{FF2B5EF4-FFF2-40B4-BE49-F238E27FC236}">
                      <a16:creationId xmlns:a16="http://schemas.microsoft.com/office/drawing/2014/main" id="{F9DED53C-AD56-274E-BB62-36141AAA2398}"/>
                    </a:ext>
                  </a:extLst>
                </p:cNvPr>
                <p:cNvGrpSpPr>
                  <a:grpSpLocks/>
                </p:cNvGrpSpPr>
                <p:nvPr/>
              </p:nvGrpSpPr>
              <p:grpSpPr bwMode="auto">
                <a:xfrm>
                  <a:off x="1736090" y="2893762"/>
                  <a:ext cx="565150" cy="292100"/>
                  <a:chOff x="1871277" y="1576300"/>
                  <a:chExt cx="1128371" cy="437861"/>
                </a:xfrm>
              </p:grpSpPr>
              <p:sp>
                <p:nvSpPr>
                  <p:cNvPr id="318" name="Oval 317">
                    <a:extLst>
                      <a:ext uri="{FF2B5EF4-FFF2-40B4-BE49-F238E27FC236}">
                        <a16:creationId xmlns:a16="http://schemas.microsoft.com/office/drawing/2014/main" id="{B8CD06C3-9989-3C4E-8036-F46194FC0CCC}"/>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19" name="Rectangle 318">
                    <a:extLst>
                      <a:ext uri="{FF2B5EF4-FFF2-40B4-BE49-F238E27FC236}">
                        <a16:creationId xmlns:a16="http://schemas.microsoft.com/office/drawing/2014/main" id="{4F6344DE-C5D9-4A4C-9CB1-075FFAB59BC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0" name="Oval 319">
                    <a:extLst>
                      <a:ext uri="{FF2B5EF4-FFF2-40B4-BE49-F238E27FC236}">
                        <a16:creationId xmlns:a16="http://schemas.microsoft.com/office/drawing/2014/main" id="{670ED3B3-66E2-774A-A7A7-CE3A2C76ABC7}"/>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1" name="Freeform 320">
                    <a:extLst>
                      <a:ext uri="{FF2B5EF4-FFF2-40B4-BE49-F238E27FC236}">
                        <a16:creationId xmlns:a16="http://schemas.microsoft.com/office/drawing/2014/main" id="{E7A204A3-9A7F-DC4A-B8B8-0FAEF51963CA}"/>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2" name="Freeform 321">
                    <a:extLst>
                      <a:ext uri="{FF2B5EF4-FFF2-40B4-BE49-F238E27FC236}">
                        <a16:creationId xmlns:a16="http://schemas.microsoft.com/office/drawing/2014/main" id="{AF9AFEA5-73B4-EF4A-8707-4381B9DFBD8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3" name="Freeform 322">
                    <a:extLst>
                      <a:ext uri="{FF2B5EF4-FFF2-40B4-BE49-F238E27FC236}">
                        <a16:creationId xmlns:a16="http://schemas.microsoft.com/office/drawing/2014/main" id="{93181305-93BB-AC4D-A380-CAE9ACFB6B00}"/>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4" name="Freeform 323">
                    <a:extLst>
                      <a:ext uri="{FF2B5EF4-FFF2-40B4-BE49-F238E27FC236}">
                        <a16:creationId xmlns:a16="http://schemas.microsoft.com/office/drawing/2014/main" id="{D8235E85-E84C-6E40-9DA7-7CA36D31CA34}"/>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25" name="Straight Connector 324">
                    <a:extLst>
                      <a:ext uri="{FF2B5EF4-FFF2-40B4-BE49-F238E27FC236}">
                        <a16:creationId xmlns:a16="http://schemas.microsoft.com/office/drawing/2014/main" id="{225D6CA1-32FC-2E47-8732-EECB0BA1104A}"/>
                      </a:ext>
                    </a:extLst>
                  </p:cNvPr>
                  <p:cNvCxnSpPr>
                    <a:endCxn id="32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26" name="Straight Connector 325">
                    <a:extLst>
                      <a:ext uri="{FF2B5EF4-FFF2-40B4-BE49-F238E27FC236}">
                        <a16:creationId xmlns:a16="http://schemas.microsoft.com/office/drawing/2014/main" id="{4927E673-C098-944A-9E84-A95844595AE9}"/>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15" name="Group 314">
                  <a:extLst>
                    <a:ext uri="{FF2B5EF4-FFF2-40B4-BE49-F238E27FC236}">
                      <a16:creationId xmlns:a16="http://schemas.microsoft.com/office/drawing/2014/main" id="{BEECD35D-84C4-3643-97FF-88EC18C4AA52}"/>
                    </a:ext>
                  </a:extLst>
                </p:cNvPr>
                <p:cNvGrpSpPr/>
                <p:nvPr/>
              </p:nvGrpSpPr>
              <p:grpSpPr>
                <a:xfrm>
                  <a:off x="1770362" y="2873352"/>
                  <a:ext cx="441422" cy="369332"/>
                  <a:chOff x="667045" y="1708643"/>
                  <a:chExt cx="441422" cy="369332"/>
                </a:xfrm>
              </p:grpSpPr>
              <p:sp>
                <p:nvSpPr>
                  <p:cNvPr id="316" name="Oval 315">
                    <a:extLst>
                      <a:ext uri="{FF2B5EF4-FFF2-40B4-BE49-F238E27FC236}">
                        <a16:creationId xmlns:a16="http://schemas.microsoft.com/office/drawing/2014/main" id="{0CB91643-3AB0-EF44-A66B-3E3CA829D67C}"/>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7" name="TextBox 316">
                    <a:extLst>
                      <a:ext uri="{FF2B5EF4-FFF2-40B4-BE49-F238E27FC236}">
                        <a16:creationId xmlns:a16="http://schemas.microsoft.com/office/drawing/2014/main" id="{4CC82E12-E89A-C344-82C9-B41338A31E4C}"/>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a:t>
                    </a:r>
                  </a:p>
                </p:txBody>
              </p:sp>
            </p:grpSp>
          </p:grpSp>
          <p:cxnSp>
            <p:nvCxnSpPr>
              <p:cNvPr id="308" name="Straight Connector 307">
                <a:extLst>
                  <a:ext uri="{FF2B5EF4-FFF2-40B4-BE49-F238E27FC236}">
                    <a16:creationId xmlns:a16="http://schemas.microsoft.com/office/drawing/2014/main" id="{F656A253-20CE-264C-9E80-23FEAE2DA887}"/>
                  </a:ext>
                </a:extLst>
              </p:cNvPr>
              <p:cNvCxnSpPr>
                <a:stCxn id="356" idx="2"/>
                <a:endCxn id="343" idx="0"/>
              </p:cNvCxnSpPr>
              <p:nvPr/>
            </p:nvCxnSpPr>
            <p:spPr bwMode="auto">
              <a:xfrm>
                <a:off x="1991073" y="3242684"/>
                <a:ext cx="4230" cy="851985"/>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09" name="Straight Connector 308">
                <a:extLst>
                  <a:ext uri="{FF2B5EF4-FFF2-40B4-BE49-F238E27FC236}">
                    <a16:creationId xmlns:a16="http://schemas.microsoft.com/office/drawing/2014/main" id="{9BBC00CC-6F0E-554D-ADC7-835539ABF185}"/>
                  </a:ext>
                </a:extLst>
              </p:cNvPr>
              <p:cNvCxnSpPr/>
              <p:nvPr/>
            </p:nvCxnSpPr>
            <p:spPr bwMode="auto">
              <a:xfrm>
                <a:off x="1407477" y="3648621"/>
                <a:ext cx="1204913" cy="6353"/>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10" name="Straight Connector 309">
                <a:extLst>
                  <a:ext uri="{FF2B5EF4-FFF2-40B4-BE49-F238E27FC236}">
                    <a16:creationId xmlns:a16="http://schemas.microsoft.com/office/drawing/2014/main" id="{D22A485A-5AA4-2040-84E6-0B9E613DC6E6}"/>
                  </a:ext>
                </a:extLst>
              </p:cNvPr>
              <p:cNvCxnSpPr>
                <a:stCxn id="357" idx="7"/>
              </p:cNvCxnSpPr>
              <p:nvPr/>
            </p:nvCxnSpPr>
            <p:spPr bwMode="auto">
              <a:xfrm>
                <a:off x="2218708" y="3154477"/>
                <a:ext cx="480042" cy="369773"/>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11" name="Straight Connector 310">
                <a:extLst>
                  <a:ext uri="{FF2B5EF4-FFF2-40B4-BE49-F238E27FC236}">
                    <a16:creationId xmlns:a16="http://schemas.microsoft.com/office/drawing/2014/main" id="{E9173DF8-EE99-0449-BD86-9D6544D1795C}"/>
                  </a:ext>
                </a:extLst>
              </p:cNvPr>
              <p:cNvCxnSpPr/>
              <p:nvPr/>
            </p:nvCxnSpPr>
            <p:spPr bwMode="auto">
              <a:xfrm>
                <a:off x="1300073" y="3786304"/>
                <a:ext cx="477927" cy="357071"/>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12" name="Straight Connector 311">
                <a:extLst>
                  <a:ext uri="{FF2B5EF4-FFF2-40B4-BE49-F238E27FC236}">
                    <a16:creationId xmlns:a16="http://schemas.microsoft.com/office/drawing/2014/main" id="{2EF8F3EC-E56F-3547-BD73-8F94EC8AE371}"/>
                  </a:ext>
                </a:extLst>
              </p:cNvPr>
              <p:cNvCxnSpPr/>
              <p:nvPr/>
            </p:nvCxnSpPr>
            <p:spPr bwMode="auto">
              <a:xfrm flipH="1">
                <a:off x="2196042" y="3783542"/>
                <a:ext cx="508002" cy="349250"/>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13" name="Straight Connector 312">
                <a:extLst>
                  <a:ext uri="{FF2B5EF4-FFF2-40B4-BE49-F238E27FC236}">
                    <a16:creationId xmlns:a16="http://schemas.microsoft.com/office/drawing/2014/main" id="{9336A5D6-EB76-7640-BE17-A08931A95FC6}"/>
                  </a:ext>
                </a:extLst>
              </p:cNvPr>
              <p:cNvCxnSpPr/>
              <p:nvPr/>
            </p:nvCxnSpPr>
            <p:spPr bwMode="auto">
              <a:xfrm flipH="1">
                <a:off x="1287553" y="3166946"/>
                <a:ext cx="508002" cy="349250"/>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grpSp>
        <p:nvGrpSpPr>
          <p:cNvPr id="366" name="Group 365">
            <a:extLst>
              <a:ext uri="{FF2B5EF4-FFF2-40B4-BE49-F238E27FC236}">
                <a16:creationId xmlns:a16="http://schemas.microsoft.com/office/drawing/2014/main" id="{B4E698C4-668E-A84B-AC9E-22D4308391D6}"/>
              </a:ext>
            </a:extLst>
          </p:cNvPr>
          <p:cNvGrpSpPr/>
          <p:nvPr/>
        </p:nvGrpSpPr>
        <p:grpSpPr>
          <a:xfrm>
            <a:off x="7530080" y="2464278"/>
            <a:ext cx="2712783" cy="1853712"/>
            <a:chOff x="-2170772" y="2784954"/>
            <a:chExt cx="2712783" cy="1853712"/>
          </a:xfrm>
        </p:grpSpPr>
        <p:sp>
          <p:nvSpPr>
            <p:cNvPr id="367" name="Freeform 2">
              <a:extLst>
                <a:ext uri="{FF2B5EF4-FFF2-40B4-BE49-F238E27FC236}">
                  <a16:creationId xmlns:a16="http://schemas.microsoft.com/office/drawing/2014/main" id="{8F50EDD4-41BC-C147-9045-1AC751DFD88A}"/>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68" name="Group 367">
              <a:extLst>
                <a:ext uri="{FF2B5EF4-FFF2-40B4-BE49-F238E27FC236}">
                  <a16:creationId xmlns:a16="http://schemas.microsoft.com/office/drawing/2014/main" id="{CE6E1DFD-0E16-E34D-9119-4A1DD7CF4F56}"/>
                </a:ext>
              </a:extLst>
            </p:cNvPr>
            <p:cNvGrpSpPr/>
            <p:nvPr/>
          </p:nvGrpSpPr>
          <p:grpSpPr>
            <a:xfrm>
              <a:off x="-1935370" y="2935816"/>
              <a:ext cx="2333625" cy="1590649"/>
              <a:chOff x="833331" y="2873352"/>
              <a:chExt cx="2333625" cy="1590649"/>
            </a:xfrm>
          </p:grpSpPr>
          <p:grpSp>
            <p:nvGrpSpPr>
              <p:cNvPr id="369" name="Group 368">
                <a:extLst>
                  <a:ext uri="{FF2B5EF4-FFF2-40B4-BE49-F238E27FC236}">
                    <a16:creationId xmlns:a16="http://schemas.microsoft.com/office/drawing/2014/main" id="{1E42DBB4-EF2A-1C4C-A0E4-0DF15571B339}"/>
                  </a:ext>
                </a:extLst>
              </p:cNvPr>
              <p:cNvGrpSpPr/>
              <p:nvPr/>
            </p:nvGrpSpPr>
            <p:grpSpPr>
              <a:xfrm>
                <a:off x="1736090" y="2873352"/>
                <a:ext cx="565150" cy="369332"/>
                <a:chOff x="1736090" y="2873352"/>
                <a:chExt cx="565150" cy="369332"/>
              </a:xfrm>
            </p:grpSpPr>
            <p:grpSp>
              <p:nvGrpSpPr>
                <p:cNvPr id="418" name="Group 327">
                  <a:extLst>
                    <a:ext uri="{FF2B5EF4-FFF2-40B4-BE49-F238E27FC236}">
                      <a16:creationId xmlns:a16="http://schemas.microsoft.com/office/drawing/2014/main" id="{19D96760-368B-6A48-9D91-159071DDA1F0}"/>
                    </a:ext>
                  </a:extLst>
                </p:cNvPr>
                <p:cNvGrpSpPr>
                  <a:grpSpLocks/>
                </p:cNvGrpSpPr>
                <p:nvPr/>
              </p:nvGrpSpPr>
              <p:grpSpPr bwMode="auto">
                <a:xfrm>
                  <a:off x="1736090" y="2893762"/>
                  <a:ext cx="565150" cy="292100"/>
                  <a:chOff x="1871277" y="1576300"/>
                  <a:chExt cx="1128371" cy="437861"/>
                </a:xfrm>
              </p:grpSpPr>
              <p:sp>
                <p:nvSpPr>
                  <p:cNvPr id="422" name="Oval 421">
                    <a:extLst>
                      <a:ext uri="{FF2B5EF4-FFF2-40B4-BE49-F238E27FC236}">
                        <a16:creationId xmlns:a16="http://schemas.microsoft.com/office/drawing/2014/main" id="{7B9DB84B-120A-064F-90AA-33E8F782B831}"/>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23" name="Rectangle 422">
                    <a:extLst>
                      <a:ext uri="{FF2B5EF4-FFF2-40B4-BE49-F238E27FC236}">
                        <a16:creationId xmlns:a16="http://schemas.microsoft.com/office/drawing/2014/main" id="{EB76D9E2-FD35-3C4A-9805-91BD64279900}"/>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4" name="Oval 423">
                    <a:extLst>
                      <a:ext uri="{FF2B5EF4-FFF2-40B4-BE49-F238E27FC236}">
                        <a16:creationId xmlns:a16="http://schemas.microsoft.com/office/drawing/2014/main" id="{5577FBB7-F58A-9E4E-A7CE-305D1FCDC7A3}"/>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25" name="Freeform 424">
                    <a:extLst>
                      <a:ext uri="{FF2B5EF4-FFF2-40B4-BE49-F238E27FC236}">
                        <a16:creationId xmlns:a16="http://schemas.microsoft.com/office/drawing/2014/main" id="{1C1EE56B-F4CB-3648-849A-DE224C58F3C4}"/>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6" name="Freeform 425">
                    <a:extLst>
                      <a:ext uri="{FF2B5EF4-FFF2-40B4-BE49-F238E27FC236}">
                        <a16:creationId xmlns:a16="http://schemas.microsoft.com/office/drawing/2014/main" id="{0110F780-B9FA-F041-B863-73C0CDE9D95B}"/>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7" name="Freeform 426">
                    <a:extLst>
                      <a:ext uri="{FF2B5EF4-FFF2-40B4-BE49-F238E27FC236}">
                        <a16:creationId xmlns:a16="http://schemas.microsoft.com/office/drawing/2014/main" id="{9F917B5B-289C-9A4A-9D65-33D338881439}"/>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8" name="Freeform 427">
                    <a:extLst>
                      <a:ext uri="{FF2B5EF4-FFF2-40B4-BE49-F238E27FC236}">
                        <a16:creationId xmlns:a16="http://schemas.microsoft.com/office/drawing/2014/main" id="{FCD5676C-4293-B04F-BBF1-E83F92FF5D7A}"/>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9" name="Straight Connector 428">
                    <a:extLst>
                      <a:ext uri="{FF2B5EF4-FFF2-40B4-BE49-F238E27FC236}">
                        <a16:creationId xmlns:a16="http://schemas.microsoft.com/office/drawing/2014/main" id="{B3CBECA1-2E96-354A-97C9-2FD64216B13D}"/>
                      </a:ext>
                    </a:extLst>
                  </p:cNvPr>
                  <p:cNvCxnSpPr>
                    <a:endCxn id="42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30" name="Straight Connector 429">
                    <a:extLst>
                      <a:ext uri="{FF2B5EF4-FFF2-40B4-BE49-F238E27FC236}">
                        <a16:creationId xmlns:a16="http://schemas.microsoft.com/office/drawing/2014/main" id="{935CF34B-5A5D-6145-AE19-0AFDC9C54A7C}"/>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19" name="Group 418">
                  <a:extLst>
                    <a:ext uri="{FF2B5EF4-FFF2-40B4-BE49-F238E27FC236}">
                      <a16:creationId xmlns:a16="http://schemas.microsoft.com/office/drawing/2014/main" id="{05955716-39AA-6741-8048-0B0D7E88B57C}"/>
                    </a:ext>
                  </a:extLst>
                </p:cNvPr>
                <p:cNvGrpSpPr/>
                <p:nvPr/>
              </p:nvGrpSpPr>
              <p:grpSpPr>
                <a:xfrm>
                  <a:off x="1770362" y="2873352"/>
                  <a:ext cx="441422" cy="369332"/>
                  <a:chOff x="667045" y="1708643"/>
                  <a:chExt cx="441422" cy="369332"/>
                </a:xfrm>
              </p:grpSpPr>
              <p:sp>
                <p:nvSpPr>
                  <p:cNvPr id="420" name="Oval 419">
                    <a:extLst>
                      <a:ext uri="{FF2B5EF4-FFF2-40B4-BE49-F238E27FC236}">
                        <a16:creationId xmlns:a16="http://schemas.microsoft.com/office/drawing/2014/main" id="{0E8F3993-0540-5547-B15B-A836DEF2B651}"/>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1" name="TextBox 420">
                    <a:extLst>
                      <a:ext uri="{FF2B5EF4-FFF2-40B4-BE49-F238E27FC236}">
                        <a16:creationId xmlns:a16="http://schemas.microsoft.com/office/drawing/2014/main" id="{589E1890-262F-CB4E-8BA9-F32E8C01FDBB}"/>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3b</a:t>
                    </a:r>
                  </a:p>
                </p:txBody>
              </p:sp>
            </p:grpSp>
          </p:grpSp>
          <p:grpSp>
            <p:nvGrpSpPr>
              <p:cNvPr id="370" name="Group 369">
                <a:extLst>
                  <a:ext uri="{FF2B5EF4-FFF2-40B4-BE49-F238E27FC236}">
                    <a16:creationId xmlns:a16="http://schemas.microsoft.com/office/drawing/2014/main" id="{C389C532-9F6C-B24E-8007-07DB1970A42B}"/>
                  </a:ext>
                </a:extLst>
              </p:cNvPr>
              <p:cNvGrpSpPr/>
              <p:nvPr/>
            </p:nvGrpSpPr>
            <p:grpSpPr>
              <a:xfrm>
                <a:off x="1740320" y="4094669"/>
                <a:ext cx="565150" cy="369332"/>
                <a:chOff x="1736090" y="2873352"/>
                <a:chExt cx="565150" cy="369332"/>
              </a:xfrm>
            </p:grpSpPr>
            <p:grpSp>
              <p:nvGrpSpPr>
                <p:cNvPr id="405" name="Group 327">
                  <a:extLst>
                    <a:ext uri="{FF2B5EF4-FFF2-40B4-BE49-F238E27FC236}">
                      <a16:creationId xmlns:a16="http://schemas.microsoft.com/office/drawing/2014/main" id="{99E58A91-86E0-9A41-AD32-47399AFED8CF}"/>
                    </a:ext>
                  </a:extLst>
                </p:cNvPr>
                <p:cNvGrpSpPr>
                  <a:grpSpLocks/>
                </p:cNvGrpSpPr>
                <p:nvPr/>
              </p:nvGrpSpPr>
              <p:grpSpPr bwMode="auto">
                <a:xfrm>
                  <a:off x="1736090" y="2893762"/>
                  <a:ext cx="565150" cy="292100"/>
                  <a:chOff x="1871277" y="1576300"/>
                  <a:chExt cx="1128371" cy="437861"/>
                </a:xfrm>
              </p:grpSpPr>
              <p:sp>
                <p:nvSpPr>
                  <p:cNvPr id="409" name="Oval 408">
                    <a:extLst>
                      <a:ext uri="{FF2B5EF4-FFF2-40B4-BE49-F238E27FC236}">
                        <a16:creationId xmlns:a16="http://schemas.microsoft.com/office/drawing/2014/main" id="{8237784B-2EBF-4347-9D1C-A66B4C950978}"/>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10" name="Rectangle 409">
                    <a:extLst>
                      <a:ext uri="{FF2B5EF4-FFF2-40B4-BE49-F238E27FC236}">
                        <a16:creationId xmlns:a16="http://schemas.microsoft.com/office/drawing/2014/main" id="{ED8D8D24-2794-CF46-9A3D-E1E6A0BF7274}"/>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1" name="Oval 410">
                    <a:extLst>
                      <a:ext uri="{FF2B5EF4-FFF2-40B4-BE49-F238E27FC236}">
                        <a16:creationId xmlns:a16="http://schemas.microsoft.com/office/drawing/2014/main" id="{D1D297FB-D32F-C74F-AFB4-F3DB416FDCE0}"/>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12" name="Freeform 411">
                    <a:extLst>
                      <a:ext uri="{FF2B5EF4-FFF2-40B4-BE49-F238E27FC236}">
                        <a16:creationId xmlns:a16="http://schemas.microsoft.com/office/drawing/2014/main" id="{83D53016-C228-4D46-902B-99277D1B2EFE}"/>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3" name="Freeform 412">
                    <a:extLst>
                      <a:ext uri="{FF2B5EF4-FFF2-40B4-BE49-F238E27FC236}">
                        <a16:creationId xmlns:a16="http://schemas.microsoft.com/office/drawing/2014/main" id="{0F276182-0590-F149-BCBF-849757E26E0D}"/>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4" name="Freeform 413">
                    <a:extLst>
                      <a:ext uri="{FF2B5EF4-FFF2-40B4-BE49-F238E27FC236}">
                        <a16:creationId xmlns:a16="http://schemas.microsoft.com/office/drawing/2014/main" id="{6F6D8CA7-D49D-3A43-8B1F-417701FB70D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5" name="Freeform 414">
                    <a:extLst>
                      <a:ext uri="{FF2B5EF4-FFF2-40B4-BE49-F238E27FC236}">
                        <a16:creationId xmlns:a16="http://schemas.microsoft.com/office/drawing/2014/main" id="{C1D501FE-0FE1-EE49-8EA6-95466D1E316A}"/>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6" name="Straight Connector 415">
                    <a:extLst>
                      <a:ext uri="{FF2B5EF4-FFF2-40B4-BE49-F238E27FC236}">
                        <a16:creationId xmlns:a16="http://schemas.microsoft.com/office/drawing/2014/main" id="{5705EF95-285C-AA45-B0FD-2D7A910CC0C1}"/>
                      </a:ext>
                    </a:extLst>
                  </p:cNvPr>
                  <p:cNvCxnSpPr>
                    <a:endCxn id="411"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17" name="Straight Connector 416">
                    <a:extLst>
                      <a:ext uri="{FF2B5EF4-FFF2-40B4-BE49-F238E27FC236}">
                        <a16:creationId xmlns:a16="http://schemas.microsoft.com/office/drawing/2014/main" id="{2E1F92CC-8093-4749-9295-047AD38EBB18}"/>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06" name="Group 405">
                  <a:extLst>
                    <a:ext uri="{FF2B5EF4-FFF2-40B4-BE49-F238E27FC236}">
                      <a16:creationId xmlns:a16="http://schemas.microsoft.com/office/drawing/2014/main" id="{37953D0B-1ABB-C94A-A13F-249DB103CAF5}"/>
                    </a:ext>
                  </a:extLst>
                </p:cNvPr>
                <p:cNvGrpSpPr/>
                <p:nvPr/>
              </p:nvGrpSpPr>
              <p:grpSpPr>
                <a:xfrm>
                  <a:off x="1770362" y="2873352"/>
                  <a:ext cx="441422" cy="369332"/>
                  <a:chOff x="667045" y="1708643"/>
                  <a:chExt cx="441422" cy="369332"/>
                </a:xfrm>
              </p:grpSpPr>
              <p:sp>
                <p:nvSpPr>
                  <p:cNvPr id="407" name="Oval 406">
                    <a:extLst>
                      <a:ext uri="{FF2B5EF4-FFF2-40B4-BE49-F238E27FC236}">
                        <a16:creationId xmlns:a16="http://schemas.microsoft.com/office/drawing/2014/main" id="{27520DAF-20CE-F441-96B5-A8F0348576C7}"/>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8" name="TextBox 407">
                    <a:extLst>
                      <a:ext uri="{FF2B5EF4-FFF2-40B4-BE49-F238E27FC236}">
                        <a16:creationId xmlns:a16="http://schemas.microsoft.com/office/drawing/2014/main" id="{6D313AC0-5B65-FC40-8291-21F4275225B7}"/>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3d</a:t>
                    </a:r>
                  </a:p>
                </p:txBody>
              </p:sp>
            </p:grpSp>
          </p:grpSp>
          <p:grpSp>
            <p:nvGrpSpPr>
              <p:cNvPr id="371" name="Group 370">
                <a:extLst>
                  <a:ext uri="{FF2B5EF4-FFF2-40B4-BE49-F238E27FC236}">
                    <a16:creationId xmlns:a16="http://schemas.microsoft.com/office/drawing/2014/main" id="{9C70624D-098A-B244-9077-1AB9C396702D}"/>
                  </a:ext>
                </a:extLst>
              </p:cNvPr>
              <p:cNvGrpSpPr/>
              <p:nvPr/>
            </p:nvGrpSpPr>
            <p:grpSpPr>
              <a:xfrm>
                <a:off x="2601806" y="3485072"/>
                <a:ext cx="565150" cy="369332"/>
                <a:chOff x="1736090" y="2873352"/>
                <a:chExt cx="565150" cy="369332"/>
              </a:xfrm>
            </p:grpSpPr>
            <p:grpSp>
              <p:nvGrpSpPr>
                <p:cNvPr id="392" name="Group 327">
                  <a:extLst>
                    <a:ext uri="{FF2B5EF4-FFF2-40B4-BE49-F238E27FC236}">
                      <a16:creationId xmlns:a16="http://schemas.microsoft.com/office/drawing/2014/main" id="{15B98BC7-5F33-9741-A19A-C843F4EAEA22}"/>
                    </a:ext>
                  </a:extLst>
                </p:cNvPr>
                <p:cNvGrpSpPr>
                  <a:grpSpLocks/>
                </p:cNvGrpSpPr>
                <p:nvPr/>
              </p:nvGrpSpPr>
              <p:grpSpPr bwMode="auto">
                <a:xfrm>
                  <a:off x="1736090" y="2893762"/>
                  <a:ext cx="565150" cy="292100"/>
                  <a:chOff x="1871277" y="1576300"/>
                  <a:chExt cx="1128371" cy="437861"/>
                </a:xfrm>
              </p:grpSpPr>
              <p:sp>
                <p:nvSpPr>
                  <p:cNvPr id="396" name="Oval 395">
                    <a:extLst>
                      <a:ext uri="{FF2B5EF4-FFF2-40B4-BE49-F238E27FC236}">
                        <a16:creationId xmlns:a16="http://schemas.microsoft.com/office/drawing/2014/main" id="{0F602CB5-B70C-E641-B962-E34B26BC6DBB}"/>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97" name="Rectangle 396">
                    <a:extLst>
                      <a:ext uri="{FF2B5EF4-FFF2-40B4-BE49-F238E27FC236}">
                        <a16:creationId xmlns:a16="http://schemas.microsoft.com/office/drawing/2014/main" id="{B0B57F5B-5412-D243-A2B3-6566D084C250}"/>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8" name="Oval 397">
                    <a:extLst>
                      <a:ext uri="{FF2B5EF4-FFF2-40B4-BE49-F238E27FC236}">
                        <a16:creationId xmlns:a16="http://schemas.microsoft.com/office/drawing/2014/main" id="{B70585CA-1DC4-964B-8CD8-05EE5B91EDD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99" name="Freeform 398">
                    <a:extLst>
                      <a:ext uri="{FF2B5EF4-FFF2-40B4-BE49-F238E27FC236}">
                        <a16:creationId xmlns:a16="http://schemas.microsoft.com/office/drawing/2014/main" id="{DBD27553-16D1-8C4E-9179-556CD325F956}"/>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0" name="Freeform 399">
                    <a:extLst>
                      <a:ext uri="{FF2B5EF4-FFF2-40B4-BE49-F238E27FC236}">
                        <a16:creationId xmlns:a16="http://schemas.microsoft.com/office/drawing/2014/main" id="{086B7346-EF73-D14E-AA39-8A6B845E7561}"/>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1" name="Freeform 400">
                    <a:extLst>
                      <a:ext uri="{FF2B5EF4-FFF2-40B4-BE49-F238E27FC236}">
                        <a16:creationId xmlns:a16="http://schemas.microsoft.com/office/drawing/2014/main" id="{6AD559A5-4712-BA4A-A512-99D60F079134}"/>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Freeform 401">
                    <a:extLst>
                      <a:ext uri="{FF2B5EF4-FFF2-40B4-BE49-F238E27FC236}">
                        <a16:creationId xmlns:a16="http://schemas.microsoft.com/office/drawing/2014/main" id="{94F5FA38-66E3-6F4F-AA3E-6FD2FB5AF583}"/>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03" name="Straight Connector 402">
                    <a:extLst>
                      <a:ext uri="{FF2B5EF4-FFF2-40B4-BE49-F238E27FC236}">
                        <a16:creationId xmlns:a16="http://schemas.microsoft.com/office/drawing/2014/main" id="{6CC5B9EB-41AA-7448-8F27-EB917271F59F}"/>
                      </a:ext>
                    </a:extLst>
                  </p:cNvPr>
                  <p:cNvCxnSpPr>
                    <a:endCxn id="398"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04" name="Straight Connector 403">
                    <a:extLst>
                      <a:ext uri="{FF2B5EF4-FFF2-40B4-BE49-F238E27FC236}">
                        <a16:creationId xmlns:a16="http://schemas.microsoft.com/office/drawing/2014/main" id="{E783ACFF-A16A-2247-94A8-A25FE4F16F4D}"/>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93" name="Group 392">
                  <a:extLst>
                    <a:ext uri="{FF2B5EF4-FFF2-40B4-BE49-F238E27FC236}">
                      <a16:creationId xmlns:a16="http://schemas.microsoft.com/office/drawing/2014/main" id="{231470FB-F7D4-4A4A-87D4-61739203FF21}"/>
                    </a:ext>
                  </a:extLst>
                </p:cNvPr>
                <p:cNvGrpSpPr/>
                <p:nvPr/>
              </p:nvGrpSpPr>
              <p:grpSpPr>
                <a:xfrm>
                  <a:off x="1770362" y="2873352"/>
                  <a:ext cx="428460" cy="369332"/>
                  <a:chOff x="667045" y="1708643"/>
                  <a:chExt cx="428460" cy="369332"/>
                </a:xfrm>
              </p:grpSpPr>
              <p:sp>
                <p:nvSpPr>
                  <p:cNvPr id="394" name="Oval 393">
                    <a:extLst>
                      <a:ext uri="{FF2B5EF4-FFF2-40B4-BE49-F238E27FC236}">
                        <a16:creationId xmlns:a16="http://schemas.microsoft.com/office/drawing/2014/main" id="{084834AF-E8D6-9044-A221-3DF5D73245C8}"/>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5" name="TextBox 394">
                    <a:extLst>
                      <a:ext uri="{FF2B5EF4-FFF2-40B4-BE49-F238E27FC236}">
                        <a16:creationId xmlns:a16="http://schemas.microsoft.com/office/drawing/2014/main" id="{A70B5A42-B674-BE45-8819-B3A0C856DE2A}"/>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3c</a:t>
                    </a:r>
                  </a:p>
                </p:txBody>
              </p:sp>
            </p:grpSp>
          </p:grpSp>
          <p:grpSp>
            <p:nvGrpSpPr>
              <p:cNvPr id="372" name="Group 371">
                <a:extLst>
                  <a:ext uri="{FF2B5EF4-FFF2-40B4-BE49-F238E27FC236}">
                    <a16:creationId xmlns:a16="http://schemas.microsoft.com/office/drawing/2014/main" id="{EBDA0941-6188-F94C-BAAF-E8BE5AECBD9B}"/>
                  </a:ext>
                </a:extLst>
              </p:cNvPr>
              <p:cNvGrpSpPr/>
              <p:nvPr/>
            </p:nvGrpSpPr>
            <p:grpSpPr>
              <a:xfrm>
                <a:off x="833331" y="3478719"/>
                <a:ext cx="565150" cy="369332"/>
                <a:chOff x="1736090" y="2873352"/>
                <a:chExt cx="565150" cy="369332"/>
              </a:xfrm>
            </p:grpSpPr>
            <p:grpSp>
              <p:nvGrpSpPr>
                <p:cNvPr id="379" name="Group 327">
                  <a:extLst>
                    <a:ext uri="{FF2B5EF4-FFF2-40B4-BE49-F238E27FC236}">
                      <a16:creationId xmlns:a16="http://schemas.microsoft.com/office/drawing/2014/main" id="{665FAE86-DDA2-E943-A79F-3332C3F59D5E}"/>
                    </a:ext>
                  </a:extLst>
                </p:cNvPr>
                <p:cNvGrpSpPr>
                  <a:grpSpLocks/>
                </p:cNvGrpSpPr>
                <p:nvPr/>
              </p:nvGrpSpPr>
              <p:grpSpPr bwMode="auto">
                <a:xfrm>
                  <a:off x="1736090" y="2893762"/>
                  <a:ext cx="565150" cy="292100"/>
                  <a:chOff x="1871277" y="1576300"/>
                  <a:chExt cx="1128371" cy="437861"/>
                </a:xfrm>
              </p:grpSpPr>
              <p:sp>
                <p:nvSpPr>
                  <p:cNvPr id="383" name="Oval 382">
                    <a:extLst>
                      <a:ext uri="{FF2B5EF4-FFF2-40B4-BE49-F238E27FC236}">
                        <a16:creationId xmlns:a16="http://schemas.microsoft.com/office/drawing/2014/main" id="{10608A40-AF9C-7E42-B440-3D5C185F8F49}"/>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4" name="Rectangle 383">
                    <a:extLst>
                      <a:ext uri="{FF2B5EF4-FFF2-40B4-BE49-F238E27FC236}">
                        <a16:creationId xmlns:a16="http://schemas.microsoft.com/office/drawing/2014/main" id="{B47D6D27-54FB-1247-92F3-B6372E391342}"/>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5" name="Oval 384">
                    <a:extLst>
                      <a:ext uri="{FF2B5EF4-FFF2-40B4-BE49-F238E27FC236}">
                        <a16:creationId xmlns:a16="http://schemas.microsoft.com/office/drawing/2014/main" id="{C0B95F0F-B3AE-CA44-A688-0C1986119A0B}"/>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6" name="Freeform 385">
                    <a:extLst>
                      <a:ext uri="{FF2B5EF4-FFF2-40B4-BE49-F238E27FC236}">
                        <a16:creationId xmlns:a16="http://schemas.microsoft.com/office/drawing/2014/main" id="{33AA2C8C-5C10-2F4E-887F-17B7696460C3}"/>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7" name="Freeform 386">
                    <a:extLst>
                      <a:ext uri="{FF2B5EF4-FFF2-40B4-BE49-F238E27FC236}">
                        <a16:creationId xmlns:a16="http://schemas.microsoft.com/office/drawing/2014/main" id="{5F9196CA-FAD0-6942-8893-CC3E165ABBE8}"/>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8" name="Freeform 387">
                    <a:extLst>
                      <a:ext uri="{FF2B5EF4-FFF2-40B4-BE49-F238E27FC236}">
                        <a16:creationId xmlns:a16="http://schemas.microsoft.com/office/drawing/2014/main" id="{9D5EE819-D99D-B548-BB91-262CCD86F8E1}"/>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9" name="Freeform 388">
                    <a:extLst>
                      <a:ext uri="{FF2B5EF4-FFF2-40B4-BE49-F238E27FC236}">
                        <a16:creationId xmlns:a16="http://schemas.microsoft.com/office/drawing/2014/main" id="{B8FA780E-A164-5B48-A0E5-58E4AE9249CF}"/>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0" name="Straight Connector 389">
                    <a:extLst>
                      <a:ext uri="{FF2B5EF4-FFF2-40B4-BE49-F238E27FC236}">
                        <a16:creationId xmlns:a16="http://schemas.microsoft.com/office/drawing/2014/main" id="{BD021C86-0683-294D-A1F0-C9E45B200A32}"/>
                      </a:ext>
                    </a:extLst>
                  </p:cNvPr>
                  <p:cNvCxnSpPr>
                    <a:endCxn id="385"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91" name="Straight Connector 390">
                    <a:extLst>
                      <a:ext uri="{FF2B5EF4-FFF2-40B4-BE49-F238E27FC236}">
                        <a16:creationId xmlns:a16="http://schemas.microsoft.com/office/drawing/2014/main" id="{E141CDA7-AB94-1847-A09B-9BDEC5B999C4}"/>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80" name="Group 379">
                  <a:extLst>
                    <a:ext uri="{FF2B5EF4-FFF2-40B4-BE49-F238E27FC236}">
                      <a16:creationId xmlns:a16="http://schemas.microsoft.com/office/drawing/2014/main" id="{0BB72601-3183-F246-9A0B-2D48AA8ED500}"/>
                    </a:ext>
                  </a:extLst>
                </p:cNvPr>
                <p:cNvGrpSpPr/>
                <p:nvPr/>
              </p:nvGrpSpPr>
              <p:grpSpPr>
                <a:xfrm>
                  <a:off x="1770362" y="2873352"/>
                  <a:ext cx="441422" cy="369332"/>
                  <a:chOff x="667045" y="1708643"/>
                  <a:chExt cx="441422" cy="369332"/>
                </a:xfrm>
              </p:grpSpPr>
              <p:sp>
                <p:nvSpPr>
                  <p:cNvPr id="381" name="Oval 380">
                    <a:extLst>
                      <a:ext uri="{FF2B5EF4-FFF2-40B4-BE49-F238E27FC236}">
                        <a16:creationId xmlns:a16="http://schemas.microsoft.com/office/drawing/2014/main" id="{DAB133BC-FF9E-FA43-A4F7-D92612BE38BE}"/>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2" name="TextBox 381">
                    <a:extLst>
                      <a:ext uri="{FF2B5EF4-FFF2-40B4-BE49-F238E27FC236}">
                        <a16:creationId xmlns:a16="http://schemas.microsoft.com/office/drawing/2014/main" id="{C301D58D-4755-AD47-A651-655BBEF183A3}"/>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a:t>
                    </a:r>
                  </a:p>
                </p:txBody>
              </p:sp>
            </p:grpSp>
          </p:grpSp>
          <p:cxnSp>
            <p:nvCxnSpPr>
              <p:cNvPr id="373" name="Straight Connector 372">
                <a:extLst>
                  <a:ext uri="{FF2B5EF4-FFF2-40B4-BE49-F238E27FC236}">
                    <a16:creationId xmlns:a16="http://schemas.microsoft.com/office/drawing/2014/main" id="{9A1DF12C-66C0-744B-913D-868AA8CB022D}"/>
                  </a:ext>
                </a:extLst>
              </p:cNvPr>
              <p:cNvCxnSpPr>
                <a:stCxn id="421" idx="2"/>
                <a:endCxn id="408" idx="0"/>
              </p:cNvCxnSpPr>
              <p:nvPr/>
            </p:nvCxnSpPr>
            <p:spPr bwMode="auto">
              <a:xfrm>
                <a:off x="1991073" y="3242684"/>
                <a:ext cx="4230" cy="851985"/>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74" name="Straight Connector 373">
                <a:extLst>
                  <a:ext uri="{FF2B5EF4-FFF2-40B4-BE49-F238E27FC236}">
                    <a16:creationId xmlns:a16="http://schemas.microsoft.com/office/drawing/2014/main" id="{9019AE42-AAC5-DB4C-9F68-FD0133EDF5F8}"/>
                  </a:ext>
                </a:extLst>
              </p:cNvPr>
              <p:cNvCxnSpPr/>
              <p:nvPr/>
            </p:nvCxnSpPr>
            <p:spPr bwMode="auto">
              <a:xfrm>
                <a:off x="1407477" y="3648621"/>
                <a:ext cx="1204913" cy="6353"/>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75" name="Straight Connector 374">
                <a:extLst>
                  <a:ext uri="{FF2B5EF4-FFF2-40B4-BE49-F238E27FC236}">
                    <a16:creationId xmlns:a16="http://schemas.microsoft.com/office/drawing/2014/main" id="{819AAA66-3D17-9E49-A9F2-7B012117B9BE}"/>
                  </a:ext>
                </a:extLst>
              </p:cNvPr>
              <p:cNvCxnSpPr>
                <a:stCxn id="422" idx="7"/>
              </p:cNvCxnSpPr>
              <p:nvPr/>
            </p:nvCxnSpPr>
            <p:spPr bwMode="auto">
              <a:xfrm>
                <a:off x="2218708" y="3154477"/>
                <a:ext cx="480042" cy="369773"/>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76" name="Straight Connector 375">
                <a:extLst>
                  <a:ext uri="{FF2B5EF4-FFF2-40B4-BE49-F238E27FC236}">
                    <a16:creationId xmlns:a16="http://schemas.microsoft.com/office/drawing/2014/main" id="{B5D58B47-FCD5-3545-B262-C438BEEA9398}"/>
                  </a:ext>
                </a:extLst>
              </p:cNvPr>
              <p:cNvCxnSpPr/>
              <p:nvPr/>
            </p:nvCxnSpPr>
            <p:spPr bwMode="auto">
              <a:xfrm>
                <a:off x="1300073" y="3786304"/>
                <a:ext cx="477927" cy="357071"/>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77" name="Straight Connector 376">
                <a:extLst>
                  <a:ext uri="{FF2B5EF4-FFF2-40B4-BE49-F238E27FC236}">
                    <a16:creationId xmlns:a16="http://schemas.microsoft.com/office/drawing/2014/main" id="{9D1A1ACC-C681-BA4E-A2E3-2C6C71834A9D}"/>
                  </a:ext>
                </a:extLst>
              </p:cNvPr>
              <p:cNvCxnSpPr/>
              <p:nvPr/>
            </p:nvCxnSpPr>
            <p:spPr bwMode="auto">
              <a:xfrm flipH="1">
                <a:off x="2196042" y="3783542"/>
                <a:ext cx="508002" cy="349250"/>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78" name="Straight Connector 377">
                <a:extLst>
                  <a:ext uri="{FF2B5EF4-FFF2-40B4-BE49-F238E27FC236}">
                    <a16:creationId xmlns:a16="http://schemas.microsoft.com/office/drawing/2014/main" id="{2222DD7C-E585-7B4F-9112-7512986C2399}"/>
                  </a:ext>
                </a:extLst>
              </p:cNvPr>
              <p:cNvCxnSpPr/>
              <p:nvPr/>
            </p:nvCxnSpPr>
            <p:spPr bwMode="auto">
              <a:xfrm flipH="1">
                <a:off x="1287553" y="3166946"/>
                <a:ext cx="508002" cy="349250"/>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cxnSp>
        <p:nvCxnSpPr>
          <p:cNvPr id="431" name="Straight Connector 430">
            <a:extLst>
              <a:ext uri="{FF2B5EF4-FFF2-40B4-BE49-F238E27FC236}">
                <a16:creationId xmlns:a16="http://schemas.microsoft.com/office/drawing/2014/main" id="{24F07CA7-5B75-564A-BC27-B6FFE9642DC4}"/>
              </a:ext>
            </a:extLst>
          </p:cNvPr>
          <p:cNvCxnSpPr/>
          <p:nvPr/>
        </p:nvCxnSpPr>
        <p:spPr bwMode="auto">
          <a:xfrm flipH="1">
            <a:off x="4711988" y="2705105"/>
            <a:ext cx="495463" cy="495451"/>
          </a:xfrm>
          <a:prstGeom prst="line">
            <a:avLst/>
          </a:prstGeom>
          <a:solidFill>
            <a:srgbClr val="00CC99"/>
          </a:solidFill>
          <a:ln w="38100" cap="flat" cmpd="sng" algn="ctr">
            <a:solidFill>
              <a:srgbClr val="CC000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32" name="Straight Connector 431">
            <a:extLst>
              <a:ext uri="{FF2B5EF4-FFF2-40B4-BE49-F238E27FC236}">
                <a16:creationId xmlns:a16="http://schemas.microsoft.com/office/drawing/2014/main" id="{9FF439ED-263B-C24E-94AF-EE4EE36210C4}"/>
              </a:ext>
            </a:extLst>
          </p:cNvPr>
          <p:cNvCxnSpPr>
            <a:endCxn id="331" idx="7"/>
          </p:cNvCxnSpPr>
          <p:nvPr/>
        </p:nvCxnSpPr>
        <p:spPr bwMode="auto">
          <a:xfrm flipH="1" flipV="1">
            <a:off x="7345281" y="2689306"/>
            <a:ext cx="498946" cy="573893"/>
          </a:xfrm>
          <a:prstGeom prst="line">
            <a:avLst/>
          </a:prstGeom>
          <a:solidFill>
            <a:srgbClr val="00CC99"/>
          </a:solidFill>
          <a:ln w="38100" cap="flat" cmpd="sng" algn="ctr">
            <a:solidFill>
              <a:srgbClr val="CC000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433" name="TextBox 432">
            <a:extLst>
              <a:ext uri="{FF2B5EF4-FFF2-40B4-BE49-F238E27FC236}">
                <a16:creationId xmlns:a16="http://schemas.microsoft.com/office/drawing/2014/main" id="{C24A3C6B-68F8-6E44-9DD7-953428A63071}"/>
              </a:ext>
            </a:extLst>
          </p:cNvPr>
          <p:cNvSpPr txBox="1"/>
          <p:nvPr/>
        </p:nvSpPr>
        <p:spPr>
          <a:xfrm>
            <a:off x="5926240" y="3607892"/>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2</a:t>
            </a:r>
          </a:p>
        </p:txBody>
      </p:sp>
      <p:sp>
        <p:nvSpPr>
          <p:cNvPr id="434" name="TextBox 433">
            <a:extLst>
              <a:ext uri="{FF2B5EF4-FFF2-40B4-BE49-F238E27FC236}">
                <a16:creationId xmlns:a16="http://schemas.microsoft.com/office/drawing/2014/main" id="{17760C06-DAEA-6243-AA80-83E56D44BFA9}"/>
              </a:ext>
            </a:extLst>
          </p:cNvPr>
          <p:cNvSpPr txBox="1"/>
          <p:nvPr/>
        </p:nvSpPr>
        <p:spPr>
          <a:xfrm>
            <a:off x="8597533" y="4364108"/>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3</a:t>
            </a:r>
          </a:p>
        </p:txBody>
      </p:sp>
      <p:sp>
        <p:nvSpPr>
          <p:cNvPr id="435" name="TextBox 434">
            <a:extLst>
              <a:ext uri="{FF2B5EF4-FFF2-40B4-BE49-F238E27FC236}">
                <a16:creationId xmlns:a16="http://schemas.microsoft.com/office/drawing/2014/main" id="{6F41EED2-8B55-514F-83D4-8FFF6CD74049}"/>
              </a:ext>
            </a:extLst>
          </p:cNvPr>
          <p:cNvSpPr txBox="1"/>
          <p:nvPr/>
        </p:nvSpPr>
        <p:spPr>
          <a:xfrm>
            <a:off x="3316617" y="4308296"/>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1</a:t>
            </a:r>
          </a:p>
        </p:txBody>
      </p:sp>
      <p:grpSp>
        <p:nvGrpSpPr>
          <p:cNvPr id="436" name="Group 435">
            <a:extLst>
              <a:ext uri="{FF2B5EF4-FFF2-40B4-BE49-F238E27FC236}">
                <a16:creationId xmlns:a16="http://schemas.microsoft.com/office/drawing/2014/main" id="{A18A75F7-048B-F746-9AC4-6012DBA7876A}"/>
              </a:ext>
            </a:extLst>
          </p:cNvPr>
          <p:cNvGrpSpPr/>
          <p:nvPr/>
        </p:nvGrpSpPr>
        <p:grpSpPr>
          <a:xfrm>
            <a:off x="2711421" y="2143251"/>
            <a:ext cx="6465899" cy="3959125"/>
            <a:chOff x="1020408" y="2368720"/>
            <a:chExt cx="6465899" cy="3959125"/>
          </a:xfrm>
        </p:grpSpPr>
        <p:grpSp>
          <p:nvGrpSpPr>
            <p:cNvPr id="437" name="Group 436">
              <a:extLst>
                <a:ext uri="{FF2B5EF4-FFF2-40B4-BE49-F238E27FC236}">
                  <a16:creationId xmlns:a16="http://schemas.microsoft.com/office/drawing/2014/main" id="{A53AC2EB-91C2-F746-B123-4DDFF13D1D57}"/>
                </a:ext>
              </a:extLst>
            </p:cNvPr>
            <p:cNvGrpSpPr/>
            <p:nvPr/>
          </p:nvGrpSpPr>
          <p:grpSpPr>
            <a:xfrm>
              <a:off x="1020408" y="2368720"/>
              <a:ext cx="5734325" cy="3959125"/>
              <a:chOff x="1020408" y="2368720"/>
              <a:chExt cx="5734325" cy="3959125"/>
            </a:xfrm>
          </p:grpSpPr>
          <p:grpSp>
            <p:nvGrpSpPr>
              <p:cNvPr id="439" name="Group 438">
                <a:extLst>
                  <a:ext uri="{FF2B5EF4-FFF2-40B4-BE49-F238E27FC236}">
                    <a16:creationId xmlns:a16="http://schemas.microsoft.com/office/drawing/2014/main" id="{8CDE828F-A571-994C-B96F-B66021FD9E95}"/>
                  </a:ext>
                </a:extLst>
              </p:cNvPr>
              <p:cNvGrpSpPr/>
              <p:nvPr/>
            </p:nvGrpSpPr>
            <p:grpSpPr>
              <a:xfrm>
                <a:off x="1146544" y="5725901"/>
                <a:ext cx="565150" cy="369332"/>
                <a:chOff x="1736090" y="2873352"/>
                <a:chExt cx="565150" cy="369332"/>
              </a:xfrm>
            </p:grpSpPr>
            <p:grpSp>
              <p:nvGrpSpPr>
                <p:cNvPr id="445" name="Group 327">
                  <a:extLst>
                    <a:ext uri="{FF2B5EF4-FFF2-40B4-BE49-F238E27FC236}">
                      <a16:creationId xmlns:a16="http://schemas.microsoft.com/office/drawing/2014/main" id="{7DB507C2-899A-2A48-A472-076F2BBF5888}"/>
                    </a:ext>
                  </a:extLst>
                </p:cNvPr>
                <p:cNvGrpSpPr>
                  <a:grpSpLocks/>
                </p:cNvGrpSpPr>
                <p:nvPr/>
              </p:nvGrpSpPr>
              <p:grpSpPr bwMode="auto">
                <a:xfrm>
                  <a:off x="1736090" y="2893762"/>
                  <a:ext cx="565150" cy="292100"/>
                  <a:chOff x="1871277" y="1576300"/>
                  <a:chExt cx="1128371" cy="437861"/>
                </a:xfrm>
              </p:grpSpPr>
              <p:sp>
                <p:nvSpPr>
                  <p:cNvPr id="449" name="Oval 448">
                    <a:extLst>
                      <a:ext uri="{FF2B5EF4-FFF2-40B4-BE49-F238E27FC236}">
                        <a16:creationId xmlns:a16="http://schemas.microsoft.com/office/drawing/2014/main" id="{F63A2817-46A6-F443-AC44-F44A7ECB9F8A}"/>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50" name="Rectangle 449">
                    <a:extLst>
                      <a:ext uri="{FF2B5EF4-FFF2-40B4-BE49-F238E27FC236}">
                        <a16:creationId xmlns:a16="http://schemas.microsoft.com/office/drawing/2014/main" id="{64F9A520-9DD5-934F-9649-C563057A358C}"/>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1" name="Oval 450">
                    <a:extLst>
                      <a:ext uri="{FF2B5EF4-FFF2-40B4-BE49-F238E27FC236}">
                        <a16:creationId xmlns:a16="http://schemas.microsoft.com/office/drawing/2014/main" id="{172E238D-4B7E-9B43-B5DC-B60FD87DB9DC}"/>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52" name="Freeform 451">
                    <a:extLst>
                      <a:ext uri="{FF2B5EF4-FFF2-40B4-BE49-F238E27FC236}">
                        <a16:creationId xmlns:a16="http://schemas.microsoft.com/office/drawing/2014/main" id="{E0151430-1B7A-8F4A-A43D-E8A0573B1792}"/>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3" name="Freeform 452">
                    <a:extLst>
                      <a:ext uri="{FF2B5EF4-FFF2-40B4-BE49-F238E27FC236}">
                        <a16:creationId xmlns:a16="http://schemas.microsoft.com/office/drawing/2014/main" id="{3699656C-ED01-8044-A2A9-9CCB143DA58C}"/>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4" name="Freeform 453">
                    <a:extLst>
                      <a:ext uri="{FF2B5EF4-FFF2-40B4-BE49-F238E27FC236}">
                        <a16:creationId xmlns:a16="http://schemas.microsoft.com/office/drawing/2014/main" id="{B02D3E38-4A22-CD40-AA98-AF5DEB5D7A45}"/>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5" name="Freeform 454">
                    <a:extLst>
                      <a:ext uri="{FF2B5EF4-FFF2-40B4-BE49-F238E27FC236}">
                        <a16:creationId xmlns:a16="http://schemas.microsoft.com/office/drawing/2014/main" id="{C8AD0F66-DCC0-C248-AC18-4163E0911E50}"/>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56" name="Straight Connector 455">
                    <a:extLst>
                      <a:ext uri="{FF2B5EF4-FFF2-40B4-BE49-F238E27FC236}">
                        <a16:creationId xmlns:a16="http://schemas.microsoft.com/office/drawing/2014/main" id="{4E8CAF2A-B68B-0342-8DB8-CEFAA26C7ACD}"/>
                      </a:ext>
                    </a:extLst>
                  </p:cNvPr>
                  <p:cNvCxnSpPr>
                    <a:endCxn id="451"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57" name="Straight Connector 456">
                    <a:extLst>
                      <a:ext uri="{FF2B5EF4-FFF2-40B4-BE49-F238E27FC236}">
                        <a16:creationId xmlns:a16="http://schemas.microsoft.com/office/drawing/2014/main" id="{79808F3B-5338-CA4C-BB20-72DFD3FC58FB}"/>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46" name="Group 445">
                  <a:extLst>
                    <a:ext uri="{FF2B5EF4-FFF2-40B4-BE49-F238E27FC236}">
                      <a16:creationId xmlns:a16="http://schemas.microsoft.com/office/drawing/2014/main" id="{F7834A01-840C-9641-A3E4-C59BA2DC7FC8}"/>
                    </a:ext>
                  </a:extLst>
                </p:cNvPr>
                <p:cNvGrpSpPr/>
                <p:nvPr/>
              </p:nvGrpSpPr>
              <p:grpSpPr>
                <a:xfrm>
                  <a:off x="1770362" y="2873352"/>
                  <a:ext cx="428460" cy="369332"/>
                  <a:chOff x="667045" y="1708643"/>
                  <a:chExt cx="428460" cy="369332"/>
                </a:xfrm>
              </p:grpSpPr>
              <p:sp>
                <p:nvSpPr>
                  <p:cNvPr id="447" name="Oval 446">
                    <a:extLst>
                      <a:ext uri="{FF2B5EF4-FFF2-40B4-BE49-F238E27FC236}">
                        <a16:creationId xmlns:a16="http://schemas.microsoft.com/office/drawing/2014/main" id="{2A7E029A-75F0-614A-B5E8-B87AD51B8BB9}"/>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8" name="TextBox 447">
                    <a:extLst>
                      <a:ext uri="{FF2B5EF4-FFF2-40B4-BE49-F238E27FC236}">
                        <a16:creationId xmlns:a16="http://schemas.microsoft.com/office/drawing/2014/main" id="{28310241-BB7D-9A48-BD30-785C2A40B6C7}"/>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1c</a:t>
                    </a:r>
                  </a:p>
                </p:txBody>
              </p:sp>
            </p:grpSp>
          </p:grpSp>
          <p:sp>
            <p:nvSpPr>
              <p:cNvPr id="440" name="Oval 439">
                <a:extLst>
                  <a:ext uri="{FF2B5EF4-FFF2-40B4-BE49-F238E27FC236}">
                    <a16:creationId xmlns:a16="http://schemas.microsoft.com/office/drawing/2014/main" id="{6A304910-8754-7E45-BA14-8F35CB53B700}"/>
                  </a:ext>
                </a:extLst>
              </p:cNvPr>
              <p:cNvSpPr/>
              <p:nvPr/>
            </p:nvSpPr>
            <p:spPr bwMode="auto">
              <a:xfrm>
                <a:off x="1020408" y="5511349"/>
                <a:ext cx="839004" cy="816496"/>
              </a:xfrm>
              <a:prstGeom prst="ellipse">
                <a:avLst/>
              </a:prstGeom>
              <a:noFill/>
              <a:ln w="19050" cap="flat" cmpd="sng" algn="ctr">
                <a:solidFill>
                  <a:srgbClr val="CC0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1" name="Oval 440">
                <a:extLst>
                  <a:ext uri="{FF2B5EF4-FFF2-40B4-BE49-F238E27FC236}">
                    <a16:creationId xmlns:a16="http://schemas.microsoft.com/office/drawing/2014/main" id="{B5398DB6-00AC-E84B-8FC3-AB4E80C61FCA}"/>
                  </a:ext>
                </a:extLst>
              </p:cNvPr>
              <p:cNvSpPr/>
              <p:nvPr/>
            </p:nvSpPr>
            <p:spPr bwMode="auto">
              <a:xfrm>
                <a:off x="2442651" y="3191580"/>
                <a:ext cx="839004" cy="816496"/>
              </a:xfrm>
              <a:prstGeom prst="ellipse">
                <a:avLst/>
              </a:prstGeom>
              <a:noFill/>
              <a:ln w="19050" cap="flat" cmpd="sng" algn="ctr">
                <a:solidFill>
                  <a:srgbClr val="CC0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2" name="Oval 441">
                <a:extLst>
                  <a:ext uri="{FF2B5EF4-FFF2-40B4-BE49-F238E27FC236}">
                    <a16:creationId xmlns:a16="http://schemas.microsoft.com/office/drawing/2014/main" id="{4B6D0F25-82B6-4449-8E73-0F9B6AEF718E}"/>
                  </a:ext>
                </a:extLst>
              </p:cNvPr>
              <p:cNvSpPr/>
              <p:nvPr/>
            </p:nvSpPr>
            <p:spPr bwMode="auto">
              <a:xfrm>
                <a:off x="3252649" y="2368720"/>
                <a:ext cx="839004" cy="816496"/>
              </a:xfrm>
              <a:prstGeom prst="ellipse">
                <a:avLst/>
              </a:prstGeom>
              <a:noFill/>
              <a:ln w="19050" cap="flat" cmpd="sng" algn="ctr">
                <a:solidFill>
                  <a:srgbClr val="CC0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3" name="Oval 442">
                <a:extLst>
                  <a:ext uri="{FF2B5EF4-FFF2-40B4-BE49-F238E27FC236}">
                    <a16:creationId xmlns:a16="http://schemas.microsoft.com/office/drawing/2014/main" id="{7858B7DD-439C-5A4F-AA12-2ADB525BD534}"/>
                  </a:ext>
                </a:extLst>
              </p:cNvPr>
              <p:cNvSpPr/>
              <p:nvPr/>
            </p:nvSpPr>
            <p:spPr bwMode="auto">
              <a:xfrm>
                <a:off x="5037704" y="2453079"/>
                <a:ext cx="839004" cy="816496"/>
              </a:xfrm>
              <a:prstGeom prst="ellipse">
                <a:avLst/>
              </a:prstGeom>
              <a:noFill/>
              <a:ln w="19050" cap="flat" cmpd="sng" algn="ctr">
                <a:solidFill>
                  <a:srgbClr val="CC0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Gill Sans MT"/>
                    <a:ea typeface="+mn-ea"/>
                    <a:cs typeface="+mn-cs"/>
                  </a:rPr>
                  <a:t>∂</a:t>
                </a:r>
              </a:p>
            </p:txBody>
          </p:sp>
          <p:sp>
            <p:nvSpPr>
              <p:cNvPr id="444" name="Oval 443">
                <a:extLst>
                  <a:ext uri="{FF2B5EF4-FFF2-40B4-BE49-F238E27FC236}">
                    <a16:creationId xmlns:a16="http://schemas.microsoft.com/office/drawing/2014/main" id="{12D4F31E-B8A4-8546-AEBC-539E1FA703F2}"/>
                  </a:ext>
                </a:extLst>
              </p:cNvPr>
              <p:cNvSpPr/>
              <p:nvPr/>
            </p:nvSpPr>
            <p:spPr bwMode="auto">
              <a:xfrm>
                <a:off x="5915729" y="3217852"/>
                <a:ext cx="839004" cy="816496"/>
              </a:xfrm>
              <a:prstGeom prst="ellipse">
                <a:avLst/>
              </a:prstGeom>
              <a:noFill/>
              <a:ln w="19050" cap="flat" cmpd="sng" algn="ctr">
                <a:solidFill>
                  <a:srgbClr val="CC0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Gill Sans MT"/>
                    <a:ea typeface="+mn-ea"/>
                    <a:cs typeface="+mn-cs"/>
                  </a:rPr>
                  <a:t>∂</a:t>
                </a:r>
              </a:p>
            </p:txBody>
          </p:sp>
        </p:grpSp>
        <p:sp>
          <p:nvSpPr>
            <p:cNvPr id="438" name="TextBox 437">
              <a:extLst>
                <a:ext uri="{FF2B5EF4-FFF2-40B4-BE49-F238E27FC236}">
                  <a16:creationId xmlns:a16="http://schemas.microsoft.com/office/drawing/2014/main" id="{B1D970B4-50AC-DE42-A103-DADA8DD74EC8}"/>
                </a:ext>
              </a:extLst>
            </p:cNvPr>
            <p:cNvSpPr txBox="1"/>
            <p:nvPr/>
          </p:nvSpPr>
          <p:spPr>
            <a:xfrm>
              <a:off x="2018143" y="5692792"/>
              <a:ext cx="5468164"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gateway routers run both eBGP and iBGP protocols</a:t>
              </a:r>
            </a:p>
          </p:txBody>
        </p:sp>
      </p:grpSp>
    </p:spTree>
    <p:extLst>
      <p:ext uri="{BB962C8B-B14F-4D97-AF65-F5344CB8AC3E}">
        <p14:creationId xmlns:p14="http://schemas.microsoft.com/office/powerpoint/2010/main" val="898965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6"/>
                                        </p:tgtEl>
                                        <p:attrNameLst>
                                          <p:attrName>style.visibility</p:attrName>
                                        </p:attrNameLst>
                                      </p:cBhvr>
                                      <p:to>
                                        <p:strVal val="visible"/>
                                      </p:to>
                                    </p:set>
                                    <p:animEffect transition="in" filter="dissolve">
                                      <p:cBhvr>
                                        <p:cTn id="7" dur="500"/>
                                        <p:tgtEl>
                                          <p:spTgt spid="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0515600" cy="894622"/>
          </a:xfrm>
        </p:spPr>
        <p:txBody>
          <a:bodyPr/>
          <a:lstStyle/>
          <a:p>
            <a:r>
              <a:rPr lang="en-US" dirty="0"/>
              <a:t>BGP basics</a:t>
            </a:r>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p:txBody>
          <a:bodyPr/>
          <a:lstStyle/>
          <a:p>
            <a:r>
              <a:rPr lang="en-US" dirty="0"/>
              <a:t>Network Layer: 5-</a:t>
            </a:r>
            <a:fld id="{C4204591-24BD-A542-B9D5-F8D8A88D2FEE}" type="slidenum">
              <a:rPr lang="en-US" smtClean="0"/>
              <a:pPr/>
              <a:t>52</a:t>
            </a:fld>
            <a:endParaRPr lang="en-US" dirty="0"/>
          </a:p>
        </p:txBody>
      </p:sp>
      <p:sp>
        <p:nvSpPr>
          <p:cNvPr id="229" name="Rectangle 4">
            <a:extLst>
              <a:ext uri="{FF2B5EF4-FFF2-40B4-BE49-F238E27FC236}">
                <a16:creationId xmlns:a16="http://schemas.microsoft.com/office/drawing/2014/main" id="{DCAA8DA2-D27E-D149-BF59-3D35D2D4D206}"/>
              </a:ext>
            </a:extLst>
          </p:cNvPr>
          <p:cNvSpPr txBox="1">
            <a:spLocks noChangeArrowheads="1"/>
          </p:cNvSpPr>
          <p:nvPr/>
        </p:nvSpPr>
        <p:spPr>
          <a:xfrm>
            <a:off x="952500" y="2841538"/>
            <a:ext cx="10972278" cy="123402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2575" indent="-282575"/>
            <a:r>
              <a:rPr lang="en-US" dirty="0"/>
              <a:t>when AS3 gateway 3a advertises </a:t>
            </a:r>
            <a:r>
              <a:rPr lang="en-US" dirty="0">
                <a:solidFill>
                  <a:srgbClr val="0000A8"/>
                </a:solidFill>
              </a:rPr>
              <a:t>path </a:t>
            </a:r>
            <a:r>
              <a:rPr lang="en-US" sz="2400" dirty="0">
                <a:solidFill>
                  <a:srgbClr val="0000A8"/>
                </a:solidFill>
              </a:rPr>
              <a:t>AS3,X </a:t>
            </a:r>
            <a:r>
              <a:rPr lang="en-US" dirty="0"/>
              <a:t>to AS2 gateway 2c:</a:t>
            </a:r>
          </a:p>
          <a:p>
            <a:pPr marL="685800" lvl="1" indent="-228600"/>
            <a:r>
              <a:rPr lang="en-US" dirty="0"/>
              <a:t>AS3 </a:t>
            </a:r>
            <a:r>
              <a:rPr lang="en-US" i="1" dirty="0">
                <a:solidFill>
                  <a:srgbClr val="0000A8"/>
                </a:solidFill>
              </a:rPr>
              <a:t>promises</a:t>
            </a:r>
            <a:r>
              <a:rPr lang="en-US" dirty="0"/>
              <a:t> to AS2 it will forward datagrams towards X</a:t>
            </a:r>
          </a:p>
          <a:p>
            <a:pPr marL="0" indent="0">
              <a:buFont typeface="Wingdings" pitchFamily="2" charset="2"/>
              <a:buNone/>
            </a:pPr>
            <a:endParaRPr lang="en-US" sz="2000" dirty="0">
              <a:latin typeface="Gill Sans MT" charset="0"/>
            </a:endParaRPr>
          </a:p>
        </p:txBody>
      </p:sp>
      <p:sp>
        <p:nvSpPr>
          <p:cNvPr id="230" name="Rectangle 116">
            <a:extLst>
              <a:ext uri="{FF2B5EF4-FFF2-40B4-BE49-F238E27FC236}">
                <a16:creationId xmlns:a16="http://schemas.microsoft.com/office/drawing/2014/main" id="{8C17C2DE-65A0-B34D-B3A2-D8B3B612841B}"/>
              </a:ext>
            </a:extLst>
          </p:cNvPr>
          <p:cNvSpPr>
            <a:spLocks noChangeArrowheads="1"/>
          </p:cNvSpPr>
          <p:nvPr/>
        </p:nvSpPr>
        <p:spPr bwMode="auto">
          <a:xfrm>
            <a:off x="952500" y="1307971"/>
            <a:ext cx="10784388" cy="1235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2575" indent="-282575">
              <a:lnSpc>
                <a:spcPct val="85000"/>
              </a:lnSpc>
              <a:spcBef>
                <a:spcPct val="20000"/>
              </a:spcBef>
              <a:buClr>
                <a:srgbClr val="000099"/>
              </a:buClr>
              <a:buSzPct val="100000"/>
              <a:buFont typeface="Wingdings" charset="2"/>
              <a:buChar char="§"/>
            </a:pPr>
            <a:r>
              <a:rPr lang="en-US" sz="2800" dirty="0">
                <a:solidFill>
                  <a:srgbClr val="CC0000"/>
                </a:solidFill>
              </a:rPr>
              <a:t>BGP session:</a:t>
            </a:r>
            <a:r>
              <a:rPr lang="en-US" sz="2800" dirty="0">
                <a:solidFill>
                  <a:srgbClr val="FF0000"/>
                </a:solidFill>
              </a:rPr>
              <a:t> </a:t>
            </a:r>
            <a:r>
              <a:rPr lang="en-US" sz="2800" dirty="0"/>
              <a:t>two BGP routers (“</a:t>
            </a:r>
            <a:r>
              <a:rPr lang="en-US" altLang="ja-JP" sz="2800" dirty="0"/>
              <a:t>peers”) exchange BGP messages over semi-permanent TCP connection:</a:t>
            </a:r>
          </a:p>
          <a:p>
            <a:pPr marL="685800" lvl="1" indent="-228600">
              <a:lnSpc>
                <a:spcPct val="85000"/>
              </a:lnSpc>
              <a:spcBef>
                <a:spcPct val="20000"/>
              </a:spcBef>
              <a:buClr>
                <a:srgbClr val="000099"/>
              </a:buClr>
              <a:buFont typeface="Arial"/>
              <a:buChar char="•"/>
            </a:pPr>
            <a:r>
              <a:rPr lang="en-US" sz="2400" dirty="0">
                <a:cs typeface="Gill Sans MT"/>
              </a:rPr>
              <a:t>advertising </a:t>
            </a:r>
            <a:r>
              <a:rPr lang="en-US" sz="2400" i="1" dirty="0">
                <a:solidFill>
                  <a:srgbClr val="0000A8"/>
                </a:solidFill>
                <a:cs typeface="Gill Sans MT"/>
              </a:rPr>
              <a:t>paths</a:t>
            </a:r>
            <a:r>
              <a:rPr lang="en-US" sz="2400" dirty="0">
                <a:solidFill>
                  <a:srgbClr val="0000A8"/>
                </a:solidFill>
                <a:cs typeface="Gill Sans MT"/>
              </a:rPr>
              <a:t> </a:t>
            </a:r>
            <a:r>
              <a:rPr lang="en-US" sz="2400" dirty="0">
                <a:cs typeface="Gill Sans MT"/>
              </a:rPr>
              <a:t>to different destination network prefixes (BGP  is a “</a:t>
            </a:r>
            <a:r>
              <a:rPr lang="en-US" altLang="ja-JP" sz="2400" dirty="0">
                <a:cs typeface="Gill Sans MT"/>
              </a:rPr>
              <a:t>path vector” protocol)</a:t>
            </a:r>
            <a:endParaRPr lang="en-US" sz="2400" dirty="0">
              <a:solidFill>
                <a:srgbClr val="FF0000"/>
              </a:solidFill>
              <a:cs typeface="Gill Sans MT"/>
            </a:endParaRPr>
          </a:p>
        </p:txBody>
      </p:sp>
      <p:grpSp>
        <p:nvGrpSpPr>
          <p:cNvPr id="8" name="Group 7">
            <a:extLst>
              <a:ext uri="{FF2B5EF4-FFF2-40B4-BE49-F238E27FC236}">
                <a16:creationId xmlns:a16="http://schemas.microsoft.com/office/drawing/2014/main" id="{7C674B87-B4BA-724F-B30D-3B31649B8484}"/>
              </a:ext>
            </a:extLst>
          </p:cNvPr>
          <p:cNvGrpSpPr/>
          <p:nvPr/>
        </p:nvGrpSpPr>
        <p:grpSpPr>
          <a:xfrm>
            <a:off x="4625977" y="4850481"/>
            <a:ext cx="2545688" cy="1720535"/>
            <a:chOff x="4625977" y="4850481"/>
            <a:chExt cx="2545688" cy="1720535"/>
          </a:xfrm>
        </p:grpSpPr>
        <p:grpSp>
          <p:nvGrpSpPr>
            <p:cNvPr id="962" name="Group 961">
              <a:extLst>
                <a:ext uri="{FF2B5EF4-FFF2-40B4-BE49-F238E27FC236}">
                  <a16:creationId xmlns:a16="http://schemas.microsoft.com/office/drawing/2014/main" id="{8F9DA6AD-85D5-0849-B2A3-E35267E2902B}"/>
                </a:ext>
              </a:extLst>
            </p:cNvPr>
            <p:cNvGrpSpPr/>
            <p:nvPr/>
          </p:nvGrpSpPr>
          <p:grpSpPr>
            <a:xfrm>
              <a:off x="4625977" y="4850481"/>
              <a:ext cx="2545688" cy="1720535"/>
              <a:chOff x="-2170772" y="2784954"/>
              <a:chExt cx="2712783" cy="1853712"/>
            </a:xfrm>
          </p:grpSpPr>
          <p:sp>
            <p:nvSpPr>
              <p:cNvPr id="963" name="Freeform 2">
                <a:extLst>
                  <a:ext uri="{FF2B5EF4-FFF2-40B4-BE49-F238E27FC236}">
                    <a16:creationId xmlns:a16="http://schemas.microsoft.com/office/drawing/2014/main" id="{47CA5C69-ECB9-9243-BCB2-19799366B83F}"/>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64" name="Group 963">
                <a:extLst>
                  <a:ext uri="{FF2B5EF4-FFF2-40B4-BE49-F238E27FC236}">
                    <a16:creationId xmlns:a16="http://schemas.microsoft.com/office/drawing/2014/main" id="{47F10EB0-0B3F-2C4A-8FCF-EA8D8DC5F8A6}"/>
                  </a:ext>
                </a:extLst>
              </p:cNvPr>
              <p:cNvGrpSpPr/>
              <p:nvPr/>
            </p:nvGrpSpPr>
            <p:grpSpPr>
              <a:xfrm>
                <a:off x="-1935370" y="2935816"/>
                <a:ext cx="2333625" cy="1590649"/>
                <a:chOff x="833331" y="2873352"/>
                <a:chExt cx="2333625" cy="1590649"/>
              </a:xfrm>
            </p:grpSpPr>
            <p:grpSp>
              <p:nvGrpSpPr>
                <p:cNvPr id="965" name="Group 964">
                  <a:extLst>
                    <a:ext uri="{FF2B5EF4-FFF2-40B4-BE49-F238E27FC236}">
                      <a16:creationId xmlns:a16="http://schemas.microsoft.com/office/drawing/2014/main" id="{92EEF5F0-55EF-074D-AF81-D0B81445743A}"/>
                    </a:ext>
                  </a:extLst>
                </p:cNvPr>
                <p:cNvGrpSpPr/>
                <p:nvPr/>
              </p:nvGrpSpPr>
              <p:grpSpPr>
                <a:xfrm>
                  <a:off x="1736090" y="2873352"/>
                  <a:ext cx="565150" cy="369332"/>
                  <a:chOff x="1736090" y="2873352"/>
                  <a:chExt cx="565150" cy="369332"/>
                </a:xfrm>
              </p:grpSpPr>
              <p:grpSp>
                <p:nvGrpSpPr>
                  <p:cNvPr id="1014" name="Group 327">
                    <a:extLst>
                      <a:ext uri="{FF2B5EF4-FFF2-40B4-BE49-F238E27FC236}">
                        <a16:creationId xmlns:a16="http://schemas.microsoft.com/office/drawing/2014/main" id="{9099EC2B-37EA-0C44-A088-AA0BEFBABEF8}"/>
                      </a:ext>
                    </a:extLst>
                  </p:cNvPr>
                  <p:cNvGrpSpPr>
                    <a:grpSpLocks/>
                  </p:cNvGrpSpPr>
                  <p:nvPr/>
                </p:nvGrpSpPr>
                <p:grpSpPr bwMode="auto">
                  <a:xfrm>
                    <a:off x="1736090" y="2893762"/>
                    <a:ext cx="565150" cy="292100"/>
                    <a:chOff x="1871277" y="1576300"/>
                    <a:chExt cx="1128371" cy="437861"/>
                  </a:xfrm>
                </p:grpSpPr>
                <p:sp>
                  <p:nvSpPr>
                    <p:cNvPr id="1018" name="Oval 1017">
                      <a:extLst>
                        <a:ext uri="{FF2B5EF4-FFF2-40B4-BE49-F238E27FC236}">
                          <a16:creationId xmlns:a16="http://schemas.microsoft.com/office/drawing/2014/main" id="{06383681-CBA2-9F48-A51E-F788141B774E}"/>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19" name="Rectangle 1018">
                      <a:extLst>
                        <a:ext uri="{FF2B5EF4-FFF2-40B4-BE49-F238E27FC236}">
                          <a16:creationId xmlns:a16="http://schemas.microsoft.com/office/drawing/2014/main" id="{C97104E9-B1EC-7E41-B759-021AFA8E645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0" name="Oval 1019">
                      <a:extLst>
                        <a:ext uri="{FF2B5EF4-FFF2-40B4-BE49-F238E27FC236}">
                          <a16:creationId xmlns:a16="http://schemas.microsoft.com/office/drawing/2014/main" id="{BF9F014E-B0FD-F247-A45F-A48C1CFFDE42}"/>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1" name="Freeform 1020">
                      <a:extLst>
                        <a:ext uri="{FF2B5EF4-FFF2-40B4-BE49-F238E27FC236}">
                          <a16:creationId xmlns:a16="http://schemas.microsoft.com/office/drawing/2014/main" id="{61599743-05A4-1146-8FBE-0F906AA7C65A}"/>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2" name="Freeform 1021">
                      <a:extLst>
                        <a:ext uri="{FF2B5EF4-FFF2-40B4-BE49-F238E27FC236}">
                          <a16:creationId xmlns:a16="http://schemas.microsoft.com/office/drawing/2014/main" id="{C12C52A6-B76E-504C-A6F5-1BB5FBE50DA4}"/>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3" name="Freeform 1022">
                      <a:extLst>
                        <a:ext uri="{FF2B5EF4-FFF2-40B4-BE49-F238E27FC236}">
                          <a16:creationId xmlns:a16="http://schemas.microsoft.com/office/drawing/2014/main" id="{16FD35BC-2DCF-F147-823E-1C428EC4F073}"/>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4" name="Freeform 1023">
                      <a:extLst>
                        <a:ext uri="{FF2B5EF4-FFF2-40B4-BE49-F238E27FC236}">
                          <a16:creationId xmlns:a16="http://schemas.microsoft.com/office/drawing/2014/main" id="{B43EF249-F243-EB4A-BFD2-58BAB022F416}"/>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5" name="Straight Connector 1024">
                      <a:extLst>
                        <a:ext uri="{FF2B5EF4-FFF2-40B4-BE49-F238E27FC236}">
                          <a16:creationId xmlns:a16="http://schemas.microsoft.com/office/drawing/2014/main" id="{E53DFABB-EBD9-034A-9DB9-C96A270F2368}"/>
                        </a:ext>
                      </a:extLst>
                    </p:cNvPr>
                    <p:cNvCxnSpPr>
                      <a:endCxn id="102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1026" name="Straight Connector 1025">
                      <a:extLst>
                        <a:ext uri="{FF2B5EF4-FFF2-40B4-BE49-F238E27FC236}">
                          <a16:creationId xmlns:a16="http://schemas.microsoft.com/office/drawing/2014/main" id="{5916D393-831E-B742-8DE4-79D7248B8F4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1015" name="Group 1014">
                    <a:extLst>
                      <a:ext uri="{FF2B5EF4-FFF2-40B4-BE49-F238E27FC236}">
                        <a16:creationId xmlns:a16="http://schemas.microsoft.com/office/drawing/2014/main" id="{C264299E-26BE-1F42-94CE-1F9FBD298757}"/>
                      </a:ext>
                    </a:extLst>
                  </p:cNvPr>
                  <p:cNvGrpSpPr/>
                  <p:nvPr/>
                </p:nvGrpSpPr>
                <p:grpSpPr>
                  <a:xfrm>
                    <a:off x="1770362" y="2873352"/>
                    <a:ext cx="441422" cy="369332"/>
                    <a:chOff x="667045" y="1708643"/>
                    <a:chExt cx="441422" cy="369332"/>
                  </a:xfrm>
                </p:grpSpPr>
                <p:sp>
                  <p:nvSpPr>
                    <p:cNvPr id="1016" name="Oval 1015">
                      <a:extLst>
                        <a:ext uri="{FF2B5EF4-FFF2-40B4-BE49-F238E27FC236}">
                          <a16:creationId xmlns:a16="http://schemas.microsoft.com/office/drawing/2014/main" id="{47D37841-E845-004B-A7D0-AEC5E1F8BD7F}"/>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7" name="TextBox 1016">
                      <a:extLst>
                        <a:ext uri="{FF2B5EF4-FFF2-40B4-BE49-F238E27FC236}">
                          <a16:creationId xmlns:a16="http://schemas.microsoft.com/office/drawing/2014/main" id="{0523D9FC-EEC1-2947-959E-941AD7449663}"/>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2b</a:t>
                      </a:r>
                    </a:p>
                  </p:txBody>
                </p:sp>
              </p:grpSp>
            </p:grpSp>
            <p:grpSp>
              <p:nvGrpSpPr>
                <p:cNvPr id="966" name="Group 965">
                  <a:extLst>
                    <a:ext uri="{FF2B5EF4-FFF2-40B4-BE49-F238E27FC236}">
                      <a16:creationId xmlns:a16="http://schemas.microsoft.com/office/drawing/2014/main" id="{B7FC3005-A2CD-E84D-BA1F-366A68D58FAE}"/>
                    </a:ext>
                  </a:extLst>
                </p:cNvPr>
                <p:cNvGrpSpPr/>
                <p:nvPr/>
              </p:nvGrpSpPr>
              <p:grpSpPr>
                <a:xfrm>
                  <a:off x="1740320" y="4094669"/>
                  <a:ext cx="565150" cy="369332"/>
                  <a:chOff x="1736090" y="2873352"/>
                  <a:chExt cx="565150" cy="369332"/>
                </a:xfrm>
              </p:grpSpPr>
              <p:grpSp>
                <p:nvGrpSpPr>
                  <p:cNvPr id="1001" name="Group 327">
                    <a:extLst>
                      <a:ext uri="{FF2B5EF4-FFF2-40B4-BE49-F238E27FC236}">
                        <a16:creationId xmlns:a16="http://schemas.microsoft.com/office/drawing/2014/main" id="{3B81F62B-02C3-584F-81B5-BF82FDBEC3ED}"/>
                      </a:ext>
                    </a:extLst>
                  </p:cNvPr>
                  <p:cNvGrpSpPr>
                    <a:grpSpLocks/>
                  </p:cNvGrpSpPr>
                  <p:nvPr/>
                </p:nvGrpSpPr>
                <p:grpSpPr bwMode="auto">
                  <a:xfrm>
                    <a:off x="1736090" y="2893762"/>
                    <a:ext cx="565150" cy="292100"/>
                    <a:chOff x="1871277" y="1576300"/>
                    <a:chExt cx="1128371" cy="437861"/>
                  </a:xfrm>
                </p:grpSpPr>
                <p:sp>
                  <p:nvSpPr>
                    <p:cNvPr id="1005" name="Oval 1004">
                      <a:extLst>
                        <a:ext uri="{FF2B5EF4-FFF2-40B4-BE49-F238E27FC236}">
                          <a16:creationId xmlns:a16="http://schemas.microsoft.com/office/drawing/2014/main" id="{689F06F8-658D-4041-9E29-B3A90F77D75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6" name="Rectangle 1005">
                      <a:extLst>
                        <a:ext uri="{FF2B5EF4-FFF2-40B4-BE49-F238E27FC236}">
                          <a16:creationId xmlns:a16="http://schemas.microsoft.com/office/drawing/2014/main" id="{404921C5-F47B-5C4E-8BD9-97DA2678903A}"/>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Oval 1006">
                      <a:extLst>
                        <a:ext uri="{FF2B5EF4-FFF2-40B4-BE49-F238E27FC236}">
                          <a16:creationId xmlns:a16="http://schemas.microsoft.com/office/drawing/2014/main" id="{0D6B9DCC-966F-8747-91CA-CE410A339C38}"/>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8" name="Freeform 1007">
                      <a:extLst>
                        <a:ext uri="{FF2B5EF4-FFF2-40B4-BE49-F238E27FC236}">
                          <a16:creationId xmlns:a16="http://schemas.microsoft.com/office/drawing/2014/main" id="{91138181-1C39-4443-AD4F-304207B32317}"/>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9" name="Freeform 1008">
                      <a:extLst>
                        <a:ext uri="{FF2B5EF4-FFF2-40B4-BE49-F238E27FC236}">
                          <a16:creationId xmlns:a16="http://schemas.microsoft.com/office/drawing/2014/main" id="{C609919A-CD2F-0149-AFED-170D09F635C3}"/>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0" name="Freeform 1009">
                      <a:extLst>
                        <a:ext uri="{FF2B5EF4-FFF2-40B4-BE49-F238E27FC236}">
                          <a16:creationId xmlns:a16="http://schemas.microsoft.com/office/drawing/2014/main" id="{E4639939-D1A9-7448-870F-2CAADF89B605}"/>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1" name="Freeform 1010">
                      <a:extLst>
                        <a:ext uri="{FF2B5EF4-FFF2-40B4-BE49-F238E27FC236}">
                          <a16:creationId xmlns:a16="http://schemas.microsoft.com/office/drawing/2014/main" id="{DACEEDF1-E984-6A40-9D14-57FFDA6F8087}"/>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2" name="Straight Connector 1011">
                      <a:extLst>
                        <a:ext uri="{FF2B5EF4-FFF2-40B4-BE49-F238E27FC236}">
                          <a16:creationId xmlns:a16="http://schemas.microsoft.com/office/drawing/2014/main" id="{D5720AC2-9EB4-FA41-8292-7942F8123F58}"/>
                        </a:ext>
                      </a:extLst>
                    </p:cNvPr>
                    <p:cNvCxnSpPr>
                      <a:endCxn id="1007"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1013" name="Straight Connector 1012">
                      <a:extLst>
                        <a:ext uri="{FF2B5EF4-FFF2-40B4-BE49-F238E27FC236}">
                          <a16:creationId xmlns:a16="http://schemas.microsoft.com/office/drawing/2014/main" id="{DD299BD0-103D-9640-BFB3-BA317A78BB96}"/>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1002" name="Group 1001">
                    <a:extLst>
                      <a:ext uri="{FF2B5EF4-FFF2-40B4-BE49-F238E27FC236}">
                        <a16:creationId xmlns:a16="http://schemas.microsoft.com/office/drawing/2014/main" id="{A5D79156-4411-1C4A-A06C-CC57F40DAEF1}"/>
                      </a:ext>
                    </a:extLst>
                  </p:cNvPr>
                  <p:cNvGrpSpPr/>
                  <p:nvPr/>
                </p:nvGrpSpPr>
                <p:grpSpPr>
                  <a:xfrm>
                    <a:off x="1770362" y="2873352"/>
                    <a:ext cx="441422" cy="369332"/>
                    <a:chOff x="667045" y="1708643"/>
                    <a:chExt cx="441422" cy="369332"/>
                  </a:xfrm>
                </p:grpSpPr>
                <p:sp>
                  <p:nvSpPr>
                    <p:cNvPr id="1003" name="Oval 1002">
                      <a:extLst>
                        <a:ext uri="{FF2B5EF4-FFF2-40B4-BE49-F238E27FC236}">
                          <a16:creationId xmlns:a16="http://schemas.microsoft.com/office/drawing/2014/main" id="{6ED8E43D-C048-2C4A-AD7E-166A6240F91E}"/>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4" name="TextBox 1003">
                      <a:extLst>
                        <a:ext uri="{FF2B5EF4-FFF2-40B4-BE49-F238E27FC236}">
                          <a16:creationId xmlns:a16="http://schemas.microsoft.com/office/drawing/2014/main" id="{C7EC272F-F615-3449-A57B-0BE1C7CF2347}"/>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2d</a:t>
                      </a:r>
                    </a:p>
                  </p:txBody>
                </p:sp>
              </p:grpSp>
            </p:grpSp>
            <p:grpSp>
              <p:nvGrpSpPr>
                <p:cNvPr id="967" name="Group 966">
                  <a:extLst>
                    <a:ext uri="{FF2B5EF4-FFF2-40B4-BE49-F238E27FC236}">
                      <a16:creationId xmlns:a16="http://schemas.microsoft.com/office/drawing/2014/main" id="{4F28AF41-B5E5-1842-9D74-E89006EEF884}"/>
                    </a:ext>
                  </a:extLst>
                </p:cNvPr>
                <p:cNvGrpSpPr/>
                <p:nvPr/>
              </p:nvGrpSpPr>
              <p:grpSpPr>
                <a:xfrm>
                  <a:off x="2601806" y="3485072"/>
                  <a:ext cx="565150" cy="369332"/>
                  <a:chOff x="1736090" y="2873352"/>
                  <a:chExt cx="565150" cy="369332"/>
                </a:xfrm>
              </p:grpSpPr>
              <p:grpSp>
                <p:nvGrpSpPr>
                  <p:cNvPr id="988" name="Group 327">
                    <a:extLst>
                      <a:ext uri="{FF2B5EF4-FFF2-40B4-BE49-F238E27FC236}">
                        <a16:creationId xmlns:a16="http://schemas.microsoft.com/office/drawing/2014/main" id="{0D306E73-B14D-2E45-B568-09A0971DA72F}"/>
                      </a:ext>
                    </a:extLst>
                  </p:cNvPr>
                  <p:cNvGrpSpPr>
                    <a:grpSpLocks/>
                  </p:cNvGrpSpPr>
                  <p:nvPr/>
                </p:nvGrpSpPr>
                <p:grpSpPr bwMode="auto">
                  <a:xfrm>
                    <a:off x="1736090" y="2893762"/>
                    <a:ext cx="565150" cy="292100"/>
                    <a:chOff x="1871277" y="1576300"/>
                    <a:chExt cx="1128371" cy="437861"/>
                  </a:xfrm>
                </p:grpSpPr>
                <p:sp>
                  <p:nvSpPr>
                    <p:cNvPr id="992" name="Oval 991">
                      <a:extLst>
                        <a:ext uri="{FF2B5EF4-FFF2-40B4-BE49-F238E27FC236}">
                          <a16:creationId xmlns:a16="http://schemas.microsoft.com/office/drawing/2014/main" id="{FF29EC4E-6159-484A-B0A2-38BBB0F0236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EA6365B2-8D40-444B-B4D2-864A071BE979}"/>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7DBB63AF-3293-FC44-861A-65FC5EE0F147}"/>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95" name="Freeform 994">
                      <a:extLst>
                        <a:ext uri="{FF2B5EF4-FFF2-40B4-BE49-F238E27FC236}">
                          <a16:creationId xmlns:a16="http://schemas.microsoft.com/office/drawing/2014/main" id="{1F05B204-2255-2C42-893C-91BA84BB24A7}"/>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6" name="Freeform 995">
                      <a:extLst>
                        <a:ext uri="{FF2B5EF4-FFF2-40B4-BE49-F238E27FC236}">
                          <a16:creationId xmlns:a16="http://schemas.microsoft.com/office/drawing/2014/main" id="{974F3861-59A0-9D47-94DD-C130E0EDD48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7" name="Freeform 996">
                      <a:extLst>
                        <a:ext uri="{FF2B5EF4-FFF2-40B4-BE49-F238E27FC236}">
                          <a16:creationId xmlns:a16="http://schemas.microsoft.com/office/drawing/2014/main" id="{4AC5F9E8-F7CF-6741-B3B9-726D1328262C}"/>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8" name="Freeform 997">
                      <a:extLst>
                        <a:ext uri="{FF2B5EF4-FFF2-40B4-BE49-F238E27FC236}">
                          <a16:creationId xmlns:a16="http://schemas.microsoft.com/office/drawing/2014/main" id="{CA1C120F-A263-5C48-9425-3FD9C6FCBA6F}"/>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9" name="Straight Connector 998">
                      <a:extLst>
                        <a:ext uri="{FF2B5EF4-FFF2-40B4-BE49-F238E27FC236}">
                          <a16:creationId xmlns:a16="http://schemas.microsoft.com/office/drawing/2014/main" id="{C156B9C8-F289-0740-B093-B4C792F37C4F}"/>
                        </a:ext>
                      </a:extLst>
                    </p:cNvPr>
                    <p:cNvCxnSpPr>
                      <a:endCxn id="99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1000" name="Straight Connector 999">
                      <a:extLst>
                        <a:ext uri="{FF2B5EF4-FFF2-40B4-BE49-F238E27FC236}">
                          <a16:creationId xmlns:a16="http://schemas.microsoft.com/office/drawing/2014/main" id="{B4564C5C-13AE-D441-9331-0A1D44075F9D}"/>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89" name="Group 988">
                    <a:extLst>
                      <a:ext uri="{FF2B5EF4-FFF2-40B4-BE49-F238E27FC236}">
                        <a16:creationId xmlns:a16="http://schemas.microsoft.com/office/drawing/2014/main" id="{BCDC05FE-2039-2943-8445-E442006B98DA}"/>
                      </a:ext>
                    </a:extLst>
                  </p:cNvPr>
                  <p:cNvGrpSpPr/>
                  <p:nvPr/>
                </p:nvGrpSpPr>
                <p:grpSpPr>
                  <a:xfrm>
                    <a:off x="1770362" y="2873352"/>
                    <a:ext cx="428460" cy="369332"/>
                    <a:chOff x="667045" y="1708643"/>
                    <a:chExt cx="428460" cy="369332"/>
                  </a:xfrm>
                </p:grpSpPr>
                <p:sp>
                  <p:nvSpPr>
                    <p:cNvPr id="990" name="Oval 989">
                      <a:extLst>
                        <a:ext uri="{FF2B5EF4-FFF2-40B4-BE49-F238E27FC236}">
                          <a16:creationId xmlns:a16="http://schemas.microsoft.com/office/drawing/2014/main" id="{65923287-6329-654B-A1C8-19F246809A0A}"/>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1" name="TextBox 990">
                      <a:extLst>
                        <a:ext uri="{FF2B5EF4-FFF2-40B4-BE49-F238E27FC236}">
                          <a16:creationId xmlns:a16="http://schemas.microsoft.com/office/drawing/2014/main" id="{F5CEC04E-82B5-C343-AFAD-AE6932C3A232}"/>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2c</a:t>
                      </a:r>
                    </a:p>
                  </p:txBody>
                </p:sp>
              </p:grpSp>
            </p:grpSp>
            <p:grpSp>
              <p:nvGrpSpPr>
                <p:cNvPr id="968" name="Group 967">
                  <a:extLst>
                    <a:ext uri="{FF2B5EF4-FFF2-40B4-BE49-F238E27FC236}">
                      <a16:creationId xmlns:a16="http://schemas.microsoft.com/office/drawing/2014/main" id="{5D8A6EA5-58E5-5347-8B53-909B09FE4857}"/>
                    </a:ext>
                  </a:extLst>
                </p:cNvPr>
                <p:cNvGrpSpPr/>
                <p:nvPr/>
              </p:nvGrpSpPr>
              <p:grpSpPr>
                <a:xfrm>
                  <a:off x="833331" y="3478719"/>
                  <a:ext cx="565150" cy="369332"/>
                  <a:chOff x="1736090" y="2873352"/>
                  <a:chExt cx="565150" cy="369332"/>
                </a:xfrm>
              </p:grpSpPr>
              <p:grpSp>
                <p:nvGrpSpPr>
                  <p:cNvPr id="975" name="Group 327">
                    <a:extLst>
                      <a:ext uri="{FF2B5EF4-FFF2-40B4-BE49-F238E27FC236}">
                        <a16:creationId xmlns:a16="http://schemas.microsoft.com/office/drawing/2014/main" id="{987E263B-209C-B841-A72D-82CDF16A357C}"/>
                      </a:ext>
                    </a:extLst>
                  </p:cNvPr>
                  <p:cNvGrpSpPr>
                    <a:grpSpLocks/>
                  </p:cNvGrpSpPr>
                  <p:nvPr/>
                </p:nvGrpSpPr>
                <p:grpSpPr bwMode="auto">
                  <a:xfrm>
                    <a:off x="1736090" y="2893762"/>
                    <a:ext cx="565150" cy="292100"/>
                    <a:chOff x="1871277" y="1576300"/>
                    <a:chExt cx="1128371" cy="437861"/>
                  </a:xfrm>
                </p:grpSpPr>
                <p:sp>
                  <p:nvSpPr>
                    <p:cNvPr id="979" name="Oval 978">
                      <a:extLst>
                        <a:ext uri="{FF2B5EF4-FFF2-40B4-BE49-F238E27FC236}">
                          <a16:creationId xmlns:a16="http://schemas.microsoft.com/office/drawing/2014/main" id="{45DA5A54-C971-DA46-816D-92FDEDBFD23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0" name="Rectangle 979">
                      <a:extLst>
                        <a:ext uri="{FF2B5EF4-FFF2-40B4-BE49-F238E27FC236}">
                          <a16:creationId xmlns:a16="http://schemas.microsoft.com/office/drawing/2014/main" id="{FBC3CBFB-81ED-4047-AC10-14B567818F1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1" name="Oval 980">
                      <a:extLst>
                        <a:ext uri="{FF2B5EF4-FFF2-40B4-BE49-F238E27FC236}">
                          <a16:creationId xmlns:a16="http://schemas.microsoft.com/office/drawing/2014/main" id="{4AF63E3D-6F0C-4E46-9B57-26B02D7D4E57}"/>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2" name="Freeform 981">
                      <a:extLst>
                        <a:ext uri="{FF2B5EF4-FFF2-40B4-BE49-F238E27FC236}">
                          <a16:creationId xmlns:a16="http://schemas.microsoft.com/office/drawing/2014/main" id="{018175B4-4646-A241-8298-B68D459D822F}"/>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3" name="Freeform 982">
                      <a:extLst>
                        <a:ext uri="{FF2B5EF4-FFF2-40B4-BE49-F238E27FC236}">
                          <a16:creationId xmlns:a16="http://schemas.microsoft.com/office/drawing/2014/main" id="{2D4DF999-0429-B24E-A8FF-940E30D8E53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4" name="Freeform 983">
                      <a:extLst>
                        <a:ext uri="{FF2B5EF4-FFF2-40B4-BE49-F238E27FC236}">
                          <a16:creationId xmlns:a16="http://schemas.microsoft.com/office/drawing/2014/main" id="{713AE350-068A-274C-87A0-55247EF72F18}"/>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Freeform 984">
                      <a:extLst>
                        <a:ext uri="{FF2B5EF4-FFF2-40B4-BE49-F238E27FC236}">
                          <a16:creationId xmlns:a16="http://schemas.microsoft.com/office/drawing/2014/main" id="{C169EAB4-5C1D-8A48-8864-B86DF9865D16}"/>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6" name="Straight Connector 985">
                      <a:extLst>
                        <a:ext uri="{FF2B5EF4-FFF2-40B4-BE49-F238E27FC236}">
                          <a16:creationId xmlns:a16="http://schemas.microsoft.com/office/drawing/2014/main" id="{6E324783-1628-6A4C-BB41-2788B16F009A}"/>
                        </a:ext>
                      </a:extLst>
                    </p:cNvPr>
                    <p:cNvCxnSpPr>
                      <a:endCxn id="981"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87" name="Straight Connector 986">
                      <a:extLst>
                        <a:ext uri="{FF2B5EF4-FFF2-40B4-BE49-F238E27FC236}">
                          <a16:creationId xmlns:a16="http://schemas.microsoft.com/office/drawing/2014/main" id="{84412028-5AD6-D447-A378-01E2FD57457C}"/>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76" name="Group 975">
                    <a:extLst>
                      <a:ext uri="{FF2B5EF4-FFF2-40B4-BE49-F238E27FC236}">
                        <a16:creationId xmlns:a16="http://schemas.microsoft.com/office/drawing/2014/main" id="{14A502AB-FDED-574D-A3A2-E827358D6ABB}"/>
                      </a:ext>
                    </a:extLst>
                  </p:cNvPr>
                  <p:cNvGrpSpPr/>
                  <p:nvPr/>
                </p:nvGrpSpPr>
                <p:grpSpPr>
                  <a:xfrm>
                    <a:off x="1770362" y="2873352"/>
                    <a:ext cx="441422" cy="369332"/>
                    <a:chOff x="667045" y="1708643"/>
                    <a:chExt cx="441422" cy="369332"/>
                  </a:xfrm>
                </p:grpSpPr>
                <p:sp>
                  <p:nvSpPr>
                    <p:cNvPr id="977" name="Oval 976">
                      <a:extLst>
                        <a:ext uri="{FF2B5EF4-FFF2-40B4-BE49-F238E27FC236}">
                          <a16:creationId xmlns:a16="http://schemas.microsoft.com/office/drawing/2014/main" id="{19416E38-67D6-0442-8F48-E8493F2FD794}"/>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8" name="TextBox 977">
                      <a:extLst>
                        <a:ext uri="{FF2B5EF4-FFF2-40B4-BE49-F238E27FC236}">
                          <a16:creationId xmlns:a16="http://schemas.microsoft.com/office/drawing/2014/main" id="{5246B96B-3A43-A645-9718-340F085B2332}"/>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a:t>
                      </a:r>
                    </a:p>
                  </p:txBody>
                </p:sp>
              </p:grpSp>
            </p:grpSp>
            <p:cxnSp>
              <p:nvCxnSpPr>
                <p:cNvPr id="971" name="Straight Connector 970">
                  <a:extLst>
                    <a:ext uri="{FF2B5EF4-FFF2-40B4-BE49-F238E27FC236}">
                      <a16:creationId xmlns:a16="http://schemas.microsoft.com/office/drawing/2014/main" id="{6B4BCBD1-C954-6541-8254-DF07CDA0475D}"/>
                    </a:ext>
                  </a:extLst>
                </p:cNvPr>
                <p:cNvCxnSpPr>
                  <a:stCxn id="1018"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972" name="Straight Connector 971">
                  <a:extLst>
                    <a:ext uri="{FF2B5EF4-FFF2-40B4-BE49-F238E27FC236}">
                      <a16:creationId xmlns:a16="http://schemas.microsoft.com/office/drawing/2014/main" id="{386E43E5-D30F-4F47-A035-82F1414B18F0}"/>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973" name="Straight Connector 972">
                  <a:extLst>
                    <a:ext uri="{FF2B5EF4-FFF2-40B4-BE49-F238E27FC236}">
                      <a16:creationId xmlns:a16="http://schemas.microsoft.com/office/drawing/2014/main" id="{43A4E04D-2290-384D-88C2-85BF6AEF84DB}"/>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1093" name="TextBox 1092">
              <a:extLst>
                <a:ext uri="{FF2B5EF4-FFF2-40B4-BE49-F238E27FC236}">
                  <a16:creationId xmlns:a16="http://schemas.microsoft.com/office/drawing/2014/main" id="{6FA575AB-C50C-E04A-A594-9704EE05D45C}"/>
                </a:ext>
              </a:extLst>
            </p:cNvPr>
            <p:cNvSpPr txBox="1"/>
            <p:nvPr/>
          </p:nvSpPr>
          <p:spPr>
            <a:xfrm>
              <a:off x="4833576" y="4910165"/>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2</a:t>
              </a:r>
            </a:p>
          </p:txBody>
        </p:sp>
      </p:grpSp>
      <p:grpSp>
        <p:nvGrpSpPr>
          <p:cNvPr id="11" name="Group 10">
            <a:extLst>
              <a:ext uri="{FF2B5EF4-FFF2-40B4-BE49-F238E27FC236}">
                <a16:creationId xmlns:a16="http://schemas.microsoft.com/office/drawing/2014/main" id="{1CD4E330-3964-7840-8A54-F926B5DFAA92}"/>
              </a:ext>
            </a:extLst>
          </p:cNvPr>
          <p:cNvGrpSpPr/>
          <p:nvPr/>
        </p:nvGrpSpPr>
        <p:grpSpPr>
          <a:xfrm>
            <a:off x="8100574" y="3694542"/>
            <a:ext cx="2575521" cy="1672516"/>
            <a:chOff x="8100574" y="3694542"/>
            <a:chExt cx="2575521" cy="1672516"/>
          </a:xfrm>
        </p:grpSpPr>
        <p:sp>
          <p:nvSpPr>
            <p:cNvPr id="1027" name="Freeform 2">
              <a:extLst>
                <a:ext uri="{FF2B5EF4-FFF2-40B4-BE49-F238E27FC236}">
                  <a16:creationId xmlns:a16="http://schemas.microsoft.com/office/drawing/2014/main" id="{A8995EC3-2960-C740-9B77-5B1035684A1A}"/>
                </a:ext>
              </a:extLst>
            </p:cNvPr>
            <p:cNvSpPr>
              <a:spLocks/>
            </p:cNvSpPr>
            <p:nvPr/>
          </p:nvSpPr>
          <p:spPr bwMode="auto">
            <a:xfrm>
              <a:off x="8100574" y="3694542"/>
              <a:ext cx="2575521" cy="1672516"/>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0" name="Group 9">
              <a:extLst>
                <a:ext uri="{FF2B5EF4-FFF2-40B4-BE49-F238E27FC236}">
                  <a16:creationId xmlns:a16="http://schemas.microsoft.com/office/drawing/2014/main" id="{6F85CF47-ED05-F641-88E4-95BB18169A01}"/>
                </a:ext>
              </a:extLst>
            </p:cNvPr>
            <p:cNvGrpSpPr/>
            <p:nvPr/>
          </p:nvGrpSpPr>
          <p:grpSpPr>
            <a:xfrm>
              <a:off x="8136838" y="3735782"/>
              <a:ext cx="2402775" cy="1530043"/>
              <a:chOff x="8136838" y="3735782"/>
              <a:chExt cx="2402775" cy="1530043"/>
            </a:xfrm>
          </p:grpSpPr>
          <p:grpSp>
            <p:nvGrpSpPr>
              <p:cNvPr id="1028" name="Group 1027">
                <a:extLst>
                  <a:ext uri="{FF2B5EF4-FFF2-40B4-BE49-F238E27FC236}">
                    <a16:creationId xmlns:a16="http://schemas.microsoft.com/office/drawing/2014/main" id="{0AB2BE47-7FE4-2D4D-8C07-E8F629E5CE61}"/>
                  </a:ext>
                </a:extLst>
              </p:cNvPr>
              <p:cNvGrpSpPr/>
              <p:nvPr/>
            </p:nvGrpSpPr>
            <p:grpSpPr>
              <a:xfrm>
                <a:off x="8324065" y="3830658"/>
                <a:ext cx="2215548" cy="1435167"/>
                <a:chOff x="833331" y="2873352"/>
                <a:chExt cx="2333625" cy="1590649"/>
              </a:xfrm>
            </p:grpSpPr>
            <p:grpSp>
              <p:nvGrpSpPr>
                <p:cNvPr id="1029" name="Group 1028">
                  <a:extLst>
                    <a:ext uri="{FF2B5EF4-FFF2-40B4-BE49-F238E27FC236}">
                      <a16:creationId xmlns:a16="http://schemas.microsoft.com/office/drawing/2014/main" id="{D5A4365B-9128-2347-890C-2CC4559CDA4A}"/>
                    </a:ext>
                  </a:extLst>
                </p:cNvPr>
                <p:cNvGrpSpPr/>
                <p:nvPr/>
              </p:nvGrpSpPr>
              <p:grpSpPr>
                <a:xfrm>
                  <a:off x="1736090" y="2873352"/>
                  <a:ext cx="565150" cy="369332"/>
                  <a:chOff x="1736090" y="2873352"/>
                  <a:chExt cx="565150" cy="369332"/>
                </a:xfrm>
              </p:grpSpPr>
              <p:grpSp>
                <p:nvGrpSpPr>
                  <p:cNvPr id="1078" name="Group 327">
                    <a:extLst>
                      <a:ext uri="{FF2B5EF4-FFF2-40B4-BE49-F238E27FC236}">
                        <a16:creationId xmlns:a16="http://schemas.microsoft.com/office/drawing/2014/main" id="{DBFB1141-ABD7-934D-8AA7-11C243E463D5}"/>
                      </a:ext>
                    </a:extLst>
                  </p:cNvPr>
                  <p:cNvGrpSpPr>
                    <a:grpSpLocks/>
                  </p:cNvGrpSpPr>
                  <p:nvPr/>
                </p:nvGrpSpPr>
                <p:grpSpPr bwMode="auto">
                  <a:xfrm>
                    <a:off x="1736090" y="2893762"/>
                    <a:ext cx="565150" cy="292100"/>
                    <a:chOff x="1871277" y="1576300"/>
                    <a:chExt cx="1128371" cy="437861"/>
                  </a:xfrm>
                </p:grpSpPr>
                <p:sp>
                  <p:nvSpPr>
                    <p:cNvPr id="1082" name="Oval 1081">
                      <a:extLst>
                        <a:ext uri="{FF2B5EF4-FFF2-40B4-BE49-F238E27FC236}">
                          <a16:creationId xmlns:a16="http://schemas.microsoft.com/office/drawing/2014/main" id="{20839E50-AD9A-F34D-ADF2-CC6EEB2899F9}"/>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83" name="Rectangle 1082">
                      <a:extLst>
                        <a:ext uri="{FF2B5EF4-FFF2-40B4-BE49-F238E27FC236}">
                          <a16:creationId xmlns:a16="http://schemas.microsoft.com/office/drawing/2014/main" id="{A87358B7-BD56-CB4F-B1D0-7FD4D96E1FD2}"/>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Oval 1083">
                      <a:extLst>
                        <a:ext uri="{FF2B5EF4-FFF2-40B4-BE49-F238E27FC236}">
                          <a16:creationId xmlns:a16="http://schemas.microsoft.com/office/drawing/2014/main" id="{96955B75-57D9-E849-8E48-60C1793AAE3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85" name="Freeform 1084">
                      <a:extLst>
                        <a:ext uri="{FF2B5EF4-FFF2-40B4-BE49-F238E27FC236}">
                          <a16:creationId xmlns:a16="http://schemas.microsoft.com/office/drawing/2014/main" id="{FB3859DC-298A-DB40-9873-532162B65A4C}"/>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6" name="Freeform 1085">
                      <a:extLst>
                        <a:ext uri="{FF2B5EF4-FFF2-40B4-BE49-F238E27FC236}">
                          <a16:creationId xmlns:a16="http://schemas.microsoft.com/office/drawing/2014/main" id="{9A326424-F3EB-D348-9E16-65BE23151DC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7" name="Freeform 1086">
                      <a:extLst>
                        <a:ext uri="{FF2B5EF4-FFF2-40B4-BE49-F238E27FC236}">
                          <a16:creationId xmlns:a16="http://schemas.microsoft.com/office/drawing/2014/main" id="{0D7CEEF9-2BDC-DE40-BC1F-272BC1D3E6BC}"/>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8" name="Freeform 1087">
                      <a:extLst>
                        <a:ext uri="{FF2B5EF4-FFF2-40B4-BE49-F238E27FC236}">
                          <a16:creationId xmlns:a16="http://schemas.microsoft.com/office/drawing/2014/main" id="{ECDB8519-A385-E445-B6D2-305B11AAE79B}"/>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89" name="Straight Connector 1088">
                      <a:extLst>
                        <a:ext uri="{FF2B5EF4-FFF2-40B4-BE49-F238E27FC236}">
                          <a16:creationId xmlns:a16="http://schemas.microsoft.com/office/drawing/2014/main" id="{04A08060-4B09-E24F-83FD-65DCD15A7032}"/>
                        </a:ext>
                      </a:extLst>
                    </p:cNvPr>
                    <p:cNvCxnSpPr>
                      <a:endCxn id="108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1090" name="Straight Connector 1089">
                      <a:extLst>
                        <a:ext uri="{FF2B5EF4-FFF2-40B4-BE49-F238E27FC236}">
                          <a16:creationId xmlns:a16="http://schemas.microsoft.com/office/drawing/2014/main" id="{163D1BB2-10CE-D441-9C5C-7566C46A599B}"/>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1079" name="Group 1078">
                    <a:extLst>
                      <a:ext uri="{FF2B5EF4-FFF2-40B4-BE49-F238E27FC236}">
                        <a16:creationId xmlns:a16="http://schemas.microsoft.com/office/drawing/2014/main" id="{DB44CBE6-0B34-F14C-8665-B725855D2BAD}"/>
                      </a:ext>
                    </a:extLst>
                  </p:cNvPr>
                  <p:cNvGrpSpPr/>
                  <p:nvPr/>
                </p:nvGrpSpPr>
                <p:grpSpPr>
                  <a:xfrm>
                    <a:off x="1770362" y="2873352"/>
                    <a:ext cx="441422" cy="369332"/>
                    <a:chOff x="667045" y="1708643"/>
                    <a:chExt cx="441422" cy="369332"/>
                  </a:xfrm>
                </p:grpSpPr>
                <p:sp>
                  <p:nvSpPr>
                    <p:cNvPr id="1080" name="Oval 1079">
                      <a:extLst>
                        <a:ext uri="{FF2B5EF4-FFF2-40B4-BE49-F238E27FC236}">
                          <a16:creationId xmlns:a16="http://schemas.microsoft.com/office/drawing/2014/main" id="{83160397-2E36-6F4E-BB78-8B545B588F20}"/>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1" name="TextBox 1080">
                      <a:extLst>
                        <a:ext uri="{FF2B5EF4-FFF2-40B4-BE49-F238E27FC236}">
                          <a16:creationId xmlns:a16="http://schemas.microsoft.com/office/drawing/2014/main" id="{E5E5804F-B654-A346-BA03-447CCD7BC32F}"/>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3b</a:t>
                      </a:r>
                    </a:p>
                  </p:txBody>
                </p:sp>
              </p:grpSp>
            </p:grpSp>
            <p:grpSp>
              <p:nvGrpSpPr>
                <p:cNvPr id="1030" name="Group 1029">
                  <a:extLst>
                    <a:ext uri="{FF2B5EF4-FFF2-40B4-BE49-F238E27FC236}">
                      <a16:creationId xmlns:a16="http://schemas.microsoft.com/office/drawing/2014/main" id="{5E96A305-4023-704A-8D22-13C4716E693E}"/>
                    </a:ext>
                  </a:extLst>
                </p:cNvPr>
                <p:cNvGrpSpPr/>
                <p:nvPr/>
              </p:nvGrpSpPr>
              <p:grpSpPr>
                <a:xfrm>
                  <a:off x="1740320" y="4094669"/>
                  <a:ext cx="565150" cy="369332"/>
                  <a:chOff x="1736090" y="2873352"/>
                  <a:chExt cx="565150" cy="369332"/>
                </a:xfrm>
              </p:grpSpPr>
              <p:grpSp>
                <p:nvGrpSpPr>
                  <p:cNvPr id="1065" name="Group 327">
                    <a:extLst>
                      <a:ext uri="{FF2B5EF4-FFF2-40B4-BE49-F238E27FC236}">
                        <a16:creationId xmlns:a16="http://schemas.microsoft.com/office/drawing/2014/main" id="{D747FDA4-4C88-9D47-8305-855711E13E2F}"/>
                      </a:ext>
                    </a:extLst>
                  </p:cNvPr>
                  <p:cNvGrpSpPr>
                    <a:grpSpLocks/>
                  </p:cNvGrpSpPr>
                  <p:nvPr/>
                </p:nvGrpSpPr>
                <p:grpSpPr bwMode="auto">
                  <a:xfrm>
                    <a:off x="1736090" y="2893762"/>
                    <a:ext cx="565150" cy="292100"/>
                    <a:chOff x="1871277" y="1576300"/>
                    <a:chExt cx="1128371" cy="437861"/>
                  </a:xfrm>
                </p:grpSpPr>
                <p:sp>
                  <p:nvSpPr>
                    <p:cNvPr id="1069" name="Oval 1068">
                      <a:extLst>
                        <a:ext uri="{FF2B5EF4-FFF2-40B4-BE49-F238E27FC236}">
                          <a16:creationId xmlns:a16="http://schemas.microsoft.com/office/drawing/2014/main" id="{1B151A5F-F681-D946-9244-71A8EC573473}"/>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70" name="Rectangle 1069">
                      <a:extLst>
                        <a:ext uri="{FF2B5EF4-FFF2-40B4-BE49-F238E27FC236}">
                          <a16:creationId xmlns:a16="http://schemas.microsoft.com/office/drawing/2014/main" id="{A2C1E502-CECA-7E46-91F4-CD5F25AE9F8A}"/>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1" name="Oval 1070">
                      <a:extLst>
                        <a:ext uri="{FF2B5EF4-FFF2-40B4-BE49-F238E27FC236}">
                          <a16:creationId xmlns:a16="http://schemas.microsoft.com/office/drawing/2014/main" id="{36C48F76-D7E7-9749-9E15-DFC6BE9F20AB}"/>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72" name="Freeform 1071">
                      <a:extLst>
                        <a:ext uri="{FF2B5EF4-FFF2-40B4-BE49-F238E27FC236}">
                          <a16:creationId xmlns:a16="http://schemas.microsoft.com/office/drawing/2014/main" id="{D7CE2495-9819-5243-852A-EA83FB7EA0E9}"/>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3" name="Freeform 1072">
                      <a:extLst>
                        <a:ext uri="{FF2B5EF4-FFF2-40B4-BE49-F238E27FC236}">
                          <a16:creationId xmlns:a16="http://schemas.microsoft.com/office/drawing/2014/main" id="{302E66C6-34A3-EC45-A4E8-A67C69637BDC}"/>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F5321FE-4B37-4349-8CC8-E089B202190D}"/>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5" name="Freeform 1074">
                      <a:extLst>
                        <a:ext uri="{FF2B5EF4-FFF2-40B4-BE49-F238E27FC236}">
                          <a16:creationId xmlns:a16="http://schemas.microsoft.com/office/drawing/2014/main" id="{FF437BA3-131E-3645-B858-E68D026D4C9C}"/>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76" name="Straight Connector 1075">
                      <a:extLst>
                        <a:ext uri="{FF2B5EF4-FFF2-40B4-BE49-F238E27FC236}">
                          <a16:creationId xmlns:a16="http://schemas.microsoft.com/office/drawing/2014/main" id="{3F578B11-6A18-F74C-9989-A05AA2A37406}"/>
                        </a:ext>
                      </a:extLst>
                    </p:cNvPr>
                    <p:cNvCxnSpPr>
                      <a:endCxn id="1071"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1077" name="Straight Connector 1076">
                      <a:extLst>
                        <a:ext uri="{FF2B5EF4-FFF2-40B4-BE49-F238E27FC236}">
                          <a16:creationId xmlns:a16="http://schemas.microsoft.com/office/drawing/2014/main" id="{248EC359-3525-5E42-8751-35C3A9B8A7C5}"/>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1066" name="Group 1065">
                    <a:extLst>
                      <a:ext uri="{FF2B5EF4-FFF2-40B4-BE49-F238E27FC236}">
                        <a16:creationId xmlns:a16="http://schemas.microsoft.com/office/drawing/2014/main" id="{A65E574C-567C-3747-9EDE-E14287807577}"/>
                      </a:ext>
                    </a:extLst>
                  </p:cNvPr>
                  <p:cNvGrpSpPr/>
                  <p:nvPr/>
                </p:nvGrpSpPr>
                <p:grpSpPr>
                  <a:xfrm>
                    <a:off x="1770362" y="2873352"/>
                    <a:ext cx="441422" cy="369332"/>
                    <a:chOff x="667045" y="1708643"/>
                    <a:chExt cx="441422" cy="369332"/>
                  </a:xfrm>
                </p:grpSpPr>
                <p:sp>
                  <p:nvSpPr>
                    <p:cNvPr id="1067" name="Oval 1066">
                      <a:extLst>
                        <a:ext uri="{FF2B5EF4-FFF2-40B4-BE49-F238E27FC236}">
                          <a16:creationId xmlns:a16="http://schemas.microsoft.com/office/drawing/2014/main" id="{107FD019-1EF0-8445-AE51-848CAF36C9CA}"/>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68" name="TextBox 1067">
                      <a:extLst>
                        <a:ext uri="{FF2B5EF4-FFF2-40B4-BE49-F238E27FC236}">
                          <a16:creationId xmlns:a16="http://schemas.microsoft.com/office/drawing/2014/main" id="{57DDD4C6-F515-CE46-9264-22DD8A8544B4}"/>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3d</a:t>
                      </a:r>
                    </a:p>
                  </p:txBody>
                </p:sp>
              </p:grpSp>
            </p:grpSp>
            <p:grpSp>
              <p:nvGrpSpPr>
                <p:cNvPr id="1031" name="Group 1030">
                  <a:extLst>
                    <a:ext uri="{FF2B5EF4-FFF2-40B4-BE49-F238E27FC236}">
                      <a16:creationId xmlns:a16="http://schemas.microsoft.com/office/drawing/2014/main" id="{D530E660-0014-264A-B1D6-6F66737A05E0}"/>
                    </a:ext>
                  </a:extLst>
                </p:cNvPr>
                <p:cNvGrpSpPr/>
                <p:nvPr/>
              </p:nvGrpSpPr>
              <p:grpSpPr>
                <a:xfrm>
                  <a:off x="2601806" y="3485072"/>
                  <a:ext cx="565150" cy="369332"/>
                  <a:chOff x="1736090" y="2873352"/>
                  <a:chExt cx="565150" cy="369332"/>
                </a:xfrm>
              </p:grpSpPr>
              <p:grpSp>
                <p:nvGrpSpPr>
                  <p:cNvPr id="1052" name="Group 327">
                    <a:extLst>
                      <a:ext uri="{FF2B5EF4-FFF2-40B4-BE49-F238E27FC236}">
                        <a16:creationId xmlns:a16="http://schemas.microsoft.com/office/drawing/2014/main" id="{D477AE5E-640A-8540-B110-A4532B55515E}"/>
                      </a:ext>
                    </a:extLst>
                  </p:cNvPr>
                  <p:cNvGrpSpPr>
                    <a:grpSpLocks/>
                  </p:cNvGrpSpPr>
                  <p:nvPr/>
                </p:nvGrpSpPr>
                <p:grpSpPr bwMode="auto">
                  <a:xfrm>
                    <a:off x="1736090" y="2893762"/>
                    <a:ext cx="565150" cy="292100"/>
                    <a:chOff x="1871277" y="1576300"/>
                    <a:chExt cx="1128371" cy="437861"/>
                  </a:xfrm>
                </p:grpSpPr>
                <p:sp>
                  <p:nvSpPr>
                    <p:cNvPr id="1056" name="Oval 1055">
                      <a:extLst>
                        <a:ext uri="{FF2B5EF4-FFF2-40B4-BE49-F238E27FC236}">
                          <a16:creationId xmlns:a16="http://schemas.microsoft.com/office/drawing/2014/main" id="{C033219E-8D5F-D44A-8A61-F4B8BE9640DA}"/>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57" name="Rectangle 1056">
                      <a:extLst>
                        <a:ext uri="{FF2B5EF4-FFF2-40B4-BE49-F238E27FC236}">
                          <a16:creationId xmlns:a16="http://schemas.microsoft.com/office/drawing/2014/main" id="{AC334490-7663-4D48-94EB-5D76EDEA134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58" name="Oval 1057">
                      <a:extLst>
                        <a:ext uri="{FF2B5EF4-FFF2-40B4-BE49-F238E27FC236}">
                          <a16:creationId xmlns:a16="http://schemas.microsoft.com/office/drawing/2014/main" id="{D5EF1EC3-2B4A-C84A-B2C8-70340D10FAAF}"/>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59" name="Freeform 1058">
                      <a:extLst>
                        <a:ext uri="{FF2B5EF4-FFF2-40B4-BE49-F238E27FC236}">
                          <a16:creationId xmlns:a16="http://schemas.microsoft.com/office/drawing/2014/main" id="{9832FD52-D5B0-5241-8BF3-51E03C102308}"/>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60" name="Freeform 1059">
                      <a:extLst>
                        <a:ext uri="{FF2B5EF4-FFF2-40B4-BE49-F238E27FC236}">
                          <a16:creationId xmlns:a16="http://schemas.microsoft.com/office/drawing/2014/main" id="{E4186070-339D-304C-A4F0-A2E3AF6FD623}"/>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61" name="Freeform 1060">
                      <a:extLst>
                        <a:ext uri="{FF2B5EF4-FFF2-40B4-BE49-F238E27FC236}">
                          <a16:creationId xmlns:a16="http://schemas.microsoft.com/office/drawing/2014/main" id="{18C87C4C-FF28-C64C-B8FD-60AA93E41DC6}"/>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62" name="Freeform 1061">
                      <a:extLst>
                        <a:ext uri="{FF2B5EF4-FFF2-40B4-BE49-F238E27FC236}">
                          <a16:creationId xmlns:a16="http://schemas.microsoft.com/office/drawing/2014/main" id="{C317B177-A946-9E45-92CA-442B072B2D5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3" name="Straight Connector 1062">
                      <a:extLst>
                        <a:ext uri="{FF2B5EF4-FFF2-40B4-BE49-F238E27FC236}">
                          <a16:creationId xmlns:a16="http://schemas.microsoft.com/office/drawing/2014/main" id="{9E001FBE-D690-BD44-991D-23D39B6C772F}"/>
                        </a:ext>
                      </a:extLst>
                    </p:cNvPr>
                    <p:cNvCxnSpPr>
                      <a:endCxn id="1058"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1064" name="Straight Connector 1063">
                      <a:extLst>
                        <a:ext uri="{FF2B5EF4-FFF2-40B4-BE49-F238E27FC236}">
                          <a16:creationId xmlns:a16="http://schemas.microsoft.com/office/drawing/2014/main" id="{4E11801A-0F78-B645-9708-E660C1812CE4}"/>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1053" name="Group 1052">
                    <a:extLst>
                      <a:ext uri="{FF2B5EF4-FFF2-40B4-BE49-F238E27FC236}">
                        <a16:creationId xmlns:a16="http://schemas.microsoft.com/office/drawing/2014/main" id="{45BB2031-F330-6845-A425-CFE11004879C}"/>
                      </a:ext>
                    </a:extLst>
                  </p:cNvPr>
                  <p:cNvGrpSpPr/>
                  <p:nvPr/>
                </p:nvGrpSpPr>
                <p:grpSpPr>
                  <a:xfrm>
                    <a:off x="1770362" y="2873352"/>
                    <a:ext cx="428460" cy="369332"/>
                    <a:chOff x="667045" y="1708643"/>
                    <a:chExt cx="428460" cy="369332"/>
                  </a:xfrm>
                </p:grpSpPr>
                <p:sp>
                  <p:nvSpPr>
                    <p:cNvPr id="1054" name="Oval 1053">
                      <a:extLst>
                        <a:ext uri="{FF2B5EF4-FFF2-40B4-BE49-F238E27FC236}">
                          <a16:creationId xmlns:a16="http://schemas.microsoft.com/office/drawing/2014/main" id="{3333E946-4DE6-494A-9A01-66977F2CE402}"/>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55" name="TextBox 1054">
                      <a:extLst>
                        <a:ext uri="{FF2B5EF4-FFF2-40B4-BE49-F238E27FC236}">
                          <a16:creationId xmlns:a16="http://schemas.microsoft.com/office/drawing/2014/main" id="{684DDE4B-2972-6C4A-A15D-CA2818B42ED3}"/>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3c</a:t>
                      </a:r>
                    </a:p>
                  </p:txBody>
                </p:sp>
              </p:grpSp>
            </p:grpSp>
            <p:grpSp>
              <p:nvGrpSpPr>
                <p:cNvPr id="1032" name="Group 1031">
                  <a:extLst>
                    <a:ext uri="{FF2B5EF4-FFF2-40B4-BE49-F238E27FC236}">
                      <a16:creationId xmlns:a16="http://schemas.microsoft.com/office/drawing/2014/main" id="{8CE07EB0-F47E-4747-BA65-DE57469144C9}"/>
                    </a:ext>
                  </a:extLst>
                </p:cNvPr>
                <p:cNvGrpSpPr/>
                <p:nvPr/>
              </p:nvGrpSpPr>
              <p:grpSpPr>
                <a:xfrm>
                  <a:off x="833331" y="3478719"/>
                  <a:ext cx="565150" cy="369332"/>
                  <a:chOff x="1736090" y="2873352"/>
                  <a:chExt cx="565150" cy="369332"/>
                </a:xfrm>
              </p:grpSpPr>
              <p:grpSp>
                <p:nvGrpSpPr>
                  <p:cNvPr id="1039" name="Group 327">
                    <a:extLst>
                      <a:ext uri="{FF2B5EF4-FFF2-40B4-BE49-F238E27FC236}">
                        <a16:creationId xmlns:a16="http://schemas.microsoft.com/office/drawing/2014/main" id="{9FD096E4-009C-454B-9581-2E55E4EE50BD}"/>
                      </a:ext>
                    </a:extLst>
                  </p:cNvPr>
                  <p:cNvGrpSpPr>
                    <a:grpSpLocks/>
                  </p:cNvGrpSpPr>
                  <p:nvPr/>
                </p:nvGrpSpPr>
                <p:grpSpPr bwMode="auto">
                  <a:xfrm>
                    <a:off x="1736090" y="2893762"/>
                    <a:ext cx="565150" cy="292100"/>
                    <a:chOff x="1871277" y="1576300"/>
                    <a:chExt cx="1128371" cy="437861"/>
                  </a:xfrm>
                </p:grpSpPr>
                <p:sp>
                  <p:nvSpPr>
                    <p:cNvPr id="1043" name="Oval 1042">
                      <a:extLst>
                        <a:ext uri="{FF2B5EF4-FFF2-40B4-BE49-F238E27FC236}">
                          <a16:creationId xmlns:a16="http://schemas.microsoft.com/office/drawing/2014/main" id="{9B87F5EF-E7B5-1845-B8CC-C47A6679FBB8}"/>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44" name="Rectangle 1043">
                      <a:extLst>
                        <a:ext uri="{FF2B5EF4-FFF2-40B4-BE49-F238E27FC236}">
                          <a16:creationId xmlns:a16="http://schemas.microsoft.com/office/drawing/2014/main" id="{0F087E13-46F9-2A42-9A56-CD5B1B068889}"/>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45" name="Oval 1044">
                      <a:extLst>
                        <a:ext uri="{FF2B5EF4-FFF2-40B4-BE49-F238E27FC236}">
                          <a16:creationId xmlns:a16="http://schemas.microsoft.com/office/drawing/2014/main" id="{0301D63A-B313-8A4D-B1D8-A983D858343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46" name="Freeform 1045">
                      <a:extLst>
                        <a:ext uri="{FF2B5EF4-FFF2-40B4-BE49-F238E27FC236}">
                          <a16:creationId xmlns:a16="http://schemas.microsoft.com/office/drawing/2014/main" id="{4E362B7E-420A-3740-BB12-BCE73DE1BCE9}"/>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47" name="Freeform 1046">
                      <a:extLst>
                        <a:ext uri="{FF2B5EF4-FFF2-40B4-BE49-F238E27FC236}">
                          <a16:creationId xmlns:a16="http://schemas.microsoft.com/office/drawing/2014/main" id="{82AAF346-107E-424A-A0F1-E466FE1E2ABA}"/>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48" name="Freeform 1047">
                      <a:extLst>
                        <a:ext uri="{FF2B5EF4-FFF2-40B4-BE49-F238E27FC236}">
                          <a16:creationId xmlns:a16="http://schemas.microsoft.com/office/drawing/2014/main" id="{BB2AB426-4C1D-3A43-BA01-1EAE2FC02F0D}"/>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49" name="Freeform 1048">
                      <a:extLst>
                        <a:ext uri="{FF2B5EF4-FFF2-40B4-BE49-F238E27FC236}">
                          <a16:creationId xmlns:a16="http://schemas.microsoft.com/office/drawing/2014/main" id="{5B3A91DB-C88F-5644-BFCD-12EC9054C36F}"/>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4A1E4451-A57B-F747-958A-46201ABEE570}"/>
                        </a:ext>
                      </a:extLst>
                    </p:cNvPr>
                    <p:cNvCxnSpPr>
                      <a:endCxn id="1045"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1051" name="Straight Connector 1050">
                      <a:extLst>
                        <a:ext uri="{FF2B5EF4-FFF2-40B4-BE49-F238E27FC236}">
                          <a16:creationId xmlns:a16="http://schemas.microsoft.com/office/drawing/2014/main" id="{9CE8B3D7-FF8D-2B49-A279-B30F8F6D3A1D}"/>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1040" name="Group 1039">
                    <a:extLst>
                      <a:ext uri="{FF2B5EF4-FFF2-40B4-BE49-F238E27FC236}">
                        <a16:creationId xmlns:a16="http://schemas.microsoft.com/office/drawing/2014/main" id="{60AFBDA7-D8EA-1D41-8A3D-78DBBA347DC7}"/>
                      </a:ext>
                    </a:extLst>
                  </p:cNvPr>
                  <p:cNvGrpSpPr/>
                  <p:nvPr/>
                </p:nvGrpSpPr>
                <p:grpSpPr>
                  <a:xfrm>
                    <a:off x="1770362" y="2873352"/>
                    <a:ext cx="441422" cy="369332"/>
                    <a:chOff x="667045" y="1708643"/>
                    <a:chExt cx="441422" cy="369332"/>
                  </a:xfrm>
                </p:grpSpPr>
                <p:sp>
                  <p:nvSpPr>
                    <p:cNvPr id="1041" name="Oval 1040">
                      <a:extLst>
                        <a:ext uri="{FF2B5EF4-FFF2-40B4-BE49-F238E27FC236}">
                          <a16:creationId xmlns:a16="http://schemas.microsoft.com/office/drawing/2014/main" id="{B44C04C8-C22F-0E40-BFE5-46442F681A3F}"/>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42" name="TextBox 1041">
                      <a:extLst>
                        <a:ext uri="{FF2B5EF4-FFF2-40B4-BE49-F238E27FC236}">
                          <a16:creationId xmlns:a16="http://schemas.microsoft.com/office/drawing/2014/main" id="{3DA4745A-6B3B-4645-A5E2-6DD5C65F4461}"/>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a:t>
                      </a:r>
                    </a:p>
                  </p:txBody>
                </p:sp>
              </p:grpSp>
            </p:grpSp>
            <p:cxnSp>
              <p:nvCxnSpPr>
                <p:cNvPr id="1033" name="Straight Connector 1032">
                  <a:extLst>
                    <a:ext uri="{FF2B5EF4-FFF2-40B4-BE49-F238E27FC236}">
                      <a16:creationId xmlns:a16="http://schemas.microsoft.com/office/drawing/2014/main" id="{0FA948A4-19D6-B543-B2C7-122263EA68EF}"/>
                    </a:ext>
                  </a:extLst>
                </p:cNvPr>
                <p:cNvCxnSpPr>
                  <a:stCxn id="1081" idx="2"/>
                  <a:endCxn id="1068" idx="0"/>
                </p:cNvCxnSpPr>
                <p:nvPr/>
              </p:nvCxnSpPr>
              <p:spPr bwMode="auto">
                <a:xfrm>
                  <a:off x="1991073" y="3242684"/>
                  <a:ext cx="4230" cy="851985"/>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34" name="Straight Connector 1033">
                  <a:extLst>
                    <a:ext uri="{FF2B5EF4-FFF2-40B4-BE49-F238E27FC236}">
                      <a16:creationId xmlns:a16="http://schemas.microsoft.com/office/drawing/2014/main" id="{93A2528A-2D79-9C44-9154-CEF430467554}"/>
                    </a:ext>
                  </a:extLst>
                </p:cNvPr>
                <p:cNvCxnSpPr/>
                <p:nvPr/>
              </p:nvCxnSpPr>
              <p:spPr bwMode="auto">
                <a:xfrm>
                  <a:off x="1407477" y="3648621"/>
                  <a:ext cx="1204913" cy="635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35" name="Straight Connector 1034">
                  <a:extLst>
                    <a:ext uri="{FF2B5EF4-FFF2-40B4-BE49-F238E27FC236}">
                      <a16:creationId xmlns:a16="http://schemas.microsoft.com/office/drawing/2014/main" id="{6BCA322E-7172-0E45-A276-B5C96230E3A5}"/>
                    </a:ext>
                  </a:extLst>
                </p:cNvPr>
                <p:cNvCxnSpPr>
                  <a:stCxn id="1082"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36" name="Straight Connector 1035">
                  <a:extLst>
                    <a:ext uri="{FF2B5EF4-FFF2-40B4-BE49-F238E27FC236}">
                      <a16:creationId xmlns:a16="http://schemas.microsoft.com/office/drawing/2014/main" id="{6ED4BD34-555B-E846-888B-9F26A28C9D79}"/>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1038" name="Straight Connector 1037">
                  <a:extLst>
                    <a:ext uri="{FF2B5EF4-FFF2-40B4-BE49-F238E27FC236}">
                      <a16:creationId xmlns:a16="http://schemas.microsoft.com/office/drawing/2014/main" id="{22C8F685-9275-D944-96F8-541247ED5EA1}"/>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1094" name="TextBox 1093">
                <a:extLst>
                  <a:ext uri="{FF2B5EF4-FFF2-40B4-BE49-F238E27FC236}">
                    <a16:creationId xmlns:a16="http://schemas.microsoft.com/office/drawing/2014/main" id="{5B090BCE-17C7-4F48-B51A-B30ED15D2A0B}"/>
                  </a:ext>
                </a:extLst>
              </p:cNvPr>
              <p:cNvSpPr txBox="1"/>
              <p:nvPr/>
            </p:nvSpPr>
            <p:spPr>
              <a:xfrm>
                <a:off x="8136838" y="3735782"/>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3</a:t>
                </a:r>
              </a:p>
            </p:txBody>
          </p:sp>
        </p:grpSp>
      </p:grpSp>
      <p:grpSp>
        <p:nvGrpSpPr>
          <p:cNvPr id="7" name="Group 6">
            <a:extLst>
              <a:ext uri="{FF2B5EF4-FFF2-40B4-BE49-F238E27FC236}">
                <a16:creationId xmlns:a16="http://schemas.microsoft.com/office/drawing/2014/main" id="{5AD6AB4E-1CAE-9744-B381-27E469100A58}"/>
              </a:ext>
            </a:extLst>
          </p:cNvPr>
          <p:cNvGrpSpPr/>
          <p:nvPr/>
        </p:nvGrpSpPr>
        <p:grpSpPr>
          <a:xfrm>
            <a:off x="1426553" y="4136253"/>
            <a:ext cx="3452487" cy="1719017"/>
            <a:chOff x="1426553" y="4136253"/>
            <a:chExt cx="3452487" cy="1719017"/>
          </a:xfrm>
        </p:grpSpPr>
        <p:grpSp>
          <p:nvGrpSpPr>
            <p:cNvPr id="897" name="Group 896">
              <a:extLst>
                <a:ext uri="{FF2B5EF4-FFF2-40B4-BE49-F238E27FC236}">
                  <a16:creationId xmlns:a16="http://schemas.microsoft.com/office/drawing/2014/main" id="{3CE71B4E-855C-C840-ADE8-6B3004A16E6F}"/>
                </a:ext>
              </a:extLst>
            </p:cNvPr>
            <p:cNvGrpSpPr/>
            <p:nvPr/>
          </p:nvGrpSpPr>
          <p:grpSpPr>
            <a:xfrm>
              <a:off x="1426553" y="4136253"/>
              <a:ext cx="2557336" cy="1719017"/>
              <a:chOff x="-2170772" y="2784954"/>
              <a:chExt cx="2712783" cy="1853712"/>
            </a:xfrm>
          </p:grpSpPr>
          <p:sp>
            <p:nvSpPr>
              <p:cNvPr id="898" name="Freeform 2">
                <a:extLst>
                  <a:ext uri="{FF2B5EF4-FFF2-40B4-BE49-F238E27FC236}">
                    <a16:creationId xmlns:a16="http://schemas.microsoft.com/office/drawing/2014/main" id="{283A80A6-ACCE-9042-8C8B-198A5A1D2CB8}"/>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99" name="Group 898">
                <a:extLst>
                  <a:ext uri="{FF2B5EF4-FFF2-40B4-BE49-F238E27FC236}">
                    <a16:creationId xmlns:a16="http://schemas.microsoft.com/office/drawing/2014/main" id="{9FC17377-884C-414F-8E1D-B308CBDD5468}"/>
                  </a:ext>
                </a:extLst>
              </p:cNvPr>
              <p:cNvGrpSpPr/>
              <p:nvPr/>
            </p:nvGrpSpPr>
            <p:grpSpPr>
              <a:xfrm>
                <a:off x="-1935370" y="2935816"/>
                <a:ext cx="2333625" cy="1590649"/>
                <a:chOff x="833331" y="2873352"/>
                <a:chExt cx="2333625" cy="1590649"/>
              </a:xfrm>
            </p:grpSpPr>
            <p:grpSp>
              <p:nvGrpSpPr>
                <p:cNvPr id="900" name="Group 899">
                  <a:extLst>
                    <a:ext uri="{FF2B5EF4-FFF2-40B4-BE49-F238E27FC236}">
                      <a16:creationId xmlns:a16="http://schemas.microsoft.com/office/drawing/2014/main" id="{D5400FED-619F-F740-84A1-9713262070B8}"/>
                    </a:ext>
                  </a:extLst>
                </p:cNvPr>
                <p:cNvGrpSpPr/>
                <p:nvPr/>
              </p:nvGrpSpPr>
              <p:grpSpPr>
                <a:xfrm>
                  <a:off x="1736090" y="2873352"/>
                  <a:ext cx="565150" cy="369332"/>
                  <a:chOff x="1736090" y="2873352"/>
                  <a:chExt cx="565150" cy="369332"/>
                </a:xfrm>
              </p:grpSpPr>
              <p:grpSp>
                <p:nvGrpSpPr>
                  <p:cNvPr id="949" name="Group 327">
                    <a:extLst>
                      <a:ext uri="{FF2B5EF4-FFF2-40B4-BE49-F238E27FC236}">
                        <a16:creationId xmlns:a16="http://schemas.microsoft.com/office/drawing/2014/main" id="{3B6AB252-179E-4A40-A8FE-EF2AF309DD2A}"/>
                      </a:ext>
                    </a:extLst>
                  </p:cNvPr>
                  <p:cNvGrpSpPr>
                    <a:grpSpLocks/>
                  </p:cNvGrpSpPr>
                  <p:nvPr/>
                </p:nvGrpSpPr>
                <p:grpSpPr bwMode="auto">
                  <a:xfrm>
                    <a:off x="1736090" y="2893762"/>
                    <a:ext cx="565150" cy="292100"/>
                    <a:chOff x="1871277" y="1576300"/>
                    <a:chExt cx="1128371" cy="437861"/>
                  </a:xfrm>
                </p:grpSpPr>
                <p:sp>
                  <p:nvSpPr>
                    <p:cNvPr id="953" name="Oval 952">
                      <a:extLst>
                        <a:ext uri="{FF2B5EF4-FFF2-40B4-BE49-F238E27FC236}">
                          <a16:creationId xmlns:a16="http://schemas.microsoft.com/office/drawing/2014/main" id="{63627FC9-0B3F-664A-9E65-2EC81DABC21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54" name="Rectangle 953">
                      <a:extLst>
                        <a:ext uri="{FF2B5EF4-FFF2-40B4-BE49-F238E27FC236}">
                          <a16:creationId xmlns:a16="http://schemas.microsoft.com/office/drawing/2014/main" id="{3C2079ED-CD34-8048-9B86-CACF3B9546CF}"/>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5" name="Oval 954">
                      <a:extLst>
                        <a:ext uri="{FF2B5EF4-FFF2-40B4-BE49-F238E27FC236}">
                          <a16:creationId xmlns:a16="http://schemas.microsoft.com/office/drawing/2014/main" id="{55B51C42-698C-934B-8244-908CC3429E15}"/>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56" name="Freeform 955">
                      <a:extLst>
                        <a:ext uri="{FF2B5EF4-FFF2-40B4-BE49-F238E27FC236}">
                          <a16:creationId xmlns:a16="http://schemas.microsoft.com/office/drawing/2014/main" id="{1F470D92-6D81-5C4C-A5D6-DF918E6850E2}"/>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7" name="Freeform 956">
                      <a:extLst>
                        <a:ext uri="{FF2B5EF4-FFF2-40B4-BE49-F238E27FC236}">
                          <a16:creationId xmlns:a16="http://schemas.microsoft.com/office/drawing/2014/main" id="{130139FE-1CE2-364B-989A-ACEA908EB27F}"/>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8" name="Freeform 957">
                      <a:extLst>
                        <a:ext uri="{FF2B5EF4-FFF2-40B4-BE49-F238E27FC236}">
                          <a16:creationId xmlns:a16="http://schemas.microsoft.com/office/drawing/2014/main" id="{7F6DF920-A2F0-9949-9B9C-25AE50501FFF}"/>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9" name="Freeform 958">
                      <a:extLst>
                        <a:ext uri="{FF2B5EF4-FFF2-40B4-BE49-F238E27FC236}">
                          <a16:creationId xmlns:a16="http://schemas.microsoft.com/office/drawing/2014/main" id="{22EDDC2B-58FC-C545-AB15-E99619BBD97D}"/>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0" name="Straight Connector 959">
                      <a:extLst>
                        <a:ext uri="{FF2B5EF4-FFF2-40B4-BE49-F238E27FC236}">
                          <a16:creationId xmlns:a16="http://schemas.microsoft.com/office/drawing/2014/main" id="{4296E775-31B6-5B4B-A5BE-4E02CDD3B469}"/>
                        </a:ext>
                      </a:extLst>
                    </p:cNvPr>
                    <p:cNvCxnSpPr>
                      <a:endCxn id="955"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61" name="Straight Connector 960">
                      <a:extLst>
                        <a:ext uri="{FF2B5EF4-FFF2-40B4-BE49-F238E27FC236}">
                          <a16:creationId xmlns:a16="http://schemas.microsoft.com/office/drawing/2014/main" id="{A5D8299F-A42F-854E-9CFB-763B2778FC15}"/>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50" name="Group 949">
                    <a:extLst>
                      <a:ext uri="{FF2B5EF4-FFF2-40B4-BE49-F238E27FC236}">
                        <a16:creationId xmlns:a16="http://schemas.microsoft.com/office/drawing/2014/main" id="{1788917B-0238-8B46-BA37-30397FD3DB37}"/>
                      </a:ext>
                    </a:extLst>
                  </p:cNvPr>
                  <p:cNvGrpSpPr/>
                  <p:nvPr/>
                </p:nvGrpSpPr>
                <p:grpSpPr>
                  <a:xfrm>
                    <a:off x="1770362" y="2873352"/>
                    <a:ext cx="441422" cy="369332"/>
                    <a:chOff x="667045" y="1708643"/>
                    <a:chExt cx="441422" cy="369332"/>
                  </a:xfrm>
                </p:grpSpPr>
                <p:sp>
                  <p:nvSpPr>
                    <p:cNvPr id="951" name="Oval 950">
                      <a:extLst>
                        <a:ext uri="{FF2B5EF4-FFF2-40B4-BE49-F238E27FC236}">
                          <a16:creationId xmlns:a16="http://schemas.microsoft.com/office/drawing/2014/main" id="{923AD362-4160-3E4E-AF55-6685C7E47588}"/>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2" name="TextBox 951">
                      <a:extLst>
                        <a:ext uri="{FF2B5EF4-FFF2-40B4-BE49-F238E27FC236}">
                          <a16:creationId xmlns:a16="http://schemas.microsoft.com/office/drawing/2014/main" id="{7520A91B-2469-1944-98CE-9FDC18168C27}"/>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1b</a:t>
                      </a:r>
                    </a:p>
                  </p:txBody>
                </p:sp>
              </p:grpSp>
            </p:grpSp>
            <p:grpSp>
              <p:nvGrpSpPr>
                <p:cNvPr id="901" name="Group 900">
                  <a:extLst>
                    <a:ext uri="{FF2B5EF4-FFF2-40B4-BE49-F238E27FC236}">
                      <a16:creationId xmlns:a16="http://schemas.microsoft.com/office/drawing/2014/main" id="{12975416-4654-EF49-B798-E43A6CC08278}"/>
                    </a:ext>
                  </a:extLst>
                </p:cNvPr>
                <p:cNvGrpSpPr/>
                <p:nvPr/>
              </p:nvGrpSpPr>
              <p:grpSpPr>
                <a:xfrm>
                  <a:off x="1740320" y="4094669"/>
                  <a:ext cx="565150" cy="369332"/>
                  <a:chOff x="1736090" y="2873352"/>
                  <a:chExt cx="565150" cy="369332"/>
                </a:xfrm>
              </p:grpSpPr>
              <p:grpSp>
                <p:nvGrpSpPr>
                  <p:cNvPr id="936" name="Group 327">
                    <a:extLst>
                      <a:ext uri="{FF2B5EF4-FFF2-40B4-BE49-F238E27FC236}">
                        <a16:creationId xmlns:a16="http://schemas.microsoft.com/office/drawing/2014/main" id="{74F78B6C-AE11-7F49-B2BF-EE0EB8F3B0C5}"/>
                      </a:ext>
                    </a:extLst>
                  </p:cNvPr>
                  <p:cNvGrpSpPr>
                    <a:grpSpLocks/>
                  </p:cNvGrpSpPr>
                  <p:nvPr/>
                </p:nvGrpSpPr>
                <p:grpSpPr bwMode="auto">
                  <a:xfrm>
                    <a:off x="1736090" y="2893762"/>
                    <a:ext cx="565150" cy="292100"/>
                    <a:chOff x="1871277" y="1576300"/>
                    <a:chExt cx="1128371" cy="437861"/>
                  </a:xfrm>
                </p:grpSpPr>
                <p:sp>
                  <p:nvSpPr>
                    <p:cNvPr id="940" name="Oval 939">
                      <a:extLst>
                        <a:ext uri="{FF2B5EF4-FFF2-40B4-BE49-F238E27FC236}">
                          <a16:creationId xmlns:a16="http://schemas.microsoft.com/office/drawing/2014/main" id="{1B5A764B-9605-254C-B583-FD59CBCA85BB}"/>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1" name="Rectangle 940">
                      <a:extLst>
                        <a:ext uri="{FF2B5EF4-FFF2-40B4-BE49-F238E27FC236}">
                          <a16:creationId xmlns:a16="http://schemas.microsoft.com/office/drawing/2014/main" id="{EF698BA0-40DC-4C4A-AAA0-F66D1A31AD97}"/>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2" name="Oval 941">
                      <a:extLst>
                        <a:ext uri="{FF2B5EF4-FFF2-40B4-BE49-F238E27FC236}">
                          <a16:creationId xmlns:a16="http://schemas.microsoft.com/office/drawing/2014/main" id="{6C419D27-1510-E241-A47C-000382060331}"/>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3" name="Freeform 942">
                      <a:extLst>
                        <a:ext uri="{FF2B5EF4-FFF2-40B4-BE49-F238E27FC236}">
                          <a16:creationId xmlns:a16="http://schemas.microsoft.com/office/drawing/2014/main" id="{A2E04614-58C7-2840-A2F2-BF95E0C0F81B}"/>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4" name="Freeform 943">
                      <a:extLst>
                        <a:ext uri="{FF2B5EF4-FFF2-40B4-BE49-F238E27FC236}">
                          <a16:creationId xmlns:a16="http://schemas.microsoft.com/office/drawing/2014/main" id="{A1233B70-4A82-0F47-AB61-0BE325232907}"/>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Freeform 944">
                      <a:extLst>
                        <a:ext uri="{FF2B5EF4-FFF2-40B4-BE49-F238E27FC236}">
                          <a16:creationId xmlns:a16="http://schemas.microsoft.com/office/drawing/2014/main" id="{9A22669E-0B07-3F45-9A7E-2DB8FEC962AE}"/>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6" name="Freeform 945">
                      <a:extLst>
                        <a:ext uri="{FF2B5EF4-FFF2-40B4-BE49-F238E27FC236}">
                          <a16:creationId xmlns:a16="http://schemas.microsoft.com/office/drawing/2014/main" id="{F7FE0282-0EA7-194E-B37D-32B2E192E51B}"/>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7" name="Straight Connector 946">
                      <a:extLst>
                        <a:ext uri="{FF2B5EF4-FFF2-40B4-BE49-F238E27FC236}">
                          <a16:creationId xmlns:a16="http://schemas.microsoft.com/office/drawing/2014/main" id="{A155E81A-9514-F44D-934B-C83E3DFC7AE0}"/>
                        </a:ext>
                      </a:extLst>
                    </p:cNvPr>
                    <p:cNvCxnSpPr>
                      <a:endCxn id="94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48" name="Straight Connector 947">
                      <a:extLst>
                        <a:ext uri="{FF2B5EF4-FFF2-40B4-BE49-F238E27FC236}">
                          <a16:creationId xmlns:a16="http://schemas.microsoft.com/office/drawing/2014/main" id="{7B997F24-F8DC-FC41-B104-1A9F101D8F82}"/>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37" name="Group 936">
                    <a:extLst>
                      <a:ext uri="{FF2B5EF4-FFF2-40B4-BE49-F238E27FC236}">
                        <a16:creationId xmlns:a16="http://schemas.microsoft.com/office/drawing/2014/main" id="{787F07A0-694C-9E4B-A3B3-30FF228A22E8}"/>
                      </a:ext>
                    </a:extLst>
                  </p:cNvPr>
                  <p:cNvGrpSpPr/>
                  <p:nvPr/>
                </p:nvGrpSpPr>
                <p:grpSpPr>
                  <a:xfrm>
                    <a:off x="1770362" y="2873352"/>
                    <a:ext cx="441422" cy="369332"/>
                    <a:chOff x="667045" y="1708643"/>
                    <a:chExt cx="441422" cy="369332"/>
                  </a:xfrm>
                </p:grpSpPr>
                <p:sp>
                  <p:nvSpPr>
                    <p:cNvPr id="938" name="Oval 937">
                      <a:extLst>
                        <a:ext uri="{FF2B5EF4-FFF2-40B4-BE49-F238E27FC236}">
                          <a16:creationId xmlns:a16="http://schemas.microsoft.com/office/drawing/2014/main" id="{9E0669B1-E058-2D4E-953A-8DD7F13C5A21}"/>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9" name="TextBox 938">
                      <a:extLst>
                        <a:ext uri="{FF2B5EF4-FFF2-40B4-BE49-F238E27FC236}">
                          <a16:creationId xmlns:a16="http://schemas.microsoft.com/office/drawing/2014/main" id="{AF432F12-5031-CA46-ABD9-511EBDB5A9FE}"/>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1d</a:t>
                      </a:r>
                    </a:p>
                  </p:txBody>
                </p:sp>
              </p:grpSp>
            </p:grpSp>
            <p:grpSp>
              <p:nvGrpSpPr>
                <p:cNvPr id="902" name="Group 901">
                  <a:extLst>
                    <a:ext uri="{FF2B5EF4-FFF2-40B4-BE49-F238E27FC236}">
                      <a16:creationId xmlns:a16="http://schemas.microsoft.com/office/drawing/2014/main" id="{2DE65FFF-4FAF-694F-9280-D8C20647D5EC}"/>
                    </a:ext>
                  </a:extLst>
                </p:cNvPr>
                <p:cNvGrpSpPr/>
                <p:nvPr/>
              </p:nvGrpSpPr>
              <p:grpSpPr>
                <a:xfrm>
                  <a:off x="2601806" y="3485072"/>
                  <a:ext cx="565150" cy="369332"/>
                  <a:chOff x="1736090" y="2873352"/>
                  <a:chExt cx="565150" cy="369332"/>
                </a:xfrm>
              </p:grpSpPr>
              <p:grpSp>
                <p:nvGrpSpPr>
                  <p:cNvPr id="923" name="Group 327">
                    <a:extLst>
                      <a:ext uri="{FF2B5EF4-FFF2-40B4-BE49-F238E27FC236}">
                        <a16:creationId xmlns:a16="http://schemas.microsoft.com/office/drawing/2014/main" id="{94C911E6-C634-834E-96A6-814FBEC59AEF}"/>
                      </a:ext>
                    </a:extLst>
                  </p:cNvPr>
                  <p:cNvGrpSpPr>
                    <a:grpSpLocks/>
                  </p:cNvGrpSpPr>
                  <p:nvPr/>
                </p:nvGrpSpPr>
                <p:grpSpPr bwMode="auto">
                  <a:xfrm>
                    <a:off x="1736090" y="2893762"/>
                    <a:ext cx="565150" cy="292100"/>
                    <a:chOff x="1871277" y="1576300"/>
                    <a:chExt cx="1128371" cy="437861"/>
                  </a:xfrm>
                </p:grpSpPr>
                <p:sp>
                  <p:nvSpPr>
                    <p:cNvPr id="927" name="Oval 926">
                      <a:extLst>
                        <a:ext uri="{FF2B5EF4-FFF2-40B4-BE49-F238E27FC236}">
                          <a16:creationId xmlns:a16="http://schemas.microsoft.com/office/drawing/2014/main" id="{8C761162-B166-8849-8139-AAD7A2C4F6DC}"/>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28" name="Rectangle 927">
                      <a:extLst>
                        <a:ext uri="{FF2B5EF4-FFF2-40B4-BE49-F238E27FC236}">
                          <a16:creationId xmlns:a16="http://schemas.microsoft.com/office/drawing/2014/main" id="{3D39001E-4533-0B43-905F-AA94CE83908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9" name="Oval 928">
                      <a:extLst>
                        <a:ext uri="{FF2B5EF4-FFF2-40B4-BE49-F238E27FC236}">
                          <a16:creationId xmlns:a16="http://schemas.microsoft.com/office/drawing/2014/main" id="{5E71B462-B511-4649-8673-9036C0DEA9F2}"/>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49EA1C5-095A-C04B-B8BD-EF8F458959D1}"/>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C83CC63D-393D-1049-A395-4C928D5F0369}"/>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2" name="Freeform 931">
                      <a:extLst>
                        <a:ext uri="{FF2B5EF4-FFF2-40B4-BE49-F238E27FC236}">
                          <a16:creationId xmlns:a16="http://schemas.microsoft.com/office/drawing/2014/main" id="{C03181A0-E79F-D844-947E-BF87B8C423F3}"/>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3" name="Freeform 932">
                      <a:extLst>
                        <a:ext uri="{FF2B5EF4-FFF2-40B4-BE49-F238E27FC236}">
                          <a16:creationId xmlns:a16="http://schemas.microsoft.com/office/drawing/2014/main" id="{83B6EBB9-930D-0C4D-B5BC-C6B4A8EAB72B}"/>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4" name="Straight Connector 933">
                      <a:extLst>
                        <a:ext uri="{FF2B5EF4-FFF2-40B4-BE49-F238E27FC236}">
                          <a16:creationId xmlns:a16="http://schemas.microsoft.com/office/drawing/2014/main" id="{4A10BE00-6B87-FB46-AD61-287CAD87075B}"/>
                        </a:ext>
                      </a:extLst>
                    </p:cNvPr>
                    <p:cNvCxnSpPr>
                      <a:endCxn id="929"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35" name="Straight Connector 934">
                      <a:extLst>
                        <a:ext uri="{FF2B5EF4-FFF2-40B4-BE49-F238E27FC236}">
                          <a16:creationId xmlns:a16="http://schemas.microsoft.com/office/drawing/2014/main" id="{230346D5-8BDD-B745-9227-4A68169D0F5E}"/>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4" name="Group 923">
                    <a:extLst>
                      <a:ext uri="{FF2B5EF4-FFF2-40B4-BE49-F238E27FC236}">
                        <a16:creationId xmlns:a16="http://schemas.microsoft.com/office/drawing/2014/main" id="{A9A703FA-0296-E94C-917B-41DC9E089E97}"/>
                      </a:ext>
                    </a:extLst>
                  </p:cNvPr>
                  <p:cNvGrpSpPr/>
                  <p:nvPr/>
                </p:nvGrpSpPr>
                <p:grpSpPr>
                  <a:xfrm>
                    <a:off x="1770362" y="2873352"/>
                    <a:ext cx="428460" cy="369332"/>
                    <a:chOff x="667045" y="1708643"/>
                    <a:chExt cx="428460" cy="369332"/>
                  </a:xfrm>
                </p:grpSpPr>
                <p:sp>
                  <p:nvSpPr>
                    <p:cNvPr id="925" name="Oval 924">
                      <a:extLst>
                        <a:ext uri="{FF2B5EF4-FFF2-40B4-BE49-F238E27FC236}">
                          <a16:creationId xmlns:a16="http://schemas.microsoft.com/office/drawing/2014/main" id="{05920D72-FEAD-F249-B9E2-78D387F26886}"/>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6" name="TextBox 925">
                      <a:extLst>
                        <a:ext uri="{FF2B5EF4-FFF2-40B4-BE49-F238E27FC236}">
                          <a16:creationId xmlns:a16="http://schemas.microsoft.com/office/drawing/2014/main" id="{1F2C5EAB-8B45-2540-A28C-11D50EE0598C}"/>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1c</a:t>
                      </a:r>
                    </a:p>
                  </p:txBody>
                </p:sp>
              </p:grpSp>
            </p:grpSp>
            <p:grpSp>
              <p:nvGrpSpPr>
                <p:cNvPr id="903" name="Group 902">
                  <a:extLst>
                    <a:ext uri="{FF2B5EF4-FFF2-40B4-BE49-F238E27FC236}">
                      <a16:creationId xmlns:a16="http://schemas.microsoft.com/office/drawing/2014/main" id="{12F3CB7B-C396-6F4F-92BE-2E64653DE3ED}"/>
                    </a:ext>
                  </a:extLst>
                </p:cNvPr>
                <p:cNvGrpSpPr/>
                <p:nvPr/>
              </p:nvGrpSpPr>
              <p:grpSpPr>
                <a:xfrm>
                  <a:off x="833331" y="3478719"/>
                  <a:ext cx="565150" cy="369332"/>
                  <a:chOff x="1736090" y="2873352"/>
                  <a:chExt cx="565150" cy="369332"/>
                </a:xfrm>
              </p:grpSpPr>
              <p:grpSp>
                <p:nvGrpSpPr>
                  <p:cNvPr id="910" name="Group 327">
                    <a:extLst>
                      <a:ext uri="{FF2B5EF4-FFF2-40B4-BE49-F238E27FC236}">
                        <a16:creationId xmlns:a16="http://schemas.microsoft.com/office/drawing/2014/main" id="{593ADE02-2BB8-F247-B466-624010934E10}"/>
                      </a:ext>
                    </a:extLst>
                  </p:cNvPr>
                  <p:cNvGrpSpPr>
                    <a:grpSpLocks/>
                  </p:cNvGrpSpPr>
                  <p:nvPr/>
                </p:nvGrpSpPr>
                <p:grpSpPr bwMode="auto">
                  <a:xfrm>
                    <a:off x="1736090" y="2893762"/>
                    <a:ext cx="565150" cy="292100"/>
                    <a:chOff x="1871277" y="1576300"/>
                    <a:chExt cx="1128371" cy="437861"/>
                  </a:xfrm>
                </p:grpSpPr>
                <p:sp>
                  <p:nvSpPr>
                    <p:cNvPr id="914" name="Oval 913">
                      <a:extLst>
                        <a:ext uri="{FF2B5EF4-FFF2-40B4-BE49-F238E27FC236}">
                          <a16:creationId xmlns:a16="http://schemas.microsoft.com/office/drawing/2014/main" id="{87541E56-E5EE-8241-BCBF-55CDA84C2A13}"/>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15" name="Rectangle 914">
                      <a:extLst>
                        <a:ext uri="{FF2B5EF4-FFF2-40B4-BE49-F238E27FC236}">
                          <a16:creationId xmlns:a16="http://schemas.microsoft.com/office/drawing/2014/main" id="{F465AFB2-2CF1-4A4B-A18C-33598415B48F}"/>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16" name="Oval 915">
                      <a:extLst>
                        <a:ext uri="{FF2B5EF4-FFF2-40B4-BE49-F238E27FC236}">
                          <a16:creationId xmlns:a16="http://schemas.microsoft.com/office/drawing/2014/main" id="{4B29641F-3D28-C345-94DF-0BB1F9629D68}"/>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17" name="Freeform 916">
                      <a:extLst>
                        <a:ext uri="{FF2B5EF4-FFF2-40B4-BE49-F238E27FC236}">
                          <a16:creationId xmlns:a16="http://schemas.microsoft.com/office/drawing/2014/main" id="{6E4AAF8F-2CBD-1142-9EE9-05FE92FF53F4}"/>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18" name="Freeform 917">
                      <a:extLst>
                        <a:ext uri="{FF2B5EF4-FFF2-40B4-BE49-F238E27FC236}">
                          <a16:creationId xmlns:a16="http://schemas.microsoft.com/office/drawing/2014/main" id="{BA495F97-D82B-5C4E-96B6-E82DB95F35A3}"/>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19" name="Freeform 918">
                      <a:extLst>
                        <a:ext uri="{FF2B5EF4-FFF2-40B4-BE49-F238E27FC236}">
                          <a16:creationId xmlns:a16="http://schemas.microsoft.com/office/drawing/2014/main" id="{D9B70EFE-CE31-3F47-BEB1-D4C42661C875}"/>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0" name="Freeform 919">
                      <a:extLst>
                        <a:ext uri="{FF2B5EF4-FFF2-40B4-BE49-F238E27FC236}">
                          <a16:creationId xmlns:a16="http://schemas.microsoft.com/office/drawing/2014/main" id="{C5905B1B-F644-774C-BE19-4510998084DD}"/>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21" name="Straight Connector 920">
                      <a:extLst>
                        <a:ext uri="{FF2B5EF4-FFF2-40B4-BE49-F238E27FC236}">
                          <a16:creationId xmlns:a16="http://schemas.microsoft.com/office/drawing/2014/main" id="{237AA02A-857C-A247-AC06-55D25854AF8B}"/>
                        </a:ext>
                      </a:extLst>
                    </p:cNvPr>
                    <p:cNvCxnSpPr>
                      <a:endCxn id="91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22" name="Straight Connector 921">
                      <a:extLst>
                        <a:ext uri="{FF2B5EF4-FFF2-40B4-BE49-F238E27FC236}">
                          <a16:creationId xmlns:a16="http://schemas.microsoft.com/office/drawing/2014/main" id="{CAFAEF13-0710-B74C-87F9-9E272EF7406D}"/>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11" name="Group 910">
                    <a:extLst>
                      <a:ext uri="{FF2B5EF4-FFF2-40B4-BE49-F238E27FC236}">
                        <a16:creationId xmlns:a16="http://schemas.microsoft.com/office/drawing/2014/main" id="{5BE68664-1930-8042-9913-11DBD4621028}"/>
                      </a:ext>
                    </a:extLst>
                  </p:cNvPr>
                  <p:cNvGrpSpPr/>
                  <p:nvPr/>
                </p:nvGrpSpPr>
                <p:grpSpPr>
                  <a:xfrm>
                    <a:off x="1770362" y="2873352"/>
                    <a:ext cx="441422" cy="369332"/>
                    <a:chOff x="667045" y="1708643"/>
                    <a:chExt cx="441422" cy="369332"/>
                  </a:xfrm>
                </p:grpSpPr>
                <p:sp>
                  <p:nvSpPr>
                    <p:cNvPr id="912" name="Oval 911">
                      <a:extLst>
                        <a:ext uri="{FF2B5EF4-FFF2-40B4-BE49-F238E27FC236}">
                          <a16:creationId xmlns:a16="http://schemas.microsoft.com/office/drawing/2014/main" id="{F5C7195A-DF6E-0742-AB8B-F0F4AA6D8144}"/>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13" name="TextBox 912">
                      <a:extLst>
                        <a:ext uri="{FF2B5EF4-FFF2-40B4-BE49-F238E27FC236}">
                          <a16:creationId xmlns:a16="http://schemas.microsoft.com/office/drawing/2014/main" id="{139118F9-27CD-6746-B00D-B4D69FC9BBF2}"/>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a:t>
                      </a:r>
                    </a:p>
                  </p:txBody>
                </p:sp>
              </p:grpSp>
            </p:grpSp>
            <p:cxnSp>
              <p:nvCxnSpPr>
                <p:cNvPr id="906" name="Straight Connector 905">
                  <a:extLst>
                    <a:ext uri="{FF2B5EF4-FFF2-40B4-BE49-F238E27FC236}">
                      <a16:creationId xmlns:a16="http://schemas.microsoft.com/office/drawing/2014/main" id="{F8011BB7-12B5-1249-8A24-DAC95B1A596F}"/>
                    </a:ext>
                  </a:extLst>
                </p:cNvPr>
                <p:cNvCxnSpPr>
                  <a:stCxn id="953"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907" name="Straight Connector 906">
                  <a:extLst>
                    <a:ext uri="{FF2B5EF4-FFF2-40B4-BE49-F238E27FC236}">
                      <a16:creationId xmlns:a16="http://schemas.microsoft.com/office/drawing/2014/main" id="{3EB6DB0D-6768-7141-8F0D-4A10BD950A1B}"/>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908" name="Straight Connector 907">
                  <a:extLst>
                    <a:ext uri="{FF2B5EF4-FFF2-40B4-BE49-F238E27FC236}">
                      <a16:creationId xmlns:a16="http://schemas.microsoft.com/office/drawing/2014/main" id="{39C8D121-355C-A244-AFDC-F0E389C307B5}"/>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909" name="Straight Connector 908">
                  <a:extLst>
                    <a:ext uri="{FF2B5EF4-FFF2-40B4-BE49-F238E27FC236}">
                      <a16:creationId xmlns:a16="http://schemas.microsoft.com/office/drawing/2014/main" id="{4C27E697-7798-CB49-B8B3-BE726B579901}"/>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1095" name="TextBox 1094">
              <a:extLst>
                <a:ext uri="{FF2B5EF4-FFF2-40B4-BE49-F238E27FC236}">
                  <a16:creationId xmlns:a16="http://schemas.microsoft.com/office/drawing/2014/main" id="{CE2731EC-DA9C-BD46-8898-CE195B824102}"/>
                </a:ext>
              </a:extLst>
            </p:cNvPr>
            <p:cNvSpPr txBox="1"/>
            <p:nvPr/>
          </p:nvSpPr>
          <p:spPr>
            <a:xfrm>
              <a:off x="1430686" y="4247082"/>
              <a:ext cx="753532" cy="400110"/>
            </a:xfrm>
            <a:prstGeom prst="rect">
              <a:avLst/>
            </a:prstGeom>
            <a:noFill/>
          </p:spPr>
          <p:txBody>
            <a:bodyPr wrap="squar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1</a:t>
              </a:r>
            </a:p>
          </p:txBody>
        </p:sp>
        <p:cxnSp>
          <p:nvCxnSpPr>
            <p:cNvPr id="1091" name="Straight Connector 1090">
              <a:extLst>
                <a:ext uri="{FF2B5EF4-FFF2-40B4-BE49-F238E27FC236}">
                  <a16:creationId xmlns:a16="http://schemas.microsoft.com/office/drawing/2014/main" id="{7AF49A6F-DF6F-0046-AB9E-CBF659230BB7}"/>
                </a:ext>
              </a:extLst>
            </p:cNvPr>
            <p:cNvCxnSpPr>
              <a:cxnSpLocks/>
              <a:stCxn id="978" idx="1"/>
            </p:cNvCxnSpPr>
            <p:nvPr/>
          </p:nvCxnSpPr>
          <p:spPr bwMode="auto">
            <a:xfrm flipH="1" flipV="1">
              <a:off x="3848374" y="5024787"/>
              <a:ext cx="1030666" cy="698992"/>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1096" name="Group 1095">
            <a:extLst>
              <a:ext uri="{FF2B5EF4-FFF2-40B4-BE49-F238E27FC236}">
                <a16:creationId xmlns:a16="http://schemas.microsoft.com/office/drawing/2014/main" id="{094D46E7-AC86-5342-B30A-683BA4D5D9C6}"/>
              </a:ext>
            </a:extLst>
          </p:cNvPr>
          <p:cNvGrpSpPr/>
          <p:nvPr/>
        </p:nvGrpSpPr>
        <p:grpSpPr>
          <a:xfrm>
            <a:off x="10343349" y="5542542"/>
            <a:ext cx="1701734" cy="616172"/>
            <a:chOff x="6935906" y="5482318"/>
            <a:chExt cx="1701734" cy="616172"/>
          </a:xfrm>
        </p:grpSpPr>
        <p:grpSp>
          <p:nvGrpSpPr>
            <p:cNvPr id="1097" name="Group 1096">
              <a:extLst>
                <a:ext uri="{FF2B5EF4-FFF2-40B4-BE49-F238E27FC236}">
                  <a16:creationId xmlns:a16="http://schemas.microsoft.com/office/drawing/2014/main" id="{DA43C989-3658-8741-A7E7-9C8437FCD0B2}"/>
                </a:ext>
              </a:extLst>
            </p:cNvPr>
            <p:cNvGrpSpPr/>
            <p:nvPr/>
          </p:nvGrpSpPr>
          <p:grpSpPr>
            <a:xfrm>
              <a:off x="6935906" y="5482318"/>
              <a:ext cx="1701734" cy="616172"/>
              <a:chOff x="6808463" y="5108795"/>
              <a:chExt cx="1701734" cy="616172"/>
            </a:xfrm>
          </p:grpSpPr>
          <p:sp>
            <p:nvSpPr>
              <p:cNvPr id="1099" name="Freeform 2">
                <a:extLst>
                  <a:ext uri="{FF2B5EF4-FFF2-40B4-BE49-F238E27FC236}">
                    <a16:creationId xmlns:a16="http://schemas.microsoft.com/office/drawing/2014/main" id="{04958567-D223-1244-9FE4-AD843F7746FC}"/>
                  </a:ext>
                </a:extLst>
              </p:cNvPr>
              <p:cNvSpPr>
                <a:spLocks/>
              </p:cNvSpPr>
              <p:nvPr/>
            </p:nvSpPr>
            <p:spPr bwMode="auto">
              <a:xfrm>
                <a:off x="6808463" y="5108795"/>
                <a:ext cx="1701734" cy="61617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 w 9959"/>
                  <a:gd name="connsiteY0" fmla="*/ 5593 h 11352"/>
                  <a:gd name="connsiteX1" fmla="*/ 1089 w 9959"/>
                  <a:gd name="connsiteY1" fmla="*/ 469 h 11352"/>
                  <a:gd name="connsiteX2" fmla="*/ 4845 w 9959"/>
                  <a:gd name="connsiteY2" fmla="*/ 561 h 11352"/>
                  <a:gd name="connsiteX3" fmla="*/ 8027 w 9959"/>
                  <a:gd name="connsiteY3" fmla="*/ 3370 h 11352"/>
                  <a:gd name="connsiteX4" fmla="*/ 9955 w 9959"/>
                  <a:gd name="connsiteY4" fmla="*/ 5970 h 11352"/>
                  <a:gd name="connsiteX5" fmla="*/ 8435 w 9959"/>
                  <a:gd name="connsiteY5" fmla="*/ 7863 h 11352"/>
                  <a:gd name="connsiteX6" fmla="*/ 5161 w 9959"/>
                  <a:gd name="connsiteY6" fmla="*/ 11352 h 11352"/>
                  <a:gd name="connsiteX7" fmla="*/ 2712 w 9959"/>
                  <a:gd name="connsiteY7" fmla="*/ 8240 h 11352"/>
                  <a:gd name="connsiteX8" fmla="*/ 1334 w 9959"/>
                  <a:gd name="connsiteY8" fmla="*/ 7922 h 11352"/>
                  <a:gd name="connsiteX9" fmla="*/ 4 w 9959"/>
                  <a:gd name="connsiteY9" fmla="*/ 5593 h 11352"/>
                  <a:gd name="connsiteX0" fmla="*/ 0 w 11223"/>
                  <a:gd name="connsiteY0" fmla="*/ 3835 h 9929"/>
                  <a:gd name="connsiteX1" fmla="*/ 2316 w 11223"/>
                  <a:gd name="connsiteY1" fmla="*/ 342 h 9929"/>
                  <a:gd name="connsiteX2" fmla="*/ 6088 w 11223"/>
                  <a:gd name="connsiteY2" fmla="*/ 423 h 9929"/>
                  <a:gd name="connsiteX3" fmla="*/ 9283 w 11223"/>
                  <a:gd name="connsiteY3" fmla="*/ 2898 h 9929"/>
                  <a:gd name="connsiteX4" fmla="*/ 11219 w 11223"/>
                  <a:gd name="connsiteY4" fmla="*/ 5188 h 9929"/>
                  <a:gd name="connsiteX5" fmla="*/ 9693 w 11223"/>
                  <a:gd name="connsiteY5" fmla="*/ 6856 h 9929"/>
                  <a:gd name="connsiteX6" fmla="*/ 6405 w 11223"/>
                  <a:gd name="connsiteY6" fmla="*/ 9929 h 9929"/>
                  <a:gd name="connsiteX7" fmla="*/ 3946 w 11223"/>
                  <a:gd name="connsiteY7" fmla="*/ 7188 h 9929"/>
                  <a:gd name="connsiteX8" fmla="*/ 2562 w 11223"/>
                  <a:gd name="connsiteY8" fmla="*/ 6908 h 9929"/>
                  <a:gd name="connsiteX9" fmla="*/ 0 w 11223"/>
                  <a:gd name="connsiteY9" fmla="*/ 3835 h 9929"/>
                  <a:gd name="connsiteX0" fmla="*/ 0 w 9999"/>
                  <a:gd name="connsiteY0" fmla="*/ 3862 h 10000"/>
                  <a:gd name="connsiteX1" fmla="*/ 2064 w 9999"/>
                  <a:gd name="connsiteY1" fmla="*/ 344 h 10000"/>
                  <a:gd name="connsiteX2" fmla="*/ 5425 w 9999"/>
                  <a:gd name="connsiteY2" fmla="*/ 426 h 10000"/>
                  <a:gd name="connsiteX3" fmla="*/ 8271 w 9999"/>
                  <a:gd name="connsiteY3" fmla="*/ 2919 h 10000"/>
                  <a:gd name="connsiteX4" fmla="*/ 9996 w 9999"/>
                  <a:gd name="connsiteY4" fmla="*/ 5225 h 10000"/>
                  <a:gd name="connsiteX5" fmla="*/ 8637 w 9999"/>
                  <a:gd name="connsiteY5" fmla="*/ 6905 h 10000"/>
                  <a:gd name="connsiteX6" fmla="*/ 5707 w 9999"/>
                  <a:gd name="connsiteY6" fmla="*/ 10000 h 10000"/>
                  <a:gd name="connsiteX7" fmla="*/ 2283 w 9999"/>
                  <a:gd name="connsiteY7" fmla="*/ 6957 h 10000"/>
                  <a:gd name="connsiteX8" fmla="*/ 0 w 9999"/>
                  <a:gd name="connsiteY8" fmla="*/ 3862 h 10000"/>
                  <a:gd name="connsiteX0" fmla="*/ 124 w 10124"/>
                  <a:gd name="connsiteY0" fmla="*/ 3862 h 10000"/>
                  <a:gd name="connsiteX1" fmla="*/ 2188 w 10124"/>
                  <a:gd name="connsiteY1" fmla="*/ 344 h 10000"/>
                  <a:gd name="connsiteX2" fmla="*/ 5550 w 10124"/>
                  <a:gd name="connsiteY2" fmla="*/ 426 h 10000"/>
                  <a:gd name="connsiteX3" fmla="*/ 8396 w 10124"/>
                  <a:gd name="connsiteY3" fmla="*/ 2919 h 10000"/>
                  <a:gd name="connsiteX4" fmla="*/ 10121 w 10124"/>
                  <a:gd name="connsiteY4" fmla="*/ 5225 h 10000"/>
                  <a:gd name="connsiteX5" fmla="*/ 8762 w 10124"/>
                  <a:gd name="connsiteY5" fmla="*/ 6905 h 10000"/>
                  <a:gd name="connsiteX6" fmla="*/ 5832 w 10124"/>
                  <a:gd name="connsiteY6" fmla="*/ 10000 h 10000"/>
                  <a:gd name="connsiteX7" fmla="*/ 124 w 10124"/>
                  <a:gd name="connsiteY7" fmla="*/ 3862 h 10000"/>
                  <a:gd name="connsiteX0" fmla="*/ 43 w 10045"/>
                  <a:gd name="connsiteY0" fmla="*/ 3862 h 6912"/>
                  <a:gd name="connsiteX1" fmla="*/ 2107 w 10045"/>
                  <a:gd name="connsiteY1" fmla="*/ 344 h 6912"/>
                  <a:gd name="connsiteX2" fmla="*/ 5469 w 10045"/>
                  <a:gd name="connsiteY2" fmla="*/ 426 h 6912"/>
                  <a:gd name="connsiteX3" fmla="*/ 8315 w 10045"/>
                  <a:gd name="connsiteY3" fmla="*/ 2919 h 6912"/>
                  <a:gd name="connsiteX4" fmla="*/ 10040 w 10045"/>
                  <a:gd name="connsiteY4" fmla="*/ 5225 h 6912"/>
                  <a:gd name="connsiteX5" fmla="*/ 8681 w 10045"/>
                  <a:gd name="connsiteY5" fmla="*/ 6905 h 6912"/>
                  <a:gd name="connsiteX6" fmla="*/ 3967 w 10045"/>
                  <a:gd name="connsiteY6" fmla="*/ 5885 h 6912"/>
                  <a:gd name="connsiteX7" fmla="*/ 43 w 10045"/>
                  <a:gd name="connsiteY7" fmla="*/ 3862 h 6912"/>
                  <a:gd name="connsiteX0" fmla="*/ 47 w 10004"/>
                  <a:gd name="connsiteY0" fmla="*/ 5106 h 9519"/>
                  <a:gd name="connsiteX1" fmla="*/ 2102 w 10004"/>
                  <a:gd name="connsiteY1" fmla="*/ 17 h 9519"/>
                  <a:gd name="connsiteX2" fmla="*/ 6651 w 10004"/>
                  <a:gd name="connsiteY2" fmla="*/ 3484 h 9519"/>
                  <a:gd name="connsiteX3" fmla="*/ 8282 w 10004"/>
                  <a:gd name="connsiteY3" fmla="*/ 3742 h 9519"/>
                  <a:gd name="connsiteX4" fmla="*/ 9999 w 10004"/>
                  <a:gd name="connsiteY4" fmla="*/ 7078 h 9519"/>
                  <a:gd name="connsiteX5" fmla="*/ 8646 w 10004"/>
                  <a:gd name="connsiteY5" fmla="*/ 9509 h 9519"/>
                  <a:gd name="connsiteX6" fmla="*/ 3953 w 10004"/>
                  <a:gd name="connsiteY6" fmla="*/ 8033 h 9519"/>
                  <a:gd name="connsiteX7" fmla="*/ 47 w 10004"/>
                  <a:gd name="connsiteY7" fmla="*/ 5106 h 9519"/>
                  <a:gd name="connsiteX0" fmla="*/ 43 w 9996"/>
                  <a:gd name="connsiteY0" fmla="*/ 6232 h 10868"/>
                  <a:gd name="connsiteX1" fmla="*/ 2097 w 9996"/>
                  <a:gd name="connsiteY1" fmla="*/ 886 h 10868"/>
                  <a:gd name="connsiteX2" fmla="*/ 5642 w 9996"/>
                  <a:gd name="connsiteY2" fmla="*/ 385 h 10868"/>
                  <a:gd name="connsiteX3" fmla="*/ 8275 w 9996"/>
                  <a:gd name="connsiteY3" fmla="*/ 4799 h 10868"/>
                  <a:gd name="connsiteX4" fmla="*/ 9991 w 9996"/>
                  <a:gd name="connsiteY4" fmla="*/ 8304 h 10868"/>
                  <a:gd name="connsiteX5" fmla="*/ 8639 w 9996"/>
                  <a:gd name="connsiteY5" fmla="*/ 10857 h 10868"/>
                  <a:gd name="connsiteX6" fmla="*/ 3947 w 9996"/>
                  <a:gd name="connsiteY6" fmla="*/ 9307 h 10868"/>
                  <a:gd name="connsiteX7" fmla="*/ 43 w 9996"/>
                  <a:gd name="connsiteY7" fmla="*/ 6232 h 10868"/>
                  <a:gd name="connsiteX0" fmla="*/ 43 w 10004"/>
                  <a:gd name="connsiteY0" fmla="*/ 5543 h 9809"/>
                  <a:gd name="connsiteX1" fmla="*/ 2098 w 10004"/>
                  <a:gd name="connsiteY1" fmla="*/ 624 h 9809"/>
                  <a:gd name="connsiteX2" fmla="*/ 5644 w 10004"/>
                  <a:gd name="connsiteY2" fmla="*/ 163 h 9809"/>
                  <a:gd name="connsiteX3" fmla="*/ 8163 w 10004"/>
                  <a:gd name="connsiteY3" fmla="*/ 1492 h 9809"/>
                  <a:gd name="connsiteX4" fmla="*/ 9995 w 10004"/>
                  <a:gd name="connsiteY4" fmla="*/ 7450 h 9809"/>
                  <a:gd name="connsiteX5" fmla="*/ 8642 w 10004"/>
                  <a:gd name="connsiteY5" fmla="*/ 9799 h 9809"/>
                  <a:gd name="connsiteX6" fmla="*/ 3949 w 10004"/>
                  <a:gd name="connsiteY6" fmla="*/ 8373 h 9809"/>
                  <a:gd name="connsiteX7" fmla="*/ 43 w 10004"/>
                  <a:gd name="connsiteY7" fmla="*/ 5543 h 9809"/>
                  <a:gd name="connsiteX0" fmla="*/ 43 w 8950"/>
                  <a:gd name="connsiteY0" fmla="*/ 5651 h 10081"/>
                  <a:gd name="connsiteX1" fmla="*/ 2097 w 8950"/>
                  <a:gd name="connsiteY1" fmla="*/ 636 h 10081"/>
                  <a:gd name="connsiteX2" fmla="*/ 5642 w 8950"/>
                  <a:gd name="connsiteY2" fmla="*/ 166 h 10081"/>
                  <a:gd name="connsiteX3" fmla="*/ 8160 w 8950"/>
                  <a:gd name="connsiteY3" fmla="*/ 1521 h 10081"/>
                  <a:gd name="connsiteX4" fmla="*/ 8473 w 8950"/>
                  <a:gd name="connsiteY4" fmla="*/ 5322 h 10081"/>
                  <a:gd name="connsiteX5" fmla="*/ 8639 w 8950"/>
                  <a:gd name="connsiteY5" fmla="*/ 9990 h 10081"/>
                  <a:gd name="connsiteX6" fmla="*/ 3947 w 8950"/>
                  <a:gd name="connsiteY6" fmla="*/ 8536 h 10081"/>
                  <a:gd name="connsiteX7" fmla="*/ 43 w 8950"/>
                  <a:gd name="connsiteY7" fmla="*/ 5651 h 10081"/>
                  <a:gd name="connsiteX0" fmla="*/ 48 w 9651"/>
                  <a:gd name="connsiteY0" fmla="*/ 5606 h 8648"/>
                  <a:gd name="connsiteX1" fmla="*/ 2343 w 9651"/>
                  <a:gd name="connsiteY1" fmla="*/ 631 h 8648"/>
                  <a:gd name="connsiteX2" fmla="*/ 6304 w 9651"/>
                  <a:gd name="connsiteY2" fmla="*/ 165 h 8648"/>
                  <a:gd name="connsiteX3" fmla="*/ 9117 w 9651"/>
                  <a:gd name="connsiteY3" fmla="*/ 1509 h 8648"/>
                  <a:gd name="connsiteX4" fmla="*/ 9467 w 9651"/>
                  <a:gd name="connsiteY4" fmla="*/ 5279 h 8648"/>
                  <a:gd name="connsiteX5" fmla="*/ 6997 w 9651"/>
                  <a:gd name="connsiteY5" fmla="*/ 8019 h 8648"/>
                  <a:gd name="connsiteX6" fmla="*/ 4410 w 9651"/>
                  <a:gd name="connsiteY6" fmla="*/ 8467 h 8648"/>
                  <a:gd name="connsiteX7" fmla="*/ 48 w 9651"/>
                  <a:gd name="connsiteY7" fmla="*/ 5606 h 8648"/>
                  <a:gd name="connsiteX0" fmla="*/ 41 w 9991"/>
                  <a:gd name="connsiteY0" fmla="*/ 6482 h 9316"/>
                  <a:gd name="connsiteX1" fmla="*/ 2419 w 9991"/>
                  <a:gd name="connsiteY1" fmla="*/ 730 h 9316"/>
                  <a:gd name="connsiteX2" fmla="*/ 6523 w 9991"/>
                  <a:gd name="connsiteY2" fmla="*/ 191 h 9316"/>
                  <a:gd name="connsiteX3" fmla="*/ 9438 w 9991"/>
                  <a:gd name="connsiteY3" fmla="*/ 1745 h 9316"/>
                  <a:gd name="connsiteX4" fmla="*/ 9800 w 9991"/>
                  <a:gd name="connsiteY4" fmla="*/ 6104 h 9316"/>
                  <a:gd name="connsiteX5" fmla="*/ 7241 w 9991"/>
                  <a:gd name="connsiteY5" fmla="*/ 9273 h 9316"/>
                  <a:gd name="connsiteX6" fmla="*/ 1411 w 9991"/>
                  <a:gd name="connsiteY6" fmla="*/ 7856 h 9316"/>
                  <a:gd name="connsiteX7" fmla="*/ 41 w 9991"/>
                  <a:gd name="connsiteY7" fmla="*/ 6482 h 9316"/>
                  <a:gd name="connsiteX0" fmla="*/ 19 w 10708"/>
                  <a:gd name="connsiteY0" fmla="*/ 7721 h 10038"/>
                  <a:gd name="connsiteX1" fmla="*/ 3129 w 10708"/>
                  <a:gd name="connsiteY1" fmla="*/ 825 h 10038"/>
                  <a:gd name="connsiteX2" fmla="*/ 7237 w 10708"/>
                  <a:gd name="connsiteY2" fmla="*/ 246 h 10038"/>
                  <a:gd name="connsiteX3" fmla="*/ 10155 w 10708"/>
                  <a:gd name="connsiteY3" fmla="*/ 1914 h 10038"/>
                  <a:gd name="connsiteX4" fmla="*/ 10517 w 10708"/>
                  <a:gd name="connsiteY4" fmla="*/ 6593 h 10038"/>
                  <a:gd name="connsiteX5" fmla="*/ 7956 w 10708"/>
                  <a:gd name="connsiteY5" fmla="*/ 9995 h 10038"/>
                  <a:gd name="connsiteX6" fmla="*/ 2120 w 10708"/>
                  <a:gd name="connsiteY6" fmla="*/ 8474 h 10038"/>
                  <a:gd name="connsiteX7" fmla="*/ 19 w 10708"/>
                  <a:gd name="connsiteY7" fmla="*/ 7721 h 10038"/>
                  <a:gd name="connsiteX0" fmla="*/ 359 w 11048"/>
                  <a:gd name="connsiteY0" fmla="*/ 7721 h 10038"/>
                  <a:gd name="connsiteX1" fmla="*/ 3469 w 11048"/>
                  <a:gd name="connsiteY1" fmla="*/ 825 h 10038"/>
                  <a:gd name="connsiteX2" fmla="*/ 7577 w 11048"/>
                  <a:gd name="connsiteY2" fmla="*/ 246 h 10038"/>
                  <a:gd name="connsiteX3" fmla="*/ 10495 w 11048"/>
                  <a:gd name="connsiteY3" fmla="*/ 1914 h 10038"/>
                  <a:gd name="connsiteX4" fmla="*/ 10857 w 11048"/>
                  <a:gd name="connsiteY4" fmla="*/ 6593 h 10038"/>
                  <a:gd name="connsiteX5" fmla="*/ 8296 w 11048"/>
                  <a:gd name="connsiteY5" fmla="*/ 9995 h 10038"/>
                  <a:gd name="connsiteX6" fmla="*/ 2460 w 11048"/>
                  <a:gd name="connsiteY6" fmla="*/ 8474 h 10038"/>
                  <a:gd name="connsiteX7" fmla="*/ 359 w 11048"/>
                  <a:gd name="connsiteY7" fmla="*/ 7721 h 10038"/>
                  <a:gd name="connsiteX0" fmla="*/ 359 w 11048"/>
                  <a:gd name="connsiteY0" fmla="*/ 8392 h 10075"/>
                  <a:gd name="connsiteX1" fmla="*/ 3469 w 11048"/>
                  <a:gd name="connsiteY1" fmla="*/ 864 h 10075"/>
                  <a:gd name="connsiteX2" fmla="*/ 7577 w 11048"/>
                  <a:gd name="connsiteY2" fmla="*/ 285 h 10075"/>
                  <a:gd name="connsiteX3" fmla="*/ 10495 w 11048"/>
                  <a:gd name="connsiteY3" fmla="*/ 1953 h 10075"/>
                  <a:gd name="connsiteX4" fmla="*/ 10857 w 11048"/>
                  <a:gd name="connsiteY4" fmla="*/ 6632 h 10075"/>
                  <a:gd name="connsiteX5" fmla="*/ 8296 w 11048"/>
                  <a:gd name="connsiteY5" fmla="*/ 10034 h 10075"/>
                  <a:gd name="connsiteX6" fmla="*/ 2460 w 11048"/>
                  <a:gd name="connsiteY6" fmla="*/ 8513 h 10075"/>
                  <a:gd name="connsiteX7" fmla="*/ 359 w 11048"/>
                  <a:gd name="connsiteY7" fmla="*/ 8392 h 10075"/>
                  <a:gd name="connsiteX0" fmla="*/ 371 w 11060"/>
                  <a:gd name="connsiteY0" fmla="*/ 8392 h 10075"/>
                  <a:gd name="connsiteX1" fmla="*/ 3481 w 11060"/>
                  <a:gd name="connsiteY1" fmla="*/ 864 h 10075"/>
                  <a:gd name="connsiteX2" fmla="*/ 7589 w 11060"/>
                  <a:gd name="connsiteY2" fmla="*/ 285 h 10075"/>
                  <a:gd name="connsiteX3" fmla="*/ 10507 w 11060"/>
                  <a:gd name="connsiteY3" fmla="*/ 1953 h 10075"/>
                  <a:gd name="connsiteX4" fmla="*/ 10869 w 11060"/>
                  <a:gd name="connsiteY4" fmla="*/ 6632 h 10075"/>
                  <a:gd name="connsiteX5" fmla="*/ 8308 w 11060"/>
                  <a:gd name="connsiteY5" fmla="*/ 10034 h 10075"/>
                  <a:gd name="connsiteX6" fmla="*/ 2472 w 11060"/>
                  <a:gd name="connsiteY6" fmla="*/ 8513 h 10075"/>
                  <a:gd name="connsiteX7" fmla="*/ 371 w 11060"/>
                  <a:gd name="connsiteY7" fmla="*/ 8392 h 10075"/>
                  <a:gd name="connsiteX0" fmla="*/ 54 w 10743"/>
                  <a:gd name="connsiteY0" fmla="*/ 9468 h 11151"/>
                  <a:gd name="connsiteX1" fmla="*/ 4027 w 10743"/>
                  <a:gd name="connsiteY1" fmla="*/ 495 h 11151"/>
                  <a:gd name="connsiteX2" fmla="*/ 7272 w 10743"/>
                  <a:gd name="connsiteY2" fmla="*/ 1361 h 11151"/>
                  <a:gd name="connsiteX3" fmla="*/ 10190 w 10743"/>
                  <a:gd name="connsiteY3" fmla="*/ 3029 h 11151"/>
                  <a:gd name="connsiteX4" fmla="*/ 10552 w 10743"/>
                  <a:gd name="connsiteY4" fmla="*/ 7708 h 11151"/>
                  <a:gd name="connsiteX5" fmla="*/ 7991 w 10743"/>
                  <a:gd name="connsiteY5" fmla="*/ 11110 h 11151"/>
                  <a:gd name="connsiteX6" fmla="*/ 2155 w 10743"/>
                  <a:gd name="connsiteY6" fmla="*/ 9589 h 11151"/>
                  <a:gd name="connsiteX7" fmla="*/ 54 w 10743"/>
                  <a:gd name="connsiteY7" fmla="*/ 9468 h 11151"/>
                  <a:gd name="connsiteX0" fmla="*/ 54 w 10743"/>
                  <a:gd name="connsiteY0" fmla="*/ 9506 h 11189"/>
                  <a:gd name="connsiteX1" fmla="*/ 4027 w 10743"/>
                  <a:gd name="connsiteY1" fmla="*/ 533 h 11189"/>
                  <a:gd name="connsiteX2" fmla="*/ 7272 w 10743"/>
                  <a:gd name="connsiteY2" fmla="*/ 1399 h 11189"/>
                  <a:gd name="connsiteX3" fmla="*/ 10190 w 10743"/>
                  <a:gd name="connsiteY3" fmla="*/ 3067 h 11189"/>
                  <a:gd name="connsiteX4" fmla="*/ 10552 w 10743"/>
                  <a:gd name="connsiteY4" fmla="*/ 7746 h 11189"/>
                  <a:gd name="connsiteX5" fmla="*/ 7991 w 10743"/>
                  <a:gd name="connsiteY5" fmla="*/ 11148 h 11189"/>
                  <a:gd name="connsiteX6" fmla="*/ 2155 w 10743"/>
                  <a:gd name="connsiteY6" fmla="*/ 9627 h 11189"/>
                  <a:gd name="connsiteX7" fmla="*/ 54 w 10743"/>
                  <a:gd name="connsiteY7" fmla="*/ 9506 h 11189"/>
                  <a:gd name="connsiteX0" fmla="*/ 40 w 11293"/>
                  <a:gd name="connsiteY0" fmla="*/ 9082 h 11127"/>
                  <a:gd name="connsiteX1" fmla="*/ 4577 w 11293"/>
                  <a:gd name="connsiteY1" fmla="*/ 470 h 11127"/>
                  <a:gd name="connsiteX2" fmla="*/ 7822 w 11293"/>
                  <a:gd name="connsiteY2" fmla="*/ 1336 h 11127"/>
                  <a:gd name="connsiteX3" fmla="*/ 10740 w 11293"/>
                  <a:gd name="connsiteY3" fmla="*/ 3004 h 11127"/>
                  <a:gd name="connsiteX4" fmla="*/ 11102 w 11293"/>
                  <a:gd name="connsiteY4" fmla="*/ 7683 h 11127"/>
                  <a:gd name="connsiteX5" fmla="*/ 8541 w 11293"/>
                  <a:gd name="connsiteY5" fmla="*/ 11085 h 11127"/>
                  <a:gd name="connsiteX6" fmla="*/ 2705 w 11293"/>
                  <a:gd name="connsiteY6" fmla="*/ 9564 h 11127"/>
                  <a:gd name="connsiteX7" fmla="*/ 40 w 11293"/>
                  <a:gd name="connsiteY7" fmla="*/ 9082 h 1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3" h="11127">
                    <a:moveTo>
                      <a:pt x="40" y="9082"/>
                    </a:moveTo>
                    <a:cubicBezTo>
                      <a:pt x="352" y="7566"/>
                      <a:pt x="3280" y="1761"/>
                      <a:pt x="4577" y="470"/>
                    </a:cubicBezTo>
                    <a:cubicBezTo>
                      <a:pt x="5874" y="-821"/>
                      <a:pt x="6795" y="914"/>
                      <a:pt x="7822" y="1336"/>
                    </a:cubicBezTo>
                    <a:cubicBezTo>
                      <a:pt x="8849" y="1758"/>
                      <a:pt x="10193" y="1947"/>
                      <a:pt x="10740" y="3004"/>
                    </a:cubicBezTo>
                    <a:cubicBezTo>
                      <a:pt x="11287" y="4061"/>
                      <a:pt x="11468" y="6337"/>
                      <a:pt x="11102" y="7683"/>
                    </a:cubicBezTo>
                    <a:cubicBezTo>
                      <a:pt x="10736" y="9030"/>
                      <a:pt x="9940" y="10771"/>
                      <a:pt x="8541" y="11085"/>
                    </a:cubicBezTo>
                    <a:cubicBezTo>
                      <a:pt x="7141" y="11398"/>
                      <a:pt x="4122" y="9898"/>
                      <a:pt x="2705" y="9564"/>
                    </a:cubicBezTo>
                    <a:cubicBezTo>
                      <a:pt x="1288" y="9230"/>
                      <a:pt x="-272" y="10598"/>
                      <a:pt x="40" y="9082"/>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100" name="Group 327">
                <a:extLst>
                  <a:ext uri="{FF2B5EF4-FFF2-40B4-BE49-F238E27FC236}">
                    <a16:creationId xmlns:a16="http://schemas.microsoft.com/office/drawing/2014/main" id="{84E4BF4D-E97B-E24E-A6D6-B265EDFC9945}"/>
                  </a:ext>
                </a:extLst>
              </p:cNvPr>
              <p:cNvGrpSpPr>
                <a:grpSpLocks/>
              </p:cNvGrpSpPr>
              <p:nvPr/>
            </p:nvGrpSpPr>
            <p:grpSpPr bwMode="auto">
              <a:xfrm>
                <a:off x="7908175" y="5241780"/>
                <a:ext cx="536554" cy="263548"/>
                <a:chOff x="1871277" y="1576300"/>
                <a:chExt cx="1128371" cy="437861"/>
              </a:xfrm>
            </p:grpSpPr>
            <p:sp>
              <p:nvSpPr>
                <p:cNvPr id="1104" name="Oval 1103">
                  <a:extLst>
                    <a:ext uri="{FF2B5EF4-FFF2-40B4-BE49-F238E27FC236}">
                      <a16:creationId xmlns:a16="http://schemas.microsoft.com/office/drawing/2014/main" id="{DAE704C8-2A29-1B4B-BF5B-05909D10C28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105" name="Rectangle 1104">
                  <a:extLst>
                    <a:ext uri="{FF2B5EF4-FFF2-40B4-BE49-F238E27FC236}">
                      <a16:creationId xmlns:a16="http://schemas.microsoft.com/office/drawing/2014/main" id="{077DD5B7-6D65-ED4D-B745-4EDC949EDFFB}"/>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6" name="Oval 1105">
                  <a:extLst>
                    <a:ext uri="{FF2B5EF4-FFF2-40B4-BE49-F238E27FC236}">
                      <a16:creationId xmlns:a16="http://schemas.microsoft.com/office/drawing/2014/main" id="{6BE64947-1735-3144-B4A2-ABC2275021F2}"/>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107" name="Freeform 1106">
                  <a:extLst>
                    <a:ext uri="{FF2B5EF4-FFF2-40B4-BE49-F238E27FC236}">
                      <a16:creationId xmlns:a16="http://schemas.microsoft.com/office/drawing/2014/main" id="{648CF144-8568-D742-997E-9E2FAD84C8D9}"/>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8" name="Freeform 1107">
                  <a:extLst>
                    <a:ext uri="{FF2B5EF4-FFF2-40B4-BE49-F238E27FC236}">
                      <a16:creationId xmlns:a16="http://schemas.microsoft.com/office/drawing/2014/main" id="{8EB3A668-F785-C94C-AD83-6D22A0B0109A}"/>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9" name="Freeform 1108">
                  <a:extLst>
                    <a:ext uri="{FF2B5EF4-FFF2-40B4-BE49-F238E27FC236}">
                      <a16:creationId xmlns:a16="http://schemas.microsoft.com/office/drawing/2014/main" id="{5BA38663-B2A4-B242-87C4-EB46CBCD7EE7}"/>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10" name="Freeform 1109">
                  <a:extLst>
                    <a:ext uri="{FF2B5EF4-FFF2-40B4-BE49-F238E27FC236}">
                      <a16:creationId xmlns:a16="http://schemas.microsoft.com/office/drawing/2014/main" id="{5CB0CAB1-4F9E-1344-9D69-8542575EA5C2}"/>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111" name="Straight Connector 1110">
                  <a:extLst>
                    <a:ext uri="{FF2B5EF4-FFF2-40B4-BE49-F238E27FC236}">
                      <a16:creationId xmlns:a16="http://schemas.microsoft.com/office/drawing/2014/main" id="{C2C82FB8-3174-E946-A744-1175C0C36CDE}"/>
                    </a:ext>
                  </a:extLst>
                </p:cNvPr>
                <p:cNvCxnSpPr>
                  <a:endCxn id="110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1112" name="Straight Connector 1111">
                  <a:extLst>
                    <a:ext uri="{FF2B5EF4-FFF2-40B4-BE49-F238E27FC236}">
                      <a16:creationId xmlns:a16="http://schemas.microsoft.com/office/drawing/2014/main" id="{3B0B07D2-F4AF-E840-BA1B-9DB2017C0D49}"/>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1101" name="Group 1100">
                <a:extLst>
                  <a:ext uri="{FF2B5EF4-FFF2-40B4-BE49-F238E27FC236}">
                    <a16:creationId xmlns:a16="http://schemas.microsoft.com/office/drawing/2014/main" id="{BA7C8B54-F30A-334B-AF82-1C148CFC4E09}"/>
                  </a:ext>
                </a:extLst>
              </p:cNvPr>
              <p:cNvGrpSpPr/>
              <p:nvPr/>
            </p:nvGrpSpPr>
            <p:grpSpPr>
              <a:xfrm>
                <a:off x="7876581" y="5223365"/>
                <a:ext cx="466894" cy="369332"/>
                <a:chOff x="599495" y="1708643"/>
                <a:chExt cx="491778" cy="409344"/>
              </a:xfrm>
            </p:grpSpPr>
            <p:sp>
              <p:nvSpPr>
                <p:cNvPr id="1102" name="Oval 1101">
                  <a:extLst>
                    <a:ext uri="{FF2B5EF4-FFF2-40B4-BE49-F238E27FC236}">
                      <a16:creationId xmlns:a16="http://schemas.microsoft.com/office/drawing/2014/main" id="{91BF9D40-8E3D-FC44-9E35-3BB431792859}"/>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3" name="TextBox 1102">
                  <a:extLst>
                    <a:ext uri="{FF2B5EF4-FFF2-40B4-BE49-F238E27FC236}">
                      <a16:creationId xmlns:a16="http://schemas.microsoft.com/office/drawing/2014/main" id="{71878438-9834-F24C-836D-725DA2AE0DB9}"/>
                    </a:ext>
                  </a:extLst>
                </p:cNvPr>
                <p:cNvSpPr txBox="1"/>
                <p:nvPr/>
              </p:nvSpPr>
              <p:spPr>
                <a:xfrm>
                  <a:off x="599495" y="1708643"/>
                  <a:ext cx="491778" cy="409344"/>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  X</a:t>
                  </a:r>
                </a:p>
              </p:txBody>
            </p:sp>
          </p:grpSp>
        </p:grpSp>
        <p:cxnSp>
          <p:nvCxnSpPr>
            <p:cNvPr id="1098" name="Straight Connector 1097">
              <a:extLst>
                <a:ext uri="{FF2B5EF4-FFF2-40B4-BE49-F238E27FC236}">
                  <a16:creationId xmlns:a16="http://schemas.microsoft.com/office/drawing/2014/main" id="{3337DFCF-46F5-A148-BEB2-5A8915841886}"/>
                </a:ext>
              </a:extLst>
            </p:cNvPr>
            <p:cNvCxnSpPr/>
            <p:nvPr/>
          </p:nvCxnSpPr>
          <p:spPr bwMode="auto">
            <a:xfrm flipH="1">
              <a:off x="7158742" y="5764030"/>
              <a:ext cx="870024" cy="9999"/>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1113" name="Group 117">
            <a:extLst>
              <a:ext uri="{FF2B5EF4-FFF2-40B4-BE49-F238E27FC236}">
                <a16:creationId xmlns:a16="http://schemas.microsoft.com/office/drawing/2014/main" id="{B589F7B1-507B-FD44-9CEF-E598E39E4B09}"/>
              </a:ext>
            </a:extLst>
          </p:cNvPr>
          <p:cNvGrpSpPr>
            <a:grpSpLocks/>
          </p:cNvGrpSpPr>
          <p:nvPr/>
        </p:nvGrpSpPr>
        <p:grpSpPr bwMode="auto">
          <a:xfrm>
            <a:off x="7226784" y="5209495"/>
            <a:ext cx="2481265" cy="884238"/>
            <a:chOff x="2282" y="2446"/>
            <a:chExt cx="1563" cy="557"/>
          </a:xfrm>
        </p:grpSpPr>
        <p:sp>
          <p:nvSpPr>
            <p:cNvPr id="1114" name="AutoShape 118">
              <a:extLst>
                <a:ext uri="{FF2B5EF4-FFF2-40B4-BE49-F238E27FC236}">
                  <a16:creationId xmlns:a16="http://schemas.microsoft.com/office/drawing/2014/main" id="{AEEA9884-A009-5648-BFA1-19478AC1AEA9}"/>
                </a:ext>
              </a:extLst>
            </p:cNvPr>
            <p:cNvSpPr>
              <a:spLocks noChangeArrowheads="1"/>
            </p:cNvSpPr>
            <p:nvPr/>
          </p:nvSpPr>
          <p:spPr bwMode="auto">
            <a:xfrm rot="19396893">
              <a:off x="2282" y="2446"/>
              <a:ext cx="484" cy="163"/>
            </a:xfrm>
            <a:prstGeom prst="leftArrow">
              <a:avLst>
                <a:gd name="adj1" fmla="val 50000"/>
                <a:gd name="adj2" fmla="val 69540"/>
              </a:avLst>
            </a:prstGeom>
            <a:gradFill rotWithShape="1">
              <a:gsLst>
                <a:gs pos="0">
                  <a:srgbClr val="C00000"/>
                </a:gs>
                <a:gs pos="100000">
                  <a:srgbClr val="FFFFFF"/>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15" name="Text Box 119">
              <a:extLst>
                <a:ext uri="{FF2B5EF4-FFF2-40B4-BE49-F238E27FC236}">
                  <a16:creationId xmlns:a16="http://schemas.microsoft.com/office/drawing/2014/main" id="{AA79C01F-FEFD-4E49-ABC1-9AA41877F079}"/>
                </a:ext>
              </a:extLst>
            </p:cNvPr>
            <p:cNvSpPr txBox="1">
              <a:spLocks noChangeArrowheads="1"/>
            </p:cNvSpPr>
            <p:nvPr/>
          </p:nvSpPr>
          <p:spPr bwMode="auto">
            <a:xfrm>
              <a:off x="2294" y="2677"/>
              <a:ext cx="1551" cy="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kumimoji="0" lang="en-US" sz="1600" b="0" u="none" strike="noStrike" kern="0" cap="none" spc="0" normalizeH="0" baseline="0" noProof="0" dirty="0">
                  <a:ln>
                    <a:noFill/>
                  </a:ln>
                  <a:effectLst/>
                  <a:uLnTx/>
                  <a:uFillTx/>
                  <a:latin typeface="Arial" charset="0"/>
                  <a:ea typeface="ＭＳ Ｐゴシック" charset="0"/>
                </a:rPr>
                <a:t>BGP advertisement:</a:t>
              </a:r>
            </a:p>
            <a:p>
              <a:pPr marL="0" marR="0" lvl="0" indent="0" defTabSz="914400" eaLnBrk="0" fontAlgn="base" latinLnBrk="0" hangingPunct="0">
                <a:lnSpc>
                  <a:spcPct val="85000"/>
                </a:lnSpc>
                <a:spcBef>
                  <a:spcPct val="0"/>
                </a:spcBef>
                <a:spcAft>
                  <a:spcPct val="0"/>
                </a:spcAft>
                <a:buClrTx/>
                <a:buSzTx/>
                <a:buFontTx/>
                <a:buNone/>
                <a:tabLst/>
                <a:defRPr/>
              </a:pPr>
              <a:r>
                <a:rPr kumimoji="0" lang="en-US" sz="1600" b="0" u="none" strike="noStrike" kern="0" cap="none" spc="0" normalizeH="0" baseline="0" noProof="0" dirty="0">
                  <a:ln>
                    <a:noFill/>
                  </a:ln>
                  <a:solidFill>
                    <a:srgbClr val="0000A8"/>
                  </a:solidFill>
                  <a:effectLst/>
                  <a:uLnTx/>
                  <a:uFillTx/>
                  <a:latin typeface="Arial" charset="0"/>
                  <a:ea typeface="ＭＳ Ｐゴシック" charset="0"/>
                </a:rPr>
                <a:t>AS3, X</a:t>
              </a:r>
            </a:p>
          </p:txBody>
        </p:sp>
      </p:grpSp>
      <p:cxnSp>
        <p:nvCxnSpPr>
          <p:cNvPr id="1092" name="Straight Connector 1091">
            <a:extLst>
              <a:ext uri="{FF2B5EF4-FFF2-40B4-BE49-F238E27FC236}">
                <a16:creationId xmlns:a16="http://schemas.microsoft.com/office/drawing/2014/main" id="{BA172D50-4798-124B-9512-A8DC98B9062A}"/>
              </a:ext>
            </a:extLst>
          </p:cNvPr>
          <p:cNvCxnSpPr>
            <a:cxnSpLocks/>
            <a:stCxn id="994" idx="5"/>
            <a:endCxn id="1042" idx="1"/>
          </p:cNvCxnSpPr>
          <p:nvPr/>
        </p:nvCxnSpPr>
        <p:spPr bwMode="auto">
          <a:xfrm flipV="1">
            <a:off x="6957825" y="4543468"/>
            <a:ext cx="1398778" cy="1062884"/>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Tree>
    <p:extLst>
      <p:ext uri="{BB962C8B-B14F-4D97-AF65-F5344CB8AC3E}">
        <p14:creationId xmlns:p14="http://schemas.microsoft.com/office/powerpoint/2010/main" val="2446448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96"/>
                                        </p:tgtEl>
                                        <p:attrNameLst>
                                          <p:attrName>style.visibility</p:attrName>
                                        </p:attrNameLst>
                                      </p:cBhvr>
                                      <p:to>
                                        <p:strVal val="visible"/>
                                      </p:to>
                                    </p:set>
                                    <p:animEffect transition="in" filter="dissolve">
                                      <p:cBhvr>
                                        <p:cTn id="7" dur="500"/>
                                        <p:tgtEl>
                                          <p:spTgt spid="1096"/>
                                        </p:tgtEl>
                                      </p:cBhvr>
                                    </p:animEffect>
                                  </p:childTnLst>
                                </p:cTn>
                              </p:par>
                              <p:par>
                                <p:cTn id="8" presetID="42" presetClass="path" presetSubtype="0" accel="50000" decel="50000" fill="hold" nodeType="withEffect">
                                  <p:stCondLst>
                                    <p:cond delay="0"/>
                                  </p:stCondLst>
                                  <p:childTnLst>
                                    <p:animMotion origin="layout" path="M 0.00351 7.40741E-7 L -0.0681 -0.10556 " pathEditMode="relative" rAng="0" ptsTypes="AA">
                                      <p:cBhvr>
                                        <p:cTn id="9" dur="1000" fill="hold"/>
                                        <p:tgtEl>
                                          <p:spTgt spid="1096"/>
                                        </p:tgtEl>
                                        <p:attrNameLst>
                                          <p:attrName>ppt_x</p:attrName>
                                          <p:attrName>ppt_y</p:attrName>
                                        </p:attrNameLst>
                                      </p:cBhvr>
                                      <p:rCtr x="-3581" y="-5278"/>
                                    </p:animMotion>
                                  </p:childTnLst>
                                </p:cTn>
                              </p:par>
                            </p:childTnLst>
                          </p:cTn>
                        </p:par>
                        <p:par>
                          <p:cTn id="10" fill="hold">
                            <p:stCondLst>
                              <p:cond delay="1000"/>
                            </p:stCondLst>
                            <p:childTnLst>
                              <p:par>
                                <p:cTn id="11" presetID="22" presetClass="entr" presetSubtype="1" fill="hold" nodeType="afterEffect">
                                  <p:stCondLst>
                                    <p:cond delay="0"/>
                                  </p:stCondLst>
                                  <p:childTnLst>
                                    <p:set>
                                      <p:cBhvr>
                                        <p:cTn id="12" dur="1" fill="hold">
                                          <p:stCondLst>
                                            <p:cond delay="0"/>
                                          </p:stCondLst>
                                        </p:cTn>
                                        <p:tgtEl>
                                          <p:spTgt spid="1113"/>
                                        </p:tgtEl>
                                        <p:attrNameLst>
                                          <p:attrName>style.visibility</p:attrName>
                                        </p:attrNameLst>
                                      </p:cBhvr>
                                      <p:to>
                                        <p:strVal val="visible"/>
                                      </p:to>
                                    </p:set>
                                    <p:animEffect transition="in" filter="wipe(up)">
                                      <p:cBhvr>
                                        <p:cTn id="13" dur="1000"/>
                                        <p:tgtEl>
                                          <p:spTgt spid="1113"/>
                                        </p:tgtEl>
                                      </p:cBhvr>
                                    </p:animEffect>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229"/>
                                        </p:tgtEl>
                                        <p:attrNameLst>
                                          <p:attrName>style.visibility</p:attrName>
                                        </p:attrNameLst>
                                      </p:cBhvr>
                                      <p:to>
                                        <p:strVal val="visible"/>
                                      </p:to>
                                    </p:set>
                                    <p:animEffect transition="in" filter="dissolve">
                                      <p:cBhvr>
                                        <p:cTn id="17" dur="10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0515600" cy="894622"/>
          </a:xfrm>
        </p:spPr>
        <p:txBody>
          <a:bodyPr/>
          <a:lstStyle/>
          <a:p>
            <a:r>
              <a:rPr lang="en-US" dirty="0"/>
              <a:t>Path attributes and BGP routes</a:t>
            </a:r>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p:txBody>
          <a:bodyPr/>
          <a:lstStyle/>
          <a:p>
            <a:r>
              <a:rPr lang="en-US" dirty="0"/>
              <a:t>Network Layer: 5-</a:t>
            </a:r>
            <a:fld id="{C4204591-24BD-A542-B9D5-F8D8A88D2FEE}" type="slidenum">
              <a:rPr lang="en-US" smtClean="0"/>
              <a:pPr/>
              <a:t>53</a:t>
            </a:fld>
            <a:endParaRPr lang="en-US" dirty="0"/>
          </a:p>
        </p:txBody>
      </p:sp>
      <p:sp>
        <p:nvSpPr>
          <p:cNvPr id="225" name="Rectangle 3">
            <a:extLst>
              <a:ext uri="{FF2B5EF4-FFF2-40B4-BE49-F238E27FC236}">
                <a16:creationId xmlns:a16="http://schemas.microsoft.com/office/drawing/2014/main" id="{39420582-8708-6949-93FD-0D390E28072C}"/>
              </a:ext>
            </a:extLst>
          </p:cNvPr>
          <p:cNvSpPr txBox="1">
            <a:spLocks noChangeArrowheads="1"/>
          </p:cNvSpPr>
          <p:nvPr/>
        </p:nvSpPr>
        <p:spPr>
          <a:xfrm>
            <a:off x="767350" y="1547660"/>
            <a:ext cx="10957012" cy="504103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0513"/>
            <a:r>
              <a:rPr lang="en-US" sz="3200" dirty="0"/>
              <a:t>BGP advertised route:  prefix + attributes </a:t>
            </a:r>
          </a:p>
          <a:p>
            <a:pPr lvl="1" indent="-290513"/>
            <a:r>
              <a:rPr lang="en-US" sz="2800" dirty="0"/>
              <a:t>prefix: destination being advertised</a:t>
            </a:r>
          </a:p>
          <a:p>
            <a:pPr lvl="1" indent="-290513"/>
            <a:r>
              <a:rPr lang="en-US" sz="2800" dirty="0"/>
              <a:t>two important attributes:</a:t>
            </a:r>
          </a:p>
          <a:p>
            <a:pPr marL="920750" lvl="1" indent="-211138"/>
            <a:r>
              <a:rPr lang="en-US" dirty="0">
                <a:solidFill>
                  <a:srgbClr val="000090"/>
                </a:solidFill>
              </a:rPr>
              <a:t>AS-PATH: </a:t>
            </a:r>
            <a:r>
              <a:rPr lang="en-US" dirty="0"/>
              <a:t>list of ASes through which prefix advertisement has passed</a:t>
            </a:r>
          </a:p>
          <a:p>
            <a:pPr marL="920750" lvl="1" indent="-211138"/>
            <a:r>
              <a:rPr lang="en-US" dirty="0">
                <a:solidFill>
                  <a:srgbClr val="000090"/>
                </a:solidFill>
              </a:rPr>
              <a:t>NEXT-HO</a:t>
            </a:r>
            <a:r>
              <a:rPr lang="en-US" dirty="0">
                <a:solidFill>
                  <a:srgbClr val="0000A8"/>
                </a:solidFill>
              </a:rPr>
              <a:t>P: </a:t>
            </a:r>
            <a:r>
              <a:rPr lang="en-US" dirty="0"/>
              <a:t>indicates specific internal-AS router to next-hop AS</a:t>
            </a:r>
          </a:p>
          <a:p>
            <a:pPr marL="347663" indent="-285750"/>
            <a:r>
              <a:rPr lang="en-US" sz="3200" dirty="0">
                <a:solidFill>
                  <a:srgbClr val="C00000"/>
                </a:solidFill>
              </a:rPr>
              <a:t>policy-based routing:</a:t>
            </a:r>
          </a:p>
          <a:p>
            <a:pPr lvl="1"/>
            <a:r>
              <a:rPr lang="en-US" sz="2800" dirty="0"/>
              <a:t>gateway receiving route advertisement uses </a:t>
            </a:r>
            <a:r>
              <a:rPr lang="en-US" sz="2800" i="1" dirty="0">
                <a:solidFill>
                  <a:srgbClr val="0000A8"/>
                </a:solidFill>
              </a:rPr>
              <a:t>import policy </a:t>
            </a:r>
            <a:r>
              <a:rPr lang="en-US" sz="2800" dirty="0"/>
              <a:t>to accept/decline path (e.g., never route through AS Y).</a:t>
            </a:r>
          </a:p>
          <a:p>
            <a:pPr lvl="1"/>
            <a:r>
              <a:rPr lang="en-US" sz="2800" dirty="0"/>
              <a:t>AS policy also determines whether to </a:t>
            </a:r>
            <a:r>
              <a:rPr lang="en-US" sz="2800" i="1" dirty="0">
                <a:solidFill>
                  <a:srgbClr val="0000A8"/>
                </a:solidFill>
              </a:rPr>
              <a:t>advertise</a:t>
            </a:r>
            <a:r>
              <a:rPr lang="en-US" sz="2800" dirty="0">
                <a:solidFill>
                  <a:srgbClr val="0000A8"/>
                </a:solidFill>
              </a:rPr>
              <a:t> </a:t>
            </a:r>
            <a:r>
              <a:rPr lang="en-US" sz="2800" dirty="0"/>
              <a:t>path to other </a:t>
            </a:r>
            <a:r>
              <a:rPr lang="en-US" sz="2800" dirty="0" smtClean="0"/>
              <a:t>neighboring </a:t>
            </a:r>
            <a:r>
              <a:rPr lang="en-US" sz="2800" dirty="0"/>
              <a:t>ASes</a:t>
            </a:r>
          </a:p>
          <a:p>
            <a:pPr lvl="1"/>
            <a:endParaRPr lang="en-US" dirty="0">
              <a:latin typeface="Gill Sans MT" charset="0"/>
            </a:endParaRPr>
          </a:p>
        </p:txBody>
      </p:sp>
    </p:spTree>
    <p:extLst>
      <p:ext uri="{BB962C8B-B14F-4D97-AF65-F5344CB8AC3E}">
        <p14:creationId xmlns:p14="http://schemas.microsoft.com/office/powerpoint/2010/main" val="3946921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5">
                                            <p:txEl>
                                              <p:pRg st="0" end="0"/>
                                            </p:txEl>
                                          </p:spTgt>
                                        </p:tgtEl>
                                        <p:attrNameLst>
                                          <p:attrName>style.visibility</p:attrName>
                                        </p:attrNameLst>
                                      </p:cBhvr>
                                      <p:to>
                                        <p:strVal val="visible"/>
                                      </p:to>
                                    </p:set>
                                    <p:animEffect transition="in" filter="dissolve">
                                      <p:cBhvr>
                                        <p:cTn id="7" dur="500"/>
                                        <p:tgtEl>
                                          <p:spTgt spid="225">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5">
                                            <p:txEl>
                                              <p:pRg st="1" end="1"/>
                                            </p:txEl>
                                          </p:spTgt>
                                        </p:tgtEl>
                                        <p:attrNameLst>
                                          <p:attrName>style.visibility</p:attrName>
                                        </p:attrNameLst>
                                      </p:cBhvr>
                                      <p:to>
                                        <p:strVal val="visible"/>
                                      </p:to>
                                    </p:set>
                                    <p:animEffect transition="in" filter="dissolve">
                                      <p:cBhvr>
                                        <p:cTn id="10" dur="500"/>
                                        <p:tgtEl>
                                          <p:spTgt spid="225">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25">
                                            <p:txEl>
                                              <p:pRg st="2" end="2"/>
                                            </p:txEl>
                                          </p:spTgt>
                                        </p:tgtEl>
                                        <p:attrNameLst>
                                          <p:attrName>style.visibility</p:attrName>
                                        </p:attrNameLst>
                                      </p:cBhvr>
                                      <p:to>
                                        <p:strVal val="visible"/>
                                      </p:to>
                                    </p:set>
                                    <p:animEffect transition="in" filter="dissolve">
                                      <p:cBhvr>
                                        <p:cTn id="13" dur="500"/>
                                        <p:tgtEl>
                                          <p:spTgt spid="225">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25">
                                            <p:txEl>
                                              <p:pRg st="3" end="3"/>
                                            </p:txEl>
                                          </p:spTgt>
                                        </p:tgtEl>
                                        <p:attrNameLst>
                                          <p:attrName>style.visibility</p:attrName>
                                        </p:attrNameLst>
                                      </p:cBhvr>
                                      <p:to>
                                        <p:strVal val="visible"/>
                                      </p:to>
                                    </p:set>
                                    <p:animEffect transition="in" filter="dissolve">
                                      <p:cBhvr>
                                        <p:cTn id="16" dur="500"/>
                                        <p:tgtEl>
                                          <p:spTgt spid="225">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25">
                                            <p:txEl>
                                              <p:pRg st="4" end="4"/>
                                            </p:txEl>
                                          </p:spTgt>
                                        </p:tgtEl>
                                        <p:attrNameLst>
                                          <p:attrName>style.visibility</p:attrName>
                                        </p:attrNameLst>
                                      </p:cBhvr>
                                      <p:to>
                                        <p:strVal val="visible"/>
                                      </p:to>
                                    </p:set>
                                    <p:animEffect transition="in" filter="dissolve">
                                      <p:cBhvr>
                                        <p:cTn id="19" dur="500"/>
                                        <p:tgtEl>
                                          <p:spTgt spid="225">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225">
                                            <p:txEl>
                                              <p:pRg st="5" end="5"/>
                                            </p:txEl>
                                          </p:spTgt>
                                        </p:tgtEl>
                                        <p:attrNameLst>
                                          <p:attrName>style.visibility</p:attrName>
                                        </p:attrNameLst>
                                      </p:cBhvr>
                                      <p:to>
                                        <p:strVal val="visible"/>
                                      </p:to>
                                    </p:set>
                                    <p:animEffect transition="in" filter="dissolve">
                                      <p:cBhvr>
                                        <p:cTn id="24" dur="500"/>
                                        <p:tgtEl>
                                          <p:spTgt spid="225">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225">
                                            <p:txEl>
                                              <p:pRg st="6" end="6"/>
                                            </p:txEl>
                                          </p:spTgt>
                                        </p:tgtEl>
                                        <p:attrNameLst>
                                          <p:attrName>style.visibility</p:attrName>
                                        </p:attrNameLst>
                                      </p:cBhvr>
                                      <p:to>
                                        <p:strVal val="visible"/>
                                      </p:to>
                                    </p:set>
                                    <p:animEffect transition="in" filter="dissolve">
                                      <p:cBhvr>
                                        <p:cTn id="27" dur="500"/>
                                        <p:tgtEl>
                                          <p:spTgt spid="225">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225">
                                            <p:txEl>
                                              <p:pRg st="7" end="7"/>
                                            </p:txEl>
                                          </p:spTgt>
                                        </p:tgtEl>
                                        <p:attrNameLst>
                                          <p:attrName>style.visibility</p:attrName>
                                        </p:attrNameLst>
                                      </p:cBhvr>
                                      <p:to>
                                        <p:strVal val="visible"/>
                                      </p:to>
                                    </p:set>
                                    <p:animEffect transition="in" filter="dissolve">
                                      <p:cBhvr>
                                        <p:cTn id="30" dur="500"/>
                                        <p:tgtEl>
                                          <p:spTgt spid="22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 grpId="0"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66F87E0-BC16-2044-9D92-7DE2BEB869B3}"/>
              </a:ext>
            </a:extLst>
          </p:cNvPr>
          <p:cNvGrpSpPr/>
          <p:nvPr/>
        </p:nvGrpSpPr>
        <p:grpSpPr>
          <a:xfrm>
            <a:off x="1113403" y="1064076"/>
            <a:ext cx="9801110" cy="2876474"/>
            <a:chOff x="1426553" y="3694542"/>
            <a:chExt cx="9801110" cy="2876474"/>
          </a:xfrm>
        </p:grpSpPr>
        <p:grpSp>
          <p:nvGrpSpPr>
            <p:cNvPr id="2" name="Group 1">
              <a:extLst>
                <a:ext uri="{FF2B5EF4-FFF2-40B4-BE49-F238E27FC236}">
                  <a16:creationId xmlns:a16="http://schemas.microsoft.com/office/drawing/2014/main" id="{72D5956A-6AFF-324F-A86C-2445AD959270}"/>
                </a:ext>
              </a:extLst>
            </p:cNvPr>
            <p:cNvGrpSpPr/>
            <p:nvPr/>
          </p:nvGrpSpPr>
          <p:grpSpPr>
            <a:xfrm>
              <a:off x="1426553" y="3694542"/>
              <a:ext cx="9249542" cy="2876474"/>
              <a:chOff x="1426553" y="3694542"/>
              <a:chExt cx="9249542" cy="2876474"/>
            </a:xfrm>
          </p:grpSpPr>
          <p:grpSp>
            <p:nvGrpSpPr>
              <p:cNvPr id="326" name="Group 325">
                <a:extLst>
                  <a:ext uri="{FF2B5EF4-FFF2-40B4-BE49-F238E27FC236}">
                    <a16:creationId xmlns:a16="http://schemas.microsoft.com/office/drawing/2014/main" id="{3FA4F710-D5B4-7046-A1ED-EC8569058F16}"/>
                  </a:ext>
                </a:extLst>
              </p:cNvPr>
              <p:cNvGrpSpPr/>
              <p:nvPr/>
            </p:nvGrpSpPr>
            <p:grpSpPr>
              <a:xfrm>
                <a:off x="4625977" y="4850481"/>
                <a:ext cx="2545688" cy="1720535"/>
                <a:chOff x="4625977" y="4850481"/>
                <a:chExt cx="2545688" cy="1720535"/>
              </a:xfrm>
            </p:grpSpPr>
            <p:grpSp>
              <p:nvGrpSpPr>
                <p:cNvPr id="327" name="Group 326">
                  <a:extLst>
                    <a:ext uri="{FF2B5EF4-FFF2-40B4-BE49-F238E27FC236}">
                      <a16:creationId xmlns:a16="http://schemas.microsoft.com/office/drawing/2014/main" id="{41CF82BA-4C38-E441-B6DB-8606AC3D81E4}"/>
                    </a:ext>
                  </a:extLst>
                </p:cNvPr>
                <p:cNvGrpSpPr/>
                <p:nvPr/>
              </p:nvGrpSpPr>
              <p:grpSpPr>
                <a:xfrm>
                  <a:off x="4625977" y="4850481"/>
                  <a:ext cx="2545688" cy="1720535"/>
                  <a:chOff x="-2170772" y="2784954"/>
                  <a:chExt cx="2712783" cy="1853712"/>
                </a:xfrm>
              </p:grpSpPr>
              <p:sp>
                <p:nvSpPr>
                  <p:cNvPr id="329" name="Freeform 2">
                    <a:extLst>
                      <a:ext uri="{FF2B5EF4-FFF2-40B4-BE49-F238E27FC236}">
                        <a16:creationId xmlns:a16="http://schemas.microsoft.com/office/drawing/2014/main" id="{5D32C3AB-F55F-8B4E-AB8C-C866738EAFC0}"/>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30" name="Group 329">
                    <a:extLst>
                      <a:ext uri="{FF2B5EF4-FFF2-40B4-BE49-F238E27FC236}">
                        <a16:creationId xmlns:a16="http://schemas.microsoft.com/office/drawing/2014/main" id="{BCE2A113-8459-294D-93AC-51114C2BB7A5}"/>
                      </a:ext>
                    </a:extLst>
                  </p:cNvPr>
                  <p:cNvGrpSpPr/>
                  <p:nvPr/>
                </p:nvGrpSpPr>
                <p:grpSpPr>
                  <a:xfrm>
                    <a:off x="-1935370" y="2935816"/>
                    <a:ext cx="2333625" cy="1590649"/>
                    <a:chOff x="833331" y="2873352"/>
                    <a:chExt cx="2333625" cy="1590649"/>
                  </a:xfrm>
                </p:grpSpPr>
                <p:grpSp>
                  <p:nvGrpSpPr>
                    <p:cNvPr id="331" name="Group 330">
                      <a:extLst>
                        <a:ext uri="{FF2B5EF4-FFF2-40B4-BE49-F238E27FC236}">
                          <a16:creationId xmlns:a16="http://schemas.microsoft.com/office/drawing/2014/main" id="{3DC5B94E-9F3B-CA4F-B2B3-8FA7754B1F8A}"/>
                        </a:ext>
                      </a:extLst>
                    </p:cNvPr>
                    <p:cNvGrpSpPr/>
                    <p:nvPr/>
                  </p:nvGrpSpPr>
                  <p:grpSpPr>
                    <a:xfrm>
                      <a:off x="1736090" y="2873352"/>
                      <a:ext cx="565150" cy="369332"/>
                      <a:chOff x="1736090" y="2873352"/>
                      <a:chExt cx="565150" cy="369332"/>
                    </a:xfrm>
                  </p:grpSpPr>
                  <p:grpSp>
                    <p:nvGrpSpPr>
                      <p:cNvPr id="377" name="Group 327">
                        <a:extLst>
                          <a:ext uri="{FF2B5EF4-FFF2-40B4-BE49-F238E27FC236}">
                            <a16:creationId xmlns:a16="http://schemas.microsoft.com/office/drawing/2014/main" id="{D691667E-D89F-1741-B5C0-C67D66B803B7}"/>
                          </a:ext>
                        </a:extLst>
                      </p:cNvPr>
                      <p:cNvGrpSpPr>
                        <a:grpSpLocks/>
                      </p:cNvGrpSpPr>
                      <p:nvPr/>
                    </p:nvGrpSpPr>
                    <p:grpSpPr bwMode="auto">
                      <a:xfrm>
                        <a:off x="1736090" y="2893762"/>
                        <a:ext cx="565150" cy="292100"/>
                        <a:chOff x="1871277" y="1576300"/>
                        <a:chExt cx="1128371" cy="437861"/>
                      </a:xfrm>
                    </p:grpSpPr>
                    <p:sp>
                      <p:nvSpPr>
                        <p:cNvPr id="381" name="Oval 380">
                          <a:extLst>
                            <a:ext uri="{FF2B5EF4-FFF2-40B4-BE49-F238E27FC236}">
                              <a16:creationId xmlns:a16="http://schemas.microsoft.com/office/drawing/2014/main" id="{8ACB025C-BD46-264D-86B5-F4610EBDD49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2" name="Rectangle 381">
                          <a:extLst>
                            <a:ext uri="{FF2B5EF4-FFF2-40B4-BE49-F238E27FC236}">
                              <a16:creationId xmlns:a16="http://schemas.microsoft.com/office/drawing/2014/main" id="{9E6C6F78-0018-504C-974C-7EE07DB9E161}"/>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3" name="Oval 382">
                          <a:extLst>
                            <a:ext uri="{FF2B5EF4-FFF2-40B4-BE49-F238E27FC236}">
                              <a16:creationId xmlns:a16="http://schemas.microsoft.com/office/drawing/2014/main" id="{10BF8138-A763-144D-B849-3F35F9BDD13E}"/>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4" name="Freeform 383">
                          <a:extLst>
                            <a:ext uri="{FF2B5EF4-FFF2-40B4-BE49-F238E27FC236}">
                              <a16:creationId xmlns:a16="http://schemas.microsoft.com/office/drawing/2014/main" id="{2E445D13-3497-5043-A666-4E5F8F6DCD8D}"/>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5" name="Freeform 384">
                          <a:extLst>
                            <a:ext uri="{FF2B5EF4-FFF2-40B4-BE49-F238E27FC236}">
                              <a16:creationId xmlns:a16="http://schemas.microsoft.com/office/drawing/2014/main" id="{5425765F-BB97-ED46-B683-5E2467F4A37F}"/>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6" name="Freeform 385">
                          <a:extLst>
                            <a:ext uri="{FF2B5EF4-FFF2-40B4-BE49-F238E27FC236}">
                              <a16:creationId xmlns:a16="http://schemas.microsoft.com/office/drawing/2014/main" id="{45925870-1C45-CC4B-B07E-41D8D601DD57}"/>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7" name="Freeform 386">
                          <a:extLst>
                            <a:ext uri="{FF2B5EF4-FFF2-40B4-BE49-F238E27FC236}">
                              <a16:creationId xmlns:a16="http://schemas.microsoft.com/office/drawing/2014/main" id="{B743B76C-29EC-134F-8A5F-5A225225B9A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88" name="Straight Connector 387">
                          <a:extLst>
                            <a:ext uri="{FF2B5EF4-FFF2-40B4-BE49-F238E27FC236}">
                              <a16:creationId xmlns:a16="http://schemas.microsoft.com/office/drawing/2014/main" id="{9DA784E9-56EA-2E45-9005-933D2E6C5F01}"/>
                            </a:ext>
                          </a:extLst>
                        </p:cNvPr>
                        <p:cNvCxnSpPr>
                          <a:endCxn id="383"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89" name="Straight Connector 388">
                          <a:extLst>
                            <a:ext uri="{FF2B5EF4-FFF2-40B4-BE49-F238E27FC236}">
                              <a16:creationId xmlns:a16="http://schemas.microsoft.com/office/drawing/2014/main" id="{7ACADECB-3BF4-D24B-899E-736B92C76CB7}"/>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78" name="Group 377">
                        <a:extLst>
                          <a:ext uri="{FF2B5EF4-FFF2-40B4-BE49-F238E27FC236}">
                            <a16:creationId xmlns:a16="http://schemas.microsoft.com/office/drawing/2014/main" id="{EE319B35-F7D2-B64D-AD84-C9C700700CF8}"/>
                          </a:ext>
                        </a:extLst>
                      </p:cNvPr>
                      <p:cNvGrpSpPr/>
                      <p:nvPr/>
                    </p:nvGrpSpPr>
                    <p:grpSpPr>
                      <a:xfrm>
                        <a:off x="1770362" y="2873352"/>
                        <a:ext cx="441422" cy="369332"/>
                        <a:chOff x="667045" y="1708643"/>
                        <a:chExt cx="441422" cy="369332"/>
                      </a:xfrm>
                    </p:grpSpPr>
                    <p:sp>
                      <p:nvSpPr>
                        <p:cNvPr id="379" name="Oval 378">
                          <a:extLst>
                            <a:ext uri="{FF2B5EF4-FFF2-40B4-BE49-F238E27FC236}">
                              <a16:creationId xmlns:a16="http://schemas.microsoft.com/office/drawing/2014/main" id="{5017FCF8-7E0B-284A-B2A3-31A19E9271CF}"/>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0" name="TextBox 379">
                          <a:extLst>
                            <a:ext uri="{FF2B5EF4-FFF2-40B4-BE49-F238E27FC236}">
                              <a16:creationId xmlns:a16="http://schemas.microsoft.com/office/drawing/2014/main" id="{DAB61EBE-24C8-5F45-A0A0-8C4E7B431D3B}"/>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2b</a:t>
                          </a:r>
                        </a:p>
                      </p:txBody>
                    </p:sp>
                  </p:grpSp>
                </p:grpSp>
                <p:grpSp>
                  <p:nvGrpSpPr>
                    <p:cNvPr id="332" name="Group 331">
                      <a:extLst>
                        <a:ext uri="{FF2B5EF4-FFF2-40B4-BE49-F238E27FC236}">
                          <a16:creationId xmlns:a16="http://schemas.microsoft.com/office/drawing/2014/main" id="{D5A5F7C1-DCE7-514B-A455-D8AAB7B88C3E}"/>
                        </a:ext>
                      </a:extLst>
                    </p:cNvPr>
                    <p:cNvGrpSpPr/>
                    <p:nvPr/>
                  </p:nvGrpSpPr>
                  <p:grpSpPr>
                    <a:xfrm>
                      <a:off x="1740320" y="4094669"/>
                      <a:ext cx="565150" cy="369332"/>
                      <a:chOff x="1736090" y="2873352"/>
                      <a:chExt cx="565150" cy="369332"/>
                    </a:xfrm>
                  </p:grpSpPr>
                  <p:grpSp>
                    <p:nvGrpSpPr>
                      <p:cNvPr id="364" name="Group 327">
                        <a:extLst>
                          <a:ext uri="{FF2B5EF4-FFF2-40B4-BE49-F238E27FC236}">
                            <a16:creationId xmlns:a16="http://schemas.microsoft.com/office/drawing/2014/main" id="{7E6F22A2-5FAF-7444-BB97-35E6428683C8}"/>
                          </a:ext>
                        </a:extLst>
                      </p:cNvPr>
                      <p:cNvGrpSpPr>
                        <a:grpSpLocks/>
                      </p:cNvGrpSpPr>
                      <p:nvPr/>
                    </p:nvGrpSpPr>
                    <p:grpSpPr bwMode="auto">
                      <a:xfrm>
                        <a:off x="1736090" y="2893762"/>
                        <a:ext cx="565150" cy="292100"/>
                        <a:chOff x="1871277" y="1576300"/>
                        <a:chExt cx="1128371" cy="437861"/>
                      </a:xfrm>
                    </p:grpSpPr>
                    <p:sp>
                      <p:nvSpPr>
                        <p:cNvPr id="368" name="Oval 367">
                          <a:extLst>
                            <a:ext uri="{FF2B5EF4-FFF2-40B4-BE49-F238E27FC236}">
                              <a16:creationId xmlns:a16="http://schemas.microsoft.com/office/drawing/2014/main" id="{264D9F24-EECC-4A43-9FE5-8877E024E9BE}"/>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9" name="Rectangle 368">
                          <a:extLst>
                            <a:ext uri="{FF2B5EF4-FFF2-40B4-BE49-F238E27FC236}">
                              <a16:creationId xmlns:a16="http://schemas.microsoft.com/office/drawing/2014/main" id="{BF703327-586E-544B-8ADC-3BFBBED3A84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0" name="Oval 369">
                          <a:extLst>
                            <a:ext uri="{FF2B5EF4-FFF2-40B4-BE49-F238E27FC236}">
                              <a16:creationId xmlns:a16="http://schemas.microsoft.com/office/drawing/2014/main" id="{1C9773E0-F318-654C-92DD-B85E574EC88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71" name="Freeform 370">
                          <a:extLst>
                            <a:ext uri="{FF2B5EF4-FFF2-40B4-BE49-F238E27FC236}">
                              <a16:creationId xmlns:a16="http://schemas.microsoft.com/office/drawing/2014/main" id="{E0404126-ECF1-104C-AA7B-EE2070DA005D}"/>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2" name="Freeform 371">
                          <a:extLst>
                            <a:ext uri="{FF2B5EF4-FFF2-40B4-BE49-F238E27FC236}">
                              <a16:creationId xmlns:a16="http://schemas.microsoft.com/office/drawing/2014/main" id="{237658F5-E894-9747-BAA8-2407BF6DEEE0}"/>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3" name="Freeform 372">
                          <a:extLst>
                            <a:ext uri="{FF2B5EF4-FFF2-40B4-BE49-F238E27FC236}">
                              <a16:creationId xmlns:a16="http://schemas.microsoft.com/office/drawing/2014/main" id="{A08727E2-E212-1748-B77A-E6D8C479A92C}"/>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4" name="Freeform 373">
                          <a:extLst>
                            <a:ext uri="{FF2B5EF4-FFF2-40B4-BE49-F238E27FC236}">
                              <a16:creationId xmlns:a16="http://schemas.microsoft.com/office/drawing/2014/main" id="{4DFF691A-759E-264E-A541-A6C5EF54E003}"/>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5" name="Straight Connector 374">
                          <a:extLst>
                            <a:ext uri="{FF2B5EF4-FFF2-40B4-BE49-F238E27FC236}">
                              <a16:creationId xmlns:a16="http://schemas.microsoft.com/office/drawing/2014/main" id="{2A480683-5E45-DF4D-93DE-C33A593DD265}"/>
                            </a:ext>
                          </a:extLst>
                        </p:cNvPr>
                        <p:cNvCxnSpPr>
                          <a:endCxn id="37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76" name="Straight Connector 375">
                          <a:extLst>
                            <a:ext uri="{FF2B5EF4-FFF2-40B4-BE49-F238E27FC236}">
                              <a16:creationId xmlns:a16="http://schemas.microsoft.com/office/drawing/2014/main" id="{E8A6390C-F90C-524E-A4B0-8D315BADE860}"/>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65" name="Group 364">
                        <a:extLst>
                          <a:ext uri="{FF2B5EF4-FFF2-40B4-BE49-F238E27FC236}">
                            <a16:creationId xmlns:a16="http://schemas.microsoft.com/office/drawing/2014/main" id="{5F0E716E-C8E6-1B47-85BB-73B240EC79DF}"/>
                          </a:ext>
                        </a:extLst>
                      </p:cNvPr>
                      <p:cNvGrpSpPr/>
                      <p:nvPr/>
                    </p:nvGrpSpPr>
                    <p:grpSpPr>
                      <a:xfrm>
                        <a:off x="1770362" y="2873352"/>
                        <a:ext cx="441422" cy="369332"/>
                        <a:chOff x="667045" y="1708643"/>
                        <a:chExt cx="441422" cy="369332"/>
                      </a:xfrm>
                    </p:grpSpPr>
                    <p:sp>
                      <p:nvSpPr>
                        <p:cNvPr id="366" name="Oval 365">
                          <a:extLst>
                            <a:ext uri="{FF2B5EF4-FFF2-40B4-BE49-F238E27FC236}">
                              <a16:creationId xmlns:a16="http://schemas.microsoft.com/office/drawing/2014/main" id="{2179CBA6-E4A0-A141-B532-FF9B55802196}"/>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7" name="TextBox 366">
                          <a:extLst>
                            <a:ext uri="{FF2B5EF4-FFF2-40B4-BE49-F238E27FC236}">
                              <a16:creationId xmlns:a16="http://schemas.microsoft.com/office/drawing/2014/main" id="{F8499B24-2539-E040-88DD-A1C48428730C}"/>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2d</a:t>
                          </a:r>
                        </a:p>
                      </p:txBody>
                    </p:sp>
                  </p:grpSp>
                </p:grpSp>
                <p:grpSp>
                  <p:nvGrpSpPr>
                    <p:cNvPr id="333" name="Group 332">
                      <a:extLst>
                        <a:ext uri="{FF2B5EF4-FFF2-40B4-BE49-F238E27FC236}">
                          <a16:creationId xmlns:a16="http://schemas.microsoft.com/office/drawing/2014/main" id="{121D11B3-372B-0D4B-AE83-60A0179202ED}"/>
                        </a:ext>
                      </a:extLst>
                    </p:cNvPr>
                    <p:cNvGrpSpPr/>
                    <p:nvPr/>
                  </p:nvGrpSpPr>
                  <p:grpSpPr>
                    <a:xfrm>
                      <a:off x="2601806" y="3485072"/>
                      <a:ext cx="565150" cy="369332"/>
                      <a:chOff x="1736090" y="2873352"/>
                      <a:chExt cx="565150" cy="369332"/>
                    </a:xfrm>
                  </p:grpSpPr>
                  <p:grpSp>
                    <p:nvGrpSpPr>
                      <p:cNvPr id="351" name="Group 327">
                        <a:extLst>
                          <a:ext uri="{FF2B5EF4-FFF2-40B4-BE49-F238E27FC236}">
                            <a16:creationId xmlns:a16="http://schemas.microsoft.com/office/drawing/2014/main" id="{D3EC063C-BF7E-C14E-AD00-250D7E9A18E3}"/>
                          </a:ext>
                        </a:extLst>
                      </p:cNvPr>
                      <p:cNvGrpSpPr>
                        <a:grpSpLocks/>
                      </p:cNvGrpSpPr>
                      <p:nvPr/>
                    </p:nvGrpSpPr>
                    <p:grpSpPr bwMode="auto">
                      <a:xfrm>
                        <a:off x="1736090" y="2893762"/>
                        <a:ext cx="565150" cy="292100"/>
                        <a:chOff x="1871277" y="1576300"/>
                        <a:chExt cx="1128371" cy="437861"/>
                      </a:xfrm>
                    </p:grpSpPr>
                    <p:sp>
                      <p:nvSpPr>
                        <p:cNvPr id="355" name="Oval 354">
                          <a:extLst>
                            <a:ext uri="{FF2B5EF4-FFF2-40B4-BE49-F238E27FC236}">
                              <a16:creationId xmlns:a16="http://schemas.microsoft.com/office/drawing/2014/main" id="{2929264F-E3A2-E746-B8C1-16E6E3E6648C}"/>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56" name="Rectangle 355">
                          <a:extLst>
                            <a:ext uri="{FF2B5EF4-FFF2-40B4-BE49-F238E27FC236}">
                              <a16:creationId xmlns:a16="http://schemas.microsoft.com/office/drawing/2014/main" id="{12535E0E-5AB5-C447-8574-0DD0B57CBCF0}"/>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7" name="Oval 356">
                          <a:extLst>
                            <a:ext uri="{FF2B5EF4-FFF2-40B4-BE49-F238E27FC236}">
                              <a16:creationId xmlns:a16="http://schemas.microsoft.com/office/drawing/2014/main" id="{F74A74A3-6935-B648-97E6-B26BBE8C0F04}"/>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58" name="Freeform 357">
                          <a:extLst>
                            <a:ext uri="{FF2B5EF4-FFF2-40B4-BE49-F238E27FC236}">
                              <a16:creationId xmlns:a16="http://schemas.microsoft.com/office/drawing/2014/main" id="{C5657149-28B0-6C4B-9ABE-46EF4BB432B1}"/>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9" name="Freeform 358">
                          <a:extLst>
                            <a:ext uri="{FF2B5EF4-FFF2-40B4-BE49-F238E27FC236}">
                              <a16:creationId xmlns:a16="http://schemas.microsoft.com/office/drawing/2014/main" id="{22AA5D95-042C-2D4D-B8C7-B8B5D1C89EA4}"/>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0" name="Freeform 359">
                          <a:extLst>
                            <a:ext uri="{FF2B5EF4-FFF2-40B4-BE49-F238E27FC236}">
                              <a16:creationId xmlns:a16="http://schemas.microsoft.com/office/drawing/2014/main" id="{2654F906-2F6D-0644-9124-56E034687217}"/>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1" name="Freeform 360">
                          <a:extLst>
                            <a:ext uri="{FF2B5EF4-FFF2-40B4-BE49-F238E27FC236}">
                              <a16:creationId xmlns:a16="http://schemas.microsoft.com/office/drawing/2014/main" id="{7DD8C8E1-DE2D-D548-984A-4AF1BA933538}"/>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2" name="Straight Connector 361">
                          <a:extLst>
                            <a:ext uri="{FF2B5EF4-FFF2-40B4-BE49-F238E27FC236}">
                              <a16:creationId xmlns:a16="http://schemas.microsoft.com/office/drawing/2014/main" id="{37DE1D90-B022-D14C-8C5A-658D513AE56C}"/>
                            </a:ext>
                          </a:extLst>
                        </p:cNvPr>
                        <p:cNvCxnSpPr>
                          <a:endCxn id="357"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63" name="Straight Connector 362">
                          <a:extLst>
                            <a:ext uri="{FF2B5EF4-FFF2-40B4-BE49-F238E27FC236}">
                              <a16:creationId xmlns:a16="http://schemas.microsoft.com/office/drawing/2014/main" id="{92AB4418-6EFC-7545-B3F8-6E102E4CE26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52" name="Group 351">
                        <a:extLst>
                          <a:ext uri="{FF2B5EF4-FFF2-40B4-BE49-F238E27FC236}">
                            <a16:creationId xmlns:a16="http://schemas.microsoft.com/office/drawing/2014/main" id="{8C04C8BC-393E-5A44-AA0C-8D0532A36139}"/>
                          </a:ext>
                        </a:extLst>
                      </p:cNvPr>
                      <p:cNvGrpSpPr/>
                      <p:nvPr/>
                    </p:nvGrpSpPr>
                    <p:grpSpPr>
                      <a:xfrm>
                        <a:off x="1770362" y="2873352"/>
                        <a:ext cx="428460" cy="369332"/>
                        <a:chOff x="667045" y="1708643"/>
                        <a:chExt cx="428460" cy="369332"/>
                      </a:xfrm>
                    </p:grpSpPr>
                    <p:sp>
                      <p:nvSpPr>
                        <p:cNvPr id="353" name="Oval 352">
                          <a:extLst>
                            <a:ext uri="{FF2B5EF4-FFF2-40B4-BE49-F238E27FC236}">
                              <a16:creationId xmlns:a16="http://schemas.microsoft.com/office/drawing/2014/main" id="{0D1B3D13-747B-4C4D-B965-FA9DE8E46AE7}"/>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4" name="TextBox 353">
                          <a:extLst>
                            <a:ext uri="{FF2B5EF4-FFF2-40B4-BE49-F238E27FC236}">
                              <a16:creationId xmlns:a16="http://schemas.microsoft.com/office/drawing/2014/main" id="{B7CB8D24-DAB3-2842-A83A-8EB431D2DB08}"/>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2c</a:t>
                          </a:r>
                        </a:p>
                      </p:txBody>
                    </p:sp>
                  </p:grpSp>
                </p:grpSp>
                <p:grpSp>
                  <p:nvGrpSpPr>
                    <p:cNvPr id="334" name="Group 333">
                      <a:extLst>
                        <a:ext uri="{FF2B5EF4-FFF2-40B4-BE49-F238E27FC236}">
                          <a16:creationId xmlns:a16="http://schemas.microsoft.com/office/drawing/2014/main" id="{A2A5EDB9-5053-BD46-84B3-9CF256ED9FFF}"/>
                        </a:ext>
                      </a:extLst>
                    </p:cNvPr>
                    <p:cNvGrpSpPr/>
                    <p:nvPr/>
                  </p:nvGrpSpPr>
                  <p:grpSpPr>
                    <a:xfrm>
                      <a:off x="833331" y="3478719"/>
                      <a:ext cx="565150" cy="369332"/>
                      <a:chOff x="1736090" y="2873352"/>
                      <a:chExt cx="565150" cy="369332"/>
                    </a:xfrm>
                  </p:grpSpPr>
                  <p:grpSp>
                    <p:nvGrpSpPr>
                      <p:cNvPr id="338" name="Group 327">
                        <a:extLst>
                          <a:ext uri="{FF2B5EF4-FFF2-40B4-BE49-F238E27FC236}">
                            <a16:creationId xmlns:a16="http://schemas.microsoft.com/office/drawing/2014/main" id="{1A391E19-705E-B94C-B24A-3AB0272DF0C1}"/>
                          </a:ext>
                        </a:extLst>
                      </p:cNvPr>
                      <p:cNvGrpSpPr>
                        <a:grpSpLocks/>
                      </p:cNvGrpSpPr>
                      <p:nvPr/>
                    </p:nvGrpSpPr>
                    <p:grpSpPr bwMode="auto">
                      <a:xfrm>
                        <a:off x="1736090" y="2893762"/>
                        <a:ext cx="565150" cy="292100"/>
                        <a:chOff x="1871277" y="1576300"/>
                        <a:chExt cx="1128371" cy="437861"/>
                      </a:xfrm>
                    </p:grpSpPr>
                    <p:sp>
                      <p:nvSpPr>
                        <p:cNvPr id="342" name="Oval 341">
                          <a:extLst>
                            <a:ext uri="{FF2B5EF4-FFF2-40B4-BE49-F238E27FC236}">
                              <a16:creationId xmlns:a16="http://schemas.microsoft.com/office/drawing/2014/main" id="{B76609F6-7198-B147-8B07-14B31493393C}"/>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3" name="Rectangle 342">
                          <a:extLst>
                            <a:ext uri="{FF2B5EF4-FFF2-40B4-BE49-F238E27FC236}">
                              <a16:creationId xmlns:a16="http://schemas.microsoft.com/office/drawing/2014/main" id="{6C155EBA-3703-394F-95EB-1DA62F98EC86}"/>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4" name="Oval 343">
                          <a:extLst>
                            <a:ext uri="{FF2B5EF4-FFF2-40B4-BE49-F238E27FC236}">
                              <a16:creationId xmlns:a16="http://schemas.microsoft.com/office/drawing/2014/main" id="{3246056F-602C-2446-9A54-9FFA31705F76}"/>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5" name="Freeform 344">
                          <a:extLst>
                            <a:ext uri="{FF2B5EF4-FFF2-40B4-BE49-F238E27FC236}">
                              <a16:creationId xmlns:a16="http://schemas.microsoft.com/office/drawing/2014/main" id="{B6E0FADB-3141-0B4A-BE84-6D4BE8C7ED88}"/>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6" name="Freeform 345">
                          <a:extLst>
                            <a:ext uri="{FF2B5EF4-FFF2-40B4-BE49-F238E27FC236}">
                              <a16:creationId xmlns:a16="http://schemas.microsoft.com/office/drawing/2014/main" id="{03EC0568-FE75-BC4E-83F7-31EC94D8F4E3}"/>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7" name="Freeform 346">
                          <a:extLst>
                            <a:ext uri="{FF2B5EF4-FFF2-40B4-BE49-F238E27FC236}">
                              <a16:creationId xmlns:a16="http://schemas.microsoft.com/office/drawing/2014/main" id="{AD1206D6-B0FC-1A4B-AA94-9E97C0569096}"/>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8" name="Freeform 347">
                          <a:extLst>
                            <a:ext uri="{FF2B5EF4-FFF2-40B4-BE49-F238E27FC236}">
                              <a16:creationId xmlns:a16="http://schemas.microsoft.com/office/drawing/2014/main" id="{F05E392B-1B0B-C34E-87CA-E3798DA7C516}"/>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9" name="Straight Connector 348">
                          <a:extLst>
                            <a:ext uri="{FF2B5EF4-FFF2-40B4-BE49-F238E27FC236}">
                              <a16:creationId xmlns:a16="http://schemas.microsoft.com/office/drawing/2014/main" id="{77707EA2-3AA8-094F-B205-1A70180BD094}"/>
                            </a:ext>
                          </a:extLst>
                        </p:cNvPr>
                        <p:cNvCxnSpPr>
                          <a:endCxn id="34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50" name="Straight Connector 349">
                          <a:extLst>
                            <a:ext uri="{FF2B5EF4-FFF2-40B4-BE49-F238E27FC236}">
                              <a16:creationId xmlns:a16="http://schemas.microsoft.com/office/drawing/2014/main" id="{2D355275-B24C-7B4B-B4D6-95139EDAC6B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39" name="Group 338">
                        <a:extLst>
                          <a:ext uri="{FF2B5EF4-FFF2-40B4-BE49-F238E27FC236}">
                            <a16:creationId xmlns:a16="http://schemas.microsoft.com/office/drawing/2014/main" id="{9647A765-02B6-9046-B0D6-C6257F576558}"/>
                          </a:ext>
                        </a:extLst>
                      </p:cNvPr>
                      <p:cNvGrpSpPr/>
                      <p:nvPr/>
                    </p:nvGrpSpPr>
                    <p:grpSpPr>
                      <a:xfrm>
                        <a:off x="1770362" y="2873352"/>
                        <a:ext cx="441422" cy="369332"/>
                        <a:chOff x="667045" y="1708643"/>
                        <a:chExt cx="441422" cy="369332"/>
                      </a:xfrm>
                    </p:grpSpPr>
                    <p:sp>
                      <p:nvSpPr>
                        <p:cNvPr id="340" name="Oval 339">
                          <a:extLst>
                            <a:ext uri="{FF2B5EF4-FFF2-40B4-BE49-F238E27FC236}">
                              <a16:creationId xmlns:a16="http://schemas.microsoft.com/office/drawing/2014/main" id="{AF1C1B4A-B84F-AE46-9159-286193DF7922}"/>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1" name="TextBox 340">
                          <a:extLst>
                            <a:ext uri="{FF2B5EF4-FFF2-40B4-BE49-F238E27FC236}">
                              <a16:creationId xmlns:a16="http://schemas.microsoft.com/office/drawing/2014/main" id="{87F0EE67-F7E9-E342-8D8F-A0A02CB98DE0}"/>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a:t>
                          </a:r>
                        </a:p>
                      </p:txBody>
                    </p:sp>
                  </p:grpSp>
                </p:grpSp>
                <p:cxnSp>
                  <p:nvCxnSpPr>
                    <p:cNvPr id="335" name="Straight Connector 334">
                      <a:extLst>
                        <a:ext uri="{FF2B5EF4-FFF2-40B4-BE49-F238E27FC236}">
                          <a16:creationId xmlns:a16="http://schemas.microsoft.com/office/drawing/2014/main" id="{37812C5F-1929-844A-BADB-0E3E08E6D941}"/>
                        </a:ext>
                      </a:extLst>
                    </p:cNvPr>
                    <p:cNvCxnSpPr>
                      <a:stCxn id="381"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36" name="Straight Connector 335">
                      <a:extLst>
                        <a:ext uri="{FF2B5EF4-FFF2-40B4-BE49-F238E27FC236}">
                          <a16:creationId xmlns:a16="http://schemas.microsoft.com/office/drawing/2014/main" id="{2481DD5E-AE86-B24B-B71E-1688BDBBBFD0}"/>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37" name="Straight Connector 336">
                      <a:extLst>
                        <a:ext uri="{FF2B5EF4-FFF2-40B4-BE49-F238E27FC236}">
                          <a16:creationId xmlns:a16="http://schemas.microsoft.com/office/drawing/2014/main" id="{594A3DDD-79A7-364D-A728-D974E56BDFDB}"/>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328" name="TextBox 327">
                  <a:extLst>
                    <a:ext uri="{FF2B5EF4-FFF2-40B4-BE49-F238E27FC236}">
                      <a16:creationId xmlns:a16="http://schemas.microsoft.com/office/drawing/2014/main" id="{9D75FDEF-B9B7-3741-A4C0-44AC1083B7D9}"/>
                    </a:ext>
                  </a:extLst>
                </p:cNvPr>
                <p:cNvSpPr txBox="1"/>
                <p:nvPr/>
              </p:nvSpPr>
              <p:spPr>
                <a:xfrm>
                  <a:off x="4833576" y="4910165"/>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2</a:t>
                  </a:r>
                </a:p>
              </p:txBody>
            </p:sp>
          </p:grpSp>
          <p:grpSp>
            <p:nvGrpSpPr>
              <p:cNvPr id="390" name="Group 389">
                <a:extLst>
                  <a:ext uri="{FF2B5EF4-FFF2-40B4-BE49-F238E27FC236}">
                    <a16:creationId xmlns:a16="http://schemas.microsoft.com/office/drawing/2014/main" id="{C2A6BE85-7E51-A445-AFA3-E0C7CA8F8D1B}"/>
                  </a:ext>
                </a:extLst>
              </p:cNvPr>
              <p:cNvGrpSpPr/>
              <p:nvPr/>
            </p:nvGrpSpPr>
            <p:grpSpPr>
              <a:xfrm>
                <a:off x="8100574" y="3694542"/>
                <a:ext cx="2575521" cy="1672516"/>
                <a:chOff x="8100574" y="3694542"/>
                <a:chExt cx="2575521" cy="1672516"/>
              </a:xfrm>
            </p:grpSpPr>
            <p:sp>
              <p:nvSpPr>
                <p:cNvPr id="391" name="Freeform 2">
                  <a:extLst>
                    <a:ext uri="{FF2B5EF4-FFF2-40B4-BE49-F238E27FC236}">
                      <a16:creationId xmlns:a16="http://schemas.microsoft.com/office/drawing/2014/main" id="{C43CE22C-1B8D-D34E-BF6F-63E4F47A29E1}"/>
                    </a:ext>
                  </a:extLst>
                </p:cNvPr>
                <p:cNvSpPr>
                  <a:spLocks/>
                </p:cNvSpPr>
                <p:nvPr/>
              </p:nvSpPr>
              <p:spPr bwMode="auto">
                <a:xfrm>
                  <a:off x="8100574" y="3694542"/>
                  <a:ext cx="2575521" cy="1672516"/>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392" name="Group 391">
                  <a:extLst>
                    <a:ext uri="{FF2B5EF4-FFF2-40B4-BE49-F238E27FC236}">
                      <a16:creationId xmlns:a16="http://schemas.microsoft.com/office/drawing/2014/main" id="{6D8EBC3F-2DE8-9A43-8FBF-017D4C0C4B70}"/>
                    </a:ext>
                  </a:extLst>
                </p:cNvPr>
                <p:cNvGrpSpPr/>
                <p:nvPr/>
              </p:nvGrpSpPr>
              <p:grpSpPr>
                <a:xfrm>
                  <a:off x="8136838" y="3735782"/>
                  <a:ext cx="2402775" cy="1530043"/>
                  <a:chOff x="8136838" y="3735782"/>
                  <a:chExt cx="2402775" cy="1530043"/>
                </a:xfrm>
              </p:grpSpPr>
              <p:grpSp>
                <p:nvGrpSpPr>
                  <p:cNvPr id="393" name="Group 392">
                    <a:extLst>
                      <a:ext uri="{FF2B5EF4-FFF2-40B4-BE49-F238E27FC236}">
                        <a16:creationId xmlns:a16="http://schemas.microsoft.com/office/drawing/2014/main" id="{B005CDC3-A9A4-2146-9183-51C086840199}"/>
                      </a:ext>
                    </a:extLst>
                  </p:cNvPr>
                  <p:cNvGrpSpPr/>
                  <p:nvPr/>
                </p:nvGrpSpPr>
                <p:grpSpPr>
                  <a:xfrm>
                    <a:off x="8324065" y="3830658"/>
                    <a:ext cx="2215548" cy="1435167"/>
                    <a:chOff x="833331" y="2873352"/>
                    <a:chExt cx="2333625" cy="1590649"/>
                  </a:xfrm>
                </p:grpSpPr>
                <p:grpSp>
                  <p:nvGrpSpPr>
                    <p:cNvPr id="395" name="Group 394">
                      <a:extLst>
                        <a:ext uri="{FF2B5EF4-FFF2-40B4-BE49-F238E27FC236}">
                          <a16:creationId xmlns:a16="http://schemas.microsoft.com/office/drawing/2014/main" id="{F3E32640-6A29-6645-A3B6-18D5395D114A}"/>
                        </a:ext>
                      </a:extLst>
                    </p:cNvPr>
                    <p:cNvGrpSpPr/>
                    <p:nvPr/>
                  </p:nvGrpSpPr>
                  <p:grpSpPr>
                    <a:xfrm>
                      <a:off x="1736090" y="2873352"/>
                      <a:ext cx="565150" cy="369332"/>
                      <a:chOff x="1736090" y="2873352"/>
                      <a:chExt cx="565150" cy="369332"/>
                    </a:xfrm>
                  </p:grpSpPr>
                  <p:grpSp>
                    <p:nvGrpSpPr>
                      <p:cNvPr id="443" name="Group 327">
                        <a:extLst>
                          <a:ext uri="{FF2B5EF4-FFF2-40B4-BE49-F238E27FC236}">
                            <a16:creationId xmlns:a16="http://schemas.microsoft.com/office/drawing/2014/main" id="{8D3BFF78-324E-AF45-8848-3C8FFFC24BA5}"/>
                          </a:ext>
                        </a:extLst>
                      </p:cNvPr>
                      <p:cNvGrpSpPr>
                        <a:grpSpLocks/>
                      </p:cNvGrpSpPr>
                      <p:nvPr/>
                    </p:nvGrpSpPr>
                    <p:grpSpPr bwMode="auto">
                      <a:xfrm>
                        <a:off x="1736090" y="2893762"/>
                        <a:ext cx="565150" cy="292100"/>
                        <a:chOff x="1871277" y="1576300"/>
                        <a:chExt cx="1128371" cy="437861"/>
                      </a:xfrm>
                    </p:grpSpPr>
                    <p:sp>
                      <p:nvSpPr>
                        <p:cNvPr id="447" name="Oval 446">
                          <a:extLst>
                            <a:ext uri="{FF2B5EF4-FFF2-40B4-BE49-F238E27FC236}">
                              <a16:creationId xmlns:a16="http://schemas.microsoft.com/office/drawing/2014/main" id="{F27A33BA-25EE-1B4B-BD81-772C360C7AD6}"/>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48" name="Rectangle 447">
                          <a:extLst>
                            <a:ext uri="{FF2B5EF4-FFF2-40B4-BE49-F238E27FC236}">
                              <a16:creationId xmlns:a16="http://schemas.microsoft.com/office/drawing/2014/main" id="{EA195559-1CD2-004C-8DBF-29379DDE53A7}"/>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9" name="Oval 448">
                          <a:extLst>
                            <a:ext uri="{FF2B5EF4-FFF2-40B4-BE49-F238E27FC236}">
                              <a16:creationId xmlns:a16="http://schemas.microsoft.com/office/drawing/2014/main" id="{9AC9A214-093E-C84A-9A2C-4F4336FF5FAF}"/>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50" name="Freeform 449">
                          <a:extLst>
                            <a:ext uri="{FF2B5EF4-FFF2-40B4-BE49-F238E27FC236}">
                              <a16:creationId xmlns:a16="http://schemas.microsoft.com/office/drawing/2014/main" id="{DC19CA3B-4C52-2049-9483-CC73090FB672}"/>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1" name="Freeform 450">
                          <a:extLst>
                            <a:ext uri="{FF2B5EF4-FFF2-40B4-BE49-F238E27FC236}">
                              <a16:creationId xmlns:a16="http://schemas.microsoft.com/office/drawing/2014/main" id="{AB7EEB5E-DF59-5544-96BD-ACBA439E0FDF}"/>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2" name="Freeform 451">
                          <a:extLst>
                            <a:ext uri="{FF2B5EF4-FFF2-40B4-BE49-F238E27FC236}">
                              <a16:creationId xmlns:a16="http://schemas.microsoft.com/office/drawing/2014/main" id="{E9AC7510-C9D7-F04F-93BA-453E9821F931}"/>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3" name="Freeform 452">
                          <a:extLst>
                            <a:ext uri="{FF2B5EF4-FFF2-40B4-BE49-F238E27FC236}">
                              <a16:creationId xmlns:a16="http://schemas.microsoft.com/office/drawing/2014/main" id="{1F5797D9-0F36-BC48-84CD-DEAC34F9BBE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54" name="Straight Connector 453">
                          <a:extLst>
                            <a:ext uri="{FF2B5EF4-FFF2-40B4-BE49-F238E27FC236}">
                              <a16:creationId xmlns:a16="http://schemas.microsoft.com/office/drawing/2014/main" id="{2BE5AB9A-6B7F-9D43-A41D-BA5B83A6B9A4}"/>
                            </a:ext>
                          </a:extLst>
                        </p:cNvPr>
                        <p:cNvCxnSpPr>
                          <a:endCxn id="449"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55" name="Straight Connector 454">
                          <a:extLst>
                            <a:ext uri="{FF2B5EF4-FFF2-40B4-BE49-F238E27FC236}">
                              <a16:creationId xmlns:a16="http://schemas.microsoft.com/office/drawing/2014/main" id="{0C28FB41-4066-3847-9551-6AFD95BD871F}"/>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44" name="Group 443">
                        <a:extLst>
                          <a:ext uri="{FF2B5EF4-FFF2-40B4-BE49-F238E27FC236}">
                            <a16:creationId xmlns:a16="http://schemas.microsoft.com/office/drawing/2014/main" id="{6A6F6662-5ACE-5044-B27E-2A08F445BB5B}"/>
                          </a:ext>
                        </a:extLst>
                      </p:cNvPr>
                      <p:cNvGrpSpPr/>
                      <p:nvPr/>
                    </p:nvGrpSpPr>
                    <p:grpSpPr>
                      <a:xfrm>
                        <a:off x="1770362" y="2873352"/>
                        <a:ext cx="441422" cy="369332"/>
                        <a:chOff x="667045" y="1708643"/>
                        <a:chExt cx="441422" cy="369332"/>
                      </a:xfrm>
                    </p:grpSpPr>
                    <p:sp>
                      <p:nvSpPr>
                        <p:cNvPr id="445" name="Oval 444">
                          <a:extLst>
                            <a:ext uri="{FF2B5EF4-FFF2-40B4-BE49-F238E27FC236}">
                              <a16:creationId xmlns:a16="http://schemas.microsoft.com/office/drawing/2014/main" id="{ED49E014-61C3-2845-AA15-A0BB03BD0F2C}"/>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6" name="TextBox 445">
                          <a:extLst>
                            <a:ext uri="{FF2B5EF4-FFF2-40B4-BE49-F238E27FC236}">
                              <a16:creationId xmlns:a16="http://schemas.microsoft.com/office/drawing/2014/main" id="{1534664D-C8EF-354A-9534-781058229275}"/>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3b</a:t>
                          </a:r>
                        </a:p>
                      </p:txBody>
                    </p:sp>
                  </p:grpSp>
                </p:grpSp>
                <p:grpSp>
                  <p:nvGrpSpPr>
                    <p:cNvPr id="396" name="Group 395">
                      <a:extLst>
                        <a:ext uri="{FF2B5EF4-FFF2-40B4-BE49-F238E27FC236}">
                          <a16:creationId xmlns:a16="http://schemas.microsoft.com/office/drawing/2014/main" id="{819E25B1-916A-2A46-B77A-79516D73AA39}"/>
                        </a:ext>
                      </a:extLst>
                    </p:cNvPr>
                    <p:cNvGrpSpPr/>
                    <p:nvPr/>
                  </p:nvGrpSpPr>
                  <p:grpSpPr>
                    <a:xfrm>
                      <a:off x="1740320" y="4094669"/>
                      <a:ext cx="565150" cy="369332"/>
                      <a:chOff x="1736090" y="2873352"/>
                      <a:chExt cx="565150" cy="369332"/>
                    </a:xfrm>
                  </p:grpSpPr>
                  <p:grpSp>
                    <p:nvGrpSpPr>
                      <p:cNvPr id="430" name="Group 327">
                        <a:extLst>
                          <a:ext uri="{FF2B5EF4-FFF2-40B4-BE49-F238E27FC236}">
                            <a16:creationId xmlns:a16="http://schemas.microsoft.com/office/drawing/2014/main" id="{F2A08A64-7701-6949-A3D3-6FAE2F088B48}"/>
                          </a:ext>
                        </a:extLst>
                      </p:cNvPr>
                      <p:cNvGrpSpPr>
                        <a:grpSpLocks/>
                      </p:cNvGrpSpPr>
                      <p:nvPr/>
                    </p:nvGrpSpPr>
                    <p:grpSpPr bwMode="auto">
                      <a:xfrm>
                        <a:off x="1736090" y="2893762"/>
                        <a:ext cx="565150" cy="292100"/>
                        <a:chOff x="1871277" y="1576300"/>
                        <a:chExt cx="1128371" cy="437861"/>
                      </a:xfrm>
                    </p:grpSpPr>
                    <p:sp>
                      <p:nvSpPr>
                        <p:cNvPr id="434" name="Oval 433">
                          <a:extLst>
                            <a:ext uri="{FF2B5EF4-FFF2-40B4-BE49-F238E27FC236}">
                              <a16:creationId xmlns:a16="http://schemas.microsoft.com/office/drawing/2014/main" id="{51AD815E-97EC-774B-9605-624DE06C0E7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35" name="Rectangle 434">
                          <a:extLst>
                            <a:ext uri="{FF2B5EF4-FFF2-40B4-BE49-F238E27FC236}">
                              <a16:creationId xmlns:a16="http://schemas.microsoft.com/office/drawing/2014/main" id="{2A5B811A-33F0-EA4A-9BB1-A266D8718346}"/>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6" name="Oval 435">
                          <a:extLst>
                            <a:ext uri="{FF2B5EF4-FFF2-40B4-BE49-F238E27FC236}">
                              <a16:creationId xmlns:a16="http://schemas.microsoft.com/office/drawing/2014/main" id="{84C94527-EE80-2445-BBFF-51FD83850108}"/>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37" name="Freeform 436">
                          <a:extLst>
                            <a:ext uri="{FF2B5EF4-FFF2-40B4-BE49-F238E27FC236}">
                              <a16:creationId xmlns:a16="http://schemas.microsoft.com/office/drawing/2014/main" id="{0BC80F35-D2D4-D94B-A55B-B7845BFE0CDA}"/>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8" name="Freeform 437">
                          <a:extLst>
                            <a:ext uri="{FF2B5EF4-FFF2-40B4-BE49-F238E27FC236}">
                              <a16:creationId xmlns:a16="http://schemas.microsoft.com/office/drawing/2014/main" id="{C5239EC0-6DF3-F741-A093-473DE36EF6EB}"/>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9" name="Freeform 438">
                          <a:extLst>
                            <a:ext uri="{FF2B5EF4-FFF2-40B4-BE49-F238E27FC236}">
                              <a16:creationId xmlns:a16="http://schemas.microsoft.com/office/drawing/2014/main" id="{FA3BCA3E-4DA6-BF4D-A89F-4DE707256DC1}"/>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0" name="Freeform 439">
                          <a:extLst>
                            <a:ext uri="{FF2B5EF4-FFF2-40B4-BE49-F238E27FC236}">
                              <a16:creationId xmlns:a16="http://schemas.microsoft.com/office/drawing/2014/main" id="{59F76749-BD6D-AE40-8AEA-F78543E24AF8}"/>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41" name="Straight Connector 440">
                          <a:extLst>
                            <a:ext uri="{FF2B5EF4-FFF2-40B4-BE49-F238E27FC236}">
                              <a16:creationId xmlns:a16="http://schemas.microsoft.com/office/drawing/2014/main" id="{44459EAA-3BF5-3D4A-811A-F9797A24336B}"/>
                            </a:ext>
                          </a:extLst>
                        </p:cNvPr>
                        <p:cNvCxnSpPr>
                          <a:endCxn id="43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42" name="Straight Connector 441">
                          <a:extLst>
                            <a:ext uri="{FF2B5EF4-FFF2-40B4-BE49-F238E27FC236}">
                              <a16:creationId xmlns:a16="http://schemas.microsoft.com/office/drawing/2014/main" id="{8D4B3C43-6CAE-D047-9952-6E72185144A2}"/>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31" name="Group 430">
                        <a:extLst>
                          <a:ext uri="{FF2B5EF4-FFF2-40B4-BE49-F238E27FC236}">
                            <a16:creationId xmlns:a16="http://schemas.microsoft.com/office/drawing/2014/main" id="{CA92683D-800F-2047-8129-5465A79FFD33}"/>
                          </a:ext>
                        </a:extLst>
                      </p:cNvPr>
                      <p:cNvGrpSpPr/>
                      <p:nvPr/>
                    </p:nvGrpSpPr>
                    <p:grpSpPr>
                      <a:xfrm>
                        <a:off x="1770362" y="2873352"/>
                        <a:ext cx="441422" cy="369332"/>
                        <a:chOff x="667045" y="1708643"/>
                        <a:chExt cx="441422" cy="369332"/>
                      </a:xfrm>
                    </p:grpSpPr>
                    <p:sp>
                      <p:nvSpPr>
                        <p:cNvPr id="432" name="Oval 431">
                          <a:extLst>
                            <a:ext uri="{FF2B5EF4-FFF2-40B4-BE49-F238E27FC236}">
                              <a16:creationId xmlns:a16="http://schemas.microsoft.com/office/drawing/2014/main" id="{0066BBBC-73E4-7F49-9AA2-D5DA68DDB980}"/>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3" name="TextBox 432">
                          <a:extLst>
                            <a:ext uri="{FF2B5EF4-FFF2-40B4-BE49-F238E27FC236}">
                              <a16:creationId xmlns:a16="http://schemas.microsoft.com/office/drawing/2014/main" id="{7467833F-71F6-AA47-A111-AE2AA28A6D50}"/>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3d</a:t>
                          </a:r>
                        </a:p>
                      </p:txBody>
                    </p:sp>
                  </p:grpSp>
                </p:grpSp>
                <p:grpSp>
                  <p:nvGrpSpPr>
                    <p:cNvPr id="397" name="Group 396">
                      <a:extLst>
                        <a:ext uri="{FF2B5EF4-FFF2-40B4-BE49-F238E27FC236}">
                          <a16:creationId xmlns:a16="http://schemas.microsoft.com/office/drawing/2014/main" id="{356045F9-F812-1542-86A6-D3D307C29041}"/>
                        </a:ext>
                      </a:extLst>
                    </p:cNvPr>
                    <p:cNvGrpSpPr/>
                    <p:nvPr/>
                  </p:nvGrpSpPr>
                  <p:grpSpPr>
                    <a:xfrm>
                      <a:off x="2601806" y="3485072"/>
                      <a:ext cx="565150" cy="369332"/>
                      <a:chOff x="1736090" y="2873352"/>
                      <a:chExt cx="565150" cy="369332"/>
                    </a:xfrm>
                  </p:grpSpPr>
                  <p:grpSp>
                    <p:nvGrpSpPr>
                      <p:cNvPr id="417" name="Group 327">
                        <a:extLst>
                          <a:ext uri="{FF2B5EF4-FFF2-40B4-BE49-F238E27FC236}">
                            <a16:creationId xmlns:a16="http://schemas.microsoft.com/office/drawing/2014/main" id="{CEBEA866-E0BF-104E-A5F4-7BB1B8594639}"/>
                          </a:ext>
                        </a:extLst>
                      </p:cNvPr>
                      <p:cNvGrpSpPr>
                        <a:grpSpLocks/>
                      </p:cNvGrpSpPr>
                      <p:nvPr/>
                    </p:nvGrpSpPr>
                    <p:grpSpPr bwMode="auto">
                      <a:xfrm>
                        <a:off x="1736090" y="2893762"/>
                        <a:ext cx="565150" cy="292100"/>
                        <a:chOff x="1871277" y="1576300"/>
                        <a:chExt cx="1128371" cy="437861"/>
                      </a:xfrm>
                    </p:grpSpPr>
                    <p:sp>
                      <p:nvSpPr>
                        <p:cNvPr id="421" name="Oval 420">
                          <a:extLst>
                            <a:ext uri="{FF2B5EF4-FFF2-40B4-BE49-F238E27FC236}">
                              <a16:creationId xmlns:a16="http://schemas.microsoft.com/office/drawing/2014/main" id="{704931BC-9A50-D84A-9654-DFB36CA8F9FA}"/>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22" name="Rectangle 421">
                          <a:extLst>
                            <a:ext uri="{FF2B5EF4-FFF2-40B4-BE49-F238E27FC236}">
                              <a16:creationId xmlns:a16="http://schemas.microsoft.com/office/drawing/2014/main" id="{7635018A-DB18-2C40-B0A3-7D382432AAB3}"/>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3" name="Oval 422">
                          <a:extLst>
                            <a:ext uri="{FF2B5EF4-FFF2-40B4-BE49-F238E27FC236}">
                              <a16:creationId xmlns:a16="http://schemas.microsoft.com/office/drawing/2014/main" id="{EA2EBDA8-B3CF-F640-B2B8-A44CC207041A}"/>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24" name="Freeform 423">
                          <a:extLst>
                            <a:ext uri="{FF2B5EF4-FFF2-40B4-BE49-F238E27FC236}">
                              <a16:creationId xmlns:a16="http://schemas.microsoft.com/office/drawing/2014/main" id="{AE46C7AC-04CD-3F4B-B1DA-E4E762A2E58F}"/>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5" name="Freeform 424">
                          <a:extLst>
                            <a:ext uri="{FF2B5EF4-FFF2-40B4-BE49-F238E27FC236}">
                              <a16:creationId xmlns:a16="http://schemas.microsoft.com/office/drawing/2014/main" id="{7F4794D8-655B-744F-B396-10A2335611B8}"/>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6" name="Freeform 425">
                          <a:extLst>
                            <a:ext uri="{FF2B5EF4-FFF2-40B4-BE49-F238E27FC236}">
                              <a16:creationId xmlns:a16="http://schemas.microsoft.com/office/drawing/2014/main" id="{C0EDDCB8-B412-BF47-8A75-E2C40452ACF6}"/>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7" name="Freeform 426">
                          <a:extLst>
                            <a:ext uri="{FF2B5EF4-FFF2-40B4-BE49-F238E27FC236}">
                              <a16:creationId xmlns:a16="http://schemas.microsoft.com/office/drawing/2014/main" id="{E118D7EF-B691-3C42-A7C7-00517C05AE2E}"/>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8" name="Straight Connector 427">
                          <a:extLst>
                            <a:ext uri="{FF2B5EF4-FFF2-40B4-BE49-F238E27FC236}">
                              <a16:creationId xmlns:a16="http://schemas.microsoft.com/office/drawing/2014/main" id="{788ECDE9-56B6-EF47-99F8-D4CE33028187}"/>
                            </a:ext>
                          </a:extLst>
                        </p:cNvPr>
                        <p:cNvCxnSpPr>
                          <a:endCxn id="423"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29" name="Straight Connector 428">
                          <a:extLst>
                            <a:ext uri="{FF2B5EF4-FFF2-40B4-BE49-F238E27FC236}">
                              <a16:creationId xmlns:a16="http://schemas.microsoft.com/office/drawing/2014/main" id="{9F91C4F1-533A-4F4A-A143-8FD5E3D54270}"/>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18" name="Group 417">
                        <a:extLst>
                          <a:ext uri="{FF2B5EF4-FFF2-40B4-BE49-F238E27FC236}">
                            <a16:creationId xmlns:a16="http://schemas.microsoft.com/office/drawing/2014/main" id="{BD240E26-C4DD-7E42-91AD-981A9DE89F70}"/>
                          </a:ext>
                        </a:extLst>
                      </p:cNvPr>
                      <p:cNvGrpSpPr/>
                      <p:nvPr/>
                    </p:nvGrpSpPr>
                    <p:grpSpPr>
                      <a:xfrm>
                        <a:off x="1770362" y="2873352"/>
                        <a:ext cx="428460" cy="369332"/>
                        <a:chOff x="667045" y="1708643"/>
                        <a:chExt cx="428460" cy="369332"/>
                      </a:xfrm>
                    </p:grpSpPr>
                    <p:sp>
                      <p:nvSpPr>
                        <p:cNvPr id="419" name="Oval 418">
                          <a:extLst>
                            <a:ext uri="{FF2B5EF4-FFF2-40B4-BE49-F238E27FC236}">
                              <a16:creationId xmlns:a16="http://schemas.microsoft.com/office/drawing/2014/main" id="{3F4A6376-50D9-BF4A-837A-7E0742425C59}"/>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0" name="TextBox 419">
                          <a:extLst>
                            <a:ext uri="{FF2B5EF4-FFF2-40B4-BE49-F238E27FC236}">
                              <a16:creationId xmlns:a16="http://schemas.microsoft.com/office/drawing/2014/main" id="{09647B67-E484-0349-9F53-63FFF6488190}"/>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3c</a:t>
                          </a:r>
                        </a:p>
                      </p:txBody>
                    </p:sp>
                  </p:grpSp>
                </p:grpSp>
                <p:grpSp>
                  <p:nvGrpSpPr>
                    <p:cNvPr id="398" name="Group 397">
                      <a:extLst>
                        <a:ext uri="{FF2B5EF4-FFF2-40B4-BE49-F238E27FC236}">
                          <a16:creationId xmlns:a16="http://schemas.microsoft.com/office/drawing/2014/main" id="{AE9CA1F8-5B01-F143-97DC-C510EF135670}"/>
                        </a:ext>
                      </a:extLst>
                    </p:cNvPr>
                    <p:cNvGrpSpPr/>
                    <p:nvPr/>
                  </p:nvGrpSpPr>
                  <p:grpSpPr>
                    <a:xfrm>
                      <a:off x="833331" y="3478719"/>
                      <a:ext cx="565150" cy="369332"/>
                      <a:chOff x="1736090" y="2873352"/>
                      <a:chExt cx="565150" cy="369332"/>
                    </a:xfrm>
                  </p:grpSpPr>
                  <p:grpSp>
                    <p:nvGrpSpPr>
                      <p:cNvPr id="404" name="Group 327">
                        <a:extLst>
                          <a:ext uri="{FF2B5EF4-FFF2-40B4-BE49-F238E27FC236}">
                            <a16:creationId xmlns:a16="http://schemas.microsoft.com/office/drawing/2014/main" id="{CAB752F9-B683-864F-8A99-5703F0CC3F99}"/>
                          </a:ext>
                        </a:extLst>
                      </p:cNvPr>
                      <p:cNvGrpSpPr>
                        <a:grpSpLocks/>
                      </p:cNvGrpSpPr>
                      <p:nvPr/>
                    </p:nvGrpSpPr>
                    <p:grpSpPr bwMode="auto">
                      <a:xfrm>
                        <a:off x="1736090" y="2893762"/>
                        <a:ext cx="565150" cy="292100"/>
                        <a:chOff x="1871277" y="1576300"/>
                        <a:chExt cx="1128371" cy="437861"/>
                      </a:xfrm>
                    </p:grpSpPr>
                    <p:sp>
                      <p:nvSpPr>
                        <p:cNvPr id="408" name="Oval 407">
                          <a:extLst>
                            <a:ext uri="{FF2B5EF4-FFF2-40B4-BE49-F238E27FC236}">
                              <a16:creationId xmlns:a16="http://schemas.microsoft.com/office/drawing/2014/main" id="{3E12D15B-77C7-054A-8185-971EB1F97758}"/>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09" name="Rectangle 408">
                          <a:extLst>
                            <a:ext uri="{FF2B5EF4-FFF2-40B4-BE49-F238E27FC236}">
                              <a16:creationId xmlns:a16="http://schemas.microsoft.com/office/drawing/2014/main" id="{3372DB4B-98A8-1845-9BAA-A4E024D0EC30}"/>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BB63E28C-21B0-0D4A-85C9-024E8E37A5C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11" name="Freeform 410">
                          <a:extLst>
                            <a:ext uri="{FF2B5EF4-FFF2-40B4-BE49-F238E27FC236}">
                              <a16:creationId xmlns:a16="http://schemas.microsoft.com/office/drawing/2014/main" id="{CA08250B-0D9B-1D42-947F-E639FE3E1CC1}"/>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2" name="Freeform 411">
                          <a:extLst>
                            <a:ext uri="{FF2B5EF4-FFF2-40B4-BE49-F238E27FC236}">
                              <a16:creationId xmlns:a16="http://schemas.microsoft.com/office/drawing/2014/main" id="{049F2219-3805-8B46-9ED1-95F71737ECC1}"/>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3" name="Freeform 412">
                          <a:extLst>
                            <a:ext uri="{FF2B5EF4-FFF2-40B4-BE49-F238E27FC236}">
                              <a16:creationId xmlns:a16="http://schemas.microsoft.com/office/drawing/2014/main" id="{7EE66B4A-1F51-CF4F-AF06-CBC9A9CBFADE}"/>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4" name="Freeform 413">
                          <a:extLst>
                            <a:ext uri="{FF2B5EF4-FFF2-40B4-BE49-F238E27FC236}">
                              <a16:creationId xmlns:a16="http://schemas.microsoft.com/office/drawing/2014/main" id="{BE7134B3-C1F8-3A47-913A-E7ABA9FD5878}"/>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5" name="Straight Connector 414">
                          <a:extLst>
                            <a:ext uri="{FF2B5EF4-FFF2-40B4-BE49-F238E27FC236}">
                              <a16:creationId xmlns:a16="http://schemas.microsoft.com/office/drawing/2014/main" id="{4D0FD399-E9AA-FA4F-B0E0-AAF027B486D7}"/>
                            </a:ext>
                          </a:extLst>
                        </p:cNvPr>
                        <p:cNvCxnSpPr>
                          <a:endCxn id="41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16" name="Straight Connector 415">
                          <a:extLst>
                            <a:ext uri="{FF2B5EF4-FFF2-40B4-BE49-F238E27FC236}">
                              <a16:creationId xmlns:a16="http://schemas.microsoft.com/office/drawing/2014/main" id="{5AD22A5F-1923-104B-8462-8720EBBEC8AA}"/>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05" name="Group 404">
                        <a:extLst>
                          <a:ext uri="{FF2B5EF4-FFF2-40B4-BE49-F238E27FC236}">
                            <a16:creationId xmlns:a16="http://schemas.microsoft.com/office/drawing/2014/main" id="{556A4826-AF3A-FB48-8910-28B75C7AFF0F}"/>
                          </a:ext>
                        </a:extLst>
                      </p:cNvPr>
                      <p:cNvGrpSpPr/>
                      <p:nvPr/>
                    </p:nvGrpSpPr>
                    <p:grpSpPr>
                      <a:xfrm>
                        <a:off x="1770362" y="2873352"/>
                        <a:ext cx="441422" cy="369332"/>
                        <a:chOff x="667045" y="1708643"/>
                        <a:chExt cx="441422" cy="369332"/>
                      </a:xfrm>
                    </p:grpSpPr>
                    <p:sp>
                      <p:nvSpPr>
                        <p:cNvPr id="406" name="Oval 405">
                          <a:extLst>
                            <a:ext uri="{FF2B5EF4-FFF2-40B4-BE49-F238E27FC236}">
                              <a16:creationId xmlns:a16="http://schemas.microsoft.com/office/drawing/2014/main" id="{92A31B84-8B04-1C4C-8AE9-DD076B7C463D}"/>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7" name="TextBox 406">
                          <a:extLst>
                            <a:ext uri="{FF2B5EF4-FFF2-40B4-BE49-F238E27FC236}">
                              <a16:creationId xmlns:a16="http://schemas.microsoft.com/office/drawing/2014/main" id="{230045ED-1680-5C4A-AACE-1B7C1C326B45}"/>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a:t>
                          </a:r>
                        </a:p>
                      </p:txBody>
                    </p:sp>
                  </p:grpSp>
                </p:grpSp>
                <p:cxnSp>
                  <p:nvCxnSpPr>
                    <p:cNvPr id="399" name="Straight Connector 398">
                      <a:extLst>
                        <a:ext uri="{FF2B5EF4-FFF2-40B4-BE49-F238E27FC236}">
                          <a16:creationId xmlns:a16="http://schemas.microsoft.com/office/drawing/2014/main" id="{EDC4CDC9-0ABD-D544-AFDF-317C5C765A9D}"/>
                        </a:ext>
                      </a:extLst>
                    </p:cNvPr>
                    <p:cNvCxnSpPr>
                      <a:stCxn id="446" idx="2"/>
                      <a:endCxn id="433" idx="0"/>
                    </p:cNvCxnSpPr>
                    <p:nvPr/>
                  </p:nvCxnSpPr>
                  <p:spPr bwMode="auto">
                    <a:xfrm>
                      <a:off x="1991073" y="3242684"/>
                      <a:ext cx="4230" cy="851985"/>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00" name="Straight Connector 399">
                      <a:extLst>
                        <a:ext uri="{FF2B5EF4-FFF2-40B4-BE49-F238E27FC236}">
                          <a16:creationId xmlns:a16="http://schemas.microsoft.com/office/drawing/2014/main" id="{7F968A38-9837-534C-9589-EC834038D593}"/>
                        </a:ext>
                      </a:extLst>
                    </p:cNvPr>
                    <p:cNvCxnSpPr/>
                    <p:nvPr/>
                  </p:nvCxnSpPr>
                  <p:spPr bwMode="auto">
                    <a:xfrm>
                      <a:off x="1407477" y="3648621"/>
                      <a:ext cx="1204913" cy="635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01" name="Straight Connector 400">
                      <a:extLst>
                        <a:ext uri="{FF2B5EF4-FFF2-40B4-BE49-F238E27FC236}">
                          <a16:creationId xmlns:a16="http://schemas.microsoft.com/office/drawing/2014/main" id="{D08D494F-3397-294B-AE0A-77BFE8172FBD}"/>
                        </a:ext>
                      </a:extLst>
                    </p:cNvPr>
                    <p:cNvCxnSpPr>
                      <a:stCxn id="447"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02" name="Straight Connector 401">
                      <a:extLst>
                        <a:ext uri="{FF2B5EF4-FFF2-40B4-BE49-F238E27FC236}">
                          <a16:creationId xmlns:a16="http://schemas.microsoft.com/office/drawing/2014/main" id="{CBB666A9-21C8-724D-8999-122C30692856}"/>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03" name="Straight Connector 402">
                      <a:extLst>
                        <a:ext uri="{FF2B5EF4-FFF2-40B4-BE49-F238E27FC236}">
                          <a16:creationId xmlns:a16="http://schemas.microsoft.com/office/drawing/2014/main" id="{FEED83B9-915E-D54F-843B-4AC820D03D49}"/>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394" name="TextBox 393">
                    <a:extLst>
                      <a:ext uri="{FF2B5EF4-FFF2-40B4-BE49-F238E27FC236}">
                        <a16:creationId xmlns:a16="http://schemas.microsoft.com/office/drawing/2014/main" id="{62CD51D1-06C9-0F42-8580-EEBC1FB2FFB3}"/>
                      </a:ext>
                    </a:extLst>
                  </p:cNvPr>
                  <p:cNvSpPr txBox="1"/>
                  <p:nvPr/>
                </p:nvSpPr>
                <p:spPr>
                  <a:xfrm>
                    <a:off x="8136838" y="3735782"/>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3</a:t>
                    </a:r>
                  </a:p>
                </p:txBody>
              </p:sp>
            </p:grpSp>
          </p:grpSp>
          <p:grpSp>
            <p:nvGrpSpPr>
              <p:cNvPr id="456" name="Group 455">
                <a:extLst>
                  <a:ext uri="{FF2B5EF4-FFF2-40B4-BE49-F238E27FC236}">
                    <a16:creationId xmlns:a16="http://schemas.microsoft.com/office/drawing/2014/main" id="{D60139D0-66DE-9D48-92C7-D766B48C98E4}"/>
                  </a:ext>
                </a:extLst>
              </p:cNvPr>
              <p:cNvGrpSpPr/>
              <p:nvPr/>
            </p:nvGrpSpPr>
            <p:grpSpPr>
              <a:xfrm>
                <a:off x="1426553" y="4136253"/>
                <a:ext cx="3452487" cy="1719017"/>
                <a:chOff x="1426553" y="4136253"/>
                <a:chExt cx="3452487" cy="1719017"/>
              </a:xfrm>
            </p:grpSpPr>
            <p:grpSp>
              <p:nvGrpSpPr>
                <p:cNvPr id="457" name="Group 456">
                  <a:extLst>
                    <a:ext uri="{FF2B5EF4-FFF2-40B4-BE49-F238E27FC236}">
                      <a16:creationId xmlns:a16="http://schemas.microsoft.com/office/drawing/2014/main" id="{7682442D-4DE1-D34A-AF05-094173737CE5}"/>
                    </a:ext>
                  </a:extLst>
                </p:cNvPr>
                <p:cNvGrpSpPr/>
                <p:nvPr/>
              </p:nvGrpSpPr>
              <p:grpSpPr>
                <a:xfrm>
                  <a:off x="1426553" y="4136253"/>
                  <a:ext cx="2557336" cy="1719017"/>
                  <a:chOff x="-2170772" y="2784954"/>
                  <a:chExt cx="2712783" cy="1853712"/>
                </a:xfrm>
              </p:grpSpPr>
              <p:sp>
                <p:nvSpPr>
                  <p:cNvPr id="460" name="Freeform 2">
                    <a:extLst>
                      <a:ext uri="{FF2B5EF4-FFF2-40B4-BE49-F238E27FC236}">
                        <a16:creationId xmlns:a16="http://schemas.microsoft.com/office/drawing/2014/main" id="{989F3E7E-7845-5D4A-B653-5093F2144A8F}"/>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61" name="Group 460">
                    <a:extLst>
                      <a:ext uri="{FF2B5EF4-FFF2-40B4-BE49-F238E27FC236}">
                        <a16:creationId xmlns:a16="http://schemas.microsoft.com/office/drawing/2014/main" id="{847C0145-AA17-C74A-85B9-5E0D57F0D1B3}"/>
                      </a:ext>
                    </a:extLst>
                  </p:cNvPr>
                  <p:cNvGrpSpPr/>
                  <p:nvPr/>
                </p:nvGrpSpPr>
                <p:grpSpPr>
                  <a:xfrm>
                    <a:off x="-1935370" y="2935816"/>
                    <a:ext cx="2333625" cy="1590649"/>
                    <a:chOff x="833331" y="2873352"/>
                    <a:chExt cx="2333625" cy="1590649"/>
                  </a:xfrm>
                </p:grpSpPr>
                <p:grpSp>
                  <p:nvGrpSpPr>
                    <p:cNvPr id="462" name="Group 461">
                      <a:extLst>
                        <a:ext uri="{FF2B5EF4-FFF2-40B4-BE49-F238E27FC236}">
                          <a16:creationId xmlns:a16="http://schemas.microsoft.com/office/drawing/2014/main" id="{A5C51D94-249F-7C4E-B7E3-5E7F7DA98BD8}"/>
                        </a:ext>
                      </a:extLst>
                    </p:cNvPr>
                    <p:cNvGrpSpPr/>
                    <p:nvPr/>
                  </p:nvGrpSpPr>
                  <p:grpSpPr>
                    <a:xfrm>
                      <a:off x="1736090" y="2873352"/>
                      <a:ext cx="565150" cy="369332"/>
                      <a:chOff x="1736090" y="2873352"/>
                      <a:chExt cx="565150" cy="369332"/>
                    </a:xfrm>
                  </p:grpSpPr>
                  <p:grpSp>
                    <p:nvGrpSpPr>
                      <p:cNvPr id="509" name="Group 327">
                        <a:extLst>
                          <a:ext uri="{FF2B5EF4-FFF2-40B4-BE49-F238E27FC236}">
                            <a16:creationId xmlns:a16="http://schemas.microsoft.com/office/drawing/2014/main" id="{2C9A79DA-183D-8E45-9710-90EB9AC04CF5}"/>
                          </a:ext>
                        </a:extLst>
                      </p:cNvPr>
                      <p:cNvGrpSpPr>
                        <a:grpSpLocks/>
                      </p:cNvGrpSpPr>
                      <p:nvPr/>
                    </p:nvGrpSpPr>
                    <p:grpSpPr bwMode="auto">
                      <a:xfrm>
                        <a:off x="1736090" y="2893762"/>
                        <a:ext cx="565150" cy="292100"/>
                        <a:chOff x="1871277" y="1576300"/>
                        <a:chExt cx="1128371" cy="437861"/>
                      </a:xfrm>
                    </p:grpSpPr>
                    <p:sp>
                      <p:nvSpPr>
                        <p:cNvPr id="513" name="Oval 512">
                          <a:extLst>
                            <a:ext uri="{FF2B5EF4-FFF2-40B4-BE49-F238E27FC236}">
                              <a16:creationId xmlns:a16="http://schemas.microsoft.com/office/drawing/2014/main" id="{C7A51832-3A14-2F46-BE2E-FD419D2D3236}"/>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14" name="Rectangle 513">
                          <a:extLst>
                            <a:ext uri="{FF2B5EF4-FFF2-40B4-BE49-F238E27FC236}">
                              <a16:creationId xmlns:a16="http://schemas.microsoft.com/office/drawing/2014/main" id="{F540465D-4FA5-8F4B-89B8-318B91C866D1}"/>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5" name="Oval 514">
                          <a:extLst>
                            <a:ext uri="{FF2B5EF4-FFF2-40B4-BE49-F238E27FC236}">
                              <a16:creationId xmlns:a16="http://schemas.microsoft.com/office/drawing/2014/main" id="{2AD877B4-4F58-AF4E-8440-08B26889F9A3}"/>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16" name="Freeform 515">
                          <a:extLst>
                            <a:ext uri="{FF2B5EF4-FFF2-40B4-BE49-F238E27FC236}">
                              <a16:creationId xmlns:a16="http://schemas.microsoft.com/office/drawing/2014/main" id="{2075DF2F-E937-EC4C-B4A7-98ABE1BBD099}"/>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7" name="Freeform 516">
                          <a:extLst>
                            <a:ext uri="{FF2B5EF4-FFF2-40B4-BE49-F238E27FC236}">
                              <a16:creationId xmlns:a16="http://schemas.microsoft.com/office/drawing/2014/main" id="{667455BC-A2B1-964F-BB33-EDD95E22B0F1}"/>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8" name="Freeform 517">
                          <a:extLst>
                            <a:ext uri="{FF2B5EF4-FFF2-40B4-BE49-F238E27FC236}">
                              <a16:creationId xmlns:a16="http://schemas.microsoft.com/office/drawing/2014/main" id="{7104D447-A313-0245-838D-2D65E179BC67}"/>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9" name="Freeform 518">
                          <a:extLst>
                            <a:ext uri="{FF2B5EF4-FFF2-40B4-BE49-F238E27FC236}">
                              <a16:creationId xmlns:a16="http://schemas.microsoft.com/office/drawing/2014/main" id="{C8857D39-9558-884B-B11F-DC6DC08593DE}"/>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20" name="Straight Connector 519">
                          <a:extLst>
                            <a:ext uri="{FF2B5EF4-FFF2-40B4-BE49-F238E27FC236}">
                              <a16:creationId xmlns:a16="http://schemas.microsoft.com/office/drawing/2014/main" id="{8533C222-A8F0-C14E-9865-EB2CE2ED60DA}"/>
                            </a:ext>
                          </a:extLst>
                        </p:cNvPr>
                        <p:cNvCxnSpPr>
                          <a:endCxn id="515"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21" name="Straight Connector 520">
                          <a:extLst>
                            <a:ext uri="{FF2B5EF4-FFF2-40B4-BE49-F238E27FC236}">
                              <a16:creationId xmlns:a16="http://schemas.microsoft.com/office/drawing/2014/main" id="{C7C29E43-3D2E-6C48-8BF6-75FF58BA40DF}"/>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10" name="Group 509">
                        <a:extLst>
                          <a:ext uri="{FF2B5EF4-FFF2-40B4-BE49-F238E27FC236}">
                            <a16:creationId xmlns:a16="http://schemas.microsoft.com/office/drawing/2014/main" id="{9DF38CB5-4F35-2C48-ABEE-7FDDEB47A736}"/>
                          </a:ext>
                        </a:extLst>
                      </p:cNvPr>
                      <p:cNvGrpSpPr/>
                      <p:nvPr/>
                    </p:nvGrpSpPr>
                    <p:grpSpPr>
                      <a:xfrm>
                        <a:off x="1770362" y="2873352"/>
                        <a:ext cx="441422" cy="369332"/>
                        <a:chOff x="667045" y="1708643"/>
                        <a:chExt cx="441422" cy="369332"/>
                      </a:xfrm>
                    </p:grpSpPr>
                    <p:sp>
                      <p:nvSpPr>
                        <p:cNvPr id="511" name="Oval 510">
                          <a:extLst>
                            <a:ext uri="{FF2B5EF4-FFF2-40B4-BE49-F238E27FC236}">
                              <a16:creationId xmlns:a16="http://schemas.microsoft.com/office/drawing/2014/main" id="{964D495F-FCD3-974C-B14C-0DD0744D39DA}"/>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2" name="TextBox 511">
                          <a:extLst>
                            <a:ext uri="{FF2B5EF4-FFF2-40B4-BE49-F238E27FC236}">
                              <a16:creationId xmlns:a16="http://schemas.microsoft.com/office/drawing/2014/main" id="{B360CC76-5708-E54C-BB1F-B87E36B6ECDA}"/>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1b</a:t>
                          </a:r>
                        </a:p>
                      </p:txBody>
                    </p:sp>
                  </p:grpSp>
                </p:grpSp>
                <p:grpSp>
                  <p:nvGrpSpPr>
                    <p:cNvPr id="463" name="Group 462">
                      <a:extLst>
                        <a:ext uri="{FF2B5EF4-FFF2-40B4-BE49-F238E27FC236}">
                          <a16:creationId xmlns:a16="http://schemas.microsoft.com/office/drawing/2014/main" id="{849157BB-C005-3548-B1BA-012A1A118ACD}"/>
                        </a:ext>
                      </a:extLst>
                    </p:cNvPr>
                    <p:cNvGrpSpPr/>
                    <p:nvPr/>
                  </p:nvGrpSpPr>
                  <p:grpSpPr>
                    <a:xfrm>
                      <a:off x="1740320" y="4094669"/>
                      <a:ext cx="565150" cy="369332"/>
                      <a:chOff x="1736090" y="2873352"/>
                      <a:chExt cx="565150" cy="369332"/>
                    </a:xfrm>
                  </p:grpSpPr>
                  <p:grpSp>
                    <p:nvGrpSpPr>
                      <p:cNvPr id="496" name="Group 327">
                        <a:extLst>
                          <a:ext uri="{FF2B5EF4-FFF2-40B4-BE49-F238E27FC236}">
                            <a16:creationId xmlns:a16="http://schemas.microsoft.com/office/drawing/2014/main" id="{EF49974E-1ED5-E447-8244-106992273B93}"/>
                          </a:ext>
                        </a:extLst>
                      </p:cNvPr>
                      <p:cNvGrpSpPr>
                        <a:grpSpLocks/>
                      </p:cNvGrpSpPr>
                      <p:nvPr/>
                    </p:nvGrpSpPr>
                    <p:grpSpPr bwMode="auto">
                      <a:xfrm>
                        <a:off x="1736090" y="2893762"/>
                        <a:ext cx="565150" cy="292100"/>
                        <a:chOff x="1871277" y="1576300"/>
                        <a:chExt cx="1128371" cy="437861"/>
                      </a:xfrm>
                    </p:grpSpPr>
                    <p:sp>
                      <p:nvSpPr>
                        <p:cNvPr id="500" name="Oval 499">
                          <a:extLst>
                            <a:ext uri="{FF2B5EF4-FFF2-40B4-BE49-F238E27FC236}">
                              <a16:creationId xmlns:a16="http://schemas.microsoft.com/office/drawing/2014/main" id="{FB0DA6F4-6EF6-464A-8563-109BE95477D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01" name="Rectangle 500">
                          <a:extLst>
                            <a:ext uri="{FF2B5EF4-FFF2-40B4-BE49-F238E27FC236}">
                              <a16:creationId xmlns:a16="http://schemas.microsoft.com/office/drawing/2014/main" id="{21F6A7C6-2A4B-0745-8EAC-9DEC2A089F3C}"/>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2" name="Oval 501">
                          <a:extLst>
                            <a:ext uri="{FF2B5EF4-FFF2-40B4-BE49-F238E27FC236}">
                              <a16:creationId xmlns:a16="http://schemas.microsoft.com/office/drawing/2014/main" id="{FC7443CC-07C2-DB45-A7EE-97E2D8BB0276}"/>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03" name="Freeform 502">
                          <a:extLst>
                            <a:ext uri="{FF2B5EF4-FFF2-40B4-BE49-F238E27FC236}">
                              <a16:creationId xmlns:a16="http://schemas.microsoft.com/office/drawing/2014/main" id="{BC280D28-6207-6E4A-8A46-E664F012B9A5}"/>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4" name="Freeform 503">
                          <a:extLst>
                            <a:ext uri="{FF2B5EF4-FFF2-40B4-BE49-F238E27FC236}">
                              <a16:creationId xmlns:a16="http://schemas.microsoft.com/office/drawing/2014/main" id="{EBBCC31C-C1F3-F94E-BF37-DAE4DBC673E2}"/>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5" name="Freeform 504">
                          <a:extLst>
                            <a:ext uri="{FF2B5EF4-FFF2-40B4-BE49-F238E27FC236}">
                              <a16:creationId xmlns:a16="http://schemas.microsoft.com/office/drawing/2014/main" id="{086F70A3-C801-8D40-A960-9E47ED04422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6" name="Freeform 505">
                          <a:extLst>
                            <a:ext uri="{FF2B5EF4-FFF2-40B4-BE49-F238E27FC236}">
                              <a16:creationId xmlns:a16="http://schemas.microsoft.com/office/drawing/2014/main" id="{90E7DDDE-599F-E441-9DF4-003CC1B435BF}"/>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07" name="Straight Connector 506">
                          <a:extLst>
                            <a:ext uri="{FF2B5EF4-FFF2-40B4-BE49-F238E27FC236}">
                              <a16:creationId xmlns:a16="http://schemas.microsoft.com/office/drawing/2014/main" id="{893A90BA-5926-CC40-96CB-52F231D33E1E}"/>
                            </a:ext>
                          </a:extLst>
                        </p:cNvPr>
                        <p:cNvCxnSpPr>
                          <a:endCxn id="50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08" name="Straight Connector 507">
                          <a:extLst>
                            <a:ext uri="{FF2B5EF4-FFF2-40B4-BE49-F238E27FC236}">
                              <a16:creationId xmlns:a16="http://schemas.microsoft.com/office/drawing/2014/main" id="{B9842FD6-BF2A-704C-B8FC-DA10B47AB276}"/>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97" name="Group 496">
                        <a:extLst>
                          <a:ext uri="{FF2B5EF4-FFF2-40B4-BE49-F238E27FC236}">
                            <a16:creationId xmlns:a16="http://schemas.microsoft.com/office/drawing/2014/main" id="{11023790-AD69-FA41-AF93-08B4489E3AC9}"/>
                          </a:ext>
                        </a:extLst>
                      </p:cNvPr>
                      <p:cNvGrpSpPr/>
                      <p:nvPr/>
                    </p:nvGrpSpPr>
                    <p:grpSpPr>
                      <a:xfrm>
                        <a:off x="1770362" y="2873352"/>
                        <a:ext cx="441422" cy="369332"/>
                        <a:chOff x="667045" y="1708643"/>
                        <a:chExt cx="441422" cy="369332"/>
                      </a:xfrm>
                    </p:grpSpPr>
                    <p:sp>
                      <p:nvSpPr>
                        <p:cNvPr id="498" name="Oval 497">
                          <a:extLst>
                            <a:ext uri="{FF2B5EF4-FFF2-40B4-BE49-F238E27FC236}">
                              <a16:creationId xmlns:a16="http://schemas.microsoft.com/office/drawing/2014/main" id="{681049CE-10AA-0346-AFA8-6FDC53F5F42D}"/>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9" name="TextBox 498">
                          <a:extLst>
                            <a:ext uri="{FF2B5EF4-FFF2-40B4-BE49-F238E27FC236}">
                              <a16:creationId xmlns:a16="http://schemas.microsoft.com/office/drawing/2014/main" id="{885304DC-2F43-D04B-B170-06B6EDCAA090}"/>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1d</a:t>
                          </a:r>
                        </a:p>
                      </p:txBody>
                    </p:sp>
                  </p:grpSp>
                </p:grpSp>
                <p:grpSp>
                  <p:nvGrpSpPr>
                    <p:cNvPr id="464" name="Group 463">
                      <a:extLst>
                        <a:ext uri="{FF2B5EF4-FFF2-40B4-BE49-F238E27FC236}">
                          <a16:creationId xmlns:a16="http://schemas.microsoft.com/office/drawing/2014/main" id="{DC4EC595-C485-DD46-9195-B81F23C53079}"/>
                        </a:ext>
                      </a:extLst>
                    </p:cNvPr>
                    <p:cNvGrpSpPr/>
                    <p:nvPr/>
                  </p:nvGrpSpPr>
                  <p:grpSpPr>
                    <a:xfrm>
                      <a:off x="2601806" y="3485072"/>
                      <a:ext cx="565150" cy="369332"/>
                      <a:chOff x="1736090" y="2873352"/>
                      <a:chExt cx="565150" cy="369332"/>
                    </a:xfrm>
                  </p:grpSpPr>
                  <p:grpSp>
                    <p:nvGrpSpPr>
                      <p:cNvPr id="483" name="Group 327">
                        <a:extLst>
                          <a:ext uri="{FF2B5EF4-FFF2-40B4-BE49-F238E27FC236}">
                            <a16:creationId xmlns:a16="http://schemas.microsoft.com/office/drawing/2014/main" id="{DA436D2A-4C54-9847-99BD-C747C002F0EE}"/>
                          </a:ext>
                        </a:extLst>
                      </p:cNvPr>
                      <p:cNvGrpSpPr>
                        <a:grpSpLocks/>
                      </p:cNvGrpSpPr>
                      <p:nvPr/>
                    </p:nvGrpSpPr>
                    <p:grpSpPr bwMode="auto">
                      <a:xfrm>
                        <a:off x="1736090" y="2893762"/>
                        <a:ext cx="565150" cy="292100"/>
                        <a:chOff x="1871277" y="1576300"/>
                        <a:chExt cx="1128371" cy="437861"/>
                      </a:xfrm>
                    </p:grpSpPr>
                    <p:sp>
                      <p:nvSpPr>
                        <p:cNvPr id="487" name="Oval 486">
                          <a:extLst>
                            <a:ext uri="{FF2B5EF4-FFF2-40B4-BE49-F238E27FC236}">
                              <a16:creationId xmlns:a16="http://schemas.microsoft.com/office/drawing/2014/main" id="{78B65C4C-8AAA-3642-A7CE-A10619D49BE4}"/>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88" name="Rectangle 487">
                          <a:extLst>
                            <a:ext uri="{FF2B5EF4-FFF2-40B4-BE49-F238E27FC236}">
                              <a16:creationId xmlns:a16="http://schemas.microsoft.com/office/drawing/2014/main" id="{A525720D-27A0-2049-AA49-205CE43335A1}"/>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9" name="Oval 488">
                          <a:extLst>
                            <a:ext uri="{FF2B5EF4-FFF2-40B4-BE49-F238E27FC236}">
                              <a16:creationId xmlns:a16="http://schemas.microsoft.com/office/drawing/2014/main" id="{DFDBDB36-E1F6-1E4B-AC8D-BB8B9A65BDD6}"/>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90" name="Freeform 489">
                          <a:extLst>
                            <a:ext uri="{FF2B5EF4-FFF2-40B4-BE49-F238E27FC236}">
                              <a16:creationId xmlns:a16="http://schemas.microsoft.com/office/drawing/2014/main" id="{C32E00A5-45C2-D847-BAB9-C11E9834F3F3}"/>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1" name="Freeform 490">
                          <a:extLst>
                            <a:ext uri="{FF2B5EF4-FFF2-40B4-BE49-F238E27FC236}">
                              <a16:creationId xmlns:a16="http://schemas.microsoft.com/office/drawing/2014/main" id="{31DC4B7B-D3AA-9B48-8802-CA05B827841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2" name="Freeform 491">
                          <a:extLst>
                            <a:ext uri="{FF2B5EF4-FFF2-40B4-BE49-F238E27FC236}">
                              <a16:creationId xmlns:a16="http://schemas.microsoft.com/office/drawing/2014/main" id="{AF29DBD7-4053-9B4C-A67A-C9ECC444C268}"/>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3" name="Freeform 492">
                          <a:extLst>
                            <a:ext uri="{FF2B5EF4-FFF2-40B4-BE49-F238E27FC236}">
                              <a16:creationId xmlns:a16="http://schemas.microsoft.com/office/drawing/2014/main" id="{6880D128-8B5E-B94A-84E9-5525E283EB85}"/>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94" name="Straight Connector 493">
                          <a:extLst>
                            <a:ext uri="{FF2B5EF4-FFF2-40B4-BE49-F238E27FC236}">
                              <a16:creationId xmlns:a16="http://schemas.microsoft.com/office/drawing/2014/main" id="{5E6E8189-AC44-6743-9D17-5E8625CBC5BF}"/>
                            </a:ext>
                          </a:extLst>
                        </p:cNvPr>
                        <p:cNvCxnSpPr>
                          <a:endCxn id="489"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95" name="Straight Connector 494">
                          <a:extLst>
                            <a:ext uri="{FF2B5EF4-FFF2-40B4-BE49-F238E27FC236}">
                              <a16:creationId xmlns:a16="http://schemas.microsoft.com/office/drawing/2014/main" id="{34BA406C-7551-FE42-8563-B9FC2B4A597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84" name="Group 483">
                        <a:extLst>
                          <a:ext uri="{FF2B5EF4-FFF2-40B4-BE49-F238E27FC236}">
                            <a16:creationId xmlns:a16="http://schemas.microsoft.com/office/drawing/2014/main" id="{A387A1D4-AADD-C740-87D1-573958E99498}"/>
                          </a:ext>
                        </a:extLst>
                      </p:cNvPr>
                      <p:cNvGrpSpPr/>
                      <p:nvPr/>
                    </p:nvGrpSpPr>
                    <p:grpSpPr>
                      <a:xfrm>
                        <a:off x="1770362" y="2873352"/>
                        <a:ext cx="428460" cy="369332"/>
                        <a:chOff x="667045" y="1708643"/>
                        <a:chExt cx="428460" cy="369332"/>
                      </a:xfrm>
                    </p:grpSpPr>
                    <p:sp>
                      <p:nvSpPr>
                        <p:cNvPr id="485" name="Oval 484">
                          <a:extLst>
                            <a:ext uri="{FF2B5EF4-FFF2-40B4-BE49-F238E27FC236}">
                              <a16:creationId xmlns:a16="http://schemas.microsoft.com/office/drawing/2014/main" id="{129168EF-D2B6-2D45-A4A3-25903E391E22}"/>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6" name="TextBox 485">
                          <a:extLst>
                            <a:ext uri="{FF2B5EF4-FFF2-40B4-BE49-F238E27FC236}">
                              <a16:creationId xmlns:a16="http://schemas.microsoft.com/office/drawing/2014/main" id="{927D1E9A-6392-E24D-B24D-59867DB597EA}"/>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1c</a:t>
                          </a:r>
                        </a:p>
                      </p:txBody>
                    </p:sp>
                  </p:grpSp>
                </p:grpSp>
                <p:grpSp>
                  <p:nvGrpSpPr>
                    <p:cNvPr id="465" name="Group 464">
                      <a:extLst>
                        <a:ext uri="{FF2B5EF4-FFF2-40B4-BE49-F238E27FC236}">
                          <a16:creationId xmlns:a16="http://schemas.microsoft.com/office/drawing/2014/main" id="{6590946D-4A79-784C-A1A3-3FB0C4F7047A}"/>
                        </a:ext>
                      </a:extLst>
                    </p:cNvPr>
                    <p:cNvGrpSpPr/>
                    <p:nvPr/>
                  </p:nvGrpSpPr>
                  <p:grpSpPr>
                    <a:xfrm>
                      <a:off x="833331" y="3478719"/>
                      <a:ext cx="565150" cy="369332"/>
                      <a:chOff x="1736090" y="2873352"/>
                      <a:chExt cx="565150" cy="369332"/>
                    </a:xfrm>
                  </p:grpSpPr>
                  <p:grpSp>
                    <p:nvGrpSpPr>
                      <p:cNvPr id="470" name="Group 327">
                        <a:extLst>
                          <a:ext uri="{FF2B5EF4-FFF2-40B4-BE49-F238E27FC236}">
                            <a16:creationId xmlns:a16="http://schemas.microsoft.com/office/drawing/2014/main" id="{C1CFD619-9078-9C4A-9947-B083B604A615}"/>
                          </a:ext>
                        </a:extLst>
                      </p:cNvPr>
                      <p:cNvGrpSpPr>
                        <a:grpSpLocks/>
                      </p:cNvGrpSpPr>
                      <p:nvPr/>
                    </p:nvGrpSpPr>
                    <p:grpSpPr bwMode="auto">
                      <a:xfrm>
                        <a:off x="1736090" y="2893762"/>
                        <a:ext cx="565150" cy="292100"/>
                        <a:chOff x="1871277" y="1576300"/>
                        <a:chExt cx="1128371" cy="437861"/>
                      </a:xfrm>
                    </p:grpSpPr>
                    <p:sp>
                      <p:nvSpPr>
                        <p:cNvPr id="474" name="Oval 473">
                          <a:extLst>
                            <a:ext uri="{FF2B5EF4-FFF2-40B4-BE49-F238E27FC236}">
                              <a16:creationId xmlns:a16="http://schemas.microsoft.com/office/drawing/2014/main" id="{141F7B4D-E61B-234B-AF54-3B4B716FA95E}"/>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75" name="Rectangle 474">
                          <a:extLst>
                            <a:ext uri="{FF2B5EF4-FFF2-40B4-BE49-F238E27FC236}">
                              <a16:creationId xmlns:a16="http://schemas.microsoft.com/office/drawing/2014/main" id="{EF264F9C-E314-1E4A-8284-A95898A1FEAF}"/>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6" name="Oval 475">
                          <a:extLst>
                            <a:ext uri="{FF2B5EF4-FFF2-40B4-BE49-F238E27FC236}">
                              <a16:creationId xmlns:a16="http://schemas.microsoft.com/office/drawing/2014/main" id="{2415516F-F659-0245-A708-51278644993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77" name="Freeform 476">
                          <a:extLst>
                            <a:ext uri="{FF2B5EF4-FFF2-40B4-BE49-F238E27FC236}">
                              <a16:creationId xmlns:a16="http://schemas.microsoft.com/office/drawing/2014/main" id="{62EFFBF9-2855-0C4F-8A89-A385012DB762}"/>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8" name="Freeform 477">
                          <a:extLst>
                            <a:ext uri="{FF2B5EF4-FFF2-40B4-BE49-F238E27FC236}">
                              <a16:creationId xmlns:a16="http://schemas.microsoft.com/office/drawing/2014/main" id="{53B0F8AE-AD02-8843-B44E-514A06981698}"/>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9" name="Freeform 478">
                          <a:extLst>
                            <a:ext uri="{FF2B5EF4-FFF2-40B4-BE49-F238E27FC236}">
                              <a16:creationId xmlns:a16="http://schemas.microsoft.com/office/drawing/2014/main" id="{8DEDDA5B-A75F-2646-92D4-CBBE023F97DD}"/>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0" name="Freeform 479">
                          <a:extLst>
                            <a:ext uri="{FF2B5EF4-FFF2-40B4-BE49-F238E27FC236}">
                              <a16:creationId xmlns:a16="http://schemas.microsoft.com/office/drawing/2014/main" id="{0FB5D34E-1A9B-E647-B0CA-8979B013E9B5}"/>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81" name="Straight Connector 480">
                          <a:extLst>
                            <a:ext uri="{FF2B5EF4-FFF2-40B4-BE49-F238E27FC236}">
                              <a16:creationId xmlns:a16="http://schemas.microsoft.com/office/drawing/2014/main" id="{0E0DC44D-789C-6142-ACE2-E1E7439F3EDC}"/>
                            </a:ext>
                          </a:extLst>
                        </p:cNvPr>
                        <p:cNvCxnSpPr>
                          <a:endCxn id="47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82" name="Straight Connector 481">
                          <a:extLst>
                            <a:ext uri="{FF2B5EF4-FFF2-40B4-BE49-F238E27FC236}">
                              <a16:creationId xmlns:a16="http://schemas.microsoft.com/office/drawing/2014/main" id="{2F090CD2-EAD8-D64B-9EBC-52F3CABF342F}"/>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71" name="Group 470">
                        <a:extLst>
                          <a:ext uri="{FF2B5EF4-FFF2-40B4-BE49-F238E27FC236}">
                            <a16:creationId xmlns:a16="http://schemas.microsoft.com/office/drawing/2014/main" id="{59F6DB5F-8D40-2F45-A693-9E73A8F36F9A}"/>
                          </a:ext>
                        </a:extLst>
                      </p:cNvPr>
                      <p:cNvGrpSpPr/>
                      <p:nvPr/>
                    </p:nvGrpSpPr>
                    <p:grpSpPr>
                      <a:xfrm>
                        <a:off x="1770362" y="2873352"/>
                        <a:ext cx="441422" cy="369332"/>
                        <a:chOff x="667045" y="1708643"/>
                        <a:chExt cx="441422" cy="369332"/>
                      </a:xfrm>
                    </p:grpSpPr>
                    <p:sp>
                      <p:nvSpPr>
                        <p:cNvPr id="472" name="Oval 471">
                          <a:extLst>
                            <a:ext uri="{FF2B5EF4-FFF2-40B4-BE49-F238E27FC236}">
                              <a16:creationId xmlns:a16="http://schemas.microsoft.com/office/drawing/2014/main" id="{349753A0-8388-204E-8FC6-C65AC31765C6}"/>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3" name="TextBox 472">
                          <a:extLst>
                            <a:ext uri="{FF2B5EF4-FFF2-40B4-BE49-F238E27FC236}">
                              <a16:creationId xmlns:a16="http://schemas.microsoft.com/office/drawing/2014/main" id="{6E0930D1-5478-A641-BFBE-F20FC332767B}"/>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a:t>
                          </a:r>
                        </a:p>
                      </p:txBody>
                    </p:sp>
                  </p:grpSp>
                </p:grpSp>
                <p:cxnSp>
                  <p:nvCxnSpPr>
                    <p:cNvPr id="466" name="Straight Connector 465">
                      <a:extLst>
                        <a:ext uri="{FF2B5EF4-FFF2-40B4-BE49-F238E27FC236}">
                          <a16:creationId xmlns:a16="http://schemas.microsoft.com/office/drawing/2014/main" id="{95BB2EF3-E2CE-BD4A-9C4A-8F73F71629D3}"/>
                        </a:ext>
                      </a:extLst>
                    </p:cNvPr>
                    <p:cNvCxnSpPr>
                      <a:stCxn id="513"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67" name="Straight Connector 466">
                      <a:extLst>
                        <a:ext uri="{FF2B5EF4-FFF2-40B4-BE49-F238E27FC236}">
                          <a16:creationId xmlns:a16="http://schemas.microsoft.com/office/drawing/2014/main" id="{0FADCE9F-E485-8543-BE08-11BD9736F6F5}"/>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68" name="Straight Connector 467">
                      <a:extLst>
                        <a:ext uri="{FF2B5EF4-FFF2-40B4-BE49-F238E27FC236}">
                          <a16:creationId xmlns:a16="http://schemas.microsoft.com/office/drawing/2014/main" id="{24E38472-FC68-AF47-A78D-FF04E75E1DEE}"/>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69" name="Straight Connector 468">
                      <a:extLst>
                        <a:ext uri="{FF2B5EF4-FFF2-40B4-BE49-F238E27FC236}">
                          <a16:creationId xmlns:a16="http://schemas.microsoft.com/office/drawing/2014/main" id="{416CECF7-D45D-7248-B229-72E57EB2AB65}"/>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458" name="TextBox 457">
                  <a:extLst>
                    <a:ext uri="{FF2B5EF4-FFF2-40B4-BE49-F238E27FC236}">
                      <a16:creationId xmlns:a16="http://schemas.microsoft.com/office/drawing/2014/main" id="{0E03304D-E161-6E48-9663-DC28921C7F64}"/>
                    </a:ext>
                  </a:extLst>
                </p:cNvPr>
                <p:cNvSpPr txBox="1"/>
                <p:nvPr/>
              </p:nvSpPr>
              <p:spPr>
                <a:xfrm>
                  <a:off x="1430686" y="4247082"/>
                  <a:ext cx="753532" cy="400110"/>
                </a:xfrm>
                <a:prstGeom prst="rect">
                  <a:avLst/>
                </a:prstGeom>
                <a:noFill/>
              </p:spPr>
              <p:txBody>
                <a:bodyPr wrap="squar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1</a:t>
                  </a:r>
                </a:p>
              </p:txBody>
            </p:sp>
            <p:cxnSp>
              <p:nvCxnSpPr>
                <p:cNvPr id="459" name="Straight Connector 458">
                  <a:extLst>
                    <a:ext uri="{FF2B5EF4-FFF2-40B4-BE49-F238E27FC236}">
                      <a16:creationId xmlns:a16="http://schemas.microsoft.com/office/drawing/2014/main" id="{765902CD-4297-8D40-95E9-0576CA61FDDF}"/>
                    </a:ext>
                  </a:extLst>
                </p:cNvPr>
                <p:cNvCxnSpPr>
                  <a:cxnSpLocks/>
                  <a:stCxn id="341" idx="1"/>
                </p:cNvCxnSpPr>
                <p:nvPr/>
              </p:nvCxnSpPr>
              <p:spPr bwMode="auto">
                <a:xfrm flipH="1" flipV="1">
                  <a:off x="3848374" y="5024787"/>
                  <a:ext cx="1030666" cy="698992"/>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cxnSp>
            <p:nvCxnSpPr>
              <p:cNvPr id="522" name="Straight Connector 521">
                <a:extLst>
                  <a:ext uri="{FF2B5EF4-FFF2-40B4-BE49-F238E27FC236}">
                    <a16:creationId xmlns:a16="http://schemas.microsoft.com/office/drawing/2014/main" id="{8868FCCA-6463-414E-B975-BE55E1F0C2BE}"/>
                  </a:ext>
                </a:extLst>
              </p:cNvPr>
              <p:cNvCxnSpPr>
                <a:cxnSpLocks/>
                <a:stCxn id="357" idx="5"/>
                <a:endCxn id="407" idx="1"/>
              </p:cNvCxnSpPr>
              <p:nvPr/>
            </p:nvCxnSpPr>
            <p:spPr bwMode="auto">
              <a:xfrm flipV="1">
                <a:off x="6957825" y="4543468"/>
                <a:ext cx="1398778" cy="1062884"/>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523" name="Group 522">
              <a:extLst>
                <a:ext uri="{FF2B5EF4-FFF2-40B4-BE49-F238E27FC236}">
                  <a16:creationId xmlns:a16="http://schemas.microsoft.com/office/drawing/2014/main" id="{89FAE62F-65C2-2843-B29E-60E769A4B2BD}"/>
                </a:ext>
              </a:extLst>
            </p:cNvPr>
            <p:cNvGrpSpPr/>
            <p:nvPr/>
          </p:nvGrpSpPr>
          <p:grpSpPr>
            <a:xfrm>
              <a:off x="9525929" y="4809915"/>
              <a:ext cx="1701734" cy="616172"/>
              <a:chOff x="6935906" y="5482318"/>
              <a:chExt cx="1701734" cy="616172"/>
            </a:xfrm>
          </p:grpSpPr>
          <p:grpSp>
            <p:nvGrpSpPr>
              <p:cNvPr id="524" name="Group 523">
                <a:extLst>
                  <a:ext uri="{FF2B5EF4-FFF2-40B4-BE49-F238E27FC236}">
                    <a16:creationId xmlns:a16="http://schemas.microsoft.com/office/drawing/2014/main" id="{C08874D3-27D8-EF47-BFBE-742063815FA3}"/>
                  </a:ext>
                </a:extLst>
              </p:cNvPr>
              <p:cNvGrpSpPr/>
              <p:nvPr/>
            </p:nvGrpSpPr>
            <p:grpSpPr>
              <a:xfrm>
                <a:off x="6935906" y="5482318"/>
                <a:ext cx="1701734" cy="616172"/>
                <a:chOff x="6808463" y="5108795"/>
                <a:chExt cx="1701734" cy="616172"/>
              </a:xfrm>
            </p:grpSpPr>
            <p:sp>
              <p:nvSpPr>
                <p:cNvPr id="526" name="Freeform 2">
                  <a:extLst>
                    <a:ext uri="{FF2B5EF4-FFF2-40B4-BE49-F238E27FC236}">
                      <a16:creationId xmlns:a16="http://schemas.microsoft.com/office/drawing/2014/main" id="{ECF54C8B-77E8-C446-9901-E025B2BB06B9}"/>
                    </a:ext>
                  </a:extLst>
                </p:cNvPr>
                <p:cNvSpPr>
                  <a:spLocks/>
                </p:cNvSpPr>
                <p:nvPr/>
              </p:nvSpPr>
              <p:spPr bwMode="auto">
                <a:xfrm>
                  <a:off x="6808463" y="5108795"/>
                  <a:ext cx="1701734" cy="61617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 w 9959"/>
                    <a:gd name="connsiteY0" fmla="*/ 5593 h 11352"/>
                    <a:gd name="connsiteX1" fmla="*/ 1089 w 9959"/>
                    <a:gd name="connsiteY1" fmla="*/ 469 h 11352"/>
                    <a:gd name="connsiteX2" fmla="*/ 4845 w 9959"/>
                    <a:gd name="connsiteY2" fmla="*/ 561 h 11352"/>
                    <a:gd name="connsiteX3" fmla="*/ 8027 w 9959"/>
                    <a:gd name="connsiteY3" fmla="*/ 3370 h 11352"/>
                    <a:gd name="connsiteX4" fmla="*/ 9955 w 9959"/>
                    <a:gd name="connsiteY4" fmla="*/ 5970 h 11352"/>
                    <a:gd name="connsiteX5" fmla="*/ 8435 w 9959"/>
                    <a:gd name="connsiteY5" fmla="*/ 7863 h 11352"/>
                    <a:gd name="connsiteX6" fmla="*/ 5161 w 9959"/>
                    <a:gd name="connsiteY6" fmla="*/ 11352 h 11352"/>
                    <a:gd name="connsiteX7" fmla="*/ 2712 w 9959"/>
                    <a:gd name="connsiteY7" fmla="*/ 8240 h 11352"/>
                    <a:gd name="connsiteX8" fmla="*/ 1334 w 9959"/>
                    <a:gd name="connsiteY8" fmla="*/ 7922 h 11352"/>
                    <a:gd name="connsiteX9" fmla="*/ 4 w 9959"/>
                    <a:gd name="connsiteY9" fmla="*/ 5593 h 11352"/>
                    <a:gd name="connsiteX0" fmla="*/ 0 w 11223"/>
                    <a:gd name="connsiteY0" fmla="*/ 3835 h 9929"/>
                    <a:gd name="connsiteX1" fmla="*/ 2316 w 11223"/>
                    <a:gd name="connsiteY1" fmla="*/ 342 h 9929"/>
                    <a:gd name="connsiteX2" fmla="*/ 6088 w 11223"/>
                    <a:gd name="connsiteY2" fmla="*/ 423 h 9929"/>
                    <a:gd name="connsiteX3" fmla="*/ 9283 w 11223"/>
                    <a:gd name="connsiteY3" fmla="*/ 2898 h 9929"/>
                    <a:gd name="connsiteX4" fmla="*/ 11219 w 11223"/>
                    <a:gd name="connsiteY4" fmla="*/ 5188 h 9929"/>
                    <a:gd name="connsiteX5" fmla="*/ 9693 w 11223"/>
                    <a:gd name="connsiteY5" fmla="*/ 6856 h 9929"/>
                    <a:gd name="connsiteX6" fmla="*/ 6405 w 11223"/>
                    <a:gd name="connsiteY6" fmla="*/ 9929 h 9929"/>
                    <a:gd name="connsiteX7" fmla="*/ 3946 w 11223"/>
                    <a:gd name="connsiteY7" fmla="*/ 7188 h 9929"/>
                    <a:gd name="connsiteX8" fmla="*/ 2562 w 11223"/>
                    <a:gd name="connsiteY8" fmla="*/ 6908 h 9929"/>
                    <a:gd name="connsiteX9" fmla="*/ 0 w 11223"/>
                    <a:gd name="connsiteY9" fmla="*/ 3835 h 9929"/>
                    <a:gd name="connsiteX0" fmla="*/ 0 w 9999"/>
                    <a:gd name="connsiteY0" fmla="*/ 3862 h 10000"/>
                    <a:gd name="connsiteX1" fmla="*/ 2064 w 9999"/>
                    <a:gd name="connsiteY1" fmla="*/ 344 h 10000"/>
                    <a:gd name="connsiteX2" fmla="*/ 5425 w 9999"/>
                    <a:gd name="connsiteY2" fmla="*/ 426 h 10000"/>
                    <a:gd name="connsiteX3" fmla="*/ 8271 w 9999"/>
                    <a:gd name="connsiteY3" fmla="*/ 2919 h 10000"/>
                    <a:gd name="connsiteX4" fmla="*/ 9996 w 9999"/>
                    <a:gd name="connsiteY4" fmla="*/ 5225 h 10000"/>
                    <a:gd name="connsiteX5" fmla="*/ 8637 w 9999"/>
                    <a:gd name="connsiteY5" fmla="*/ 6905 h 10000"/>
                    <a:gd name="connsiteX6" fmla="*/ 5707 w 9999"/>
                    <a:gd name="connsiteY6" fmla="*/ 10000 h 10000"/>
                    <a:gd name="connsiteX7" fmla="*/ 2283 w 9999"/>
                    <a:gd name="connsiteY7" fmla="*/ 6957 h 10000"/>
                    <a:gd name="connsiteX8" fmla="*/ 0 w 9999"/>
                    <a:gd name="connsiteY8" fmla="*/ 3862 h 10000"/>
                    <a:gd name="connsiteX0" fmla="*/ 124 w 10124"/>
                    <a:gd name="connsiteY0" fmla="*/ 3862 h 10000"/>
                    <a:gd name="connsiteX1" fmla="*/ 2188 w 10124"/>
                    <a:gd name="connsiteY1" fmla="*/ 344 h 10000"/>
                    <a:gd name="connsiteX2" fmla="*/ 5550 w 10124"/>
                    <a:gd name="connsiteY2" fmla="*/ 426 h 10000"/>
                    <a:gd name="connsiteX3" fmla="*/ 8396 w 10124"/>
                    <a:gd name="connsiteY3" fmla="*/ 2919 h 10000"/>
                    <a:gd name="connsiteX4" fmla="*/ 10121 w 10124"/>
                    <a:gd name="connsiteY4" fmla="*/ 5225 h 10000"/>
                    <a:gd name="connsiteX5" fmla="*/ 8762 w 10124"/>
                    <a:gd name="connsiteY5" fmla="*/ 6905 h 10000"/>
                    <a:gd name="connsiteX6" fmla="*/ 5832 w 10124"/>
                    <a:gd name="connsiteY6" fmla="*/ 10000 h 10000"/>
                    <a:gd name="connsiteX7" fmla="*/ 124 w 10124"/>
                    <a:gd name="connsiteY7" fmla="*/ 3862 h 10000"/>
                    <a:gd name="connsiteX0" fmla="*/ 43 w 10045"/>
                    <a:gd name="connsiteY0" fmla="*/ 3862 h 6912"/>
                    <a:gd name="connsiteX1" fmla="*/ 2107 w 10045"/>
                    <a:gd name="connsiteY1" fmla="*/ 344 h 6912"/>
                    <a:gd name="connsiteX2" fmla="*/ 5469 w 10045"/>
                    <a:gd name="connsiteY2" fmla="*/ 426 h 6912"/>
                    <a:gd name="connsiteX3" fmla="*/ 8315 w 10045"/>
                    <a:gd name="connsiteY3" fmla="*/ 2919 h 6912"/>
                    <a:gd name="connsiteX4" fmla="*/ 10040 w 10045"/>
                    <a:gd name="connsiteY4" fmla="*/ 5225 h 6912"/>
                    <a:gd name="connsiteX5" fmla="*/ 8681 w 10045"/>
                    <a:gd name="connsiteY5" fmla="*/ 6905 h 6912"/>
                    <a:gd name="connsiteX6" fmla="*/ 3967 w 10045"/>
                    <a:gd name="connsiteY6" fmla="*/ 5885 h 6912"/>
                    <a:gd name="connsiteX7" fmla="*/ 43 w 10045"/>
                    <a:gd name="connsiteY7" fmla="*/ 3862 h 6912"/>
                    <a:gd name="connsiteX0" fmla="*/ 47 w 10004"/>
                    <a:gd name="connsiteY0" fmla="*/ 5106 h 9519"/>
                    <a:gd name="connsiteX1" fmla="*/ 2102 w 10004"/>
                    <a:gd name="connsiteY1" fmla="*/ 17 h 9519"/>
                    <a:gd name="connsiteX2" fmla="*/ 6651 w 10004"/>
                    <a:gd name="connsiteY2" fmla="*/ 3484 h 9519"/>
                    <a:gd name="connsiteX3" fmla="*/ 8282 w 10004"/>
                    <a:gd name="connsiteY3" fmla="*/ 3742 h 9519"/>
                    <a:gd name="connsiteX4" fmla="*/ 9999 w 10004"/>
                    <a:gd name="connsiteY4" fmla="*/ 7078 h 9519"/>
                    <a:gd name="connsiteX5" fmla="*/ 8646 w 10004"/>
                    <a:gd name="connsiteY5" fmla="*/ 9509 h 9519"/>
                    <a:gd name="connsiteX6" fmla="*/ 3953 w 10004"/>
                    <a:gd name="connsiteY6" fmla="*/ 8033 h 9519"/>
                    <a:gd name="connsiteX7" fmla="*/ 47 w 10004"/>
                    <a:gd name="connsiteY7" fmla="*/ 5106 h 9519"/>
                    <a:gd name="connsiteX0" fmla="*/ 43 w 9996"/>
                    <a:gd name="connsiteY0" fmla="*/ 6232 h 10868"/>
                    <a:gd name="connsiteX1" fmla="*/ 2097 w 9996"/>
                    <a:gd name="connsiteY1" fmla="*/ 886 h 10868"/>
                    <a:gd name="connsiteX2" fmla="*/ 5642 w 9996"/>
                    <a:gd name="connsiteY2" fmla="*/ 385 h 10868"/>
                    <a:gd name="connsiteX3" fmla="*/ 8275 w 9996"/>
                    <a:gd name="connsiteY3" fmla="*/ 4799 h 10868"/>
                    <a:gd name="connsiteX4" fmla="*/ 9991 w 9996"/>
                    <a:gd name="connsiteY4" fmla="*/ 8304 h 10868"/>
                    <a:gd name="connsiteX5" fmla="*/ 8639 w 9996"/>
                    <a:gd name="connsiteY5" fmla="*/ 10857 h 10868"/>
                    <a:gd name="connsiteX6" fmla="*/ 3947 w 9996"/>
                    <a:gd name="connsiteY6" fmla="*/ 9307 h 10868"/>
                    <a:gd name="connsiteX7" fmla="*/ 43 w 9996"/>
                    <a:gd name="connsiteY7" fmla="*/ 6232 h 10868"/>
                    <a:gd name="connsiteX0" fmla="*/ 43 w 10004"/>
                    <a:gd name="connsiteY0" fmla="*/ 5543 h 9809"/>
                    <a:gd name="connsiteX1" fmla="*/ 2098 w 10004"/>
                    <a:gd name="connsiteY1" fmla="*/ 624 h 9809"/>
                    <a:gd name="connsiteX2" fmla="*/ 5644 w 10004"/>
                    <a:gd name="connsiteY2" fmla="*/ 163 h 9809"/>
                    <a:gd name="connsiteX3" fmla="*/ 8163 w 10004"/>
                    <a:gd name="connsiteY3" fmla="*/ 1492 h 9809"/>
                    <a:gd name="connsiteX4" fmla="*/ 9995 w 10004"/>
                    <a:gd name="connsiteY4" fmla="*/ 7450 h 9809"/>
                    <a:gd name="connsiteX5" fmla="*/ 8642 w 10004"/>
                    <a:gd name="connsiteY5" fmla="*/ 9799 h 9809"/>
                    <a:gd name="connsiteX6" fmla="*/ 3949 w 10004"/>
                    <a:gd name="connsiteY6" fmla="*/ 8373 h 9809"/>
                    <a:gd name="connsiteX7" fmla="*/ 43 w 10004"/>
                    <a:gd name="connsiteY7" fmla="*/ 5543 h 9809"/>
                    <a:gd name="connsiteX0" fmla="*/ 43 w 8950"/>
                    <a:gd name="connsiteY0" fmla="*/ 5651 h 10081"/>
                    <a:gd name="connsiteX1" fmla="*/ 2097 w 8950"/>
                    <a:gd name="connsiteY1" fmla="*/ 636 h 10081"/>
                    <a:gd name="connsiteX2" fmla="*/ 5642 w 8950"/>
                    <a:gd name="connsiteY2" fmla="*/ 166 h 10081"/>
                    <a:gd name="connsiteX3" fmla="*/ 8160 w 8950"/>
                    <a:gd name="connsiteY3" fmla="*/ 1521 h 10081"/>
                    <a:gd name="connsiteX4" fmla="*/ 8473 w 8950"/>
                    <a:gd name="connsiteY4" fmla="*/ 5322 h 10081"/>
                    <a:gd name="connsiteX5" fmla="*/ 8639 w 8950"/>
                    <a:gd name="connsiteY5" fmla="*/ 9990 h 10081"/>
                    <a:gd name="connsiteX6" fmla="*/ 3947 w 8950"/>
                    <a:gd name="connsiteY6" fmla="*/ 8536 h 10081"/>
                    <a:gd name="connsiteX7" fmla="*/ 43 w 8950"/>
                    <a:gd name="connsiteY7" fmla="*/ 5651 h 10081"/>
                    <a:gd name="connsiteX0" fmla="*/ 48 w 9651"/>
                    <a:gd name="connsiteY0" fmla="*/ 5606 h 8648"/>
                    <a:gd name="connsiteX1" fmla="*/ 2343 w 9651"/>
                    <a:gd name="connsiteY1" fmla="*/ 631 h 8648"/>
                    <a:gd name="connsiteX2" fmla="*/ 6304 w 9651"/>
                    <a:gd name="connsiteY2" fmla="*/ 165 h 8648"/>
                    <a:gd name="connsiteX3" fmla="*/ 9117 w 9651"/>
                    <a:gd name="connsiteY3" fmla="*/ 1509 h 8648"/>
                    <a:gd name="connsiteX4" fmla="*/ 9467 w 9651"/>
                    <a:gd name="connsiteY4" fmla="*/ 5279 h 8648"/>
                    <a:gd name="connsiteX5" fmla="*/ 6997 w 9651"/>
                    <a:gd name="connsiteY5" fmla="*/ 8019 h 8648"/>
                    <a:gd name="connsiteX6" fmla="*/ 4410 w 9651"/>
                    <a:gd name="connsiteY6" fmla="*/ 8467 h 8648"/>
                    <a:gd name="connsiteX7" fmla="*/ 48 w 9651"/>
                    <a:gd name="connsiteY7" fmla="*/ 5606 h 8648"/>
                    <a:gd name="connsiteX0" fmla="*/ 41 w 9991"/>
                    <a:gd name="connsiteY0" fmla="*/ 6482 h 9316"/>
                    <a:gd name="connsiteX1" fmla="*/ 2419 w 9991"/>
                    <a:gd name="connsiteY1" fmla="*/ 730 h 9316"/>
                    <a:gd name="connsiteX2" fmla="*/ 6523 w 9991"/>
                    <a:gd name="connsiteY2" fmla="*/ 191 h 9316"/>
                    <a:gd name="connsiteX3" fmla="*/ 9438 w 9991"/>
                    <a:gd name="connsiteY3" fmla="*/ 1745 h 9316"/>
                    <a:gd name="connsiteX4" fmla="*/ 9800 w 9991"/>
                    <a:gd name="connsiteY4" fmla="*/ 6104 h 9316"/>
                    <a:gd name="connsiteX5" fmla="*/ 7241 w 9991"/>
                    <a:gd name="connsiteY5" fmla="*/ 9273 h 9316"/>
                    <a:gd name="connsiteX6" fmla="*/ 1411 w 9991"/>
                    <a:gd name="connsiteY6" fmla="*/ 7856 h 9316"/>
                    <a:gd name="connsiteX7" fmla="*/ 41 w 9991"/>
                    <a:gd name="connsiteY7" fmla="*/ 6482 h 9316"/>
                    <a:gd name="connsiteX0" fmla="*/ 19 w 10708"/>
                    <a:gd name="connsiteY0" fmla="*/ 7721 h 10038"/>
                    <a:gd name="connsiteX1" fmla="*/ 3129 w 10708"/>
                    <a:gd name="connsiteY1" fmla="*/ 825 h 10038"/>
                    <a:gd name="connsiteX2" fmla="*/ 7237 w 10708"/>
                    <a:gd name="connsiteY2" fmla="*/ 246 h 10038"/>
                    <a:gd name="connsiteX3" fmla="*/ 10155 w 10708"/>
                    <a:gd name="connsiteY3" fmla="*/ 1914 h 10038"/>
                    <a:gd name="connsiteX4" fmla="*/ 10517 w 10708"/>
                    <a:gd name="connsiteY4" fmla="*/ 6593 h 10038"/>
                    <a:gd name="connsiteX5" fmla="*/ 7956 w 10708"/>
                    <a:gd name="connsiteY5" fmla="*/ 9995 h 10038"/>
                    <a:gd name="connsiteX6" fmla="*/ 2120 w 10708"/>
                    <a:gd name="connsiteY6" fmla="*/ 8474 h 10038"/>
                    <a:gd name="connsiteX7" fmla="*/ 19 w 10708"/>
                    <a:gd name="connsiteY7" fmla="*/ 7721 h 10038"/>
                    <a:gd name="connsiteX0" fmla="*/ 359 w 11048"/>
                    <a:gd name="connsiteY0" fmla="*/ 7721 h 10038"/>
                    <a:gd name="connsiteX1" fmla="*/ 3469 w 11048"/>
                    <a:gd name="connsiteY1" fmla="*/ 825 h 10038"/>
                    <a:gd name="connsiteX2" fmla="*/ 7577 w 11048"/>
                    <a:gd name="connsiteY2" fmla="*/ 246 h 10038"/>
                    <a:gd name="connsiteX3" fmla="*/ 10495 w 11048"/>
                    <a:gd name="connsiteY3" fmla="*/ 1914 h 10038"/>
                    <a:gd name="connsiteX4" fmla="*/ 10857 w 11048"/>
                    <a:gd name="connsiteY4" fmla="*/ 6593 h 10038"/>
                    <a:gd name="connsiteX5" fmla="*/ 8296 w 11048"/>
                    <a:gd name="connsiteY5" fmla="*/ 9995 h 10038"/>
                    <a:gd name="connsiteX6" fmla="*/ 2460 w 11048"/>
                    <a:gd name="connsiteY6" fmla="*/ 8474 h 10038"/>
                    <a:gd name="connsiteX7" fmla="*/ 359 w 11048"/>
                    <a:gd name="connsiteY7" fmla="*/ 7721 h 10038"/>
                    <a:gd name="connsiteX0" fmla="*/ 359 w 11048"/>
                    <a:gd name="connsiteY0" fmla="*/ 8392 h 10075"/>
                    <a:gd name="connsiteX1" fmla="*/ 3469 w 11048"/>
                    <a:gd name="connsiteY1" fmla="*/ 864 h 10075"/>
                    <a:gd name="connsiteX2" fmla="*/ 7577 w 11048"/>
                    <a:gd name="connsiteY2" fmla="*/ 285 h 10075"/>
                    <a:gd name="connsiteX3" fmla="*/ 10495 w 11048"/>
                    <a:gd name="connsiteY3" fmla="*/ 1953 h 10075"/>
                    <a:gd name="connsiteX4" fmla="*/ 10857 w 11048"/>
                    <a:gd name="connsiteY4" fmla="*/ 6632 h 10075"/>
                    <a:gd name="connsiteX5" fmla="*/ 8296 w 11048"/>
                    <a:gd name="connsiteY5" fmla="*/ 10034 h 10075"/>
                    <a:gd name="connsiteX6" fmla="*/ 2460 w 11048"/>
                    <a:gd name="connsiteY6" fmla="*/ 8513 h 10075"/>
                    <a:gd name="connsiteX7" fmla="*/ 359 w 11048"/>
                    <a:gd name="connsiteY7" fmla="*/ 8392 h 10075"/>
                    <a:gd name="connsiteX0" fmla="*/ 371 w 11060"/>
                    <a:gd name="connsiteY0" fmla="*/ 8392 h 10075"/>
                    <a:gd name="connsiteX1" fmla="*/ 3481 w 11060"/>
                    <a:gd name="connsiteY1" fmla="*/ 864 h 10075"/>
                    <a:gd name="connsiteX2" fmla="*/ 7589 w 11060"/>
                    <a:gd name="connsiteY2" fmla="*/ 285 h 10075"/>
                    <a:gd name="connsiteX3" fmla="*/ 10507 w 11060"/>
                    <a:gd name="connsiteY3" fmla="*/ 1953 h 10075"/>
                    <a:gd name="connsiteX4" fmla="*/ 10869 w 11060"/>
                    <a:gd name="connsiteY4" fmla="*/ 6632 h 10075"/>
                    <a:gd name="connsiteX5" fmla="*/ 8308 w 11060"/>
                    <a:gd name="connsiteY5" fmla="*/ 10034 h 10075"/>
                    <a:gd name="connsiteX6" fmla="*/ 2472 w 11060"/>
                    <a:gd name="connsiteY6" fmla="*/ 8513 h 10075"/>
                    <a:gd name="connsiteX7" fmla="*/ 371 w 11060"/>
                    <a:gd name="connsiteY7" fmla="*/ 8392 h 10075"/>
                    <a:gd name="connsiteX0" fmla="*/ 54 w 10743"/>
                    <a:gd name="connsiteY0" fmla="*/ 9468 h 11151"/>
                    <a:gd name="connsiteX1" fmla="*/ 4027 w 10743"/>
                    <a:gd name="connsiteY1" fmla="*/ 495 h 11151"/>
                    <a:gd name="connsiteX2" fmla="*/ 7272 w 10743"/>
                    <a:gd name="connsiteY2" fmla="*/ 1361 h 11151"/>
                    <a:gd name="connsiteX3" fmla="*/ 10190 w 10743"/>
                    <a:gd name="connsiteY3" fmla="*/ 3029 h 11151"/>
                    <a:gd name="connsiteX4" fmla="*/ 10552 w 10743"/>
                    <a:gd name="connsiteY4" fmla="*/ 7708 h 11151"/>
                    <a:gd name="connsiteX5" fmla="*/ 7991 w 10743"/>
                    <a:gd name="connsiteY5" fmla="*/ 11110 h 11151"/>
                    <a:gd name="connsiteX6" fmla="*/ 2155 w 10743"/>
                    <a:gd name="connsiteY6" fmla="*/ 9589 h 11151"/>
                    <a:gd name="connsiteX7" fmla="*/ 54 w 10743"/>
                    <a:gd name="connsiteY7" fmla="*/ 9468 h 11151"/>
                    <a:gd name="connsiteX0" fmla="*/ 54 w 10743"/>
                    <a:gd name="connsiteY0" fmla="*/ 9506 h 11189"/>
                    <a:gd name="connsiteX1" fmla="*/ 4027 w 10743"/>
                    <a:gd name="connsiteY1" fmla="*/ 533 h 11189"/>
                    <a:gd name="connsiteX2" fmla="*/ 7272 w 10743"/>
                    <a:gd name="connsiteY2" fmla="*/ 1399 h 11189"/>
                    <a:gd name="connsiteX3" fmla="*/ 10190 w 10743"/>
                    <a:gd name="connsiteY3" fmla="*/ 3067 h 11189"/>
                    <a:gd name="connsiteX4" fmla="*/ 10552 w 10743"/>
                    <a:gd name="connsiteY4" fmla="*/ 7746 h 11189"/>
                    <a:gd name="connsiteX5" fmla="*/ 7991 w 10743"/>
                    <a:gd name="connsiteY5" fmla="*/ 11148 h 11189"/>
                    <a:gd name="connsiteX6" fmla="*/ 2155 w 10743"/>
                    <a:gd name="connsiteY6" fmla="*/ 9627 h 11189"/>
                    <a:gd name="connsiteX7" fmla="*/ 54 w 10743"/>
                    <a:gd name="connsiteY7" fmla="*/ 9506 h 11189"/>
                    <a:gd name="connsiteX0" fmla="*/ 40 w 11293"/>
                    <a:gd name="connsiteY0" fmla="*/ 9082 h 11127"/>
                    <a:gd name="connsiteX1" fmla="*/ 4577 w 11293"/>
                    <a:gd name="connsiteY1" fmla="*/ 470 h 11127"/>
                    <a:gd name="connsiteX2" fmla="*/ 7822 w 11293"/>
                    <a:gd name="connsiteY2" fmla="*/ 1336 h 11127"/>
                    <a:gd name="connsiteX3" fmla="*/ 10740 w 11293"/>
                    <a:gd name="connsiteY3" fmla="*/ 3004 h 11127"/>
                    <a:gd name="connsiteX4" fmla="*/ 11102 w 11293"/>
                    <a:gd name="connsiteY4" fmla="*/ 7683 h 11127"/>
                    <a:gd name="connsiteX5" fmla="*/ 8541 w 11293"/>
                    <a:gd name="connsiteY5" fmla="*/ 11085 h 11127"/>
                    <a:gd name="connsiteX6" fmla="*/ 2705 w 11293"/>
                    <a:gd name="connsiteY6" fmla="*/ 9564 h 11127"/>
                    <a:gd name="connsiteX7" fmla="*/ 40 w 11293"/>
                    <a:gd name="connsiteY7" fmla="*/ 9082 h 1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3" h="11127">
                      <a:moveTo>
                        <a:pt x="40" y="9082"/>
                      </a:moveTo>
                      <a:cubicBezTo>
                        <a:pt x="352" y="7566"/>
                        <a:pt x="3280" y="1761"/>
                        <a:pt x="4577" y="470"/>
                      </a:cubicBezTo>
                      <a:cubicBezTo>
                        <a:pt x="5874" y="-821"/>
                        <a:pt x="6795" y="914"/>
                        <a:pt x="7822" y="1336"/>
                      </a:cubicBezTo>
                      <a:cubicBezTo>
                        <a:pt x="8849" y="1758"/>
                        <a:pt x="10193" y="1947"/>
                        <a:pt x="10740" y="3004"/>
                      </a:cubicBezTo>
                      <a:cubicBezTo>
                        <a:pt x="11287" y="4061"/>
                        <a:pt x="11468" y="6337"/>
                        <a:pt x="11102" y="7683"/>
                      </a:cubicBezTo>
                      <a:cubicBezTo>
                        <a:pt x="10736" y="9030"/>
                        <a:pt x="9940" y="10771"/>
                        <a:pt x="8541" y="11085"/>
                      </a:cubicBezTo>
                      <a:cubicBezTo>
                        <a:pt x="7141" y="11398"/>
                        <a:pt x="4122" y="9898"/>
                        <a:pt x="2705" y="9564"/>
                      </a:cubicBezTo>
                      <a:cubicBezTo>
                        <a:pt x="1288" y="9230"/>
                        <a:pt x="-272" y="10598"/>
                        <a:pt x="40" y="9082"/>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7" name="Group 327">
                  <a:extLst>
                    <a:ext uri="{FF2B5EF4-FFF2-40B4-BE49-F238E27FC236}">
                      <a16:creationId xmlns:a16="http://schemas.microsoft.com/office/drawing/2014/main" id="{95A693A0-90C6-0E42-805E-894D24F6BB67}"/>
                    </a:ext>
                  </a:extLst>
                </p:cNvPr>
                <p:cNvGrpSpPr>
                  <a:grpSpLocks/>
                </p:cNvGrpSpPr>
                <p:nvPr/>
              </p:nvGrpSpPr>
              <p:grpSpPr bwMode="auto">
                <a:xfrm>
                  <a:off x="7908175" y="5241780"/>
                  <a:ext cx="536554" cy="263548"/>
                  <a:chOff x="1871277" y="1576300"/>
                  <a:chExt cx="1128371" cy="437861"/>
                </a:xfrm>
              </p:grpSpPr>
              <p:sp>
                <p:nvSpPr>
                  <p:cNvPr id="531" name="Oval 530">
                    <a:extLst>
                      <a:ext uri="{FF2B5EF4-FFF2-40B4-BE49-F238E27FC236}">
                        <a16:creationId xmlns:a16="http://schemas.microsoft.com/office/drawing/2014/main" id="{E6A859E7-2681-EB45-AC64-4969973C6CAF}"/>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32" name="Rectangle 531">
                    <a:extLst>
                      <a:ext uri="{FF2B5EF4-FFF2-40B4-BE49-F238E27FC236}">
                        <a16:creationId xmlns:a16="http://schemas.microsoft.com/office/drawing/2014/main" id="{8A49754A-DDFB-5F4E-A38D-35312DF54CED}"/>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33" name="Oval 532">
                    <a:extLst>
                      <a:ext uri="{FF2B5EF4-FFF2-40B4-BE49-F238E27FC236}">
                        <a16:creationId xmlns:a16="http://schemas.microsoft.com/office/drawing/2014/main" id="{7B59D17E-9D64-1647-B9DF-B07F3284E1EA}"/>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34" name="Freeform 533">
                    <a:extLst>
                      <a:ext uri="{FF2B5EF4-FFF2-40B4-BE49-F238E27FC236}">
                        <a16:creationId xmlns:a16="http://schemas.microsoft.com/office/drawing/2014/main" id="{8884D252-29F1-F648-8BCD-A0D8DC51E096}"/>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35" name="Freeform 534">
                    <a:extLst>
                      <a:ext uri="{FF2B5EF4-FFF2-40B4-BE49-F238E27FC236}">
                        <a16:creationId xmlns:a16="http://schemas.microsoft.com/office/drawing/2014/main" id="{0D1C72AF-A42B-2A4F-9FB3-9B625E598170}"/>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36" name="Freeform 535">
                    <a:extLst>
                      <a:ext uri="{FF2B5EF4-FFF2-40B4-BE49-F238E27FC236}">
                        <a16:creationId xmlns:a16="http://schemas.microsoft.com/office/drawing/2014/main" id="{F120C532-FD80-B242-AB85-376C83FAEFA8}"/>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37" name="Freeform 536">
                    <a:extLst>
                      <a:ext uri="{FF2B5EF4-FFF2-40B4-BE49-F238E27FC236}">
                        <a16:creationId xmlns:a16="http://schemas.microsoft.com/office/drawing/2014/main" id="{8D1B3AFD-4EEF-344B-8093-229501DE6D24}"/>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38" name="Straight Connector 537">
                    <a:extLst>
                      <a:ext uri="{FF2B5EF4-FFF2-40B4-BE49-F238E27FC236}">
                        <a16:creationId xmlns:a16="http://schemas.microsoft.com/office/drawing/2014/main" id="{DD251CD0-8031-2443-A7D6-4E55E79AECAD}"/>
                      </a:ext>
                    </a:extLst>
                  </p:cNvPr>
                  <p:cNvCxnSpPr>
                    <a:endCxn id="533"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39" name="Straight Connector 538">
                    <a:extLst>
                      <a:ext uri="{FF2B5EF4-FFF2-40B4-BE49-F238E27FC236}">
                        <a16:creationId xmlns:a16="http://schemas.microsoft.com/office/drawing/2014/main" id="{A75579D9-01A7-A946-9747-B22BE9A9B1C9}"/>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28" name="Group 527">
                  <a:extLst>
                    <a:ext uri="{FF2B5EF4-FFF2-40B4-BE49-F238E27FC236}">
                      <a16:creationId xmlns:a16="http://schemas.microsoft.com/office/drawing/2014/main" id="{B30234D9-3938-124F-811A-5439A25863DA}"/>
                    </a:ext>
                  </a:extLst>
                </p:cNvPr>
                <p:cNvGrpSpPr/>
                <p:nvPr/>
              </p:nvGrpSpPr>
              <p:grpSpPr>
                <a:xfrm>
                  <a:off x="7876581" y="5223365"/>
                  <a:ext cx="466894" cy="369332"/>
                  <a:chOff x="599495" y="1708643"/>
                  <a:chExt cx="491778" cy="409344"/>
                </a:xfrm>
              </p:grpSpPr>
              <p:sp>
                <p:nvSpPr>
                  <p:cNvPr id="529" name="Oval 528">
                    <a:extLst>
                      <a:ext uri="{FF2B5EF4-FFF2-40B4-BE49-F238E27FC236}">
                        <a16:creationId xmlns:a16="http://schemas.microsoft.com/office/drawing/2014/main" id="{C6138776-4E94-2D44-8B7B-08F37205EBC9}"/>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30" name="TextBox 529">
                    <a:extLst>
                      <a:ext uri="{FF2B5EF4-FFF2-40B4-BE49-F238E27FC236}">
                        <a16:creationId xmlns:a16="http://schemas.microsoft.com/office/drawing/2014/main" id="{8749FB94-AF37-9543-B2AD-D023BA06F2FF}"/>
                      </a:ext>
                    </a:extLst>
                  </p:cNvPr>
                  <p:cNvSpPr txBox="1"/>
                  <p:nvPr/>
                </p:nvSpPr>
                <p:spPr>
                  <a:xfrm>
                    <a:off x="599495" y="1708643"/>
                    <a:ext cx="491778" cy="409344"/>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  X</a:t>
                    </a:r>
                  </a:p>
                </p:txBody>
              </p:sp>
            </p:grpSp>
          </p:grpSp>
          <p:cxnSp>
            <p:nvCxnSpPr>
              <p:cNvPr id="525" name="Straight Connector 524">
                <a:extLst>
                  <a:ext uri="{FF2B5EF4-FFF2-40B4-BE49-F238E27FC236}">
                    <a16:creationId xmlns:a16="http://schemas.microsoft.com/office/drawing/2014/main" id="{C4A92BE4-09B8-2D44-BE17-51B111757C2E}"/>
                  </a:ext>
                </a:extLst>
              </p:cNvPr>
              <p:cNvCxnSpPr/>
              <p:nvPr/>
            </p:nvCxnSpPr>
            <p:spPr bwMode="auto">
              <a:xfrm flipH="1">
                <a:off x="7158742" y="5764030"/>
                <a:ext cx="870024" cy="9999"/>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0515600" cy="894622"/>
          </a:xfrm>
        </p:spPr>
        <p:txBody>
          <a:bodyPr/>
          <a:lstStyle/>
          <a:p>
            <a:r>
              <a:rPr lang="en-US" dirty="0"/>
              <a:t>BGP path advertisement</a:t>
            </a:r>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p:txBody>
          <a:bodyPr/>
          <a:lstStyle/>
          <a:p>
            <a:r>
              <a:rPr lang="en-US" dirty="0"/>
              <a:t>Network Layer: 5-</a:t>
            </a:r>
            <a:fld id="{C4204591-24BD-A542-B9D5-F8D8A88D2FEE}" type="slidenum">
              <a:rPr lang="en-US" smtClean="0"/>
              <a:pPr/>
              <a:t>54</a:t>
            </a:fld>
            <a:endParaRPr lang="en-US" dirty="0"/>
          </a:p>
        </p:txBody>
      </p:sp>
      <p:sp>
        <p:nvSpPr>
          <p:cNvPr id="227" name="Rectangle 4">
            <a:extLst>
              <a:ext uri="{FF2B5EF4-FFF2-40B4-BE49-F238E27FC236}">
                <a16:creationId xmlns:a16="http://schemas.microsoft.com/office/drawing/2014/main" id="{3DEA04DC-72C8-CE46-B457-B3FE2AD2277B}"/>
              </a:ext>
            </a:extLst>
          </p:cNvPr>
          <p:cNvSpPr txBox="1">
            <a:spLocks noChangeArrowheads="1"/>
          </p:cNvSpPr>
          <p:nvPr/>
        </p:nvSpPr>
        <p:spPr>
          <a:xfrm>
            <a:off x="825754" y="4751961"/>
            <a:ext cx="10673139" cy="8450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93688" indent="-293688">
              <a:lnSpc>
                <a:spcPct val="100000"/>
              </a:lnSpc>
              <a:spcBef>
                <a:spcPts val="600"/>
              </a:spcBef>
            </a:pPr>
            <a:r>
              <a:rPr lang="en-US" sz="2400" dirty="0"/>
              <a:t>based on AS2 policy, AS2 router 2c accepts path AS3,X, propagates (via iBGP) to all AS2 routers</a:t>
            </a:r>
          </a:p>
          <a:p>
            <a:pPr>
              <a:lnSpc>
                <a:spcPct val="100000"/>
              </a:lnSpc>
              <a:spcBef>
                <a:spcPts val="600"/>
              </a:spcBef>
            </a:pPr>
            <a:endParaRPr lang="en-US" sz="2400" dirty="0"/>
          </a:p>
        </p:txBody>
      </p:sp>
      <p:grpSp>
        <p:nvGrpSpPr>
          <p:cNvPr id="231" name="Group 230">
            <a:extLst>
              <a:ext uri="{FF2B5EF4-FFF2-40B4-BE49-F238E27FC236}">
                <a16:creationId xmlns:a16="http://schemas.microsoft.com/office/drawing/2014/main" id="{F0AA8416-2A13-9841-830D-36339E62435B}"/>
              </a:ext>
            </a:extLst>
          </p:cNvPr>
          <p:cNvGrpSpPr/>
          <p:nvPr/>
        </p:nvGrpSpPr>
        <p:grpSpPr>
          <a:xfrm>
            <a:off x="2993331" y="2659614"/>
            <a:ext cx="1261444" cy="642543"/>
            <a:chOff x="2241770" y="2684666"/>
            <a:chExt cx="1261444" cy="642543"/>
          </a:xfrm>
        </p:grpSpPr>
        <p:sp>
          <p:nvSpPr>
            <p:cNvPr id="232" name="Text Box 119">
              <a:extLst>
                <a:ext uri="{FF2B5EF4-FFF2-40B4-BE49-F238E27FC236}">
                  <a16:creationId xmlns:a16="http://schemas.microsoft.com/office/drawing/2014/main" id="{923BE177-E2E4-8A48-9459-31E94732588B}"/>
                </a:ext>
              </a:extLst>
            </p:cNvPr>
            <p:cNvSpPr txBox="1">
              <a:spLocks noChangeArrowheads="1"/>
            </p:cNvSpPr>
            <p:nvPr/>
          </p:nvSpPr>
          <p:spPr bwMode="auto">
            <a:xfrm>
              <a:off x="2241770" y="3019432"/>
              <a:ext cx="126015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85000"/>
                </a:lnSpc>
              </a:pPr>
              <a:r>
                <a:rPr lang="en-US" sz="1600" i="1" dirty="0">
                  <a:solidFill>
                    <a:srgbClr val="CC0000"/>
                  </a:solidFill>
                </a:rPr>
                <a:t>AS2,AS3,X </a:t>
              </a:r>
            </a:p>
          </p:txBody>
        </p:sp>
        <p:sp>
          <p:nvSpPr>
            <p:cNvPr id="233" name="AutoShape 118">
              <a:extLst>
                <a:ext uri="{FF2B5EF4-FFF2-40B4-BE49-F238E27FC236}">
                  <a16:creationId xmlns:a16="http://schemas.microsoft.com/office/drawing/2014/main" id="{92B03788-407A-084E-8682-283C69D5DF3C}"/>
                </a:ext>
              </a:extLst>
            </p:cNvPr>
            <p:cNvSpPr>
              <a:spLocks noChangeArrowheads="1"/>
            </p:cNvSpPr>
            <p:nvPr/>
          </p:nvSpPr>
          <p:spPr bwMode="auto">
            <a:xfrm rot="1968210">
              <a:off x="2734864" y="2684666"/>
              <a:ext cx="768350" cy="276225"/>
            </a:xfrm>
            <a:prstGeom prst="leftArrow">
              <a:avLst>
                <a:gd name="adj1" fmla="val 50000"/>
                <a:gd name="adj2" fmla="val 69540"/>
              </a:avLst>
            </a:prstGeom>
            <a:gradFill rotWithShape="1">
              <a:gsLst>
                <a:gs pos="0">
                  <a:srgbClr val="C00000"/>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dirty="0"/>
            </a:p>
          </p:txBody>
        </p:sp>
      </p:grpSp>
      <p:sp>
        <p:nvSpPr>
          <p:cNvPr id="234" name="Rectangle 4">
            <a:extLst>
              <a:ext uri="{FF2B5EF4-FFF2-40B4-BE49-F238E27FC236}">
                <a16:creationId xmlns:a16="http://schemas.microsoft.com/office/drawing/2014/main" id="{31DBB660-95FC-B843-A86E-3E1DFC7A88BC}"/>
              </a:ext>
            </a:extLst>
          </p:cNvPr>
          <p:cNvSpPr txBox="1">
            <a:spLocks noChangeArrowheads="1"/>
          </p:cNvSpPr>
          <p:nvPr/>
        </p:nvSpPr>
        <p:spPr bwMode="auto">
          <a:xfrm>
            <a:off x="853911" y="4164411"/>
            <a:ext cx="11146023" cy="848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100000"/>
              </a:lnSpc>
              <a:spcBef>
                <a:spcPts val="600"/>
              </a:spcBef>
              <a:spcAft>
                <a:spcPts val="0"/>
              </a:spcAft>
            </a:pPr>
            <a:r>
              <a:rPr lang="en-US" sz="2400" dirty="0"/>
              <a:t>AS2 router 2c receives path advertisement </a:t>
            </a:r>
            <a:r>
              <a:rPr lang="en-US" sz="2400" dirty="0">
                <a:solidFill>
                  <a:srgbClr val="CC0000"/>
                </a:solidFill>
              </a:rPr>
              <a:t>AS3,X </a:t>
            </a:r>
            <a:r>
              <a:rPr lang="en-US" sz="2400" dirty="0"/>
              <a:t>(via eBGP) from AS3 router 3a</a:t>
            </a:r>
          </a:p>
        </p:txBody>
      </p:sp>
      <p:sp>
        <p:nvSpPr>
          <p:cNvPr id="235" name="Rectangle 4">
            <a:extLst>
              <a:ext uri="{FF2B5EF4-FFF2-40B4-BE49-F238E27FC236}">
                <a16:creationId xmlns:a16="http://schemas.microsoft.com/office/drawing/2014/main" id="{3269DA29-10B0-0C46-A867-22A8609070FF}"/>
              </a:ext>
            </a:extLst>
          </p:cNvPr>
          <p:cNvSpPr txBox="1">
            <a:spLocks noChangeArrowheads="1"/>
          </p:cNvSpPr>
          <p:nvPr/>
        </p:nvSpPr>
        <p:spPr bwMode="auto">
          <a:xfrm>
            <a:off x="837479" y="5525933"/>
            <a:ext cx="10511102" cy="5104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100000"/>
              </a:lnSpc>
              <a:spcBef>
                <a:spcPts val="600"/>
              </a:spcBef>
              <a:spcAft>
                <a:spcPts val="0"/>
              </a:spcAft>
            </a:pPr>
            <a:r>
              <a:rPr lang="en-US" sz="2400" dirty="0"/>
              <a:t>based on AS2 policy,  AS2 router 2a advertises (via eBGP)  path </a:t>
            </a:r>
            <a:r>
              <a:rPr lang="en-US" sz="2400" dirty="0">
                <a:solidFill>
                  <a:srgbClr val="CC0000"/>
                </a:solidFill>
              </a:rPr>
              <a:t>AS2, AS3, X  </a:t>
            </a:r>
            <a:r>
              <a:rPr lang="en-US" sz="2400" dirty="0"/>
              <a:t> to AS</a:t>
            </a:r>
            <a:r>
              <a:rPr lang="en-US" sz="2400" dirty="0">
                <a:cs typeface="Arial"/>
              </a:rPr>
              <a:t>1</a:t>
            </a:r>
            <a:r>
              <a:rPr lang="en-US" sz="2400" dirty="0"/>
              <a:t> router </a:t>
            </a:r>
            <a:r>
              <a:rPr lang="en-US" sz="2400" dirty="0">
                <a:cs typeface="Arial"/>
              </a:rPr>
              <a:t>1</a:t>
            </a:r>
            <a:r>
              <a:rPr lang="en-US" sz="2400" dirty="0"/>
              <a:t>c</a:t>
            </a:r>
          </a:p>
          <a:p>
            <a:pPr>
              <a:lnSpc>
                <a:spcPct val="100000"/>
              </a:lnSpc>
              <a:spcBef>
                <a:spcPts val="600"/>
              </a:spcBef>
              <a:spcAft>
                <a:spcPts val="0"/>
              </a:spcAft>
            </a:pPr>
            <a:endParaRPr lang="en-US" sz="2400" dirty="0"/>
          </a:p>
        </p:txBody>
      </p:sp>
      <p:grpSp>
        <p:nvGrpSpPr>
          <p:cNvPr id="236" name="Group 235">
            <a:extLst>
              <a:ext uri="{FF2B5EF4-FFF2-40B4-BE49-F238E27FC236}">
                <a16:creationId xmlns:a16="http://schemas.microsoft.com/office/drawing/2014/main" id="{056A4C08-0B5E-7E4B-B3DA-90DA418A76FF}"/>
              </a:ext>
            </a:extLst>
          </p:cNvPr>
          <p:cNvGrpSpPr/>
          <p:nvPr/>
        </p:nvGrpSpPr>
        <p:grpSpPr>
          <a:xfrm>
            <a:off x="5079134" y="2657901"/>
            <a:ext cx="1118837" cy="826267"/>
            <a:chOff x="4052000" y="2820739"/>
            <a:chExt cx="1118837" cy="826267"/>
          </a:xfrm>
        </p:grpSpPr>
        <p:cxnSp>
          <p:nvCxnSpPr>
            <p:cNvPr id="237" name="Straight Arrow Connector 236">
              <a:extLst>
                <a:ext uri="{FF2B5EF4-FFF2-40B4-BE49-F238E27FC236}">
                  <a16:creationId xmlns:a16="http://schemas.microsoft.com/office/drawing/2014/main" id="{3B128407-BC6A-4B4A-89D8-97C1C7F43DAE}"/>
                </a:ext>
              </a:extLst>
            </p:cNvPr>
            <p:cNvCxnSpPr/>
            <p:nvPr/>
          </p:nvCxnSpPr>
          <p:spPr bwMode="auto">
            <a:xfrm flipH="1" flipV="1">
              <a:off x="4769093" y="2820739"/>
              <a:ext cx="401744" cy="302376"/>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38" name="Straight Arrow Connector 237">
              <a:extLst>
                <a:ext uri="{FF2B5EF4-FFF2-40B4-BE49-F238E27FC236}">
                  <a16:creationId xmlns:a16="http://schemas.microsoft.com/office/drawing/2014/main" id="{7E8A7122-71D2-0E47-A583-1E125776C48C}"/>
                </a:ext>
              </a:extLst>
            </p:cNvPr>
            <p:cNvCxnSpPr/>
            <p:nvPr/>
          </p:nvCxnSpPr>
          <p:spPr bwMode="auto">
            <a:xfrm flipH="1" flipV="1">
              <a:off x="4052000" y="3192229"/>
              <a:ext cx="1059565" cy="14171"/>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39" name="Straight Arrow Connector 238">
              <a:extLst>
                <a:ext uri="{FF2B5EF4-FFF2-40B4-BE49-F238E27FC236}">
                  <a16:creationId xmlns:a16="http://schemas.microsoft.com/office/drawing/2014/main" id="{91399E68-BBBF-1A48-A9FB-B47E07C5C832}"/>
                </a:ext>
              </a:extLst>
            </p:cNvPr>
            <p:cNvCxnSpPr/>
            <p:nvPr/>
          </p:nvCxnSpPr>
          <p:spPr bwMode="auto">
            <a:xfrm flipH="1">
              <a:off x="4748700" y="3344630"/>
              <a:ext cx="401744" cy="302376"/>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323" name="Group 117">
            <a:extLst>
              <a:ext uri="{FF2B5EF4-FFF2-40B4-BE49-F238E27FC236}">
                <a16:creationId xmlns:a16="http://schemas.microsoft.com/office/drawing/2014/main" id="{285BF302-8766-1242-BA45-C0130305B5F7}"/>
              </a:ext>
            </a:extLst>
          </p:cNvPr>
          <p:cNvGrpSpPr>
            <a:grpSpLocks/>
          </p:cNvGrpSpPr>
          <p:nvPr/>
        </p:nvGrpSpPr>
        <p:grpSpPr bwMode="auto">
          <a:xfrm>
            <a:off x="7038891" y="2604083"/>
            <a:ext cx="1290638" cy="481013"/>
            <a:chOff x="2282" y="2446"/>
            <a:chExt cx="813" cy="303"/>
          </a:xfrm>
        </p:grpSpPr>
        <p:sp>
          <p:nvSpPr>
            <p:cNvPr id="324" name="AutoShape 118">
              <a:extLst>
                <a:ext uri="{FF2B5EF4-FFF2-40B4-BE49-F238E27FC236}">
                  <a16:creationId xmlns:a16="http://schemas.microsoft.com/office/drawing/2014/main" id="{61E43352-19FB-B040-8B00-CFD7BF2D66E1}"/>
                </a:ext>
              </a:extLst>
            </p:cNvPr>
            <p:cNvSpPr>
              <a:spLocks noChangeArrowheads="1"/>
            </p:cNvSpPr>
            <p:nvPr/>
          </p:nvSpPr>
          <p:spPr bwMode="auto">
            <a:xfrm rot="19396893">
              <a:off x="2282" y="2446"/>
              <a:ext cx="484" cy="163"/>
            </a:xfrm>
            <a:prstGeom prst="leftArrow">
              <a:avLst>
                <a:gd name="adj1" fmla="val 50000"/>
                <a:gd name="adj2" fmla="val 69540"/>
              </a:avLst>
            </a:prstGeom>
            <a:gradFill rotWithShape="1">
              <a:gsLst>
                <a:gs pos="0">
                  <a:srgbClr val="C00000"/>
                </a:gs>
                <a:gs pos="100000">
                  <a:srgbClr val="FFFFFF"/>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Text Box 119">
              <a:extLst>
                <a:ext uri="{FF2B5EF4-FFF2-40B4-BE49-F238E27FC236}">
                  <a16:creationId xmlns:a16="http://schemas.microsoft.com/office/drawing/2014/main" id="{FC1C516E-32E3-B148-BD28-32763132AAE0}"/>
                </a:ext>
              </a:extLst>
            </p:cNvPr>
            <p:cNvSpPr txBox="1">
              <a:spLocks noChangeArrowheads="1"/>
            </p:cNvSpPr>
            <p:nvPr/>
          </p:nvSpPr>
          <p:spPr bwMode="auto">
            <a:xfrm>
              <a:off x="2496" y="2559"/>
              <a:ext cx="599" cy="1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C00000"/>
                  </a:solidFill>
                  <a:effectLst/>
                  <a:uLnTx/>
                  <a:uFillTx/>
                  <a:latin typeface="Arial" charset="0"/>
                  <a:ea typeface="ＭＳ Ｐゴシック" charset="0"/>
                </a:rPr>
                <a:t>AS3, X</a:t>
              </a:r>
            </a:p>
          </p:txBody>
        </p:sp>
      </p:grpSp>
    </p:spTree>
    <p:extLst>
      <p:ext uri="{BB962C8B-B14F-4D97-AF65-F5344CB8AC3E}">
        <p14:creationId xmlns:p14="http://schemas.microsoft.com/office/powerpoint/2010/main" val="1281989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323"/>
                                        </p:tgtEl>
                                        <p:attrNameLst>
                                          <p:attrName>style.visibility</p:attrName>
                                        </p:attrNameLst>
                                      </p:cBhvr>
                                      <p:to>
                                        <p:strVal val="visible"/>
                                      </p:to>
                                    </p:set>
                                    <p:animEffect transition="in" filter="wipe(right)">
                                      <p:cBhvr>
                                        <p:cTn id="7" dur="1000"/>
                                        <p:tgtEl>
                                          <p:spTgt spid="323"/>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234"/>
                                        </p:tgtEl>
                                        <p:attrNameLst>
                                          <p:attrName>style.visibility</p:attrName>
                                        </p:attrNameLst>
                                      </p:cBhvr>
                                      <p:to>
                                        <p:strVal val="visible"/>
                                      </p:to>
                                    </p:set>
                                    <p:animEffect transition="in" filter="dissolve">
                                      <p:cBhvr>
                                        <p:cTn id="11" dur="1000"/>
                                        <p:tgtEl>
                                          <p:spTgt spid="23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2" fill="hold" nodeType="clickEffect">
                                  <p:stCondLst>
                                    <p:cond delay="0"/>
                                  </p:stCondLst>
                                  <p:childTnLst>
                                    <p:set>
                                      <p:cBhvr>
                                        <p:cTn id="15" dur="1" fill="hold">
                                          <p:stCondLst>
                                            <p:cond delay="0"/>
                                          </p:stCondLst>
                                        </p:cTn>
                                        <p:tgtEl>
                                          <p:spTgt spid="236"/>
                                        </p:tgtEl>
                                        <p:attrNameLst>
                                          <p:attrName>style.visibility</p:attrName>
                                        </p:attrNameLst>
                                      </p:cBhvr>
                                      <p:to>
                                        <p:strVal val="visible"/>
                                      </p:to>
                                    </p:set>
                                    <p:animEffect transition="in" filter="wipe(right)">
                                      <p:cBhvr>
                                        <p:cTn id="16" dur="1000"/>
                                        <p:tgtEl>
                                          <p:spTgt spid="236"/>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27">
                                            <p:txEl>
                                              <p:pRg st="0" end="0"/>
                                            </p:txEl>
                                          </p:spTgt>
                                        </p:tgtEl>
                                        <p:attrNameLst>
                                          <p:attrName>style.visibility</p:attrName>
                                        </p:attrNameLst>
                                      </p:cBhvr>
                                      <p:to>
                                        <p:strVal val="visible"/>
                                      </p:to>
                                    </p:set>
                                    <p:animEffect transition="in" filter="dissolve">
                                      <p:cBhvr>
                                        <p:cTn id="19" dur="500"/>
                                        <p:tgtEl>
                                          <p:spTgt spid="227">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31"/>
                                        </p:tgtEl>
                                        <p:attrNameLst>
                                          <p:attrName>style.visibility</p:attrName>
                                        </p:attrNameLst>
                                      </p:cBhvr>
                                      <p:to>
                                        <p:strVal val="visible"/>
                                      </p:to>
                                    </p:set>
                                    <p:animEffect transition="in" filter="wipe(right)">
                                      <p:cBhvr>
                                        <p:cTn id="24" dur="1000"/>
                                        <p:tgtEl>
                                          <p:spTgt spid="231"/>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235"/>
                                        </p:tgtEl>
                                        <p:attrNameLst>
                                          <p:attrName>style.visibility</p:attrName>
                                        </p:attrNameLst>
                                      </p:cBhvr>
                                      <p:to>
                                        <p:strVal val="visible"/>
                                      </p:to>
                                    </p:set>
                                    <p:animEffect transition="in" filter="dissolve">
                                      <p:cBhvr>
                                        <p:cTn id="2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 grpId="0" build="p"/>
      <p:bldP spid="234" grpId="0"/>
      <p:bldP spid="23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0515600" cy="894622"/>
          </a:xfrm>
        </p:spPr>
        <p:txBody>
          <a:bodyPr/>
          <a:lstStyle/>
          <a:p>
            <a:r>
              <a:rPr lang="en-US" dirty="0"/>
              <a:t>BGP path advertisement </a:t>
            </a:r>
            <a:r>
              <a:rPr lang="en-US" sz="3600" dirty="0"/>
              <a:t>(more</a:t>
            </a:r>
            <a:r>
              <a:rPr lang="en-US" dirty="0"/>
              <a:t>)</a:t>
            </a:r>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p:txBody>
          <a:bodyPr/>
          <a:lstStyle/>
          <a:p>
            <a:r>
              <a:rPr lang="en-US" dirty="0"/>
              <a:t>Network Layer: 5-</a:t>
            </a:r>
            <a:fld id="{C4204591-24BD-A542-B9D5-F8D8A88D2FEE}" type="slidenum">
              <a:rPr lang="en-US" smtClean="0"/>
              <a:pPr/>
              <a:t>55</a:t>
            </a:fld>
            <a:endParaRPr lang="en-US" dirty="0"/>
          </a:p>
        </p:txBody>
      </p:sp>
      <p:grpSp>
        <p:nvGrpSpPr>
          <p:cNvPr id="231" name="Group 230">
            <a:extLst>
              <a:ext uri="{FF2B5EF4-FFF2-40B4-BE49-F238E27FC236}">
                <a16:creationId xmlns:a16="http://schemas.microsoft.com/office/drawing/2014/main" id="{F0AA8416-2A13-9841-830D-36339E62435B}"/>
              </a:ext>
            </a:extLst>
          </p:cNvPr>
          <p:cNvGrpSpPr/>
          <p:nvPr/>
        </p:nvGrpSpPr>
        <p:grpSpPr>
          <a:xfrm>
            <a:off x="2993331" y="2659614"/>
            <a:ext cx="1261444" cy="642543"/>
            <a:chOff x="2241770" y="2684666"/>
            <a:chExt cx="1261444" cy="642543"/>
          </a:xfrm>
        </p:grpSpPr>
        <p:sp>
          <p:nvSpPr>
            <p:cNvPr id="232" name="Text Box 119">
              <a:extLst>
                <a:ext uri="{FF2B5EF4-FFF2-40B4-BE49-F238E27FC236}">
                  <a16:creationId xmlns:a16="http://schemas.microsoft.com/office/drawing/2014/main" id="{923BE177-E2E4-8A48-9459-31E94732588B}"/>
                </a:ext>
              </a:extLst>
            </p:cNvPr>
            <p:cNvSpPr txBox="1">
              <a:spLocks noChangeArrowheads="1"/>
            </p:cNvSpPr>
            <p:nvPr/>
          </p:nvSpPr>
          <p:spPr bwMode="auto">
            <a:xfrm>
              <a:off x="2241770" y="3019432"/>
              <a:ext cx="126015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85000"/>
                </a:lnSpc>
              </a:pPr>
              <a:r>
                <a:rPr lang="en-US" sz="1600" i="1" dirty="0">
                  <a:solidFill>
                    <a:srgbClr val="C00000"/>
                  </a:solidFill>
                </a:rPr>
                <a:t>AS2,AS3,X </a:t>
              </a:r>
            </a:p>
          </p:txBody>
        </p:sp>
        <p:sp>
          <p:nvSpPr>
            <p:cNvPr id="233" name="AutoShape 118">
              <a:extLst>
                <a:ext uri="{FF2B5EF4-FFF2-40B4-BE49-F238E27FC236}">
                  <a16:creationId xmlns:a16="http://schemas.microsoft.com/office/drawing/2014/main" id="{92B03788-407A-084E-8682-283C69D5DF3C}"/>
                </a:ext>
              </a:extLst>
            </p:cNvPr>
            <p:cNvSpPr>
              <a:spLocks noChangeArrowheads="1"/>
            </p:cNvSpPr>
            <p:nvPr/>
          </p:nvSpPr>
          <p:spPr bwMode="auto">
            <a:xfrm rot="1968210">
              <a:off x="2734864" y="2684666"/>
              <a:ext cx="768350" cy="276225"/>
            </a:xfrm>
            <a:prstGeom prst="leftArrow">
              <a:avLst>
                <a:gd name="adj1" fmla="val 50000"/>
                <a:gd name="adj2" fmla="val 69540"/>
              </a:avLst>
            </a:prstGeom>
            <a:gradFill rotWithShape="1">
              <a:gsLst>
                <a:gs pos="0">
                  <a:srgbClr val="C00000"/>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dirty="0"/>
            </a:p>
          </p:txBody>
        </p:sp>
      </p:grpSp>
      <p:sp>
        <p:nvSpPr>
          <p:cNvPr id="240" name="Rectangle 4">
            <a:extLst>
              <a:ext uri="{FF2B5EF4-FFF2-40B4-BE49-F238E27FC236}">
                <a16:creationId xmlns:a16="http://schemas.microsoft.com/office/drawing/2014/main" id="{2232FF8D-4FEF-E645-B7EA-CC7B2BF547BD}"/>
              </a:ext>
            </a:extLst>
          </p:cNvPr>
          <p:cNvSpPr txBox="1">
            <a:spLocks noChangeArrowheads="1"/>
          </p:cNvSpPr>
          <p:nvPr/>
        </p:nvSpPr>
        <p:spPr>
          <a:xfrm>
            <a:off x="1364685" y="4805597"/>
            <a:ext cx="8505825" cy="5519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93688" indent="-293688">
              <a:lnSpc>
                <a:spcPts val="2140"/>
              </a:lnSpc>
            </a:pPr>
            <a:r>
              <a:rPr lang="en-US" sz="2400" dirty="0"/>
              <a:t>AS</a:t>
            </a:r>
            <a:r>
              <a:rPr lang="en-US" sz="2400" dirty="0">
                <a:cs typeface="Arial"/>
              </a:rPr>
              <a:t>1</a:t>
            </a:r>
            <a:r>
              <a:rPr lang="en-US" sz="2400" dirty="0"/>
              <a:t> gateway router</a:t>
            </a:r>
            <a:r>
              <a:rPr lang="en-US" sz="2400" dirty="0">
                <a:cs typeface="Arial"/>
              </a:rPr>
              <a:t> 1c </a:t>
            </a:r>
            <a:r>
              <a:rPr lang="en-US" sz="2400" dirty="0"/>
              <a:t>learns path </a:t>
            </a:r>
            <a:r>
              <a:rPr lang="en-US" sz="2400" i="1" dirty="0">
                <a:solidFill>
                  <a:srgbClr val="CC0000"/>
                </a:solidFill>
              </a:rPr>
              <a:t>AS2,AS3,X </a:t>
            </a:r>
            <a:r>
              <a:rPr lang="en-US" sz="2400" dirty="0"/>
              <a:t>from 2a</a:t>
            </a:r>
          </a:p>
          <a:p>
            <a:endParaRPr lang="en-US" sz="2000" dirty="0"/>
          </a:p>
        </p:txBody>
      </p:sp>
      <p:sp>
        <p:nvSpPr>
          <p:cNvPr id="241" name="Rectangle 4">
            <a:extLst>
              <a:ext uri="{FF2B5EF4-FFF2-40B4-BE49-F238E27FC236}">
                <a16:creationId xmlns:a16="http://schemas.microsoft.com/office/drawing/2014/main" id="{1171B6FB-5E1B-8F47-BD5F-BCBFDC275C38}"/>
              </a:ext>
            </a:extLst>
          </p:cNvPr>
          <p:cNvSpPr txBox="1">
            <a:spLocks noChangeArrowheads="1"/>
          </p:cNvSpPr>
          <p:nvPr/>
        </p:nvSpPr>
        <p:spPr bwMode="auto">
          <a:xfrm>
            <a:off x="1142010" y="4352301"/>
            <a:ext cx="9918472" cy="5754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lnSpc>
                <a:spcPts val="2140"/>
              </a:lnSpc>
              <a:buNone/>
            </a:pPr>
            <a:r>
              <a:rPr lang="en-US" dirty="0"/>
              <a:t>gateway router may learn about </a:t>
            </a:r>
            <a:r>
              <a:rPr lang="en-US" dirty="0">
                <a:solidFill>
                  <a:srgbClr val="000090"/>
                </a:solidFill>
              </a:rPr>
              <a:t>multiple</a:t>
            </a:r>
            <a:r>
              <a:rPr lang="en-US" dirty="0"/>
              <a:t> paths to destination:</a:t>
            </a:r>
          </a:p>
        </p:txBody>
      </p:sp>
      <p:grpSp>
        <p:nvGrpSpPr>
          <p:cNvPr id="242" name="Group 241">
            <a:extLst>
              <a:ext uri="{FF2B5EF4-FFF2-40B4-BE49-F238E27FC236}">
                <a16:creationId xmlns:a16="http://schemas.microsoft.com/office/drawing/2014/main" id="{6E588378-AB3C-7643-8B8F-7696DC3EA767}"/>
              </a:ext>
            </a:extLst>
          </p:cNvPr>
          <p:cNvGrpSpPr/>
          <p:nvPr/>
        </p:nvGrpSpPr>
        <p:grpSpPr>
          <a:xfrm>
            <a:off x="1970966" y="1952535"/>
            <a:ext cx="1118837" cy="826267"/>
            <a:chOff x="4052000" y="2820739"/>
            <a:chExt cx="1118837" cy="826267"/>
          </a:xfrm>
        </p:grpSpPr>
        <p:cxnSp>
          <p:nvCxnSpPr>
            <p:cNvPr id="243" name="Straight Arrow Connector 242">
              <a:extLst>
                <a:ext uri="{FF2B5EF4-FFF2-40B4-BE49-F238E27FC236}">
                  <a16:creationId xmlns:a16="http://schemas.microsoft.com/office/drawing/2014/main" id="{8788AB24-E49A-9D42-9746-5F1AC923F508}"/>
                </a:ext>
              </a:extLst>
            </p:cNvPr>
            <p:cNvCxnSpPr/>
            <p:nvPr/>
          </p:nvCxnSpPr>
          <p:spPr bwMode="auto">
            <a:xfrm flipH="1" flipV="1">
              <a:off x="4769093" y="2820739"/>
              <a:ext cx="401744" cy="302376"/>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44" name="Straight Arrow Connector 243">
              <a:extLst>
                <a:ext uri="{FF2B5EF4-FFF2-40B4-BE49-F238E27FC236}">
                  <a16:creationId xmlns:a16="http://schemas.microsoft.com/office/drawing/2014/main" id="{A73C5C13-0DA1-CE4C-AAB8-6132C6E0D889}"/>
                </a:ext>
              </a:extLst>
            </p:cNvPr>
            <p:cNvCxnSpPr/>
            <p:nvPr/>
          </p:nvCxnSpPr>
          <p:spPr bwMode="auto">
            <a:xfrm flipH="1" flipV="1">
              <a:off x="4052000" y="3192229"/>
              <a:ext cx="1059565" cy="14171"/>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45" name="Straight Arrow Connector 244">
              <a:extLst>
                <a:ext uri="{FF2B5EF4-FFF2-40B4-BE49-F238E27FC236}">
                  <a16:creationId xmlns:a16="http://schemas.microsoft.com/office/drawing/2014/main" id="{70F16FA1-A20C-4948-9683-F7720A00EE52}"/>
                </a:ext>
              </a:extLst>
            </p:cNvPr>
            <p:cNvCxnSpPr/>
            <p:nvPr/>
          </p:nvCxnSpPr>
          <p:spPr bwMode="auto">
            <a:xfrm flipH="1">
              <a:off x="4748700" y="3344630"/>
              <a:ext cx="401744" cy="302376"/>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246" name="Group 245">
            <a:extLst>
              <a:ext uri="{FF2B5EF4-FFF2-40B4-BE49-F238E27FC236}">
                <a16:creationId xmlns:a16="http://schemas.microsoft.com/office/drawing/2014/main" id="{CB6EBD89-7C58-E647-8259-C3CC0DA3FBFE}"/>
              </a:ext>
            </a:extLst>
          </p:cNvPr>
          <p:cNvGrpSpPr/>
          <p:nvPr/>
        </p:nvGrpSpPr>
        <p:grpSpPr>
          <a:xfrm>
            <a:off x="3743662" y="1671430"/>
            <a:ext cx="928664" cy="573008"/>
            <a:chOff x="4482698" y="1658905"/>
            <a:chExt cx="928664" cy="573008"/>
          </a:xfrm>
        </p:grpSpPr>
        <p:sp>
          <p:nvSpPr>
            <p:cNvPr id="247" name="AutoShape 118">
              <a:extLst>
                <a:ext uri="{FF2B5EF4-FFF2-40B4-BE49-F238E27FC236}">
                  <a16:creationId xmlns:a16="http://schemas.microsoft.com/office/drawing/2014/main" id="{C4DDF1A3-A046-ED42-ACAC-5927DA6AC10C}"/>
                </a:ext>
              </a:extLst>
            </p:cNvPr>
            <p:cNvSpPr>
              <a:spLocks noChangeArrowheads="1"/>
            </p:cNvSpPr>
            <p:nvPr/>
          </p:nvSpPr>
          <p:spPr bwMode="auto">
            <a:xfrm rot="21210880">
              <a:off x="4643012" y="1955688"/>
              <a:ext cx="768350" cy="276225"/>
            </a:xfrm>
            <a:prstGeom prst="leftArrow">
              <a:avLst>
                <a:gd name="adj1" fmla="val 50000"/>
                <a:gd name="adj2" fmla="val 69540"/>
              </a:avLst>
            </a:prstGeom>
            <a:gradFill rotWithShape="1">
              <a:gsLst>
                <a:gs pos="0">
                  <a:srgbClr val="C00000"/>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dirty="0"/>
            </a:p>
          </p:txBody>
        </p:sp>
        <p:sp>
          <p:nvSpPr>
            <p:cNvPr id="248" name="TextBox 247">
              <a:extLst>
                <a:ext uri="{FF2B5EF4-FFF2-40B4-BE49-F238E27FC236}">
                  <a16:creationId xmlns:a16="http://schemas.microsoft.com/office/drawing/2014/main" id="{DC604320-3281-9C46-A4A2-C7947827CBE2}"/>
                </a:ext>
              </a:extLst>
            </p:cNvPr>
            <p:cNvSpPr txBox="1"/>
            <p:nvPr/>
          </p:nvSpPr>
          <p:spPr>
            <a:xfrm>
              <a:off x="4482698" y="1658905"/>
              <a:ext cx="764953" cy="338554"/>
            </a:xfrm>
            <a:prstGeom prst="rect">
              <a:avLst/>
            </a:prstGeom>
            <a:noFill/>
          </p:spPr>
          <p:txBody>
            <a:bodyPr wrap="none" rtlCol="0">
              <a:spAutoFit/>
            </a:bodyPr>
            <a:lstStyle/>
            <a:p>
              <a:r>
                <a:rPr lang="en-US" sz="1600" i="1" dirty="0">
                  <a:solidFill>
                    <a:srgbClr val="C00000"/>
                  </a:solidFill>
                  <a:latin typeface="Arial" panose="020B0604020202020204" pitchFamily="34" charset="0"/>
                  <a:cs typeface="Arial" panose="020B0604020202020204" pitchFamily="34" charset="0"/>
                </a:rPr>
                <a:t>AS3,X</a:t>
              </a:r>
            </a:p>
          </p:txBody>
        </p:sp>
      </p:grpSp>
      <p:sp>
        <p:nvSpPr>
          <p:cNvPr id="249" name="Rectangle 4">
            <a:extLst>
              <a:ext uri="{FF2B5EF4-FFF2-40B4-BE49-F238E27FC236}">
                <a16:creationId xmlns:a16="http://schemas.microsoft.com/office/drawing/2014/main" id="{9CBAC322-337C-3E44-8C65-5E8EE0E1464C}"/>
              </a:ext>
            </a:extLst>
          </p:cNvPr>
          <p:cNvSpPr txBox="1">
            <a:spLocks noChangeArrowheads="1"/>
          </p:cNvSpPr>
          <p:nvPr/>
        </p:nvSpPr>
        <p:spPr bwMode="auto">
          <a:xfrm>
            <a:off x="1399857" y="5223019"/>
            <a:ext cx="8505825" cy="5519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ts val="2140"/>
              </a:lnSpc>
            </a:pPr>
            <a:r>
              <a:rPr lang="en-US" sz="2400" dirty="0"/>
              <a:t>AS</a:t>
            </a:r>
            <a:r>
              <a:rPr lang="en-US" sz="2400" dirty="0">
                <a:cs typeface="Arial"/>
              </a:rPr>
              <a:t>1</a:t>
            </a:r>
            <a:r>
              <a:rPr lang="en-US" sz="2400" dirty="0"/>
              <a:t> gateway router</a:t>
            </a:r>
            <a:r>
              <a:rPr lang="en-US" sz="2400" dirty="0">
                <a:cs typeface="Arial"/>
              </a:rPr>
              <a:t> 1c </a:t>
            </a:r>
            <a:r>
              <a:rPr lang="en-US" sz="2400" dirty="0"/>
              <a:t>learns path </a:t>
            </a:r>
            <a:r>
              <a:rPr lang="en-US" sz="2400" i="1" dirty="0">
                <a:solidFill>
                  <a:srgbClr val="CC0000"/>
                </a:solidFill>
              </a:rPr>
              <a:t>AS3,X </a:t>
            </a:r>
            <a:r>
              <a:rPr lang="en-US" sz="2400" dirty="0"/>
              <a:t>from 3a</a:t>
            </a:r>
          </a:p>
          <a:p>
            <a:endParaRPr lang="en-US" sz="2000" dirty="0"/>
          </a:p>
        </p:txBody>
      </p:sp>
      <p:sp>
        <p:nvSpPr>
          <p:cNvPr id="250" name="Rectangle 4">
            <a:extLst>
              <a:ext uri="{FF2B5EF4-FFF2-40B4-BE49-F238E27FC236}">
                <a16:creationId xmlns:a16="http://schemas.microsoft.com/office/drawing/2014/main" id="{7F2AB41F-063B-474A-B02C-593081D74EC7}"/>
              </a:ext>
            </a:extLst>
          </p:cNvPr>
          <p:cNvSpPr txBox="1">
            <a:spLocks noChangeArrowheads="1"/>
          </p:cNvSpPr>
          <p:nvPr/>
        </p:nvSpPr>
        <p:spPr bwMode="auto">
          <a:xfrm>
            <a:off x="1415491" y="5540232"/>
            <a:ext cx="10521813" cy="10287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100000"/>
              </a:lnSpc>
            </a:pPr>
            <a:r>
              <a:rPr lang="en-US" sz="2400" dirty="0"/>
              <a:t>based on </a:t>
            </a:r>
            <a:r>
              <a:rPr lang="en-US" sz="2400" i="1" dirty="0">
                <a:solidFill>
                  <a:srgbClr val="0000A8"/>
                </a:solidFill>
              </a:rPr>
              <a:t>policy, </a:t>
            </a:r>
            <a:r>
              <a:rPr lang="en-US" sz="2400" dirty="0"/>
              <a:t>AS</a:t>
            </a:r>
            <a:r>
              <a:rPr lang="en-US" sz="2400" dirty="0">
                <a:cs typeface="Arial"/>
              </a:rPr>
              <a:t>1</a:t>
            </a:r>
            <a:r>
              <a:rPr lang="en-US" sz="2400" dirty="0"/>
              <a:t> gateway router</a:t>
            </a:r>
            <a:r>
              <a:rPr lang="en-US" sz="2400" dirty="0">
                <a:cs typeface="Arial"/>
              </a:rPr>
              <a:t> 1c </a:t>
            </a:r>
            <a:r>
              <a:rPr lang="en-US" sz="2400" dirty="0"/>
              <a:t>chooses path </a:t>
            </a:r>
            <a:r>
              <a:rPr lang="en-US" sz="2400" i="1" dirty="0">
                <a:solidFill>
                  <a:srgbClr val="CC0000"/>
                </a:solidFill>
              </a:rPr>
              <a:t>AS3,X </a:t>
            </a:r>
            <a:r>
              <a:rPr lang="en-US" sz="2400" dirty="0"/>
              <a:t>and advertises path within AS</a:t>
            </a:r>
            <a:r>
              <a:rPr lang="en-US" sz="2400" dirty="0">
                <a:cs typeface="Arial"/>
              </a:rPr>
              <a:t>1</a:t>
            </a:r>
            <a:r>
              <a:rPr lang="en-US" sz="2400" dirty="0"/>
              <a:t> via iBGP</a:t>
            </a:r>
          </a:p>
          <a:p>
            <a:pPr>
              <a:lnSpc>
                <a:spcPct val="100000"/>
              </a:lnSpc>
            </a:pPr>
            <a:endParaRPr lang="en-US" sz="2000" dirty="0"/>
          </a:p>
        </p:txBody>
      </p:sp>
      <p:grpSp>
        <p:nvGrpSpPr>
          <p:cNvPr id="335" name="Group 117">
            <a:extLst>
              <a:ext uri="{FF2B5EF4-FFF2-40B4-BE49-F238E27FC236}">
                <a16:creationId xmlns:a16="http://schemas.microsoft.com/office/drawing/2014/main" id="{499578B2-9337-6441-BD75-B09C9CAC1963}"/>
              </a:ext>
            </a:extLst>
          </p:cNvPr>
          <p:cNvGrpSpPr>
            <a:grpSpLocks/>
          </p:cNvGrpSpPr>
          <p:nvPr/>
        </p:nvGrpSpPr>
        <p:grpSpPr bwMode="auto">
          <a:xfrm>
            <a:off x="7038891" y="2604083"/>
            <a:ext cx="1290638" cy="481013"/>
            <a:chOff x="2282" y="2446"/>
            <a:chExt cx="813" cy="303"/>
          </a:xfrm>
        </p:grpSpPr>
        <p:sp>
          <p:nvSpPr>
            <p:cNvPr id="336" name="AutoShape 118">
              <a:extLst>
                <a:ext uri="{FF2B5EF4-FFF2-40B4-BE49-F238E27FC236}">
                  <a16:creationId xmlns:a16="http://schemas.microsoft.com/office/drawing/2014/main" id="{87CF43BB-9638-1849-BCC0-3D8B346AB96B}"/>
                </a:ext>
              </a:extLst>
            </p:cNvPr>
            <p:cNvSpPr>
              <a:spLocks noChangeArrowheads="1"/>
            </p:cNvSpPr>
            <p:nvPr/>
          </p:nvSpPr>
          <p:spPr bwMode="auto">
            <a:xfrm rot="19396893">
              <a:off x="2282" y="2446"/>
              <a:ext cx="484" cy="163"/>
            </a:xfrm>
            <a:prstGeom prst="leftArrow">
              <a:avLst>
                <a:gd name="adj1" fmla="val 50000"/>
                <a:gd name="adj2" fmla="val 69540"/>
              </a:avLst>
            </a:prstGeom>
            <a:gradFill rotWithShape="1">
              <a:gsLst>
                <a:gs pos="0">
                  <a:srgbClr val="C00000"/>
                </a:gs>
                <a:gs pos="100000">
                  <a:srgbClr val="FFFFFF"/>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7" name="Text Box 119">
              <a:extLst>
                <a:ext uri="{FF2B5EF4-FFF2-40B4-BE49-F238E27FC236}">
                  <a16:creationId xmlns:a16="http://schemas.microsoft.com/office/drawing/2014/main" id="{F6316E17-9D4A-514F-B9C2-2CE5C2F0F227}"/>
                </a:ext>
              </a:extLst>
            </p:cNvPr>
            <p:cNvSpPr txBox="1">
              <a:spLocks noChangeArrowheads="1"/>
            </p:cNvSpPr>
            <p:nvPr/>
          </p:nvSpPr>
          <p:spPr bwMode="auto">
            <a:xfrm>
              <a:off x="2496" y="2559"/>
              <a:ext cx="599" cy="1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C00000"/>
                  </a:solidFill>
                  <a:effectLst/>
                  <a:uLnTx/>
                  <a:uFillTx/>
                  <a:latin typeface="Arial" charset="0"/>
                  <a:ea typeface="ＭＳ Ｐゴシック" charset="0"/>
                </a:rPr>
                <a:t>AS3, X</a:t>
              </a:r>
            </a:p>
          </p:txBody>
        </p:sp>
      </p:grpSp>
      <p:grpSp>
        <p:nvGrpSpPr>
          <p:cNvPr id="224" name="Group 223">
            <a:extLst>
              <a:ext uri="{FF2B5EF4-FFF2-40B4-BE49-F238E27FC236}">
                <a16:creationId xmlns:a16="http://schemas.microsoft.com/office/drawing/2014/main" id="{C8C59A59-1D76-C647-A251-D4088B013D8A}"/>
              </a:ext>
            </a:extLst>
          </p:cNvPr>
          <p:cNvGrpSpPr/>
          <p:nvPr/>
        </p:nvGrpSpPr>
        <p:grpSpPr>
          <a:xfrm>
            <a:off x="1113403" y="1064076"/>
            <a:ext cx="9801110" cy="2876474"/>
            <a:chOff x="1113403" y="1064076"/>
            <a:chExt cx="9801110" cy="2876474"/>
          </a:xfrm>
        </p:grpSpPr>
        <p:grpSp>
          <p:nvGrpSpPr>
            <p:cNvPr id="356" name="Group 355">
              <a:extLst>
                <a:ext uri="{FF2B5EF4-FFF2-40B4-BE49-F238E27FC236}">
                  <a16:creationId xmlns:a16="http://schemas.microsoft.com/office/drawing/2014/main" id="{5E8C95F8-7B0C-AE45-8FF2-737D4CDC3B01}"/>
                </a:ext>
              </a:extLst>
            </p:cNvPr>
            <p:cNvGrpSpPr/>
            <p:nvPr/>
          </p:nvGrpSpPr>
          <p:grpSpPr>
            <a:xfrm>
              <a:off x="1113403" y="1064076"/>
              <a:ext cx="9801110" cy="2876474"/>
              <a:chOff x="1426553" y="3694542"/>
              <a:chExt cx="9801110" cy="2876474"/>
            </a:xfrm>
          </p:grpSpPr>
          <p:grpSp>
            <p:nvGrpSpPr>
              <p:cNvPr id="357" name="Group 356">
                <a:extLst>
                  <a:ext uri="{FF2B5EF4-FFF2-40B4-BE49-F238E27FC236}">
                    <a16:creationId xmlns:a16="http://schemas.microsoft.com/office/drawing/2014/main" id="{0A451CF8-BF7F-4D44-A41E-DFD92B55911F}"/>
                  </a:ext>
                </a:extLst>
              </p:cNvPr>
              <p:cNvGrpSpPr/>
              <p:nvPr/>
            </p:nvGrpSpPr>
            <p:grpSpPr>
              <a:xfrm>
                <a:off x="1426553" y="3694542"/>
                <a:ext cx="9249542" cy="2876474"/>
                <a:chOff x="1426553" y="3694542"/>
                <a:chExt cx="9249542" cy="2876474"/>
              </a:xfrm>
            </p:grpSpPr>
            <p:grpSp>
              <p:nvGrpSpPr>
                <p:cNvPr id="375" name="Group 374">
                  <a:extLst>
                    <a:ext uri="{FF2B5EF4-FFF2-40B4-BE49-F238E27FC236}">
                      <a16:creationId xmlns:a16="http://schemas.microsoft.com/office/drawing/2014/main" id="{F970A349-418F-4E41-AA61-FFEE40ECDFB0}"/>
                    </a:ext>
                  </a:extLst>
                </p:cNvPr>
                <p:cNvGrpSpPr/>
                <p:nvPr/>
              </p:nvGrpSpPr>
              <p:grpSpPr>
                <a:xfrm>
                  <a:off x="4625977" y="4850481"/>
                  <a:ext cx="2545688" cy="1720535"/>
                  <a:chOff x="4625977" y="4850481"/>
                  <a:chExt cx="2545688" cy="1720535"/>
                </a:xfrm>
              </p:grpSpPr>
              <p:grpSp>
                <p:nvGrpSpPr>
                  <p:cNvPr id="509" name="Group 508">
                    <a:extLst>
                      <a:ext uri="{FF2B5EF4-FFF2-40B4-BE49-F238E27FC236}">
                        <a16:creationId xmlns:a16="http://schemas.microsoft.com/office/drawing/2014/main" id="{0C9FE3FE-A24D-894D-A22E-F47844E43413}"/>
                      </a:ext>
                    </a:extLst>
                  </p:cNvPr>
                  <p:cNvGrpSpPr/>
                  <p:nvPr/>
                </p:nvGrpSpPr>
                <p:grpSpPr>
                  <a:xfrm>
                    <a:off x="4625977" y="4850481"/>
                    <a:ext cx="2545688" cy="1720535"/>
                    <a:chOff x="-2170772" y="2784954"/>
                    <a:chExt cx="2712783" cy="1853712"/>
                  </a:xfrm>
                </p:grpSpPr>
                <p:sp>
                  <p:nvSpPr>
                    <p:cNvPr id="511" name="Freeform 2">
                      <a:extLst>
                        <a:ext uri="{FF2B5EF4-FFF2-40B4-BE49-F238E27FC236}">
                          <a16:creationId xmlns:a16="http://schemas.microsoft.com/office/drawing/2014/main" id="{016A1667-F58D-654E-A107-D60F5494527F}"/>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12" name="Group 511">
                      <a:extLst>
                        <a:ext uri="{FF2B5EF4-FFF2-40B4-BE49-F238E27FC236}">
                          <a16:creationId xmlns:a16="http://schemas.microsoft.com/office/drawing/2014/main" id="{44AABC2A-53FF-EF4C-BC04-E89F477E4CD6}"/>
                        </a:ext>
                      </a:extLst>
                    </p:cNvPr>
                    <p:cNvGrpSpPr/>
                    <p:nvPr/>
                  </p:nvGrpSpPr>
                  <p:grpSpPr>
                    <a:xfrm>
                      <a:off x="-1935370" y="2935816"/>
                      <a:ext cx="2333625" cy="1590649"/>
                      <a:chOff x="833331" y="2873352"/>
                      <a:chExt cx="2333625" cy="1590649"/>
                    </a:xfrm>
                  </p:grpSpPr>
                  <p:grpSp>
                    <p:nvGrpSpPr>
                      <p:cNvPr id="513" name="Group 512">
                        <a:extLst>
                          <a:ext uri="{FF2B5EF4-FFF2-40B4-BE49-F238E27FC236}">
                            <a16:creationId xmlns:a16="http://schemas.microsoft.com/office/drawing/2014/main" id="{42AF9E26-B2A8-DC47-AB56-C4444313A6D8}"/>
                          </a:ext>
                        </a:extLst>
                      </p:cNvPr>
                      <p:cNvGrpSpPr/>
                      <p:nvPr/>
                    </p:nvGrpSpPr>
                    <p:grpSpPr>
                      <a:xfrm>
                        <a:off x="1736090" y="2873352"/>
                        <a:ext cx="565150" cy="369332"/>
                        <a:chOff x="1736090" y="2873352"/>
                        <a:chExt cx="565150" cy="369332"/>
                      </a:xfrm>
                    </p:grpSpPr>
                    <p:grpSp>
                      <p:nvGrpSpPr>
                        <p:cNvPr id="559" name="Group 327">
                          <a:extLst>
                            <a:ext uri="{FF2B5EF4-FFF2-40B4-BE49-F238E27FC236}">
                              <a16:creationId xmlns:a16="http://schemas.microsoft.com/office/drawing/2014/main" id="{B2651D17-134F-7C41-A454-18C3536D6950}"/>
                            </a:ext>
                          </a:extLst>
                        </p:cNvPr>
                        <p:cNvGrpSpPr>
                          <a:grpSpLocks/>
                        </p:cNvGrpSpPr>
                        <p:nvPr/>
                      </p:nvGrpSpPr>
                      <p:grpSpPr bwMode="auto">
                        <a:xfrm>
                          <a:off x="1736090" y="2893762"/>
                          <a:ext cx="565150" cy="292100"/>
                          <a:chOff x="1871277" y="1576300"/>
                          <a:chExt cx="1128371" cy="437861"/>
                        </a:xfrm>
                      </p:grpSpPr>
                      <p:sp>
                        <p:nvSpPr>
                          <p:cNvPr id="563" name="Oval 562">
                            <a:extLst>
                              <a:ext uri="{FF2B5EF4-FFF2-40B4-BE49-F238E27FC236}">
                                <a16:creationId xmlns:a16="http://schemas.microsoft.com/office/drawing/2014/main" id="{81D3716B-D087-834C-A6F7-F26A40F4DE4C}"/>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64" name="Rectangle 563">
                            <a:extLst>
                              <a:ext uri="{FF2B5EF4-FFF2-40B4-BE49-F238E27FC236}">
                                <a16:creationId xmlns:a16="http://schemas.microsoft.com/office/drawing/2014/main" id="{13F26CC8-2D1B-9641-AAD0-7C844C8488AC}"/>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5" name="Oval 564">
                            <a:extLst>
                              <a:ext uri="{FF2B5EF4-FFF2-40B4-BE49-F238E27FC236}">
                                <a16:creationId xmlns:a16="http://schemas.microsoft.com/office/drawing/2014/main" id="{4527F589-3947-6543-BF37-FE188711458D}"/>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66" name="Freeform 565">
                            <a:extLst>
                              <a:ext uri="{FF2B5EF4-FFF2-40B4-BE49-F238E27FC236}">
                                <a16:creationId xmlns:a16="http://schemas.microsoft.com/office/drawing/2014/main" id="{69214495-72A1-3D4E-8277-1590777C2E1E}"/>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7" name="Freeform 566">
                            <a:extLst>
                              <a:ext uri="{FF2B5EF4-FFF2-40B4-BE49-F238E27FC236}">
                                <a16:creationId xmlns:a16="http://schemas.microsoft.com/office/drawing/2014/main" id="{FA34739F-7785-904A-91D7-6AAE7B343DAA}"/>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8" name="Freeform 567">
                            <a:extLst>
                              <a:ext uri="{FF2B5EF4-FFF2-40B4-BE49-F238E27FC236}">
                                <a16:creationId xmlns:a16="http://schemas.microsoft.com/office/drawing/2014/main" id="{08C1BAB0-BEC6-D245-A60D-07387DB865AB}"/>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9" name="Freeform 568">
                            <a:extLst>
                              <a:ext uri="{FF2B5EF4-FFF2-40B4-BE49-F238E27FC236}">
                                <a16:creationId xmlns:a16="http://schemas.microsoft.com/office/drawing/2014/main" id="{D7F49E55-8034-8742-8472-7D0077FE19ED}"/>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70" name="Straight Connector 569">
                            <a:extLst>
                              <a:ext uri="{FF2B5EF4-FFF2-40B4-BE49-F238E27FC236}">
                                <a16:creationId xmlns:a16="http://schemas.microsoft.com/office/drawing/2014/main" id="{073D7C33-2AC1-784F-A285-B683AEF9AE76}"/>
                              </a:ext>
                            </a:extLst>
                          </p:cNvPr>
                          <p:cNvCxnSpPr>
                            <a:endCxn id="565"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71" name="Straight Connector 570">
                            <a:extLst>
                              <a:ext uri="{FF2B5EF4-FFF2-40B4-BE49-F238E27FC236}">
                                <a16:creationId xmlns:a16="http://schemas.microsoft.com/office/drawing/2014/main" id="{5FEE905D-B09A-B448-B0BC-D0B7F0437185}"/>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60" name="Group 559">
                          <a:extLst>
                            <a:ext uri="{FF2B5EF4-FFF2-40B4-BE49-F238E27FC236}">
                              <a16:creationId xmlns:a16="http://schemas.microsoft.com/office/drawing/2014/main" id="{A3E0F0AA-FB05-D342-AFA8-09D7D632A6A2}"/>
                            </a:ext>
                          </a:extLst>
                        </p:cNvPr>
                        <p:cNvGrpSpPr/>
                        <p:nvPr/>
                      </p:nvGrpSpPr>
                      <p:grpSpPr>
                        <a:xfrm>
                          <a:off x="1770362" y="2873352"/>
                          <a:ext cx="441422" cy="369332"/>
                          <a:chOff x="667045" y="1708643"/>
                          <a:chExt cx="441422" cy="369332"/>
                        </a:xfrm>
                      </p:grpSpPr>
                      <p:sp>
                        <p:nvSpPr>
                          <p:cNvPr id="561" name="Oval 560">
                            <a:extLst>
                              <a:ext uri="{FF2B5EF4-FFF2-40B4-BE49-F238E27FC236}">
                                <a16:creationId xmlns:a16="http://schemas.microsoft.com/office/drawing/2014/main" id="{3C93E73B-53BE-4C47-86B5-DD9DAB0CC74A}"/>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2" name="TextBox 561">
                            <a:extLst>
                              <a:ext uri="{FF2B5EF4-FFF2-40B4-BE49-F238E27FC236}">
                                <a16:creationId xmlns:a16="http://schemas.microsoft.com/office/drawing/2014/main" id="{A65FA9FA-4EC6-DD46-A5A0-21BBF6B69142}"/>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2b</a:t>
                            </a:r>
                          </a:p>
                        </p:txBody>
                      </p:sp>
                    </p:grpSp>
                  </p:grpSp>
                  <p:grpSp>
                    <p:nvGrpSpPr>
                      <p:cNvPr id="514" name="Group 513">
                        <a:extLst>
                          <a:ext uri="{FF2B5EF4-FFF2-40B4-BE49-F238E27FC236}">
                            <a16:creationId xmlns:a16="http://schemas.microsoft.com/office/drawing/2014/main" id="{50429747-57EE-4F42-97FA-CEA2BF951193}"/>
                          </a:ext>
                        </a:extLst>
                      </p:cNvPr>
                      <p:cNvGrpSpPr/>
                      <p:nvPr/>
                    </p:nvGrpSpPr>
                    <p:grpSpPr>
                      <a:xfrm>
                        <a:off x="1740320" y="4094669"/>
                        <a:ext cx="565150" cy="369332"/>
                        <a:chOff x="1736090" y="2873352"/>
                        <a:chExt cx="565150" cy="369332"/>
                      </a:xfrm>
                    </p:grpSpPr>
                    <p:grpSp>
                      <p:nvGrpSpPr>
                        <p:cNvPr id="546" name="Group 327">
                          <a:extLst>
                            <a:ext uri="{FF2B5EF4-FFF2-40B4-BE49-F238E27FC236}">
                              <a16:creationId xmlns:a16="http://schemas.microsoft.com/office/drawing/2014/main" id="{A536345E-51CD-834E-A0E8-89E5B9E9F86B}"/>
                            </a:ext>
                          </a:extLst>
                        </p:cNvPr>
                        <p:cNvGrpSpPr>
                          <a:grpSpLocks/>
                        </p:cNvGrpSpPr>
                        <p:nvPr/>
                      </p:nvGrpSpPr>
                      <p:grpSpPr bwMode="auto">
                        <a:xfrm>
                          <a:off x="1736090" y="2893762"/>
                          <a:ext cx="565150" cy="292100"/>
                          <a:chOff x="1871277" y="1576300"/>
                          <a:chExt cx="1128371" cy="437861"/>
                        </a:xfrm>
                      </p:grpSpPr>
                      <p:sp>
                        <p:nvSpPr>
                          <p:cNvPr id="550" name="Oval 549">
                            <a:extLst>
                              <a:ext uri="{FF2B5EF4-FFF2-40B4-BE49-F238E27FC236}">
                                <a16:creationId xmlns:a16="http://schemas.microsoft.com/office/drawing/2014/main" id="{B8D29417-1B63-AA46-9A7E-C51D4C1B11AD}"/>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51" name="Rectangle 550">
                            <a:extLst>
                              <a:ext uri="{FF2B5EF4-FFF2-40B4-BE49-F238E27FC236}">
                                <a16:creationId xmlns:a16="http://schemas.microsoft.com/office/drawing/2014/main" id="{9C6CDDD5-00DE-AB4D-B974-9E0D049F5A24}"/>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52" name="Oval 551">
                            <a:extLst>
                              <a:ext uri="{FF2B5EF4-FFF2-40B4-BE49-F238E27FC236}">
                                <a16:creationId xmlns:a16="http://schemas.microsoft.com/office/drawing/2014/main" id="{0ABD4266-725C-F441-B6B3-1F91F88CA72D}"/>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53" name="Freeform 552">
                            <a:extLst>
                              <a:ext uri="{FF2B5EF4-FFF2-40B4-BE49-F238E27FC236}">
                                <a16:creationId xmlns:a16="http://schemas.microsoft.com/office/drawing/2014/main" id="{2F208CEC-0496-AB4C-AD63-40561F051B19}"/>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54" name="Freeform 553">
                            <a:extLst>
                              <a:ext uri="{FF2B5EF4-FFF2-40B4-BE49-F238E27FC236}">
                                <a16:creationId xmlns:a16="http://schemas.microsoft.com/office/drawing/2014/main" id="{D2FB1508-1203-3343-A69B-59985BCA028A}"/>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55" name="Freeform 554">
                            <a:extLst>
                              <a:ext uri="{FF2B5EF4-FFF2-40B4-BE49-F238E27FC236}">
                                <a16:creationId xmlns:a16="http://schemas.microsoft.com/office/drawing/2014/main" id="{38F03371-FC38-2441-ABD6-0CF48B087149}"/>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56" name="Freeform 555">
                            <a:extLst>
                              <a:ext uri="{FF2B5EF4-FFF2-40B4-BE49-F238E27FC236}">
                                <a16:creationId xmlns:a16="http://schemas.microsoft.com/office/drawing/2014/main" id="{80F205FF-90D5-2E4D-A442-5EE9CCEF123D}"/>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57" name="Straight Connector 556">
                            <a:extLst>
                              <a:ext uri="{FF2B5EF4-FFF2-40B4-BE49-F238E27FC236}">
                                <a16:creationId xmlns:a16="http://schemas.microsoft.com/office/drawing/2014/main" id="{075C28BF-5135-0141-8C80-85DD6D39B93D}"/>
                              </a:ext>
                            </a:extLst>
                          </p:cNvPr>
                          <p:cNvCxnSpPr>
                            <a:endCxn id="55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58" name="Straight Connector 557">
                            <a:extLst>
                              <a:ext uri="{FF2B5EF4-FFF2-40B4-BE49-F238E27FC236}">
                                <a16:creationId xmlns:a16="http://schemas.microsoft.com/office/drawing/2014/main" id="{E410C2EB-D29D-E144-B280-458AE3064128}"/>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47" name="Group 546">
                          <a:extLst>
                            <a:ext uri="{FF2B5EF4-FFF2-40B4-BE49-F238E27FC236}">
                              <a16:creationId xmlns:a16="http://schemas.microsoft.com/office/drawing/2014/main" id="{6176E4A3-EF88-8540-AE96-4DD527DA7E8D}"/>
                            </a:ext>
                          </a:extLst>
                        </p:cNvPr>
                        <p:cNvGrpSpPr/>
                        <p:nvPr/>
                      </p:nvGrpSpPr>
                      <p:grpSpPr>
                        <a:xfrm>
                          <a:off x="1770362" y="2873352"/>
                          <a:ext cx="441422" cy="369332"/>
                          <a:chOff x="667045" y="1708643"/>
                          <a:chExt cx="441422" cy="369332"/>
                        </a:xfrm>
                      </p:grpSpPr>
                      <p:sp>
                        <p:nvSpPr>
                          <p:cNvPr id="548" name="Oval 547">
                            <a:extLst>
                              <a:ext uri="{FF2B5EF4-FFF2-40B4-BE49-F238E27FC236}">
                                <a16:creationId xmlns:a16="http://schemas.microsoft.com/office/drawing/2014/main" id="{C3117250-2456-0646-AB43-ADCE1F339113}"/>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9" name="TextBox 548">
                            <a:extLst>
                              <a:ext uri="{FF2B5EF4-FFF2-40B4-BE49-F238E27FC236}">
                                <a16:creationId xmlns:a16="http://schemas.microsoft.com/office/drawing/2014/main" id="{E047A69C-7403-DF4E-A1A7-624D22C2112D}"/>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2d</a:t>
                            </a:r>
                          </a:p>
                        </p:txBody>
                      </p:sp>
                    </p:grpSp>
                  </p:grpSp>
                  <p:grpSp>
                    <p:nvGrpSpPr>
                      <p:cNvPr id="515" name="Group 514">
                        <a:extLst>
                          <a:ext uri="{FF2B5EF4-FFF2-40B4-BE49-F238E27FC236}">
                            <a16:creationId xmlns:a16="http://schemas.microsoft.com/office/drawing/2014/main" id="{FC0279C2-7FD0-B74B-B64D-2FF299FBEDE5}"/>
                          </a:ext>
                        </a:extLst>
                      </p:cNvPr>
                      <p:cNvGrpSpPr/>
                      <p:nvPr/>
                    </p:nvGrpSpPr>
                    <p:grpSpPr>
                      <a:xfrm>
                        <a:off x="2601806" y="3485072"/>
                        <a:ext cx="565150" cy="369332"/>
                        <a:chOff x="1736090" y="2873352"/>
                        <a:chExt cx="565150" cy="369332"/>
                      </a:xfrm>
                    </p:grpSpPr>
                    <p:grpSp>
                      <p:nvGrpSpPr>
                        <p:cNvPr id="533" name="Group 327">
                          <a:extLst>
                            <a:ext uri="{FF2B5EF4-FFF2-40B4-BE49-F238E27FC236}">
                              <a16:creationId xmlns:a16="http://schemas.microsoft.com/office/drawing/2014/main" id="{F948C3A4-3265-BA42-969F-C7E69AFDF7E4}"/>
                            </a:ext>
                          </a:extLst>
                        </p:cNvPr>
                        <p:cNvGrpSpPr>
                          <a:grpSpLocks/>
                        </p:cNvGrpSpPr>
                        <p:nvPr/>
                      </p:nvGrpSpPr>
                      <p:grpSpPr bwMode="auto">
                        <a:xfrm>
                          <a:off x="1736090" y="2893762"/>
                          <a:ext cx="565150" cy="292100"/>
                          <a:chOff x="1871277" y="1576300"/>
                          <a:chExt cx="1128371" cy="437861"/>
                        </a:xfrm>
                      </p:grpSpPr>
                      <p:sp>
                        <p:nvSpPr>
                          <p:cNvPr id="537" name="Oval 536">
                            <a:extLst>
                              <a:ext uri="{FF2B5EF4-FFF2-40B4-BE49-F238E27FC236}">
                                <a16:creationId xmlns:a16="http://schemas.microsoft.com/office/drawing/2014/main" id="{1D795A91-7837-7F44-8B1F-C51234B9E5CA}"/>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38" name="Rectangle 537">
                            <a:extLst>
                              <a:ext uri="{FF2B5EF4-FFF2-40B4-BE49-F238E27FC236}">
                                <a16:creationId xmlns:a16="http://schemas.microsoft.com/office/drawing/2014/main" id="{B706ABA8-AA1E-B242-9860-E06E1C4300F2}"/>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39" name="Oval 538">
                            <a:extLst>
                              <a:ext uri="{FF2B5EF4-FFF2-40B4-BE49-F238E27FC236}">
                                <a16:creationId xmlns:a16="http://schemas.microsoft.com/office/drawing/2014/main" id="{27FA3B8E-0B4D-7243-A3A4-F127623D38F8}"/>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40" name="Freeform 539">
                            <a:extLst>
                              <a:ext uri="{FF2B5EF4-FFF2-40B4-BE49-F238E27FC236}">
                                <a16:creationId xmlns:a16="http://schemas.microsoft.com/office/drawing/2014/main" id="{5993A5CA-41C7-3742-94CC-9CABF7DA17C2}"/>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1" name="Freeform 540">
                            <a:extLst>
                              <a:ext uri="{FF2B5EF4-FFF2-40B4-BE49-F238E27FC236}">
                                <a16:creationId xmlns:a16="http://schemas.microsoft.com/office/drawing/2014/main" id="{32DFB537-8A90-1446-B40C-54BC340411E9}"/>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2" name="Freeform 541">
                            <a:extLst>
                              <a:ext uri="{FF2B5EF4-FFF2-40B4-BE49-F238E27FC236}">
                                <a16:creationId xmlns:a16="http://schemas.microsoft.com/office/drawing/2014/main" id="{3E8B8B41-0D5A-C640-8D93-5004F9D38246}"/>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3" name="Freeform 542">
                            <a:extLst>
                              <a:ext uri="{FF2B5EF4-FFF2-40B4-BE49-F238E27FC236}">
                                <a16:creationId xmlns:a16="http://schemas.microsoft.com/office/drawing/2014/main" id="{86C81773-EA1F-AF4D-B700-C7A9FDF02826}"/>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44" name="Straight Connector 543">
                            <a:extLst>
                              <a:ext uri="{FF2B5EF4-FFF2-40B4-BE49-F238E27FC236}">
                                <a16:creationId xmlns:a16="http://schemas.microsoft.com/office/drawing/2014/main" id="{15346C86-E76A-1E47-8035-0352885F09C1}"/>
                              </a:ext>
                            </a:extLst>
                          </p:cNvPr>
                          <p:cNvCxnSpPr>
                            <a:endCxn id="539"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45" name="Straight Connector 544">
                            <a:extLst>
                              <a:ext uri="{FF2B5EF4-FFF2-40B4-BE49-F238E27FC236}">
                                <a16:creationId xmlns:a16="http://schemas.microsoft.com/office/drawing/2014/main" id="{CAF86B4D-D68C-F747-9FE0-43805F641DFF}"/>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34" name="Group 533">
                          <a:extLst>
                            <a:ext uri="{FF2B5EF4-FFF2-40B4-BE49-F238E27FC236}">
                              <a16:creationId xmlns:a16="http://schemas.microsoft.com/office/drawing/2014/main" id="{E37EFE80-9F97-0844-BD93-2E44A9B2D0E6}"/>
                            </a:ext>
                          </a:extLst>
                        </p:cNvPr>
                        <p:cNvGrpSpPr/>
                        <p:nvPr/>
                      </p:nvGrpSpPr>
                      <p:grpSpPr>
                        <a:xfrm>
                          <a:off x="1770362" y="2873352"/>
                          <a:ext cx="428460" cy="369332"/>
                          <a:chOff x="667045" y="1708643"/>
                          <a:chExt cx="428460" cy="369332"/>
                        </a:xfrm>
                      </p:grpSpPr>
                      <p:sp>
                        <p:nvSpPr>
                          <p:cNvPr id="535" name="Oval 534">
                            <a:extLst>
                              <a:ext uri="{FF2B5EF4-FFF2-40B4-BE49-F238E27FC236}">
                                <a16:creationId xmlns:a16="http://schemas.microsoft.com/office/drawing/2014/main" id="{6DD890D1-DF34-A948-ABA3-C837DB2A9F03}"/>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36" name="TextBox 535">
                            <a:extLst>
                              <a:ext uri="{FF2B5EF4-FFF2-40B4-BE49-F238E27FC236}">
                                <a16:creationId xmlns:a16="http://schemas.microsoft.com/office/drawing/2014/main" id="{DF984F8E-69BD-884E-9859-C44ECEF41BA5}"/>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2c</a:t>
                            </a:r>
                          </a:p>
                        </p:txBody>
                      </p:sp>
                    </p:grpSp>
                  </p:grpSp>
                  <p:grpSp>
                    <p:nvGrpSpPr>
                      <p:cNvPr id="516" name="Group 515">
                        <a:extLst>
                          <a:ext uri="{FF2B5EF4-FFF2-40B4-BE49-F238E27FC236}">
                            <a16:creationId xmlns:a16="http://schemas.microsoft.com/office/drawing/2014/main" id="{20274897-8FE7-1941-BF44-1DE7F1B52F39}"/>
                          </a:ext>
                        </a:extLst>
                      </p:cNvPr>
                      <p:cNvGrpSpPr/>
                      <p:nvPr/>
                    </p:nvGrpSpPr>
                    <p:grpSpPr>
                      <a:xfrm>
                        <a:off x="833331" y="3478719"/>
                        <a:ext cx="565150" cy="369332"/>
                        <a:chOff x="1736090" y="2873352"/>
                        <a:chExt cx="565150" cy="369332"/>
                      </a:xfrm>
                    </p:grpSpPr>
                    <p:grpSp>
                      <p:nvGrpSpPr>
                        <p:cNvPr id="520" name="Group 327">
                          <a:extLst>
                            <a:ext uri="{FF2B5EF4-FFF2-40B4-BE49-F238E27FC236}">
                              <a16:creationId xmlns:a16="http://schemas.microsoft.com/office/drawing/2014/main" id="{C7F49367-3026-BC4F-A11B-0264CDD2A41A}"/>
                            </a:ext>
                          </a:extLst>
                        </p:cNvPr>
                        <p:cNvGrpSpPr>
                          <a:grpSpLocks/>
                        </p:cNvGrpSpPr>
                        <p:nvPr/>
                      </p:nvGrpSpPr>
                      <p:grpSpPr bwMode="auto">
                        <a:xfrm>
                          <a:off x="1736090" y="2893762"/>
                          <a:ext cx="565150" cy="292100"/>
                          <a:chOff x="1871277" y="1576300"/>
                          <a:chExt cx="1128371" cy="437861"/>
                        </a:xfrm>
                      </p:grpSpPr>
                      <p:sp>
                        <p:nvSpPr>
                          <p:cNvPr id="524" name="Oval 523">
                            <a:extLst>
                              <a:ext uri="{FF2B5EF4-FFF2-40B4-BE49-F238E27FC236}">
                                <a16:creationId xmlns:a16="http://schemas.microsoft.com/office/drawing/2014/main" id="{9E51182E-FDBD-B243-926F-E43F220EB5B1}"/>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25" name="Rectangle 524">
                            <a:extLst>
                              <a:ext uri="{FF2B5EF4-FFF2-40B4-BE49-F238E27FC236}">
                                <a16:creationId xmlns:a16="http://schemas.microsoft.com/office/drawing/2014/main" id="{D0D4111A-AB32-9146-97FF-617E35EDF21C}"/>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6" name="Oval 525">
                            <a:extLst>
                              <a:ext uri="{FF2B5EF4-FFF2-40B4-BE49-F238E27FC236}">
                                <a16:creationId xmlns:a16="http://schemas.microsoft.com/office/drawing/2014/main" id="{B373851A-F2F3-2D4E-B660-2E4CD9D5491C}"/>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27" name="Freeform 526">
                            <a:extLst>
                              <a:ext uri="{FF2B5EF4-FFF2-40B4-BE49-F238E27FC236}">
                                <a16:creationId xmlns:a16="http://schemas.microsoft.com/office/drawing/2014/main" id="{3DADCA02-998A-D44A-8F8C-9A3DEE2B74B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8" name="Freeform 527">
                            <a:extLst>
                              <a:ext uri="{FF2B5EF4-FFF2-40B4-BE49-F238E27FC236}">
                                <a16:creationId xmlns:a16="http://schemas.microsoft.com/office/drawing/2014/main" id="{C90C008E-75B3-D143-B094-BA9CBCE5797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9" name="Freeform 528">
                            <a:extLst>
                              <a:ext uri="{FF2B5EF4-FFF2-40B4-BE49-F238E27FC236}">
                                <a16:creationId xmlns:a16="http://schemas.microsoft.com/office/drawing/2014/main" id="{648326CE-C060-D341-B3E6-FC9CC0DD4034}"/>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30" name="Freeform 529">
                            <a:extLst>
                              <a:ext uri="{FF2B5EF4-FFF2-40B4-BE49-F238E27FC236}">
                                <a16:creationId xmlns:a16="http://schemas.microsoft.com/office/drawing/2014/main" id="{8EE44440-6746-8C44-97CB-CDF8DD7E2615}"/>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31" name="Straight Connector 530">
                            <a:extLst>
                              <a:ext uri="{FF2B5EF4-FFF2-40B4-BE49-F238E27FC236}">
                                <a16:creationId xmlns:a16="http://schemas.microsoft.com/office/drawing/2014/main" id="{FE62CAB4-B1C2-AD49-A340-2EA4788D06DD}"/>
                              </a:ext>
                            </a:extLst>
                          </p:cNvPr>
                          <p:cNvCxnSpPr>
                            <a:endCxn id="52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32" name="Straight Connector 531">
                            <a:extLst>
                              <a:ext uri="{FF2B5EF4-FFF2-40B4-BE49-F238E27FC236}">
                                <a16:creationId xmlns:a16="http://schemas.microsoft.com/office/drawing/2014/main" id="{F7364D87-B2B7-3643-9F82-4BF3CE371FE3}"/>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21" name="Group 520">
                          <a:extLst>
                            <a:ext uri="{FF2B5EF4-FFF2-40B4-BE49-F238E27FC236}">
                              <a16:creationId xmlns:a16="http://schemas.microsoft.com/office/drawing/2014/main" id="{8ECC9CBE-DF63-5A40-86DE-E2E9BD937840}"/>
                            </a:ext>
                          </a:extLst>
                        </p:cNvPr>
                        <p:cNvGrpSpPr/>
                        <p:nvPr/>
                      </p:nvGrpSpPr>
                      <p:grpSpPr>
                        <a:xfrm>
                          <a:off x="1770362" y="2873352"/>
                          <a:ext cx="441422" cy="369332"/>
                          <a:chOff x="667045" y="1708643"/>
                          <a:chExt cx="441422" cy="369332"/>
                        </a:xfrm>
                      </p:grpSpPr>
                      <p:sp>
                        <p:nvSpPr>
                          <p:cNvPr id="522" name="Oval 521">
                            <a:extLst>
                              <a:ext uri="{FF2B5EF4-FFF2-40B4-BE49-F238E27FC236}">
                                <a16:creationId xmlns:a16="http://schemas.microsoft.com/office/drawing/2014/main" id="{0CDEE2F2-8242-8141-9B83-8BE09A32F19C}"/>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3" name="TextBox 522">
                            <a:extLst>
                              <a:ext uri="{FF2B5EF4-FFF2-40B4-BE49-F238E27FC236}">
                                <a16:creationId xmlns:a16="http://schemas.microsoft.com/office/drawing/2014/main" id="{318D9B16-F131-684E-AE5E-6C1E8B2C5C51}"/>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a:t>
                            </a:r>
                          </a:p>
                        </p:txBody>
                      </p:sp>
                    </p:grpSp>
                  </p:grpSp>
                  <p:cxnSp>
                    <p:nvCxnSpPr>
                      <p:cNvPr id="517" name="Straight Connector 516">
                        <a:extLst>
                          <a:ext uri="{FF2B5EF4-FFF2-40B4-BE49-F238E27FC236}">
                            <a16:creationId xmlns:a16="http://schemas.microsoft.com/office/drawing/2014/main" id="{9043E748-587D-0D4D-9B1C-0477F0F2BAA3}"/>
                          </a:ext>
                        </a:extLst>
                      </p:cNvPr>
                      <p:cNvCxnSpPr>
                        <a:stCxn id="563"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518" name="Straight Connector 517">
                        <a:extLst>
                          <a:ext uri="{FF2B5EF4-FFF2-40B4-BE49-F238E27FC236}">
                            <a16:creationId xmlns:a16="http://schemas.microsoft.com/office/drawing/2014/main" id="{05B9B5D8-C17A-F544-868C-A61D71295632}"/>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519" name="Straight Connector 518">
                        <a:extLst>
                          <a:ext uri="{FF2B5EF4-FFF2-40B4-BE49-F238E27FC236}">
                            <a16:creationId xmlns:a16="http://schemas.microsoft.com/office/drawing/2014/main" id="{881DF9FC-4E33-134B-B4FA-1799254C2509}"/>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510" name="TextBox 509">
                    <a:extLst>
                      <a:ext uri="{FF2B5EF4-FFF2-40B4-BE49-F238E27FC236}">
                        <a16:creationId xmlns:a16="http://schemas.microsoft.com/office/drawing/2014/main" id="{26352676-76E7-5047-BF1E-B8AED459D93D}"/>
                      </a:ext>
                    </a:extLst>
                  </p:cNvPr>
                  <p:cNvSpPr txBox="1"/>
                  <p:nvPr/>
                </p:nvSpPr>
                <p:spPr>
                  <a:xfrm>
                    <a:off x="4833576" y="4910165"/>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2</a:t>
                    </a:r>
                  </a:p>
                </p:txBody>
              </p:sp>
            </p:grpSp>
            <p:grpSp>
              <p:nvGrpSpPr>
                <p:cNvPr id="376" name="Group 375">
                  <a:extLst>
                    <a:ext uri="{FF2B5EF4-FFF2-40B4-BE49-F238E27FC236}">
                      <a16:creationId xmlns:a16="http://schemas.microsoft.com/office/drawing/2014/main" id="{D52910EB-6DF4-A345-B018-76354C869296}"/>
                    </a:ext>
                  </a:extLst>
                </p:cNvPr>
                <p:cNvGrpSpPr/>
                <p:nvPr/>
              </p:nvGrpSpPr>
              <p:grpSpPr>
                <a:xfrm>
                  <a:off x="8100574" y="3694542"/>
                  <a:ext cx="2575521" cy="1672516"/>
                  <a:chOff x="8100574" y="3694542"/>
                  <a:chExt cx="2575521" cy="1672516"/>
                </a:xfrm>
              </p:grpSpPr>
              <p:sp>
                <p:nvSpPr>
                  <p:cNvPr id="444" name="Freeform 2">
                    <a:extLst>
                      <a:ext uri="{FF2B5EF4-FFF2-40B4-BE49-F238E27FC236}">
                        <a16:creationId xmlns:a16="http://schemas.microsoft.com/office/drawing/2014/main" id="{7F9B141F-5ED9-D74E-B5A0-FE8BB0EB3599}"/>
                      </a:ext>
                    </a:extLst>
                  </p:cNvPr>
                  <p:cNvSpPr>
                    <a:spLocks/>
                  </p:cNvSpPr>
                  <p:nvPr/>
                </p:nvSpPr>
                <p:spPr bwMode="auto">
                  <a:xfrm>
                    <a:off x="8100574" y="3694542"/>
                    <a:ext cx="2575521" cy="1672516"/>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445" name="Group 444">
                    <a:extLst>
                      <a:ext uri="{FF2B5EF4-FFF2-40B4-BE49-F238E27FC236}">
                        <a16:creationId xmlns:a16="http://schemas.microsoft.com/office/drawing/2014/main" id="{D1B99423-64AD-B947-8422-98F732C26FB9}"/>
                      </a:ext>
                    </a:extLst>
                  </p:cNvPr>
                  <p:cNvGrpSpPr/>
                  <p:nvPr/>
                </p:nvGrpSpPr>
                <p:grpSpPr>
                  <a:xfrm>
                    <a:off x="8136838" y="3735782"/>
                    <a:ext cx="2402775" cy="1530043"/>
                    <a:chOff x="8136838" y="3735782"/>
                    <a:chExt cx="2402775" cy="1530043"/>
                  </a:xfrm>
                </p:grpSpPr>
                <p:grpSp>
                  <p:nvGrpSpPr>
                    <p:cNvPr id="446" name="Group 445">
                      <a:extLst>
                        <a:ext uri="{FF2B5EF4-FFF2-40B4-BE49-F238E27FC236}">
                          <a16:creationId xmlns:a16="http://schemas.microsoft.com/office/drawing/2014/main" id="{72A7E1F7-E846-3147-AA53-CF1D84DD87C4}"/>
                        </a:ext>
                      </a:extLst>
                    </p:cNvPr>
                    <p:cNvGrpSpPr/>
                    <p:nvPr/>
                  </p:nvGrpSpPr>
                  <p:grpSpPr>
                    <a:xfrm>
                      <a:off x="8324065" y="3830658"/>
                      <a:ext cx="2215548" cy="1435167"/>
                      <a:chOff x="833331" y="2873352"/>
                      <a:chExt cx="2333625" cy="1590649"/>
                    </a:xfrm>
                  </p:grpSpPr>
                  <p:grpSp>
                    <p:nvGrpSpPr>
                      <p:cNvPr id="448" name="Group 447">
                        <a:extLst>
                          <a:ext uri="{FF2B5EF4-FFF2-40B4-BE49-F238E27FC236}">
                            <a16:creationId xmlns:a16="http://schemas.microsoft.com/office/drawing/2014/main" id="{AF49ADF0-6850-0A43-A5CE-5ACE79889D92}"/>
                          </a:ext>
                        </a:extLst>
                      </p:cNvPr>
                      <p:cNvGrpSpPr/>
                      <p:nvPr/>
                    </p:nvGrpSpPr>
                    <p:grpSpPr>
                      <a:xfrm>
                        <a:off x="1736090" y="2873352"/>
                        <a:ext cx="565150" cy="369332"/>
                        <a:chOff x="1736090" y="2873352"/>
                        <a:chExt cx="565150" cy="369332"/>
                      </a:xfrm>
                    </p:grpSpPr>
                    <p:grpSp>
                      <p:nvGrpSpPr>
                        <p:cNvPr id="496" name="Group 327">
                          <a:extLst>
                            <a:ext uri="{FF2B5EF4-FFF2-40B4-BE49-F238E27FC236}">
                              <a16:creationId xmlns:a16="http://schemas.microsoft.com/office/drawing/2014/main" id="{FF88E2DF-E2E4-3347-A865-D1B335201367}"/>
                            </a:ext>
                          </a:extLst>
                        </p:cNvPr>
                        <p:cNvGrpSpPr>
                          <a:grpSpLocks/>
                        </p:cNvGrpSpPr>
                        <p:nvPr/>
                      </p:nvGrpSpPr>
                      <p:grpSpPr bwMode="auto">
                        <a:xfrm>
                          <a:off x="1736090" y="2893762"/>
                          <a:ext cx="565150" cy="292100"/>
                          <a:chOff x="1871277" y="1576300"/>
                          <a:chExt cx="1128371" cy="437861"/>
                        </a:xfrm>
                      </p:grpSpPr>
                      <p:sp>
                        <p:nvSpPr>
                          <p:cNvPr id="500" name="Oval 499">
                            <a:extLst>
                              <a:ext uri="{FF2B5EF4-FFF2-40B4-BE49-F238E27FC236}">
                                <a16:creationId xmlns:a16="http://schemas.microsoft.com/office/drawing/2014/main" id="{F51867D5-088D-1141-BDDA-0DF96997E1FC}"/>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01" name="Rectangle 500">
                            <a:extLst>
                              <a:ext uri="{FF2B5EF4-FFF2-40B4-BE49-F238E27FC236}">
                                <a16:creationId xmlns:a16="http://schemas.microsoft.com/office/drawing/2014/main" id="{9EB2A545-9E2E-2D4E-BCBC-74A6D06D42F7}"/>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2" name="Oval 501">
                            <a:extLst>
                              <a:ext uri="{FF2B5EF4-FFF2-40B4-BE49-F238E27FC236}">
                                <a16:creationId xmlns:a16="http://schemas.microsoft.com/office/drawing/2014/main" id="{375E6326-5638-D948-AF4C-5B244F6C6700}"/>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03" name="Freeform 502">
                            <a:extLst>
                              <a:ext uri="{FF2B5EF4-FFF2-40B4-BE49-F238E27FC236}">
                                <a16:creationId xmlns:a16="http://schemas.microsoft.com/office/drawing/2014/main" id="{8A73FC0C-576A-DA45-AD12-AF0A55037712}"/>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4" name="Freeform 503">
                            <a:extLst>
                              <a:ext uri="{FF2B5EF4-FFF2-40B4-BE49-F238E27FC236}">
                                <a16:creationId xmlns:a16="http://schemas.microsoft.com/office/drawing/2014/main" id="{F6DD9D1A-2B6B-3D4A-9962-4ABB842FAB6C}"/>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5" name="Freeform 504">
                            <a:extLst>
                              <a:ext uri="{FF2B5EF4-FFF2-40B4-BE49-F238E27FC236}">
                                <a16:creationId xmlns:a16="http://schemas.microsoft.com/office/drawing/2014/main" id="{AC2C32F0-D575-744F-BB94-26AF3779C1D8}"/>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6" name="Freeform 505">
                            <a:extLst>
                              <a:ext uri="{FF2B5EF4-FFF2-40B4-BE49-F238E27FC236}">
                                <a16:creationId xmlns:a16="http://schemas.microsoft.com/office/drawing/2014/main" id="{7BE6460D-2974-684B-9BBA-CDE242AE328E}"/>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07" name="Straight Connector 506">
                            <a:extLst>
                              <a:ext uri="{FF2B5EF4-FFF2-40B4-BE49-F238E27FC236}">
                                <a16:creationId xmlns:a16="http://schemas.microsoft.com/office/drawing/2014/main" id="{4DFA001C-CD4C-9D4A-BCF7-EB9E9094C4D9}"/>
                              </a:ext>
                            </a:extLst>
                          </p:cNvPr>
                          <p:cNvCxnSpPr>
                            <a:endCxn id="50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08" name="Straight Connector 507">
                            <a:extLst>
                              <a:ext uri="{FF2B5EF4-FFF2-40B4-BE49-F238E27FC236}">
                                <a16:creationId xmlns:a16="http://schemas.microsoft.com/office/drawing/2014/main" id="{21C1F585-9089-CD48-AAF8-8B25080D308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97" name="Group 496">
                          <a:extLst>
                            <a:ext uri="{FF2B5EF4-FFF2-40B4-BE49-F238E27FC236}">
                              <a16:creationId xmlns:a16="http://schemas.microsoft.com/office/drawing/2014/main" id="{013A9D3F-66C6-5646-B65B-07D59E2B508D}"/>
                            </a:ext>
                          </a:extLst>
                        </p:cNvPr>
                        <p:cNvGrpSpPr/>
                        <p:nvPr/>
                      </p:nvGrpSpPr>
                      <p:grpSpPr>
                        <a:xfrm>
                          <a:off x="1770362" y="2873352"/>
                          <a:ext cx="441422" cy="369332"/>
                          <a:chOff x="667045" y="1708643"/>
                          <a:chExt cx="441422" cy="369332"/>
                        </a:xfrm>
                      </p:grpSpPr>
                      <p:sp>
                        <p:nvSpPr>
                          <p:cNvPr id="498" name="Oval 497">
                            <a:extLst>
                              <a:ext uri="{FF2B5EF4-FFF2-40B4-BE49-F238E27FC236}">
                                <a16:creationId xmlns:a16="http://schemas.microsoft.com/office/drawing/2014/main" id="{A588D1D2-2231-6B4F-A3C7-ADA7F2CBC0D4}"/>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9" name="TextBox 498">
                            <a:extLst>
                              <a:ext uri="{FF2B5EF4-FFF2-40B4-BE49-F238E27FC236}">
                                <a16:creationId xmlns:a16="http://schemas.microsoft.com/office/drawing/2014/main" id="{45B327ED-98AE-A442-88E5-0F179F128913}"/>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3b</a:t>
                            </a:r>
                          </a:p>
                        </p:txBody>
                      </p:sp>
                    </p:grpSp>
                  </p:grpSp>
                  <p:grpSp>
                    <p:nvGrpSpPr>
                      <p:cNvPr id="449" name="Group 448">
                        <a:extLst>
                          <a:ext uri="{FF2B5EF4-FFF2-40B4-BE49-F238E27FC236}">
                            <a16:creationId xmlns:a16="http://schemas.microsoft.com/office/drawing/2014/main" id="{5BA1A9CB-4572-0041-BCD8-760991F2EE1B}"/>
                          </a:ext>
                        </a:extLst>
                      </p:cNvPr>
                      <p:cNvGrpSpPr/>
                      <p:nvPr/>
                    </p:nvGrpSpPr>
                    <p:grpSpPr>
                      <a:xfrm>
                        <a:off x="1740320" y="4094669"/>
                        <a:ext cx="565150" cy="369332"/>
                        <a:chOff x="1736090" y="2873352"/>
                        <a:chExt cx="565150" cy="369332"/>
                      </a:xfrm>
                    </p:grpSpPr>
                    <p:grpSp>
                      <p:nvGrpSpPr>
                        <p:cNvPr id="483" name="Group 327">
                          <a:extLst>
                            <a:ext uri="{FF2B5EF4-FFF2-40B4-BE49-F238E27FC236}">
                              <a16:creationId xmlns:a16="http://schemas.microsoft.com/office/drawing/2014/main" id="{D1877304-D615-C347-B696-1E4EC738AEBE}"/>
                            </a:ext>
                          </a:extLst>
                        </p:cNvPr>
                        <p:cNvGrpSpPr>
                          <a:grpSpLocks/>
                        </p:cNvGrpSpPr>
                        <p:nvPr/>
                      </p:nvGrpSpPr>
                      <p:grpSpPr bwMode="auto">
                        <a:xfrm>
                          <a:off x="1736090" y="2893762"/>
                          <a:ext cx="565150" cy="292100"/>
                          <a:chOff x="1871277" y="1576300"/>
                          <a:chExt cx="1128371" cy="437861"/>
                        </a:xfrm>
                      </p:grpSpPr>
                      <p:sp>
                        <p:nvSpPr>
                          <p:cNvPr id="487" name="Oval 486">
                            <a:extLst>
                              <a:ext uri="{FF2B5EF4-FFF2-40B4-BE49-F238E27FC236}">
                                <a16:creationId xmlns:a16="http://schemas.microsoft.com/office/drawing/2014/main" id="{FCA8E024-D75B-384E-B7DE-7AA5FE622EE0}"/>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88" name="Rectangle 487">
                            <a:extLst>
                              <a:ext uri="{FF2B5EF4-FFF2-40B4-BE49-F238E27FC236}">
                                <a16:creationId xmlns:a16="http://schemas.microsoft.com/office/drawing/2014/main" id="{1897CA4E-9A6C-1D4E-9C09-D042B4FE2ED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9" name="Oval 488">
                            <a:extLst>
                              <a:ext uri="{FF2B5EF4-FFF2-40B4-BE49-F238E27FC236}">
                                <a16:creationId xmlns:a16="http://schemas.microsoft.com/office/drawing/2014/main" id="{3F099347-419A-394D-9F67-D4250F5636E7}"/>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90" name="Freeform 489">
                            <a:extLst>
                              <a:ext uri="{FF2B5EF4-FFF2-40B4-BE49-F238E27FC236}">
                                <a16:creationId xmlns:a16="http://schemas.microsoft.com/office/drawing/2014/main" id="{C08F2D49-1160-D048-A1C9-03F61662E764}"/>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1" name="Freeform 490">
                            <a:extLst>
                              <a:ext uri="{FF2B5EF4-FFF2-40B4-BE49-F238E27FC236}">
                                <a16:creationId xmlns:a16="http://schemas.microsoft.com/office/drawing/2014/main" id="{2D027160-BA02-2C4F-97A9-79D0DE23545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2" name="Freeform 491">
                            <a:extLst>
                              <a:ext uri="{FF2B5EF4-FFF2-40B4-BE49-F238E27FC236}">
                                <a16:creationId xmlns:a16="http://schemas.microsoft.com/office/drawing/2014/main" id="{32BA6728-F88C-834C-A843-CEDCFCAE3CDD}"/>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3" name="Freeform 492">
                            <a:extLst>
                              <a:ext uri="{FF2B5EF4-FFF2-40B4-BE49-F238E27FC236}">
                                <a16:creationId xmlns:a16="http://schemas.microsoft.com/office/drawing/2014/main" id="{076DA2A8-99C5-1649-A5B8-AA30FDD3E905}"/>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94" name="Straight Connector 493">
                            <a:extLst>
                              <a:ext uri="{FF2B5EF4-FFF2-40B4-BE49-F238E27FC236}">
                                <a16:creationId xmlns:a16="http://schemas.microsoft.com/office/drawing/2014/main" id="{EA9EAAD1-1702-AB4D-8E87-C9B32BEEDA17}"/>
                              </a:ext>
                            </a:extLst>
                          </p:cNvPr>
                          <p:cNvCxnSpPr>
                            <a:endCxn id="489"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95" name="Straight Connector 494">
                            <a:extLst>
                              <a:ext uri="{FF2B5EF4-FFF2-40B4-BE49-F238E27FC236}">
                                <a16:creationId xmlns:a16="http://schemas.microsoft.com/office/drawing/2014/main" id="{9CB75121-AE50-0241-BCE4-1BCDA5F5D305}"/>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84" name="Group 483">
                          <a:extLst>
                            <a:ext uri="{FF2B5EF4-FFF2-40B4-BE49-F238E27FC236}">
                              <a16:creationId xmlns:a16="http://schemas.microsoft.com/office/drawing/2014/main" id="{3F071658-01EE-2C48-AC20-F60B38FE6422}"/>
                            </a:ext>
                          </a:extLst>
                        </p:cNvPr>
                        <p:cNvGrpSpPr/>
                        <p:nvPr/>
                      </p:nvGrpSpPr>
                      <p:grpSpPr>
                        <a:xfrm>
                          <a:off x="1770362" y="2873352"/>
                          <a:ext cx="441422" cy="369332"/>
                          <a:chOff x="667045" y="1708643"/>
                          <a:chExt cx="441422" cy="369332"/>
                        </a:xfrm>
                      </p:grpSpPr>
                      <p:sp>
                        <p:nvSpPr>
                          <p:cNvPr id="485" name="Oval 484">
                            <a:extLst>
                              <a:ext uri="{FF2B5EF4-FFF2-40B4-BE49-F238E27FC236}">
                                <a16:creationId xmlns:a16="http://schemas.microsoft.com/office/drawing/2014/main" id="{51633682-08D4-3741-8ACB-6CAE184258DA}"/>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6" name="TextBox 485">
                            <a:extLst>
                              <a:ext uri="{FF2B5EF4-FFF2-40B4-BE49-F238E27FC236}">
                                <a16:creationId xmlns:a16="http://schemas.microsoft.com/office/drawing/2014/main" id="{E3CB6253-020C-2441-8C1C-0D4F587E6E36}"/>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3d</a:t>
                            </a:r>
                          </a:p>
                        </p:txBody>
                      </p:sp>
                    </p:grpSp>
                  </p:grpSp>
                  <p:grpSp>
                    <p:nvGrpSpPr>
                      <p:cNvPr id="450" name="Group 449">
                        <a:extLst>
                          <a:ext uri="{FF2B5EF4-FFF2-40B4-BE49-F238E27FC236}">
                            <a16:creationId xmlns:a16="http://schemas.microsoft.com/office/drawing/2014/main" id="{125DBCFC-7BA2-F144-A0F0-508397DB0188}"/>
                          </a:ext>
                        </a:extLst>
                      </p:cNvPr>
                      <p:cNvGrpSpPr/>
                      <p:nvPr/>
                    </p:nvGrpSpPr>
                    <p:grpSpPr>
                      <a:xfrm>
                        <a:off x="2601806" y="3485072"/>
                        <a:ext cx="565150" cy="369332"/>
                        <a:chOff x="1736090" y="2873352"/>
                        <a:chExt cx="565150" cy="369332"/>
                      </a:xfrm>
                    </p:grpSpPr>
                    <p:grpSp>
                      <p:nvGrpSpPr>
                        <p:cNvPr id="470" name="Group 327">
                          <a:extLst>
                            <a:ext uri="{FF2B5EF4-FFF2-40B4-BE49-F238E27FC236}">
                              <a16:creationId xmlns:a16="http://schemas.microsoft.com/office/drawing/2014/main" id="{34285CF6-D3AC-094E-8607-8E5A25980259}"/>
                            </a:ext>
                          </a:extLst>
                        </p:cNvPr>
                        <p:cNvGrpSpPr>
                          <a:grpSpLocks/>
                        </p:cNvGrpSpPr>
                        <p:nvPr/>
                      </p:nvGrpSpPr>
                      <p:grpSpPr bwMode="auto">
                        <a:xfrm>
                          <a:off x="1736090" y="2893762"/>
                          <a:ext cx="565150" cy="292100"/>
                          <a:chOff x="1871277" y="1576300"/>
                          <a:chExt cx="1128371" cy="437861"/>
                        </a:xfrm>
                      </p:grpSpPr>
                      <p:sp>
                        <p:nvSpPr>
                          <p:cNvPr id="474" name="Oval 473">
                            <a:extLst>
                              <a:ext uri="{FF2B5EF4-FFF2-40B4-BE49-F238E27FC236}">
                                <a16:creationId xmlns:a16="http://schemas.microsoft.com/office/drawing/2014/main" id="{3B349897-1CEA-A94C-A653-306D765FA40A}"/>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75" name="Rectangle 474">
                            <a:extLst>
                              <a:ext uri="{FF2B5EF4-FFF2-40B4-BE49-F238E27FC236}">
                                <a16:creationId xmlns:a16="http://schemas.microsoft.com/office/drawing/2014/main" id="{F69BAC22-0491-F446-A4FA-4F95C6B0F3D5}"/>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6" name="Oval 475">
                            <a:extLst>
                              <a:ext uri="{FF2B5EF4-FFF2-40B4-BE49-F238E27FC236}">
                                <a16:creationId xmlns:a16="http://schemas.microsoft.com/office/drawing/2014/main" id="{C00F3DA7-8E3F-9547-BE97-F58D95EC59BD}"/>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77" name="Freeform 476">
                            <a:extLst>
                              <a:ext uri="{FF2B5EF4-FFF2-40B4-BE49-F238E27FC236}">
                                <a16:creationId xmlns:a16="http://schemas.microsoft.com/office/drawing/2014/main" id="{BF4644EF-DDFF-8D49-9FD0-2F7B3C29BC6E}"/>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8" name="Freeform 477">
                            <a:extLst>
                              <a:ext uri="{FF2B5EF4-FFF2-40B4-BE49-F238E27FC236}">
                                <a16:creationId xmlns:a16="http://schemas.microsoft.com/office/drawing/2014/main" id="{EECCB299-4CD3-234D-AFCE-A2A331EA1346}"/>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9" name="Freeform 478">
                            <a:extLst>
                              <a:ext uri="{FF2B5EF4-FFF2-40B4-BE49-F238E27FC236}">
                                <a16:creationId xmlns:a16="http://schemas.microsoft.com/office/drawing/2014/main" id="{7540398D-98A6-9A4C-A028-C839F9C9515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0" name="Freeform 479">
                            <a:extLst>
                              <a:ext uri="{FF2B5EF4-FFF2-40B4-BE49-F238E27FC236}">
                                <a16:creationId xmlns:a16="http://schemas.microsoft.com/office/drawing/2014/main" id="{11019135-4FCC-0344-AC3D-721648028E4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81" name="Straight Connector 480">
                            <a:extLst>
                              <a:ext uri="{FF2B5EF4-FFF2-40B4-BE49-F238E27FC236}">
                                <a16:creationId xmlns:a16="http://schemas.microsoft.com/office/drawing/2014/main" id="{5C03F5EB-3AFC-4543-B2EB-4052B79EB773}"/>
                              </a:ext>
                            </a:extLst>
                          </p:cNvPr>
                          <p:cNvCxnSpPr>
                            <a:endCxn id="47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82" name="Straight Connector 481">
                            <a:extLst>
                              <a:ext uri="{FF2B5EF4-FFF2-40B4-BE49-F238E27FC236}">
                                <a16:creationId xmlns:a16="http://schemas.microsoft.com/office/drawing/2014/main" id="{50EEA529-2E3B-0A4B-9DFF-EA2E08C6C057}"/>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71" name="Group 470">
                          <a:extLst>
                            <a:ext uri="{FF2B5EF4-FFF2-40B4-BE49-F238E27FC236}">
                              <a16:creationId xmlns:a16="http://schemas.microsoft.com/office/drawing/2014/main" id="{101A36BB-F1C4-5D47-B75D-03B9E2E4054E}"/>
                            </a:ext>
                          </a:extLst>
                        </p:cNvPr>
                        <p:cNvGrpSpPr/>
                        <p:nvPr/>
                      </p:nvGrpSpPr>
                      <p:grpSpPr>
                        <a:xfrm>
                          <a:off x="1770362" y="2873352"/>
                          <a:ext cx="428460" cy="369332"/>
                          <a:chOff x="667045" y="1708643"/>
                          <a:chExt cx="428460" cy="369332"/>
                        </a:xfrm>
                      </p:grpSpPr>
                      <p:sp>
                        <p:nvSpPr>
                          <p:cNvPr id="472" name="Oval 471">
                            <a:extLst>
                              <a:ext uri="{FF2B5EF4-FFF2-40B4-BE49-F238E27FC236}">
                                <a16:creationId xmlns:a16="http://schemas.microsoft.com/office/drawing/2014/main" id="{DDF0E856-753E-FF40-89EE-E40AEF7160C2}"/>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3" name="TextBox 472">
                            <a:extLst>
                              <a:ext uri="{FF2B5EF4-FFF2-40B4-BE49-F238E27FC236}">
                                <a16:creationId xmlns:a16="http://schemas.microsoft.com/office/drawing/2014/main" id="{C4BB44D7-7187-A143-ACE4-AF7AA08F6019}"/>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3c</a:t>
                            </a:r>
                          </a:p>
                        </p:txBody>
                      </p:sp>
                    </p:grpSp>
                  </p:grpSp>
                  <p:grpSp>
                    <p:nvGrpSpPr>
                      <p:cNvPr id="451" name="Group 450">
                        <a:extLst>
                          <a:ext uri="{FF2B5EF4-FFF2-40B4-BE49-F238E27FC236}">
                            <a16:creationId xmlns:a16="http://schemas.microsoft.com/office/drawing/2014/main" id="{5FF824A3-CA23-7641-9C4D-F4D836BA239C}"/>
                          </a:ext>
                        </a:extLst>
                      </p:cNvPr>
                      <p:cNvGrpSpPr/>
                      <p:nvPr/>
                    </p:nvGrpSpPr>
                    <p:grpSpPr>
                      <a:xfrm>
                        <a:off x="833331" y="3478719"/>
                        <a:ext cx="565150" cy="369332"/>
                        <a:chOff x="1736090" y="2873352"/>
                        <a:chExt cx="565150" cy="369332"/>
                      </a:xfrm>
                    </p:grpSpPr>
                    <p:grpSp>
                      <p:nvGrpSpPr>
                        <p:cNvPr id="457" name="Group 327">
                          <a:extLst>
                            <a:ext uri="{FF2B5EF4-FFF2-40B4-BE49-F238E27FC236}">
                              <a16:creationId xmlns:a16="http://schemas.microsoft.com/office/drawing/2014/main" id="{5D84546C-2908-A44F-86F0-14845830BE8E}"/>
                            </a:ext>
                          </a:extLst>
                        </p:cNvPr>
                        <p:cNvGrpSpPr>
                          <a:grpSpLocks/>
                        </p:cNvGrpSpPr>
                        <p:nvPr/>
                      </p:nvGrpSpPr>
                      <p:grpSpPr bwMode="auto">
                        <a:xfrm>
                          <a:off x="1736090" y="2893762"/>
                          <a:ext cx="565150" cy="292100"/>
                          <a:chOff x="1871277" y="1576300"/>
                          <a:chExt cx="1128371" cy="437861"/>
                        </a:xfrm>
                      </p:grpSpPr>
                      <p:sp>
                        <p:nvSpPr>
                          <p:cNvPr id="461" name="Oval 460">
                            <a:extLst>
                              <a:ext uri="{FF2B5EF4-FFF2-40B4-BE49-F238E27FC236}">
                                <a16:creationId xmlns:a16="http://schemas.microsoft.com/office/drawing/2014/main" id="{2378F29F-8CA4-2546-BAAE-ECF6F0E37057}"/>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62" name="Rectangle 461">
                            <a:extLst>
                              <a:ext uri="{FF2B5EF4-FFF2-40B4-BE49-F238E27FC236}">
                                <a16:creationId xmlns:a16="http://schemas.microsoft.com/office/drawing/2014/main" id="{4875D8E7-03DA-A244-B2C1-CE3E3E973395}"/>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3" name="Oval 462">
                            <a:extLst>
                              <a:ext uri="{FF2B5EF4-FFF2-40B4-BE49-F238E27FC236}">
                                <a16:creationId xmlns:a16="http://schemas.microsoft.com/office/drawing/2014/main" id="{69C4F070-9AD8-B349-8D3A-A7A5BA73CF00}"/>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859F95D0-8F88-AF45-A522-FBF8009BB874}"/>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5" name="Freeform 464">
                            <a:extLst>
                              <a:ext uri="{FF2B5EF4-FFF2-40B4-BE49-F238E27FC236}">
                                <a16:creationId xmlns:a16="http://schemas.microsoft.com/office/drawing/2014/main" id="{C5D63CE0-DA37-6941-85D1-1E9AF858D126}"/>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6" name="Freeform 465">
                            <a:extLst>
                              <a:ext uri="{FF2B5EF4-FFF2-40B4-BE49-F238E27FC236}">
                                <a16:creationId xmlns:a16="http://schemas.microsoft.com/office/drawing/2014/main" id="{05B6304E-219D-8C4C-933C-F74A50ADB90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7" name="Freeform 466">
                            <a:extLst>
                              <a:ext uri="{FF2B5EF4-FFF2-40B4-BE49-F238E27FC236}">
                                <a16:creationId xmlns:a16="http://schemas.microsoft.com/office/drawing/2014/main" id="{7A1C8338-E034-6F46-9CFA-19E29E6DB9CE}"/>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68" name="Straight Connector 467">
                            <a:extLst>
                              <a:ext uri="{FF2B5EF4-FFF2-40B4-BE49-F238E27FC236}">
                                <a16:creationId xmlns:a16="http://schemas.microsoft.com/office/drawing/2014/main" id="{D01B141C-E8C1-5F43-9AB4-C8F47DB27ABC}"/>
                              </a:ext>
                            </a:extLst>
                          </p:cNvPr>
                          <p:cNvCxnSpPr>
                            <a:endCxn id="463"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69" name="Straight Connector 468">
                            <a:extLst>
                              <a:ext uri="{FF2B5EF4-FFF2-40B4-BE49-F238E27FC236}">
                                <a16:creationId xmlns:a16="http://schemas.microsoft.com/office/drawing/2014/main" id="{C76D3549-4A99-A14A-9266-5C811EF2C96F}"/>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58" name="Group 457">
                          <a:extLst>
                            <a:ext uri="{FF2B5EF4-FFF2-40B4-BE49-F238E27FC236}">
                              <a16:creationId xmlns:a16="http://schemas.microsoft.com/office/drawing/2014/main" id="{50D34317-A86E-BD4A-B0A0-94B68B4DE33A}"/>
                            </a:ext>
                          </a:extLst>
                        </p:cNvPr>
                        <p:cNvGrpSpPr/>
                        <p:nvPr/>
                      </p:nvGrpSpPr>
                      <p:grpSpPr>
                        <a:xfrm>
                          <a:off x="1770362" y="2873352"/>
                          <a:ext cx="441422" cy="369332"/>
                          <a:chOff x="667045" y="1708643"/>
                          <a:chExt cx="441422" cy="369332"/>
                        </a:xfrm>
                      </p:grpSpPr>
                      <p:sp>
                        <p:nvSpPr>
                          <p:cNvPr id="459" name="Oval 458">
                            <a:extLst>
                              <a:ext uri="{FF2B5EF4-FFF2-40B4-BE49-F238E27FC236}">
                                <a16:creationId xmlns:a16="http://schemas.microsoft.com/office/drawing/2014/main" id="{955898AE-9FB9-D145-99C3-AA5FE491F62F}"/>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0" name="TextBox 459">
                            <a:extLst>
                              <a:ext uri="{FF2B5EF4-FFF2-40B4-BE49-F238E27FC236}">
                                <a16:creationId xmlns:a16="http://schemas.microsoft.com/office/drawing/2014/main" id="{FDC8D372-267E-834E-B2AD-E3D0477ABC3D}"/>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a:t>
                            </a:r>
                          </a:p>
                        </p:txBody>
                      </p:sp>
                    </p:grpSp>
                  </p:grpSp>
                  <p:cxnSp>
                    <p:nvCxnSpPr>
                      <p:cNvPr id="452" name="Straight Connector 451">
                        <a:extLst>
                          <a:ext uri="{FF2B5EF4-FFF2-40B4-BE49-F238E27FC236}">
                            <a16:creationId xmlns:a16="http://schemas.microsoft.com/office/drawing/2014/main" id="{76BB832D-E2AD-9B4A-B2CA-006ACDF19252}"/>
                          </a:ext>
                        </a:extLst>
                      </p:cNvPr>
                      <p:cNvCxnSpPr>
                        <a:stCxn id="499" idx="2"/>
                        <a:endCxn id="486" idx="0"/>
                      </p:cNvCxnSpPr>
                      <p:nvPr/>
                    </p:nvCxnSpPr>
                    <p:spPr bwMode="auto">
                      <a:xfrm>
                        <a:off x="1991073" y="3242684"/>
                        <a:ext cx="4230" cy="851985"/>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53" name="Straight Connector 452">
                        <a:extLst>
                          <a:ext uri="{FF2B5EF4-FFF2-40B4-BE49-F238E27FC236}">
                            <a16:creationId xmlns:a16="http://schemas.microsoft.com/office/drawing/2014/main" id="{B3B0C02C-7ED9-2141-817E-0BD07EFA2441}"/>
                          </a:ext>
                        </a:extLst>
                      </p:cNvPr>
                      <p:cNvCxnSpPr/>
                      <p:nvPr/>
                    </p:nvCxnSpPr>
                    <p:spPr bwMode="auto">
                      <a:xfrm>
                        <a:off x="1407477" y="3648621"/>
                        <a:ext cx="1204913" cy="635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54" name="Straight Connector 453">
                        <a:extLst>
                          <a:ext uri="{FF2B5EF4-FFF2-40B4-BE49-F238E27FC236}">
                            <a16:creationId xmlns:a16="http://schemas.microsoft.com/office/drawing/2014/main" id="{4555DBD5-470B-6741-9718-42247FE55249}"/>
                          </a:ext>
                        </a:extLst>
                      </p:cNvPr>
                      <p:cNvCxnSpPr>
                        <a:stCxn id="500"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55" name="Straight Connector 454">
                        <a:extLst>
                          <a:ext uri="{FF2B5EF4-FFF2-40B4-BE49-F238E27FC236}">
                            <a16:creationId xmlns:a16="http://schemas.microsoft.com/office/drawing/2014/main" id="{C8445FE4-D43A-0F43-A2B9-579310EA2C4F}"/>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56" name="Straight Connector 455">
                        <a:extLst>
                          <a:ext uri="{FF2B5EF4-FFF2-40B4-BE49-F238E27FC236}">
                            <a16:creationId xmlns:a16="http://schemas.microsoft.com/office/drawing/2014/main" id="{255E9653-31F2-2749-A41F-6F972A8AEFF9}"/>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447" name="TextBox 446">
                      <a:extLst>
                        <a:ext uri="{FF2B5EF4-FFF2-40B4-BE49-F238E27FC236}">
                          <a16:creationId xmlns:a16="http://schemas.microsoft.com/office/drawing/2014/main" id="{235FB037-F7EE-DE49-97E8-683209B5D495}"/>
                        </a:ext>
                      </a:extLst>
                    </p:cNvPr>
                    <p:cNvSpPr txBox="1"/>
                    <p:nvPr/>
                  </p:nvSpPr>
                  <p:spPr>
                    <a:xfrm>
                      <a:off x="8136838" y="3735782"/>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3</a:t>
                      </a:r>
                    </a:p>
                  </p:txBody>
                </p:sp>
              </p:grpSp>
            </p:grpSp>
            <p:grpSp>
              <p:nvGrpSpPr>
                <p:cNvPr id="377" name="Group 376">
                  <a:extLst>
                    <a:ext uri="{FF2B5EF4-FFF2-40B4-BE49-F238E27FC236}">
                      <a16:creationId xmlns:a16="http://schemas.microsoft.com/office/drawing/2014/main" id="{216FE367-F524-D446-BD8E-161F28E81098}"/>
                    </a:ext>
                  </a:extLst>
                </p:cNvPr>
                <p:cNvGrpSpPr/>
                <p:nvPr/>
              </p:nvGrpSpPr>
              <p:grpSpPr>
                <a:xfrm>
                  <a:off x="1426553" y="4136253"/>
                  <a:ext cx="3452487" cy="1719017"/>
                  <a:chOff x="1426553" y="4136253"/>
                  <a:chExt cx="3452487" cy="1719017"/>
                </a:xfrm>
              </p:grpSpPr>
              <p:grpSp>
                <p:nvGrpSpPr>
                  <p:cNvPr id="379" name="Group 378">
                    <a:extLst>
                      <a:ext uri="{FF2B5EF4-FFF2-40B4-BE49-F238E27FC236}">
                        <a16:creationId xmlns:a16="http://schemas.microsoft.com/office/drawing/2014/main" id="{DA335CF7-6A44-CD42-BB9B-0F2E679F9021}"/>
                      </a:ext>
                    </a:extLst>
                  </p:cNvPr>
                  <p:cNvGrpSpPr/>
                  <p:nvPr/>
                </p:nvGrpSpPr>
                <p:grpSpPr>
                  <a:xfrm>
                    <a:off x="1426553" y="4136253"/>
                    <a:ext cx="2557336" cy="1719017"/>
                    <a:chOff x="-2170772" y="2784954"/>
                    <a:chExt cx="2712783" cy="1853712"/>
                  </a:xfrm>
                </p:grpSpPr>
                <p:sp>
                  <p:nvSpPr>
                    <p:cNvPr id="382" name="Freeform 2">
                      <a:extLst>
                        <a:ext uri="{FF2B5EF4-FFF2-40B4-BE49-F238E27FC236}">
                          <a16:creationId xmlns:a16="http://schemas.microsoft.com/office/drawing/2014/main" id="{62629CF7-F1C0-394C-847B-14D3503FA27C}"/>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83" name="Group 382">
                      <a:extLst>
                        <a:ext uri="{FF2B5EF4-FFF2-40B4-BE49-F238E27FC236}">
                          <a16:creationId xmlns:a16="http://schemas.microsoft.com/office/drawing/2014/main" id="{5BDEBA52-B2AE-C249-B4E1-A1EA54386646}"/>
                        </a:ext>
                      </a:extLst>
                    </p:cNvPr>
                    <p:cNvGrpSpPr/>
                    <p:nvPr/>
                  </p:nvGrpSpPr>
                  <p:grpSpPr>
                    <a:xfrm>
                      <a:off x="-1935370" y="2935816"/>
                      <a:ext cx="2333625" cy="1590649"/>
                      <a:chOff x="833331" y="2873352"/>
                      <a:chExt cx="2333625" cy="1590649"/>
                    </a:xfrm>
                  </p:grpSpPr>
                  <p:grpSp>
                    <p:nvGrpSpPr>
                      <p:cNvPr id="384" name="Group 383">
                        <a:extLst>
                          <a:ext uri="{FF2B5EF4-FFF2-40B4-BE49-F238E27FC236}">
                            <a16:creationId xmlns:a16="http://schemas.microsoft.com/office/drawing/2014/main" id="{3AC0C204-2B48-AC4E-A396-049FBC6756C5}"/>
                          </a:ext>
                        </a:extLst>
                      </p:cNvPr>
                      <p:cNvGrpSpPr/>
                      <p:nvPr/>
                    </p:nvGrpSpPr>
                    <p:grpSpPr>
                      <a:xfrm>
                        <a:off x="1736090" y="2873352"/>
                        <a:ext cx="565150" cy="369332"/>
                        <a:chOff x="1736090" y="2873352"/>
                        <a:chExt cx="565150" cy="369332"/>
                      </a:xfrm>
                    </p:grpSpPr>
                    <p:grpSp>
                      <p:nvGrpSpPr>
                        <p:cNvPr id="431" name="Group 327">
                          <a:extLst>
                            <a:ext uri="{FF2B5EF4-FFF2-40B4-BE49-F238E27FC236}">
                              <a16:creationId xmlns:a16="http://schemas.microsoft.com/office/drawing/2014/main" id="{E8BC624A-2794-404A-9871-CDAC172056FC}"/>
                            </a:ext>
                          </a:extLst>
                        </p:cNvPr>
                        <p:cNvGrpSpPr>
                          <a:grpSpLocks/>
                        </p:cNvGrpSpPr>
                        <p:nvPr/>
                      </p:nvGrpSpPr>
                      <p:grpSpPr bwMode="auto">
                        <a:xfrm>
                          <a:off x="1736090" y="2893762"/>
                          <a:ext cx="565150" cy="292100"/>
                          <a:chOff x="1871277" y="1576300"/>
                          <a:chExt cx="1128371" cy="437861"/>
                        </a:xfrm>
                      </p:grpSpPr>
                      <p:sp>
                        <p:nvSpPr>
                          <p:cNvPr id="435" name="Oval 434">
                            <a:extLst>
                              <a:ext uri="{FF2B5EF4-FFF2-40B4-BE49-F238E27FC236}">
                                <a16:creationId xmlns:a16="http://schemas.microsoft.com/office/drawing/2014/main" id="{0F604F89-DD7D-A045-BAD3-BC0FEE5E57DC}"/>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36" name="Rectangle 435">
                            <a:extLst>
                              <a:ext uri="{FF2B5EF4-FFF2-40B4-BE49-F238E27FC236}">
                                <a16:creationId xmlns:a16="http://schemas.microsoft.com/office/drawing/2014/main" id="{9827A131-2F59-A34C-9AE3-85E42F0DCC01}"/>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7" name="Oval 436">
                            <a:extLst>
                              <a:ext uri="{FF2B5EF4-FFF2-40B4-BE49-F238E27FC236}">
                                <a16:creationId xmlns:a16="http://schemas.microsoft.com/office/drawing/2014/main" id="{0C6DC914-779E-5242-821C-14DADB3D08B8}"/>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38" name="Freeform 437">
                            <a:extLst>
                              <a:ext uri="{FF2B5EF4-FFF2-40B4-BE49-F238E27FC236}">
                                <a16:creationId xmlns:a16="http://schemas.microsoft.com/office/drawing/2014/main" id="{2F342371-6C85-3742-9DED-DAE6130F8165}"/>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9" name="Freeform 438">
                            <a:extLst>
                              <a:ext uri="{FF2B5EF4-FFF2-40B4-BE49-F238E27FC236}">
                                <a16:creationId xmlns:a16="http://schemas.microsoft.com/office/drawing/2014/main" id="{D4644009-EC8B-F847-A36B-128CBA181D98}"/>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0" name="Freeform 439">
                            <a:extLst>
                              <a:ext uri="{FF2B5EF4-FFF2-40B4-BE49-F238E27FC236}">
                                <a16:creationId xmlns:a16="http://schemas.microsoft.com/office/drawing/2014/main" id="{17CA9A1B-B7B6-9845-8DF4-B2275030ECB3}"/>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1" name="Freeform 440">
                            <a:extLst>
                              <a:ext uri="{FF2B5EF4-FFF2-40B4-BE49-F238E27FC236}">
                                <a16:creationId xmlns:a16="http://schemas.microsoft.com/office/drawing/2014/main" id="{ACE63F56-80B5-204F-90A2-8DAD52431FE0}"/>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42" name="Straight Connector 441">
                            <a:extLst>
                              <a:ext uri="{FF2B5EF4-FFF2-40B4-BE49-F238E27FC236}">
                                <a16:creationId xmlns:a16="http://schemas.microsoft.com/office/drawing/2014/main" id="{ED95AA96-123A-1A43-8D1D-A05D32BEF70D}"/>
                              </a:ext>
                            </a:extLst>
                          </p:cNvPr>
                          <p:cNvCxnSpPr>
                            <a:endCxn id="437"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43" name="Straight Connector 442">
                            <a:extLst>
                              <a:ext uri="{FF2B5EF4-FFF2-40B4-BE49-F238E27FC236}">
                                <a16:creationId xmlns:a16="http://schemas.microsoft.com/office/drawing/2014/main" id="{A2B69F17-16A9-1444-ABE7-3EC6094FFB56}"/>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32" name="Group 431">
                          <a:extLst>
                            <a:ext uri="{FF2B5EF4-FFF2-40B4-BE49-F238E27FC236}">
                              <a16:creationId xmlns:a16="http://schemas.microsoft.com/office/drawing/2014/main" id="{1589E35C-1627-3344-8D4D-6F8581BFE0D3}"/>
                            </a:ext>
                          </a:extLst>
                        </p:cNvPr>
                        <p:cNvGrpSpPr/>
                        <p:nvPr/>
                      </p:nvGrpSpPr>
                      <p:grpSpPr>
                        <a:xfrm>
                          <a:off x="1770362" y="2873352"/>
                          <a:ext cx="441422" cy="369332"/>
                          <a:chOff x="667045" y="1708643"/>
                          <a:chExt cx="441422" cy="369332"/>
                        </a:xfrm>
                      </p:grpSpPr>
                      <p:sp>
                        <p:nvSpPr>
                          <p:cNvPr id="433" name="Oval 432">
                            <a:extLst>
                              <a:ext uri="{FF2B5EF4-FFF2-40B4-BE49-F238E27FC236}">
                                <a16:creationId xmlns:a16="http://schemas.microsoft.com/office/drawing/2014/main" id="{A3138503-1D2C-6D4E-A5B3-A54E769C81F7}"/>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4" name="TextBox 433">
                            <a:extLst>
                              <a:ext uri="{FF2B5EF4-FFF2-40B4-BE49-F238E27FC236}">
                                <a16:creationId xmlns:a16="http://schemas.microsoft.com/office/drawing/2014/main" id="{E3EF62D6-4FBE-AB47-AB76-AE3F2CE79468}"/>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1b</a:t>
                            </a:r>
                          </a:p>
                        </p:txBody>
                      </p:sp>
                    </p:grpSp>
                  </p:grpSp>
                  <p:grpSp>
                    <p:nvGrpSpPr>
                      <p:cNvPr id="385" name="Group 384">
                        <a:extLst>
                          <a:ext uri="{FF2B5EF4-FFF2-40B4-BE49-F238E27FC236}">
                            <a16:creationId xmlns:a16="http://schemas.microsoft.com/office/drawing/2014/main" id="{1E55935A-5B0A-FE4E-99A2-D8E7E254FB11}"/>
                          </a:ext>
                        </a:extLst>
                      </p:cNvPr>
                      <p:cNvGrpSpPr/>
                      <p:nvPr/>
                    </p:nvGrpSpPr>
                    <p:grpSpPr>
                      <a:xfrm>
                        <a:off x="1740320" y="4094669"/>
                        <a:ext cx="565150" cy="369332"/>
                        <a:chOff x="1736090" y="2873352"/>
                        <a:chExt cx="565150" cy="369332"/>
                      </a:xfrm>
                    </p:grpSpPr>
                    <p:grpSp>
                      <p:nvGrpSpPr>
                        <p:cNvPr id="418" name="Group 327">
                          <a:extLst>
                            <a:ext uri="{FF2B5EF4-FFF2-40B4-BE49-F238E27FC236}">
                              <a16:creationId xmlns:a16="http://schemas.microsoft.com/office/drawing/2014/main" id="{DEF1C0C5-9451-4F4C-94CF-C202129105E8}"/>
                            </a:ext>
                          </a:extLst>
                        </p:cNvPr>
                        <p:cNvGrpSpPr>
                          <a:grpSpLocks/>
                        </p:cNvGrpSpPr>
                        <p:nvPr/>
                      </p:nvGrpSpPr>
                      <p:grpSpPr bwMode="auto">
                        <a:xfrm>
                          <a:off x="1736090" y="2893762"/>
                          <a:ext cx="565150" cy="292100"/>
                          <a:chOff x="1871277" y="1576300"/>
                          <a:chExt cx="1128371" cy="437861"/>
                        </a:xfrm>
                      </p:grpSpPr>
                      <p:sp>
                        <p:nvSpPr>
                          <p:cNvPr id="422" name="Oval 421">
                            <a:extLst>
                              <a:ext uri="{FF2B5EF4-FFF2-40B4-BE49-F238E27FC236}">
                                <a16:creationId xmlns:a16="http://schemas.microsoft.com/office/drawing/2014/main" id="{F11C5FA4-D940-8243-BCF2-FABEDD3B3E84}"/>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23" name="Rectangle 422">
                            <a:extLst>
                              <a:ext uri="{FF2B5EF4-FFF2-40B4-BE49-F238E27FC236}">
                                <a16:creationId xmlns:a16="http://schemas.microsoft.com/office/drawing/2014/main" id="{1043D97B-B3FA-C641-8E63-1BBE28A3555B}"/>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4" name="Oval 423">
                            <a:extLst>
                              <a:ext uri="{FF2B5EF4-FFF2-40B4-BE49-F238E27FC236}">
                                <a16:creationId xmlns:a16="http://schemas.microsoft.com/office/drawing/2014/main" id="{390272B7-C7A3-5B41-94CF-25024E0B8E67}"/>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25" name="Freeform 424">
                            <a:extLst>
                              <a:ext uri="{FF2B5EF4-FFF2-40B4-BE49-F238E27FC236}">
                                <a16:creationId xmlns:a16="http://schemas.microsoft.com/office/drawing/2014/main" id="{BE4118E9-D687-DD4E-BE70-1FC7947EF0AE}"/>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6" name="Freeform 425">
                            <a:extLst>
                              <a:ext uri="{FF2B5EF4-FFF2-40B4-BE49-F238E27FC236}">
                                <a16:creationId xmlns:a16="http://schemas.microsoft.com/office/drawing/2014/main" id="{FBACD517-9531-A64C-9DB7-12D72129163D}"/>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7" name="Freeform 426">
                            <a:extLst>
                              <a:ext uri="{FF2B5EF4-FFF2-40B4-BE49-F238E27FC236}">
                                <a16:creationId xmlns:a16="http://schemas.microsoft.com/office/drawing/2014/main" id="{11675EED-9A93-C142-83E1-9FD24FE6110C}"/>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8" name="Freeform 427">
                            <a:extLst>
                              <a:ext uri="{FF2B5EF4-FFF2-40B4-BE49-F238E27FC236}">
                                <a16:creationId xmlns:a16="http://schemas.microsoft.com/office/drawing/2014/main" id="{50FE7B61-4724-BB48-8CA2-C94A3D4E9616}"/>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9" name="Straight Connector 428">
                            <a:extLst>
                              <a:ext uri="{FF2B5EF4-FFF2-40B4-BE49-F238E27FC236}">
                                <a16:creationId xmlns:a16="http://schemas.microsoft.com/office/drawing/2014/main" id="{A0B7C404-0D5D-AB4D-99BB-4E3E117D4D84}"/>
                              </a:ext>
                            </a:extLst>
                          </p:cNvPr>
                          <p:cNvCxnSpPr>
                            <a:endCxn id="42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30" name="Straight Connector 429">
                            <a:extLst>
                              <a:ext uri="{FF2B5EF4-FFF2-40B4-BE49-F238E27FC236}">
                                <a16:creationId xmlns:a16="http://schemas.microsoft.com/office/drawing/2014/main" id="{45B743E2-CDB9-1B4D-8B0F-CDB27E3E657E}"/>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19" name="Group 418">
                          <a:extLst>
                            <a:ext uri="{FF2B5EF4-FFF2-40B4-BE49-F238E27FC236}">
                              <a16:creationId xmlns:a16="http://schemas.microsoft.com/office/drawing/2014/main" id="{D4D9B8F6-1D1C-EB42-B66E-1861DABD9104}"/>
                            </a:ext>
                          </a:extLst>
                        </p:cNvPr>
                        <p:cNvGrpSpPr/>
                        <p:nvPr/>
                      </p:nvGrpSpPr>
                      <p:grpSpPr>
                        <a:xfrm>
                          <a:off x="1770362" y="2873352"/>
                          <a:ext cx="441422" cy="369332"/>
                          <a:chOff x="667045" y="1708643"/>
                          <a:chExt cx="441422" cy="369332"/>
                        </a:xfrm>
                      </p:grpSpPr>
                      <p:sp>
                        <p:nvSpPr>
                          <p:cNvPr id="420" name="Oval 419">
                            <a:extLst>
                              <a:ext uri="{FF2B5EF4-FFF2-40B4-BE49-F238E27FC236}">
                                <a16:creationId xmlns:a16="http://schemas.microsoft.com/office/drawing/2014/main" id="{45636873-8949-C64E-B8AC-D659456BD435}"/>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1" name="TextBox 420">
                            <a:extLst>
                              <a:ext uri="{FF2B5EF4-FFF2-40B4-BE49-F238E27FC236}">
                                <a16:creationId xmlns:a16="http://schemas.microsoft.com/office/drawing/2014/main" id="{1E3661C3-F545-8248-A65C-8765C235CF9A}"/>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1d</a:t>
                            </a:r>
                          </a:p>
                        </p:txBody>
                      </p:sp>
                    </p:grpSp>
                  </p:grpSp>
                  <p:grpSp>
                    <p:nvGrpSpPr>
                      <p:cNvPr id="386" name="Group 385">
                        <a:extLst>
                          <a:ext uri="{FF2B5EF4-FFF2-40B4-BE49-F238E27FC236}">
                            <a16:creationId xmlns:a16="http://schemas.microsoft.com/office/drawing/2014/main" id="{E1D20916-4852-3F44-A035-3C94996D387A}"/>
                          </a:ext>
                        </a:extLst>
                      </p:cNvPr>
                      <p:cNvGrpSpPr/>
                      <p:nvPr/>
                    </p:nvGrpSpPr>
                    <p:grpSpPr>
                      <a:xfrm>
                        <a:off x="2601806" y="3485072"/>
                        <a:ext cx="565150" cy="369332"/>
                        <a:chOff x="1736090" y="2873352"/>
                        <a:chExt cx="565150" cy="369332"/>
                      </a:xfrm>
                    </p:grpSpPr>
                    <p:grpSp>
                      <p:nvGrpSpPr>
                        <p:cNvPr id="405" name="Group 327">
                          <a:extLst>
                            <a:ext uri="{FF2B5EF4-FFF2-40B4-BE49-F238E27FC236}">
                              <a16:creationId xmlns:a16="http://schemas.microsoft.com/office/drawing/2014/main" id="{5927A8F5-BEE8-C747-BE07-13461F8200B6}"/>
                            </a:ext>
                          </a:extLst>
                        </p:cNvPr>
                        <p:cNvGrpSpPr>
                          <a:grpSpLocks/>
                        </p:cNvGrpSpPr>
                        <p:nvPr/>
                      </p:nvGrpSpPr>
                      <p:grpSpPr bwMode="auto">
                        <a:xfrm>
                          <a:off x="1736090" y="2893762"/>
                          <a:ext cx="565150" cy="292100"/>
                          <a:chOff x="1871277" y="1576300"/>
                          <a:chExt cx="1128371" cy="437861"/>
                        </a:xfrm>
                      </p:grpSpPr>
                      <p:sp>
                        <p:nvSpPr>
                          <p:cNvPr id="409" name="Oval 408">
                            <a:extLst>
                              <a:ext uri="{FF2B5EF4-FFF2-40B4-BE49-F238E27FC236}">
                                <a16:creationId xmlns:a16="http://schemas.microsoft.com/office/drawing/2014/main" id="{3A77506B-029D-F741-9106-2D0BDFAA8FC7}"/>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10" name="Rectangle 409">
                            <a:extLst>
                              <a:ext uri="{FF2B5EF4-FFF2-40B4-BE49-F238E27FC236}">
                                <a16:creationId xmlns:a16="http://schemas.microsoft.com/office/drawing/2014/main" id="{5B7A8252-00ED-EE41-BC3F-4B29A5DC6571}"/>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1" name="Oval 410">
                            <a:extLst>
                              <a:ext uri="{FF2B5EF4-FFF2-40B4-BE49-F238E27FC236}">
                                <a16:creationId xmlns:a16="http://schemas.microsoft.com/office/drawing/2014/main" id="{B0BF4CE9-FD63-C842-A605-86FE5AA24348}"/>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12" name="Freeform 411">
                            <a:extLst>
                              <a:ext uri="{FF2B5EF4-FFF2-40B4-BE49-F238E27FC236}">
                                <a16:creationId xmlns:a16="http://schemas.microsoft.com/office/drawing/2014/main" id="{093DE816-A834-344B-A35C-53AEDBC3ECDB}"/>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3" name="Freeform 412">
                            <a:extLst>
                              <a:ext uri="{FF2B5EF4-FFF2-40B4-BE49-F238E27FC236}">
                                <a16:creationId xmlns:a16="http://schemas.microsoft.com/office/drawing/2014/main" id="{C7091647-4973-6947-BB99-37777F8F6559}"/>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4" name="Freeform 413">
                            <a:extLst>
                              <a:ext uri="{FF2B5EF4-FFF2-40B4-BE49-F238E27FC236}">
                                <a16:creationId xmlns:a16="http://schemas.microsoft.com/office/drawing/2014/main" id="{2A9361F8-200B-E444-8DE8-C416151A979C}"/>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5" name="Freeform 414">
                            <a:extLst>
                              <a:ext uri="{FF2B5EF4-FFF2-40B4-BE49-F238E27FC236}">
                                <a16:creationId xmlns:a16="http://schemas.microsoft.com/office/drawing/2014/main" id="{36722064-1EFB-0C46-8683-19449CE963DA}"/>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6" name="Straight Connector 415">
                            <a:extLst>
                              <a:ext uri="{FF2B5EF4-FFF2-40B4-BE49-F238E27FC236}">
                                <a16:creationId xmlns:a16="http://schemas.microsoft.com/office/drawing/2014/main" id="{0089421A-D8EB-0245-AAC3-98CEA2438B41}"/>
                              </a:ext>
                            </a:extLst>
                          </p:cNvPr>
                          <p:cNvCxnSpPr>
                            <a:endCxn id="411"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17" name="Straight Connector 416">
                            <a:extLst>
                              <a:ext uri="{FF2B5EF4-FFF2-40B4-BE49-F238E27FC236}">
                                <a16:creationId xmlns:a16="http://schemas.microsoft.com/office/drawing/2014/main" id="{0FEF70FB-C7B5-824A-ACC5-EFEF26372987}"/>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06" name="Group 405">
                          <a:extLst>
                            <a:ext uri="{FF2B5EF4-FFF2-40B4-BE49-F238E27FC236}">
                              <a16:creationId xmlns:a16="http://schemas.microsoft.com/office/drawing/2014/main" id="{CC53F093-34E0-AD44-AAAC-E81D1710459D}"/>
                            </a:ext>
                          </a:extLst>
                        </p:cNvPr>
                        <p:cNvGrpSpPr/>
                        <p:nvPr/>
                      </p:nvGrpSpPr>
                      <p:grpSpPr>
                        <a:xfrm>
                          <a:off x="1770362" y="2873352"/>
                          <a:ext cx="428460" cy="369332"/>
                          <a:chOff x="667045" y="1708643"/>
                          <a:chExt cx="428460" cy="369332"/>
                        </a:xfrm>
                      </p:grpSpPr>
                      <p:sp>
                        <p:nvSpPr>
                          <p:cNvPr id="407" name="Oval 406">
                            <a:extLst>
                              <a:ext uri="{FF2B5EF4-FFF2-40B4-BE49-F238E27FC236}">
                                <a16:creationId xmlns:a16="http://schemas.microsoft.com/office/drawing/2014/main" id="{71EEFB54-B047-B04C-8E06-E12B839F070E}"/>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8" name="TextBox 407">
                            <a:extLst>
                              <a:ext uri="{FF2B5EF4-FFF2-40B4-BE49-F238E27FC236}">
                                <a16:creationId xmlns:a16="http://schemas.microsoft.com/office/drawing/2014/main" id="{41045F33-103E-394D-8CDC-466F17D0530E}"/>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1c</a:t>
                            </a:r>
                          </a:p>
                        </p:txBody>
                      </p:sp>
                    </p:grpSp>
                  </p:grpSp>
                  <p:grpSp>
                    <p:nvGrpSpPr>
                      <p:cNvPr id="387" name="Group 386">
                        <a:extLst>
                          <a:ext uri="{FF2B5EF4-FFF2-40B4-BE49-F238E27FC236}">
                            <a16:creationId xmlns:a16="http://schemas.microsoft.com/office/drawing/2014/main" id="{CF9FAB3E-89D0-E141-A8FA-54F95FB91439}"/>
                          </a:ext>
                        </a:extLst>
                      </p:cNvPr>
                      <p:cNvGrpSpPr/>
                      <p:nvPr/>
                    </p:nvGrpSpPr>
                    <p:grpSpPr>
                      <a:xfrm>
                        <a:off x="833331" y="3478719"/>
                        <a:ext cx="565150" cy="369332"/>
                        <a:chOff x="1736090" y="2873352"/>
                        <a:chExt cx="565150" cy="369332"/>
                      </a:xfrm>
                    </p:grpSpPr>
                    <p:grpSp>
                      <p:nvGrpSpPr>
                        <p:cNvPr id="392" name="Group 327">
                          <a:extLst>
                            <a:ext uri="{FF2B5EF4-FFF2-40B4-BE49-F238E27FC236}">
                              <a16:creationId xmlns:a16="http://schemas.microsoft.com/office/drawing/2014/main" id="{EF1D9DAA-152F-3B43-A5E6-5832E4693684}"/>
                            </a:ext>
                          </a:extLst>
                        </p:cNvPr>
                        <p:cNvGrpSpPr>
                          <a:grpSpLocks/>
                        </p:cNvGrpSpPr>
                        <p:nvPr/>
                      </p:nvGrpSpPr>
                      <p:grpSpPr bwMode="auto">
                        <a:xfrm>
                          <a:off x="1736090" y="2893762"/>
                          <a:ext cx="565150" cy="292100"/>
                          <a:chOff x="1871277" y="1576300"/>
                          <a:chExt cx="1128371" cy="437861"/>
                        </a:xfrm>
                      </p:grpSpPr>
                      <p:sp>
                        <p:nvSpPr>
                          <p:cNvPr id="396" name="Oval 395">
                            <a:extLst>
                              <a:ext uri="{FF2B5EF4-FFF2-40B4-BE49-F238E27FC236}">
                                <a16:creationId xmlns:a16="http://schemas.microsoft.com/office/drawing/2014/main" id="{7D4F535B-8429-F641-B6A0-346953CBA37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97" name="Rectangle 396">
                            <a:extLst>
                              <a:ext uri="{FF2B5EF4-FFF2-40B4-BE49-F238E27FC236}">
                                <a16:creationId xmlns:a16="http://schemas.microsoft.com/office/drawing/2014/main" id="{41766DC7-3FA8-5240-A389-76F4A17894D1}"/>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8" name="Oval 397">
                            <a:extLst>
                              <a:ext uri="{FF2B5EF4-FFF2-40B4-BE49-F238E27FC236}">
                                <a16:creationId xmlns:a16="http://schemas.microsoft.com/office/drawing/2014/main" id="{5F4EAFA3-31D1-3444-B1D3-53FD0EF8E3FE}"/>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99" name="Freeform 398">
                            <a:extLst>
                              <a:ext uri="{FF2B5EF4-FFF2-40B4-BE49-F238E27FC236}">
                                <a16:creationId xmlns:a16="http://schemas.microsoft.com/office/drawing/2014/main" id="{152902E8-334A-2B42-9BA6-AF188C53F52D}"/>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0" name="Freeform 399">
                            <a:extLst>
                              <a:ext uri="{FF2B5EF4-FFF2-40B4-BE49-F238E27FC236}">
                                <a16:creationId xmlns:a16="http://schemas.microsoft.com/office/drawing/2014/main" id="{4DC2C0EF-9A47-6247-B211-492C383FB3D5}"/>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1" name="Freeform 400">
                            <a:extLst>
                              <a:ext uri="{FF2B5EF4-FFF2-40B4-BE49-F238E27FC236}">
                                <a16:creationId xmlns:a16="http://schemas.microsoft.com/office/drawing/2014/main" id="{32FC7147-0118-BE4F-8F42-5C7789528400}"/>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Freeform 401">
                            <a:extLst>
                              <a:ext uri="{FF2B5EF4-FFF2-40B4-BE49-F238E27FC236}">
                                <a16:creationId xmlns:a16="http://schemas.microsoft.com/office/drawing/2014/main" id="{AFDECA8E-8DAC-AF4F-A7A8-9F326DB99B34}"/>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03" name="Straight Connector 402">
                            <a:extLst>
                              <a:ext uri="{FF2B5EF4-FFF2-40B4-BE49-F238E27FC236}">
                                <a16:creationId xmlns:a16="http://schemas.microsoft.com/office/drawing/2014/main" id="{9FF59317-BCD5-D042-8296-2B2D746766D3}"/>
                              </a:ext>
                            </a:extLst>
                          </p:cNvPr>
                          <p:cNvCxnSpPr>
                            <a:endCxn id="398"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04" name="Straight Connector 403">
                            <a:extLst>
                              <a:ext uri="{FF2B5EF4-FFF2-40B4-BE49-F238E27FC236}">
                                <a16:creationId xmlns:a16="http://schemas.microsoft.com/office/drawing/2014/main" id="{3DCFF513-F1EC-864D-8830-1468ED1B523E}"/>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93" name="Group 392">
                          <a:extLst>
                            <a:ext uri="{FF2B5EF4-FFF2-40B4-BE49-F238E27FC236}">
                              <a16:creationId xmlns:a16="http://schemas.microsoft.com/office/drawing/2014/main" id="{886C351E-30BA-DF49-A85F-DD9707A366BD}"/>
                            </a:ext>
                          </a:extLst>
                        </p:cNvPr>
                        <p:cNvGrpSpPr/>
                        <p:nvPr/>
                      </p:nvGrpSpPr>
                      <p:grpSpPr>
                        <a:xfrm>
                          <a:off x="1770362" y="2873352"/>
                          <a:ext cx="441422" cy="369332"/>
                          <a:chOff x="667045" y="1708643"/>
                          <a:chExt cx="441422" cy="369332"/>
                        </a:xfrm>
                      </p:grpSpPr>
                      <p:sp>
                        <p:nvSpPr>
                          <p:cNvPr id="394" name="Oval 393">
                            <a:extLst>
                              <a:ext uri="{FF2B5EF4-FFF2-40B4-BE49-F238E27FC236}">
                                <a16:creationId xmlns:a16="http://schemas.microsoft.com/office/drawing/2014/main" id="{D4B291B3-1CC1-B94F-B091-84A1939A53AF}"/>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5" name="TextBox 394">
                            <a:extLst>
                              <a:ext uri="{FF2B5EF4-FFF2-40B4-BE49-F238E27FC236}">
                                <a16:creationId xmlns:a16="http://schemas.microsoft.com/office/drawing/2014/main" id="{B03C5213-0B5E-8743-8495-AB951B1DED80}"/>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a:t>
                            </a:r>
                          </a:p>
                        </p:txBody>
                      </p:sp>
                    </p:grpSp>
                  </p:grpSp>
                  <p:cxnSp>
                    <p:nvCxnSpPr>
                      <p:cNvPr id="388" name="Straight Connector 387">
                        <a:extLst>
                          <a:ext uri="{FF2B5EF4-FFF2-40B4-BE49-F238E27FC236}">
                            <a16:creationId xmlns:a16="http://schemas.microsoft.com/office/drawing/2014/main" id="{1FAD6D31-07E5-6C4A-B4E5-D06E206DB0C1}"/>
                          </a:ext>
                        </a:extLst>
                      </p:cNvPr>
                      <p:cNvCxnSpPr>
                        <a:stCxn id="435"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89" name="Straight Connector 388">
                        <a:extLst>
                          <a:ext uri="{FF2B5EF4-FFF2-40B4-BE49-F238E27FC236}">
                            <a16:creationId xmlns:a16="http://schemas.microsoft.com/office/drawing/2014/main" id="{84D21707-F898-DA49-ADF6-D789CB7063B5}"/>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90" name="Straight Connector 389">
                        <a:extLst>
                          <a:ext uri="{FF2B5EF4-FFF2-40B4-BE49-F238E27FC236}">
                            <a16:creationId xmlns:a16="http://schemas.microsoft.com/office/drawing/2014/main" id="{3175D0AB-5DDF-E944-BC89-7F96A181FECD}"/>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91" name="Straight Connector 390">
                        <a:extLst>
                          <a:ext uri="{FF2B5EF4-FFF2-40B4-BE49-F238E27FC236}">
                            <a16:creationId xmlns:a16="http://schemas.microsoft.com/office/drawing/2014/main" id="{910A80D2-6B7C-3244-9790-5492E4C5AD6A}"/>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380" name="TextBox 379">
                    <a:extLst>
                      <a:ext uri="{FF2B5EF4-FFF2-40B4-BE49-F238E27FC236}">
                        <a16:creationId xmlns:a16="http://schemas.microsoft.com/office/drawing/2014/main" id="{8653EAA8-8A1D-E142-933A-15274733651B}"/>
                      </a:ext>
                    </a:extLst>
                  </p:cNvPr>
                  <p:cNvSpPr txBox="1"/>
                  <p:nvPr/>
                </p:nvSpPr>
                <p:spPr>
                  <a:xfrm>
                    <a:off x="1430686" y="4247082"/>
                    <a:ext cx="753532" cy="400110"/>
                  </a:xfrm>
                  <a:prstGeom prst="rect">
                    <a:avLst/>
                  </a:prstGeom>
                  <a:noFill/>
                </p:spPr>
                <p:txBody>
                  <a:bodyPr wrap="squar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1</a:t>
                    </a:r>
                  </a:p>
                </p:txBody>
              </p:sp>
              <p:cxnSp>
                <p:nvCxnSpPr>
                  <p:cNvPr id="381" name="Straight Connector 380">
                    <a:extLst>
                      <a:ext uri="{FF2B5EF4-FFF2-40B4-BE49-F238E27FC236}">
                        <a16:creationId xmlns:a16="http://schemas.microsoft.com/office/drawing/2014/main" id="{9F8FC446-700F-E64A-81CE-83BA83C51543}"/>
                      </a:ext>
                    </a:extLst>
                  </p:cNvPr>
                  <p:cNvCxnSpPr>
                    <a:cxnSpLocks/>
                    <a:stCxn id="523" idx="1"/>
                  </p:cNvCxnSpPr>
                  <p:nvPr/>
                </p:nvCxnSpPr>
                <p:spPr bwMode="auto">
                  <a:xfrm flipH="1" flipV="1">
                    <a:off x="3848374" y="5024787"/>
                    <a:ext cx="1030666" cy="698992"/>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cxnSp>
              <p:nvCxnSpPr>
                <p:cNvPr id="378" name="Straight Connector 377">
                  <a:extLst>
                    <a:ext uri="{FF2B5EF4-FFF2-40B4-BE49-F238E27FC236}">
                      <a16:creationId xmlns:a16="http://schemas.microsoft.com/office/drawing/2014/main" id="{60758C44-1362-5E4A-A82A-1279B011F30E}"/>
                    </a:ext>
                  </a:extLst>
                </p:cNvPr>
                <p:cNvCxnSpPr>
                  <a:cxnSpLocks/>
                  <a:stCxn id="539" idx="5"/>
                  <a:endCxn id="460" idx="1"/>
                </p:cNvCxnSpPr>
                <p:nvPr/>
              </p:nvCxnSpPr>
              <p:spPr bwMode="auto">
                <a:xfrm flipV="1">
                  <a:off x="6957825" y="4543468"/>
                  <a:ext cx="1398778" cy="1062884"/>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358" name="Group 357">
                <a:extLst>
                  <a:ext uri="{FF2B5EF4-FFF2-40B4-BE49-F238E27FC236}">
                    <a16:creationId xmlns:a16="http://schemas.microsoft.com/office/drawing/2014/main" id="{115B6435-BC3A-344B-BFFA-7A1AA86CEE5D}"/>
                  </a:ext>
                </a:extLst>
              </p:cNvPr>
              <p:cNvGrpSpPr/>
              <p:nvPr/>
            </p:nvGrpSpPr>
            <p:grpSpPr>
              <a:xfrm>
                <a:off x="9525929" y="4809915"/>
                <a:ext cx="1701734" cy="616172"/>
                <a:chOff x="6935906" y="5482318"/>
                <a:chExt cx="1701734" cy="616172"/>
              </a:xfrm>
            </p:grpSpPr>
            <p:grpSp>
              <p:nvGrpSpPr>
                <p:cNvPr id="359" name="Group 358">
                  <a:extLst>
                    <a:ext uri="{FF2B5EF4-FFF2-40B4-BE49-F238E27FC236}">
                      <a16:creationId xmlns:a16="http://schemas.microsoft.com/office/drawing/2014/main" id="{FE70586D-E550-E647-AD46-064B43BBD151}"/>
                    </a:ext>
                  </a:extLst>
                </p:cNvPr>
                <p:cNvGrpSpPr/>
                <p:nvPr/>
              </p:nvGrpSpPr>
              <p:grpSpPr>
                <a:xfrm>
                  <a:off x="6935906" y="5482318"/>
                  <a:ext cx="1701734" cy="616172"/>
                  <a:chOff x="6808463" y="5108795"/>
                  <a:chExt cx="1701734" cy="616172"/>
                </a:xfrm>
              </p:grpSpPr>
              <p:sp>
                <p:nvSpPr>
                  <p:cNvPr id="361" name="Freeform 2">
                    <a:extLst>
                      <a:ext uri="{FF2B5EF4-FFF2-40B4-BE49-F238E27FC236}">
                        <a16:creationId xmlns:a16="http://schemas.microsoft.com/office/drawing/2014/main" id="{18082CBB-F3E3-724E-95BE-DB64A1600A42}"/>
                      </a:ext>
                    </a:extLst>
                  </p:cNvPr>
                  <p:cNvSpPr>
                    <a:spLocks/>
                  </p:cNvSpPr>
                  <p:nvPr/>
                </p:nvSpPr>
                <p:spPr bwMode="auto">
                  <a:xfrm>
                    <a:off x="6808463" y="5108795"/>
                    <a:ext cx="1701734" cy="61617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 w 9959"/>
                      <a:gd name="connsiteY0" fmla="*/ 5593 h 11352"/>
                      <a:gd name="connsiteX1" fmla="*/ 1089 w 9959"/>
                      <a:gd name="connsiteY1" fmla="*/ 469 h 11352"/>
                      <a:gd name="connsiteX2" fmla="*/ 4845 w 9959"/>
                      <a:gd name="connsiteY2" fmla="*/ 561 h 11352"/>
                      <a:gd name="connsiteX3" fmla="*/ 8027 w 9959"/>
                      <a:gd name="connsiteY3" fmla="*/ 3370 h 11352"/>
                      <a:gd name="connsiteX4" fmla="*/ 9955 w 9959"/>
                      <a:gd name="connsiteY4" fmla="*/ 5970 h 11352"/>
                      <a:gd name="connsiteX5" fmla="*/ 8435 w 9959"/>
                      <a:gd name="connsiteY5" fmla="*/ 7863 h 11352"/>
                      <a:gd name="connsiteX6" fmla="*/ 5161 w 9959"/>
                      <a:gd name="connsiteY6" fmla="*/ 11352 h 11352"/>
                      <a:gd name="connsiteX7" fmla="*/ 2712 w 9959"/>
                      <a:gd name="connsiteY7" fmla="*/ 8240 h 11352"/>
                      <a:gd name="connsiteX8" fmla="*/ 1334 w 9959"/>
                      <a:gd name="connsiteY8" fmla="*/ 7922 h 11352"/>
                      <a:gd name="connsiteX9" fmla="*/ 4 w 9959"/>
                      <a:gd name="connsiteY9" fmla="*/ 5593 h 11352"/>
                      <a:gd name="connsiteX0" fmla="*/ 0 w 11223"/>
                      <a:gd name="connsiteY0" fmla="*/ 3835 h 9929"/>
                      <a:gd name="connsiteX1" fmla="*/ 2316 w 11223"/>
                      <a:gd name="connsiteY1" fmla="*/ 342 h 9929"/>
                      <a:gd name="connsiteX2" fmla="*/ 6088 w 11223"/>
                      <a:gd name="connsiteY2" fmla="*/ 423 h 9929"/>
                      <a:gd name="connsiteX3" fmla="*/ 9283 w 11223"/>
                      <a:gd name="connsiteY3" fmla="*/ 2898 h 9929"/>
                      <a:gd name="connsiteX4" fmla="*/ 11219 w 11223"/>
                      <a:gd name="connsiteY4" fmla="*/ 5188 h 9929"/>
                      <a:gd name="connsiteX5" fmla="*/ 9693 w 11223"/>
                      <a:gd name="connsiteY5" fmla="*/ 6856 h 9929"/>
                      <a:gd name="connsiteX6" fmla="*/ 6405 w 11223"/>
                      <a:gd name="connsiteY6" fmla="*/ 9929 h 9929"/>
                      <a:gd name="connsiteX7" fmla="*/ 3946 w 11223"/>
                      <a:gd name="connsiteY7" fmla="*/ 7188 h 9929"/>
                      <a:gd name="connsiteX8" fmla="*/ 2562 w 11223"/>
                      <a:gd name="connsiteY8" fmla="*/ 6908 h 9929"/>
                      <a:gd name="connsiteX9" fmla="*/ 0 w 11223"/>
                      <a:gd name="connsiteY9" fmla="*/ 3835 h 9929"/>
                      <a:gd name="connsiteX0" fmla="*/ 0 w 9999"/>
                      <a:gd name="connsiteY0" fmla="*/ 3862 h 10000"/>
                      <a:gd name="connsiteX1" fmla="*/ 2064 w 9999"/>
                      <a:gd name="connsiteY1" fmla="*/ 344 h 10000"/>
                      <a:gd name="connsiteX2" fmla="*/ 5425 w 9999"/>
                      <a:gd name="connsiteY2" fmla="*/ 426 h 10000"/>
                      <a:gd name="connsiteX3" fmla="*/ 8271 w 9999"/>
                      <a:gd name="connsiteY3" fmla="*/ 2919 h 10000"/>
                      <a:gd name="connsiteX4" fmla="*/ 9996 w 9999"/>
                      <a:gd name="connsiteY4" fmla="*/ 5225 h 10000"/>
                      <a:gd name="connsiteX5" fmla="*/ 8637 w 9999"/>
                      <a:gd name="connsiteY5" fmla="*/ 6905 h 10000"/>
                      <a:gd name="connsiteX6" fmla="*/ 5707 w 9999"/>
                      <a:gd name="connsiteY6" fmla="*/ 10000 h 10000"/>
                      <a:gd name="connsiteX7" fmla="*/ 2283 w 9999"/>
                      <a:gd name="connsiteY7" fmla="*/ 6957 h 10000"/>
                      <a:gd name="connsiteX8" fmla="*/ 0 w 9999"/>
                      <a:gd name="connsiteY8" fmla="*/ 3862 h 10000"/>
                      <a:gd name="connsiteX0" fmla="*/ 124 w 10124"/>
                      <a:gd name="connsiteY0" fmla="*/ 3862 h 10000"/>
                      <a:gd name="connsiteX1" fmla="*/ 2188 w 10124"/>
                      <a:gd name="connsiteY1" fmla="*/ 344 h 10000"/>
                      <a:gd name="connsiteX2" fmla="*/ 5550 w 10124"/>
                      <a:gd name="connsiteY2" fmla="*/ 426 h 10000"/>
                      <a:gd name="connsiteX3" fmla="*/ 8396 w 10124"/>
                      <a:gd name="connsiteY3" fmla="*/ 2919 h 10000"/>
                      <a:gd name="connsiteX4" fmla="*/ 10121 w 10124"/>
                      <a:gd name="connsiteY4" fmla="*/ 5225 h 10000"/>
                      <a:gd name="connsiteX5" fmla="*/ 8762 w 10124"/>
                      <a:gd name="connsiteY5" fmla="*/ 6905 h 10000"/>
                      <a:gd name="connsiteX6" fmla="*/ 5832 w 10124"/>
                      <a:gd name="connsiteY6" fmla="*/ 10000 h 10000"/>
                      <a:gd name="connsiteX7" fmla="*/ 124 w 10124"/>
                      <a:gd name="connsiteY7" fmla="*/ 3862 h 10000"/>
                      <a:gd name="connsiteX0" fmla="*/ 43 w 10045"/>
                      <a:gd name="connsiteY0" fmla="*/ 3862 h 6912"/>
                      <a:gd name="connsiteX1" fmla="*/ 2107 w 10045"/>
                      <a:gd name="connsiteY1" fmla="*/ 344 h 6912"/>
                      <a:gd name="connsiteX2" fmla="*/ 5469 w 10045"/>
                      <a:gd name="connsiteY2" fmla="*/ 426 h 6912"/>
                      <a:gd name="connsiteX3" fmla="*/ 8315 w 10045"/>
                      <a:gd name="connsiteY3" fmla="*/ 2919 h 6912"/>
                      <a:gd name="connsiteX4" fmla="*/ 10040 w 10045"/>
                      <a:gd name="connsiteY4" fmla="*/ 5225 h 6912"/>
                      <a:gd name="connsiteX5" fmla="*/ 8681 w 10045"/>
                      <a:gd name="connsiteY5" fmla="*/ 6905 h 6912"/>
                      <a:gd name="connsiteX6" fmla="*/ 3967 w 10045"/>
                      <a:gd name="connsiteY6" fmla="*/ 5885 h 6912"/>
                      <a:gd name="connsiteX7" fmla="*/ 43 w 10045"/>
                      <a:gd name="connsiteY7" fmla="*/ 3862 h 6912"/>
                      <a:gd name="connsiteX0" fmla="*/ 47 w 10004"/>
                      <a:gd name="connsiteY0" fmla="*/ 5106 h 9519"/>
                      <a:gd name="connsiteX1" fmla="*/ 2102 w 10004"/>
                      <a:gd name="connsiteY1" fmla="*/ 17 h 9519"/>
                      <a:gd name="connsiteX2" fmla="*/ 6651 w 10004"/>
                      <a:gd name="connsiteY2" fmla="*/ 3484 h 9519"/>
                      <a:gd name="connsiteX3" fmla="*/ 8282 w 10004"/>
                      <a:gd name="connsiteY3" fmla="*/ 3742 h 9519"/>
                      <a:gd name="connsiteX4" fmla="*/ 9999 w 10004"/>
                      <a:gd name="connsiteY4" fmla="*/ 7078 h 9519"/>
                      <a:gd name="connsiteX5" fmla="*/ 8646 w 10004"/>
                      <a:gd name="connsiteY5" fmla="*/ 9509 h 9519"/>
                      <a:gd name="connsiteX6" fmla="*/ 3953 w 10004"/>
                      <a:gd name="connsiteY6" fmla="*/ 8033 h 9519"/>
                      <a:gd name="connsiteX7" fmla="*/ 47 w 10004"/>
                      <a:gd name="connsiteY7" fmla="*/ 5106 h 9519"/>
                      <a:gd name="connsiteX0" fmla="*/ 43 w 9996"/>
                      <a:gd name="connsiteY0" fmla="*/ 6232 h 10868"/>
                      <a:gd name="connsiteX1" fmla="*/ 2097 w 9996"/>
                      <a:gd name="connsiteY1" fmla="*/ 886 h 10868"/>
                      <a:gd name="connsiteX2" fmla="*/ 5642 w 9996"/>
                      <a:gd name="connsiteY2" fmla="*/ 385 h 10868"/>
                      <a:gd name="connsiteX3" fmla="*/ 8275 w 9996"/>
                      <a:gd name="connsiteY3" fmla="*/ 4799 h 10868"/>
                      <a:gd name="connsiteX4" fmla="*/ 9991 w 9996"/>
                      <a:gd name="connsiteY4" fmla="*/ 8304 h 10868"/>
                      <a:gd name="connsiteX5" fmla="*/ 8639 w 9996"/>
                      <a:gd name="connsiteY5" fmla="*/ 10857 h 10868"/>
                      <a:gd name="connsiteX6" fmla="*/ 3947 w 9996"/>
                      <a:gd name="connsiteY6" fmla="*/ 9307 h 10868"/>
                      <a:gd name="connsiteX7" fmla="*/ 43 w 9996"/>
                      <a:gd name="connsiteY7" fmla="*/ 6232 h 10868"/>
                      <a:gd name="connsiteX0" fmla="*/ 43 w 10004"/>
                      <a:gd name="connsiteY0" fmla="*/ 5543 h 9809"/>
                      <a:gd name="connsiteX1" fmla="*/ 2098 w 10004"/>
                      <a:gd name="connsiteY1" fmla="*/ 624 h 9809"/>
                      <a:gd name="connsiteX2" fmla="*/ 5644 w 10004"/>
                      <a:gd name="connsiteY2" fmla="*/ 163 h 9809"/>
                      <a:gd name="connsiteX3" fmla="*/ 8163 w 10004"/>
                      <a:gd name="connsiteY3" fmla="*/ 1492 h 9809"/>
                      <a:gd name="connsiteX4" fmla="*/ 9995 w 10004"/>
                      <a:gd name="connsiteY4" fmla="*/ 7450 h 9809"/>
                      <a:gd name="connsiteX5" fmla="*/ 8642 w 10004"/>
                      <a:gd name="connsiteY5" fmla="*/ 9799 h 9809"/>
                      <a:gd name="connsiteX6" fmla="*/ 3949 w 10004"/>
                      <a:gd name="connsiteY6" fmla="*/ 8373 h 9809"/>
                      <a:gd name="connsiteX7" fmla="*/ 43 w 10004"/>
                      <a:gd name="connsiteY7" fmla="*/ 5543 h 9809"/>
                      <a:gd name="connsiteX0" fmla="*/ 43 w 8950"/>
                      <a:gd name="connsiteY0" fmla="*/ 5651 h 10081"/>
                      <a:gd name="connsiteX1" fmla="*/ 2097 w 8950"/>
                      <a:gd name="connsiteY1" fmla="*/ 636 h 10081"/>
                      <a:gd name="connsiteX2" fmla="*/ 5642 w 8950"/>
                      <a:gd name="connsiteY2" fmla="*/ 166 h 10081"/>
                      <a:gd name="connsiteX3" fmla="*/ 8160 w 8950"/>
                      <a:gd name="connsiteY3" fmla="*/ 1521 h 10081"/>
                      <a:gd name="connsiteX4" fmla="*/ 8473 w 8950"/>
                      <a:gd name="connsiteY4" fmla="*/ 5322 h 10081"/>
                      <a:gd name="connsiteX5" fmla="*/ 8639 w 8950"/>
                      <a:gd name="connsiteY5" fmla="*/ 9990 h 10081"/>
                      <a:gd name="connsiteX6" fmla="*/ 3947 w 8950"/>
                      <a:gd name="connsiteY6" fmla="*/ 8536 h 10081"/>
                      <a:gd name="connsiteX7" fmla="*/ 43 w 8950"/>
                      <a:gd name="connsiteY7" fmla="*/ 5651 h 10081"/>
                      <a:gd name="connsiteX0" fmla="*/ 48 w 9651"/>
                      <a:gd name="connsiteY0" fmla="*/ 5606 h 8648"/>
                      <a:gd name="connsiteX1" fmla="*/ 2343 w 9651"/>
                      <a:gd name="connsiteY1" fmla="*/ 631 h 8648"/>
                      <a:gd name="connsiteX2" fmla="*/ 6304 w 9651"/>
                      <a:gd name="connsiteY2" fmla="*/ 165 h 8648"/>
                      <a:gd name="connsiteX3" fmla="*/ 9117 w 9651"/>
                      <a:gd name="connsiteY3" fmla="*/ 1509 h 8648"/>
                      <a:gd name="connsiteX4" fmla="*/ 9467 w 9651"/>
                      <a:gd name="connsiteY4" fmla="*/ 5279 h 8648"/>
                      <a:gd name="connsiteX5" fmla="*/ 6997 w 9651"/>
                      <a:gd name="connsiteY5" fmla="*/ 8019 h 8648"/>
                      <a:gd name="connsiteX6" fmla="*/ 4410 w 9651"/>
                      <a:gd name="connsiteY6" fmla="*/ 8467 h 8648"/>
                      <a:gd name="connsiteX7" fmla="*/ 48 w 9651"/>
                      <a:gd name="connsiteY7" fmla="*/ 5606 h 8648"/>
                      <a:gd name="connsiteX0" fmla="*/ 41 w 9991"/>
                      <a:gd name="connsiteY0" fmla="*/ 6482 h 9316"/>
                      <a:gd name="connsiteX1" fmla="*/ 2419 w 9991"/>
                      <a:gd name="connsiteY1" fmla="*/ 730 h 9316"/>
                      <a:gd name="connsiteX2" fmla="*/ 6523 w 9991"/>
                      <a:gd name="connsiteY2" fmla="*/ 191 h 9316"/>
                      <a:gd name="connsiteX3" fmla="*/ 9438 w 9991"/>
                      <a:gd name="connsiteY3" fmla="*/ 1745 h 9316"/>
                      <a:gd name="connsiteX4" fmla="*/ 9800 w 9991"/>
                      <a:gd name="connsiteY4" fmla="*/ 6104 h 9316"/>
                      <a:gd name="connsiteX5" fmla="*/ 7241 w 9991"/>
                      <a:gd name="connsiteY5" fmla="*/ 9273 h 9316"/>
                      <a:gd name="connsiteX6" fmla="*/ 1411 w 9991"/>
                      <a:gd name="connsiteY6" fmla="*/ 7856 h 9316"/>
                      <a:gd name="connsiteX7" fmla="*/ 41 w 9991"/>
                      <a:gd name="connsiteY7" fmla="*/ 6482 h 9316"/>
                      <a:gd name="connsiteX0" fmla="*/ 19 w 10708"/>
                      <a:gd name="connsiteY0" fmla="*/ 7721 h 10038"/>
                      <a:gd name="connsiteX1" fmla="*/ 3129 w 10708"/>
                      <a:gd name="connsiteY1" fmla="*/ 825 h 10038"/>
                      <a:gd name="connsiteX2" fmla="*/ 7237 w 10708"/>
                      <a:gd name="connsiteY2" fmla="*/ 246 h 10038"/>
                      <a:gd name="connsiteX3" fmla="*/ 10155 w 10708"/>
                      <a:gd name="connsiteY3" fmla="*/ 1914 h 10038"/>
                      <a:gd name="connsiteX4" fmla="*/ 10517 w 10708"/>
                      <a:gd name="connsiteY4" fmla="*/ 6593 h 10038"/>
                      <a:gd name="connsiteX5" fmla="*/ 7956 w 10708"/>
                      <a:gd name="connsiteY5" fmla="*/ 9995 h 10038"/>
                      <a:gd name="connsiteX6" fmla="*/ 2120 w 10708"/>
                      <a:gd name="connsiteY6" fmla="*/ 8474 h 10038"/>
                      <a:gd name="connsiteX7" fmla="*/ 19 w 10708"/>
                      <a:gd name="connsiteY7" fmla="*/ 7721 h 10038"/>
                      <a:gd name="connsiteX0" fmla="*/ 359 w 11048"/>
                      <a:gd name="connsiteY0" fmla="*/ 7721 h 10038"/>
                      <a:gd name="connsiteX1" fmla="*/ 3469 w 11048"/>
                      <a:gd name="connsiteY1" fmla="*/ 825 h 10038"/>
                      <a:gd name="connsiteX2" fmla="*/ 7577 w 11048"/>
                      <a:gd name="connsiteY2" fmla="*/ 246 h 10038"/>
                      <a:gd name="connsiteX3" fmla="*/ 10495 w 11048"/>
                      <a:gd name="connsiteY3" fmla="*/ 1914 h 10038"/>
                      <a:gd name="connsiteX4" fmla="*/ 10857 w 11048"/>
                      <a:gd name="connsiteY4" fmla="*/ 6593 h 10038"/>
                      <a:gd name="connsiteX5" fmla="*/ 8296 w 11048"/>
                      <a:gd name="connsiteY5" fmla="*/ 9995 h 10038"/>
                      <a:gd name="connsiteX6" fmla="*/ 2460 w 11048"/>
                      <a:gd name="connsiteY6" fmla="*/ 8474 h 10038"/>
                      <a:gd name="connsiteX7" fmla="*/ 359 w 11048"/>
                      <a:gd name="connsiteY7" fmla="*/ 7721 h 10038"/>
                      <a:gd name="connsiteX0" fmla="*/ 359 w 11048"/>
                      <a:gd name="connsiteY0" fmla="*/ 8392 h 10075"/>
                      <a:gd name="connsiteX1" fmla="*/ 3469 w 11048"/>
                      <a:gd name="connsiteY1" fmla="*/ 864 h 10075"/>
                      <a:gd name="connsiteX2" fmla="*/ 7577 w 11048"/>
                      <a:gd name="connsiteY2" fmla="*/ 285 h 10075"/>
                      <a:gd name="connsiteX3" fmla="*/ 10495 w 11048"/>
                      <a:gd name="connsiteY3" fmla="*/ 1953 h 10075"/>
                      <a:gd name="connsiteX4" fmla="*/ 10857 w 11048"/>
                      <a:gd name="connsiteY4" fmla="*/ 6632 h 10075"/>
                      <a:gd name="connsiteX5" fmla="*/ 8296 w 11048"/>
                      <a:gd name="connsiteY5" fmla="*/ 10034 h 10075"/>
                      <a:gd name="connsiteX6" fmla="*/ 2460 w 11048"/>
                      <a:gd name="connsiteY6" fmla="*/ 8513 h 10075"/>
                      <a:gd name="connsiteX7" fmla="*/ 359 w 11048"/>
                      <a:gd name="connsiteY7" fmla="*/ 8392 h 10075"/>
                      <a:gd name="connsiteX0" fmla="*/ 371 w 11060"/>
                      <a:gd name="connsiteY0" fmla="*/ 8392 h 10075"/>
                      <a:gd name="connsiteX1" fmla="*/ 3481 w 11060"/>
                      <a:gd name="connsiteY1" fmla="*/ 864 h 10075"/>
                      <a:gd name="connsiteX2" fmla="*/ 7589 w 11060"/>
                      <a:gd name="connsiteY2" fmla="*/ 285 h 10075"/>
                      <a:gd name="connsiteX3" fmla="*/ 10507 w 11060"/>
                      <a:gd name="connsiteY3" fmla="*/ 1953 h 10075"/>
                      <a:gd name="connsiteX4" fmla="*/ 10869 w 11060"/>
                      <a:gd name="connsiteY4" fmla="*/ 6632 h 10075"/>
                      <a:gd name="connsiteX5" fmla="*/ 8308 w 11060"/>
                      <a:gd name="connsiteY5" fmla="*/ 10034 h 10075"/>
                      <a:gd name="connsiteX6" fmla="*/ 2472 w 11060"/>
                      <a:gd name="connsiteY6" fmla="*/ 8513 h 10075"/>
                      <a:gd name="connsiteX7" fmla="*/ 371 w 11060"/>
                      <a:gd name="connsiteY7" fmla="*/ 8392 h 10075"/>
                      <a:gd name="connsiteX0" fmla="*/ 54 w 10743"/>
                      <a:gd name="connsiteY0" fmla="*/ 9468 h 11151"/>
                      <a:gd name="connsiteX1" fmla="*/ 4027 w 10743"/>
                      <a:gd name="connsiteY1" fmla="*/ 495 h 11151"/>
                      <a:gd name="connsiteX2" fmla="*/ 7272 w 10743"/>
                      <a:gd name="connsiteY2" fmla="*/ 1361 h 11151"/>
                      <a:gd name="connsiteX3" fmla="*/ 10190 w 10743"/>
                      <a:gd name="connsiteY3" fmla="*/ 3029 h 11151"/>
                      <a:gd name="connsiteX4" fmla="*/ 10552 w 10743"/>
                      <a:gd name="connsiteY4" fmla="*/ 7708 h 11151"/>
                      <a:gd name="connsiteX5" fmla="*/ 7991 w 10743"/>
                      <a:gd name="connsiteY5" fmla="*/ 11110 h 11151"/>
                      <a:gd name="connsiteX6" fmla="*/ 2155 w 10743"/>
                      <a:gd name="connsiteY6" fmla="*/ 9589 h 11151"/>
                      <a:gd name="connsiteX7" fmla="*/ 54 w 10743"/>
                      <a:gd name="connsiteY7" fmla="*/ 9468 h 11151"/>
                      <a:gd name="connsiteX0" fmla="*/ 54 w 10743"/>
                      <a:gd name="connsiteY0" fmla="*/ 9506 h 11189"/>
                      <a:gd name="connsiteX1" fmla="*/ 4027 w 10743"/>
                      <a:gd name="connsiteY1" fmla="*/ 533 h 11189"/>
                      <a:gd name="connsiteX2" fmla="*/ 7272 w 10743"/>
                      <a:gd name="connsiteY2" fmla="*/ 1399 h 11189"/>
                      <a:gd name="connsiteX3" fmla="*/ 10190 w 10743"/>
                      <a:gd name="connsiteY3" fmla="*/ 3067 h 11189"/>
                      <a:gd name="connsiteX4" fmla="*/ 10552 w 10743"/>
                      <a:gd name="connsiteY4" fmla="*/ 7746 h 11189"/>
                      <a:gd name="connsiteX5" fmla="*/ 7991 w 10743"/>
                      <a:gd name="connsiteY5" fmla="*/ 11148 h 11189"/>
                      <a:gd name="connsiteX6" fmla="*/ 2155 w 10743"/>
                      <a:gd name="connsiteY6" fmla="*/ 9627 h 11189"/>
                      <a:gd name="connsiteX7" fmla="*/ 54 w 10743"/>
                      <a:gd name="connsiteY7" fmla="*/ 9506 h 11189"/>
                      <a:gd name="connsiteX0" fmla="*/ 40 w 11293"/>
                      <a:gd name="connsiteY0" fmla="*/ 9082 h 11127"/>
                      <a:gd name="connsiteX1" fmla="*/ 4577 w 11293"/>
                      <a:gd name="connsiteY1" fmla="*/ 470 h 11127"/>
                      <a:gd name="connsiteX2" fmla="*/ 7822 w 11293"/>
                      <a:gd name="connsiteY2" fmla="*/ 1336 h 11127"/>
                      <a:gd name="connsiteX3" fmla="*/ 10740 w 11293"/>
                      <a:gd name="connsiteY3" fmla="*/ 3004 h 11127"/>
                      <a:gd name="connsiteX4" fmla="*/ 11102 w 11293"/>
                      <a:gd name="connsiteY4" fmla="*/ 7683 h 11127"/>
                      <a:gd name="connsiteX5" fmla="*/ 8541 w 11293"/>
                      <a:gd name="connsiteY5" fmla="*/ 11085 h 11127"/>
                      <a:gd name="connsiteX6" fmla="*/ 2705 w 11293"/>
                      <a:gd name="connsiteY6" fmla="*/ 9564 h 11127"/>
                      <a:gd name="connsiteX7" fmla="*/ 40 w 11293"/>
                      <a:gd name="connsiteY7" fmla="*/ 9082 h 1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3" h="11127">
                        <a:moveTo>
                          <a:pt x="40" y="9082"/>
                        </a:moveTo>
                        <a:cubicBezTo>
                          <a:pt x="352" y="7566"/>
                          <a:pt x="3280" y="1761"/>
                          <a:pt x="4577" y="470"/>
                        </a:cubicBezTo>
                        <a:cubicBezTo>
                          <a:pt x="5874" y="-821"/>
                          <a:pt x="6795" y="914"/>
                          <a:pt x="7822" y="1336"/>
                        </a:cubicBezTo>
                        <a:cubicBezTo>
                          <a:pt x="8849" y="1758"/>
                          <a:pt x="10193" y="1947"/>
                          <a:pt x="10740" y="3004"/>
                        </a:cubicBezTo>
                        <a:cubicBezTo>
                          <a:pt x="11287" y="4061"/>
                          <a:pt x="11468" y="6337"/>
                          <a:pt x="11102" y="7683"/>
                        </a:cubicBezTo>
                        <a:cubicBezTo>
                          <a:pt x="10736" y="9030"/>
                          <a:pt x="9940" y="10771"/>
                          <a:pt x="8541" y="11085"/>
                        </a:cubicBezTo>
                        <a:cubicBezTo>
                          <a:pt x="7141" y="11398"/>
                          <a:pt x="4122" y="9898"/>
                          <a:pt x="2705" y="9564"/>
                        </a:cubicBezTo>
                        <a:cubicBezTo>
                          <a:pt x="1288" y="9230"/>
                          <a:pt x="-272" y="10598"/>
                          <a:pt x="40" y="9082"/>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62" name="Group 327">
                    <a:extLst>
                      <a:ext uri="{FF2B5EF4-FFF2-40B4-BE49-F238E27FC236}">
                        <a16:creationId xmlns:a16="http://schemas.microsoft.com/office/drawing/2014/main" id="{5B406A2C-ABA8-084A-9596-936179933241}"/>
                      </a:ext>
                    </a:extLst>
                  </p:cNvPr>
                  <p:cNvGrpSpPr>
                    <a:grpSpLocks/>
                  </p:cNvGrpSpPr>
                  <p:nvPr/>
                </p:nvGrpSpPr>
                <p:grpSpPr bwMode="auto">
                  <a:xfrm>
                    <a:off x="7908175" y="5241780"/>
                    <a:ext cx="536554" cy="263548"/>
                    <a:chOff x="1871277" y="1576300"/>
                    <a:chExt cx="1128371" cy="437861"/>
                  </a:xfrm>
                </p:grpSpPr>
                <p:sp>
                  <p:nvSpPr>
                    <p:cNvPr id="366" name="Oval 365">
                      <a:extLst>
                        <a:ext uri="{FF2B5EF4-FFF2-40B4-BE49-F238E27FC236}">
                          <a16:creationId xmlns:a16="http://schemas.microsoft.com/office/drawing/2014/main" id="{39FC7CDD-91D7-FF44-B916-78088DE675C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A080E9B6-A37A-044C-A833-E7F1E0233B0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14A74E6C-0FCA-E749-86E8-EE93E2BEF92F}"/>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9" name="Freeform 368">
                      <a:extLst>
                        <a:ext uri="{FF2B5EF4-FFF2-40B4-BE49-F238E27FC236}">
                          <a16:creationId xmlns:a16="http://schemas.microsoft.com/office/drawing/2014/main" id="{9F9BDD36-691A-E144-B65E-1F4CB601737F}"/>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0B2530CD-DBD0-FA45-836C-9AB9E06564B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1" name="Freeform 370">
                      <a:extLst>
                        <a:ext uri="{FF2B5EF4-FFF2-40B4-BE49-F238E27FC236}">
                          <a16:creationId xmlns:a16="http://schemas.microsoft.com/office/drawing/2014/main" id="{3595C9D1-2901-184D-A963-958CAB68BDA6}"/>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2" name="Freeform 371">
                      <a:extLst>
                        <a:ext uri="{FF2B5EF4-FFF2-40B4-BE49-F238E27FC236}">
                          <a16:creationId xmlns:a16="http://schemas.microsoft.com/office/drawing/2014/main" id="{0A2F7FCA-3D9A-B842-B550-A9E8284929C0}"/>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3" name="Straight Connector 372">
                      <a:extLst>
                        <a:ext uri="{FF2B5EF4-FFF2-40B4-BE49-F238E27FC236}">
                          <a16:creationId xmlns:a16="http://schemas.microsoft.com/office/drawing/2014/main" id="{89A20473-B361-5949-83B2-2F0577111864}"/>
                        </a:ext>
                      </a:extLst>
                    </p:cNvPr>
                    <p:cNvCxnSpPr>
                      <a:endCxn id="368"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74" name="Straight Connector 373">
                      <a:extLst>
                        <a:ext uri="{FF2B5EF4-FFF2-40B4-BE49-F238E27FC236}">
                          <a16:creationId xmlns:a16="http://schemas.microsoft.com/office/drawing/2014/main" id="{90860BE3-3974-E745-8C7F-38607816CAA4}"/>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63" name="Group 362">
                    <a:extLst>
                      <a:ext uri="{FF2B5EF4-FFF2-40B4-BE49-F238E27FC236}">
                        <a16:creationId xmlns:a16="http://schemas.microsoft.com/office/drawing/2014/main" id="{2003A570-A32D-6B45-8339-609AA01FD40F}"/>
                      </a:ext>
                    </a:extLst>
                  </p:cNvPr>
                  <p:cNvGrpSpPr/>
                  <p:nvPr/>
                </p:nvGrpSpPr>
                <p:grpSpPr>
                  <a:xfrm>
                    <a:off x="7876581" y="5223365"/>
                    <a:ext cx="466894" cy="369332"/>
                    <a:chOff x="599495" y="1708643"/>
                    <a:chExt cx="491778" cy="409344"/>
                  </a:xfrm>
                </p:grpSpPr>
                <p:sp>
                  <p:nvSpPr>
                    <p:cNvPr id="364" name="Oval 363">
                      <a:extLst>
                        <a:ext uri="{FF2B5EF4-FFF2-40B4-BE49-F238E27FC236}">
                          <a16:creationId xmlns:a16="http://schemas.microsoft.com/office/drawing/2014/main" id="{15965660-1CBF-3444-A652-4E7C3B982A65}"/>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5" name="TextBox 364">
                      <a:extLst>
                        <a:ext uri="{FF2B5EF4-FFF2-40B4-BE49-F238E27FC236}">
                          <a16:creationId xmlns:a16="http://schemas.microsoft.com/office/drawing/2014/main" id="{FCA1E01E-CAF4-5B4C-898F-4D5EFFEA0145}"/>
                        </a:ext>
                      </a:extLst>
                    </p:cNvPr>
                    <p:cNvSpPr txBox="1"/>
                    <p:nvPr/>
                  </p:nvSpPr>
                  <p:spPr>
                    <a:xfrm>
                      <a:off x="599495" y="1708643"/>
                      <a:ext cx="491778" cy="409344"/>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  X</a:t>
                      </a:r>
                    </a:p>
                  </p:txBody>
                </p:sp>
              </p:grpSp>
            </p:grpSp>
            <p:cxnSp>
              <p:nvCxnSpPr>
                <p:cNvPr id="360" name="Straight Connector 359">
                  <a:extLst>
                    <a:ext uri="{FF2B5EF4-FFF2-40B4-BE49-F238E27FC236}">
                      <a16:creationId xmlns:a16="http://schemas.microsoft.com/office/drawing/2014/main" id="{AA520213-7841-F244-A739-93A10DDB840E}"/>
                    </a:ext>
                  </a:extLst>
                </p:cNvPr>
                <p:cNvCxnSpPr/>
                <p:nvPr/>
              </p:nvCxnSpPr>
              <p:spPr bwMode="auto">
                <a:xfrm flipH="1">
                  <a:off x="7158742" y="5764030"/>
                  <a:ext cx="870024" cy="9999"/>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cxnSp>
          <p:nvCxnSpPr>
            <p:cNvPr id="338" name="Straight Connector 337">
              <a:extLst>
                <a:ext uri="{FF2B5EF4-FFF2-40B4-BE49-F238E27FC236}">
                  <a16:creationId xmlns:a16="http://schemas.microsoft.com/office/drawing/2014/main" id="{7B5F4AAD-1676-DE46-9374-3849783B3490}"/>
                </a:ext>
              </a:extLst>
            </p:cNvPr>
            <p:cNvCxnSpPr>
              <a:cxnSpLocks/>
            </p:cNvCxnSpPr>
            <p:nvPr/>
          </p:nvCxnSpPr>
          <p:spPr bwMode="auto">
            <a:xfrm flipV="1">
              <a:off x="3540307" y="1929008"/>
              <a:ext cx="4451299" cy="422665"/>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3" name="Group 2">
            <a:extLst>
              <a:ext uri="{FF2B5EF4-FFF2-40B4-BE49-F238E27FC236}">
                <a16:creationId xmlns:a16="http://schemas.microsoft.com/office/drawing/2014/main" id="{8B6172EC-1C66-9548-BD40-54A7291593E3}"/>
              </a:ext>
            </a:extLst>
          </p:cNvPr>
          <p:cNvGrpSpPr/>
          <p:nvPr/>
        </p:nvGrpSpPr>
        <p:grpSpPr>
          <a:xfrm>
            <a:off x="1833953" y="1828797"/>
            <a:ext cx="1544009" cy="1075913"/>
            <a:chOff x="393081" y="3061853"/>
            <a:chExt cx="1544009" cy="1075913"/>
          </a:xfrm>
        </p:grpSpPr>
        <p:grpSp>
          <p:nvGrpSpPr>
            <p:cNvPr id="239" name="Group 238">
              <a:extLst>
                <a:ext uri="{FF2B5EF4-FFF2-40B4-BE49-F238E27FC236}">
                  <a16:creationId xmlns:a16="http://schemas.microsoft.com/office/drawing/2014/main" id="{C548851F-680B-D545-9271-741E53DFFC88}"/>
                </a:ext>
              </a:extLst>
            </p:cNvPr>
            <p:cNvGrpSpPr/>
            <p:nvPr/>
          </p:nvGrpSpPr>
          <p:grpSpPr>
            <a:xfrm>
              <a:off x="393081" y="3198229"/>
              <a:ext cx="1118837" cy="826267"/>
              <a:chOff x="4052000" y="2820739"/>
              <a:chExt cx="1118837" cy="826267"/>
            </a:xfrm>
          </p:grpSpPr>
          <p:cxnSp>
            <p:nvCxnSpPr>
              <p:cNvPr id="251" name="Straight Arrow Connector 250">
                <a:extLst>
                  <a:ext uri="{FF2B5EF4-FFF2-40B4-BE49-F238E27FC236}">
                    <a16:creationId xmlns:a16="http://schemas.microsoft.com/office/drawing/2014/main" id="{C2C3A3C7-5D27-3244-9114-4FD4A6CFDE62}"/>
                  </a:ext>
                </a:extLst>
              </p:cNvPr>
              <p:cNvCxnSpPr/>
              <p:nvPr/>
            </p:nvCxnSpPr>
            <p:spPr bwMode="auto">
              <a:xfrm flipH="1" flipV="1">
                <a:off x="4769093" y="2820739"/>
                <a:ext cx="401744" cy="302376"/>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52" name="Straight Arrow Connector 251">
                <a:extLst>
                  <a:ext uri="{FF2B5EF4-FFF2-40B4-BE49-F238E27FC236}">
                    <a16:creationId xmlns:a16="http://schemas.microsoft.com/office/drawing/2014/main" id="{A43E81FE-9362-C342-9329-16CA170975F9}"/>
                  </a:ext>
                </a:extLst>
              </p:cNvPr>
              <p:cNvCxnSpPr/>
              <p:nvPr/>
            </p:nvCxnSpPr>
            <p:spPr bwMode="auto">
              <a:xfrm flipH="1" flipV="1">
                <a:off x="4052000" y="3192229"/>
                <a:ext cx="1059565" cy="14171"/>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53" name="Straight Arrow Connector 252">
                <a:extLst>
                  <a:ext uri="{FF2B5EF4-FFF2-40B4-BE49-F238E27FC236}">
                    <a16:creationId xmlns:a16="http://schemas.microsoft.com/office/drawing/2014/main" id="{9FDC4FBB-AECF-7140-BFCB-0E0EF44FE98A}"/>
                  </a:ext>
                </a:extLst>
              </p:cNvPr>
              <p:cNvCxnSpPr/>
              <p:nvPr/>
            </p:nvCxnSpPr>
            <p:spPr bwMode="auto">
              <a:xfrm flipH="1">
                <a:off x="4748700" y="3344630"/>
                <a:ext cx="401744" cy="302376"/>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2" name="TextBox 1">
              <a:extLst>
                <a:ext uri="{FF2B5EF4-FFF2-40B4-BE49-F238E27FC236}">
                  <a16:creationId xmlns:a16="http://schemas.microsoft.com/office/drawing/2014/main" id="{353F2BED-A174-0F4E-8BBD-9FA0B782AF79}"/>
                </a:ext>
              </a:extLst>
            </p:cNvPr>
            <p:cNvSpPr txBox="1"/>
            <p:nvPr/>
          </p:nvSpPr>
          <p:spPr>
            <a:xfrm>
              <a:off x="536696" y="3269672"/>
              <a:ext cx="717889" cy="369332"/>
            </a:xfrm>
            <a:prstGeom prst="rect">
              <a:avLst/>
            </a:prstGeom>
            <a:noFill/>
          </p:spPr>
          <p:txBody>
            <a:bodyPr wrap="none" rtlCol="0">
              <a:spAutoFit/>
            </a:bodyPr>
            <a:lstStyle/>
            <a:p>
              <a:r>
                <a:rPr lang="en-US" i="1" dirty="0">
                  <a:solidFill>
                    <a:srgbClr val="C00000"/>
                  </a:solidFill>
                </a:rPr>
                <a:t>AS3,X</a:t>
              </a:r>
            </a:p>
          </p:txBody>
        </p:sp>
        <p:sp>
          <p:nvSpPr>
            <p:cNvPr id="254" name="TextBox 253">
              <a:extLst>
                <a:ext uri="{FF2B5EF4-FFF2-40B4-BE49-F238E27FC236}">
                  <a16:creationId xmlns:a16="http://schemas.microsoft.com/office/drawing/2014/main" id="{2C4D7934-CE6B-5840-B759-5CF1993AD81F}"/>
                </a:ext>
              </a:extLst>
            </p:cNvPr>
            <p:cNvSpPr txBox="1"/>
            <p:nvPr/>
          </p:nvSpPr>
          <p:spPr>
            <a:xfrm>
              <a:off x="1219201" y="3061853"/>
              <a:ext cx="717889" cy="369332"/>
            </a:xfrm>
            <a:prstGeom prst="rect">
              <a:avLst/>
            </a:prstGeom>
            <a:noFill/>
          </p:spPr>
          <p:txBody>
            <a:bodyPr wrap="none" rtlCol="0">
              <a:spAutoFit/>
            </a:bodyPr>
            <a:lstStyle/>
            <a:p>
              <a:r>
                <a:rPr lang="en-US" i="1" dirty="0">
                  <a:solidFill>
                    <a:srgbClr val="C00000"/>
                  </a:solidFill>
                </a:rPr>
                <a:t>AS3,X</a:t>
              </a:r>
            </a:p>
          </p:txBody>
        </p:sp>
        <p:sp>
          <p:nvSpPr>
            <p:cNvPr id="255" name="TextBox 254">
              <a:extLst>
                <a:ext uri="{FF2B5EF4-FFF2-40B4-BE49-F238E27FC236}">
                  <a16:creationId xmlns:a16="http://schemas.microsoft.com/office/drawing/2014/main" id="{D2A89D34-FE63-3C45-B2F9-2082E2A167C9}"/>
                </a:ext>
              </a:extLst>
            </p:cNvPr>
            <p:cNvSpPr txBox="1"/>
            <p:nvPr/>
          </p:nvSpPr>
          <p:spPr>
            <a:xfrm>
              <a:off x="1177638" y="3768434"/>
              <a:ext cx="717889" cy="369332"/>
            </a:xfrm>
            <a:prstGeom prst="rect">
              <a:avLst/>
            </a:prstGeom>
            <a:noFill/>
          </p:spPr>
          <p:txBody>
            <a:bodyPr wrap="none" rtlCol="0">
              <a:spAutoFit/>
            </a:bodyPr>
            <a:lstStyle/>
            <a:p>
              <a:r>
                <a:rPr lang="en-US" i="1" dirty="0">
                  <a:solidFill>
                    <a:srgbClr val="C00000"/>
                  </a:solidFill>
                </a:rPr>
                <a:t>AS3,X</a:t>
              </a:r>
            </a:p>
          </p:txBody>
        </p:sp>
      </p:grpSp>
    </p:spTree>
    <p:extLst>
      <p:ext uri="{BB962C8B-B14F-4D97-AF65-F5344CB8AC3E}">
        <p14:creationId xmlns:p14="http://schemas.microsoft.com/office/powerpoint/2010/main" val="2077659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335"/>
                                        </p:tgtEl>
                                        <p:attrNameLst>
                                          <p:attrName>style.visibility</p:attrName>
                                        </p:attrNameLst>
                                      </p:cBhvr>
                                      <p:to>
                                        <p:strVal val="visible"/>
                                      </p:to>
                                    </p:set>
                                    <p:animEffect transition="in" filter="wipe(right)">
                                      <p:cBhvr>
                                        <p:cTn id="7" dur="1000"/>
                                        <p:tgtEl>
                                          <p:spTgt spid="33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231"/>
                                        </p:tgtEl>
                                        <p:attrNameLst>
                                          <p:attrName>style.visibility</p:attrName>
                                        </p:attrNameLst>
                                      </p:cBhvr>
                                      <p:to>
                                        <p:strVal val="visible"/>
                                      </p:to>
                                    </p:set>
                                    <p:animEffect transition="in" filter="wipe(right)">
                                      <p:cBhvr>
                                        <p:cTn id="11" dur="1000"/>
                                        <p:tgtEl>
                                          <p:spTgt spid="231"/>
                                        </p:tgtEl>
                                      </p:cBhvr>
                                    </p:animEffect>
                                  </p:childTnLst>
                                </p:cTn>
                              </p:par>
                            </p:childTnLst>
                          </p:cTn>
                        </p:par>
                        <p:par>
                          <p:cTn id="12" fill="hold">
                            <p:stCondLst>
                              <p:cond delay="2000"/>
                            </p:stCondLst>
                            <p:childTnLst>
                              <p:par>
                                <p:cTn id="13" presetID="9" presetClass="entr" presetSubtype="0" fill="hold" nodeType="afterEffect">
                                  <p:stCondLst>
                                    <p:cond delay="0"/>
                                  </p:stCondLst>
                                  <p:childTnLst>
                                    <p:set>
                                      <p:cBhvr>
                                        <p:cTn id="14" dur="1" fill="hold">
                                          <p:stCondLst>
                                            <p:cond delay="0"/>
                                          </p:stCondLst>
                                        </p:cTn>
                                        <p:tgtEl>
                                          <p:spTgt spid="240">
                                            <p:txEl>
                                              <p:pRg st="0" end="0"/>
                                            </p:txEl>
                                          </p:spTgt>
                                        </p:tgtEl>
                                        <p:attrNameLst>
                                          <p:attrName>style.visibility</p:attrName>
                                        </p:attrNameLst>
                                      </p:cBhvr>
                                      <p:to>
                                        <p:strVal val="visible"/>
                                      </p:to>
                                    </p:set>
                                    <p:animEffect transition="in" filter="dissolve">
                                      <p:cBhvr>
                                        <p:cTn id="15" dur="500"/>
                                        <p:tgtEl>
                                          <p:spTgt spid="240">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2" fill="hold" nodeType="clickEffect">
                                  <p:stCondLst>
                                    <p:cond delay="0"/>
                                  </p:stCondLst>
                                  <p:childTnLst>
                                    <p:set>
                                      <p:cBhvr>
                                        <p:cTn id="19" dur="1" fill="hold">
                                          <p:stCondLst>
                                            <p:cond delay="0"/>
                                          </p:stCondLst>
                                        </p:cTn>
                                        <p:tgtEl>
                                          <p:spTgt spid="246"/>
                                        </p:tgtEl>
                                        <p:attrNameLst>
                                          <p:attrName>style.visibility</p:attrName>
                                        </p:attrNameLst>
                                      </p:cBhvr>
                                      <p:to>
                                        <p:strVal val="visible"/>
                                      </p:to>
                                    </p:set>
                                    <p:animEffect transition="in" filter="wipe(right)">
                                      <p:cBhvr>
                                        <p:cTn id="20" dur="1000"/>
                                        <p:tgtEl>
                                          <p:spTgt spid="246"/>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49"/>
                                        </p:tgtEl>
                                        <p:attrNameLst>
                                          <p:attrName>style.visibility</p:attrName>
                                        </p:attrNameLst>
                                      </p:cBhvr>
                                      <p:to>
                                        <p:strVal val="visible"/>
                                      </p:to>
                                    </p:set>
                                    <p:animEffect transition="in" filter="dissolve">
                                      <p:cBhvr>
                                        <p:cTn id="24" dur="500"/>
                                        <p:tgtEl>
                                          <p:spTgt spid="249"/>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50"/>
                                        </p:tgtEl>
                                        <p:attrNameLst>
                                          <p:attrName>style.visibility</p:attrName>
                                        </p:attrNameLst>
                                      </p:cBhvr>
                                      <p:to>
                                        <p:strVal val="visible"/>
                                      </p:to>
                                    </p:set>
                                    <p:animEffect transition="in" filter="dissolve">
                                      <p:cBhvr>
                                        <p:cTn id="29" dur="500"/>
                                        <p:tgtEl>
                                          <p:spTgt spid="250"/>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242"/>
                                        </p:tgtEl>
                                        <p:attrNameLst>
                                          <p:attrName>style.visibility</p:attrName>
                                        </p:attrNameLst>
                                      </p:cBhvr>
                                      <p:to>
                                        <p:strVal val="visible"/>
                                      </p:to>
                                    </p:set>
                                    <p:animEffect transition="in" filter="wipe(right)">
                                      <p:cBhvr>
                                        <p:cTn id="33" dur="500"/>
                                        <p:tgtEl>
                                          <p:spTgt spid="242"/>
                                        </p:tgtEl>
                                      </p:cBhvr>
                                    </p:animEffect>
                                  </p:childTnLst>
                                </p:cTn>
                              </p:par>
                              <p:par>
                                <p:cTn id="34" presetID="22" presetClass="entr" presetSubtype="2" fill="hold" nodeType="with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wipe(right)">
                                      <p:cBhvr>
                                        <p:cTn id="36"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250"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0515600" cy="894622"/>
          </a:xfrm>
        </p:spPr>
        <p:txBody>
          <a:bodyPr/>
          <a:lstStyle/>
          <a:p>
            <a:r>
              <a:rPr lang="en-US" dirty="0"/>
              <a:t>BGP messages</a:t>
            </a:r>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p:txBody>
          <a:bodyPr/>
          <a:lstStyle/>
          <a:p>
            <a:r>
              <a:rPr lang="en-US" dirty="0"/>
              <a:t>Network Layer: 5-</a:t>
            </a:r>
            <a:fld id="{C4204591-24BD-A542-B9D5-F8D8A88D2FEE}" type="slidenum">
              <a:rPr lang="en-US" smtClean="0"/>
              <a:pPr/>
              <a:t>56</a:t>
            </a:fld>
            <a:endParaRPr lang="en-US" dirty="0"/>
          </a:p>
        </p:txBody>
      </p:sp>
      <p:sp>
        <p:nvSpPr>
          <p:cNvPr id="225" name="Rectangle 3">
            <a:extLst>
              <a:ext uri="{FF2B5EF4-FFF2-40B4-BE49-F238E27FC236}">
                <a16:creationId xmlns:a16="http://schemas.microsoft.com/office/drawing/2014/main" id="{39420582-8708-6949-93FD-0D390E28072C}"/>
              </a:ext>
            </a:extLst>
          </p:cNvPr>
          <p:cNvSpPr txBox="1">
            <a:spLocks noChangeArrowheads="1"/>
          </p:cNvSpPr>
          <p:nvPr/>
        </p:nvSpPr>
        <p:spPr>
          <a:xfrm>
            <a:off x="829980" y="1409874"/>
            <a:ext cx="10957012" cy="504103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0513"/>
            <a:r>
              <a:rPr lang="en-US" sz="3200" dirty="0"/>
              <a:t>BGP messages exchanged between peers over TCP connection</a:t>
            </a:r>
          </a:p>
          <a:p>
            <a:pPr indent="-290513"/>
            <a:r>
              <a:rPr lang="en-US" sz="3200" dirty="0"/>
              <a:t>BGP messages:</a:t>
            </a:r>
          </a:p>
          <a:p>
            <a:pPr lvl="1" indent="-290513">
              <a:lnSpc>
                <a:spcPct val="100000"/>
              </a:lnSpc>
              <a:spcBef>
                <a:spcPts val="800"/>
              </a:spcBef>
            </a:pPr>
            <a:r>
              <a:rPr lang="en-US" sz="2800" dirty="0">
                <a:solidFill>
                  <a:srgbClr val="0000A8"/>
                </a:solidFill>
              </a:rPr>
              <a:t>OPEN: </a:t>
            </a:r>
            <a:r>
              <a:rPr lang="en-US" sz="2800" dirty="0"/>
              <a:t>opens TCP connection to remote BGP peer and authenticates sending BGP peer</a:t>
            </a:r>
          </a:p>
          <a:p>
            <a:pPr lvl="1" indent="-290513">
              <a:lnSpc>
                <a:spcPct val="100000"/>
              </a:lnSpc>
              <a:spcBef>
                <a:spcPts val="800"/>
              </a:spcBef>
            </a:pPr>
            <a:r>
              <a:rPr lang="en-US" sz="2800" dirty="0">
                <a:solidFill>
                  <a:srgbClr val="0000A8"/>
                </a:solidFill>
              </a:rPr>
              <a:t>UPDATE: </a:t>
            </a:r>
            <a:r>
              <a:rPr lang="en-US" sz="2800" dirty="0"/>
              <a:t>advertises new path (or withdraws old)</a:t>
            </a:r>
          </a:p>
          <a:p>
            <a:pPr lvl="1" indent="-290513">
              <a:lnSpc>
                <a:spcPct val="100000"/>
              </a:lnSpc>
              <a:spcBef>
                <a:spcPts val="800"/>
              </a:spcBef>
            </a:pPr>
            <a:r>
              <a:rPr lang="en-US" sz="2800" dirty="0">
                <a:solidFill>
                  <a:srgbClr val="0000A8"/>
                </a:solidFill>
              </a:rPr>
              <a:t>KEEPALIVE</a:t>
            </a:r>
            <a:r>
              <a:rPr lang="en-US" sz="2800" dirty="0"/>
              <a:t>: keeps connection alive in absence of UPDATES; also ACKs OPEN request</a:t>
            </a:r>
          </a:p>
          <a:p>
            <a:pPr lvl="1" indent="-290513">
              <a:lnSpc>
                <a:spcPct val="100000"/>
              </a:lnSpc>
              <a:spcBef>
                <a:spcPts val="800"/>
              </a:spcBef>
            </a:pPr>
            <a:r>
              <a:rPr lang="en-US" sz="2800" dirty="0">
                <a:solidFill>
                  <a:srgbClr val="0000A8"/>
                </a:solidFill>
              </a:rPr>
              <a:t>NOTIFICATION</a:t>
            </a:r>
            <a:r>
              <a:rPr lang="en-US" sz="2800" dirty="0"/>
              <a:t>: reports errors in previous msg; also used to close connection</a:t>
            </a:r>
          </a:p>
          <a:p>
            <a:pPr lvl="1"/>
            <a:endParaRPr lang="en-US" dirty="0">
              <a:latin typeface="Gill Sans MT" charset="0"/>
            </a:endParaRPr>
          </a:p>
        </p:txBody>
      </p:sp>
    </p:spTree>
    <p:extLst>
      <p:ext uri="{BB962C8B-B14F-4D97-AF65-F5344CB8AC3E}">
        <p14:creationId xmlns:p14="http://schemas.microsoft.com/office/powerpoint/2010/main" val="1841048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5">
                                            <p:txEl>
                                              <p:pRg st="1" end="1"/>
                                            </p:txEl>
                                          </p:spTgt>
                                        </p:tgtEl>
                                        <p:attrNameLst>
                                          <p:attrName>style.visibility</p:attrName>
                                        </p:attrNameLst>
                                      </p:cBhvr>
                                      <p:to>
                                        <p:strVal val="visible"/>
                                      </p:to>
                                    </p:set>
                                    <p:animEffect transition="in" filter="dissolve">
                                      <p:cBhvr>
                                        <p:cTn id="7" dur="500"/>
                                        <p:tgtEl>
                                          <p:spTgt spid="225">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5">
                                            <p:txEl>
                                              <p:pRg st="2" end="2"/>
                                            </p:txEl>
                                          </p:spTgt>
                                        </p:tgtEl>
                                        <p:attrNameLst>
                                          <p:attrName>style.visibility</p:attrName>
                                        </p:attrNameLst>
                                      </p:cBhvr>
                                      <p:to>
                                        <p:strVal val="visible"/>
                                      </p:to>
                                    </p:set>
                                    <p:animEffect transition="in" filter="dissolve">
                                      <p:cBhvr>
                                        <p:cTn id="10" dur="500"/>
                                        <p:tgtEl>
                                          <p:spTgt spid="225">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25">
                                            <p:txEl>
                                              <p:pRg st="3" end="3"/>
                                            </p:txEl>
                                          </p:spTgt>
                                        </p:tgtEl>
                                        <p:attrNameLst>
                                          <p:attrName>style.visibility</p:attrName>
                                        </p:attrNameLst>
                                      </p:cBhvr>
                                      <p:to>
                                        <p:strVal val="visible"/>
                                      </p:to>
                                    </p:set>
                                    <p:animEffect transition="in" filter="dissolve">
                                      <p:cBhvr>
                                        <p:cTn id="13" dur="500"/>
                                        <p:tgtEl>
                                          <p:spTgt spid="225">
                                            <p:txEl>
                                              <p:pRg st="3" end="3"/>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25">
                                            <p:txEl>
                                              <p:pRg st="4" end="4"/>
                                            </p:txEl>
                                          </p:spTgt>
                                        </p:tgtEl>
                                        <p:attrNameLst>
                                          <p:attrName>style.visibility</p:attrName>
                                        </p:attrNameLst>
                                      </p:cBhvr>
                                      <p:to>
                                        <p:strVal val="visible"/>
                                      </p:to>
                                    </p:set>
                                    <p:animEffect transition="in" filter="dissolve">
                                      <p:cBhvr>
                                        <p:cTn id="16" dur="500"/>
                                        <p:tgtEl>
                                          <p:spTgt spid="225">
                                            <p:txEl>
                                              <p:pRg st="4" end="4"/>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25">
                                            <p:txEl>
                                              <p:pRg st="5" end="5"/>
                                            </p:txEl>
                                          </p:spTgt>
                                        </p:tgtEl>
                                        <p:attrNameLst>
                                          <p:attrName>style.visibility</p:attrName>
                                        </p:attrNameLst>
                                      </p:cBhvr>
                                      <p:to>
                                        <p:strVal val="visible"/>
                                      </p:to>
                                    </p:set>
                                    <p:animEffect transition="in" filter="dissolve">
                                      <p:cBhvr>
                                        <p:cTn id="19" dur="500"/>
                                        <p:tgtEl>
                                          <p:spTgt spid="2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 grpId="0" uiExpand="1"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5" name="Group 434">
            <a:extLst>
              <a:ext uri="{FF2B5EF4-FFF2-40B4-BE49-F238E27FC236}">
                <a16:creationId xmlns:a16="http://schemas.microsoft.com/office/drawing/2014/main" id="{9B190D51-3F91-BB49-80DD-9032908A3D1B}"/>
              </a:ext>
            </a:extLst>
          </p:cNvPr>
          <p:cNvGrpSpPr/>
          <p:nvPr/>
        </p:nvGrpSpPr>
        <p:grpSpPr>
          <a:xfrm>
            <a:off x="1163507" y="1064076"/>
            <a:ext cx="9801110" cy="2876474"/>
            <a:chOff x="1113403" y="1064076"/>
            <a:chExt cx="9801110" cy="2876474"/>
          </a:xfrm>
        </p:grpSpPr>
        <p:grpSp>
          <p:nvGrpSpPr>
            <p:cNvPr id="436" name="Group 435">
              <a:extLst>
                <a:ext uri="{FF2B5EF4-FFF2-40B4-BE49-F238E27FC236}">
                  <a16:creationId xmlns:a16="http://schemas.microsoft.com/office/drawing/2014/main" id="{19D5242C-DE5A-454E-933F-9AE21F2D36E9}"/>
                </a:ext>
              </a:extLst>
            </p:cNvPr>
            <p:cNvGrpSpPr/>
            <p:nvPr/>
          </p:nvGrpSpPr>
          <p:grpSpPr>
            <a:xfrm>
              <a:off x="1113403" y="1064076"/>
              <a:ext cx="9801110" cy="2876474"/>
              <a:chOff x="1426553" y="3694542"/>
              <a:chExt cx="9801110" cy="2876474"/>
            </a:xfrm>
          </p:grpSpPr>
          <p:grpSp>
            <p:nvGrpSpPr>
              <p:cNvPr id="438" name="Group 437">
                <a:extLst>
                  <a:ext uri="{FF2B5EF4-FFF2-40B4-BE49-F238E27FC236}">
                    <a16:creationId xmlns:a16="http://schemas.microsoft.com/office/drawing/2014/main" id="{55950833-A415-6143-811C-F2862281561C}"/>
                  </a:ext>
                </a:extLst>
              </p:cNvPr>
              <p:cNvGrpSpPr/>
              <p:nvPr/>
            </p:nvGrpSpPr>
            <p:grpSpPr>
              <a:xfrm>
                <a:off x="1426553" y="3694542"/>
                <a:ext cx="9249542" cy="2876474"/>
                <a:chOff x="1426553" y="3694542"/>
                <a:chExt cx="9249542" cy="2876474"/>
              </a:xfrm>
            </p:grpSpPr>
            <p:grpSp>
              <p:nvGrpSpPr>
                <p:cNvPr id="456" name="Group 455">
                  <a:extLst>
                    <a:ext uri="{FF2B5EF4-FFF2-40B4-BE49-F238E27FC236}">
                      <a16:creationId xmlns:a16="http://schemas.microsoft.com/office/drawing/2014/main" id="{EE855E88-EC1D-0B40-BD1E-872A68C83D3F}"/>
                    </a:ext>
                  </a:extLst>
                </p:cNvPr>
                <p:cNvGrpSpPr/>
                <p:nvPr/>
              </p:nvGrpSpPr>
              <p:grpSpPr>
                <a:xfrm>
                  <a:off x="4625977" y="4850481"/>
                  <a:ext cx="2545688" cy="1720535"/>
                  <a:chOff x="4625977" y="4850481"/>
                  <a:chExt cx="2545688" cy="1720535"/>
                </a:xfrm>
              </p:grpSpPr>
              <p:grpSp>
                <p:nvGrpSpPr>
                  <p:cNvPr id="590" name="Group 589">
                    <a:extLst>
                      <a:ext uri="{FF2B5EF4-FFF2-40B4-BE49-F238E27FC236}">
                        <a16:creationId xmlns:a16="http://schemas.microsoft.com/office/drawing/2014/main" id="{1E77D5B7-EF83-E34E-B4BA-FEB82E2D2B60}"/>
                      </a:ext>
                    </a:extLst>
                  </p:cNvPr>
                  <p:cNvGrpSpPr/>
                  <p:nvPr/>
                </p:nvGrpSpPr>
                <p:grpSpPr>
                  <a:xfrm>
                    <a:off x="4625977" y="4850481"/>
                    <a:ext cx="2545688" cy="1720535"/>
                    <a:chOff x="-2170772" y="2784954"/>
                    <a:chExt cx="2712783" cy="1853712"/>
                  </a:xfrm>
                </p:grpSpPr>
                <p:sp>
                  <p:nvSpPr>
                    <p:cNvPr id="592" name="Freeform 2">
                      <a:extLst>
                        <a:ext uri="{FF2B5EF4-FFF2-40B4-BE49-F238E27FC236}">
                          <a16:creationId xmlns:a16="http://schemas.microsoft.com/office/drawing/2014/main" id="{DF4E89F3-1D69-E44D-BF50-7E078D217905}"/>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93" name="Group 592">
                      <a:extLst>
                        <a:ext uri="{FF2B5EF4-FFF2-40B4-BE49-F238E27FC236}">
                          <a16:creationId xmlns:a16="http://schemas.microsoft.com/office/drawing/2014/main" id="{54C50EFE-08A9-5B4A-AFAF-94F7B2B0FC1F}"/>
                        </a:ext>
                      </a:extLst>
                    </p:cNvPr>
                    <p:cNvGrpSpPr/>
                    <p:nvPr/>
                  </p:nvGrpSpPr>
                  <p:grpSpPr>
                    <a:xfrm>
                      <a:off x="-1935370" y="2935816"/>
                      <a:ext cx="2333625" cy="1590649"/>
                      <a:chOff x="833331" y="2873352"/>
                      <a:chExt cx="2333625" cy="1590649"/>
                    </a:xfrm>
                  </p:grpSpPr>
                  <p:grpSp>
                    <p:nvGrpSpPr>
                      <p:cNvPr id="594" name="Group 593">
                        <a:extLst>
                          <a:ext uri="{FF2B5EF4-FFF2-40B4-BE49-F238E27FC236}">
                            <a16:creationId xmlns:a16="http://schemas.microsoft.com/office/drawing/2014/main" id="{03DF6DE0-C498-A446-8283-49EB29459E85}"/>
                          </a:ext>
                        </a:extLst>
                      </p:cNvPr>
                      <p:cNvGrpSpPr/>
                      <p:nvPr/>
                    </p:nvGrpSpPr>
                    <p:grpSpPr>
                      <a:xfrm>
                        <a:off x="1736090" y="2873352"/>
                        <a:ext cx="565150" cy="369332"/>
                        <a:chOff x="1736090" y="2873352"/>
                        <a:chExt cx="565150" cy="369332"/>
                      </a:xfrm>
                    </p:grpSpPr>
                    <p:grpSp>
                      <p:nvGrpSpPr>
                        <p:cNvPr id="640" name="Group 327">
                          <a:extLst>
                            <a:ext uri="{FF2B5EF4-FFF2-40B4-BE49-F238E27FC236}">
                              <a16:creationId xmlns:a16="http://schemas.microsoft.com/office/drawing/2014/main" id="{F6EE3929-FE3F-0840-AF38-D3E15F455633}"/>
                            </a:ext>
                          </a:extLst>
                        </p:cNvPr>
                        <p:cNvGrpSpPr>
                          <a:grpSpLocks/>
                        </p:cNvGrpSpPr>
                        <p:nvPr/>
                      </p:nvGrpSpPr>
                      <p:grpSpPr bwMode="auto">
                        <a:xfrm>
                          <a:off x="1736090" y="2893762"/>
                          <a:ext cx="565150" cy="292100"/>
                          <a:chOff x="1871277" y="1576300"/>
                          <a:chExt cx="1128371" cy="437861"/>
                        </a:xfrm>
                      </p:grpSpPr>
                      <p:sp>
                        <p:nvSpPr>
                          <p:cNvPr id="644" name="Oval 643">
                            <a:extLst>
                              <a:ext uri="{FF2B5EF4-FFF2-40B4-BE49-F238E27FC236}">
                                <a16:creationId xmlns:a16="http://schemas.microsoft.com/office/drawing/2014/main" id="{3D78710C-FB43-914A-A1F0-D7D04F3E9401}"/>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645" name="Rectangle 644">
                            <a:extLst>
                              <a:ext uri="{FF2B5EF4-FFF2-40B4-BE49-F238E27FC236}">
                                <a16:creationId xmlns:a16="http://schemas.microsoft.com/office/drawing/2014/main" id="{142CC03F-1C47-5747-B965-E0E0229EBD1A}"/>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46" name="Oval 645">
                            <a:extLst>
                              <a:ext uri="{FF2B5EF4-FFF2-40B4-BE49-F238E27FC236}">
                                <a16:creationId xmlns:a16="http://schemas.microsoft.com/office/drawing/2014/main" id="{10E248B9-65B9-5D48-A407-80D61F6C6DA7}"/>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647" name="Freeform 646">
                            <a:extLst>
                              <a:ext uri="{FF2B5EF4-FFF2-40B4-BE49-F238E27FC236}">
                                <a16:creationId xmlns:a16="http://schemas.microsoft.com/office/drawing/2014/main" id="{A3188F9F-97B7-CD44-8C26-2F45B9431445}"/>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48" name="Freeform 647">
                            <a:extLst>
                              <a:ext uri="{FF2B5EF4-FFF2-40B4-BE49-F238E27FC236}">
                                <a16:creationId xmlns:a16="http://schemas.microsoft.com/office/drawing/2014/main" id="{046126A5-CA11-F844-8FBA-806B6B331640}"/>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49" name="Freeform 648">
                            <a:extLst>
                              <a:ext uri="{FF2B5EF4-FFF2-40B4-BE49-F238E27FC236}">
                                <a16:creationId xmlns:a16="http://schemas.microsoft.com/office/drawing/2014/main" id="{12F3F20C-B31A-594F-8298-C3AE33C01740}"/>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50" name="Freeform 649">
                            <a:extLst>
                              <a:ext uri="{FF2B5EF4-FFF2-40B4-BE49-F238E27FC236}">
                                <a16:creationId xmlns:a16="http://schemas.microsoft.com/office/drawing/2014/main" id="{B455C4DD-C50B-4F48-A571-AD2D900D3B0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651" name="Straight Connector 650">
                            <a:extLst>
                              <a:ext uri="{FF2B5EF4-FFF2-40B4-BE49-F238E27FC236}">
                                <a16:creationId xmlns:a16="http://schemas.microsoft.com/office/drawing/2014/main" id="{1B7B51A7-4770-D946-B654-02479FD39AB8}"/>
                              </a:ext>
                            </a:extLst>
                          </p:cNvPr>
                          <p:cNvCxnSpPr>
                            <a:endCxn id="64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652" name="Straight Connector 651">
                            <a:extLst>
                              <a:ext uri="{FF2B5EF4-FFF2-40B4-BE49-F238E27FC236}">
                                <a16:creationId xmlns:a16="http://schemas.microsoft.com/office/drawing/2014/main" id="{A76EA74D-6D4B-9A4B-B2DF-2209341D19A9}"/>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641" name="Group 640">
                          <a:extLst>
                            <a:ext uri="{FF2B5EF4-FFF2-40B4-BE49-F238E27FC236}">
                              <a16:creationId xmlns:a16="http://schemas.microsoft.com/office/drawing/2014/main" id="{166A6FB6-E2EB-FA49-8569-A25F59897CDD}"/>
                            </a:ext>
                          </a:extLst>
                        </p:cNvPr>
                        <p:cNvGrpSpPr/>
                        <p:nvPr/>
                      </p:nvGrpSpPr>
                      <p:grpSpPr>
                        <a:xfrm>
                          <a:off x="1770362" y="2873352"/>
                          <a:ext cx="441422" cy="369332"/>
                          <a:chOff x="667045" y="1708643"/>
                          <a:chExt cx="441422" cy="369332"/>
                        </a:xfrm>
                      </p:grpSpPr>
                      <p:sp>
                        <p:nvSpPr>
                          <p:cNvPr id="642" name="Oval 641">
                            <a:extLst>
                              <a:ext uri="{FF2B5EF4-FFF2-40B4-BE49-F238E27FC236}">
                                <a16:creationId xmlns:a16="http://schemas.microsoft.com/office/drawing/2014/main" id="{5CC28C02-B28B-DA48-8B0F-F04E8514D83C}"/>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43" name="TextBox 642">
                            <a:extLst>
                              <a:ext uri="{FF2B5EF4-FFF2-40B4-BE49-F238E27FC236}">
                                <a16:creationId xmlns:a16="http://schemas.microsoft.com/office/drawing/2014/main" id="{81ED97F5-EA07-014B-8BAC-134C34676271}"/>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2b</a:t>
                            </a:r>
                          </a:p>
                        </p:txBody>
                      </p:sp>
                    </p:grpSp>
                  </p:grpSp>
                  <p:grpSp>
                    <p:nvGrpSpPr>
                      <p:cNvPr id="595" name="Group 594">
                        <a:extLst>
                          <a:ext uri="{FF2B5EF4-FFF2-40B4-BE49-F238E27FC236}">
                            <a16:creationId xmlns:a16="http://schemas.microsoft.com/office/drawing/2014/main" id="{EB024165-248C-504E-B05F-4AAFD69CC57C}"/>
                          </a:ext>
                        </a:extLst>
                      </p:cNvPr>
                      <p:cNvGrpSpPr/>
                      <p:nvPr/>
                    </p:nvGrpSpPr>
                    <p:grpSpPr>
                      <a:xfrm>
                        <a:off x="1740320" y="4094669"/>
                        <a:ext cx="565150" cy="369332"/>
                        <a:chOff x="1736090" y="2873352"/>
                        <a:chExt cx="565150" cy="369332"/>
                      </a:xfrm>
                    </p:grpSpPr>
                    <p:grpSp>
                      <p:nvGrpSpPr>
                        <p:cNvPr id="627" name="Group 327">
                          <a:extLst>
                            <a:ext uri="{FF2B5EF4-FFF2-40B4-BE49-F238E27FC236}">
                              <a16:creationId xmlns:a16="http://schemas.microsoft.com/office/drawing/2014/main" id="{DD160B2D-31E2-FC4D-9077-3FEF425A0167}"/>
                            </a:ext>
                          </a:extLst>
                        </p:cNvPr>
                        <p:cNvGrpSpPr>
                          <a:grpSpLocks/>
                        </p:cNvGrpSpPr>
                        <p:nvPr/>
                      </p:nvGrpSpPr>
                      <p:grpSpPr bwMode="auto">
                        <a:xfrm>
                          <a:off x="1736090" y="2893762"/>
                          <a:ext cx="565150" cy="292100"/>
                          <a:chOff x="1871277" y="1576300"/>
                          <a:chExt cx="1128371" cy="437861"/>
                        </a:xfrm>
                      </p:grpSpPr>
                      <p:sp>
                        <p:nvSpPr>
                          <p:cNvPr id="631" name="Oval 630">
                            <a:extLst>
                              <a:ext uri="{FF2B5EF4-FFF2-40B4-BE49-F238E27FC236}">
                                <a16:creationId xmlns:a16="http://schemas.microsoft.com/office/drawing/2014/main" id="{ECF28E28-15D0-FF44-8638-18424FC9CB1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632" name="Rectangle 631">
                            <a:extLst>
                              <a:ext uri="{FF2B5EF4-FFF2-40B4-BE49-F238E27FC236}">
                                <a16:creationId xmlns:a16="http://schemas.microsoft.com/office/drawing/2014/main" id="{02599EAE-DE11-9343-B29B-9BA456A3CF9F}"/>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33" name="Oval 632">
                            <a:extLst>
                              <a:ext uri="{FF2B5EF4-FFF2-40B4-BE49-F238E27FC236}">
                                <a16:creationId xmlns:a16="http://schemas.microsoft.com/office/drawing/2014/main" id="{8054D897-D2E7-8545-B236-ED4C9934D7B6}"/>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634" name="Freeform 633">
                            <a:extLst>
                              <a:ext uri="{FF2B5EF4-FFF2-40B4-BE49-F238E27FC236}">
                                <a16:creationId xmlns:a16="http://schemas.microsoft.com/office/drawing/2014/main" id="{6129CAD0-E2F0-5241-B15A-6D42EB5B98B1}"/>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35" name="Freeform 634">
                            <a:extLst>
                              <a:ext uri="{FF2B5EF4-FFF2-40B4-BE49-F238E27FC236}">
                                <a16:creationId xmlns:a16="http://schemas.microsoft.com/office/drawing/2014/main" id="{E2AB3C1A-C478-584A-86AE-803CDCDBD82C}"/>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36" name="Freeform 635">
                            <a:extLst>
                              <a:ext uri="{FF2B5EF4-FFF2-40B4-BE49-F238E27FC236}">
                                <a16:creationId xmlns:a16="http://schemas.microsoft.com/office/drawing/2014/main" id="{627E4CAC-4C76-F248-AD15-664DE8AB626A}"/>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37" name="Freeform 636">
                            <a:extLst>
                              <a:ext uri="{FF2B5EF4-FFF2-40B4-BE49-F238E27FC236}">
                                <a16:creationId xmlns:a16="http://schemas.microsoft.com/office/drawing/2014/main" id="{39AB6165-7B2D-EA48-B7BD-43E457819A05}"/>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638" name="Straight Connector 637">
                            <a:extLst>
                              <a:ext uri="{FF2B5EF4-FFF2-40B4-BE49-F238E27FC236}">
                                <a16:creationId xmlns:a16="http://schemas.microsoft.com/office/drawing/2014/main" id="{05C021F3-7F1B-A340-8ACF-BA9BF665DFA6}"/>
                              </a:ext>
                            </a:extLst>
                          </p:cNvPr>
                          <p:cNvCxnSpPr>
                            <a:endCxn id="633"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639" name="Straight Connector 638">
                            <a:extLst>
                              <a:ext uri="{FF2B5EF4-FFF2-40B4-BE49-F238E27FC236}">
                                <a16:creationId xmlns:a16="http://schemas.microsoft.com/office/drawing/2014/main" id="{C524E941-5A71-014D-AB18-D63BD5060280}"/>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628" name="Group 627">
                          <a:extLst>
                            <a:ext uri="{FF2B5EF4-FFF2-40B4-BE49-F238E27FC236}">
                              <a16:creationId xmlns:a16="http://schemas.microsoft.com/office/drawing/2014/main" id="{AB184B24-4A56-6944-B6BB-37C279466F54}"/>
                            </a:ext>
                          </a:extLst>
                        </p:cNvPr>
                        <p:cNvGrpSpPr/>
                        <p:nvPr/>
                      </p:nvGrpSpPr>
                      <p:grpSpPr>
                        <a:xfrm>
                          <a:off x="1770362" y="2873352"/>
                          <a:ext cx="441422" cy="369332"/>
                          <a:chOff x="667045" y="1708643"/>
                          <a:chExt cx="441422" cy="369332"/>
                        </a:xfrm>
                      </p:grpSpPr>
                      <p:sp>
                        <p:nvSpPr>
                          <p:cNvPr id="629" name="Oval 628">
                            <a:extLst>
                              <a:ext uri="{FF2B5EF4-FFF2-40B4-BE49-F238E27FC236}">
                                <a16:creationId xmlns:a16="http://schemas.microsoft.com/office/drawing/2014/main" id="{F4D2E6E9-3828-FD42-A509-8B6DEBDDE61F}"/>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30" name="TextBox 629">
                            <a:extLst>
                              <a:ext uri="{FF2B5EF4-FFF2-40B4-BE49-F238E27FC236}">
                                <a16:creationId xmlns:a16="http://schemas.microsoft.com/office/drawing/2014/main" id="{F82B5F78-56CC-8142-BC80-D638602E1ECF}"/>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2d</a:t>
                            </a:r>
                          </a:p>
                        </p:txBody>
                      </p:sp>
                    </p:grpSp>
                  </p:grpSp>
                  <p:grpSp>
                    <p:nvGrpSpPr>
                      <p:cNvPr id="596" name="Group 595">
                        <a:extLst>
                          <a:ext uri="{FF2B5EF4-FFF2-40B4-BE49-F238E27FC236}">
                            <a16:creationId xmlns:a16="http://schemas.microsoft.com/office/drawing/2014/main" id="{A221FFF4-777B-6440-8972-AE4FC6B4487B}"/>
                          </a:ext>
                        </a:extLst>
                      </p:cNvPr>
                      <p:cNvGrpSpPr/>
                      <p:nvPr/>
                    </p:nvGrpSpPr>
                    <p:grpSpPr>
                      <a:xfrm>
                        <a:off x="2601806" y="3485072"/>
                        <a:ext cx="565150" cy="369332"/>
                        <a:chOff x="1736090" y="2873352"/>
                        <a:chExt cx="565150" cy="369332"/>
                      </a:xfrm>
                    </p:grpSpPr>
                    <p:grpSp>
                      <p:nvGrpSpPr>
                        <p:cNvPr id="614" name="Group 327">
                          <a:extLst>
                            <a:ext uri="{FF2B5EF4-FFF2-40B4-BE49-F238E27FC236}">
                              <a16:creationId xmlns:a16="http://schemas.microsoft.com/office/drawing/2014/main" id="{EB88614E-D225-BD40-9214-930832E6F97B}"/>
                            </a:ext>
                          </a:extLst>
                        </p:cNvPr>
                        <p:cNvGrpSpPr>
                          <a:grpSpLocks/>
                        </p:cNvGrpSpPr>
                        <p:nvPr/>
                      </p:nvGrpSpPr>
                      <p:grpSpPr bwMode="auto">
                        <a:xfrm>
                          <a:off x="1736090" y="2893762"/>
                          <a:ext cx="565150" cy="292100"/>
                          <a:chOff x="1871277" y="1576300"/>
                          <a:chExt cx="1128371" cy="437861"/>
                        </a:xfrm>
                      </p:grpSpPr>
                      <p:sp>
                        <p:nvSpPr>
                          <p:cNvPr id="618" name="Oval 617">
                            <a:extLst>
                              <a:ext uri="{FF2B5EF4-FFF2-40B4-BE49-F238E27FC236}">
                                <a16:creationId xmlns:a16="http://schemas.microsoft.com/office/drawing/2014/main" id="{CCA0168E-191E-DE4B-B872-FDBF59D3D9E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619" name="Rectangle 618">
                            <a:extLst>
                              <a:ext uri="{FF2B5EF4-FFF2-40B4-BE49-F238E27FC236}">
                                <a16:creationId xmlns:a16="http://schemas.microsoft.com/office/drawing/2014/main" id="{EBE8450D-849D-0842-B14A-E427B3844472}"/>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20" name="Oval 619">
                            <a:extLst>
                              <a:ext uri="{FF2B5EF4-FFF2-40B4-BE49-F238E27FC236}">
                                <a16:creationId xmlns:a16="http://schemas.microsoft.com/office/drawing/2014/main" id="{4174AA8D-050E-9841-BB57-37374C0B142F}"/>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621" name="Freeform 620">
                            <a:extLst>
                              <a:ext uri="{FF2B5EF4-FFF2-40B4-BE49-F238E27FC236}">
                                <a16:creationId xmlns:a16="http://schemas.microsoft.com/office/drawing/2014/main" id="{28A093E8-B975-9442-8118-247936E37663}"/>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22" name="Freeform 621">
                            <a:extLst>
                              <a:ext uri="{FF2B5EF4-FFF2-40B4-BE49-F238E27FC236}">
                                <a16:creationId xmlns:a16="http://schemas.microsoft.com/office/drawing/2014/main" id="{F524B6B7-972E-AC4C-A09C-52336B37B28B}"/>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23" name="Freeform 622">
                            <a:extLst>
                              <a:ext uri="{FF2B5EF4-FFF2-40B4-BE49-F238E27FC236}">
                                <a16:creationId xmlns:a16="http://schemas.microsoft.com/office/drawing/2014/main" id="{86F5315E-8BBA-1841-BB44-FD2560EFF914}"/>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24" name="Freeform 623">
                            <a:extLst>
                              <a:ext uri="{FF2B5EF4-FFF2-40B4-BE49-F238E27FC236}">
                                <a16:creationId xmlns:a16="http://schemas.microsoft.com/office/drawing/2014/main" id="{C487AB37-38B2-8646-91F0-2D2B5353D02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625" name="Straight Connector 624">
                            <a:extLst>
                              <a:ext uri="{FF2B5EF4-FFF2-40B4-BE49-F238E27FC236}">
                                <a16:creationId xmlns:a16="http://schemas.microsoft.com/office/drawing/2014/main" id="{1D2DADBE-9AB2-B04B-93EF-3527AA4AF224}"/>
                              </a:ext>
                            </a:extLst>
                          </p:cNvPr>
                          <p:cNvCxnSpPr>
                            <a:endCxn id="62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626" name="Straight Connector 625">
                            <a:extLst>
                              <a:ext uri="{FF2B5EF4-FFF2-40B4-BE49-F238E27FC236}">
                                <a16:creationId xmlns:a16="http://schemas.microsoft.com/office/drawing/2014/main" id="{76CB4F3E-805B-4647-95EB-5434B7304105}"/>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615" name="Group 614">
                          <a:extLst>
                            <a:ext uri="{FF2B5EF4-FFF2-40B4-BE49-F238E27FC236}">
                              <a16:creationId xmlns:a16="http://schemas.microsoft.com/office/drawing/2014/main" id="{19017220-5E4C-6E49-ACBE-4AFA30CF6503}"/>
                            </a:ext>
                          </a:extLst>
                        </p:cNvPr>
                        <p:cNvGrpSpPr/>
                        <p:nvPr/>
                      </p:nvGrpSpPr>
                      <p:grpSpPr>
                        <a:xfrm>
                          <a:off x="1770362" y="2873352"/>
                          <a:ext cx="428460" cy="369332"/>
                          <a:chOff x="667045" y="1708643"/>
                          <a:chExt cx="428460" cy="369332"/>
                        </a:xfrm>
                      </p:grpSpPr>
                      <p:sp>
                        <p:nvSpPr>
                          <p:cNvPr id="616" name="Oval 615">
                            <a:extLst>
                              <a:ext uri="{FF2B5EF4-FFF2-40B4-BE49-F238E27FC236}">
                                <a16:creationId xmlns:a16="http://schemas.microsoft.com/office/drawing/2014/main" id="{1DE9A77B-D108-964E-B641-D2D6DE282973}"/>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17" name="TextBox 616">
                            <a:extLst>
                              <a:ext uri="{FF2B5EF4-FFF2-40B4-BE49-F238E27FC236}">
                                <a16:creationId xmlns:a16="http://schemas.microsoft.com/office/drawing/2014/main" id="{4D4380C6-51EB-E24D-9E71-00551BA89E05}"/>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2c</a:t>
                            </a:r>
                          </a:p>
                        </p:txBody>
                      </p:sp>
                    </p:grpSp>
                  </p:grpSp>
                  <p:grpSp>
                    <p:nvGrpSpPr>
                      <p:cNvPr id="597" name="Group 596">
                        <a:extLst>
                          <a:ext uri="{FF2B5EF4-FFF2-40B4-BE49-F238E27FC236}">
                            <a16:creationId xmlns:a16="http://schemas.microsoft.com/office/drawing/2014/main" id="{81417A1E-D6B9-7444-8FBF-5CE562F73571}"/>
                          </a:ext>
                        </a:extLst>
                      </p:cNvPr>
                      <p:cNvGrpSpPr/>
                      <p:nvPr/>
                    </p:nvGrpSpPr>
                    <p:grpSpPr>
                      <a:xfrm>
                        <a:off x="833331" y="3478719"/>
                        <a:ext cx="565150" cy="369332"/>
                        <a:chOff x="1736090" y="2873352"/>
                        <a:chExt cx="565150" cy="369332"/>
                      </a:xfrm>
                    </p:grpSpPr>
                    <p:grpSp>
                      <p:nvGrpSpPr>
                        <p:cNvPr id="601" name="Group 327">
                          <a:extLst>
                            <a:ext uri="{FF2B5EF4-FFF2-40B4-BE49-F238E27FC236}">
                              <a16:creationId xmlns:a16="http://schemas.microsoft.com/office/drawing/2014/main" id="{A322A3A9-B31F-5A41-A54A-A0F3B828A573}"/>
                            </a:ext>
                          </a:extLst>
                        </p:cNvPr>
                        <p:cNvGrpSpPr>
                          <a:grpSpLocks/>
                        </p:cNvGrpSpPr>
                        <p:nvPr/>
                      </p:nvGrpSpPr>
                      <p:grpSpPr bwMode="auto">
                        <a:xfrm>
                          <a:off x="1736090" y="2893762"/>
                          <a:ext cx="565150" cy="292100"/>
                          <a:chOff x="1871277" y="1576300"/>
                          <a:chExt cx="1128371" cy="437861"/>
                        </a:xfrm>
                      </p:grpSpPr>
                      <p:sp>
                        <p:nvSpPr>
                          <p:cNvPr id="605" name="Oval 604">
                            <a:extLst>
                              <a:ext uri="{FF2B5EF4-FFF2-40B4-BE49-F238E27FC236}">
                                <a16:creationId xmlns:a16="http://schemas.microsoft.com/office/drawing/2014/main" id="{94E61F22-9440-9941-B3C5-98B1FF82D3C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606" name="Rectangle 605">
                            <a:extLst>
                              <a:ext uri="{FF2B5EF4-FFF2-40B4-BE49-F238E27FC236}">
                                <a16:creationId xmlns:a16="http://schemas.microsoft.com/office/drawing/2014/main" id="{560713D5-39B5-C24C-85CB-21A5D86DADCB}"/>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07" name="Oval 606">
                            <a:extLst>
                              <a:ext uri="{FF2B5EF4-FFF2-40B4-BE49-F238E27FC236}">
                                <a16:creationId xmlns:a16="http://schemas.microsoft.com/office/drawing/2014/main" id="{37C0F383-4349-374C-BB7B-B7F9E9746B91}"/>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608" name="Freeform 607">
                            <a:extLst>
                              <a:ext uri="{FF2B5EF4-FFF2-40B4-BE49-F238E27FC236}">
                                <a16:creationId xmlns:a16="http://schemas.microsoft.com/office/drawing/2014/main" id="{62B1D68C-8951-0842-B7E0-325E3DE1E3C3}"/>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09" name="Freeform 608">
                            <a:extLst>
                              <a:ext uri="{FF2B5EF4-FFF2-40B4-BE49-F238E27FC236}">
                                <a16:creationId xmlns:a16="http://schemas.microsoft.com/office/drawing/2014/main" id="{13246BF0-8D05-3D4F-9BBD-B0CC7D8D2E98}"/>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10" name="Freeform 609">
                            <a:extLst>
                              <a:ext uri="{FF2B5EF4-FFF2-40B4-BE49-F238E27FC236}">
                                <a16:creationId xmlns:a16="http://schemas.microsoft.com/office/drawing/2014/main" id="{593834BB-E882-6A4F-9133-15170ED473ED}"/>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11" name="Freeform 610">
                            <a:extLst>
                              <a:ext uri="{FF2B5EF4-FFF2-40B4-BE49-F238E27FC236}">
                                <a16:creationId xmlns:a16="http://schemas.microsoft.com/office/drawing/2014/main" id="{7692C0A4-25BB-C640-8679-581F713394BB}"/>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612" name="Straight Connector 611">
                            <a:extLst>
                              <a:ext uri="{FF2B5EF4-FFF2-40B4-BE49-F238E27FC236}">
                                <a16:creationId xmlns:a16="http://schemas.microsoft.com/office/drawing/2014/main" id="{4DB46916-FA8C-8647-823E-4891699AA6E9}"/>
                              </a:ext>
                            </a:extLst>
                          </p:cNvPr>
                          <p:cNvCxnSpPr>
                            <a:endCxn id="607"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613" name="Straight Connector 612">
                            <a:extLst>
                              <a:ext uri="{FF2B5EF4-FFF2-40B4-BE49-F238E27FC236}">
                                <a16:creationId xmlns:a16="http://schemas.microsoft.com/office/drawing/2014/main" id="{C7B50B1B-6FBF-1F4A-BB26-B12A7FA1847B}"/>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602" name="Group 601">
                          <a:extLst>
                            <a:ext uri="{FF2B5EF4-FFF2-40B4-BE49-F238E27FC236}">
                              <a16:creationId xmlns:a16="http://schemas.microsoft.com/office/drawing/2014/main" id="{1B8EB25A-01DD-AD42-B0BF-139FB0C1470F}"/>
                            </a:ext>
                          </a:extLst>
                        </p:cNvPr>
                        <p:cNvGrpSpPr/>
                        <p:nvPr/>
                      </p:nvGrpSpPr>
                      <p:grpSpPr>
                        <a:xfrm>
                          <a:off x="1770362" y="2873352"/>
                          <a:ext cx="441422" cy="369332"/>
                          <a:chOff x="667045" y="1708643"/>
                          <a:chExt cx="441422" cy="369332"/>
                        </a:xfrm>
                      </p:grpSpPr>
                      <p:sp>
                        <p:nvSpPr>
                          <p:cNvPr id="603" name="Oval 602">
                            <a:extLst>
                              <a:ext uri="{FF2B5EF4-FFF2-40B4-BE49-F238E27FC236}">
                                <a16:creationId xmlns:a16="http://schemas.microsoft.com/office/drawing/2014/main" id="{D7C15E68-27D3-624D-8350-6D21F7FA6079}"/>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04" name="TextBox 603">
                            <a:extLst>
                              <a:ext uri="{FF2B5EF4-FFF2-40B4-BE49-F238E27FC236}">
                                <a16:creationId xmlns:a16="http://schemas.microsoft.com/office/drawing/2014/main" id="{ACE74693-E5E5-DB4F-9930-5C32B9C87438}"/>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a:t>
                            </a:r>
                          </a:p>
                        </p:txBody>
                      </p:sp>
                    </p:grpSp>
                  </p:grpSp>
                  <p:cxnSp>
                    <p:nvCxnSpPr>
                      <p:cNvPr id="598" name="Straight Connector 597">
                        <a:extLst>
                          <a:ext uri="{FF2B5EF4-FFF2-40B4-BE49-F238E27FC236}">
                            <a16:creationId xmlns:a16="http://schemas.microsoft.com/office/drawing/2014/main" id="{51B99E99-08D3-3D47-A888-94250D87FE72}"/>
                          </a:ext>
                        </a:extLst>
                      </p:cNvPr>
                      <p:cNvCxnSpPr>
                        <a:stCxn id="644"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599" name="Straight Connector 598">
                        <a:extLst>
                          <a:ext uri="{FF2B5EF4-FFF2-40B4-BE49-F238E27FC236}">
                            <a16:creationId xmlns:a16="http://schemas.microsoft.com/office/drawing/2014/main" id="{45D0CFF0-9AE1-5E41-ABD1-6EEAA6D7BD3B}"/>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600" name="Straight Connector 599">
                        <a:extLst>
                          <a:ext uri="{FF2B5EF4-FFF2-40B4-BE49-F238E27FC236}">
                            <a16:creationId xmlns:a16="http://schemas.microsoft.com/office/drawing/2014/main" id="{1A40A125-3A4F-7C41-9910-62CBBBE4067F}"/>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591" name="TextBox 590">
                    <a:extLst>
                      <a:ext uri="{FF2B5EF4-FFF2-40B4-BE49-F238E27FC236}">
                        <a16:creationId xmlns:a16="http://schemas.microsoft.com/office/drawing/2014/main" id="{2F2EDC74-B7B1-6149-BC4F-66632A203F35}"/>
                      </a:ext>
                    </a:extLst>
                  </p:cNvPr>
                  <p:cNvSpPr txBox="1"/>
                  <p:nvPr/>
                </p:nvSpPr>
                <p:spPr>
                  <a:xfrm>
                    <a:off x="4833576" y="4910165"/>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2</a:t>
                    </a:r>
                  </a:p>
                </p:txBody>
              </p:sp>
            </p:grpSp>
            <p:grpSp>
              <p:nvGrpSpPr>
                <p:cNvPr id="457" name="Group 456">
                  <a:extLst>
                    <a:ext uri="{FF2B5EF4-FFF2-40B4-BE49-F238E27FC236}">
                      <a16:creationId xmlns:a16="http://schemas.microsoft.com/office/drawing/2014/main" id="{DDC5C5CE-E997-F04B-B576-FAFFC8CD20F3}"/>
                    </a:ext>
                  </a:extLst>
                </p:cNvPr>
                <p:cNvGrpSpPr/>
                <p:nvPr/>
              </p:nvGrpSpPr>
              <p:grpSpPr>
                <a:xfrm>
                  <a:off x="8100574" y="3694542"/>
                  <a:ext cx="2575521" cy="1672516"/>
                  <a:chOff x="8100574" y="3694542"/>
                  <a:chExt cx="2575521" cy="1672516"/>
                </a:xfrm>
              </p:grpSpPr>
              <p:sp>
                <p:nvSpPr>
                  <p:cNvPr id="525" name="Freeform 2">
                    <a:extLst>
                      <a:ext uri="{FF2B5EF4-FFF2-40B4-BE49-F238E27FC236}">
                        <a16:creationId xmlns:a16="http://schemas.microsoft.com/office/drawing/2014/main" id="{9FF2DF1D-33FE-8545-B72C-6473EDAC87FF}"/>
                      </a:ext>
                    </a:extLst>
                  </p:cNvPr>
                  <p:cNvSpPr>
                    <a:spLocks/>
                  </p:cNvSpPr>
                  <p:nvPr/>
                </p:nvSpPr>
                <p:spPr bwMode="auto">
                  <a:xfrm>
                    <a:off x="8100574" y="3694542"/>
                    <a:ext cx="2575521" cy="1672516"/>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26" name="Group 525">
                    <a:extLst>
                      <a:ext uri="{FF2B5EF4-FFF2-40B4-BE49-F238E27FC236}">
                        <a16:creationId xmlns:a16="http://schemas.microsoft.com/office/drawing/2014/main" id="{A93AC3A4-A2AD-AF4E-95AB-EC02A1E1EDF5}"/>
                      </a:ext>
                    </a:extLst>
                  </p:cNvPr>
                  <p:cNvGrpSpPr/>
                  <p:nvPr/>
                </p:nvGrpSpPr>
                <p:grpSpPr>
                  <a:xfrm>
                    <a:off x="8136838" y="3735782"/>
                    <a:ext cx="2402775" cy="1530043"/>
                    <a:chOff x="8136838" y="3735782"/>
                    <a:chExt cx="2402775" cy="1530043"/>
                  </a:xfrm>
                </p:grpSpPr>
                <p:grpSp>
                  <p:nvGrpSpPr>
                    <p:cNvPr id="527" name="Group 526">
                      <a:extLst>
                        <a:ext uri="{FF2B5EF4-FFF2-40B4-BE49-F238E27FC236}">
                          <a16:creationId xmlns:a16="http://schemas.microsoft.com/office/drawing/2014/main" id="{C1A715EB-D27A-4A44-8AE4-4AA6DC4FC558}"/>
                        </a:ext>
                      </a:extLst>
                    </p:cNvPr>
                    <p:cNvGrpSpPr/>
                    <p:nvPr/>
                  </p:nvGrpSpPr>
                  <p:grpSpPr>
                    <a:xfrm>
                      <a:off x="8324065" y="3830658"/>
                      <a:ext cx="2215548" cy="1435167"/>
                      <a:chOff x="833331" y="2873352"/>
                      <a:chExt cx="2333625" cy="1590649"/>
                    </a:xfrm>
                  </p:grpSpPr>
                  <p:grpSp>
                    <p:nvGrpSpPr>
                      <p:cNvPr id="529" name="Group 528">
                        <a:extLst>
                          <a:ext uri="{FF2B5EF4-FFF2-40B4-BE49-F238E27FC236}">
                            <a16:creationId xmlns:a16="http://schemas.microsoft.com/office/drawing/2014/main" id="{859F74A6-CC94-0442-9A8E-3B611986661C}"/>
                          </a:ext>
                        </a:extLst>
                      </p:cNvPr>
                      <p:cNvGrpSpPr/>
                      <p:nvPr/>
                    </p:nvGrpSpPr>
                    <p:grpSpPr>
                      <a:xfrm>
                        <a:off x="1736090" y="2873352"/>
                        <a:ext cx="565150" cy="369332"/>
                        <a:chOff x="1736090" y="2873352"/>
                        <a:chExt cx="565150" cy="369332"/>
                      </a:xfrm>
                    </p:grpSpPr>
                    <p:grpSp>
                      <p:nvGrpSpPr>
                        <p:cNvPr id="577" name="Group 327">
                          <a:extLst>
                            <a:ext uri="{FF2B5EF4-FFF2-40B4-BE49-F238E27FC236}">
                              <a16:creationId xmlns:a16="http://schemas.microsoft.com/office/drawing/2014/main" id="{B4244E56-5899-2D45-94E8-CAD7798327A2}"/>
                            </a:ext>
                          </a:extLst>
                        </p:cNvPr>
                        <p:cNvGrpSpPr>
                          <a:grpSpLocks/>
                        </p:cNvGrpSpPr>
                        <p:nvPr/>
                      </p:nvGrpSpPr>
                      <p:grpSpPr bwMode="auto">
                        <a:xfrm>
                          <a:off x="1736090" y="2893762"/>
                          <a:ext cx="565150" cy="292100"/>
                          <a:chOff x="1871277" y="1576300"/>
                          <a:chExt cx="1128371" cy="437861"/>
                        </a:xfrm>
                      </p:grpSpPr>
                      <p:sp>
                        <p:nvSpPr>
                          <p:cNvPr id="581" name="Oval 580">
                            <a:extLst>
                              <a:ext uri="{FF2B5EF4-FFF2-40B4-BE49-F238E27FC236}">
                                <a16:creationId xmlns:a16="http://schemas.microsoft.com/office/drawing/2014/main" id="{9BAEFBD8-C450-CF43-835D-77BD5BF0BBD3}"/>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82" name="Rectangle 581">
                            <a:extLst>
                              <a:ext uri="{FF2B5EF4-FFF2-40B4-BE49-F238E27FC236}">
                                <a16:creationId xmlns:a16="http://schemas.microsoft.com/office/drawing/2014/main" id="{D467B76A-8F8D-B74B-A29C-C75FB3D903FC}"/>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83" name="Oval 582">
                            <a:extLst>
                              <a:ext uri="{FF2B5EF4-FFF2-40B4-BE49-F238E27FC236}">
                                <a16:creationId xmlns:a16="http://schemas.microsoft.com/office/drawing/2014/main" id="{53D6D2B6-30BD-CD47-B4EA-CEA3714B9D5D}"/>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84" name="Freeform 583">
                            <a:extLst>
                              <a:ext uri="{FF2B5EF4-FFF2-40B4-BE49-F238E27FC236}">
                                <a16:creationId xmlns:a16="http://schemas.microsoft.com/office/drawing/2014/main" id="{F6F4D0BF-DEC2-5B40-B2DF-8BAF0B7E001C}"/>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85" name="Freeform 584">
                            <a:extLst>
                              <a:ext uri="{FF2B5EF4-FFF2-40B4-BE49-F238E27FC236}">
                                <a16:creationId xmlns:a16="http://schemas.microsoft.com/office/drawing/2014/main" id="{8CD2DEC8-2D90-DF43-9CC7-5BD433CED184}"/>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86" name="Freeform 585">
                            <a:extLst>
                              <a:ext uri="{FF2B5EF4-FFF2-40B4-BE49-F238E27FC236}">
                                <a16:creationId xmlns:a16="http://schemas.microsoft.com/office/drawing/2014/main" id="{5D0A8C39-37AB-9741-93FC-3CE6E8168D25}"/>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87" name="Freeform 586">
                            <a:extLst>
                              <a:ext uri="{FF2B5EF4-FFF2-40B4-BE49-F238E27FC236}">
                                <a16:creationId xmlns:a16="http://schemas.microsoft.com/office/drawing/2014/main" id="{E1293B82-C527-9043-BDDC-AB6DDD77C644}"/>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88" name="Straight Connector 587">
                            <a:extLst>
                              <a:ext uri="{FF2B5EF4-FFF2-40B4-BE49-F238E27FC236}">
                                <a16:creationId xmlns:a16="http://schemas.microsoft.com/office/drawing/2014/main" id="{C68D1DCC-647F-4C49-918A-7FA409A8169A}"/>
                              </a:ext>
                            </a:extLst>
                          </p:cNvPr>
                          <p:cNvCxnSpPr>
                            <a:endCxn id="583"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89" name="Straight Connector 588">
                            <a:extLst>
                              <a:ext uri="{FF2B5EF4-FFF2-40B4-BE49-F238E27FC236}">
                                <a16:creationId xmlns:a16="http://schemas.microsoft.com/office/drawing/2014/main" id="{5E24273E-9336-4B40-9FB7-57ED34FDD64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78" name="Group 577">
                          <a:extLst>
                            <a:ext uri="{FF2B5EF4-FFF2-40B4-BE49-F238E27FC236}">
                              <a16:creationId xmlns:a16="http://schemas.microsoft.com/office/drawing/2014/main" id="{A34ECE23-E5FD-6F49-8FCB-55B513E39EDA}"/>
                            </a:ext>
                          </a:extLst>
                        </p:cNvPr>
                        <p:cNvGrpSpPr/>
                        <p:nvPr/>
                      </p:nvGrpSpPr>
                      <p:grpSpPr>
                        <a:xfrm>
                          <a:off x="1770362" y="2873352"/>
                          <a:ext cx="441422" cy="369332"/>
                          <a:chOff x="667045" y="1708643"/>
                          <a:chExt cx="441422" cy="369332"/>
                        </a:xfrm>
                      </p:grpSpPr>
                      <p:sp>
                        <p:nvSpPr>
                          <p:cNvPr id="579" name="Oval 578">
                            <a:extLst>
                              <a:ext uri="{FF2B5EF4-FFF2-40B4-BE49-F238E27FC236}">
                                <a16:creationId xmlns:a16="http://schemas.microsoft.com/office/drawing/2014/main" id="{70EF2E63-05C8-584A-A22B-BCCDCA818340}"/>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80" name="TextBox 579">
                            <a:extLst>
                              <a:ext uri="{FF2B5EF4-FFF2-40B4-BE49-F238E27FC236}">
                                <a16:creationId xmlns:a16="http://schemas.microsoft.com/office/drawing/2014/main" id="{C56ECDB8-12BE-664B-BE62-F61BE9CE901E}"/>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3b</a:t>
                            </a:r>
                          </a:p>
                        </p:txBody>
                      </p:sp>
                    </p:grpSp>
                  </p:grpSp>
                  <p:grpSp>
                    <p:nvGrpSpPr>
                      <p:cNvPr id="530" name="Group 529">
                        <a:extLst>
                          <a:ext uri="{FF2B5EF4-FFF2-40B4-BE49-F238E27FC236}">
                            <a16:creationId xmlns:a16="http://schemas.microsoft.com/office/drawing/2014/main" id="{4C1BC9CD-9DB3-9047-BE14-3A6F26C1A5AE}"/>
                          </a:ext>
                        </a:extLst>
                      </p:cNvPr>
                      <p:cNvGrpSpPr/>
                      <p:nvPr/>
                    </p:nvGrpSpPr>
                    <p:grpSpPr>
                      <a:xfrm>
                        <a:off x="1740320" y="4094669"/>
                        <a:ext cx="565150" cy="369332"/>
                        <a:chOff x="1736090" y="2873352"/>
                        <a:chExt cx="565150" cy="369332"/>
                      </a:xfrm>
                    </p:grpSpPr>
                    <p:grpSp>
                      <p:nvGrpSpPr>
                        <p:cNvPr id="564" name="Group 327">
                          <a:extLst>
                            <a:ext uri="{FF2B5EF4-FFF2-40B4-BE49-F238E27FC236}">
                              <a16:creationId xmlns:a16="http://schemas.microsoft.com/office/drawing/2014/main" id="{5A0CE9BE-FC88-3E48-96C9-0860795988EA}"/>
                            </a:ext>
                          </a:extLst>
                        </p:cNvPr>
                        <p:cNvGrpSpPr>
                          <a:grpSpLocks/>
                        </p:cNvGrpSpPr>
                        <p:nvPr/>
                      </p:nvGrpSpPr>
                      <p:grpSpPr bwMode="auto">
                        <a:xfrm>
                          <a:off x="1736090" y="2893762"/>
                          <a:ext cx="565150" cy="292100"/>
                          <a:chOff x="1871277" y="1576300"/>
                          <a:chExt cx="1128371" cy="437861"/>
                        </a:xfrm>
                      </p:grpSpPr>
                      <p:sp>
                        <p:nvSpPr>
                          <p:cNvPr id="568" name="Oval 567">
                            <a:extLst>
                              <a:ext uri="{FF2B5EF4-FFF2-40B4-BE49-F238E27FC236}">
                                <a16:creationId xmlns:a16="http://schemas.microsoft.com/office/drawing/2014/main" id="{D6E42DE9-9477-594F-A8C5-FB6DDD8071E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69" name="Rectangle 568">
                            <a:extLst>
                              <a:ext uri="{FF2B5EF4-FFF2-40B4-BE49-F238E27FC236}">
                                <a16:creationId xmlns:a16="http://schemas.microsoft.com/office/drawing/2014/main" id="{13065E77-F323-E545-A27B-295AFED8087B}"/>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70" name="Oval 569">
                            <a:extLst>
                              <a:ext uri="{FF2B5EF4-FFF2-40B4-BE49-F238E27FC236}">
                                <a16:creationId xmlns:a16="http://schemas.microsoft.com/office/drawing/2014/main" id="{AB90A644-5BFE-854C-86F8-1152257B2120}"/>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71" name="Freeform 570">
                            <a:extLst>
                              <a:ext uri="{FF2B5EF4-FFF2-40B4-BE49-F238E27FC236}">
                                <a16:creationId xmlns:a16="http://schemas.microsoft.com/office/drawing/2014/main" id="{E4FB4237-93C8-9442-8D7D-AD19A4AB55BC}"/>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72" name="Freeform 571">
                            <a:extLst>
                              <a:ext uri="{FF2B5EF4-FFF2-40B4-BE49-F238E27FC236}">
                                <a16:creationId xmlns:a16="http://schemas.microsoft.com/office/drawing/2014/main" id="{AF99B5E1-5B17-E740-BB5B-4B47AD5707B1}"/>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73" name="Freeform 572">
                            <a:extLst>
                              <a:ext uri="{FF2B5EF4-FFF2-40B4-BE49-F238E27FC236}">
                                <a16:creationId xmlns:a16="http://schemas.microsoft.com/office/drawing/2014/main" id="{8029664A-BE57-C447-A488-2AE7AD67CF29}"/>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74" name="Freeform 573">
                            <a:extLst>
                              <a:ext uri="{FF2B5EF4-FFF2-40B4-BE49-F238E27FC236}">
                                <a16:creationId xmlns:a16="http://schemas.microsoft.com/office/drawing/2014/main" id="{1562452F-7C00-B74F-9689-4C5AA8F3598E}"/>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75" name="Straight Connector 574">
                            <a:extLst>
                              <a:ext uri="{FF2B5EF4-FFF2-40B4-BE49-F238E27FC236}">
                                <a16:creationId xmlns:a16="http://schemas.microsoft.com/office/drawing/2014/main" id="{5B80F9DA-4701-1542-A5C1-1F5DD20C8B99}"/>
                              </a:ext>
                            </a:extLst>
                          </p:cNvPr>
                          <p:cNvCxnSpPr>
                            <a:endCxn id="57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76" name="Straight Connector 575">
                            <a:extLst>
                              <a:ext uri="{FF2B5EF4-FFF2-40B4-BE49-F238E27FC236}">
                                <a16:creationId xmlns:a16="http://schemas.microsoft.com/office/drawing/2014/main" id="{4EACDBCD-CAC4-1747-90B7-DCB947759B80}"/>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65" name="Group 564">
                          <a:extLst>
                            <a:ext uri="{FF2B5EF4-FFF2-40B4-BE49-F238E27FC236}">
                              <a16:creationId xmlns:a16="http://schemas.microsoft.com/office/drawing/2014/main" id="{4D735D73-8BBE-A042-B417-69B391954B57}"/>
                            </a:ext>
                          </a:extLst>
                        </p:cNvPr>
                        <p:cNvGrpSpPr/>
                        <p:nvPr/>
                      </p:nvGrpSpPr>
                      <p:grpSpPr>
                        <a:xfrm>
                          <a:off x="1770362" y="2873352"/>
                          <a:ext cx="441422" cy="369332"/>
                          <a:chOff x="667045" y="1708643"/>
                          <a:chExt cx="441422" cy="369332"/>
                        </a:xfrm>
                      </p:grpSpPr>
                      <p:sp>
                        <p:nvSpPr>
                          <p:cNvPr id="566" name="Oval 565">
                            <a:extLst>
                              <a:ext uri="{FF2B5EF4-FFF2-40B4-BE49-F238E27FC236}">
                                <a16:creationId xmlns:a16="http://schemas.microsoft.com/office/drawing/2014/main" id="{DC119F60-C5E9-3845-9643-535DF0A9FAA7}"/>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7" name="TextBox 566">
                            <a:extLst>
                              <a:ext uri="{FF2B5EF4-FFF2-40B4-BE49-F238E27FC236}">
                                <a16:creationId xmlns:a16="http://schemas.microsoft.com/office/drawing/2014/main" id="{B290D367-06C5-5E43-BDBF-BBD33E2AB8CA}"/>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3d</a:t>
                            </a:r>
                          </a:p>
                        </p:txBody>
                      </p:sp>
                    </p:grpSp>
                  </p:grpSp>
                  <p:grpSp>
                    <p:nvGrpSpPr>
                      <p:cNvPr id="531" name="Group 530">
                        <a:extLst>
                          <a:ext uri="{FF2B5EF4-FFF2-40B4-BE49-F238E27FC236}">
                            <a16:creationId xmlns:a16="http://schemas.microsoft.com/office/drawing/2014/main" id="{3F2C4964-5F1D-F04B-90A3-F7931F36F1D9}"/>
                          </a:ext>
                        </a:extLst>
                      </p:cNvPr>
                      <p:cNvGrpSpPr/>
                      <p:nvPr/>
                    </p:nvGrpSpPr>
                    <p:grpSpPr>
                      <a:xfrm>
                        <a:off x="2601806" y="3485072"/>
                        <a:ext cx="565150" cy="369332"/>
                        <a:chOff x="1736090" y="2873352"/>
                        <a:chExt cx="565150" cy="369332"/>
                      </a:xfrm>
                    </p:grpSpPr>
                    <p:grpSp>
                      <p:nvGrpSpPr>
                        <p:cNvPr id="551" name="Group 327">
                          <a:extLst>
                            <a:ext uri="{FF2B5EF4-FFF2-40B4-BE49-F238E27FC236}">
                              <a16:creationId xmlns:a16="http://schemas.microsoft.com/office/drawing/2014/main" id="{CBA021FB-BD0A-E343-A632-E248196ABA0D}"/>
                            </a:ext>
                          </a:extLst>
                        </p:cNvPr>
                        <p:cNvGrpSpPr>
                          <a:grpSpLocks/>
                        </p:cNvGrpSpPr>
                        <p:nvPr/>
                      </p:nvGrpSpPr>
                      <p:grpSpPr bwMode="auto">
                        <a:xfrm>
                          <a:off x="1736090" y="2893762"/>
                          <a:ext cx="565150" cy="292100"/>
                          <a:chOff x="1871277" y="1576300"/>
                          <a:chExt cx="1128371" cy="437861"/>
                        </a:xfrm>
                      </p:grpSpPr>
                      <p:sp>
                        <p:nvSpPr>
                          <p:cNvPr id="555" name="Oval 554">
                            <a:extLst>
                              <a:ext uri="{FF2B5EF4-FFF2-40B4-BE49-F238E27FC236}">
                                <a16:creationId xmlns:a16="http://schemas.microsoft.com/office/drawing/2014/main" id="{CE0D0413-B2C9-8444-9FD9-87AEC801FFE9}"/>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56" name="Rectangle 555">
                            <a:extLst>
                              <a:ext uri="{FF2B5EF4-FFF2-40B4-BE49-F238E27FC236}">
                                <a16:creationId xmlns:a16="http://schemas.microsoft.com/office/drawing/2014/main" id="{791EF2B0-19B3-EC4A-88D2-7A6E77380F52}"/>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57" name="Oval 556">
                            <a:extLst>
                              <a:ext uri="{FF2B5EF4-FFF2-40B4-BE49-F238E27FC236}">
                                <a16:creationId xmlns:a16="http://schemas.microsoft.com/office/drawing/2014/main" id="{4C2018B8-5720-C049-82D7-AFB4094B6E54}"/>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58" name="Freeform 557">
                            <a:extLst>
                              <a:ext uri="{FF2B5EF4-FFF2-40B4-BE49-F238E27FC236}">
                                <a16:creationId xmlns:a16="http://schemas.microsoft.com/office/drawing/2014/main" id="{90162171-5BA3-3F45-A1AB-BEC01535A43E}"/>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59" name="Freeform 558">
                            <a:extLst>
                              <a:ext uri="{FF2B5EF4-FFF2-40B4-BE49-F238E27FC236}">
                                <a16:creationId xmlns:a16="http://schemas.microsoft.com/office/drawing/2014/main" id="{6BB1AE51-2D14-3D4B-A24D-8ACEF8F1E01D}"/>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0" name="Freeform 559">
                            <a:extLst>
                              <a:ext uri="{FF2B5EF4-FFF2-40B4-BE49-F238E27FC236}">
                                <a16:creationId xmlns:a16="http://schemas.microsoft.com/office/drawing/2014/main" id="{F97BC771-45A7-394D-B367-CF55880295D6}"/>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1" name="Freeform 560">
                            <a:extLst>
                              <a:ext uri="{FF2B5EF4-FFF2-40B4-BE49-F238E27FC236}">
                                <a16:creationId xmlns:a16="http://schemas.microsoft.com/office/drawing/2014/main" id="{59BCB5EC-7B6C-244D-855B-743CCFE5ACA5}"/>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62" name="Straight Connector 561">
                            <a:extLst>
                              <a:ext uri="{FF2B5EF4-FFF2-40B4-BE49-F238E27FC236}">
                                <a16:creationId xmlns:a16="http://schemas.microsoft.com/office/drawing/2014/main" id="{71F9F1A5-5C6F-3B4C-8C03-7E0C4F37F60D}"/>
                              </a:ext>
                            </a:extLst>
                          </p:cNvPr>
                          <p:cNvCxnSpPr>
                            <a:endCxn id="557"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63" name="Straight Connector 562">
                            <a:extLst>
                              <a:ext uri="{FF2B5EF4-FFF2-40B4-BE49-F238E27FC236}">
                                <a16:creationId xmlns:a16="http://schemas.microsoft.com/office/drawing/2014/main" id="{1DCE987B-5F72-5A4A-BFA4-54EAB8D39B07}"/>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52" name="Group 551">
                          <a:extLst>
                            <a:ext uri="{FF2B5EF4-FFF2-40B4-BE49-F238E27FC236}">
                              <a16:creationId xmlns:a16="http://schemas.microsoft.com/office/drawing/2014/main" id="{55354FEF-B5FF-D041-B952-BC410A34DB77}"/>
                            </a:ext>
                          </a:extLst>
                        </p:cNvPr>
                        <p:cNvGrpSpPr/>
                        <p:nvPr/>
                      </p:nvGrpSpPr>
                      <p:grpSpPr>
                        <a:xfrm>
                          <a:off x="1770362" y="2873352"/>
                          <a:ext cx="428460" cy="369332"/>
                          <a:chOff x="667045" y="1708643"/>
                          <a:chExt cx="428460" cy="369332"/>
                        </a:xfrm>
                      </p:grpSpPr>
                      <p:sp>
                        <p:nvSpPr>
                          <p:cNvPr id="553" name="Oval 552">
                            <a:extLst>
                              <a:ext uri="{FF2B5EF4-FFF2-40B4-BE49-F238E27FC236}">
                                <a16:creationId xmlns:a16="http://schemas.microsoft.com/office/drawing/2014/main" id="{258CE428-D5B0-2143-8D6B-31AF00CE9739}"/>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54" name="TextBox 553">
                            <a:extLst>
                              <a:ext uri="{FF2B5EF4-FFF2-40B4-BE49-F238E27FC236}">
                                <a16:creationId xmlns:a16="http://schemas.microsoft.com/office/drawing/2014/main" id="{3D003D96-E04A-5043-B964-7B05ED266AD8}"/>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3c</a:t>
                            </a:r>
                          </a:p>
                        </p:txBody>
                      </p:sp>
                    </p:grpSp>
                  </p:grpSp>
                  <p:grpSp>
                    <p:nvGrpSpPr>
                      <p:cNvPr id="532" name="Group 531">
                        <a:extLst>
                          <a:ext uri="{FF2B5EF4-FFF2-40B4-BE49-F238E27FC236}">
                            <a16:creationId xmlns:a16="http://schemas.microsoft.com/office/drawing/2014/main" id="{86EACEB8-45DC-D341-BB11-896A5F2C4228}"/>
                          </a:ext>
                        </a:extLst>
                      </p:cNvPr>
                      <p:cNvGrpSpPr/>
                      <p:nvPr/>
                    </p:nvGrpSpPr>
                    <p:grpSpPr>
                      <a:xfrm>
                        <a:off x="833331" y="3478719"/>
                        <a:ext cx="565150" cy="369332"/>
                        <a:chOff x="1736090" y="2873352"/>
                        <a:chExt cx="565150" cy="369332"/>
                      </a:xfrm>
                    </p:grpSpPr>
                    <p:grpSp>
                      <p:nvGrpSpPr>
                        <p:cNvPr id="538" name="Group 327">
                          <a:extLst>
                            <a:ext uri="{FF2B5EF4-FFF2-40B4-BE49-F238E27FC236}">
                              <a16:creationId xmlns:a16="http://schemas.microsoft.com/office/drawing/2014/main" id="{8E0CFDB5-BF1D-4344-929E-8169D0BCB542}"/>
                            </a:ext>
                          </a:extLst>
                        </p:cNvPr>
                        <p:cNvGrpSpPr>
                          <a:grpSpLocks/>
                        </p:cNvGrpSpPr>
                        <p:nvPr/>
                      </p:nvGrpSpPr>
                      <p:grpSpPr bwMode="auto">
                        <a:xfrm>
                          <a:off x="1736090" y="2893762"/>
                          <a:ext cx="565150" cy="292100"/>
                          <a:chOff x="1871277" y="1576300"/>
                          <a:chExt cx="1128371" cy="437861"/>
                        </a:xfrm>
                      </p:grpSpPr>
                      <p:sp>
                        <p:nvSpPr>
                          <p:cNvPr id="542" name="Oval 541">
                            <a:extLst>
                              <a:ext uri="{FF2B5EF4-FFF2-40B4-BE49-F238E27FC236}">
                                <a16:creationId xmlns:a16="http://schemas.microsoft.com/office/drawing/2014/main" id="{AFFF79DD-157D-4F45-92C5-F93096E03E0B}"/>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43" name="Rectangle 542">
                            <a:extLst>
                              <a:ext uri="{FF2B5EF4-FFF2-40B4-BE49-F238E27FC236}">
                                <a16:creationId xmlns:a16="http://schemas.microsoft.com/office/drawing/2014/main" id="{D3A64467-E91E-0F4E-A829-E1B314EEB581}"/>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4" name="Oval 543">
                            <a:extLst>
                              <a:ext uri="{FF2B5EF4-FFF2-40B4-BE49-F238E27FC236}">
                                <a16:creationId xmlns:a16="http://schemas.microsoft.com/office/drawing/2014/main" id="{675476A8-3A2F-E84E-9DA0-FD8E5C70E0FD}"/>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45" name="Freeform 544">
                            <a:extLst>
                              <a:ext uri="{FF2B5EF4-FFF2-40B4-BE49-F238E27FC236}">
                                <a16:creationId xmlns:a16="http://schemas.microsoft.com/office/drawing/2014/main" id="{A7774258-9B1C-2B49-9E60-6CDAC8A76246}"/>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6" name="Freeform 545">
                            <a:extLst>
                              <a:ext uri="{FF2B5EF4-FFF2-40B4-BE49-F238E27FC236}">
                                <a16:creationId xmlns:a16="http://schemas.microsoft.com/office/drawing/2014/main" id="{A6B50924-0909-C442-AEA7-9532D237BFA5}"/>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7" name="Freeform 546">
                            <a:extLst>
                              <a:ext uri="{FF2B5EF4-FFF2-40B4-BE49-F238E27FC236}">
                                <a16:creationId xmlns:a16="http://schemas.microsoft.com/office/drawing/2014/main" id="{AEFD234B-5A55-8048-945D-B580612080EB}"/>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8" name="Freeform 547">
                            <a:extLst>
                              <a:ext uri="{FF2B5EF4-FFF2-40B4-BE49-F238E27FC236}">
                                <a16:creationId xmlns:a16="http://schemas.microsoft.com/office/drawing/2014/main" id="{05DF0001-ADEB-DA48-8E74-B111E994F2B8}"/>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49" name="Straight Connector 548">
                            <a:extLst>
                              <a:ext uri="{FF2B5EF4-FFF2-40B4-BE49-F238E27FC236}">
                                <a16:creationId xmlns:a16="http://schemas.microsoft.com/office/drawing/2014/main" id="{E10C1034-E0D9-824C-9E37-2B02908D59EB}"/>
                              </a:ext>
                            </a:extLst>
                          </p:cNvPr>
                          <p:cNvCxnSpPr>
                            <a:endCxn id="54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50" name="Straight Connector 549">
                            <a:extLst>
                              <a:ext uri="{FF2B5EF4-FFF2-40B4-BE49-F238E27FC236}">
                                <a16:creationId xmlns:a16="http://schemas.microsoft.com/office/drawing/2014/main" id="{19170C2D-B2BE-4B46-BC01-C349B71F4ACB}"/>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39" name="Group 538">
                          <a:extLst>
                            <a:ext uri="{FF2B5EF4-FFF2-40B4-BE49-F238E27FC236}">
                              <a16:creationId xmlns:a16="http://schemas.microsoft.com/office/drawing/2014/main" id="{80C9C206-2CB8-FD48-A7E1-4F5CFB7B3F84}"/>
                            </a:ext>
                          </a:extLst>
                        </p:cNvPr>
                        <p:cNvGrpSpPr/>
                        <p:nvPr/>
                      </p:nvGrpSpPr>
                      <p:grpSpPr>
                        <a:xfrm>
                          <a:off x="1770362" y="2873352"/>
                          <a:ext cx="441422" cy="369332"/>
                          <a:chOff x="667045" y="1708643"/>
                          <a:chExt cx="441422" cy="369332"/>
                        </a:xfrm>
                      </p:grpSpPr>
                      <p:sp>
                        <p:nvSpPr>
                          <p:cNvPr id="540" name="Oval 539">
                            <a:extLst>
                              <a:ext uri="{FF2B5EF4-FFF2-40B4-BE49-F238E27FC236}">
                                <a16:creationId xmlns:a16="http://schemas.microsoft.com/office/drawing/2014/main" id="{C4697F01-1A22-6D47-9505-974BCCC4A9AB}"/>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1" name="TextBox 540">
                            <a:extLst>
                              <a:ext uri="{FF2B5EF4-FFF2-40B4-BE49-F238E27FC236}">
                                <a16:creationId xmlns:a16="http://schemas.microsoft.com/office/drawing/2014/main" id="{9CC1F1E4-EB35-9343-8EDD-99ACC748D4B2}"/>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a:t>
                            </a:r>
                          </a:p>
                        </p:txBody>
                      </p:sp>
                    </p:grpSp>
                  </p:grpSp>
                  <p:cxnSp>
                    <p:nvCxnSpPr>
                      <p:cNvPr id="533" name="Straight Connector 532">
                        <a:extLst>
                          <a:ext uri="{FF2B5EF4-FFF2-40B4-BE49-F238E27FC236}">
                            <a16:creationId xmlns:a16="http://schemas.microsoft.com/office/drawing/2014/main" id="{C293A059-8A3C-024F-AA53-650554F8DC6F}"/>
                          </a:ext>
                        </a:extLst>
                      </p:cNvPr>
                      <p:cNvCxnSpPr>
                        <a:stCxn id="580" idx="2"/>
                        <a:endCxn id="567" idx="0"/>
                      </p:cNvCxnSpPr>
                      <p:nvPr/>
                    </p:nvCxnSpPr>
                    <p:spPr bwMode="auto">
                      <a:xfrm>
                        <a:off x="1991073" y="3242684"/>
                        <a:ext cx="4230" cy="851985"/>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534" name="Straight Connector 533">
                        <a:extLst>
                          <a:ext uri="{FF2B5EF4-FFF2-40B4-BE49-F238E27FC236}">
                            <a16:creationId xmlns:a16="http://schemas.microsoft.com/office/drawing/2014/main" id="{9F4E8B6E-DAE5-6146-B51F-12485C6CA19D}"/>
                          </a:ext>
                        </a:extLst>
                      </p:cNvPr>
                      <p:cNvCxnSpPr/>
                      <p:nvPr/>
                    </p:nvCxnSpPr>
                    <p:spPr bwMode="auto">
                      <a:xfrm>
                        <a:off x="1407477" y="3648621"/>
                        <a:ext cx="1204913" cy="635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535" name="Straight Connector 534">
                        <a:extLst>
                          <a:ext uri="{FF2B5EF4-FFF2-40B4-BE49-F238E27FC236}">
                            <a16:creationId xmlns:a16="http://schemas.microsoft.com/office/drawing/2014/main" id="{41BC9BB6-8108-794C-907A-0331A2DF81DE}"/>
                          </a:ext>
                        </a:extLst>
                      </p:cNvPr>
                      <p:cNvCxnSpPr>
                        <a:stCxn id="581"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536" name="Straight Connector 535">
                        <a:extLst>
                          <a:ext uri="{FF2B5EF4-FFF2-40B4-BE49-F238E27FC236}">
                            <a16:creationId xmlns:a16="http://schemas.microsoft.com/office/drawing/2014/main" id="{5F947CE4-1DEB-6F46-8652-1C72F4A1BC7E}"/>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537" name="Straight Connector 536">
                        <a:extLst>
                          <a:ext uri="{FF2B5EF4-FFF2-40B4-BE49-F238E27FC236}">
                            <a16:creationId xmlns:a16="http://schemas.microsoft.com/office/drawing/2014/main" id="{3224CC0D-C47A-A841-9B46-BE98B728F10B}"/>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528" name="TextBox 527">
                      <a:extLst>
                        <a:ext uri="{FF2B5EF4-FFF2-40B4-BE49-F238E27FC236}">
                          <a16:creationId xmlns:a16="http://schemas.microsoft.com/office/drawing/2014/main" id="{5B2EC710-E1F0-FA41-ACAA-EC95039870CB}"/>
                        </a:ext>
                      </a:extLst>
                    </p:cNvPr>
                    <p:cNvSpPr txBox="1"/>
                    <p:nvPr/>
                  </p:nvSpPr>
                  <p:spPr>
                    <a:xfrm>
                      <a:off x="8136838" y="3735782"/>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3</a:t>
                      </a:r>
                    </a:p>
                  </p:txBody>
                </p:sp>
              </p:grpSp>
            </p:grpSp>
            <p:grpSp>
              <p:nvGrpSpPr>
                <p:cNvPr id="458" name="Group 457">
                  <a:extLst>
                    <a:ext uri="{FF2B5EF4-FFF2-40B4-BE49-F238E27FC236}">
                      <a16:creationId xmlns:a16="http://schemas.microsoft.com/office/drawing/2014/main" id="{E110CFB8-C99B-4143-8A98-B36A64C63DA4}"/>
                    </a:ext>
                  </a:extLst>
                </p:cNvPr>
                <p:cNvGrpSpPr/>
                <p:nvPr/>
              </p:nvGrpSpPr>
              <p:grpSpPr>
                <a:xfrm>
                  <a:off x="1426553" y="4136253"/>
                  <a:ext cx="3452487" cy="1719017"/>
                  <a:chOff x="1426553" y="4136253"/>
                  <a:chExt cx="3452487" cy="1719017"/>
                </a:xfrm>
              </p:grpSpPr>
              <p:grpSp>
                <p:nvGrpSpPr>
                  <p:cNvPr id="460" name="Group 459">
                    <a:extLst>
                      <a:ext uri="{FF2B5EF4-FFF2-40B4-BE49-F238E27FC236}">
                        <a16:creationId xmlns:a16="http://schemas.microsoft.com/office/drawing/2014/main" id="{F279981F-31D7-184D-997B-7A532AF25061}"/>
                      </a:ext>
                    </a:extLst>
                  </p:cNvPr>
                  <p:cNvGrpSpPr/>
                  <p:nvPr/>
                </p:nvGrpSpPr>
                <p:grpSpPr>
                  <a:xfrm>
                    <a:off x="1426553" y="4136253"/>
                    <a:ext cx="2557336" cy="1719017"/>
                    <a:chOff x="-2170772" y="2784954"/>
                    <a:chExt cx="2712783" cy="1853712"/>
                  </a:xfrm>
                </p:grpSpPr>
                <p:sp>
                  <p:nvSpPr>
                    <p:cNvPr id="463" name="Freeform 2">
                      <a:extLst>
                        <a:ext uri="{FF2B5EF4-FFF2-40B4-BE49-F238E27FC236}">
                          <a16:creationId xmlns:a16="http://schemas.microsoft.com/office/drawing/2014/main" id="{B884EFD9-6E17-3A4D-A3C9-25A2B5961F51}"/>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64" name="Group 463">
                      <a:extLst>
                        <a:ext uri="{FF2B5EF4-FFF2-40B4-BE49-F238E27FC236}">
                          <a16:creationId xmlns:a16="http://schemas.microsoft.com/office/drawing/2014/main" id="{D298706C-B2F7-F841-A764-530B84A45BA7}"/>
                        </a:ext>
                      </a:extLst>
                    </p:cNvPr>
                    <p:cNvGrpSpPr/>
                    <p:nvPr/>
                  </p:nvGrpSpPr>
                  <p:grpSpPr>
                    <a:xfrm>
                      <a:off x="-1935370" y="2935816"/>
                      <a:ext cx="2333625" cy="1590649"/>
                      <a:chOff x="833331" y="2873352"/>
                      <a:chExt cx="2333625" cy="1590649"/>
                    </a:xfrm>
                  </p:grpSpPr>
                  <p:grpSp>
                    <p:nvGrpSpPr>
                      <p:cNvPr id="465" name="Group 464">
                        <a:extLst>
                          <a:ext uri="{FF2B5EF4-FFF2-40B4-BE49-F238E27FC236}">
                            <a16:creationId xmlns:a16="http://schemas.microsoft.com/office/drawing/2014/main" id="{EF87C3DF-25E9-3541-81DD-687B3BC5CFC9}"/>
                          </a:ext>
                        </a:extLst>
                      </p:cNvPr>
                      <p:cNvGrpSpPr/>
                      <p:nvPr/>
                    </p:nvGrpSpPr>
                    <p:grpSpPr>
                      <a:xfrm>
                        <a:off x="1736090" y="2873352"/>
                        <a:ext cx="565150" cy="369332"/>
                        <a:chOff x="1736090" y="2873352"/>
                        <a:chExt cx="565150" cy="369332"/>
                      </a:xfrm>
                    </p:grpSpPr>
                    <p:grpSp>
                      <p:nvGrpSpPr>
                        <p:cNvPr id="512" name="Group 327">
                          <a:extLst>
                            <a:ext uri="{FF2B5EF4-FFF2-40B4-BE49-F238E27FC236}">
                              <a16:creationId xmlns:a16="http://schemas.microsoft.com/office/drawing/2014/main" id="{D9D88DEB-2F6C-EE4E-8204-5373F2059160}"/>
                            </a:ext>
                          </a:extLst>
                        </p:cNvPr>
                        <p:cNvGrpSpPr>
                          <a:grpSpLocks/>
                        </p:cNvGrpSpPr>
                        <p:nvPr/>
                      </p:nvGrpSpPr>
                      <p:grpSpPr bwMode="auto">
                        <a:xfrm>
                          <a:off x="1736090" y="2893762"/>
                          <a:ext cx="565150" cy="292100"/>
                          <a:chOff x="1871277" y="1576300"/>
                          <a:chExt cx="1128371" cy="437861"/>
                        </a:xfrm>
                      </p:grpSpPr>
                      <p:sp>
                        <p:nvSpPr>
                          <p:cNvPr id="516" name="Oval 515">
                            <a:extLst>
                              <a:ext uri="{FF2B5EF4-FFF2-40B4-BE49-F238E27FC236}">
                                <a16:creationId xmlns:a16="http://schemas.microsoft.com/office/drawing/2014/main" id="{E43738C6-48CA-5848-B446-486E3074B61D}"/>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17" name="Rectangle 516">
                            <a:extLst>
                              <a:ext uri="{FF2B5EF4-FFF2-40B4-BE49-F238E27FC236}">
                                <a16:creationId xmlns:a16="http://schemas.microsoft.com/office/drawing/2014/main" id="{FF6997EC-4653-7249-AC8E-1C53512F553D}"/>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8" name="Oval 517">
                            <a:extLst>
                              <a:ext uri="{FF2B5EF4-FFF2-40B4-BE49-F238E27FC236}">
                                <a16:creationId xmlns:a16="http://schemas.microsoft.com/office/drawing/2014/main" id="{33D17D99-B68F-E849-B145-C31DBCBD9B3D}"/>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19" name="Freeform 518">
                            <a:extLst>
                              <a:ext uri="{FF2B5EF4-FFF2-40B4-BE49-F238E27FC236}">
                                <a16:creationId xmlns:a16="http://schemas.microsoft.com/office/drawing/2014/main" id="{28E88DB5-94BB-5F44-ACF2-64ABB2C8202C}"/>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0" name="Freeform 519">
                            <a:extLst>
                              <a:ext uri="{FF2B5EF4-FFF2-40B4-BE49-F238E27FC236}">
                                <a16:creationId xmlns:a16="http://schemas.microsoft.com/office/drawing/2014/main" id="{4501DDE3-CDDF-944A-8911-33E367ABD565}"/>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1" name="Freeform 520">
                            <a:extLst>
                              <a:ext uri="{FF2B5EF4-FFF2-40B4-BE49-F238E27FC236}">
                                <a16:creationId xmlns:a16="http://schemas.microsoft.com/office/drawing/2014/main" id="{DDA93EA0-229B-604B-A7D5-5E58BF30501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2" name="Freeform 521">
                            <a:extLst>
                              <a:ext uri="{FF2B5EF4-FFF2-40B4-BE49-F238E27FC236}">
                                <a16:creationId xmlns:a16="http://schemas.microsoft.com/office/drawing/2014/main" id="{569D7415-C54E-A548-8791-7D6143E93A46}"/>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23" name="Straight Connector 522">
                            <a:extLst>
                              <a:ext uri="{FF2B5EF4-FFF2-40B4-BE49-F238E27FC236}">
                                <a16:creationId xmlns:a16="http://schemas.microsoft.com/office/drawing/2014/main" id="{24029CFB-2D28-6049-A390-1329E7E9F461}"/>
                              </a:ext>
                            </a:extLst>
                          </p:cNvPr>
                          <p:cNvCxnSpPr>
                            <a:endCxn id="518"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24" name="Straight Connector 523">
                            <a:extLst>
                              <a:ext uri="{FF2B5EF4-FFF2-40B4-BE49-F238E27FC236}">
                                <a16:creationId xmlns:a16="http://schemas.microsoft.com/office/drawing/2014/main" id="{B70FB568-4766-D04B-A395-4A95B5CEAB34}"/>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13" name="Group 512">
                          <a:extLst>
                            <a:ext uri="{FF2B5EF4-FFF2-40B4-BE49-F238E27FC236}">
                              <a16:creationId xmlns:a16="http://schemas.microsoft.com/office/drawing/2014/main" id="{D17F5CC6-04D2-4E4A-BFA5-437A34354125}"/>
                            </a:ext>
                          </a:extLst>
                        </p:cNvPr>
                        <p:cNvGrpSpPr/>
                        <p:nvPr/>
                      </p:nvGrpSpPr>
                      <p:grpSpPr>
                        <a:xfrm>
                          <a:off x="1770362" y="2873352"/>
                          <a:ext cx="441422" cy="369332"/>
                          <a:chOff x="667045" y="1708643"/>
                          <a:chExt cx="441422" cy="369332"/>
                        </a:xfrm>
                      </p:grpSpPr>
                      <p:sp>
                        <p:nvSpPr>
                          <p:cNvPr id="514" name="Oval 513">
                            <a:extLst>
                              <a:ext uri="{FF2B5EF4-FFF2-40B4-BE49-F238E27FC236}">
                                <a16:creationId xmlns:a16="http://schemas.microsoft.com/office/drawing/2014/main" id="{486E8057-40E8-E248-A0B9-649E50FBE461}"/>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5" name="TextBox 514">
                            <a:extLst>
                              <a:ext uri="{FF2B5EF4-FFF2-40B4-BE49-F238E27FC236}">
                                <a16:creationId xmlns:a16="http://schemas.microsoft.com/office/drawing/2014/main" id="{69D8711F-8683-FA43-A03C-8CDE2A04C09F}"/>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1b</a:t>
                            </a:r>
                          </a:p>
                        </p:txBody>
                      </p:sp>
                    </p:grpSp>
                  </p:grpSp>
                  <p:grpSp>
                    <p:nvGrpSpPr>
                      <p:cNvPr id="466" name="Group 465">
                        <a:extLst>
                          <a:ext uri="{FF2B5EF4-FFF2-40B4-BE49-F238E27FC236}">
                            <a16:creationId xmlns:a16="http://schemas.microsoft.com/office/drawing/2014/main" id="{E689C27A-92C8-A842-97D7-650FB39FDC69}"/>
                          </a:ext>
                        </a:extLst>
                      </p:cNvPr>
                      <p:cNvGrpSpPr/>
                      <p:nvPr/>
                    </p:nvGrpSpPr>
                    <p:grpSpPr>
                      <a:xfrm>
                        <a:off x="1740320" y="4094669"/>
                        <a:ext cx="565150" cy="369332"/>
                        <a:chOff x="1736090" y="2873352"/>
                        <a:chExt cx="565150" cy="369332"/>
                      </a:xfrm>
                    </p:grpSpPr>
                    <p:grpSp>
                      <p:nvGrpSpPr>
                        <p:cNvPr id="499" name="Group 327">
                          <a:extLst>
                            <a:ext uri="{FF2B5EF4-FFF2-40B4-BE49-F238E27FC236}">
                              <a16:creationId xmlns:a16="http://schemas.microsoft.com/office/drawing/2014/main" id="{2AB0919D-BBC9-604A-A982-1A690D52C50C}"/>
                            </a:ext>
                          </a:extLst>
                        </p:cNvPr>
                        <p:cNvGrpSpPr>
                          <a:grpSpLocks/>
                        </p:cNvGrpSpPr>
                        <p:nvPr/>
                      </p:nvGrpSpPr>
                      <p:grpSpPr bwMode="auto">
                        <a:xfrm>
                          <a:off x="1736090" y="2893762"/>
                          <a:ext cx="565150" cy="292100"/>
                          <a:chOff x="1871277" y="1576300"/>
                          <a:chExt cx="1128371" cy="437861"/>
                        </a:xfrm>
                      </p:grpSpPr>
                      <p:sp>
                        <p:nvSpPr>
                          <p:cNvPr id="503" name="Oval 502">
                            <a:extLst>
                              <a:ext uri="{FF2B5EF4-FFF2-40B4-BE49-F238E27FC236}">
                                <a16:creationId xmlns:a16="http://schemas.microsoft.com/office/drawing/2014/main" id="{F7B460AC-BA55-3C4F-90BF-42BB06267F9B}"/>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04" name="Rectangle 503">
                            <a:extLst>
                              <a:ext uri="{FF2B5EF4-FFF2-40B4-BE49-F238E27FC236}">
                                <a16:creationId xmlns:a16="http://schemas.microsoft.com/office/drawing/2014/main" id="{E76F29D8-09F3-284E-A34E-E199DA5DF645}"/>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5" name="Oval 504">
                            <a:extLst>
                              <a:ext uri="{FF2B5EF4-FFF2-40B4-BE49-F238E27FC236}">
                                <a16:creationId xmlns:a16="http://schemas.microsoft.com/office/drawing/2014/main" id="{411ADD42-EE73-954C-B5A5-DCD02E6AEABE}"/>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06" name="Freeform 505">
                            <a:extLst>
                              <a:ext uri="{FF2B5EF4-FFF2-40B4-BE49-F238E27FC236}">
                                <a16:creationId xmlns:a16="http://schemas.microsoft.com/office/drawing/2014/main" id="{7CC0D659-48BB-B74B-A977-FCAD9BD2A07C}"/>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7" name="Freeform 506">
                            <a:extLst>
                              <a:ext uri="{FF2B5EF4-FFF2-40B4-BE49-F238E27FC236}">
                                <a16:creationId xmlns:a16="http://schemas.microsoft.com/office/drawing/2014/main" id="{5DA9457F-1851-A246-983E-0DEFDE13B644}"/>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8" name="Freeform 507">
                            <a:extLst>
                              <a:ext uri="{FF2B5EF4-FFF2-40B4-BE49-F238E27FC236}">
                                <a16:creationId xmlns:a16="http://schemas.microsoft.com/office/drawing/2014/main" id="{1BA7FCE9-F0B1-FE48-ADC0-00396F134934}"/>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9" name="Freeform 508">
                            <a:extLst>
                              <a:ext uri="{FF2B5EF4-FFF2-40B4-BE49-F238E27FC236}">
                                <a16:creationId xmlns:a16="http://schemas.microsoft.com/office/drawing/2014/main" id="{452AD62F-940E-2B45-A96E-6BC2B81FA3B2}"/>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10" name="Straight Connector 509">
                            <a:extLst>
                              <a:ext uri="{FF2B5EF4-FFF2-40B4-BE49-F238E27FC236}">
                                <a16:creationId xmlns:a16="http://schemas.microsoft.com/office/drawing/2014/main" id="{47F8D05D-8E49-C446-B534-E847920D5D53}"/>
                              </a:ext>
                            </a:extLst>
                          </p:cNvPr>
                          <p:cNvCxnSpPr>
                            <a:endCxn id="505"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11" name="Straight Connector 510">
                            <a:extLst>
                              <a:ext uri="{FF2B5EF4-FFF2-40B4-BE49-F238E27FC236}">
                                <a16:creationId xmlns:a16="http://schemas.microsoft.com/office/drawing/2014/main" id="{9A42E28D-0853-1C44-B41C-8BEAD828E11E}"/>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500" name="Group 499">
                          <a:extLst>
                            <a:ext uri="{FF2B5EF4-FFF2-40B4-BE49-F238E27FC236}">
                              <a16:creationId xmlns:a16="http://schemas.microsoft.com/office/drawing/2014/main" id="{31B8BA72-B2AE-FD4E-A27C-F33438337794}"/>
                            </a:ext>
                          </a:extLst>
                        </p:cNvPr>
                        <p:cNvGrpSpPr/>
                        <p:nvPr/>
                      </p:nvGrpSpPr>
                      <p:grpSpPr>
                        <a:xfrm>
                          <a:off x="1770362" y="2873352"/>
                          <a:ext cx="441422" cy="369332"/>
                          <a:chOff x="667045" y="1708643"/>
                          <a:chExt cx="441422" cy="369332"/>
                        </a:xfrm>
                      </p:grpSpPr>
                      <p:sp>
                        <p:nvSpPr>
                          <p:cNvPr id="501" name="Oval 500">
                            <a:extLst>
                              <a:ext uri="{FF2B5EF4-FFF2-40B4-BE49-F238E27FC236}">
                                <a16:creationId xmlns:a16="http://schemas.microsoft.com/office/drawing/2014/main" id="{EF30D03D-6EA4-6345-9F63-F711C01F8940}"/>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2" name="TextBox 501">
                            <a:extLst>
                              <a:ext uri="{FF2B5EF4-FFF2-40B4-BE49-F238E27FC236}">
                                <a16:creationId xmlns:a16="http://schemas.microsoft.com/office/drawing/2014/main" id="{863E235B-107C-B74D-B3D1-105D9A09D6B7}"/>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1d</a:t>
                            </a:r>
                          </a:p>
                        </p:txBody>
                      </p:sp>
                    </p:grpSp>
                  </p:grpSp>
                  <p:grpSp>
                    <p:nvGrpSpPr>
                      <p:cNvPr id="467" name="Group 466">
                        <a:extLst>
                          <a:ext uri="{FF2B5EF4-FFF2-40B4-BE49-F238E27FC236}">
                            <a16:creationId xmlns:a16="http://schemas.microsoft.com/office/drawing/2014/main" id="{0C0DE8D3-30E3-844C-92F8-5F3CA6D81B3B}"/>
                          </a:ext>
                        </a:extLst>
                      </p:cNvPr>
                      <p:cNvGrpSpPr/>
                      <p:nvPr/>
                    </p:nvGrpSpPr>
                    <p:grpSpPr>
                      <a:xfrm>
                        <a:off x="2601806" y="3485072"/>
                        <a:ext cx="565150" cy="369332"/>
                        <a:chOff x="1736090" y="2873352"/>
                        <a:chExt cx="565150" cy="369332"/>
                      </a:xfrm>
                    </p:grpSpPr>
                    <p:grpSp>
                      <p:nvGrpSpPr>
                        <p:cNvPr id="486" name="Group 327">
                          <a:extLst>
                            <a:ext uri="{FF2B5EF4-FFF2-40B4-BE49-F238E27FC236}">
                              <a16:creationId xmlns:a16="http://schemas.microsoft.com/office/drawing/2014/main" id="{66FA26A0-31A0-B54A-8194-5F50C01132A2}"/>
                            </a:ext>
                          </a:extLst>
                        </p:cNvPr>
                        <p:cNvGrpSpPr>
                          <a:grpSpLocks/>
                        </p:cNvGrpSpPr>
                        <p:nvPr/>
                      </p:nvGrpSpPr>
                      <p:grpSpPr bwMode="auto">
                        <a:xfrm>
                          <a:off x="1736090" y="2893762"/>
                          <a:ext cx="565150" cy="292100"/>
                          <a:chOff x="1871277" y="1576300"/>
                          <a:chExt cx="1128371" cy="437861"/>
                        </a:xfrm>
                      </p:grpSpPr>
                      <p:sp>
                        <p:nvSpPr>
                          <p:cNvPr id="490" name="Oval 489">
                            <a:extLst>
                              <a:ext uri="{FF2B5EF4-FFF2-40B4-BE49-F238E27FC236}">
                                <a16:creationId xmlns:a16="http://schemas.microsoft.com/office/drawing/2014/main" id="{2A63EF29-1D39-FD40-A478-2074470DBB7D}"/>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91" name="Rectangle 490">
                            <a:extLst>
                              <a:ext uri="{FF2B5EF4-FFF2-40B4-BE49-F238E27FC236}">
                                <a16:creationId xmlns:a16="http://schemas.microsoft.com/office/drawing/2014/main" id="{7C17B272-7A30-2B43-8CFE-590E4D3CFD0B}"/>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2" name="Oval 491">
                            <a:extLst>
                              <a:ext uri="{FF2B5EF4-FFF2-40B4-BE49-F238E27FC236}">
                                <a16:creationId xmlns:a16="http://schemas.microsoft.com/office/drawing/2014/main" id="{437A4583-A63F-5246-BEAB-9B6589523C82}"/>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93" name="Freeform 492">
                            <a:extLst>
                              <a:ext uri="{FF2B5EF4-FFF2-40B4-BE49-F238E27FC236}">
                                <a16:creationId xmlns:a16="http://schemas.microsoft.com/office/drawing/2014/main" id="{B0412DE0-58FC-2D49-8B3E-07D71A27CD5F}"/>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4" name="Freeform 493">
                            <a:extLst>
                              <a:ext uri="{FF2B5EF4-FFF2-40B4-BE49-F238E27FC236}">
                                <a16:creationId xmlns:a16="http://schemas.microsoft.com/office/drawing/2014/main" id="{F3DFB717-0CF2-D34E-8B87-0A7D9C16EE44}"/>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5" name="Freeform 494">
                            <a:extLst>
                              <a:ext uri="{FF2B5EF4-FFF2-40B4-BE49-F238E27FC236}">
                                <a16:creationId xmlns:a16="http://schemas.microsoft.com/office/drawing/2014/main" id="{504E2D79-42EA-A343-A894-4AA22D756FA7}"/>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6" name="Freeform 495">
                            <a:extLst>
                              <a:ext uri="{FF2B5EF4-FFF2-40B4-BE49-F238E27FC236}">
                                <a16:creationId xmlns:a16="http://schemas.microsoft.com/office/drawing/2014/main" id="{49DEE305-7A11-884C-96B0-9319FD988D5E}"/>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97" name="Straight Connector 496">
                            <a:extLst>
                              <a:ext uri="{FF2B5EF4-FFF2-40B4-BE49-F238E27FC236}">
                                <a16:creationId xmlns:a16="http://schemas.microsoft.com/office/drawing/2014/main" id="{DEA98786-AC56-B344-897D-6DA5F04FFE07}"/>
                              </a:ext>
                            </a:extLst>
                          </p:cNvPr>
                          <p:cNvCxnSpPr>
                            <a:endCxn id="49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98" name="Straight Connector 497">
                            <a:extLst>
                              <a:ext uri="{FF2B5EF4-FFF2-40B4-BE49-F238E27FC236}">
                                <a16:creationId xmlns:a16="http://schemas.microsoft.com/office/drawing/2014/main" id="{41ACE58E-6844-3E40-A09E-5A6DDF0EB6E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87" name="Group 486">
                          <a:extLst>
                            <a:ext uri="{FF2B5EF4-FFF2-40B4-BE49-F238E27FC236}">
                              <a16:creationId xmlns:a16="http://schemas.microsoft.com/office/drawing/2014/main" id="{63611D02-499D-094A-ADE0-1D41CB9CF511}"/>
                            </a:ext>
                          </a:extLst>
                        </p:cNvPr>
                        <p:cNvGrpSpPr/>
                        <p:nvPr/>
                      </p:nvGrpSpPr>
                      <p:grpSpPr>
                        <a:xfrm>
                          <a:off x="1770362" y="2873352"/>
                          <a:ext cx="428460" cy="369332"/>
                          <a:chOff x="667045" y="1708643"/>
                          <a:chExt cx="428460" cy="369332"/>
                        </a:xfrm>
                      </p:grpSpPr>
                      <p:sp>
                        <p:nvSpPr>
                          <p:cNvPr id="488" name="Oval 487">
                            <a:extLst>
                              <a:ext uri="{FF2B5EF4-FFF2-40B4-BE49-F238E27FC236}">
                                <a16:creationId xmlns:a16="http://schemas.microsoft.com/office/drawing/2014/main" id="{9A2043F1-5AB7-FA40-9FF4-8DC9482D3AE9}"/>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9" name="TextBox 488">
                            <a:extLst>
                              <a:ext uri="{FF2B5EF4-FFF2-40B4-BE49-F238E27FC236}">
                                <a16:creationId xmlns:a16="http://schemas.microsoft.com/office/drawing/2014/main" id="{CD73D8BA-83A3-D642-8484-0429C2D81A55}"/>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1c</a:t>
                            </a:r>
                          </a:p>
                        </p:txBody>
                      </p:sp>
                    </p:grpSp>
                  </p:grpSp>
                  <p:grpSp>
                    <p:nvGrpSpPr>
                      <p:cNvPr id="468" name="Group 467">
                        <a:extLst>
                          <a:ext uri="{FF2B5EF4-FFF2-40B4-BE49-F238E27FC236}">
                            <a16:creationId xmlns:a16="http://schemas.microsoft.com/office/drawing/2014/main" id="{63DB2835-5F1C-7347-A376-73C9FEC84A81}"/>
                          </a:ext>
                        </a:extLst>
                      </p:cNvPr>
                      <p:cNvGrpSpPr/>
                      <p:nvPr/>
                    </p:nvGrpSpPr>
                    <p:grpSpPr>
                      <a:xfrm>
                        <a:off x="833331" y="3478719"/>
                        <a:ext cx="565150" cy="369332"/>
                        <a:chOff x="1736090" y="2873352"/>
                        <a:chExt cx="565150" cy="369332"/>
                      </a:xfrm>
                    </p:grpSpPr>
                    <p:grpSp>
                      <p:nvGrpSpPr>
                        <p:cNvPr id="473" name="Group 327">
                          <a:extLst>
                            <a:ext uri="{FF2B5EF4-FFF2-40B4-BE49-F238E27FC236}">
                              <a16:creationId xmlns:a16="http://schemas.microsoft.com/office/drawing/2014/main" id="{B320BBF0-3147-9D43-B536-A6F3A31152B1}"/>
                            </a:ext>
                          </a:extLst>
                        </p:cNvPr>
                        <p:cNvGrpSpPr>
                          <a:grpSpLocks/>
                        </p:cNvGrpSpPr>
                        <p:nvPr/>
                      </p:nvGrpSpPr>
                      <p:grpSpPr bwMode="auto">
                        <a:xfrm>
                          <a:off x="1736090" y="2893762"/>
                          <a:ext cx="565150" cy="292100"/>
                          <a:chOff x="1871277" y="1576300"/>
                          <a:chExt cx="1128371" cy="437861"/>
                        </a:xfrm>
                      </p:grpSpPr>
                      <p:sp>
                        <p:nvSpPr>
                          <p:cNvPr id="477" name="Oval 476">
                            <a:extLst>
                              <a:ext uri="{FF2B5EF4-FFF2-40B4-BE49-F238E27FC236}">
                                <a16:creationId xmlns:a16="http://schemas.microsoft.com/office/drawing/2014/main" id="{0D39F6A3-B426-944F-95EA-C7142D92061B}"/>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78" name="Rectangle 477">
                            <a:extLst>
                              <a:ext uri="{FF2B5EF4-FFF2-40B4-BE49-F238E27FC236}">
                                <a16:creationId xmlns:a16="http://schemas.microsoft.com/office/drawing/2014/main" id="{EEDBD6C3-57F4-6E41-823C-AA1C9B35818F}"/>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9" name="Oval 478">
                            <a:extLst>
                              <a:ext uri="{FF2B5EF4-FFF2-40B4-BE49-F238E27FC236}">
                                <a16:creationId xmlns:a16="http://schemas.microsoft.com/office/drawing/2014/main" id="{76475411-BE17-AD41-8B12-8A8FC25935B3}"/>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80" name="Freeform 479">
                            <a:extLst>
                              <a:ext uri="{FF2B5EF4-FFF2-40B4-BE49-F238E27FC236}">
                                <a16:creationId xmlns:a16="http://schemas.microsoft.com/office/drawing/2014/main" id="{6F6F7AEF-EE85-5D47-887C-5A7B355F76D1}"/>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1" name="Freeform 480">
                            <a:extLst>
                              <a:ext uri="{FF2B5EF4-FFF2-40B4-BE49-F238E27FC236}">
                                <a16:creationId xmlns:a16="http://schemas.microsoft.com/office/drawing/2014/main" id="{9DCFFFD1-2A5C-FD49-9CA0-D0FBC8F92D6B}"/>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2" name="Freeform 481">
                            <a:extLst>
                              <a:ext uri="{FF2B5EF4-FFF2-40B4-BE49-F238E27FC236}">
                                <a16:creationId xmlns:a16="http://schemas.microsoft.com/office/drawing/2014/main" id="{F9E1AEF9-E510-3844-A58F-BFFA13F70304}"/>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3" name="Freeform 482">
                            <a:extLst>
                              <a:ext uri="{FF2B5EF4-FFF2-40B4-BE49-F238E27FC236}">
                                <a16:creationId xmlns:a16="http://schemas.microsoft.com/office/drawing/2014/main" id="{768A55E9-55CD-414C-AB3D-C235C8B6F528}"/>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84" name="Straight Connector 483">
                            <a:extLst>
                              <a:ext uri="{FF2B5EF4-FFF2-40B4-BE49-F238E27FC236}">
                                <a16:creationId xmlns:a16="http://schemas.microsoft.com/office/drawing/2014/main" id="{E31B9245-02A1-7B44-8F9D-9C88F6451EF4}"/>
                              </a:ext>
                            </a:extLst>
                          </p:cNvPr>
                          <p:cNvCxnSpPr>
                            <a:endCxn id="479"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85" name="Straight Connector 484">
                            <a:extLst>
                              <a:ext uri="{FF2B5EF4-FFF2-40B4-BE49-F238E27FC236}">
                                <a16:creationId xmlns:a16="http://schemas.microsoft.com/office/drawing/2014/main" id="{B5A7E77A-0BF3-BF4A-BC0D-3B5CB27A9964}"/>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74" name="Group 473">
                          <a:extLst>
                            <a:ext uri="{FF2B5EF4-FFF2-40B4-BE49-F238E27FC236}">
                              <a16:creationId xmlns:a16="http://schemas.microsoft.com/office/drawing/2014/main" id="{06FC63B7-6F6B-8F4A-A179-A41B8CBB0D23}"/>
                            </a:ext>
                          </a:extLst>
                        </p:cNvPr>
                        <p:cNvGrpSpPr/>
                        <p:nvPr/>
                      </p:nvGrpSpPr>
                      <p:grpSpPr>
                        <a:xfrm>
                          <a:off x="1770362" y="2873352"/>
                          <a:ext cx="441422" cy="369332"/>
                          <a:chOff x="667045" y="1708643"/>
                          <a:chExt cx="441422" cy="369332"/>
                        </a:xfrm>
                      </p:grpSpPr>
                      <p:sp>
                        <p:nvSpPr>
                          <p:cNvPr id="475" name="Oval 474">
                            <a:extLst>
                              <a:ext uri="{FF2B5EF4-FFF2-40B4-BE49-F238E27FC236}">
                                <a16:creationId xmlns:a16="http://schemas.microsoft.com/office/drawing/2014/main" id="{CBB918C7-31B8-8544-9320-D105C039AADE}"/>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6" name="TextBox 475">
                            <a:extLst>
                              <a:ext uri="{FF2B5EF4-FFF2-40B4-BE49-F238E27FC236}">
                                <a16:creationId xmlns:a16="http://schemas.microsoft.com/office/drawing/2014/main" id="{F973F749-A47E-2544-A795-FB223DBC4FB5}"/>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a:t>
                            </a:r>
                          </a:p>
                        </p:txBody>
                      </p:sp>
                    </p:grpSp>
                  </p:grpSp>
                  <p:cxnSp>
                    <p:nvCxnSpPr>
                      <p:cNvPr id="469" name="Straight Connector 468">
                        <a:extLst>
                          <a:ext uri="{FF2B5EF4-FFF2-40B4-BE49-F238E27FC236}">
                            <a16:creationId xmlns:a16="http://schemas.microsoft.com/office/drawing/2014/main" id="{2808BFDC-ADC0-D641-A7A1-A441C6EED68D}"/>
                          </a:ext>
                        </a:extLst>
                      </p:cNvPr>
                      <p:cNvCxnSpPr>
                        <a:stCxn id="516"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70" name="Straight Connector 469">
                        <a:extLst>
                          <a:ext uri="{FF2B5EF4-FFF2-40B4-BE49-F238E27FC236}">
                            <a16:creationId xmlns:a16="http://schemas.microsoft.com/office/drawing/2014/main" id="{9DD73B58-25D9-E846-8E1C-0A8D8F7E2EF4}"/>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71" name="Straight Connector 470">
                        <a:extLst>
                          <a:ext uri="{FF2B5EF4-FFF2-40B4-BE49-F238E27FC236}">
                            <a16:creationId xmlns:a16="http://schemas.microsoft.com/office/drawing/2014/main" id="{1A8A1487-5C05-8F4E-84DE-1623D4C0BEA1}"/>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72" name="Straight Connector 471">
                        <a:extLst>
                          <a:ext uri="{FF2B5EF4-FFF2-40B4-BE49-F238E27FC236}">
                            <a16:creationId xmlns:a16="http://schemas.microsoft.com/office/drawing/2014/main" id="{8C4CE07A-C5DB-0D45-8EDF-7E2C78B5FF7C}"/>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461" name="TextBox 460">
                    <a:extLst>
                      <a:ext uri="{FF2B5EF4-FFF2-40B4-BE49-F238E27FC236}">
                        <a16:creationId xmlns:a16="http://schemas.microsoft.com/office/drawing/2014/main" id="{6C119B01-EFFB-7643-8878-5C39A6C7C3A0}"/>
                      </a:ext>
                    </a:extLst>
                  </p:cNvPr>
                  <p:cNvSpPr txBox="1"/>
                  <p:nvPr/>
                </p:nvSpPr>
                <p:spPr>
                  <a:xfrm>
                    <a:off x="1430686" y="4247082"/>
                    <a:ext cx="753532" cy="400110"/>
                  </a:xfrm>
                  <a:prstGeom prst="rect">
                    <a:avLst/>
                  </a:prstGeom>
                  <a:noFill/>
                </p:spPr>
                <p:txBody>
                  <a:bodyPr wrap="squar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1</a:t>
                    </a:r>
                  </a:p>
                </p:txBody>
              </p:sp>
              <p:cxnSp>
                <p:nvCxnSpPr>
                  <p:cNvPr id="462" name="Straight Connector 461">
                    <a:extLst>
                      <a:ext uri="{FF2B5EF4-FFF2-40B4-BE49-F238E27FC236}">
                        <a16:creationId xmlns:a16="http://schemas.microsoft.com/office/drawing/2014/main" id="{EF26B4D3-7D6B-F741-B4A8-9DBFF6E211DD}"/>
                      </a:ext>
                    </a:extLst>
                  </p:cNvPr>
                  <p:cNvCxnSpPr>
                    <a:cxnSpLocks/>
                    <a:stCxn id="604" idx="1"/>
                  </p:cNvCxnSpPr>
                  <p:nvPr/>
                </p:nvCxnSpPr>
                <p:spPr bwMode="auto">
                  <a:xfrm flipH="1" flipV="1">
                    <a:off x="3848374" y="5024787"/>
                    <a:ext cx="1030666" cy="698992"/>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cxnSp>
              <p:nvCxnSpPr>
                <p:cNvPr id="459" name="Straight Connector 458">
                  <a:extLst>
                    <a:ext uri="{FF2B5EF4-FFF2-40B4-BE49-F238E27FC236}">
                      <a16:creationId xmlns:a16="http://schemas.microsoft.com/office/drawing/2014/main" id="{FBE62631-9AF2-944F-8492-536EAA2FA731}"/>
                    </a:ext>
                  </a:extLst>
                </p:cNvPr>
                <p:cNvCxnSpPr>
                  <a:cxnSpLocks/>
                  <a:stCxn id="620" idx="5"/>
                  <a:endCxn id="541" idx="1"/>
                </p:cNvCxnSpPr>
                <p:nvPr/>
              </p:nvCxnSpPr>
              <p:spPr bwMode="auto">
                <a:xfrm flipV="1">
                  <a:off x="6957825" y="4543468"/>
                  <a:ext cx="1398778" cy="1062884"/>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439" name="Group 438">
                <a:extLst>
                  <a:ext uri="{FF2B5EF4-FFF2-40B4-BE49-F238E27FC236}">
                    <a16:creationId xmlns:a16="http://schemas.microsoft.com/office/drawing/2014/main" id="{B5796782-9600-D04D-B089-2589417579E5}"/>
                  </a:ext>
                </a:extLst>
              </p:cNvPr>
              <p:cNvGrpSpPr/>
              <p:nvPr/>
            </p:nvGrpSpPr>
            <p:grpSpPr>
              <a:xfrm>
                <a:off x="9525929" y="4809915"/>
                <a:ext cx="1701734" cy="616172"/>
                <a:chOff x="6935906" y="5482318"/>
                <a:chExt cx="1701734" cy="616172"/>
              </a:xfrm>
            </p:grpSpPr>
            <p:grpSp>
              <p:nvGrpSpPr>
                <p:cNvPr id="440" name="Group 439">
                  <a:extLst>
                    <a:ext uri="{FF2B5EF4-FFF2-40B4-BE49-F238E27FC236}">
                      <a16:creationId xmlns:a16="http://schemas.microsoft.com/office/drawing/2014/main" id="{F5808F52-99A6-8440-8669-9706B7665BCD}"/>
                    </a:ext>
                  </a:extLst>
                </p:cNvPr>
                <p:cNvGrpSpPr/>
                <p:nvPr/>
              </p:nvGrpSpPr>
              <p:grpSpPr>
                <a:xfrm>
                  <a:off x="6935906" y="5482318"/>
                  <a:ext cx="1701734" cy="616172"/>
                  <a:chOff x="6808463" y="5108795"/>
                  <a:chExt cx="1701734" cy="616172"/>
                </a:xfrm>
              </p:grpSpPr>
              <p:sp>
                <p:nvSpPr>
                  <p:cNvPr id="442" name="Freeform 2">
                    <a:extLst>
                      <a:ext uri="{FF2B5EF4-FFF2-40B4-BE49-F238E27FC236}">
                        <a16:creationId xmlns:a16="http://schemas.microsoft.com/office/drawing/2014/main" id="{CAEC4A1D-BC8E-6841-8F8E-939CC3A88A84}"/>
                      </a:ext>
                    </a:extLst>
                  </p:cNvPr>
                  <p:cNvSpPr>
                    <a:spLocks/>
                  </p:cNvSpPr>
                  <p:nvPr/>
                </p:nvSpPr>
                <p:spPr bwMode="auto">
                  <a:xfrm>
                    <a:off x="6808463" y="5108795"/>
                    <a:ext cx="1701734" cy="61617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 w 9959"/>
                      <a:gd name="connsiteY0" fmla="*/ 5593 h 11352"/>
                      <a:gd name="connsiteX1" fmla="*/ 1089 w 9959"/>
                      <a:gd name="connsiteY1" fmla="*/ 469 h 11352"/>
                      <a:gd name="connsiteX2" fmla="*/ 4845 w 9959"/>
                      <a:gd name="connsiteY2" fmla="*/ 561 h 11352"/>
                      <a:gd name="connsiteX3" fmla="*/ 8027 w 9959"/>
                      <a:gd name="connsiteY3" fmla="*/ 3370 h 11352"/>
                      <a:gd name="connsiteX4" fmla="*/ 9955 w 9959"/>
                      <a:gd name="connsiteY4" fmla="*/ 5970 h 11352"/>
                      <a:gd name="connsiteX5" fmla="*/ 8435 w 9959"/>
                      <a:gd name="connsiteY5" fmla="*/ 7863 h 11352"/>
                      <a:gd name="connsiteX6" fmla="*/ 5161 w 9959"/>
                      <a:gd name="connsiteY6" fmla="*/ 11352 h 11352"/>
                      <a:gd name="connsiteX7" fmla="*/ 2712 w 9959"/>
                      <a:gd name="connsiteY7" fmla="*/ 8240 h 11352"/>
                      <a:gd name="connsiteX8" fmla="*/ 1334 w 9959"/>
                      <a:gd name="connsiteY8" fmla="*/ 7922 h 11352"/>
                      <a:gd name="connsiteX9" fmla="*/ 4 w 9959"/>
                      <a:gd name="connsiteY9" fmla="*/ 5593 h 11352"/>
                      <a:gd name="connsiteX0" fmla="*/ 0 w 11223"/>
                      <a:gd name="connsiteY0" fmla="*/ 3835 h 9929"/>
                      <a:gd name="connsiteX1" fmla="*/ 2316 w 11223"/>
                      <a:gd name="connsiteY1" fmla="*/ 342 h 9929"/>
                      <a:gd name="connsiteX2" fmla="*/ 6088 w 11223"/>
                      <a:gd name="connsiteY2" fmla="*/ 423 h 9929"/>
                      <a:gd name="connsiteX3" fmla="*/ 9283 w 11223"/>
                      <a:gd name="connsiteY3" fmla="*/ 2898 h 9929"/>
                      <a:gd name="connsiteX4" fmla="*/ 11219 w 11223"/>
                      <a:gd name="connsiteY4" fmla="*/ 5188 h 9929"/>
                      <a:gd name="connsiteX5" fmla="*/ 9693 w 11223"/>
                      <a:gd name="connsiteY5" fmla="*/ 6856 h 9929"/>
                      <a:gd name="connsiteX6" fmla="*/ 6405 w 11223"/>
                      <a:gd name="connsiteY6" fmla="*/ 9929 h 9929"/>
                      <a:gd name="connsiteX7" fmla="*/ 3946 w 11223"/>
                      <a:gd name="connsiteY7" fmla="*/ 7188 h 9929"/>
                      <a:gd name="connsiteX8" fmla="*/ 2562 w 11223"/>
                      <a:gd name="connsiteY8" fmla="*/ 6908 h 9929"/>
                      <a:gd name="connsiteX9" fmla="*/ 0 w 11223"/>
                      <a:gd name="connsiteY9" fmla="*/ 3835 h 9929"/>
                      <a:gd name="connsiteX0" fmla="*/ 0 w 9999"/>
                      <a:gd name="connsiteY0" fmla="*/ 3862 h 10000"/>
                      <a:gd name="connsiteX1" fmla="*/ 2064 w 9999"/>
                      <a:gd name="connsiteY1" fmla="*/ 344 h 10000"/>
                      <a:gd name="connsiteX2" fmla="*/ 5425 w 9999"/>
                      <a:gd name="connsiteY2" fmla="*/ 426 h 10000"/>
                      <a:gd name="connsiteX3" fmla="*/ 8271 w 9999"/>
                      <a:gd name="connsiteY3" fmla="*/ 2919 h 10000"/>
                      <a:gd name="connsiteX4" fmla="*/ 9996 w 9999"/>
                      <a:gd name="connsiteY4" fmla="*/ 5225 h 10000"/>
                      <a:gd name="connsiteX5" fmla="*/ 8637 w 9999"/>
                      <a:gd name="connsiteY5" fmla="*/ 6905 h 10000"/>
                      <a:gd name="connsiteX6" fmla="*/ 5707 w 9999"/>
                      <a:gd name="connsiteY6" fmla="*/ 10000 h 10000"/>
                      <a:gd name="connsiteX7" fmla="*/ 2283 w 9999"/>
                      <a:gd name="connsiteY7" fmla="*/ 6957 h 10000"/>
                      <a:gd name="connsiteX8" fmla="*/ 0 w 9999"/>
                      <a:gd name="connsiteY8" fmla="*/ 3862 h 10000"/>
                      <a:gd name="connsiteX0" fmla="*/ 124 w 10124"/>
                      <a:gd name="connsiteY0" fmla="*/ 3862 h 10000"/>
                      <a:gd name="connsiteX1" fmla="*/ 2188 w 10124"/>
                      <a:gd name="connsiteY1" fmla="*/ 344 h 10000"/>
                      <a:gd name="connsiteX2" fmla="*/ 5550 w 10124"/>
                      <a:gd name="connsiteY2" fmla="*/ 426 h 10000"/>
                      <a:gd name="connsiteX3" fmla="*/ 8396 w 10124"/>
                      <a:gd name="connsiteY3" fmla="*/ 2919 h 10000"/>
                      <a:gd name="connsiteX4" fmla="*/ 10121 w 10124"/>
                      <a:gd name="connsiteY4" fmla="*/ 5225 h 10000"/>
                      <a:gd name="connsiteX5" fmla="*/ 8762 w 10124"/>
                      <a:gd name="connsiteY5" fmla="*/ 6905 h 10000"/>
                      <a:gd name="connsiteX6" fmla="*/ 5832 w 10124"/>
                      <a:gd name="connsiteY6" fmla="*/ 10000 h 10000"/>
                      <a:gd name="connsiteX7" fmla="*/ 124 w 10124"/>
                      <a:gd name="connsiteY7" fmla="*/ 3862 h 10000"/>
                      <a:gd name="connsiteX0" fmla="*/ 43 w 10045"/>
                      <a:gd name="connsiteY0" fmla="*/ 3862 h 6912"/>
                      <a:gd name="connsiteX1" fmla="*/ 2107 w 10045"/>
                      <a:gd name="connsiteY1" fmla="*/ 344 h 6912"/>
                      <a:gd name="connsiteX2" fmla="*/ 5469 w 10045"/>
                      <a:gd name="connsiteY2" fmla="*/ 426 h 6912"/>
                      <a:gd name="connsiteX3" fmla="*/ 8315 w 10045"/>
                      <a:gd name="connsiteY3" fmla="*/ 2919 h 6912"/>
                      <a:gd name="connsiteX4" fmla="*/ 10040 w 10045"/>
                      <a:gd name="connsiteY4" fmla="*/ 5225 h 6912"/>
                      <a:gd name="connsiteX5" fmla="*/ 8681 w 10045"/>
                      <a:gd name="connsiteY5" fmla="*/ 6905 h 6912"/>
                      <a:gd name="connsiteX6" fmla="*/ 3967 w 10045"/>
                      <a:gd name="connsiteY6" fmla="*/ 5885 h 6912"/>
                      <a:gd name="connsiteX7" fmla="*/ 43 w 10045"/>
                      <a:gd name="connsiteY7" fmla="*/ 3862 h 6912"/>
                      <a:gd name="connsiteX0" fmla="*/ 47 w 10004"/>
                      <a:gd name="connsiteY0" fmla="*/ 5106 h 9519"/>
                      <a:gd name="connsiteX1" fmla="*/ 2102 w 10004"/>
                      <a:gd name="connsiteY1" fmla="*/ 17 h 9519"/>
                      <a:gd name="connsiteX2" fmla="*/ 6651 w 10004"/>
                      <a:gd name="connsiteY2" fmla="*/ 3484 h 9519"/>
                      <a:gd name="connsiteX3" fmla="*/ 8282 w 10004"/>
                      <a:gd name="connsiteY3" fmla="*/ 3742 h 9519"/>
                      <a:gd name="connsiteX4" fmla="*/ 9999 w 10004"/>
                      <a:gd name="connsiteY4" fmla="*/ 7078 h 9519"/>
                      <a:gd name="connsiteX5" fmla="*/ 8646 w 10004"/>
                      <a:gd name="connsiteY5" fmla="*/ 9509 h 9519"/>
                      <a:gd name="connsiteX6" fmla="*/ 3953 w 10004"/>
                      <a:gd name="connsiteY6" fmla="*/ 8033 h 9519"/>
                      <a:gd name="connsiteX7" fmla="*/ 47 w 10004"/>
                      <a:gd name="connsiteY7" fmla="*/ 5106 h 9519"/>
                      <a:gd name="connsiteX0" fmla="*/ 43 w 9996"/>
                      <a:gd name="connsiteY0" fmla="*/ 6232 h 10868"/>
                      <a:gd name="connsiteX1" fmla="*/ 2097 w 9996"/>
                      <a:gd name="connsiteY1" fmla="*/ 886 h 10868"/>
                      <a:gd name="connsiteX2" fmla="*/ 5642 w 9996"/>
                      <a:gd name="connsiteY2" fmla="*/ 385 h 10868"/>
                      <a:gd name="connsiteX3" fmla="*/ 8275 w 9996"/>
                      <a:gd name="connsiteY3" fmla="*/ 4799 h 10868"/>
                      <a:gd name="connsiteX4" fmla="*/ 9991 w 9996"/>
                      <a:gd name="connsiteY4" fmla="*/ 8304 h 10868"/>
                      <a:gd name="connsiteX5" fmla="*/ 8639 w 9996"/>
                      <a:gd name="connsiteY5" fmla="*/ 10857 h 10868"/>
                      <a:gd name="connsiteX6" fmla="*/ 3947 w 9996"/>
                      <a:gd name="connsiteY6" fmla="*/ 9307 h 10868"/>
                      <a:gd name="connsiteX7" fmla="*/ 43 w 9996"/>
                      <a:gd name="connsiteY7" fmla="*/ 6232 h 10868"/>
                      <a:gd name="connsiteX0" fmla="*/ 43 w 10004"/>
                      <a:gd name="connsiteY0" fmla="*/ 5543 h 9809"/>
                      <a:gd name="connsiteX1" fmla="*/ 2098 w 10004"/>
                      <a:gd name="connsiteY1" fmla="*/ 624 h 9809"/>
                      <a:gd name="connsiteX2" fmla="*/ 5644 w 10004"/>
                      <a:gd name="connsiteY2" fmla="*/ 163 h 9809"/>
                      <a:gd name="connsiteX3" fmla="*/ 8163 w 10004"/>
                      <a:gd name="connsiteY3" fmla="*/ 1492 h 9809"/>
                      <a:gd name="connsiteX4" fmla="*/ 9995 w 10004"/>
                      <a:gd name="connsiteY4" fmla="*/ 7450 h 9809"/>
                      <a:gd name="connsiteX5" fmla="*/ 8642 w 10004"/>
                      <a:gd name="connsiteY5" fmla="*/ 9799 h 9809"/>
                      <a:gd name="connsiteX6" fmla="*/ 3949 w 10004"/>
                      <a:gd name="connsiteY6" fmla="*/ 8373 h 9809"/>
                      <a:gd name="connsiteX7" fmla="*/ 43 w 10004"/>
                      <a:gd name="connsiteY7" fmla="*/ 5543 h 9809"/>
                      <a:gd name="connsiteX0" fmla="*/ 43 w 8950"/>
                      <a:gd name="connsiteY0" fmla="*/ 5651 h 10081"/>
                      <a:gd name="connsiteX1" fmla="*/ 2097 w 8950"/>
                      <a:gd name="connsiteY1" fmla="*/ 636 h 10081"/>
                      <a:gd name="connsiteX2" fmla="*/ 5642 w 8950"/>
                      <a:gd name="connsiteY2" fmla="*/ 166 h 10081"/>
                      <a:gd name="connsiteX3" fmla="*/ 8160 w 8950"/>
                      <a:gd name="connsiteY3" fmla="*/ 1521 h 10081"/>
                      <a:gd name="connsiteX4" fmla="*/ 8473 w 8950"/>
                      <a:gd name="connsiteY4" fmla="*/ 5322 h 10081"/>
                      <a:gd name="connsiteX5" fmla="*/ 8639 w 8950"/>
                      <a:gd name="connsiteY5" fmla="*/ 9990 h 10081"/>
                      <a:gd name="connsiteX6" fmla="*/ 3947 w 8950"/>
                      <a:gd name="connsiteY6" fmla="*/ 8536 h 10081"/>
                      <a:gd name="connsiteX7" fmla="*/ 43 w 8950"/>
                      <a:gd name="connsiteY7" fmla="*/ 5651 h 10081"/>
                      <a:gd name="connsiteX0" fmla="*/ 48 w 9651"/>
                      <a:gd name="connsiteY0" fmla="*/ 5606 h 8648"/>
                      <a:gd name="connsiteX1" fmla="*/ 2343 w 9651"/>
                      <a:gd name="connsiteY1" fmla="*/ 631 h 8648"/>
                      <a:gd name="connsiteX2" fmla="*/ 6304 w 9651"/>
                      <a:gd name="connsiteY2" fmla="*/ 165 h 8648"/>
                      <a:gd name="connsiteX3" fmla="*/ 9117 w 9651"/>
                      <a:gd name="connsiteY3" fmla="*/ 1509 h 8648"/>
                      <a:gd name="connsiteX4" fmla="*/ 9467 w 9651"/>
                      <a:gd name="connsiteY4" fmla="*/ 5279 h 8648"/>
                      <a:gd name="connsiteX5" fmla="*/ 6997 w 9651"/>
                      <a:gd name="connsiteY5" fmla="*/ 8019 h 8648"/>
                      <a:gd name="connsiteX6" fmla="*/ 4410 w 9651"/>
                      <a:gd name="connsiteY6" fmla="*/ 8467 h 8648"/>
                      <a:gd name="connsiteX7" fmla="*/ 48 w 9651"/>
                      <a:gd name="connsiteY7" fmla="*/ 5606 h 8648"/>
                      <a:gd name="connsiteX0" fmla="*/ 41 w 9991"/>
                      <a:gd name="connsiteY0" fmla="*/ 6482 h 9316"/>
                      <a:gd name="connsiteX1" fmla="*/ 2419 w 9991"/>
                      <a:gd name="connsiteY1" fmla="*/ 730 h 9316"/>
                      <a:gd name="connsiteX2" fmla="*/ 6523 w 9991"/>
                      <a:gd name="connsiteY2" fmla="*/ 191 h 9316"/>
                      <a:gd name="connsiteX3" fmla="*/ 9438 w 9991"/>
                      <a:gd name="connsiteY3" fmla="*/ 1745 h 9316"/>
                      <a:gd name="connsiteX4" fmla="*/ 9800 w 9991"/>
                      <a:gd name="connsiteY4" fmla="*/ 6104 h 9316"/>
                      <a:gd name="connsiteX5" fmla="*/ 7241 w 9991"/>
                      <a:gd name="connsiteY5" fmla="*/ 9273 h 9316"/>
                      <a:gd name="connsiteX6" fmla="*/ 1411 w 9991"/>
                      <a:gd name="connsiteY6" fmla="*/ 7856 h 9316"/>
                      <a:gd name="connsiteX7" fmla="*/ 41 w 9991"/>
                      <a:gd name="connsiteY7" fmla="*/ 6482 h 9316"/>
                      <a:gd name="connsiteX0" fmla="*/ 19 w 10708"/>
                      <a:gd name="connsiteY0" fmla="*/ 7721 h 10038"/>
                      <a:gd name="connsiteX1" fmla="*/ 3129 w 10708"/>
                      <a:gd name="connsiteY1" fmla="*/ 825 h 10038"/>
                      <a:gd name="connsiteX2" fmla="*/ 7237 w 10708"/>
                      <a:gd name="connsiteY2" fmla="*/ 246 h 10038"/>
                      <a:gd name="connsiteX3" fmla="*/ 10155 w 10708"/>
                      <a:gd name="connsiteY3" fmla="*/ 1914 h 10038"/>
                      <a:gd name="connsiteX4" fmla="*/ 10517 w 10708"/>
                      <a:gd name="connsiteY4" fmla="*/ 6593 h 10038"/>
                      <a:gd name="connsiteX5" fmla="*/ 7956 w 10708"/>
                      <a:gd name="connsiteY5" fmla="*/ 9995 h 10038"/>
                      <a:gd name="connsiteX6" fmla="*/ 2120 w 10708"/>
                      <a:gd name="connsiteY6" fmla="*/ 8474 h 10038"/>
                      <a:gd name="connsiteX7" fmla="*/ 19 w 10708"/>
                      <a:gd name="connsiteY7" fmla="*/ 7721 h 10038"/>
                      <a:gd name="connsiteX0" fmla="*/ 359 w 11048"/>
                      <a:gd name="connsiteY0" fmla="*/ 7721 h 10038"/>
                      <a:gd name="connsiteX1" fmla="*/ 3469 w 11048"/>
                      <a:gd name="connsiteY1" fmla="*/ 825 h 10038"/>
                      <a:gd name="connsiteX2" fmla="*/ 7577 w 11048"/>
                      <a:gd name="connsiteY2" fmla="*/ 246 h 10038"/>
                      <a:gd name="connsiteX3" fmla="*/ 10495 w 11048"/>
                      <a:gd name="connsiteY3" fmla="*/ 1914 h 10038"/>
                      <a:gd name="connsiteX4" fmla="*/ 10857 w 11048"/>
                      <a:gd name="connsiteY4" fmla="*/ 6593 h 10038"/>
                      <a:gd name="connsiteX5" fmla="*/ 8296 w 11048"/>
                      <a:gd name="connsiteY5" fmla="*/ 9995 h 10038"/>
                      <a:gd name="connsiteX6" fmla="*/ 2460 w 11048"/>
                      <a:gd name="connsiteY6" fmla="*/ 8474 h 10038"/>
                      <a:gd name="connsiteX7" fmla="*/ 359 w 11048"/>
                      <a:gd name="connsiteY7" fmla="*/ 7721 h 10038"/>
                      <a:gd name="connsiteX0" fmla="*/ 359 w 11048"/>
                      <a:gd name="connsiteY0" fmla="*/ 8392 h 10075"/>
                      <a:gd name="connsiteX1" fmla="*/ 3469 w 11048"/>
                      <a:gd name="connsiteY1" fmla="*/ 864 h 10075"/>
                      <a:gd name="connsiteX2" fmla="*/ 7577 w 11048"/>
                      <a:gd name="connsiteY2" fmla="*/ 285 h 10075"/>
                      <a:gd name="connsiteX3" fmla="*/ 10495 w 11048"/>
                      <a:gd name="connsiteY3" fmla="*/ 1953 h 10075"/>
                      <a:gd name="connsiteX4" fmla="*/ 10857 w 11048"/>
                      <a:gd name="connsiteY4" fmla="*/ 6632 h 10075"/>
                      <a:gd name="connsiteX5" fmla="*/ 8296 w 11048"/>
                      <a:gd name="connsiteY5" fmla="*/ 10034 h 10075"/>
                      <a:gd name="connsiteX6" fmla="*/ 2460 w 11048"/>
                      <a:gd name="connsiteY6" fmla="*/ 8513 h 10075"/>
                      <a:gd name="connsiteX7" fmla="*/ 359 w 11048"/>
                      <a:gd name="connsiteY7" fmla="*/ 8392 h 10075"/>
                      <a:gd name="connsiteX0" fmla="*/ 371 w 11060"/>
                      <a:gd name="connsiteY0" fmla="*/ 8392 h 10075"/>
                      <a:gd name="connsiteX1" fmla="*/ 3481 w 11060"/>
                      <a:gd name="connsiteY1" fmla="*/ 864 h 10075"/>
                      <a:gd name="connsiteX2" fmla="*/ 7589 w 11060"/>
                      <a:gd name="connsiteY2" fmla="*/ 285 h 10075"/>
                      <a:gd name="connsiteX3" fmla="*/ 10507 w 11060"/>
                      <a:gd name="connsiteY3" fmla="*/ 1953 h 10075"/>
                      <a:gd name="connsiteX4" fmla="*/ 10869 w 11060"/>
                      <a:gd name="connsiteY4" fmla="*/ 6632 h 10075"/>
                      <a:gd name="connsiteX5" fmla="*/ 8308 w 11060"/>
                      <a:gd name="connsiteY5" fmla="*/ 10034 h 10075"/>
                      <a:gd name="connsiteX6" fmla="*/ 2472 w 11060"/>
                      <a:gd name="connsiteY6" fmla="*/ 8513 h 10075"/>
                      <a:gd name="connsiteX7" fmla="*/ 371 w 11060"/>
                      <a:gd name="connsiteY7" fmla="*/ 8392 h 10075"/>
                      <a:gd name="connsiteX0" fmla="*/ 54 w 10743"/>
                      <a:gd name="connsiteY0" fmla="*/ 9468 h 11151"/>
                      <a:gd name="connsiteX1" fmla="*/ 4027 w 10743"/>
                      <a:gd name="connsiteY1" fmla="*/ 495 h 11151"/>
                      <a:gd name="connsiteX2" fmla="*/ 7272 w 10743"/>
                      <a:gd name="connsiteY2" fmla="*/ 1361 h 11151"/>
                      <a:gd name="connsiteX3" fmla="*/ 10190 w 10743"/>
                      <a:gd name="connsiteY3" fmla="*/ 3029 h 11151"/>
                      <a:gd name="connsiteX4" fmla="*/ 10552 w 10743"/>
                      <a:gd name="connsiteY4" fmla="*/ 7708 h 11151"/>
                      <a:gd name="connsiteX5" fmla="*/ 7991 w 10743"/>
                      <a:gd name="connsiteY5" fmla="*/ 11110 h 11151"/>
                      <a:gd name="connsiteX6" fmla="*/ 2155 w 10743"/>
                      <a:gd name="connsiteY6" fmla="*/ 9589 h 11151"/>
                      <a:gd name="connsiteX7" fmla="*/ 54 w 10743"/>
                      <a:gd name="connsiteY7" fmla="*/ 9468 h 11151"/>
                      <a:gd name="connsiteX0" fmla="*/ 54 w 10743"/>
                      <a:gd name="connsiteY0" fmla="*/ 9506 h 11189"/>
                      <a:gd name="connsiteX1" fmla="*/ 4027 w 10743"/>
                      <a:gd name="connsiteY1" fmla="*/ 533 h 11189"/>
                      <a:gd name="connsiteX2" fmla="*/ 7272 w 10743"/>
                      <a:gd name="connsiteY2" fmla="*/ 1399 h 11189"/>
                      <a:gd name="connsiteX3" fmla="*/ 10190 w 10743"/>
                      <a:gd name="connsiteY3" fmla="*/ 3067 h 11189"/>
                      <a:gd name="connsiteX4" fmla="*/ 10552 w 10743"/>
                      <a:gd name="connsiteY4" fmla="*/ 7746 h 11189"/>
                      <a:gd name="connsiteX5" fmla="*/ 7991 w 10743"/>
                      <a:gd name="connsiteY5" fmla="*/ 11148 h 11189"/>
                      <a:gd name="connsiteX6" fmla="*/ 2155 w 10743"/>
                      <a:gd name="connsiteY6" fmla="*/ 9627 h 11189"/>
                      <a:gd name="connsiteX7" fmla="*/ 54 w 10743"/>
                      <a:gd name="connsiteY7" fmla="*/ 9506 h 11189"/>
                      <a:gd name="connsiteX0" fmla="*/ 40 w 11293"/>
                      <a:gd name="connsiteY0" fmla="*/ 9082 h 11127"/>
                      <a:gd name="connsiteX1" fmla="*/ 4577 w 11293"/>
                      <a:gd name="connsiteY1" fmla="*/ 470 h 11127"/>
                      <a:gd name="connsiteX2" fmla="*/ 7822 w 11293"/>
                      <a:gd name="connsiteY2" fmla="*/ 1336 h 11127"/>
                      <a:gd name="connsiteX3" fmla="*/ 10740 w 11293"/>
                      <a:gd name="connsiteY3" fmla="*/ 3004 h 11127"/>
                      <a:gd name="connsiteX4" fmla="*/ 11102 w 11293"/>
                      <a:gd name="connsiteY4" fmla="*/ 7683 h 11127"/>
                      <a:gd name="connsiteX5" fmla="*/ 8541 w 11293"/>
                      <a:gd name="connsiteY5" fmla="*/ 11085 h 11127"/>
                      <a:gd name="connsiteX6" fmla="*/ 2705 w 11293"/>
                      <a:gd name="connsiteY6" fmla="*/ 9564 h 11127"/>
                      <a:gd name="connsiteX7" fmla="*/ 40 w 11293"/>
                      <a:gd name="connsiteY7" fmla="*/ 9082 h 1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3" h="11127">
                        <a:moveTo>
                          <a:pt x="40" y="9082"/>
                        </a:moveTo>
                        <a:cubicBezTo>
                          <a:pt x="352" y="7566"/>
                          <a:pt x="3280" y="1761"/>
                          <a:pt x="4577" y="470"/>
                        </a:cubicBezTo>
                        <a:cubicBezTo>
                          <a:pt x="5874" y="-821"/>
                          <a:pt x="6795" y="914"/>
                          <a:pt x="7822" y="1336"/>
                        </a:cubicBezTo>
                        <a:cubicBezTo>
                          <a:pt x="8849" y="1758"/>
                          <a:pt x="10193" y="1947"/>
                          <a:pt x="10740" y="3004"/>
                        </a:cubicBezTo>
                        <a:cubicBezTo>
                          <a:pt x="11287" y="4061"/>
                          <a:pt x="11468" y="6337"/>
                          <a:pt x="11102" y="7683"/>
                        </a:cubicBezTo>
                        <a:cubicBezTo>
                          <a:pt x="10736" y="9030"/>
                          <a:pt x="9940" y="10771"/>
                          <a:pt x="8541" y="11085"/>
                        </a:cubicBezTo>
                        <a:cubicBezTo>
                          <a:pt x="7141" y="11398"/>
                          <a:pt x="4122" y="9898"/>
                          <a:pt x="2705" y="9564"/>
                        </a:cubicBezTo>
                        <a:cubicBezTo>
                          <a:pt x="1288" y="9230"/>
                          <a:pt x="-272" y="10598"/>
                          <a:pt x="40" y="9082"/>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43" name="Group 327">
                    <a:extLst>
                      <a:ext uri="{FF2B5EF4-FFF2-40B4-BE49-F238E27FC236}">
                        <a16:creationId xmlns:a16="http://schemas.microsoft.com/office/drawing/2014/main" id="{B302F307-EE0E-E84A-ACDA-8027013912F4}"/>
                      </a:ext>
                    </a:extLst>
                  </p:cNvPr>
                  <p:cNvGrpSpPr>
                    <a:grpSpLocks/>
                  </p:cNvGrpSpPr>
                  <p:nvPr/>
                </p:nvGrpSpPr>
                <p:grpSpPr bwMode="auto">
                  <a:xfrm>
                    <a:off x="7908175" y="5241780"/>
                    <a:ext cx="536554" cy="263548"/>
                    <a:chOff x="1871277" y="1576300"/>
                    <a:chExt cx="1128371" cy="437861"/>
                  </a:xfrm>
                </p:grpSpPr>
                <p:sp>
                  <p:nvSpPr>
                    <p:cNvPr id="447" name="Oval 446">
                      <a:extLst>
                        <a:ext uri="{FF2B5EF4-FFF2-40B4-BE49-F238E27FC236}">
                          <a16:creationId xmlns:a16="http://schemas.microsoft.com/office/drawing/2014/main" id="{707CB259-DA5F-E240-83EA-2DD45DBCFDC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48" name="Rectangle 447">
                      <a:extLst>
                        <a:ext uri="{FF2B5EF4-FFF2-40B4-BE49-F238E27FC236}">
                          <a16:creationId xmlns:a16="http://schemas.microsoft.com/office/drawing/2014/main" id="{AAC973CC-1523-9340-8FDD-2FA6E4A1B046}"/>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9" name="Oval 448">
                      <a:extLst>
                        <a:ext uri="{FF2B5EF4-FFF2-40B4-BE49-F238E27FC236}">
                          <a16:creationId xmlns:a16="http://schemas.microsoft.com/office/drawing/2014/main" id="{04E1B12A-1578-4B4E-A1FA-AA609DC0B780}"/>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50" name="Freeform 449">
                      <a:extLst>
                        <a:ext uri="{FF2B5EF4-FFF2-40B4-BE49-F238E27FC236}">
                          <a16:creationId xmlns:a16="http://schemas.microsoft.com/office/drawing/2014/main" id="{8DB20521-328A-BE45-8D15-D5A4DE635A64}"/>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1" name="Freeform 450">
                      <a:extLst>
                        <a:ext uri="{FF2B5EF4-FFF2-40B4-BE49-F238E27FC236}">
                          <a16:creationId xmlns:a16="http://schemas.microsoft.com/office/drawing/2014/main" id="{02D88EAC-AB6D-FC4A-AB92-4A3AF4C6E61B}"/>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2" name="Freeform 451">
                      <a:extLst>
                        <a:ext uri="{FF2B5EF4-FFF2-40B4-BE49-F238E27FC236}">
                          <a16:creationId xmlns:a16="http://schemas.microsoft.com/office/drawing/2014/main" id="{5FA24BC7-3F1A-1340-AD5B-26D87B0BF30B}"/>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3" name="Freeform 452">
                      <a:extLst>
                        <a:ext uri="{FF2B5EF4-FFF2-40B4-BE49-F238E27FC236}">
                          <a16:creationId xmlns:a16="http://schemas.microsoft.com/office/drawing/2014/main" id="{00442BDA-C71C-8444-A5E8-5C85D12C2590}"/>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54" name="Straight Connector 453">
                      <a:extLst>
                        <a:ext uri="{FF2B5EF4-FFF2-40B4-BE49-F238E27FC236}">
                          <a16:creationId xmlns:a16="http://schemas.microsoft.com/office/drawing/2014/main" id="{AAB1AEFD-7F05-AA43-9999-88D28637B1E5}"/>
                        </a:ext>
                      </a:extLst>
                    </p:cNvPr>
                    <p:cNvCxnSpPr>
                      <a:endCxn id="449"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55" name="Straight Connector 454">
                      <a:extLst>
                        <a:ext uri="{FF2B5EF4-FFF2-40B4-BE49-F238E27FC236}">
                          <a16:creationId xmlns:a16="http://schemas.microsoft.com/office/drawing/2014/main" id="{B67B6012-E782-3A4B-BBF2-12A7981B83F6}"/>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44" name="Group 443">
                    <a:extLst>
                      <a:ext uri="{FF2B5EF4-FFF2-40B4-BE49-F238E27FC236}">
                        <a16:creationId xmlns:a16="http://schemas.microsoft.com/office/drawing/2014/main" id="{F018FD91-8A28-C546-8820-7EF9598C9AF5}"/>
                      </a:ext>
                    </a:extLst>
                  </p:cNvPr>
                  <p:cNvGrpSpPr/>
                  <p:nvPr/>
                </p:nvGrpSpPr>
                <p:grpSpPr>
                  <a:xfrm>
                    <a:off x="7876581" y="5223365"/>
                    <a:ext cx="466894" cy="369332"/>
                    <a:chOff x="599495" y="1708643"/>
                    <a:chExt cx="491778" cy="409344"/>
                  </a:xfrm>
                </p:grpSpPr>
                <p:sp>
                  <p:nvSpPr>
                    <p:cNvPr id="445" name="Oval 444">
                      <a:extLst>
                        <a:ext uri="{FF2B5EF4-FFF2-40B4-BE49-F238E27FC236}">
                          <a16:creationId xmlns:a16="http://schemas.microsoft.com/office/drawing/2014/main" id="{E7BB7781-F378-EF4F-A664-FAA0EF81837A}"/>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6" name="TextBox 445">
                      <a:extLst>
                        <a:ext uri="{FF2B5EF4-FFF2-40B4-BE49-F238E27FC236}">
                          <a16:creationId xmlns:a16="http://schemas.microsoft.com/office/drawing/2014/main" id="{ABD9D14B-FC69-E74C-831F-BDBB4F306AC9}"/>
                        </a:ext>
                      </a:extLst>
                    </p:cNvPr>
                    <p:cNvSpPr txBox="1"/>
                    <p:nvPr/>
                  </p:nvSpPr>
                  <p:spPr>
                    <a:xfrm>
                      <a:off x="599495" y="1708643"/>
                      <a:ext cx="491778" cy="409344"/>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  X</a:t>
                      </a:r>
                    </a:p>
                  </p:txBody>
                </p:sp>
              </p:grpSp>
            </p:grpSp>
            <p:cxnSp>
              <p:nvCxnSpPr>
                <p:cNvPr id="441" name="Straight Connector 440">
                  <a:extLst>
                    <a:ext uri="{FF2B5EF4-FFF2-40B4-BE49-F238E27FC236}">
                      <a16:creationId xmlns:a16="http://schemas.microsoft.com/office/drawing/2014/main" id="{43D36ED5-0E6A-3D49-A992-B924DAE2D0E0}"/>
                    </a:ext>
                  </a:extLst>
                </p:cNvPr>
                <p:cNvCxnSpPr/>
                <p:nvPr/>
              </p:nvCxnSpPr>
              <p:spPr bwMode="auto">
                <a:xfrm flipH="1">
                  <a:off x="7158742" y="5764030"/>
                  <a:ext cx="870024" cy="9999"/>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cxnSp>
          <p:nvCxnSpPr>
            <p:cNvPr id="437" name="Straight Connector 436">
              <a:extLst>
                <a:ext uri="{FF2B5EF4-FFF2-40B4-BE49-F238E27FC236}">
                  <a16:creationId xmlns:a16="http://schemas.microsoft.com/office/drawing/2014/main" id="{A5C0BEBA-E8E4-FA43-9FA6-2154085EB460}"/>
                </a:ext>
              </a:extLst>
            </p:cNvPr>
            <p:cNvCxnSpPr>
              <a:cxnSpLocks/>
            </p:cNvCxnSpPr>
            <p:nvPr/>
          </p:nvCxnSpPr>
          <p:spPr bwMode="auto">
            <a:xfrm flipV="1">
              <a:off x="3540307" y="1929008"/>
              <a:ext cx="4451299" cy="422665"/>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0515600" cy="894622"/>
          </a:xfrm>
        </p:spPr>
        <p:txBody>
          <a:bodyPr/>
          <a:lstStyle/>
          <a:p>
            <a:r>
              <a:rPr lang="en-US" dirty="0"/>
              <a:t>BGP path advertisement</a:t>
            </a:r>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F0AA8416-2A13-9841-830D-36339E62435B}"/>
              </a:ext>
            </a:extLst>
          </p:cNvPr>
          <p:cNvGrpSpPr/>
          <p:nvPr/>
        </p:nvGrpSpPr>
        <p:grpSpPr>
          <a:xfrm>
            <a:off x="2993331" y="2659614"/>
            <a:ext cx="1261444" cy="642543"/>
            <a:chOff x="2241770" y="2684666"/>
            <a:chExt cx="1261444" cy="642543"/>
          </a:xfrm>
        </p:grpSpPr>
        <p:sp>
          <p:nvSpPr>
            <p:cNvPr id="232" name="Text Box 119">
              <a:extLst>
                <a:ext uri="{FF2B5EF4-FFF2-40B4-BE49-F238E27FC236}">
                  <a16:creationId xmlns:a16="http://schemas.microsoft.com/office/drawing/2014/main" id="{923BE177-E2E4-8A48-9459-31E94732588B}"/>
                </a:ext>
              </a:extLst>
            </p:cNvPr>
            <p:cNvSpPr txBox="1">
              <a:spLocks noChangeArrowheads="1"/>
            </p:cNvSpPr>
            <p:nvPr/>
          </p:nvSpPr>
          <p:spPr bwMode="auto">
            <a:xfrm>
              <a:off x="2241770" y="3019432"/>
              <a:ext cx="126015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CC0000"/>
                  </a:solidFill>
                  <a:effectLst/>
                  <a:uLnTx/>
                  <a:uFillTx/>
                  <a:latin typeface="Arial" charset="0"/>
                  <a:ea typeface="ＭＳ Ｐゴシック" charset="0"/>
                </a:rPr>
                <a:t>AS2,AS3,X </a:t>
              </a:r>
            </a:p>
          </p:txBody>
        </p:sp>
        <p:sp>
          <p:nvSpPr>
            <p:cNvPr id="233" name="AutoShape 118">
              <a:extLst>
                <a:ext uri="{FF2B5EF4-FFF2-40B4-BE49-F238E27FC236}">
                  <a16:creationId xmlns:a16="http://schemas.microsoft.com/office/drawing/2014/main" id="{92B03788-407A-084E-8682-283C69D5DF3C}"/>
                </a:ext>
              </a:extLst>
            </p:cNvPr>
            <p:cNvSpPr>
              <a:spLocks noChangeArrowheads="1"/>
            </p:cNvSpPr>
            <p:nvPr/>
          </p:nvSpPr>
          <p:spPr bwMode="auto">
            <a:xfrm rot="1968210">
              <a:off x="2734864" y="2684666"/>
              <a:ext cx="768350" cy="276225"/>
            </a:xfrm>
            <a:prstGeom prst="leftArrow">
              <a:avLst>
                <a:gd name="adj1" fmla="val 50000"/>
                <a:gd name="adj2" fmla="val 69540"/>
              </a:avLst>
            </a:prstGeom>
            <a:gradFill rotWithShape="1">
              <a:gsLst>
                <a:gs pos="0">
                  <a:srgbClr val="C00000"/>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46" name="Group 245">
            <a:extLst>
              <a:ext uri="{FF2B5EF4-FFF2-40B4-BE49-F238E27FC236}">
                <a16:creationId xmlns:a16="http://schemas.microsoft.com/office/drawing/2014/main" id="{CB6EBD89-7C58-E647-8259-C3CC0DA3FBFE}"/>
              </a:ext>
            </a:extLst>
          </p:cNvPr>
          <p:cNvGrpSpPr/>
          <p:nvPr/>
        </p:nvGrpSpPr>
        <p:grpSpPr>
          <a:xfrm>
            <a:off x="3743662" y="1671430"/>
            <a:ext cx="928664" cy="573008"/>
            <a:chOff x="4482698" y="1658905"/>
            <a:chExt cx="928664" cy="573008"/>
          </a:xfrm>
        </p:grpSpPr>
        <p:sp>
          <p:nvSpPr>
            <p:cNvPr id="247" name="AutoShape 118">
              <a:extLst>
                <a:ext uri="{FF2B5EF4-FFF2-40B4-BE49-F238E27FC236}">
                  <a16:creationId xmlns:a16="http://schemas.microsoft.com/office/drawing/2014/main" id="{C4DDF1A3-A046-ED42-ACAC-5927DA6AC10C}"/>
                </a:ext>
              </a:extLst>
            </p:cNvPr>
            <p:cNvSpPr>
              <a:spLocks noChangeArrowheads="1"/>
            </p:cNvSpPr>
            <p:nvPr/>
          </p:nvSpPr>
          <p:spPr bwMode="auto">
            <a:xfrm rot="21210880">
              <a:off x="4643012" y="1955688"/>
              <a:ext cx="768350" cy="276225"/>
            </a:xfrm>
            <a:prstGeom prst="leftArrow">
              <a:avLst>
                <a:gd name="adj1" fmla="val 50000"/>
                <a:gd name="adj2" fmla="val 69540"/>
              </a:avLst>
            </a:prstGeom>
            <a:gradFill rotWithShape="1">
              <a:gsLst>
                <a:gs pos="0">
                  <a:srgbClr val="C00000"/>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TextBox 247">
              <a:extLst>
                <a:ext uri="{FF2B5EF4-FFF2-40B4-BE49-F238E27FC236}">
                  <a16:creationId xmlns:a16="http://schemas.microsoft.com/office/drawing/2014/main" id="{DC604320-3281-9C46-A4A2-C7947827CBE2}"/>
                </a:ext>
              </a:extLst>
            </p:cNvPr>
            <p:cNvSpPr txBox="1"/>
            <p:nvPr/>
          </p:nvSpPr>
          <p:spPr>
            <a:xfrm>
              <a:off x="4482698" y="1658905"/>
              <a:ext cx="76495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CC0000"/>
                  </a:solidFill>
                  <a:effectLst/>
                  <a:uLnTx/>
                  <a:uFillTx/>
                  <a:latin typeface="Arial" panose="020B0604020202020204" pitchFamily="34" charset="0"/>
                  <a:ea typeface="+mn-ea"/>
                  <a:cs typeface="Arial" panose="020B0604020202020204" pitchFamily="34" charset="0"/>
                </a:rPr>
                <a:t>AS3,X</a:t>
              </a:r>
            </a:p>
          </p:txBody>
        </p:sp>
      </p:grpSp>
      <p:grpSp>
        <p:nvGrpSpPr>
          <p:cNvPr id="335" name="Group 117">
            <a:extLst>
              <a:ext uri="{FF2B5EF4-FFF2-40B4-BE49-F238E27FC236}">
                <a16:creationId xmlns:a16="http://schemas.microsoft.com/office/drawing/2014/main" id="{499578B2-9337-6441-BD75-B09C9CAC1963}"/>
              </a:ext>
            </a:extLst>
          </p:cNvPr>
          <p:cNvGrpSpPr>
            <a:grpSpLocks/>
          </p:cNvGrpSpPr>
          <p:nvPr/>
        </p:nvGrpSpPr>
        <p:grpSpPr bwMode="auto">
          <a:xfrm>
            <a:off x="7038891" y="2604083"/>
            <a:ext cx="1290638" cy="481013"/>
            <a:chOff x="2282" y="2446"/>
            <a:chExt cx="813" cy="303"/>
          </a:xfrm>
        </p:grpSpPr>
        <p:sp>
          <p:nvSpPr>
            <p:cNvPr id="336" name="AutoShape 118">
              <a:extLst>
                <a:ext uri="{FF2B5EF4-FFF2-40B4-BE49-F238E27FC236}">
                  <a16:creationId xmlns:a16="http://schemas.microsoft.com/office/drawing/2014/main" id="{87CF43BB-9638-1849-BCC0-3D8B346AB96B}"/>
                </a:ext>
              </a:extLst>
            </p:cNvPr>
            <p:cNvSpPr>
              <a:spLocks noChangeArrowheads="1"/>
            </p:cNvSpPr>
            <p:nvPr/>
          </p:nvSpPr>
          <p:spPr bwMode="auto">
            <a:xfrm rot="19396893">
              <a:off x="2282" y="2446"/>
              <a:ext cx="484" cy="163"/>
            </a:xfrm>
            <a:prstGeom prst="leftArrow">
              <a:avLst>
                <a:gd name="adj1" fmla="val 50000"/>
                <a:gd name="adj2" fmla="val 69540"/>
              </a:avLst>
            </a:prstGeom>
            <a:gradFill rotWithShape="1">
              <a:gsLst>
                <a:gs pos="0">
                  <a:srgbClr val="C00000"/>
                </a:gs>
                <a:gs pos="100000">
                  <a:srgbClr val="FFFFFF"/>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37" name="Text Box 119">
              <a:extLst>
                <a:ext uri="{FF2B5EF4-FFF2-40B4-BE49-F238E27FC236}">
                  <a16:creationId xmlns:a16="http://schemas.microsoft.com/office/drawing/2014/main" id="{F6316E17-9D4A-514F-B9C2-2CE5C2F0F227}"/>
                </a:ext>
              </a:extLst>
            </p:cNvPr>
            <p:cNvSpPr txBox="1">
              <a:spLocks noChangeArrowheads="1"/>
            </p:cNvSpPr>
            <p:nvPr/>
          </p:nvSpPr>
          <p:spPr bwMode="auto">
            <a:xfrm>
              <a:off x="2496" y="2559"/>
              <a:ext cx="599" cy="1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C00000"/>
                  </a:solidFill>
                  <a:effectLst/>
                  <a:uLnTx/>
                  <a:uFillTx/>
                  <a:latin typeface="Arial" charset="0"/>
                  <a:ea typeface="ＭＳ Ｐゴシック" charset="0"/>
                </a:rPr>
                <a:t>AS3, X</a:t>
              </a:r>
            </a:p>
          </p:txBody>
        </p:sp>
      </p:grpSp>
      <p:sp>
        <p:nvSpPr>
          <p:cNvPr id="382" name="Rectangle 4">
            <a:extLst>
              <a:ext uri="{FF2B5EF4-FFF2-40B4-BE49-F238E27FC236}">
                <a16:creationId xmlns:a16="http://schemas.microsoft.com/office/drawing/2014/main" id="{150C22F5-5F48-A74D-BE4D-A010E505643C}"/>
              </a:ext>
            </a:extLst>
          </p:cNvPr>
          <p:cNvSpPr txBox="1">
            <a:spLocks noChangeArrowheads="1"/>
          </p:cNvSpPr>
          <p:nvPr/>
        </p:nvSpPr>
        <p:spPr bwMode="auto">
          <a:xfrm>
            <a:off x="3131508" y="4506640"/>
            <a:ext cx="8943583" cy="5519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2100" indent="-292100">
              <a:lnSpc>
                <a:spcPct val="90000"/>
              </a:lnSpc>
            </a:pPr>
            <a:r>
              <a:rPr lang="en-US" sz="2400" kern="0" dirty="0"/>
              <a:t>recall: </a:t>
            </a:r>
            <a:r>
              <a:rPr lang="en-US" sz="2400" kern="0" dirty="0">
                <a:cs typeface="Arial"/>
              </a:rPr>
              <a:t>1</a:t>
            </a:r>
            <a:r>
              <a:rPr lang="en-US" sz="2400" kern="0" dirty="0"/>
              <a:t>a, </a:t>
            </a:r>
            <a:r>
              <a:rPr lang="en-US" sz="2400" kern="0" dirty="0">
                <a:cs typeface="Arial"/>
              </a:rPr>
              <a:t>1</a:t>
            </a:r>
            <a:r>
              <a:rPr lang="en-US" sz="2400" kern="0" dirty="0"/>
              <a:t>b, </a:t>
            </a:r>
            <a:r>
              <a:rPr lang="en-US" sz="2400" kern="0" dirty="0">
                <a:cs typeface="Arial"/>
              </a:rPr>
              <a:t>1</a:t>
            </a:r>
            <a:r>
              <a:rPr lang="en-US" sz="2400" kern="0" dirty="0"/>
              <a:t>d learn via iBGP from </a:t>
            </a:r>
            <a:r>
              <a:rPr lang="en-US" sz="2400" kern="0" dirty="0">
                <a:cs typeface="Arial"/>
              </a:rPr>
              <a:t>1</a:t>
            </a:r>
            <a:r>
              <a:rPr lang="en-US" sz="2400" kern="0" dirty="0"/>
              <a:t>c: “path to X goes through </a:t>
            </a:r>
            <a:r>
              <a:rPr lang="en-US" sz="2400" kern="0" dirty="0">
                <a:cs typeface="Arial"/>
              </a:rPr>
              <a:t>1</a:t>
            </a:r>
            <a:r>
              <a:rPr lang="en-US" sz="2400" kern="0" dirty="0"/>
              <a:t>c”</a:t>
            </a:r>
          </a:p>
        </p:txBody>
      </p:sp>
      <p:sp>
        <p:nvSpPr>
          <p:cNvPr id="383" name="Rectangle 4">
            <a:extLst>
              <a:ext uri="{FF2B5EF4-FFF2-40B4-BE49-F238E27FC236}">
                <a16:creationId xmlns:a16="http://schemas.microsoft.com/office/drawing/2014/main" id="{A936D0A1-022F-4647-A4D0-30D9C829DC21}"/>
              </a:ext>
            </a:extLst>
          </p:cNvPr>
          <p:cNvSpPr txBox="1">
            <a:spLocks noChangeArrowheads="1"/>
          </p:cNvSpPr>
          <p:nvPr/>
        </p:nvSpPr>
        <p:spPr bwMode="auto">
          <a:xfrm>
            <a:off x="3127771" y="4950493"/>
            <a:ext cx="8270914" cy="5108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90000"/>
              </a:lnSpc>
            </a:pPr>
            <a:r>
              <a:rPr lang="en-US" sz="2400" dirty="0">
                <a:solidFill>
                  <a:srgbClr val="000000"/>
                </a:solidFill>
                <a:cs typeface="Arial"/>
              </a:rPr>
              <a:t>at 1</a:t>
            </a:r>
            <a:r>
              <a:rPr lang="en-US" sz="2400" dirty="0">
                <a:solidFill>
                  <a:srgbClr val="000000"/>
                </a:solidFill>
              </a:rPr>
              <a:t>d: OSPF intra-domain routing: to get to </a:t>
            </a:r>
            <a:r>
              <a:rPr lang="en-US" sz="2400" dirty="0">
                <a:solidFill>
                  <a:srgbClr val="000000"/>
                </a:solidFill>
                <a:cs typeface="Arial"/>
              </a:rPr>
              <a:t>1</a:t>
            </a:r>
            <a:r>
              <a:rPr lang="en-US" sz="2400" dirty="0">
                <a:solidFill>
                  <a:srgbClr val="000000"/>
                </a:solidFill>
              </a:rPr>
              <a:t>c, use  interface </a:t>
            </a:r>
            <a:r>
              <a:rPr lang="en-US" sz="2400" dirty="0">
                <a:solidFill>
                  <a:srgbClr val="000000"/>
                </a:solidFill>
                <a:cs typeface="Arial"/>
              </a:rPr>
              <a:t>1</a:t>
            </a:r>
          </a:p>
        </p:txBody>
      </p:sp>
      <p:grpSp>
        <p:nvGrpSpPr>
          <p:cNvPr id="384" name="Group 383">
            <a:extLst>
              <a:ext uri="{FF2B5EF4-FFF2-40B4-BE49-F238E27FC236}">
                <a16:creationId xmlns:a16="http://schemas.microsoft.com/office/drawing/2014/main" id="{ADFAD506-B45C-4B4C-8FC1-4EDFC6AC0ACA}"/>
              </a:ext>
            </a:extLst>
          </p:cNvPr>
          <p:cNvGrpSpPr/>
          <p:nvPr/>
        </p:nvGrpSpPr>
        <p:grpSpPr>
          <a:xfrm>
            <a:off x="1643507" y="1934647"/>
            <a:ext cx="1360744" cy="1068501"/>
            <a:chOff x="1089218" y="2245331"/>
            <a:chExt cx="1360744" cy="1068501"/>
          </a:xfrm>
        </p:grpSpPr>
        <p:sp>
          <p:nvSpPr>
            <p:cNvPr id="385" name="TextBox 384">
              <a:extLst>
                <a:ext uri="{FF2B5EF4-FFF2-40B4-BE49-F238E27FC236}">
                  <a16:creationId xmlns:a16="http://schemas.microsoft.com/office/drawing/2014/main" id="{0C7CB6AF-AE67-DA45-926C-00F012056ED6}"/>
                </a:ext>
              </a:extLst>
            </p:cNvPr>
            <p:cNvSpPr txBox="1"/>
            <p:nvPr/>
          </p:nvSpPr>
          <p:spPr>
            <a:xfrm>
              <a:off x="2165447" y="2998844"/>
              <a:ext cx="284515" cy="307777"/>
            </a:xfrm>
            <a:prstGeom prst="rect">
              <a:avLst/>
            </a:prstGeom>
            <a:noFill/>
          </p:spPr>
          <p:txBody>
            <a:bodyPr wrap="none" rtlCol="0">
              <a:spAutoFit/>
            </a:bodyPr>
            <a:lstStyle/>
            <a:p>
              <a:pPr eaLnBrk="0" fontAlgn="base" hangingPunct="0">
                <a:spcBef>
                  <a:spcPct val="0"/>
                </a:spcBef>
                <a:spcAft>
                  <a:spcPct val="0"/>
                </a:spcAft>
              </a:pPr>
              <a:r>
                <a:rPr lang="en-US" sz="1400" dirty="0">
                  <a:solidFill>
                    <a:srgbClr val="000000"/>
                  </a:solidFill>
                  <a:latin typeface="Arial" charset="0"/>
                  <a:ea typeface="ＭＳ Ｐゴシック" charset="0"/>
                </a:rPr>
                <a:t>1</a:t>
              </a:r>
            </a:p>
          </p:txBody>
        </p:sp>
        <p:sp>
          <p:nvSpPr>
            <p:cNvPr id="386" name="TextBox 385">
              <a:extLst>
                <a:ext uri="{FF2B5EF4-FFF2-40B4-BE49-F238E27FC236}">
                  <a16:creationId xmlns:a16="http://schemas.microsoft.com/office/drawing/2014/main" id="{A2533861-3F3D-FD42-B091-B8BC85B9C48A}"/>
                </a:ext>
              </a:extLst>
            </p:cNvPr>
            <p:cNvSpPr txBox="1"/>
            <p:nvPr/>
          </p:nvSpPr>
          <p:spPr>
            <a:xfrm>
              <a:off x="1458923" y="3006055"/>
              <a:ext cx="284515" cy="307777"/>
            </a:xfrm>
            <a:prstGeom prst="rect">
              <a:avLst/>
            </a:prstGeom>
            <a:noFill/>
          </p:spPr>
          <p:txBody>
            <a:bodyPr wrap="none" rtlCol="0">
              <a:spAutoFit/>
            </a:bodyPr>
            <a:lstStyle/>
            <a:p>
              <a:pPr eaLnBrk="0" fontAlgn="base" hangingPunct="0">
                <a:spcBef>
                  <a:spcPct val="0"/>
                </a:spcBef>
                <a:spcAft>
                  <a:spcPct val="0"/>
                </a:spcAft>
              </a:pPr>
              <a:r>
                <a:rPr lang="en-US" sz="1400" dirty="0">
                  <a:solidFill>
                    <a:srgbClr val="000000"/>
                  </a:solidFill>
                  <a:latin typeface="Arial" charset="0"/>
                  <a:ea typeface="ＭＳ Ｐゴシック" charset="0"/>
                </a:rPr>
                <a:t>2</a:t>
              </a:r>
            </a:p>
          </p:txBody>
        </p:sp>
        <p:sp>
          <p:nvSpPr>
            <p:cNvPr id="387" name="TextBox 386">
              <a:extLst>
                <a:ext uri="{FF2B5EF4-FFF2-40B4-BE49-F238E27FC236}">
                  <a16:creationId xmlns:a16="http://schemas.microsoft.com/office/drawing/2014/main" id="{F68B4CB0-326C-0D42-86AB-C27CF60EE3D4}"/>
                </a:ext>
              </a:extLst>
            </p:cNvPr>
            <p:cNvSpPr txBox="1"/>
            <p:nvPr/>
          </p:nvSpPr>
          <p:spPr>
            <a:xfrm>
              <a:off x="1149470" y="2245331"/>
              <a:ext cx="284515" cy="307777"/>
            </a:xfrm>
            <a:prstGeom prst="rect">
              <a:avLst/>
            </a:prstGeom>
            <a:noFill/>
          </p:spPr>
          <p:txBody>
            <a:bodyPr wrap="none" rtlCol="0">
              <a:spAutoFit/>
            </a:bodyPr>
            <a:lstStyle/>
            <a:p>
              <a:pPr eaLnBrk="0" fontAlgn="base" hangingPunct="0">
                <a:spcBef>
                  <a:spcPct val="0"/>
                </a:spcBef>
                <a:spcAft>
                  <a:spcPct val="0"/>
                </a:spcAft>
              </a:pPr>
              <a:r>
                <a:rPr lang="en-US" sz="1400" dirty="0">
                  <a:solidFill>
                    <a:srgbClr val="000000"/>
                  </a:solidFill>
                  <a:latin typeface="Arial" charset="0"/>
                  <a:ea typeface="ＭＳ Ｐゴシック" charset="0"/>
                </a:rPr>
                <a:t>1</a:t>
              </a:r>
            </a:p>
          </p:txBody>
        </p:sp>
        <p:sp>
          <p:nvSpPr>
            <p:cNvPr id="388" name="TextBox 387">
              <a:extLst>
                <a:ext uri="{FF2B5EF4-FFF2-40B4-BE49-F238E27FC236}">
                  <a16:creationId xmlns:a16="http://schemas.microsoft.com/office/drawing/2014/main" id="{8B800090-4615-2944-BDA6-CB45A842F05A}"/>
                </a:ext>
              </a:extLst>
            </p:cNvPr>
            <p:cNvSpPr txBox="1"/>
            <p:nvPr/>
          </p:nvSpPr>
          <p:spPr>
            <a:xfrm>
              <a:off x="1089218" y="2743635"/>
              <a:ext cx="284515" cy="307777"/>
            </a:xfrm>
            <a:prstGeom prst="rect">
              <a:avLst/>
            </a:prstGeom>
            <a:noFill/>
          </p:spPr>
          <p:txBody>
            <a:bodyPr wrap="none" rtlCol="0">
              <a:spAutoFit/>
            </a:bodyPr>
            <a:lstStyle/>
            <a:p>
              <a:pPr eaLnBrk="0" fontAlgn="base" hangingPunct="0">
                <a:spcBef>
                  <a:spcPct val="0"/>
                </a:spcBef>
                <a:spcAft>
                  <a:spcPct val="0"/>
                </a:spcAft>
              </a:pPr>
              <a:r>
                <a:rPr lang="en-US" sz="1400" dirty="0">
                  <a:solidFill>
                    <a:srgbClr val="000000"/>
                  </a:solidFill>
                  <a:latin typeface="Arial" charset="0"/>
                  <a:ea typeface="ＭＳ Ｐゴシック" charset="0"/>
                </a:rPr>
                <a:t>2</a:t>
              </a:r>
            </a:p>
          </p:txBody>
        </p:sp>
      </p:grpSp>
      <p:grpSp>
        <p:nvGrpSpPr>
          <p:cNvPr id="389" name="Group 388">
            <a:extLst>
              <a:ext uri="{FF2B5EF4-FFF2-40B4-BE49-F238E27FC236}">
                <a16:creationId xmlns:a16="http://schemas.microsoft.com/office/drawing/2014/main" id="{DD703AF9-72B5-3F48-80CB-0B4A55731A03}"/>
              </a:ext>
            </a:extLst>
          </p:cNvPr>
          <p:cNvGrpSpPr/>
          <p:nvPr/>
        </p:nvGrpSpPr>
        <p:grpSpPr>
          <a:xfrm>
            <a:off x="1126378" y="3091210"/>
            <a:ext cx="1694528" cy="3353900"/>
            <a:chOff x="537654" y="3379309"/>
            <a:chExt cx="1694528" cy="2911109"/>
          </a:xfrm>
        </p:grpSpPr>
        <p:sp>
          <p:nvSpPr>
            <p:cNvPr id="390" name="Freeform 389">
              <a:extLst>
                <a:ext uri="{FF2B5EF4-FFF2-40B4-BE49-F238E27FC236}">
                  <a16:creationId xmlns:a16="http://schemas.microsoft.com/office/drawing/2014/main" id="{549CDC2B-D2F5-684A-BC82-FF2E06D9644F}"/>
                </a:ext>
              </a:extLst>
            </p:cNvPr>
            <p:cNvSpPr/>
            <p:nvPr/>
          </p:nvSpPr>
          <p:spPr>
            <a:xfrm rot="10326036" flipH="1">
              <a:off x="771808" y="3379309"/>
              <a:ext cx="1333280" cy="959366"/>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06934 w 1167285"/>
                <a:gd name="connsiteY0" fmla="*/ 967578 h 967578"/>
                <a:gd name="connsiteX1" fmla="*/ 0 w 1167285"/>
                <a:gd name="connsiteY1" fmla="*/ 0 h 967578"/>
                <a:gd name="connsiteX2" fmla="*/ 1005993 w 1167285"/>
                <a:gd name="connsiteY2" fmla="*/ 46284 h 967578"/>
                <a:gd name="connsiteX3" fmla="*/ 1167285 w 1167285"/>
                <a:gd name="connsiteY3" fmla="*/ 895852 h 967578"/>
                <a:gd name="connsiteX4" fmla="*/ 1006934 w 1167285"/>
                <a:gd name="connsiteY4" fmla="*/ 967578 h 967578"/>
                <a:gd name="connsiteX0" fmla="*/ 1006934 w 1167285"/>
                <a:gd name="connsiteY0" fmla="*/ 1132232 h 1132232"/>
                <a:gd name="connsiteX1" fmla="*/ 0 w 1167285"/>
                <a:gd name="connsiteY1" fmla="*/ 164654 h 1132232"/>
                <a:gd name="connsiteX2" fmla="*/ 991394 w 1167285"/>
                <a:gd name="connsiteY2" fmla="*/ 130 h 1132232"/>
                <a:gd name="connsiteX3" fmla="*/ 1167285 w 1167285"/>
                <a:gd name="connsiteY3" fmla="*/ 1060506 h 1132232"/>
                <a:gd name="connsiteX4" fmla="*/ 1006934 w 1167285"/>
                <a:gd name="connsiteY4" fmla="*/ 1132232 h 1132232"/>
                <a:gd name="connsiteX0" fmla="*/ 986900 w 1167285"/>
                <a:gd name="connsiteY0" fmla="*/ 1088164 h 1088164"/>
                <a:gd name="connsiteX1" fmla="*/ 0 w 1167285"/>
                <a:gd name="connsiteY1" fmla="*/ 164654 h 1088164"/>
                <a:gd name="connsiteX2" fmla="*/ 991394 w 1167285"/>
                <a:gd name="connsiteY2" fmla="*/ 130 h 1088164"/>
                <a:gd name="connsiteX3" fmla="*/ 1167285 w 1167285"/>
                <a:gd name="connsiteY3" fmla="*/ 1060506 h 1088164"/>
                <a:gd name="connsiteX4" fmla="*/ 986900 w 1167285"/>
                <a:gd name="connsiteY4" fmla="*/ 1088164 h 1088164"/>
                <a:gd name="connsiteX0" fmla="*/ 986900 w 1167285"/>
                <a:gd name="connsiteY0" fmla="*/ 1088164 h 1088164"/>
                <a:gd name="connsiteX1" fmla="*/ 0 w 1167285"/>
                <a:gd name="connsiteY1" fmla="*/ 164654 h 1088164"/>
                <a:gd name="connsiteX2" fmla="*/ 991394 w 1167285"/>
                <a:gd name="connsiteY2" fmla="*/ 130 h 1088164"/>
                <a:gd name="connsiteX3" fmla="*/ 1167285 w 1167285"/>
                <a:gd name="connsiteY3" fmla="*/ 1060506 h 1088164"/>
                <a:gd name="connsiteX4" fmla="*/ 986900 w 1167285"/>
                <a:gd name="connsiteY4" fmla="*/ 1088164 h 1088164"/>
                <a:gd name="connsiteX0" fmla="*/ 986900 w 1332977"/>
                <a:gd name="connsiteY0" fmla="*/ 1088164 h 1088164"/>
                <a:gd name="connsiteX1" fmla="*/ 0 w 1332977"/>
                <a:gd name="connsiteY1" fmla="*/ 164654 h 1088164"/>
                <a:gd name="connsiteX2" fmla="*/ 991394 w 1332977"/>
                <a:gd name="connsiteY2" fmla="*/ 130 h 1088164"/>
                <a:gd name="connsiteX3" fmla="*/ 1332977 w 1332977"/>
                <a:gd name="connsiteY3" fmla="*/ 1045574 h 1088164"/>
                <a:gd name="connsiteX4" fmla="*/ 986900 w 1332977"/>
                <a:gd name="connsiteY4" fmla="*/ 1088164 h 108816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977" h="1143414">
                  <a:moveTo>
                    <a:pt x="1029955" y="1143414"/>
                  </a:moveTo>
                  <a:cubicBezTo>
                    <a:pt x="771645" y="868623"/>
                    <a:pt x="908943" y="903822"/>
                    <a:pt x="0" y="164654"/>
                  </a:cubicBezTo>
                  <a:cubicBezTo>
                    <a:pt x="346878" y="170249"/>
                    <a:pt x="644516" y="-5465"/>
                    <a:pt x="991394" y="130"/>
                  </a:cubicBezTo>
                  <a:cubicBezTo>
                    <a:pt x="1125143" y="751678"/>
                    <a:pt x="1116033" y="592331"/>
                    <a:pt x="1332977" y="1045574"/>
                  </a:cubicBezTo>
                  <a:cubicBezTo>
                    <a:pt x="1183663" y="1029001"/>
                    <a:pt x="1194267" y="1059672"/>
                    <a:pt x="1029955" y="1143414"/>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91" name="Group 390">
              <a:extLst>
                <a:ext uri="{FF2B5EF4-FFF2-40B4-BE49-F238E27FC236}">
                  <a16:creationId xmlns:a16="http://schemas.microsoft.com/office/drawing/2014/main" id="{39E3A88F-68A5-584F-BEC8-425D5A8BD835}"/>
                </a:ext>
              </a:extLst>
            </p:cNvPr>
            <p:cNvGrpSpPr/>
            <p:nvPr/>
          </p:nvGrpSpPr>
          <p:grpSpPr>
            <a:xfrm>
              <a:off x="537654" y="4169528"/>
              <a:ext cx="1694528" cy="2120890"/>
              <a:chOff x="537654" y="4169528"/>
              <a:chExt cx="1694528" cy="2120890"/>
            </a:xfrm>
          </p:grpSpPr>
          <p:sp>
            <p:nvSpPr>
              <p:cNvPr id="392" name="Rectangle 391">
                <a:extLst>
                  <a:ext uri="{FF2B5EF4-FFF2-40B4-BE49-F238E27FC236}">
                    <a16:creationId xmlns:a16="http://schemas.microsoft.com/office/drawing/2014/main" id="{D152EA32-3362-314D-9058-7E92F68B0E18}"/>
                  </a:ext>
                </a:extLst>
              </p:cNvPr>
              <p:cNvSpPr/>
              <p:nvPr/>
            </p:nvSpPr>
            <p:spPr bwMode="auto">
              <a:xfrm rot="10800000">
                <a:off x="809301" y="4261100"/>
                <a:ext cx="1027112" cy="994484"/>
              </a:xfrm>
              <a:prstGeom prst="rect">
                <a:avLst/>
              </a:prstGeom>
              <a:gradFill rotWithShape="1">
                <a:gsLst>
                  <a:gs pos="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93" name="Group 104">
                <a:extLst>
                  <a:ext uri="{FF2B5EF4-FFF2-40B4-BE49-F238E27FC236}">
                    <a16:creationId xmlns:a16="http://schemas.microsoft.com/office/drawing/2014/main" id="{D95F1039-BDB2-B441-B3DB-26648CD47D92}"/>
                  </a:ext>
                </a:extLst>
              </p:cNvPr>
              <p:cNvGrpSpPr>
                <a:grpSpLocks/>
              </p:cNvGrpSpPr>
              <p:nvPr/>
            </p:nvGrpSpPr>
            <p:grpSpPr bwMode="auto">
              <a:xfrm>
                <a:off x="812771" y="5933069"/>
                <a:ext cx="1034710" cy="357349"/>
                <a:chOff x="4128636" y="3606589"/>
                <a:chExt cx="568145" cy="338667"/>
              </a:xfrm>
            </p:grpSpPr>
            <p:sp>
              <p:nvSpPr>
                <p:cNvPr id="416" name="Oval 415">
                  <a:extLst>
                    <a:ext uri="{FF2B5EF4-FFF2-40B4-BE49-F238E27FC236}">
                      <a16:creationId xmlns:a16="http://schemas.microsoft.com/office/drawing/2014/main" id="{B8EC9765-CC7A-1C4E-A0AB-1FF29E282B9B}"/>
                    </a:ext>
                  </a:extLst>
                </p:cNvPr>
                <p:cNvSpPr/>
                <p:nvPr/>
              </p:nvSpPr>
              <p:spPr>
                <a:xfrm>
                  <a:off x="4128649" y="3720080"/>
                  <a:ext cx="568332" cy="225176"/>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7" name="Rectangle 416">
                  <a:extLst>
                    <a:ext uri="{FF2B5EF4-FFF2-40B4-BE49-F238E27FC236}">
                      <a16:creationId xmlns:a16="http://schemas.microsoft.com/office/drawing/2014/main" id="{539F60CB-2694-D941-B1DE-2BCD585F3F6D}"/>
                    </a:ext>
                  </a:extLst>
                </p:cNvPr>
                <p:cNvSpPr/>
                <p:nvPr/>
              </p:nvSpPr>
              <p:spPr>
                <a:xfrm>
                  <a:off x="4128649" y="3720080"/>
                  <a:ext cx="568332" cy="111898"/>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8" name="Oval 417">
                  <a:extLst>
                    <a:ext uri="{FF2B5EF4-FFF2-40B4-BE49-F238E27FC236}">
                      <a16:creationId xmlns:a16="http://schemas.microsoft.com/office/drawing/2014/main" id="{86DB0C5A-8F91-D44D-8DFA-67928CD0AB52}"/>
                    </a:ext>
                  </a:extLst>
                </p:cNvPr>
                <p:cNvSpPr/>
                <p:nvPr/>
              </p:nvSpPr>
              <p:spPr>
                <a:xfrm>
                  <a:off x="4128649" y="3606801"/>
                  <a:ext cx="568332" cy="225176"/>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9" name="Straight Connector 418">
                  <a:extLst>
                    <a:ext uri="{FF2B5EF4-FFF2-40B4-BE49-F238E27FC236}">
                      <a16:creationId xmlns:a16="http://schemas.microsoft.com/office/drawing/2014/main" id="{CE6DE9B8-5C44-9845-98B5-676AAF440E62}"/>
                    </a:ext>
                  </a:extLst>
                </p:cNvPr>
                <p:cNvCxnSpPr/>
                <p:nvPr/>
              </p:nvCxnSpPr>
              <p:spPr>
                <a:xfrm>
                  <a:off x="4696981" y="3720080"/>
                  <a:ext cx="0" cy="111898"/>
                </a:xfrm>
                <a:prstGeom prst="line">
                  <a:avLst/>
                </a:prstGeom>
                <a:noFill/>
                <a:ln w="6350" cap="flat" cmpd="sng" algn="ctr">
                  <a:solidFill>
                    <a:srgbClr val="000000"/>
                  </a:solidFill>
                  <a:prstDash val="solid"/>
                </a:ln>
                <a:effectLst/>
              </p:spPr>
            </p:cxnSp>
            <p:cxnSp>
              <p:nvCxnSpPr>
                <p:cNvPr id="420" name="Straight Connector 419">
                  <a:extLst>
                    <a:ext uri="{FF2B5EF4-FFF2-40B4-BE49-F238E27FC236}">
                      <a16:creationId xmlns:a16="http://schemas.microsoft.com/office/drawing/2014/main" id="{99882D65-6F14-A943-B27E-816F5CA93CBA}"/>
                    </a:ext>
                  </a:extLst>
                </p:cNvPr>
                <p:cNvCxnSpPr/>
                <p:nvPr/>
              </p:nvCxnSpPr>
              <p:spPr>
                <a:xfrm>
                  <a:off x="4128649" y="3720080"/>
                  <a:ext cx="0" cy="111898"/>
                </a:xfrm>
                <a:prstGeom prst="line">
                  <a:avLst/>
                </a:prstGeom>
                <a:noFill/>
                <a:ln w="6350" cap="flat" cmpd="sng" algn="ctr">
                  <a:solidFill>
                    <a:srgbClr val="000000"/>
                  </a:solidFill>
                  <a:prstDash val="solid"/>
                </a:ln>
                <a:effectLst/>
              </p:spPr>
            </p:cxnSp>
          </p:grpSp>
          <p:sp>
            <p:nvSpPr>
              <p:cNvPr id="394" name="Rectangle 393">
                <a:extLst>
                  <a:ext uri="{FF2B5EF4-FFF2-40B4-BE49-F238E27FC236}">
                    <a16:creationId xmlns:a16="http://schemas.microsoft.com/office/drawing/2014/main" id="{6069C388-7EBD-A043-A5DA-70DACC434856}"/>
                  </a:ext>
                </a:extLst>
              </p:cNvPr>
              <p:cNvSpPr/>
              <p:nvPr/>
            </p:nvSpPr>
            <p:spPr bwMode="auto">
              <a:xfrm>
                <a:off x="817079" y="5203658"/>
                <a:ext cx="1027112" cy="860514"/>
              </a:xfrm>
              <a:prstGeom prst="rect">
                <a:avLst/>
              </a:prstGeom>
              <a:gradFill rotWithShape="1">
                <a:gsLst>
                  <a:gs pos="0">
                    <a:srgbClr val="3333CC">
                      <a:lumMod val="60000"/>
                      <a:lumOff val="40000"/>
                      <a:alpha val="62000"/>
                    </a:srgbClr>
                  </a:gs>
                  <a:gs pos="5400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5" name="Straight Connector 394">
                <a:extLst>
                  <a:ext uri="{FF2B5EF4-FFF2-40B4-BE49-F238E27FC236}">
                    <a16:creationId xmlns:a16="http://schemas.microsoft.com/office/drawing/2014/main" id="{9EF19DE7-B63D-4944-9210-CC31003025FB}"/>
                  </a:ext>
                </a:extLst>
              </p:cNvPr>
              <p:cNvCxnSpPr>
                <a:endCxn id="417" idx="1"/>
              </p:cNvCxnSpPr>
              <p:nvPr/>
            </p:nvCxnSpPr>
            <p:spPr bwMode="auto">
              <a:xfrm>
                <a:off x="801363" y="4466995"/>
                <a:ext cx="11432" cy="1644862"/>
              </a:xfrm>
              <a:prstGeom prst="line">
                <a:avLst/>
              </a:prstGeom>
              <a:noFill/>
              <a:ln w="3175" cap="flat" cmpd="sng" algn="ctr">
                <a:solidFill>
                  <a:srgbClr val="000000"/>
                </a:solidFill>
                <a:prstDash val="sysDash"/>
              </a:ln>
              <a:effectLst/>
            </p:spPr>
          </p:cxnSp>
          <p:cxnSp>
            <p:nvCxnSpPr>
              <p:cNvPr id="396" name="Straight Connector 395">
                <a:extLst>
                  <a:ext uri="{FF2B5EF4-FFF2-40B4-BE49-F238E27FC236}">
                    <a16:creationId xmlns:a16="http://schemas.microsoft.com/office/drawing/2014/main" id="{6D9BFA90-FCA6-4947-8157-4DD67BB4ED2E}"/>
                  </a:ext>
                </a:extLst>
              </p:cNvPr>
              <p:cNvCxnSpPr>
                <a:endCxn id="417" idx="3"/>
              </p:cNvCxnSpPr>
              <p:nvPr/>
            </p:nvCxnSpPr>
            <p:spPr bwMode="auto">
              <a:xfrm>
                <a:off x="1842763" y="4466995"/>
                <a:ext cx="5083" cy="1644862"/>
              </a:xfrm>
              <a:prstGeom prst="line">
                <a:avLst/>
              </a:prstGeom>
              <a:noFill/>
              <a:ln w="3175" cap="flat" cmpd="sng" algn="ctr">
                <a:solidFill>
                  <a:srgbClr val="000000"/>
                </a:solidFill>
                <a:prstDash val="sysDash"/>
              </a:ln>
              <a:effectLst/>
            </p:spPr>
          </p:cxnSp>
          <p:grpSp>
            <p:nvGrpSpPr>
              <p:cNvPr id="397" name="Group 9">
                <a:extLst>
                  <a:ext uri="{FF2B5EF4-FFF2-40B4-BE49-F238E27FC236}">
                    <a16:creationId xmlns:a16="http://schemas.microsoft.com/office/drawing/2014/main" id="{13F6DEF6-9A01-B549-80A5-3FC2E1007CDE}"/>
                  </a:ext>
                </a:extLst>
              </p:cNvPr>
              <p:cNvGrpSpPr>
                <a:grpSpLocks/>
              </p:cNvGrpSpPr>
              <p:nvPr/>
            </p:nvGrpSpPr>
            <p:grpSpPr bwMode="auto">
              <a:xfrm>
                <a:off x="777993" y="4169528"/>
                <a:ext cx="1079500" cy="395024"/>
                <a:chOff x="2183302" y="1574638"/>
                <a:chExt cx="1200154" cy="430181"/>
              </a:xfrm>
            </p:grpSpPr>
            <p:sp>
              <p:nvSpPr>
                <p:cNvPr id="407" name="Oval 406">
                  <a:extLst>
                    <a:ext uri="{FF2B5EF4-FFF2-40B4-BE49-F238E27FC236}">
                      <a16:creationId xmlns:a16="http://schemas.microsoft.com/office/drawing/2014/main" id="{E06F7110-8919-FE4C-AC87-8E0C5F91962D}"/>
                    </a:ext>
                  </a:extLst>
                </p:cNvPr>
                <p:cNvSpPr/>
                <p:nvPr/>
              </p:nvSpPr>
              <p:spPr bwMode="auto">
                <a:xfrm flipV="1">
                  <a:off x="2186832" y="1690517"/>
                  <a:ext cx="1194859" cy="31430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08" name="Rectangle 407">
                  <a:extLst>
                    <a:ext uri="{FF2B5EF4-FFF2-40B4-BE49-F238E27FC236}">
                      <a16:creationId xmlns:a16="http://schemas.microsoft.com/office/drawing/2014/main" id="{1263FC99-850B-354C-828E-2DFE33C94D05}"/>
                    </a:ext>
                  </a:extLst>
                </p:cNvPr>
                <p:cNvSpPr/>
                <p:nvPr/>
              </p:nvSpPr>
              <p:spPr bwMode="auto">
                <a:xfrm>
                  <a:off x="2183302" y="1734964"/>
                  <a:ext cx="1198389" cy="112704"/>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37185517-F7A7-3C46-ACEA-5DFF7F55D04F}"/>
                    </a:ext>
                  </a:extLst>
                </p:cNvPr>
                <p:cNvSpPr/>
                <p:nvPr/>
              </p:nvSpPr>
              <p:spPr bwMode="auto">
                <a:xfrm flipV="1">
                  <a:off x="2183302" y="1574638"/>
                  <a:ext cx="1196624" cy="314302"/>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10" name="Freeform 409">
                  <a:extLst>
                    <a:ext uri="{FF2B5EF4-FFF2-40B4-BE49-F238E27FC236}">
                      <a16:creationId xmlns:a16="http://schemas.microsoft.com/office/drawing/2014/main" id="{2A0D148B-1E69-F74C-9168-42E9D8669D5B}"/>
                    </a:ext>
                  </a:extLst>
                </p:cNvPr>
                <p:cNvSpPr/>
                <p:nvPr/>
              </p:nvSpPr>
              <p:spPr bwMode="auto">
                <a:xfrm>
                  <a:off x="2490400" y="1671469"/>
                  <a:ext cx="582428" cy="15715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1" name="Freeform 410">
                  <a:extLst>
                    <a:ext uri="{FF2B5EF4-FFF2-40B4-BE49-F238E27FC236}">
                      <a16:creationId xmlns:a16="http://schemas.microsoft.com/office/drawing/2014/main" id="{60153E75-3A78-5F4E-99F0-D0B2CCE3A093}"/>
                    </a:ext>
                  </a:extLst>
                </p:cNvPr>
                <p:cNvSpPr/>
                <p:nvPr/>
              </p:nvSpPr>
              <p:spPr bwMode="auto">
                <a:xfrm>
                  <a:off x="2430393" y="1630197"/>
                  <a:ext cx="702443" cy="109529"/>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2" name="Freeform 411">
                  <a:extLst>
                    <a:ext uri="{FF2B5EF4-FFF2-40B4-BE49-F238E27FC236}">
                      <a16:creationId xmlns:a16="http://schemas.microsoft.com/office/drawing/2014/main" id="{601C0BE5-07B2-5A44-9AF5-1E88D8B70EA7}"/>
                    </a:ext>
                  </a:extLst>
                </p:cNvPr>
                <p:cNvSpPr/>
                <p:nvPr/>
              </p:nvSpPr>
              <p:spPr bwMode="auto">
                <a:xfrm>
                  <a:off x="2892805" y="1723852"/>
                  <a:ext cx="257680" cy="95243"/>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3" name="Freeform 412">
                  <a:extLst>
                    <a:ext uri="{FF2B5EF4-FFF2-40B4-BE49-F238E27FC236}">
                      <a16:creationId xmlns:a16="http://schemas.microsoft.com/office/drawing/2014/main" id="{B6C2D27C-731D-CB40-8327-ED66BE8F028D}"/>
                    </a:ext>
                  </a:extLst>
                </p:cNvPr>
                <p:cNvSpPr/>
                <p:nvPr/>
              </p:nvSpPr>
              <p:spPr bwMode="auto">
                <a:xfrm>
                  <a:off x="2418037" y="1725440"/>
                  <a:ext cx="254150" cy="95243"/>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4" name="Straight Connector 413">
                  <a:extLst>
                    <a:ext uri="{FF2B5EF4-FFF2-40B4-BE49-F238E27FC236}">
                      <a16:creationId xmlns:a16="http://schemas.microsoft.com/office/drawing/2014/main" id="{391576BE-56F1-FE40-8DB0-3ECE07E1E2D8}"/>
                    </a:ext>
                  </a:extLst>
                </p:cNvPr>
                <p:cNvCxnSpPr>
                  <a:endCxn id="409" idx="2"/>
                </p:cNvCxnSpPr>
                <p:nvPr/>
              </p:nvCxnSpPr>
              <p:spPr bwMode="auto">
                <a:xfrm flipH="1" flipV="1">
                  <a:off x="2183302" y="1731787"/>
                  <a:ext cx="3530" cy="122228"/>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15" name="Straight Connector 414">
                  <a:extLst>
                    <a:ext uri="{FF2B5EF4-FFF2-40B4-BE49-F238E27FC236}">
                      <a16:creationId xmlns:a16="http://schemas.microsoft.com/office/drawing/2014/main" id="{82BCB90A-4258-924B-9085-32DAF2B971DC}"/>
                    </a:ext>
                  </a:extLst>
                </p:cNvPr>
                <p:cNvCxnSpPr/>
                <p:nvPr/>
              </p:nvCxnSpPr>
              <p:spPr bwMode="auto">
                <a:xfrm flipH="1" flipV="1">
                  <a:off x="3379926" y="1728615"/>
                  <a:ext cx="3530" cy="122228"/>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sp>
            <p:nvSpPr>
              <p:cNvPr id="398" name="Rectangle 397">
                <a:extLst>
                  <a:ext uri="{FF2B5EF4-FFF2-40B4-BE49-F238E27FC236}">
                    <a16:creationId xmlns:a16="http://schemas.microsoft.com/office/drawing/2014/main" id="{5BF3A9A6-52A8-034D-ACD3-16781CAD5124}"/>
                  </a:ext>
                </a:extLst>
              </p:cNvPr>
              <p:cNvSpPr/>
              <p:nvPr/>
            </p:nvSpPr>
            <p:spPr bwMode="auto">
              <a:xfrm>
                <a:off x="546153" y="4588083"/>
                <a:ext cx="1670709" cy="1303807"/>
              </a:xfrm>
              <a:prstGeom prst="rect">
                <a:avLst/>
              </a:prstGeom>
              <a:solidFill>
                <a:srgbClr val="FFFFFF"/>
              </a:solidFill>
              <a:ln w="9525" cap="flat" cmpd="sng" algn="ctr">
                <a:solidFill>
                  <a:srgbClr val="000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9" name="TextBox 398">
                <a:extLst>
                  <a:ext uri="{FF2B5EF4-FFF2-40B4-BE49-F238E27FC236}">
                    <a16:creationId xmlns:a16="http://schemas.microsoft.com/office/drawing/2014/main" id="{2C75AB46-AB33-9740-81EC-74708279DD87}"/>
                  </a:ext>
                </a:extLst>
              </p:cNvPr>
              <p:cNvSpPr txBox="1"/>
              <p:nvPr/>
            </p:nvSpPr>
            <p:spPr>
              <a:xfrm>
                <a:off x="540390" y="4583226"/>
                <a:ext cx="620971" cy="311193"/>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dest</a:t>
                </a:r>
              </a:p>
            </p:txBody>
          </p:sp>
          <p:sp>
            <p:nvSpPr>
              <p:cNvPr id="400" name="TextBox 399">
                <a:extLst>
                  <a:ext uri="{FF2B5EF4-FFF2-40B4-BE49-F238E27FC236}">
                    <a16:creationId xmlns:a16="http://schemas.microsoft.com/office/drawing/2014/main" id="{38686A09-0D03-A841-8404-D171F189F414}"/>
                  </a:ext>
                </a:extLst>
              </p:cNvPr>
              <p:cNvSpPr txBox="1"/>
              <p:nvPr/>
            </p:nvSpPr>
            <p:spPr>
              <a:xfrm>
                <a:off x="1162170" y="4587898"/>
                <a:ext cx="1070012" cy="311193"/>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interface</a:t>
                </a:r>
              </a:p>
            </p:txBody>
          </p:sp>
          <p:cxnSp>
            <p:nvCxnSpPr>
              <p:cNvPr id="401" name="Straight Connector 400">
                <a:extLst>
                  <a:ext uri="{FF2B5EF4-FFF2-40B4-BE49-F238E27FC236}">
                    <a16:creationId xmlns:a16="http://schemas.microsoft.com/office/drawing/2014/main" id="{AC8CBB51-A053-514E-ACD9-6151F97FD682}"/>
                  </a:ext>
                </a:extLst>
              </p:cNvPr>
              <p:cNvCxnSpPr/>
              <p:nvPr/>
            </p:nvCxnSpPr>
            <p:spPr bwMode="auto">
              <a:xfrm>
                <a:off x="1154183" y="4593421"/>
                <a:ext cx="1345" cy="1293547"/>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02" name="Straight Connector 401">
                <a:extLst>
                  <a:ext uri="{FF2B5EF4-FFF2-40B4-BE49-F238E27FC236}">
                    <a16:creationId xmlns:a16="http://schemas.microsoft.com/office/drawing/2014/main" id="{FA2F333C-3FD2-9242-83D6-E9279BB9AEE7}"/>
                  </a:ext>
                </a:extLst>
              </p:cNvPr>
              <p:cNvCxnSpPr/>
              <p:nvPr/>
            </p:nvCxnSpPr>
            <p:spPr bwMode="auto">
              <a:xfrm flipH="1">
                <a:off x="537654" y="4911108"/>
                <a:ext cx="1679208" cy="0"/>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405" name="TextBox 404">
                <a:extLst>
                  <a:ext uri="{FF2B5EF4-FFF2-40B4-BE49-F238E27FC236}">
                    <a16:creationId xmlns:a16="http://schemas.microsoft.com/office/drawing/2014/main" id="{925E3165-C5C1-3A45-B26E-AE3DA3A443EB}"/>
                  </a:ext>
                </a:extLst>
              </p:cNvPr>
              <p:cNvSpPr txBox="1"/>
              <p:nvPr/>
            </p:nvSpPr>
            <p:spPr>
              <a:xfrm>
                <a:off x="1222724" y="4844159"/>
                <a:ext cx="415498" cy="32057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29" name="TextBox 428">
                <a:extLst>
                  <a:ext uri="{FF2B5EF4-FFF2-40B4-BE49-F238E27FC236}">
                    <a16:creationId xmlns:a16="http://schemas.microsoft.com/office/drawing/2014/main" id="{E4A6E61C-D8FE-C44E-8F63-CE8EC820D104}"/>
                  </a:ext>
                </a:extLst>
              </p:cNvPr>
              <p:cNvSpPr txBox="1"/>
              <p:nvPr/>
            </p:nvSpPr>
            <p:spPr>
              <a:xfrm>
                <a:off x="1218025" y="5574320"/>
                <a:ext cx="415498" cy="32057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30" name="TextBox 429">
                <a:extLst>
                  <a:ext uri="{FF2B5EF4-FFF2-40B4-BE49-F238E27FC236}">
                    <a16:creationId xmlns:a16="http://schemas.microsoft.com/office/drawing/2014/main" id="{5B871468-78AD-9241-9FD3-D72F178B0CE9}"/>
                  </a:ext>
                </a:extLst>
              </p:cNvPr>
              <p:cNvSpPr txBox="1"/>
              <p:nvPr/>
            </p:nvSpPr>
            <p:spPr>
              <a:xfrm>
                <a:off x="646020" y="4843576"/>
                <a:ext cx="415498" cy="32057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31" name="TextBox 430">
                <a:extLst>
                  <a:ext uri="{FF2B5EF4-FFF2-40B4-BE49-F238E27FC236}">
                    <a16:creationId xmlns:a16="http://schemas.microsoft.com/office/drawing/2014/main" id="{17B61233-E6CB-4344-B113-8735ED26C804}"/>
                  </a:ext>
                </a:extLst>
              </p:cNvPr>
              <p:cNvSpPr txBox="1"/>
              <p:nvPr/>
            </p:nvSpPr>
            <p:spPr>
              <a:xfrm>
                <a:off x="669517" y="5573736"/>
                <a:ext cx="415498" cy="32057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grpSp>
      </p:grpSp>
      <p:sp>
        <p:nvSpPr>
          <p:cNvPr id="422" name="TextBox 421">
            <a:extLst>
              <a:ext uri="{FF2B5EF4-FFF2-40B4-BE49-F238E27FC236}">
                <a16:creationId xmlns:a16="http://schemas.microsoft.com/office/drawing/2014/main" id="{1B442015-A8C1-5147-B3B9-FA235C7F9741}"/>
              </a:ext>
            </a:extLst>
          </p:cNvPr>
          <p:cNvSpPr txBox="1"/>
          <p:nvPr/>
        </p:nvSpPr>
        <p:spPr>
          <a:xfrm>
            <a:off x="491927" y="2538311"/>
            <a:ext cx="1117981" cy="840230"/>
          </a:xfrm>
          <a:prstGeom prst="rect">
            <a:avLst/>
          </a:prstGeom>
          <a:noFill/>
        </p:spPr>
        <p:txBody>
          <a:bodyPr wrap="square" rtlCol="0">
            <a:spAutoFit/>
          </a:bodyPr>
          <a:lstStyle/>
          <a:p>
            <a:pPr eaLnBrk="0" fontAlgn="base" hangingPunct="0">
              <a:lnSpc>
                <a:spcPct val="90000"/>
              </a:lnSpc>
              <a:spcBef>
                <a:spcPct val="0"/>
              </a:spcBef>
              <a:spcAft>
                <a:spcPct val="0"/>
              </a:spcAft>
            </a:pPr>
            <a:r>
              <a:rPr lang="en-US" dirty="0">
                <a:solidFill>
                  <a:srgbClr val="000000"/>
                </a:solidFill>
                <a:ea typeface="ＭＳ Ｐゴシック" charset="0"/>
              </a:rPr>
              <a:t>local link interfaces</a:t>
            </a:r>
          </a:p>
          <a:p>
            <a:pPr eaLnBrk="0" fontAlgn="base" hangingPunct="0">
              <a:lnSpc>
                <a:spcPct val="90000"/>
              </a:lnSpc>
              <a:spcBef>
                <a:spcPct val="0"/>
              </a:spcBef>
              <a:spcAft>
                <a:spcPct val="0"/>
              </a:spcAft>
            </a:pPr>
            <a:r>
              <a:rPr lang="en-US" dirty="0">
                <a:solidFill>
                  <a:srgbClr val="000000"/>
                </a:solidFill>
                <a:ea typeface="ＭＳ Ｐゴシック" charset="0"/>
              </a:rPr>
              <a:t>at 1a, 1d</a:t>
            </a:r>
          </a:p>
        </p:txBody>
      </p:sp>
      <p:sp>
        <p:nvSpPr>
          <p:cNvPr id="428" name="Rectangle 4">
            <a:extLst>
              <a:ext uri="{FF2B5EF4-FFF2-40B4-BE49-F238E27FC236}">
                <a16:creationId xmlns:a16="http://schemas.microsoft.com/office/drawing/2014/main" id="{AACCBEA1-299A-5C44-A466-34FB8D29936F}"/>
              </a:ext>
            </a:extLst>
          </p:cNvPr>
          <p:cNvSpPr txBox="1">
            <a:spLocks noChangeArrowheads="1"/>
          </p:cNvSpPr>
          <p:nvPr/>
        </p:nvSpPr>
        <p:spPr bwMode="auto">
          <a:xfrm>
            <a:off x="3129859" y="5365940"/>
            <a:ext cx="8270914" cy="5108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90000"/>
              </a:lnSpc>
            </a:pPr>
            <a:r>
              <a:rPr lang="en-US" sz="2400" dirty="0">
                <a:solidFill>
                  <a:srgbClr val="000000"/>
                </a:solidFill>
                <a:cs typeface="Arial"/>
              </a:rPr>
              <a:t>at 1</a:t>
            </a:r>
            <a:r>
              <a:rPr lang="en-US" sz="2400" dirty="0">
                <a:solidFill>
                  <a:srgbClr val="000000"/>
                </a:solidFill>
              </a:rPr>
              <a:t>d: to get to </a:t>
            </a:r>
            <a:r>
              <a:rPr lang="en-US" sz="2400" dirty="0">
                <a:solidFill>
                  <a:srgbClr val="000000"/>
                </a:solidFill>
                <a:cs typeface="Arial"/>
              </a:rPr>
              <a:t>X</a:t>
            </a:r>
            <a:r>
              <a:rPr lang="en-US" sz="2400" dirty="0">
                <a:solidFill>
                  <a:srgbClr val="000000"/>
                </a:solidFill>
              </a:rPr>
              <a:t>, use  interface </a:t>
            </a:r>
            <a:r>
              <a:rPr lang="en-US" sz="2400" dirty="0">
                <a:solidFill>
                  <a:srgbClr val="000000"/>
                </a:solidFill>
                <a:cs typeface="Arial"/>
              </a:rPr>
              <a:t>1</a:t>
            </a:r>
          </a:p>
        </p:txBody>
      </p:sp>
      <p:grpSp>
        <p:nvGrpSpPr>
          <p:cNvPr id="137" name="Group 136">
            <a:extLst>
              <a:ext uri="{FF2B5EF4-FFF2-40B4-BE49-F238E27FC236}">
                <a16:creationId xmlns:a16="http://schemas.microsoft.com/office/drawing/2014/main" id="{74D48CBB-9624-F749-B349-65E926E47760}"/>
              </a:ext>
            </a:extLst>
          </p:cNvPr>
          <p:cNvGrpSpPr/>
          <p:nvPr/>
        </p:nvGrpSpPr>
        <p:grpSpPr>
          <a:xfrm>
            <a:off x="1260825" y="5090966"/>
            <a:ext cx="917328" cy="370003"/>
            <a:chOff x="1260825" y="5090966"/>
            <a:chExt cx="917328" cy="370003"/>
          </a:xfrm>
        </p:grpSpPr>
        <p:sp>
          <p:nvSpPr>
            <p:cNvPr id="3" name="TextBox 2">
              <a:extLst>
                <a:ext uri="{FF2B5EF4-FFF2-40B4-BE49-F238E27FC236}">
                  <a16:creationId xmlns:a16="http://schemas.microsoft.com/office/drawing/2014/main" id="{B149D47F-47C2-4640-90D5-811DF0983406}"/>
                </a:ext>
              </a:extLst>
            </p:cNvPr>
            <p:cNvSpPr txBox="1"/>
            <p:nvPr/>
          </p:nvSpPr>
          <p:spPr>
            <a:xfrm>
              <a:off x="1260825" y="5091637"/>
              <a:ext cx="399468" cy="369332"/>
            </a:xfrm>
            <a:prstGeom prst="rect">
              <a:avLst/>
            </a:prstGeom>
            <a:noFill/>
          </p:spPr>
          <p:txBody>
            <a:bodyPr wrap="none" rtlCol="0">
              <a:spAutoFit/>
            </a:bodyPr>
            <a:lstStyle/>
            <a:p>
              <a:r>
                <a:rPr lang="en-US" dirty="0"/>
                <a:t>1c</a:t>
              </a:r>
            </a:p>
          </p:txBody>
        </p:sp>
        <p:sp>
          <p:nvSpPr>
            <p:cNvPr id="432" name="TextBox 431">
              <a:extLst>
                <a:ext uri="{FF2B5EF4-FFF2-40B4-BE49-F238E27FC236}">
                  <a16:creationId xmlns:a16="http://schemas.microsoft.com/office/drawing/2014/main" id="{7F7426CB-FA4A-DA4E-B303-D5ABA601A29A}"/>
                </a:ext>
              </a:extLst>
            </p:cNvPr>
            <p:cNvSpPr txBox="1"/>
            <p:nvPr/>
          </p:nvSpPr>
          <p:spPr>
            <a:xfrm>
              <a:off x="1876467" y="5090966"/>
              <a:ext cx="301686" cy="369332"/>
            </a:xfrm>
            <a:prstGeom prst="rect">
              <a:avLst/>
            </a:prstGeom>
            <a:noFill/>
          </p:spPr>
          <p:txBody>
            <a:bodyPr wrap="none" rtlCol="0">
              <a:spAutoFit/>
            </a:bodyPr>
            <a:lstStyle/>
            <a:p>
              <a:r>
                <a:rPr lang="en-US" dirty="0"/>
                <a:t>1</a:t>
              </a:r>
            </a:p>
          </p:txBody>
        </p:sp>
      </p:grpSp>
      <p:grpSp>
        <p:nvGrpSpPr>
          <p:cNvPr id="4" name="Group 3">
            <a:extLst>
              <a:ext uri="{FF2B5EF4-FFF2-40B4-BE49-F238E27FC236}">
                <a16:creationId xmlns:a16="http://schemas.microsoft.com/office/drawing/2014/main" id="{60B1F976-91BA-9E43-BECA-BFF703ACCF4A}"/>
              </a:ext>
            </a:extLst>
          </p:cNvPr>
          <p:cNvGrpSpPr/>
          <p:nvPr/>
        </p:nvGrpSpPr>
        <p:grpSpPr>
          <a:xfrm>
            <a:off x="1312521" y="5421278"/>
            <a:ext cx="864960" cy="372689"/>
            <a:chOff x="1312521" y="5421278"/>
            <a:chExt cx="864960" cy="372689"/>
          </a:xfrm>
        </p:grpSpPr>
        <p:sp>
          <p:nvSpPr>
            <p:cNvPr id="433" name="TextBox 432">
              <a:extLst>
                <a:ext uri="{FF2B5EF4-FFF2-40B4-BE49-F238E27FC236}">
                  <a16:creationId xmlns:a16="http://schemas.microsoft.com/office/drawing/2014/main" id="{9E836304-2537-8142-8A5E-31530A9D098A}"/>
                </a:ext>
              </a:extLst>
            </p:cNvPr>
            <p:cNvSpPr txBox="1"/>
            <p:nvPr/>
          </p:nvSpPr>
          <p:spPr>
            <a:xfrm>
              <a:off x="1312521" y="5421278"/>
              <a:ext cx="304892" cy="369332"/>
            </a:xfrm>
            <a:prstGeom prst="rect">
              <a:avLst/>
            </a:prstGeom>
            <a:noFill/>
          </p:spPr>
          <p:txBody>
            <a:bodyPr wrap="none" rtlCol="0">
              <a:spAutoFit/>
            </a:bodyPr>
            <a:lstStyle/>
            <a:p>
              <a:r>
                <a:rPr lang="en-US" dirty="0">
                  <a:solidFill>
                    <a:srgbClr val="C00000"/>
                  </a:solidFill>
                </a:rPr>
                <a:t>X</a:t>
              </a:r>
            </a:p>
          </p:txBody>
        </p:sp>
        <p:sp>
          <p:nvSpPr>
            <p:cNvPr id="434" name="TextBox 433">
              <a:extLst>
                <a:ext uri="{FF2B5EF4-FFF2-40B4-BE49-F238E27FC236}">
                  <a16:creationId xmlns:a16="http://schemas.microsoft.com/office/drawing/2014/main" id="{FF0DA654-D2E8-5144-A880-F6F9C6266762}"/>
                </a:ext>
              </a:extLst>
            </p:cNvPr>
            <p:cNvSpPr txBox="1"/>
            <p:nvPr/>
          </p:nvSpPr>
          <p:spPr>
            <a:xfrm>
              <a:off x="1875795" y="5424635"/>
              <a:ext cx="301686" cy="369332"/>
            </a:xfrm>
            <a:prstGeom prst="rect">
              <a:avLst/>
            </a:prstGeom>
            <a:noFill/>
          </p:spPr>
          <p:txBody>
            <a:bodyPr wrap="none" rtlCol="0">
              <a:spAutoFit/>
            </a:bodyPr>
            <a:lstStyle/>
            <a:p>
              <a:r>
                <a:rPr lang="en-US" dirty="0">
                  <a:solidFill>
                    <a:srgbClr val="C00000"/>
                  </a:solidFill>
                </a:rPr>
                <a:t>1</a:t>
              </a:r>
            </a:p>
          </p:txBody>
        </p:sp>
      </p:grpSp>
      <p:grpSp>
        <p:nvGrpSpPr>
          <p:cNvPr id="282" name="Group 281">
            <a:extLst>
              <a:ext uri="{FF2B5EF4-FFF2-40B4-BE49-F238E27FC236}">
                <a16:creationId xmlns:a16="http://schemas.microsoft.com/office/drawing/2014/main" id="{C144D101-D0B1-6543-A8E0-566D6F1F50E8}"/>
              </a:ext>
            </a:extLst>
          </p:cNvPr>
          <p:cNvGrpSpPr/>
          <p:nvPr/>
        </p:nvGrpSpPr>
        <p:grpSpPr>
          <a:xfrm>
            <a:off x="2293495" y="1828802"/>
            <a:ext cx="1139242" cy="1021848"/>
            <a:chOff x="852623" y="3061858"/>
            <a:chExt cx="1139242" cy="1021848"/>
          </a:xfrm>
        </p:grpSpPr>
        <p:grpSp>
          <p:nvGrpSpPr>
            <p:cNvPr id="283" name="Group 282">
              <a:extLst>
                <a:ext uri="{FF2B5EF4-FFF2-40B4-BE49-F238E27FC236}">
                  <a16:creationId xmlns:a16="http://schemas.microsoft.com/office/drawing/2014/main" id="{38F2F274-4A64-AD4E-9927-2F49E94DA059}"/>
                </a:ext>
              </a:extLst>
            </p:cNvPr>
            <p:cNvGrpSpPr/>
            <p:nvPr/>
          </p:nvGrpSpPr>
          <p:grpSpPr>
            <a:xfrm>
              <a:off x="852623" y="3198229"/>
              <a:ext cx="760478" cy="811277"/>
              <a:chOff x="4511542" y="2820739"/>
              <a:chExt cx="760478" cy="811277"/>
            </a:xfrm>
          </p:grpSpPr>
          <p:cxnSp>
            <p:nvCxnSpPr>
              <p:cNvPr id="287" name="Straight Arrow Connector 286">
                <a:extLst>
                  <a:ext uri="{FF2B5EF4-FFF2-40B4-BE49-F238E27FC236}">
                    <a16:creationId xmlns:a16="http://schemas.microsoft.com/office/drawing/2014/main" id="{176BA2B2-6ED5-8640-9902-E764DA8D04A0}"/>
                  </a:ext>
                </a:extLst>
              </p:cNvPr>
              <p:cNvCxnSpPr/>
              <p:nvPr/>
            </p:nvCxnSpPr>
            <p:spPr bwMode="auto">
              <a:xfrm flipH="1" flipV="1">
                <a:off x="4870276" y="2820739"/>
                <a:ext cx="401744" cy="302376"/>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88" name="Straight Arrow Connector 287">
                <a:extLst>
                  <a:ext uri="{FF2B5EF4-FFF2-40B4-BE49-F238E27FC236}">
                    <a16:creationId xmlns:a16="http://schemas.microsoft.com/office/drawing/2014/main" id="{2DA97166-1EA4-4344-8916-CE5D63389D3B}"/>
                  </a:ext>
                </a:extLst>
              </p:cNvPr>
              <p:cNvCxnSpPr>
                <a:cxnSpLocks/>
              </p:cNvCxnSpPr>
              <p:nvPr/>
            </p:nvCxnSpPr>
            <p:spPr bwMode="auto">
              <a:xfrm flipH="1" flipV="1">
                <a:off x="4511542" y="3225138"/>
                <a:ext cx="641247" cy="1"/>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89" name="Straight Arrow Connector 288">
                <a:extLst>
                  <a:ext uri="{FF2B5EF4-FFF2-40B4-BE49-F238E27FC236}">
                    <a16:creationId xmlns:a16="http://schemas.microsoft.com/office/drawing/2014/main" id="{575BC7B0-A666-5F4D-86ED-190B9C377AC1}"/>
                  </a:ext>
                </a:extLst>
              </p:cNvPr>
              <p:cNvCxnSpPr>
                <a:cxnSpLocks/>
              </p:cNvCxnSpPr>
              <p:nvPr/>
            </p:nvCxnSpPr>
            <p:spPr bwMode="auto">
              <a:xfrm flipH="1">
                <a:off x="4834894" y="3343933"/>
                <a:ext cx="422409" cy="288083"/>
              </a:xfrm>
              <a:prstGeom prst="straightConnector1">
                <a:avLst/>
              </a:prstGeom>
              <a:solidFill>
                <a:schemeClr val="accent1"/>
              </a:solidFill>
              <a:ln w="25400" cap="flat" cmpd="sng" algn="ctr">
                <a:solidFill>
                  <a:srgbClr val="CC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284" name="TextBox 283">
              <a:extLst>
                <a:ext uri="{FF2B5EF4-FFF2-40B4-BE49-F238E27FC236}">
                  <a16:creationId xmlns:a16="http://schemas.microsoft.com/office/drawing/2014/main" id="{B4015E0A-837A-4647-9341-12FC40A514D8}"/>
                </a:ext>
              </a:extLst>
            </p:cNvPr>
            <p:cNvSpPr txBox="1"/>
            <p:nvPr/>
          </p:nvSpPr>
          <p:spPr>
            <a:xfrm>
              <a:off x="915200" y="3355868"/>
              <a:ext cx="600614" cy="307777"/>
            </a:xfrm>
            <a:prstGeom prst="rect">
              <a:avLst/>
            </a:prstGeom>
            <a:noFill/>
          </p:spPr>
          <p:txBody>
            <a:bodyPr wrap="none" rtlCol="0">
              <a:spAutoFit/>
            </a:bodyPr>
            <a:lstStyle/>
            <a:p>
              <a:r>
                <a:rPr lang="en-US" sz="1400" i="1" dirty="0">
                  <a:solidFill>
                    <a:srgbClr val="C00000"/>
                  </a:solidFill>
                </a:rPr>
                <a:t>AS3,X</a:t>
              </a:r>
            </a:p>
          </p:txBody>
        </p:sp>
        <p:sp>
          <p:nvSpPr>
            <p:cNvPr id="285" name="TextBox 284">
              <a:extLst>
                <a:ext uri="{FF2B5EF4-FFF2-40B4-BE49-F238E27FC236}">
                  <a16:creationId xmlns:a16="http://schemas.microsoft.com/office/drawing/2014/main" id="{E2EDF494-5495-EE49-97EB-E62100D879AF}"/>
                </a:ext>
              </a:extLst>
            </p:cNvPr>
            <p:cNvSpPr txBox="1"/>
            <p:nvPr/>
          </p:nvSpPr>
          <p:spPr>
            <a:xfrm>
              <a:off x="1365356" y="3061858"/>
              <a:ext cx="600614" cy="307777"/>
            </a:xfrm>
            <a:prstGeom prst="rect">
              <a:avLst/>
            </a:prstGeom>
            <a:noFill/>
          </p:spPr>
          <p:txBody>
            <a:bodyPr wrap="none" rtlCol="0">
              <a:spAutoFit/>
            </a:bodyPr>
            <a:lstStyle/>
            <a:p>
              <a:r>
                <a:rPr lang="en-US" sz="1400" i="1" dirty="0">
                  <a:solidFill>
                    <a:srgbClr val="C00000"/>
                  </a:solidFill>
                </a:rPr>
                <a:t>AS3,X</a:t>
              </a:r>
            </a:p>
          </p:txBody>
        </p:sp>
        <p:sp>
          <p:nvSpPr>
            <p:cNvPr id="286" name="TextBox 285">
              <a:extLst>
                <a:ext uri="{FF2B5EF4-FFF2-40B4-BE49-F238E27FC236}">
                  <a16:creationId xmlns:a16="http://schemas.microsoft.com/office/drawing/2014/main" id="{7E410066-C6E9-B44F-AAFC-4640D9619FDB}"/>
                </a:ext>
              </a:extLst>
            </p:cNvPr>
            <p:cNvSpPr txBox="1"/>
            <p:nvPr/>
          </p:nvSpPr>
          <p:spPr>
            <a:xfrm>
              <a:off x="1391251" y="3775929"/>
              <a:ext cx="600614" cy="307777"/>
            </a:xfrm>
            <a:prstGeom prst="rect">
              <a:avLst/>
            </a:prstGeom>
            <a:noFill/>
          </p:spPr>
          <p:txBody>
            <a:bodyPr wrap="none" rtlCol="0">
              <a:spAutoFit/>
            </a:bodyPr>
            <a:lstStyle/>
            <a:p>
              <a:r>
                <a:rPr lang="en-US" sz="1400" i="1" dirty="0">
                  <a:solidFill>
                    <a:srgbClr val="C00000"/>
                  </a:solidFill>
                </a:rPr>
                <a:t>AS3,X</a:t>
              </a:r>
            </a:p>
          </p:txBody>
        </p:sp>
      </p:grpSp>
    </p:spTree>
    <p:extLst>
      <p:ext uri="{BB962C8B-B14F-4D97-AF65-F5344CB8AC3E}">
        <p14:creationId xmlns:p14="http://schemas.microsoft.com/office/powerpoint/2010/main" val="2489863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84"/>
                                        </p:tgtEl>
                                        <p:attrNameLst>
                                          <p:attrName>style.visibility</p:attrName>
                                        </p:attrNameLst>
                                      </p:cBhvr>
                                      <p:to>
                                        <p:strVal val="visible"/>
                                      </p:to>
                                    </p:set>
                                    <p:animEffect transition="in" filter="dissolve">
                                      <p:cBhvr>
                                        <p:cTn id="7" dur="500"/>
                                        <p:tgtEl>
                                          <p:spTgt spid="384"/>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335"/>
                                        </p:tgtEl>
                                      </p:cBhvr>
                                    </p:animEffect>
                                    <p:set>
                                      <p:cBhvr>
                                        <p:cTn id="11" dur="1" fill="hold">
                                          <p:stCondLst>
                                            <p:cond delay="499"/>
                                          </p:stCondLst>
                                        </p:cTn>
                                        <p:tgtEl>
                                          <p:spTgt spid="335"/>
                                        </p:tgtEl>
                                        <p:attrNameLst>
                                          <p:attrName>style.visibility</p:attrName>
                                        </p:attrNameLst>
                                      </p:cBhvr>
                                      <p:to>
                                        <p:strVal val="hidden"/>
                                      </p:to>
                                    </p:set>
                                  </p:childTnLst>
                                </p:cTn>
                              </p:par>
                              <p:par>
                                <p:cTn id="12" presetID="9" presetClass="exit" presetSubtype="0" fill="hold" nodeType="withEffect">
                                  <p:stCondLst>
                                    <p:cond delay="0"/>
                                  </p:stCondLst>
                                  <p:childTnLst>
                                    <p:animEffect transition="out" filter="dissolve">
                                      <p:cBhvr>
                                        <p:cTn id="13" dur="500"/>
                                        <p:tgtEl>
                                          <p:spTgt spid="246"/>
                                        </p:tgtEl>
                                      </p:cBhvr>
                                    </p:animEffect>
                                    <p:set>
                                      <p:cBhvr>
                                        <p:cTn id="14" dur="1" fill="hold">
                                          <p:stCondLst>
                                            <p:cond delay="499"/>
                                          </p:stCondLst>
                                        </p:cTn>
                                        <p:tgtEl>
                                          <p:spTgt spid="246"/>
                                        </p:tgtEl>
                                        <p:attrNameLst>
                                          <p:attrName>style.visibility</p:attrName>
                                        </p:attrNameLst>
                                      </p:cBhvr>
                                      <p:to>
                                        <p:strVal val="hidden"/>
                                      </p:to>
                                    </p:set>
                                  </p:childTnLst>
                                </p:cTn>
                              </p:par>
                              <p:par>
                                <p:cTn id="15" presetID="9" presetClass="exit" presetSubtype="0" fill="hold" nodeType="withEffect">
                                  <p:stCondLst>
                                    <p:cond delay="0"/>
                                  </p:stCondLst>
                                  <p:childTnLst>
                                    <p:animEffect transition="out" filter="dissolve">
                                      <p:cBhvr>
                                        <p:cTn id="16" dur="500"/>
                                        <p:tgtEl>
                                          <p:spTgt spid="231"/>
                                        </p:tgtEl>
                                      </p:cBhvr>
                                    </p:animEffect>
                                    <p:set>
                                      <p:cBhvr>
                                        <p:cTn id="17" dur="1" fill="hold">
                                          <p:stCondLst>
                                            <p:cond delay="499"/>
                                          </p:stCondLst>
                                        </p:cTn>
                                        <p:tgtEl>
                                          <p:spTgt spid="231"/>
                                        </p:tgtEl>
                                        <p:attrNameLst>
                                          <p:attrName>style.visibility</p:attrName>
                                        </p:attrNameLst>
                                      </p:cBhvr>
                                      <p:to>
                                        <p:strVal val="hidden"/>
                                      </p:to>
                                    </p:set>
                                  </p:childTnLst>
                                </p:cTn>
                              </p:par>
                              <p:par>
                                <p:cTn id="18" presetID="9" presetClass="entr" presetSubtype="0" fill="hold" grpId="0" nodeType="withEffect">
                                  <p:stCondLst>
                                    <p:cond delay="0"/>
                                  </p:stCondLst>
                                  <p:childTnLst>
                                    <p:set>
                                      <p:cBhvr>
                                        <p:cTn id="19" dur="1" fill="hold">
                                          <p:stCondLst>
                                            <p:cond delay="0"/>
                                          </p:stCondLst>
                                        </p:cTn>
                                        <p:tgtEl>
                                          <p:spTgt spid="422"/>
                                        </p:tgtEl>
                                        <p:attrNameLst>
                                          <p:attrName>style.visibility</p:attrName>
                                        </p:attrNameLst>
                                      </p:cBhvr>
                                      <p:to>
                                        <p:strVal val="visible"/>
                                      </p:to>
                                    </p:set>
                                    <p:animEffect transition="in" filter="dissolve">
                                      <p:cBhvr>
                                        <p:cTn id="20" dur="500"/>
                                        <p:tgtEl>
                                          <p:spTgt spid="42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389"/>
                                        </p:tgtEl>
                                        <p:attrNameLst>
                                          <p:attrName>style.visibility</p:attrName>
                                        </p:attrNameLst>
                                      </p:cBhvr>
                                      <p:to>
                                        <p:strVal val="visible"/>
                                      </p:to>
                                    </p:set>
                                    <p:animEffect transition="in" filter="wipe(up)">
                                      <p:cBhvr>
                                        <p:cTn id="25" dur="1000"/>
                                        <p:tgtEl>
                                          <p:spTgt spid="389"/>
                                        </p:tgtEl>
                                      </p:cBhvr>
                                    </p:animEffect>
                                  </p:childTnLst>
                                </p:cTn>
                              </p:par>
                              <p:par>
                                <p:cTn id="26" presetID="9" presetClass="entr" presetSubtype="0" fill="hold" nodeType="withEffect">
                                  <p:stCondLst>
                                    <p:cond delay="0"/>
                                  </p:stCondLst>
                                  <p:childTnLst>
                                    <p:set>
                                      <p:cBhvr>
                                        <p:cTn id="27" dur="1" fill="hold">
                                          <p:stCondLst>
                                            <p:cond delay="0"/>
                                          </p:stCondLst>
                                        </p:cTn>
                                        <p:tgtEl>
                                          <p:spTgt spid="137"/>
                                        </p:tgtEl>
                                        <p:attrNameLst>
                                          <p:attrName>style.visibility</p:attrName>
                                        </p:attrNameLst>
                                      </p:cBhvr>
                                      <p:to>
                                        <p:strVal val="visible"/>
                                      </p:to>
                                    </p:set>
                                    <p:animEffect transition="in" filter="dissolve">
                                      <p:cBhvr>
                                        <p:cTn id="28" dur="500"/>
                                        <p:tgtEl>
                                          <p:spTgt spid="137"/>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383"/>
                                        </p:tgtEl>
                                        <p:attrNameLst>
                                          <p:attrName>style.visibility</p:attrName>
                                        </p:attrNameLst>
                                      </p:cBhvr>
                                      <p:to>
                                        <p:strVal val="visible"/>
                                      </p:to>
                                    </p:set>
                                    <p:animEffect transition="in" filter="dissolve">
                                      <p:cBhvr>
                                        <p:cTn id="31" dur="500"/>
                                        <p:tgtEl>
                                          <p:spTgt spid="383"/>
                                        </p:tgtEl>
                                      </p:cBhvr>
                                    </p:animEffect>
                                  </p:childTnLst>
                                </p:cTn>
                              </p:par>
                              <p:par>
                                <p:cTn id="32" presetID="9" presetClass="exit" presetSubtype="0" fill="hold" grpId="1" nodeType="withEffect">
                                  <p:stCondLst>
                                    <p:cond delay="0"/>
                                  </p:stCondLst>
                                  <p:childTnLst>
                                    <p:animEffect transition="out" filter="dissolve">
                                      <p:cBhvr>
                                        <p:cTn id="33" dur="500"/>
                                        <p:tgtEl>
                                          <p:spTgt spid="422"/>
                                        </p:tgtEl>
                                      </p:cBhvr>
                                    </p:animEffect>
                                    <p:set>
                                      <p:cBhvr>
                                        <p:cTn id="34" dur="1" fill="hold">
                                          <p:stCondLst>
                                            <p:cond delay="499"/>
                                          </p:stCondLst>
                                        </p:cTn>
                                        <p:tgtEl>
                                          <p:spTgt spid="42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dissolve">
                                      <p:cBhvr>
                                        <p:cTn id="39" dur="500"/>
                                        <p:tgtEl>
                                          <p:spTgt spid="4"/>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428"/>
                                        </p:tgtEl>
                                        <p:attrNameLst>
                                          <p:attrName>style.visibility</p:attrName>
                                        </p:attrNameLst>
                                      </p:cBhvr>
                                      <p:to>
                                        <p:strVal val="visible"/>
                                      </p:to>
                                    </p:set>
                                    <p:animEffect transition="in" filter="dissolve">
                                      <p:cBhvr>
                                        <p:cTn id="42"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3" grpId="0"/>
      <p:bldP spid="422" grpId="0"/>
      <p:bldP spid="422" grpId="1"/>
      <p:bldP spid="428"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9" name="Group 708">
            <a:extLst>
              <a:ext uri="{FF2B5EF4-FFF2-40B4-BE49-F238E27FC236}">
                <a16:creationId xmlns:a16="http://schemas.microsoft.com/office/drawing/2014/main" id="{1F41E039-69B1-C84B-A231-87568310385C}"/>
              </a:ext>
            </a:extLst>
          </p:cNvPr>
          <p:cNvGrpSpPr/>
          <p:nvPr/>
        </p:nvGrpSpPr>
        <p:grpSpPr>
          <a:xfrm>
            <a:off x="1163507" y="1064076"/>
            <a:ext cx="9801110" cy="2876474"/>
            <a:chOff x="1113403" y="1064076"/>
            <a:chExt cx="9801110" cy="2876474"/>
          </a:xfrm>
        </p:grpSpPr>
        <p:grpSp>
          <p:nvGrpSpPr>
            <p:cNvPr id="710" name="Group 709">
              <a:extLst>
                <a:ext uri="{FF2B5EF4-FFF2-40B4-BE49-F238E27FC236}">
                  <a16:creationId xmlns:a16="http://schemas.microsoft.com/office/drawing/2014/main" id="{358F421E-8ED0-8E45-B17C-02ACEF578637}"/>
                </a:ext>
              </a:extLst>
            </p:cNvPr>
            <p:cNvGrpSpPr/>
            <p:nvPr/>
          </p:nvGrpSpPr>
          <p:grpSpPr>
            <a:xfrm>
              <a:off x="1113403" y="1064076"/>
              <a:ext cx="9801110" cy="2876474"/>
              <a:chOff x="1426553" y="3694542"/>
              <a:chExt cx="9801110" cy="2876474"/>
            </a:xfrm>
          </p:grpSpPr>
          <p:grpSp>
            <p:nvGrpSpPr>
              <p:cNvPr id="712" name="Group 711">
                <a:extLst>
                  <a:ext uri="{FF2B5EF4-FFF2-40B4-BE49-F238E27FC236}">
                    <a16:creationId xmlns:a16="http://schemas.microsoft.com/office/drawing/2014/main" id="{1BC421A3-D5D4-D44E-B01C-625A8BEB17CB}"/>
                  </a:ext>
                </a:extLst>
              </p:cNvPr>
              <p:cNvGrpSpPr/>
              <p:nvPr/>
            </p:nvGrpSpPr>
            <p:grpSpPr>
              <a:xfrm>
                <a:off x="1426553" y="3694542"/>
                <a:ext cx="9249542" cy="2876474"/>
                <a:chOff x="1426553" y="3694542"/>
                <a:chExt cx="9249542" cy="2876474"/>
              </a:xfrm>
            </p:grpSpPr>
            <p:grpSp>
              <p:nvGrpSpPr>
                <p:cNvPr id="730" name="Group 729">
                  <a:extLst>
                    <a:ext uri="{FF2B5EF4-FFF2-40B4-BE49-F238E27FC236}">
                      <a16:creationId xmlns:a16="http://schemas.microsoft.com/office/drawing/2014/main" id="{ABD7D0B3-FF50-7F41-A3A6-44EAF38A4B70}"/>
                    </a:ext>
                  </a:extLst>
                </p:cNvPr>
                <p:cNvGrpSpPr/>
                <p:nvPr/>
              </p:nvGrpSpPr>
              <p:grpSpPr>
                <a:xfrm>
                  <a:off x="4625977" y="4850481"/>
                  <a:ext cx="2545688" cy="1720535"/>
                  <a:chOff x="4625977" y="4850481"/>
                  <a:chExt cx="2545688" cy="1720535"/>
                </a:xfrm>
              </p:grpSpPr>
              <p:grpSp>
                <p:nvGrpSpPr>
                  <p:cNvPr id="864" name="Group 863">
                    <a:extLst>
                      <a:ext uri="{FF2B5EF4-FFF2-40B4-BE49-F238E27FC236}">
                        <a16:creationId xmlns:a16="http://schemas.microsoft.com/office/drawing/2014/main" id="{DD424EE1-85A8-444D-A8D1-7D38FAD08860}"/>
                      </a:ext>
                    </a:extLst>
                  </p:cNvPr>
                  <p:cNvGrpSpPr/>
                  <p:nvPr/>
                </p:nvGrpSpPr>
                <p:grpSpPr>
                  <a:xfrm>
                    <a:off x="4625977" y="4850481"/>
                    <a:ext cx="2545688" cy="1720535"/>
                    <a:chOff x="-2170772" y="2784954"/>
                    <a:chExt cx="2712783" cy="1853712"/>
                  </a:xfrm>
                </p:grpSpPr>
                <p:sp>
                  <p:nvSpPr>
                    <p:cNvPr id="866" name="Freeform 2">
                      <a:extLst>
                        <a:ext uri="{FF2B5EF4-FFF2-40B4-BE49-F238E27FC236}">
                          <a16:creationId xmlns:a16="http://schemas.microsoft.com/office/drawing/2014/main" id="{A08F267F-4261-B94D-A420-8BAFE1C906D9}"/>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67" name="Group 866">
                      <a:extLst>
                        <a:ext uri="{FF2B5EF4-FFF2-40B4-BE49-F238E27FC236}">
                          <a16:creationId xmlns:a16="http://schemas.microsoft.com/office/drawing/2014/main" id="{6C152276-B4D4-DD40-9914-32913FAF7494}"/>
                        </a:ext>
                      </a:extLst>
                    </p:cNvPr>
                    <p:cNvGrpSpPr/>
                    <p:nvPr/>
                  </p:nvGrpSpPr>
                  <p:grpSpPr>
                    <a:xfrm>
                      <a:off x="-1935370" y="2935816"/>
                      <a:ext cx="2333625" cy="1590649"/>
                      <a:chOff x="833331" y="2873352"/>
                      <a:chExt cx="2333625" cy="1590649"/>
                    </a:xfrm>
                  </p:grpSpPr>
                  <p:grpSp>
                    <p:nvGrpSpPr>
                      <p:cNvPr id="868" name="Group 867">
                        <a:extLst>
                          <a:ext uri="{FF2B5EF4-FFF2-40B4-BE49-F238E27FC236}">
                            <a16:creationId xmlns:a16="http://schemas.microsoft.com/office/drawing/2014/main" id="{984DD8A4-E214-7F4B-90A9-8295BFEB5C28}"/>
                          </a:ext>
                        </a:extLst>
                      </p:cNvPr>
                      <p:cNvGrpSpPr/>
                      <p:nvPr/>
                    </p:nvGrpSpPr>
                    <p:grpSpPr>
                      <a:xfrm>
                        <a:off x="1736090" y="2873352"/>
                        <a:ext cx="565150" cy="369332"/>
                        <a:chOff x="1736090" y="2873352"/>
                        <a:chExt cx="565150" cy="369332"/>
                      </a:xfrm>
                    </p:grpSpPr>
                    <p:grpSp>
                      <p:nvGrpSpPr>
                        <p:cNvPr id="914" name="Group 327">
                          <a:extLst>
                            <a:ext uri="{FF2B5EF4-FFF2-40B4-BE49-F238E27FC236}">
                              <a16:creationId xmlns:a16="http://schemas.microsoft.com/office/drawing/2014/main" id="{16416F8E-73DA-7E44-A2E1-11F9A389B401}"/>
                            </a:ext>
                          </a:extLst>
                        </p:cNvPr>
                        <p:cNvGrpSpPr>
                          <a:grpSpLocks/>
                        </p:cNvGrpSpPr>
                        <p:nvPr/>
                      </p:nvGrpSpPr>
                      <p:grpSpPr bwMode="auto">
                        <a:xfrm>
                          <a:off x="1736090" y="2893762"/>
                          <a:ext cx="565150" cy="292100"/>
                          <a:chOff x="1871277" y="1576300"/>
                          <a:chExt cx="1128371" cy="437861"/>
                        </a:xfrm>
                      </p:grpSpPr>
                      <p:sp>
                        <p:nvSpPr>
                          <p:cNvPr id="918" name="Oval 917">
                            <a:extLst>
                              <a:ext uri="{FF2B5EF4-FFF2-40B4-BE49-F238E27FC236}">
                                <a16:creationId xmlns:a16="http://schemas.microsoft.com/office/drawing/2014/main" id="{45F6DB6D-85EE-CF48-AC13-61C36E83062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19" name="Rectangle 918">
                            <a:extLst>
                              <a:ext uri="{FF2B5EF4-FFF2-40B4-BE49-F238E27FC236}">
                                <a16:creationId xmlns:a16="http://schemas.microsoft.com/office/drawing/2014/main" id="{3A14DF77-624B-E44E-87A5-E8B586AC4880}"/>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0" name="Oval 919">
                            <a:extLst>
                              <a:ext uri="{FF2B5EF4-FFF2-40B4-BE49-F238E27FC236}">
                                <a16:creationId xmlns:a16="http://schemas.microsoft.com/office/drawing/2014/main" id="{C264CA65-7553-FD42-9C26-EB736D772FB4}"/>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21" name="Freeform 920">
                            <a:extLst>
                              <a:ext uri="{FF2B5EF4-FFF2-40B4-BE49-F238E27FC236}">
                                <a16:creationId xmlns:a16="http://schemas.microsoft.com/office/drawing/2014/main" id="{9D17FB0D-D5F8-D24E-A415-30E6C2573D3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2" name="Freeform 921">
                            <a:extLst>
                              <a:ext uri="{FF2B5EF4-FFF2-40B4-BE49-F238E27FC236}">
                                <a16:creationId xmlns:a16="http://schemas.microsoft.com/office/drawing/2014/main" id="{F9A51000-975B-EB40-8B99-2B6B64AC2436}"/>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3" name="Freeform 922">
                            <a:extLst>
                              <a:ext uri="{FF2B5EF4-FFF2-40B4-BE49-F238E27FC236}">
                                <a16:creationId xmlns:a16="http://schemas.microsoft.com/office/drawing/2014/main" id="{CBF9A2EE-5BAF-6347-8868-546C1DA662E5}"/>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4" name="Freeform 923">
                            <a:extLst>
                              <a:ext uri="{FF2B5EF4-FFF2-40B4-BE49-F238E27FC236}">
                                <a16:creationId xmlns:a16="http://schemas.microsoft.com/office/drawing/2014/main" id="{66A8568D-930B-A144-96E9-3A6098D46662}"/>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25" name="Straight Connector 924">
                            <a:extLst>
                              <a:ext uri="{FF2B5EF4-FFF2-40B4-BE49-F238E27FC236}">
                                <a16:creationId xmlns:a16="http://schemas.microsoft.com/office/drawing/2014/main" id="{B45965DA-8119-F346-B78B-95D8507549C3}"/>
                              </a:ext>
                            </a:extLst>
                          </p:cNvPr>
                          <p:cNvCxnSpPr>
                            <a:endCxn id="92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26" name="Straight Connector 925">
                            <a:extLst>
                              <a:ext uri="{FF2B5EF4-FFF2-40B4-BE49-F238E27FC236}">
                                <a16:creationId xmlns:a16="http://schemas.microsoft.com/office/drawing/2014/main" id="{358648E1-B6D7-BB4E-B30C-0ABC3A20459F}"/>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15" name="Group 914">
                          <a:extLst>
                            <a:ext uri="{FF2B5EF4-FFF2-40B4-BE49-F238E27FC236}">
                              <a16:creationId xmlns:a16="http://schemas.microsoft.com/office/drawing/2014/main" id="{6E3FD144-ACD9-8B46-8DFA-31013DF10219}"/>
                            </a:ext>
                          </a:extLst>
                        </p:cNvPr>
                        <p:cNvGrpSpPr/>
                        <p:nvPr/>
                      </p:nvGrpSpPr>
                      <p:grpSpPr>
                        <a:xfrm>
                          <a:off x="1770362" y="2873352"/>
                          <a:ext cx="441422" cy="369332"/>
                          <a:chOff x="667045" y="1708643"/>
                          <a:chExt cx="441422" cy="369332"/>
                        </a:xfrm>
                      </p:grpSpPr>
                      <p:sp>
                        <p:nvSpPr>
                          <p:cNvPr id="916" name="Oval 915">
                            <a:extLst>
                              <a:ext uri="{FF2B5EF4-FFF2-40B4-BE49-F238E27FC236}">
                                <a16:creationId xmlns:a16="http://schemas.microsoft.com/office/drawing/2014/main" id="{521E7560-3C19-5445-8F40-2B5FD84E923A}"/>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17" name="TextBox 916">
                            <a:extLst>
                              <a:ext uri="{FF2B5EF4-FFF2-40B4-BE49-F238E27FC236}">
                                <a16:creationId xmlns:a16="http://schemas.microsoft.com/office/drawing/2014/main" id="{6CC18FED-8C8E-6746-82C1-76A1B1E31A06}"/>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2b</a:t>
                            </a:r>
                          </a:p>
                        </p:txBody>
                      </p:sp>
                    </p:grpSp>
                  </p:grpSp>
                  <p:grpSp>
                    <p:nvGrpSpPr>
                      <p:cNvPr id="869" name="Group 868">
                        <a:extLst>
                          <a:ext uri="{FF2B5EF4-FFF2-40B4-BE49-F238E27FC236}">
                            <a16:creationId xmlns:a16="http://schemas.microsoft.com/office/drawing/2014/main" id="{24CDA961-8A3C-1A4A-87FF-9ED829FB0BB9}"/>
                          </a:ext>
                        </a:extLst>
                      </p:cNvPr>
                      <p:cNvGrpSpPr/>
                      <p:nvPr/>
                    </p:nvGrpSpPr>
                    <p:grpSpPr>
                      <a:xfrm>
                        <a:off x="1740320" y="4094669"/>
                        <a:ext cx="565150" cy="369332"/>
                        <a:chOff x="1736090" y="2873352"/>
                        <a:chExt cx="565150" cy="369332"/>
                      </a:xfrm>
                    </p:grpSpPr>
                    <p:grpSp>
                      <p:nvGrpSpPr>
                        <p:cNvPr id="901" name="Group 327">
                          <a:extLst>
                            <a:ext uri="{FF2B5EF4-FFF2-40B4-BE49-F238E27FC236}">
                              <a16:creationId xmlns:a16="http://schemas.microsoft.com/office/drawing/2014/main" id="{FBB55B34-4F76-4F45-A2E1-FE6143EE8638}"/>
                            </a:ext>
                          </a:extLst>
                        </p:cNvPr>
                        <p:cNvGrpSpPr>
                          <a:grpSpLocks/>
                        </p:cNvGrpSpPr>
                        <p:nvPr/>
                      </p:nvGrpSpPr>
                      <p:grpSpPr bwMode="auto">
                        <a:xfrm>
                          <a:off x="1736090" y="2893762"/>
                          <a:ext cx="565150" cy="292100"/>
                          <a:chOff x="1871277" y="1576300"/>
                          <a:chExt cx="1128371" cy="437861"/>
                        </a:xfrm>
                      </p:grpSpPr>
                      <p:sp>
                        <p:nvSpPr>
                          <p:cNvPr id="905" name="Oval 904">
                            <a:extLst>
                              <a:ext uri="{FF2B5EF4-FFF2-40B4-BE49-F238E27FC236}">
                                <a16:creationId xmlns:a16="http://schemas.microsoft.com/office/drawing/2014/main" id="{9C6C507D-6C63-294A-B3E6-403FABD134BF}"/>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06" name="Rectangle 905">
                            <a:extLst>
                              <a:ext uri="{FF2B5EF4-FFF2-40B4-BE49-F238E27FC236}">
                                <a16:creationId xmlns:a16="http://schemas.microsoft.com/office/drawing/2014/main" id="{9E22BB70-F61E-D04A-A519-1D0AF342067F}"/>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07" name="Oval 906">
                            <a:extLst>
                              <a:ext uri="{FF2B5EF4-FFF2-40B4-BE49-F238E27FC236}">
                                <a16:creationId xmlns:a16="http://schemas.microsoft.com/office/drawing/2014/main" id="{D1104472-DC58-0E48-A05B-CA908F609B9F}"/>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08" name="Freeform 907">
                            <a:extLst>
                              <a:ext uri="{FF2B5EF4-FFF2-40B4-BE49-F238E27FC236}">
                                <a16:creationId xmlns:a16="http://schemas.microsoft.com/office/drawing/2014/main" id="{DEA263ED-CEC5-DA4F-B4B0-51403C49CE08}"/>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09" name="Freeform 908">
                            <a:extLst>
                              <a:ext uri="{FF2B5EF4-FFF2-40B4-BE49-F238E27FC236}">
                                <a16:creationId xmlns:a16="http://schemas.microsoft.com/office/drawing/2014/main" id="{397C235E-CDFA-4049-BB15-744CA4F76114}"/>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10" name="Freeform 909">
                            <a:extLst>
                              <a:ext uri="{FF2B5EF4-FFF2-40B4-BE49-F238E27FC236}">
                                <a16:creationId xmlns:a16="http://schemas.microsoft.com/office/drawing/2014/main" id="{FCD39440-5B9B-7746-A7C3-024B9988D5C9}"/>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11" name="Freeform 910">
                            <a:extLst>
                              <a:ext uri="{FF2B5EF4-FFF2-40B4-BE49-F238E27FC236}">
                                <a16:creationId xmlns:a16="http://schemas.microsoft.com/office/drawing/2014/main" id="{6BC1008D-C639-2946-B788-616DC1D442E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2" name="Straight Connector 911">
                            <a:extLst>
                              <a:ext uri="{FF2B5EF4-FFF2-40B4-BE49-F238E27FC236}">
                                <a16:creationId xmlns:a16="http://schemas.microsoft.com/office/drawing/2014/main" id="{52AF9C52-A2A0-DB45-B6D1-87BCCD857535}"/>
                              </a:ext>
                            </a:extLst>
                          </p:cNvPr>
                          <p:cNvCxnSpPr>
                            <a:endCxn id="907"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13" name="Straight Connector 912">
                            <a:extLst>
                              <a:ext uri="{FF2B5EF4-FFF2-40B4-BE49-F238E27FC236}">
                                <a16:creationId xmlns:a16="http://schemas.microsoft.com/office/drawing/2014/main" id="{3045BEB5-088F-4041-BC9C-FC9418665394}"/>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02" name="Group 901">
                          <a:extLst>
                            <a:ext uri="{FF2B5EF4-FFF2-40B4-BE49-F238E27FC236}">
                              <a16:creationId xmlns:a16="http://schemas.microsoft.com/office/drawing/2014/main" id="{2A51E43C-BAA7-0042-8AAA-798AC7449271}"/>
                            </a:ext>
                          </a:extLst>
                        </p:cNvPr>
                        <p:cNvGrpSpPr/>
                        <p:nvPr/>
                      </p:nvGrpSpPr>
                      <p:grpSpPr>
                        <a:xfrm>
                          <a:off x="1770362" y="2873352"/>
                          <a:ext cx="441422" cy="369332"/>
                          <a:chOff x="667045" y="1708643"/>
                          <a:chExt cx="441422" cy="369332"/>
                        </a:xfrm>
                      </p:grpSpPr>
                      <p:sp>
                        <p:nvSpPr>
                          <p:cNvPr id="903" name="Oval 902">
                            <a:extLst>
                              <a:ext uri="{FF2B5EF4-FFF2-40B4-BE49-F238E27FC236}">
                                <a16:creationId xmlns:a16="http://schemas.microsoft.com/office/drawing/2014/main" id="{50FB2868-EF79-8146-9629-D6ED30AF39B2}"/>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04" name="TextBox 903">
                            <a:extLst>
                              <a:ext uri="{FF2B5EF4-FFF2-40B4-BE49-F238E27FC236}">
                                <a16:creationId xmlns:a16="http://schemas.microsoft.com/office/drawing/2014/main" id="{BF56E4DD-3E9B-734D-A27A-A1D220E3D2EA}"/>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2d</a:t>
                            </a:r>
                          </a:p>
                        </p:txBody>
                      </p:sp>
                    </p:grpSp>
                  </p:grpSp>
                  <p:grpSp>
                    <p:nvGrpSpPr>
                      <p:cNvPr id="870" name="Group 869">
                        <a:extLst>
                          <a:ext uri="{FF2B5EF4-FFF2-40B4-BE49-F238E27FC236}">
                            <a16:creationId xmlns:a16="http://schemas.microsoft.com/office/drawing/2014/main" id="{D438F4A2-E4FF-7F41-B86F-D77DCC378D3C}"/>
                          </a:ext>
                        </a:extLst>
                      </p:cNvPr>
                      <p:cNvGrpSpPr/>
                      <p:nvPr/>
                    </p:nvGrpSpPr>
                    <p:grpSpPr>
                      <a:xfrm>
                        <a:off x="2601806" y="3485072"/>
                        <a:ext cx="565150" cy="369332"/>
                        <a:chOff x="1736090" y="2873352"/>
                        <a:chExt cx="565150" cy="369332"/>
                      </a:xfrm>
                    </p:grpSpPr>
                    <p:grpSp>
                      <p:nvGrpSpPr>
                        <p:cNvPr id="888" name="Group 327">
                          <a:extLst>
                            <a:ext uri="{FF2B5EF4-FFF2-40B4-BE49-F238E27FC236}">
                              <a16:creationId xmlns:a16="http://schemas.microsoft.com/office/drawing/2014/main" id="{8C7E775C-1367-9049-B5AD-A39C7DC7FCC5}"/>
                            </a:ext>
                          </a:extLst>
                        </p:cNvPr>
                        <p:cNvGrpSpPr>
                          <a:grpSpLocks/>
                        </p:cNvGrpSpPr>
                        <p:nvPr/>
                      </p:nvGrpSpPr>
                      <p:grpSpPr bwMode="auto">
                        <a:xfrm>
                          <a:off x="1736090" y="2893762"/>
                          <a:ext cx="565150" cy="292100"/>
                          <a:chOff x="1871277" y="1576300"/>
                          <a:chExt cx="1128371" cy="437861"/>
                        </a:xfrm>
                      </p:grpSpPr>
                      <p:sp>
                        <p:nvSpPr>
                          <p:cNvPr id="892" name="Oval 891">
                            <a:extLst>
                              <a:ext uri="{FF2B5EF4-FFF2-40B4-BE49-F238E27FC236}">
                                <a16:creationId xmlns:a16="http://schemas.microsoft.com/office/drawing/2014/main" id="{0599E5C5-DAA9-0242-9F3C-91363C5B82BB}"/>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93" name="Rectangle 892">
                            <a:extLst>
                              <a:ext uri="{FF2B5EF4-FFF2-40B4-BE49-F238E27FC236}">
                                <a16:creationId xmlns:a16="http://schemas.microsoft.com/office/drawing/2014/main" id="{97711880-E256-7746-83DE-1059E47DA5FD}"/>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94" name="Oval 893">
                            <a:extLst>
                              <a:ext uri="{FF2B5EF4-FFF2-40B4-BE49-F238E27FC236}">
                                <a16:creationId xmlns:a16="http://schemas.microsoft.com/office/drawing/2014/main" id="{0F65D2F0-AA32-2143-A1DA-1FB3459451D1}"/>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95" name="Freeform 894">
                            <a:extLst>
                              <a:ext uri="{FF2B5EF4-FFF2-40B4-BE49-F238E27FC236}">
                                <a16:creationId xmlns:a16="http://schemas.microsoft.com/office/drawing/2014/main" id="{7F060615-5429-5F4F-8931-4F3531FAC56D}"/>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96" name="Freeform 895">
                            <a:extLst>
                              <a:ext uri="{FF2B5EF4-FFF2-40B4-BE49-F238E27FC236}">
                                <a16:creationId xmlns:a16="http://schemas.microsoft.com/office/drawing/2014/main" id="{0227F0D2-46F1-DD48-99E9-CCE7B0B163B6}"/>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97" name="Freeform 896">
                            <a:extLst>
                              <a:ext uri="{FF2B5EF4-FFF2-40B4-BE49-F238E27FC236}">
                                <a16:creationId xmlns:a16="http://schemas.microsoft.com/office/drawing/2014/main" id="{B2AE2C46-5E54-B949-B61D-DDDAF1F92C3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98" name="Freeform 897">
                            <a:extLst>
                              <a:ext uri="{FF2B5EF4-FFF2-40B4-BE49-F238E27FC236}">
                                <a16:creationId xmlns:a16="http://schemas.microsoft.com/office/drawing/2014/main" id="{E62940AD-612B-3640-8ED1-AFA8A7AEC6A0}"/>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99" name="Straight Connector 898">
                            <a:extLst>
                              <a:ext uri="{FF2B5EF4-FFF2-40B4-BE49-F238E27FC236}">
                                <a16:creationId xmlns:a16="http://schemas.microsoft.com/office/drawing/2014/main" id="{C783DA74-AC98-084E-8C9B-9A40409A8290}"/>
                              </a:ext>
                            </a:extLst>
                          </p:cNvPr>
                          <p:cNvCxnSpPr>
                            <a:endCxn id="89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00" name="Straight Connector 899">
                            <a:extLst>
                              <a:ext uri="{FF2B5EF4-FFF2-40B4-BE49-F238E27FC236}">
                                <a16:creationId xmlns:a16="http://schemas.microsoft.com/office/drawing/2014/main" id="{FCA5460F-9A86-9E48-A6D1-6448FEB282CB}"/>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89" name="Group 888">
                          <a:extLst>
                            <a:ext uri="{FF2B5EF4-FFF2-40B4-BE49-F238E27FC236}">
                              <a16:creationId xmlns:a16="http://schemas.microsoft.com/office/drawing/2014/main" id="{418A8BBE-82F4-0447-8BAD-72DBA791E424}"/>
                            </a:ext>
                          </a:extLst>
                        </p:cNvPr>
                        <p:cNvGrpSpPr/>
                        <p:nvPr/>
                      </p:nvGrpSpPr>
                      <p:grpSpPr>
                        <a:xfrm>
                          <a:off x="1770362" y="2873352"/>
                          <a:ext cx="428460" cy="369332"/>
                          <a:chOff x="667045" y="1708643"/>
                          <a:chExt cx="428460" cy="369332"/>
                        </a:xfrm>
                      </p:grpSpPr>
                      <p:sp>
                        <p:nvSpPr>
                          <p:cNvPr id="890" name="Oval 889">
                            <a:extLst>
                              <a:ext uri="{FF2B5EF4-FFF2-40B4-BE49-F238E27FC236}">
                                <a16:creationId xmlns:a16="http://schemas.microsoft.com/office/drawing/2014/main" id="{68C1CC24-1322-304B-AA91-1A45B88054C4}"/>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91" name="TextBox 890">
                            <a:extLst>
                              <a:ext uri="{FF2B5EF4-FFF2-40B4-BE49-F238E27FC236}">
                                <a16:creationId xmlns:a16="http://schemas.microsoft.com/office/drawing/2014/main" id="{3736B38C-24F8-7F45-A7AB-38AF3A9B596A}"/>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2c</a:t>
                            </a:r>
                          </a:p>
                        </p:txBody>
                      </p:sp>
                    </p:grpSp>
                  </p:grpSp>
                  <p:grpSp>
                    <p:nvGrpSpPr>
                      <p:cNvPr id="871" name="Group 870">
                        <a:extLst>
                          <a:ext uri="{FF2B5EF4-FFF2-40B4-BE49-F238E27FC236}">
                            <a16:creationId xmlns:a16="http://schemas.microsoft.com/office/drawing/2014/main" id="{2C74275F-BBFE-6447-843A-7EC70E8CD1D1}"/>
                          </a:ext>
                        </a:extLst>
                      </p:cNvPr>
                      <p:cNvGrpSpPr/>
                      <p:nvPr/>
                    </p:nvGrpSpPr>
                    <p:grpSpPr>
                      <a:xfrm>
                        <a:off x="833331" y="3478719"/>
                        <a:ext cx="565150" cy="369332"/>
                        <a:chOff x="1736090" y="2873352"/>
                        <a:chExt cx="565150" cy="369332"/>
                      </a:xfrm>
                    </p:grpSpPr>
                    <p:grpSp>
                      <p:nvGrpSpPr>
                        <p:cNvPr id="875" name="Group 327">
                          <a:extLst>
                            <a:ext uri="{FF2B5EF4-FFF2-40B4-BE49-F238E27FC236}">
                              <a16:creationId xmlns:a16="http://schemas.microsoft.com/office/drawing/2014/main" id="{D0AE3EC0-5AED-5C42-A3E9-2B6A4F31A3D5}"/>
                            </a:ext>
                          </a:extLst>
                        </p:cNvPr>
                        <p:cNvGrpSpPr>
                          <a:grpSpLocks/>
                        </p:cNvGrpSpPr>
                        <p:nvPr/>
                      </p:nvGrpSpPr>
                      <p:grpSpPr bwMode="auto">
                        <a:xfrm>
                          <a:off x="1736090" y="2893762"/>
                          <a:ext cx="565150" cy="292100"/>
                          <a:chOff x="1871277" y="1576300"/>
                          <a:chExt cx="1128371" cy="437861"/>
                        </a:xfrm>
                      </p:grpSpPr>
                      <p:sp>
                        <p:nvSpPr>
                          <p:cNvPr id="879" name="Oval 878">
                            <a:extLst>
                              <a:ext uri="{FF2B5EF4-FFF2-40B4-BE49-F238E27FC236}">
                                <a16:creationId xmlns:a16="http://schemas.microsoft.com/office/drawing/2014/main" id="{6A1C7C0B-D9BE-5B47-BAEA-4ECE7B460324}"/>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80" name="Rectangle 879">
                            <a:extLst>
                              <a:ext uri="{FF2B5EF4-FFF2-40B4-BE49-F238E27FC236}">
                                <a16:creationId xmlns:a16="http://schemas.microsoft.com/office/drawing/2014/main" id="{FC785F69-7AC5-DD41-9551-7E83D1AEAC3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81" name="Oval 880">
                            <a:extLst>
                              <a:ext uri="{FF2B5EF4-FFF2-40B4-BE49-F238E27FC236}">
                                <a16:creationId xmlns:a16="http://schemas.microsoft.com/office/drawing/2014/main" id="{B93AB64D-3B6F-C24C-83B6-D356C7CDB590}"/>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82" name="Freeform 881">
                            <a:extLst>
                              <a:ext uri="{FF2B5EF4-FFF2-40B4-BE49-F238E27FC236}">
                                <a16:creationId xmlns:a16="http://schemas.microsoft.com/office/drawing/2014/main" id="{41809955-8183-3142-B344-7571F9E26B27}"/>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83" name="Freeform 882">
                            <a:extLst>
                              <a:ext uri="{FF2B5EF4-FFF2-40B4-BE49-F238E27FC236}">
                                <a16:creationId xmlns:a16="http://schemas.microsoft.com/office/drawing/2014/main" id="{C8469625-6E06-9845-8260-D6163EBF6C64}"/>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84" name="Freeform 883">
                            <a:extLst>
                              <a:ext uri="{FF2B5EF4-FFF2-40B4-BE49-F238E27FC236}">
                                <a16:creationId xmlns:a16="http://schemas.microsoft.com/office/drawing/2014/main" id="{136A834D-35D4-0D44-942B-5144B62D80AC}"/>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85" name="Freeform 884">
                            <a:extLst>
                              <a:ext uri="{FF2B5EF4-FFF2-40B4-BE49-F238E27FC236}">
                                <a16:creationId xmlns:a16="http://schemas.microsoft.com/office/drawing/2014/main" id="{B9D90F43-3AD5-FF4B-BA60-21F0FEAC369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86" name="Straight Connector 885">
                            <a:extLst>
                              <a:ext uri="{FF2B5EF4-FFF2-40B4-BE49-F238E27FC236}">
                                <a16:creationId xmlns:a16="http://schemas.microsoft.com/office/drawing/2014/main" id="{7F23707A-76AD-2347-B654-9F3BCB3429D2}"/>
                              </a:ext>
                            </a:extLst>
                          </p:cNvPr>
                          <p:cNvCxnSpPr>
                            <a:endCxn id="881"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887" name="Straight Connector 886">
                            <a:extLst>
                              <a:ext uri="{FF2B5EF4-FFF2-40B4-BE49-F238E27FC236}">
                                <a16:creationId xmlns:a16="http://schemas.microsoft.com/office/drawing/2014/main" id="{9F19899B-1A48-7049-8FFC-A709621ECD1E}"/>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76" name="Group 875">
                          <a:extLst>
                            <a:ext uri="{FF2B5EF4-FFF2-40B4-BE49-F238E27FC236}">
                              <a16:creationId xmlns:a16="http://schemas.microsoft.com/office/drawing/2014/main" id="{7BBC5130-A420-2445-99B2-7B8D78F70D8C}"/>
                            </a:ext>
                          </a:extLst>
                        </p:cNvPr>
                        <p:cNvGrpSpPr/>
                        <p:nvPr/>
                      </p:nvGrpSpPr>
                      <p:grpSpPr>
                        <a:xfrm>
                          <a:off x="1770362" y="2873352"/>
                          <a:ext cx="441422" cy="369332"/>
                          <a:chOff x="667045" y="1708643"/>
                          <a:chExt cx="441422" cy="369332"/>
                        </a:xfrm>
                      </p:grpSpPr>
                      <p:sp>
                        <p:nvSpPr>
                          <p:cNvPr id="877" name="Oval 876">
                            <a:extLst>
                              <a:ext uri="{FF2B5EF4-FFF2-40B4-BE49-F238E27FC236}">
                                <a16:creationId xmlns:a16="http://schemas.microsoft.com/office/drawing/2014/main" id="{4A4979ED-9DB5-5B43-B1BD-990D4B3E3B84}"/>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8" name="TextBox 877">
                            <a:extLst>
                              <a:ext uri="{FF2B5EF4-FFF2-40B4-BE49-F238E27FC236}">
                                <a16:creationId xmlns:a16="http://schemas.microsoft.com/office/drawing/2014/main" id="{C37287CE-B17F-944D-9D74-B45F5DB31878}"/>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a:t>
                            </a:r>
                          </a:p>
                        </p:txBody>
                      </p:sp>
                    </p:grpSp>
                  </p:grpSp>
                  <p:cxnSp>
                    <p:nvCxnSpPr>
                      <p:cNvPr id="872" name="Straight Connector 871">
                        <a:extLst>
                          <a:ext uri="{FF2B5EF4-FFF2-40B4-BE49-F238E27FC236}">
                            <a16:creationId xmlns:a16="http://schemas.microsoft.com/office/drawing/2014/main" id="{53A5BF8E-8026-7544-B095-2B0810EC45C7}"/>
                          </a:ext>
                        </a:extLst>
                      </p:cNvPr>
                      <p:cNvCxnSpPr>
                        <a:stCxn id="918"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73" name="Straight Connector 872">
                        <a:extLst>
                          <a:ext uri="{FF2B5EF4-FFF2-40B4-BE49-F238E27FC236}">
                            <a16:creationId xmlns:a16="http://schemas.microsoft.com/office/drawing/2014/main" id="{ACB55289-44C7-324C-BFC9-1ED03EFCF8F9}"/>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74" name="Straight Connector 873">
                        <a:extLst>
                          <a:ext uri="{FF2B5EF4-FFF2-40B4-BE49-F238E27FC236}">
                            <a16:creationId xmlns:a16="http://schemas.microsoft.com/office/drawing/2014/main" id="{1EC0EB31-5ADC-0C48-AFEC-E9E36690E86E}"/>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865" name="TextBox 864">
                    <a:extLst>
                      <a:ext uri="{FF2B5EF4-FFF2-40B4-BE49-F238E27FC236}">
                        <a16:creationId xmlns:a16="http://schemas.microsoft.com/office/drawing/2014/main" id="{7C5DA395-36E1-DD47-882C-C99275A9433C}"/>
                      </a:ext>
                    </a:extLst>
                  </p:cNvPr>
                  <p:cNvSpPr txBox="1"/>
                  <p:nvPr/>
                </p:nvSpPr>
                <p:spPr>
                  <a:xfrm>
                    <a:off x="4833576" y="4910165"/>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2</a:t>
                    </a:r>
                  </a:p>
                </p:txBody>
              </p:sp>
            </p:grpSp>
            <p:grpSp>
              <p:nvGrpSpPr>
                <p:cNvPr id="731" name="Group 730">
                  <a:extLst>
                    <a:ext uri="{FF2B5EF4-FFF2-40B4-BE49-F238E27FC236}">
                      <a16:creationId xmlns:a16="http://schemas.microsoft.com/office/drawing/2014/main" id="{0C916CC7-B4E3-6E47-B4D4-FF966179F5F8}"/>
                    </a:ext>
                  </a:extLst>
                </p:cNvPr>
                <p:cNvGrpSpPr/>
                <p:nvPr/>
              </p:nvGrpSpPr>
              <p:grpSpPr>
                <a:xfrm>
                  <a:off x="8100574" y="3694542"/>
                  <a:ext cx="2575521" cy="1672516"/>
                  <a:chOff x="8100574" y="3694542"/>
                  <a:chExt cx="2575521" cy="1672516"/>
                </a:xfrm>
              </p:grpSpPr>
              <p:sp>
                <p:nvSpPr>
                  <p:cNvPr id="799" name="Freeform 2">
                    <a:extLst>
                      <a:ext uri="{FF2B5EF4-FFF2-40B4-BE49-F238E27FC236}">
                        <a16:creationId xmlns:a16="http://schemas.microsoft.com/office/drawing/2014/main" id="{C9F1C8EF-9CA0-DF4E-BF7B-98289E3B0EAD}"/>
                      </a:ext>
                    </a:extLst>
                  </p:cNvPr>
                  <p:cNvSpPr>
                    <a:spLocks/>
                  </p:cNvSpPr>
                  <p:nvPr/>
                </p:nvSpPr>
                <p:spPr bwMode="auto">
                  <a:xfrm>
                    <a:off x="8100574" y="3694542"/>
                    <a:ext cx="2575521" cy="1672516"/>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800" name="Group 799">
                    <a:extLst>
                      <a:ext uri="{FF2B5EF4-FFF2-40B4-BE49-F238E27FC236}">
                        <a16:creationId xmlns:a16="http://schemas.microsoft.com/office/drawing/2014/main" id="{326D4158-E78D-4546-871D-E05C73E9AA2C}"/>
                      </a:ext>
                    </a:extLst>
                  </p:cNvPr>
                  <p:cNvGrpSpPr/>
                  <p:nvPr/>
                </p:nvGrpSpPr>
                <p:grpSpPr>
                  <a:xfrm>
                    <a:off x="8136838" y="3735782"/>
                    <a:ext cx="2402775" cy="1530043"/>
                    <a:chOff x="8136838" y="3735782"/>
                    <a:chExt cx="2402775" cy="1530043"/>
                  </a:xfrm>
                </p:grpSpPr>
                <p:grpSp>
                  <p:nvGrpSpPr>
                    <p:cNvPr id="801" name="Group 800">
                      <a:extLst>
                        <a:ext uri="{FF2B5EF4-FFF2-40B4-BE49-F238E27FC236}">
                          <a16:creationId xmlns:a16="http://schemas.microsoft.com/office/drawing/2014/main" id="{AC187CFF-80D8-C74D-B9E1-7BF4C1B951FF}"/>
                        </a:ext>
                      </a:extLst>
                    </p:cNvPr>
                    <p:cNvGrpSpPr/>
                    <p:nvPr/>
                  </p:nvGrpSpPr>
                  <p:grpSpPr>
                    <a:xfrm>
                      <a:off x="8324065" y="3830658"/>
                      <a:ext cx="2215548" cy="1435167"/>
                      <a:chOff x="833331" y="2873352"/>
                      <a:chExt cx="2333625" cy="1590649"/>
                    </a:xfrm>
                  </p:grpSpPr>
                  <p:grpSp>
                    <p:nvGrpSpPr>
                      <p:cNvPr id="803" name="Group 802">
                        <a:extLst>
                          <a:ext uri="{FF2B5EF4-FFF2-40B4-BE49-F238E27FC236}">
                            <a16:creationId xmlns:a16="http://schemas.microsoft.com/office/drawing/2014/main" id="{CB08FB85-D943-144F-B125-69A1C14B73A0}"/>
                          </a:ext>
                        </a:extLst>
                      </p:cNvPr>
                      <p:cNvGrpSpPr/>
                      <p:nvPr/>
                    </p:nvGrpSpPr>
                    <p:grpSpPr>
                      <a:xfrm>
                        <a:off x="1736090" y="2873352"/>
                        <a:ext cx="565150" cy="369332"/>
                        <a:chOff x="1736090" y="2873352"/>
                        <a:chExt cx="565150" cy="369332"/>
                      </a:xfrm>
                    </p:grpSpPr>
                    <p:grpSp>
                      <p:nvGrpSpPr>
                        <p:cNvPr id="851" name="Group 327">
                          <a:extLst>
                            <a:ext uri="{FF2B5EF4-FFF2-40B4-BE49-F238E27FC236}">
                              <a16:creationId xmlns:a16="http://schemas.microsoft.com/office/drawing/2014/main" id="{2B8FE84F-C44F-EA4C-A549-35EA36422370}"/>
                            </a:ext>
                          </a:extLst>
                        </p:cNvPr>
                        <p:cNvGrpSpPr>
                          <a:grpSpLocks/>
                        </p:cNvGrpSpPr>
                        <p:nvPr/>
                      </p:nvGrpSpPr>
                      <p:grpSpPr bwMode="auto">
                        <a:xfrm>
                          <a:off x="1736090" y="2893762"/>
                          <a:ext cx="565150" cy="292100"/>
                          <a:chOff x="1871277" y="1576300"/>
                          <a:chExt cx="1128371" cy="437861"/>
                        </a:xfrm>
                      </p:grpSpPr>
                      <p:sp>
                        <p:nvSpPr>
                          <p:cNvPr id="855" name="Oval 854">
                            <a:extLst>
                              <a:ext uri="{FF2B5EF4-FFF2-40B4-BE49-F238E27FC236}">
                                <a16:creationId xmlns:a16="http://schemas.microsoft.com/office/drawing/2014/main" id="{AE2BBEA1-8076-5645-86CE-C5805362D83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56" name="Rectangle 855">
                            <a:extLst>
                              <a:ext uri="{FF2B5EF4-FFF2-40B4-BE49-F238E27FC236}">
                                <a16:creationId xmlns:a16="http://schemas.microsoft.com/office/drawing/2014/main" id="{B8A5768D-3F4A-7C4D-878E-9B015CD110BD}"/>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57" name="Oval 856">
                            <a:extLst>
                              <a:ext uri="{FF2B5EF4-FFF2-40B4-BE49-F238E27FC236}">
                                <a16:creationId xmlns:a16="http://schemas.microsoft.com/office/drawing/2014/main" id="{6BD7EA63-23AB-0241-9C6E-B4354EAF50F6}"/>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58" name="Freeform 857">
                            <a:extLst>
                              <a:ext uri="{FF2B5EF4-FFF2-40B4-BE49-F238E27FC236}">
                                <a16:creationId xmlns:a16="http://schemas.microsoft.com/office/drawing/2014/main" id="{0AF22987-4194-544D-A544-71116358FA66}"/>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59" name="Freeform 858">
                            <a:extLst>
                              <a:ext uri="{FF2B5EF4-FFF2-40B4-BE49-F238E27FC236}">
                                <a16:creationId xmlns:a16="http://schemas.microsoft.com/office/drawing/2014/main" id="{4CED5FED-05FD-9D48-A262-AE91D9D25F10}"/>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60" name="Freeform 859">
                            <a:extLst>
                              <a:ext uri="{FF2B5EF4-FFF2-40B4-BE49-F238E27FC236}">
                                <a16:creationId xmlns:a16="http://schemas.microsoft.com/office/drawing/2014/main" id="{ED6BD9FD-C89E-0949-9804-02451005F431}"/>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61" name="Freeform 860">
                            <a:extLst>
                              <a:ext uri="{FF2B5EF4-FFF2-40B4-BE49-F238E27FC236}">
                                <a16:creationId xmlns:a16="http://schemas.microsoft.com/office/drawing/2014/main" id="{2DBBB645-187E-5747-84B2-B71897F6E882}"/>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62" name="Straight Connector 861">
                            <a:extLst>
                              <a:ext uri="{FF2B5EF4-FFF2-40B4-BE49-F238E27FC236}">
                                <a16:creationId xmlns:a16="http://schemas.microsoft.com/office/drawing/2014/main" id="{443D5C88-8856-7D41-93D0-8D377BB3ABAE}"/>
                              </a:ext>
                            </a:extLst>
                          </p:cNvPr>
                          <p:cNvCxnSpPr>
                            <a:endCxn id="857"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863" name="Straight Connector 862">
                            <a:extLst>
                              <a:ext uri="{FF2B5EF4-FFF2-40B4-BE49-F238E27FC236}">
                                <a16:creationId xmlns:a16="http://schemas.microsoft.com/office/drawing/2014/main" id="{94FB2721-9B50-6F47-9890-E9309552F94A}"/>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52" name="Group 851">
                          <a:extLst>
                            <a:ext uri="{FF2B5EF4-FFF2-40B4-BE49-F238E27FC236}">
                              <a16:creationId xmlns:a16="http://schemas.microsoft.com/office/drawing/2014/main" id="{9C98ECD3-27C8-D14F-A2E7-A4C3DEE23636}"/>
                            </a:ext>
                          </a:extLst>
                        </p:cNvPr>
                        <p:cNvGrpSpPr/>
                        <p:nvPr/>
                      </p:nvGrpSpPr>
                      <p:grpSpPr>
                        <a:xfrm>
                          <a:off x="1770362" y="2873352"/>
                          <a:ext cx="441422" cy="369332"/>
                          <a:chOff x="667045" y="1708643"/>
                          <a:chExt cx="441422" cy="369332"/>
                        </a:xfrm>
                      </p:grpSpPr>
                      <p:sp>
                        <p:nvSpPr>
                          <p:cNvPr id="853" name="Oval 852">
                            <a:extLst>
                              <a:ext uri="{FF2B5EF4-FFF2-40B4-BE49-F238E27FC236}">
                                <a16:creationId xmlns:a16="http://schemas.microsoft.com/office/drawing/2014/main" id="{936E1921-DF37-F041-A022-931108C16025}"/>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54" name="TextBox 853">
                            <a:extLst>
                              <a:ext uri="{FF2B5EF4-FFF2-40B4-BE49-F238E27FC236}">
                                <a16:creationId xmlns:a16="http://schemas.microsoft.com/office/drawing/2014/main" id="{35F627A8-A033-7649-A179-1DD10B438F94}"/>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3b</a:t>
                            </a:r>
                          </a:p>
                        </p:txBody>
                      </p:sp>
                    </p:grpSp>
                  </p:grpSp>
                  <p:grpSp>
                    <p:nvGrpSpPr>
                      <p:cNvPr id="804" name="Group 803">
                        <a:extLst>
                          <a:ext uri="{FF2B5EF4-FFF2-40B4-BE49-F238E27FC236}">
                            <a16:creationId xmlns:a16="http://schemas.microsoft.com/office/drawing/2014/main" id="{721F473A-15B1-574E-9233-E08F643328FE}"/>
                          </a:ext>
                        </a:extLst>
                      </p:cNvPr>
                      <p:cNvGrpSpPr/>
                      <p:nvPr/>
                    </p:nvGrpSpPr>
                    <p:grpSpPr>
                      <a:xfrm>
                        <a:off x="1740320" y="4094669"/>
                        <a:ext cx="565150" cy="369332"/>
                        <a:chOff x="1736090" y="2873352"/>
                        <a:chExt cx="565150" cy="369332"/>
                      </a:xfrm>
                    </p:grpSpPr>
                    <p:grpSp>
                      <p:nvGrpSpPr>
                        <p:cNvPr id="838" name="Group 327">
                          <a:extLst>
                            <a:ext uri="{FF2B5EF4-FFF2-40B4-BE49-F238E27FC236}">
                              <a16:creationId xmlns:a16="http://schemas.microsoft.com/office/drawing/2014/main" id="{5D2FFA4B-7F26-084C-89F3-0B3F268F8032}"/>
                            </a:ext>
                          </a:extLst>
                        </p:cNvPr>
                        <p:cNvGrpSpPr>
                          <a:grpSpLocks/>
                        </p:cNvGrpSpPr>
                        <p:nvPr/>
                      </p:nvGrpSpPr>
                      <p:grpSpPr bwMode="auto">
                        <a:xfrm>
                          <a:off x="1736090" y="2893762"/>
                          <a:ext cx="565150" cy="292100"/>
                          <a:chOff x="1871277" y="1576300"/>
                          <a:chExt cx="1128371" cy="437861"/>
                        </a:xfrm>
                      </p:grpSpPr>
                      <p:sp>
                        <p:nvSpPr>
                          <p:cNvPr id="842" name="Oval 841">
                            <a:extLst>
                              <a:ext uri="{FF2B5EF4-FFF2-40B4-BE49-F238E27FC236}">
                                <a16:creationId xmlns:a16="http://schemas.microsoft.com/office/drawing/2014/main" id="{2E44E194-EC26-FE4B-B328-D97C450E3250}"/>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43" name="Rectangle 842">
                            <a:extLst>
                              <a:ext uri="{FF2B5EF4-FFF2-40B4-BE49-F238E27FC236}">
                                <a16:creationId xmlns:a16="http://schemas.microsoft.com/office/drawing/2014/main" id="{617D718E-FF6F-1145-A08E-49249BADA56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44" name="Oval 843">
                            <a:extLst>
                              <a:ext uri="{FF2B5EF4-FFF2-40B4-BE49-F238E27FC236}">
                                <a16:creationId xmlns:a16="http://schemas.microsoft.com/office/drawing/2014/main" id="{64E6AA91-8404-E040-8791-0DA5B730A101}"/>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45" name="Freeform 844">
                            <a:extLst>
                              <a:ext uri="{FF2B5EF4-FFF2-40B4-BE49-F238E27FC236}">
                                <a16:creationId xmlns:a16="http://schemas.microsoft.com/office/drawing/2014/main" id="{35AA234B-14C9-934A-A247-AB3777025398}"/>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46" name="Freeform 845">
                            <a:extLst>
                              <a:ext uri="{FF2B5EF4-FFF2-40B4-BE49-F238E27FC236}">
                                <a16:creationId xmlns:a16="http://schemas.microsoft.com/office/drawing/2014/main" id="{0C22DB79-CD97-234D-847F-E68CC9693D20}"/>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47" name="Freeform 846">
                            <a:extLst>
                              <a:ext uri="{FF2B5EF4-FFF2-40B4-BE49-F238E27FC236}">
                                <a16:creationId xmlns:a16="http://schemas.microsoft.com/office/drawing/2014/main" id="{26401730-ACB4-104C-9FA1-7653AED3B8D7}"/>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48" name="Freeform 847">
                            <a:extLst>
                              <a:ext uri="{FF2B5EF4-FFF2-40B4-BE49-F238E27FC236}">
                                <a16:creationId xmlns:a16="http://schemas.microsoft.com/office/drawing/2014/main" id="{E10FF36F-2EBF-2648-8C45-ADE3962380F7}"/>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49" name="Straight Connector 848">
                            <a:extLst>
                              <a:ext uri="{FF2B5EF4-FFF2-40B4-BE49-F238E27FC236}">
                                <a16:creationId xmlns:a16="http://schemas.microsoft.com/office/drawing/2014/main" id="{0F24D3EE-9895-C640-A0C0-61A7B1299E3E}"/>
                              </a:ext>
                            </a:extLst>
                          </p:cNvPr>
                          <p:cNvCxnSpPr>
                            <a:endCxn id="84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850" name="Straight Connector 849">
                            <a:extLst>
                              <a:ext uri="{FF2B5EF4-FFF2-40B4-BE49-F238E27FC236}">
                                <a16:creationId xmlns:a16="http://schemas.microsoft.com/office/drawing/2014/main" id="{765EDC04-7E30-954A-B0F3-00CCC7404803}"/>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39" name="Group 838">
                          <a:extLst>
                            <a:ext uri="{FF2B5EF4-FFF2-40B4-BE49-F238E27FC236}">
                              <a16:creationId xmlns:a16="http://schemas.microsoft.com/office/drawing/2014/main" id="{57BB86FC-7295-EB45-932B-17FAD0875FBB}"/>
                            </a:ext>
                          </a:extLst>
                        </p:cNvPr>
                        <p:cNvGrpSpPr/>
                        <p:nvPr/>
                      </p:nvGrpSpPr>
                      <p:grpSpPr>
                        <a:xfrm>
                          <a:off x="1770362" y="2873352"/>
                          <a:ext cx="441422" cy="369332"/>
                          <a:chOff x="667045" y="1708643"/>
                          <a:chExt cx="441422" cy="369332"/>
                        </a:xfrm>
                      </p:grpSpPr>
                      <p:sp>
                        <p:nvSpPr>
                          <p:cNvPr id="840" name="Oval 839">
                            <a:extLst>
                              <a:ext uri="{FF2B5EF4-FFF2-40B4-BE49-F238E27FC236}">
                                <a16:creationId xmlns:a16="http://schemas.microsoft.com/office/drawing/2014/main" id="{C03DDE60-B168-F24E-BAB8-C9ED48A56DC8}"/>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41" name="TextBox 840">
                            <a:extLst>
                              <a:ext uri="{FF2B5EF4-FFF2-40B4-BE49-F238E27FC236}">
                                <a16:creationId xmlns:a16="http://schemas.microsoft.com/office/drawing/2014/main" id="{532CEA14-D8F9-F44B-8A93-C1D4196FFA2D}"/>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3d</a:t>
                            </a:r>
                          </a:p>
                        </p:txBody>
                      </p:sp>
                    </p:grpSp>
                  </p:grpSp>
                  <p:grpSp>
                    <p:nvGrpSpPr>
                      <p:cNvPr id="805" name="Group 804">
                        <a:extLst>
                          <a:ext uri="{FF2B5EF4-FFF2-40B4-BE49-F238E27FC236}">
                            <a16:creationId xmlns:a16="http://schemas.microsoft.com/office/drawing/2014/main" id="{71F2ABB3-1F37-1749-A71A-D55C4164C6D3}"/>
                          </a:ext>
                        </a:extLst>
                      </p:cNvPr>
                      <p:cNvGrpSpPr/>
                      <p:nvPr/>
                    </p:nvGrpSpPr>
                    <p:grpSpPr>
                      <a:xfrm>
                        <a:off x="2601806" y="3485072"/>
                        <a:ext cx="565150" cy="369332"/>
                        <a:chOff x="1736090" y="2873352"/>
                        <a:chExt cx="565150" cy="369332"/>
                      </a:xfrm>
                    </p:grpSpPr>
                    <p:grpSp>
                      <p:nvGrpSpPr>
                        <p:cNvPr id="825" name="Group 327">
                          <a:extLst>
                            <a:ext uri="{FF2B5EF4-FFF2-40B4-BE49-F238E27FC236}">
                              <a16:creationId xmlns:a16="http://schemas.microsoft.com/office/drawing/2014/main" id="{2651DCEF-09B4-C942-A0F3-FA87951DD865}"/>
                            </a:ext>
                          </a:extLst>
                        </p:cNvPr>
                        <p:cNvGrpSpPr>
                          <a:grpSpLocks/>
                        </p:cNvGrpSpPr>
                        <p:nvPr/>
                      </p:nvGrpSpPr>
                      <p:grpSpPr bwMode="auto">
                        <a:xfrm>
                          <a:off x="1736090" y="2893762"/>
                          <a:ext cx="565150" cy="292100"/>
                          <a:chOff x="1871277" y="1576300"/>
                          <a:chExt cx="1128371" cy="437861"/>
                        </a:xfrm>
                      </p:grpSpPr>
                      <p:sp>
                        <p:nvSpPr>
                          <p:cNvPr id="829" name="Oval 828">
                            <a:extLst>
                              <a:ext uri="{FF2B5EF4-FFF2-40B4-BE49-F238E27FC236}">
                                <a16:creationId xmlns:a16="http://schemas.microsoft.com/office/drawing/2014/main" id="{CA0BA046-ADD1-DF43-9064-2BD897B3CAB8}"/>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30" name="Rectangle 829">
                            <a:extLst>
                              <a:ext uri="{FF2B5EF4-FFF2-40B4-BE49-F238E27FC236}">
                                <a16:creationId xmlns:a16="http://schemas.microsoft.com/office/drawing/2014/main" id="{882472DD-BC97-CA41-B9FE-B478A85C5FC6}"/>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31" name="Oval 830">
                            <a:extLst>
                              <a:ext uri="{FF2B5EF4-FFF2-40B4-BE49-F238E27FC236}">
                                <a16:creationId xmlns:a16="http://schemas.microsoft.com/office/drawing/2014/main" id="{0DF677DC-458B-4249-9F0B-4BEA8992A46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32" name="Freeform 831">
                            <a:extLst>
                              <a:ext uri="{FF2B5EF4-FFF2-40B4-BE49-F238E27FC236}">
                                <a16:creationId xmlns:a16="http://schemas.microsoft.com/office/drawing/2014/main" id="{0F164491-88B9-F549-89BF-3249CF0EC7AE}"/>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33" name="Freeform 832">
                            <a:extLst>
                              <a:ext uri="{FF2B5EF4-FFF2-40B4-BE49-F238E27FC236}">
                                <a16:creationId xmlns:a16="http://schemas.microsoft.com/office/drawing/2014/main" id="{2758E550-A851-E74D-8E4C-C8A45774D081}"/>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34" name="Freeform 833">
                            <a:extLst>
                              <a:ext uri="{FF2B5EF4-FFF2-40B4-BE49-F238E27FC236}">
                                <a16:creationId xmlns:a16="http://schemas.microsoft.com/office/drawing/2014/main" id="{1350CAC8-6F9F-564A-823C-89EC27BAC74D}"/>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35" name="Freeform 834">
                            <a:extLst>
                              <a:ext uri="{FF2B5EF4-FFF2-40B4-BE49-F238E27FC236}">
                                <a16:creationId xmlns:a16="http://schemas.microsoft.com/office/drawing/2014/main" id="{97B1F333-DA1A-0F4B-B54D-DB2B8B8F2B9B}"/>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36" name="Straight Connector 835">
                            <a:extLst>
                              <a:ext uri="{FF2B5EF4-FFF2-40B4-BE49-F238E27FC236}">
                                <a16:creationId xmlns:a16="http://schemas.microsoft.com/office/drawing/2014/main" id="{0A3849EA-872C-6847-A5A3-116B6EC439E7}"/>
                              </a:ext>
                            </a:extLst>
                          </p:cNvPr>
                          <p:cNvCxnSpPr>
                            <a:endCxn id="831"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837" name="Straight Connector 836">
                            <a:extLst>
                              <a:ext uri="{FF2B5EF4-FFF2-40B4-BE49-F238E27FC236}">
                                <a16:creationId xmlns:a16="http://schemas.microsoft.com/office/drawing/2014/main" id="{56B8C882-098F-AD46-B77F-9CC83FFDFA36}"/>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26" name="Group 825">
                          <a:extLst>
                            <a:ext uri="{FF2B5EF4-FFF2-40B4-BE49-F238E27FC236}">
                              <a16:creationId xmlns:a16="http://schemas.microsoft.com/office/drawing/2014/main" id="{250BE9B6-B57D-F94F-BCB6-B73C86BEC82D}"/>
                            </a:ext>
                          </a:extLst>
                        </p:cNvPr>
                        <p:cNvGrpSpPr/>
                        <p:nvPr/>
                      </p:nvGrpSpPr>
                      <p:grpSpPr>
                        <a:xfrm>
                          <a:off x="1770362" y="2873352"/>
                          <a:ext cx="428460" cy="369332"/>
                          <a:chOff x="667045" y="1708643"/>
                          <a:chExt cx="428460" cy="369332"/>
                        </a:xfrm>
                      </p:grpSpPr>
                      <p:sp>
                        <p:nvSpPr>
                          <p:cNvPr id="827" name="Oval 826">
                            <a:extLst>
                              <a:ext uri="{FF2B5EF4-FFF2-40B4-BE49-F238E27FC236}">
                                <a16:creationId xmlns:a16="http://schemas.microsoft.com/office/drawing/2014/main" id="{440673B1-5B90-3B47-B433-5B745BEF7ED0}"/>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8" name="TextBox 827">
                            <a:extLst>
                              <a:ext uri="{FF2B5EF4-FFF2-40B4-BE49-F238E27FC236}">
                                <a16:creationId xmlns:a16="http://schemas.microsoft.com/office/drawing/2014/main" id="{CEFFE0E5-506B-494E-9F80-E0ED1385C913}"/>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3c</a:t>
                            </a:r>
                          </a:p>
                        </p:txBody>
                      </p:sp>
                    </p:grpSp>
                  </p:grpSp>
                  <p:grpSp>
                    <p:nvGrpSpPr>
                      <p:cNvPr id="806" name="Group 805">
                        <a:extLst>
                          <a:ext uri="{FF2B5EF4-FFF2-40B4-BE49-F238E27FC236}">
                            <a16:creationId xmlns:a16="http://schemas.microsoft.com/office/drawing/2014/main" id="{934EAAF5-7899-6048-985B-55771C310E30}"/>
                          </a:ext>
                        </a:extLst>
                      </p:cNvPr>
                      <p:cNvGrpSpPr/>
                      <p:nvPr/>
                    </p:nvGrpSpPr>
                    <p:grpSpPr>
                      <a:xfrm>
                        <a:off x="833331" y="3478719"/>
                        <a:ext cx="565150" cy="369332"/>
                        <a:chOff x="1736090" y="2873352"/>
                        <a:chExt cx="565150" cy="369332"/>
                      </a:xfrm>
                    </p:grpSpPr>
                    <p:grpSp>
                      <p:nvGrpSpPr>
                        <p:cNvPr id="812" name="Group 327">
                          <a:extLst>
                            <a:ext uri="{FF2B5EF4-FFF2-40B4-BE49-F238E27FC236}">
                              <a16:creationId xmlns:a16="http://schemas.microsoft.com/office/drawing/2014/main" id="{EA2F9A36-B4FF-064C-8E95-B92BA1EFBC03}"/>
                            </a:ext>
                          </a:extLst>
                        </p:cNvPr>
                        <p:cNvGrpSpPr>
                          <a:grpSpLocks/>
                        </p:cNvGrpSpPr>
                        <p:nvPr/>
                      </p:nvGrpSpPr>
                      <p:grpSpPr bwMode="auto">
                        <a:xfrm>
                          <a:off x="1736090" y="2893762"/>
                          <a:ext cx="565150" cy="292100"/>
                          <a:chOff x="1871277" y="1576300"/>
                          <a:chExt cx="1128371" cy="437861"/>
                        </a:xfrm>
                      </p:grpSpPr>
                      <p:sp>
                        <p:nvSpPr>
                          <p:cNvPr id="816" name="Oval 815">
                            <a:extLst>
                              <a:ext uri="{FF2B5EF4-FFF2-40B4-BE49-F238E27FC236}">
                                <a16:creationId xmlns:a16="http://schemas.microsoft.com/office/drawing/2014/main" id="{C9B42101-EA24-6842-96B2-075E8CDEE55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17" name="Rectangle 816">
                            <a:extLst>
                              <a:ext uri="{FF2B5EF4-FFF2-40B4-BE49-F238E27FC236}">
                                <a16:creationId xmlns:a16="http://schemas.microsoft.com/office/drawing/2014/main" id="{DD6446F3-EBED-4C4E-98E8-DFA3342992AF}"/>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8" name="Oval 817">
                            <a:extLst>
                              <a:ext uri="{FF2B5EF4-FFF2-40B4-BE49-F238E27FC236}">
                                <a16:creationId xmlns:a16="http://schemas.microsoft.com/office/drawing/2014/main" id="{276754CC-BC24-D645-88C4-AD8ABBDAC205}"/>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5A8BD987-737D-FA44-B273-88A8F35DF04E}"/>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F85E71B3-F6FD-5D41-8B69-1BEF4807052C}"/>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1" name="Freeform 820">
                            <a:extLst>
                              <a:ext uri="{FF2B5EF4-FFF2-40B4-BE49-F238E27FC236}">
                                <a16:creationId xmlns:a16="http://schemas.microsoft.com/office/drawing/2014/main" id="{D1004E37-7132-B444-A2A9-00EFCF8A5B13}"/>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2" name="Freeform 821">
                            <a:extLst>
                              <a:ext uri="{FF2B5EF4-FFF2-40B4-BE49-F238E27FC236}">
                                <a16:creationId xmlns:a16="http://schemas.microsoft.com/office/drawing/2014/main" id="{D1933192-6FC3-1F4C-A774-BFD867FD86BB}"/>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23" name="Straight Connector 822">
                            <a:extLst>
                              <a:ext uri="{FF2B5EF4-FFF2-40B4-BE49-F238E27FC236}">
                                <a16:creationId xmlns:a16="http://schemas.microsoft.com/office/drawing/2014/main" id="{90A448BE-7308-2149-A3B1-04243C3579A4}"/>
                              </a:ext>
                            </a:extLst>
                          </p:cNvPr>
                          <p:cNvCxnSpPr>
                            <a:endCxn id="818"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824" name="Straight Connector 823">
                            <a:extLst>
                              <a:ext uri="{FF2B5EF4-FFF2-40B4-BE49-F238E27FC236}">
                                <a16:creationId xmlns:a16="http://schemas.microsoft.com/office/drawing/2014/main" id="{3D23F772-4772-4944-9814-58585E15D2CC}"/>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13" name="Group 812">
                          <a:extLst>
                            <a:ext uri="{FF2B5EF4-FFF2-40B4-BE49-F238E27FC236}">
                              <a16:creationId xmlns:a16="http://schemas.microsoft.com/office/drawing/2014/main" id="{3960218D-0B99-B847-9F2F-6D6844AA31C6}"/>
                            </a:ext>
                          </a:extLst>
                        </p:cNvPr>
                        <p:cNvGrpSpPr/>
                        <p:nvPr/>
                      </p:nvGrpSpPr>
                      <p:grpSpPr>
                        <a:xfrm>
                          <a:off x="1770362" y="2873352"/>
                          <a:ext cx="441422" cy="369332"/>
                          <a:chOff x="667045" y="1708643"/>
                          <a:chExt cx="441422" cy="369332"/>
                        </a:xfrm>
                      </p:grpSpPr>
                      <p:sp>
                        <p:nvSpPr>
                          <p:cNvPr id="814" name="Oval 813">
                            <a:extLst>
                              <a:ext uri="{FF2B5EF4-FFF2-40B4-BE49-F238E27FC236}">
                                <a16:creationId xmlns:a16="http://schemas.microsoft.com/office/drawing/2014/main" id="{5EA97AFC-9556-FA4F-A9FC-32D54BB6DE7D}"/>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5" name="TextBox 814">
                            <a:extLst>
                              <a:ext uri="{FF2B5EF4-FFF2-40B4-BE49-F238E27FC236}">
                                <a16:creationId xmlns:a16="http://schemas.microsoft.com/office/drawing/2014/main" id="{ADC46399-42EC-C546-9364-6036E45185B9}"/>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a:t>
                            </a:r>
                          </a:p>
                        </p:txBody>
                      </p:sp>
                    </p:grpSp>
                  </p:grpSp>
                  <p:cxnSp>
                    <p:nvCxnSpPr>
                      <p:cNvPr id="807" name="Straight Connector 806">
                        <a:extLst>
                          <a:ext uri="{FF2B5EF4-FFF2-40B4-BE49-F238E27FC236}">
                            <a16:creationId xmlns:a16="http://schemas.microsoft.com/office/drawing/2014/main" id="{D595D77F-9B17-014B-A773-8B7499AF21FE}"/>
                          </a:ext>
                        </a:extLst>
                      </p:cNvPr>
                      <p:cNvCxnSpPr>
                        <a:stCxn id="854" idx="2"/>
                        <a:endCxn id="841" idx="0"/>
                      </p:cNvCxnSpPr>
                      <p:nvPr/>
                    </p:nvCxnSpPr>
                    <p:spPr bwMode="auto">
                      <a:xfrm>
                        <a:off x="1991073" y="3242684"/>
                        <a:ext cx="4230" cy="851985"/>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08" name="Straight Connector 807">
                        <a:extLst>
                          <a:ext uri="{FF2B5EF4-FFF2-40B4-BE49-F238E27FC236}">
                            <a16:creationId xmlns:a16="http://schemas.microsoft.com/office/drawing/2014/main" id="{B60EB8E1-3F2D-124E-9763-9324DE9A9749}"/>
                          </a:ext>
                        </a:extLst>
                      </p:cNvPr>
                      <p:cNvCxnSpPr/>
                      <p:nvPr/>
                    </p:nvCxnSpPr>
                    <p:spPr bwMode="auto">
                      <a:xfrm>
                        <a:off x="1407477" y="3648621"/>
                        <a:ext cx="1204913" cy="635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09" name="Straight Connector 808">
                        <a:extLst>
                          <a:ext uri="{FF2B5EF4-FFF2-40B4-BE49-F238E27FC236}">
                            <a16:creationId xmlns:a16="http://schemas.microsoft.com/office/drawing/2014/main" id="{C0B2D073-9741-6549-9449-917E9E16C403}"/>
                          </a:ext>
                        </a:extLst>
                      </p:cNvPr>
                      <p:cNvCxnSpPr>
                        <a:stCxn id="855"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10" name="Straight Connector 809">
                        <a:extLst>
                          <a:ext uri="{FF2B5EF4-FFF2-40B4-BE49-F238E27FC236}">
                            <a16:creationId xmlns:a16="http://schemas.microsoft.com/office/drawing/2014/main" id="{4D5C178E-157A-D64F-AE50-0F9655E535BF}"/>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11" name="Straight Connector 810">
                        <a:extLst>
                          <a:ext uri="{FF2B5EF4-FFF2-40B4-BE49-F238E27FC236}">
                            <a16:creationId xmlns:a16="http://schemas.microsoft.com/office/drawing/2014/main" id="{A5E3182C-7425-E749-BFC7-44DF79905B35}"/>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802" name="TextBox 801">
                      <a:extLst>
                        <a:ext uri="{FF2B5EF4-FFF2-40B4-BE49-F238E27FC236}">
                          <a16:creationId xmlns:a16="http://schemas.microsoft.com/office/drawing/2014/main" id="{19BEA4DD-02C9-1742-B68A-DDA636E66254}"/>
                        </a:ext>
                      </a:extLst>
                    </p:cNvPr>
                    <p:cNvSpPr txBox="1"/>
                    <p:nvPr/>
                  </p:nvSpPr>
                  <p:spPr>
                    <a:xfrm>
                      <a:off x="8136838" y="3735782"/>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3</a:t>
                      </a:r>
                    </a:p>
                  </p:txBody>
                </p:sp>
              </p:grpSp>
            </p:grpSp>
            <p:grpSp>
              <p:nvGrpSpPr>
                <p:cNvPr id="732" name="Group 731">
                  <a:extLst>
                    <a:ext uri="{FF2B5EF4-FFF2-40B4-BE49-F238E27FC236}">
                      <a16:creationId xmlns:a16="http://schemas.microsoft.com/office/drawing/2014/main" id="{25B703B0-45F9-AF4D-95BF-5DCFD65E5FBA}"/>
                    </a:ext>
                  </a:extLst>
                </p:cNvPr>
                <p:cNvGrpSpPr/>
                <p:nvPr/>
              </p:nvGrpSpPr>
              <p:grpSpPr>
                <a:xfrm>
                  <a:off x="1426553" y="4136253"/>
                  <a:ext cx="3452487" cy="1719017"/>
                  <a:chOff x="1426553" y="4136253"/>
                  <a:chExt cx="3452487" cy="1719017"/>
                </a:xfrm>
              </p:grpSpPr>
              <p:grpSp>
                <p:nvGrpSpPr>
                  <p:cNvPr id="734" name="Group 733">
                    <a:extLst>
                      <a:ext uri="{FF2B5EF4-FFF2-40B4-BE49-F238E27FC236}">
                        <a16:creationId xmlns:a16="http://schemas.microsoft.com/office/drawing/2014/main" id="{61CE85DF-9928-444A-87E7-24AA52EF627D}"/>
                      </a:ext>
                    </a:extLst>
                  </p:cNvPr>
                  <p:cNvGrpSpPr/>
                  <p:nvPr/>
                </p:nvGrpSpPr>
                <p:grpSpPr>
                  <a:xfrm>
                    <a:off x="1426553" y="4136253"/>
                    <a:ext cx="2557336" cy="1719017"/>
                    <a:chOff x="-2170772" y="2784954"/>
                    <a:chExt cx="2712783" cy="1853712"/>
                  </a:xfrm>
                </p:grpSpPr>
                <p:sp>
                  <p:nvSpPr>
                    <p:cNvPr id="737" name="Freeform 2">
                      <a:extLst>
                        <a:ext uri="{FF2B5EF4-FFF2-40B4-BE49-F238E27FC236}">
                          <a16:creationId xmlns:a16="http://schemas.microsoft.com/office/drawing/2014/main" id="{E74A625E-9A5E-C54E-9177-7F6CDAD9708F}"/>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38" name="Group 737">
                      <a:extLst>
                        <a:ext uri="{FF2B5EF4-FFF2-40B4-BE49-F238E27FC236}">
                          <a16:creationId xmlns:a16="http://schemas.microsoft.com/office/drawing/2014/main" id="{005DCEEF-EFC7-514E-8C89-60C23B8D1004}"/>
                        </a:ext>
                      </a:extLst>
                    </p:cNvPr>
                    <p:cNvGrpSpPr/>
                    <p:nvPr/>
                  </p:nvGrpSpPr>
                  <p:grpSpPr>
                    <a:xfrm>
                      <a:off x="-1935370" y="2935816"/>
                      <a:ext cx="2333625" cy="1590649"/>
                      <a:chOff x="833331" y="2873352"/>
                      <a:chExt cx="2333625" cy="1590649"/>
                    </a:xfrm>
                  </p:grpSpPr>
                  <p:grpSp>
                    <p:nvGrpSpPr>
                      <p:cNvPr id="739" name="Group 738">
                        <a:extLst>
                          <a:ext uri="{FF2B5EF4-FFF2-40B4-BE49-F238E27FC236}">
                            <a16:creationId xmlns:a16="http://schemas.microsoft.com/office/drawing/2014/main" id="{AAB72804-6BE8-5748-9B24-6E0EE728AADC}"/>
                          </a:ext>
                        </a:extLst>
                      </p:cNvPr>
                      <p:cNvGrpSpPr/>
                      <p:nvPr/>
                    </p:nvGrpSpPr>
                    <p:grpSpPr>
                      <a:xfrm>
                        <a:off x="1736090" y="2873352"/>
                        <a:ext cx="565150" cy="369332"/>
                        <a:chOff x="1736090" y="2873352"/>
                        <a:chExt cx="565150" cy="369332"/>
                      </a:xfrm>
                    </p:grpSpPr>
                    <p:grpSp>
                      <p:nvGrpSpPr>
                        <p:cNvPr id="786" name="Group 327">
                          <a:extLst>
                            <a:ext uri="{FF2B5EF4-FFF2-40B4-BE49-F238E27FC236}">
                              <a16:creationId xmlns:a16="http://schemas.microsoft.com/office/drawing/2014/main" id="{FA68E032-55E8-8B40-ABAE-F05183A62D56}"/>
                            </a:ext>
                          </a:extLst>
                        </p:cNvPr>
                        <p:cNvGrpSpPr>
                          <a:grpSpLocks/>
                        </p:cNvGrpSpPr>
                        <p:nvPr/>
                      </p:nvGrpSpPr>
                      <p:grpSpPr bwMode="auto">
                        <a:xfrm>
                          <a:off x="1736090" y="2893762"/>
                          <a:ext cx="565150" cy="292100"/>
                          <a:chOff x="1871277" y="1576300"/>
                          <a:chExt cx="1128371" cy="437861"/>
                        </a:xfrm>
                      </p:grpSpPr>
                      <p:sp>
                        <p:nvSpPr>
                          <p:cNvPr id="790" name="Oval 789">
                            <a:extLst>
                              <a:ext uri="{FF2B5EF4-FFF2-40B4-BE49-F238E27FC236}">
                                <a16:creationId xmlns:a16="http://schemas.microsoft.com/office/drawing/2014/main" id="{BD10E64F-4CF2-F34E-AEB0-AD8997DFD8BD}"/>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91" name="Rectangle 790">
                            <a:extLst>
                              <a:ext uri="{FF2B5EF4-FFF2-40B4-BE49-F238E27FC236}">
                                <a16:creationId xmlns:a16="http://schemas.microsoft.com/office/drawing/2014/main" id="{AE94B377-C034-D840-B45A-4702304B1614}"/>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92" name="Oval 791">
                            <a:extLst>
                              <a:ext uri="{FF2B5EF4-FFF2-40B4-BE49-F238E27FC236}">
                                <a16:creationId xmlns:a16="http://schemas.microsoft.com/office/drawing/2014/main" id="{58728178-E5A9-DC40-B418-327E8A4F9D8F}"/>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93" name="Freeform 792">
                            <a:extLst>
                              <a:ext uri="{FF2B5EF4-FFF2-40B4-BE49-F238E27FC236}">
                                <a16:creationId xmlns:a16="http://schemas.microsoft.com/office/drawing/2014/main" id="{5AEB7CD2-090F-794C-AA70-233ED633DA23}"/>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94" name="Freeform 793">
                            <a:extLst>
                              <a:ext uri="{FF2B5EF4-FFF2-40B4-BE49-F238E27FC236}">
                                <a16:creationId xmlns:a16="http://schemas.microsoft.com/office/drawing/2014/main" id="{83125BAA-FA09-E747-974E-E0F54A470A46}"/>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95" name="Freeform 794">
                            <a:extLst>
                              <a:ext uri="{FF2B5EF4-FFF2-40B4-BE49-F238E27FC236}">
                                <a16:creationId xmlns:a16="http://schemas.microsoft.com/office/drawing/2014/main" id="{87103A88-30C2-5345-982D-0F945134F71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96" name="Freeform 795">
                            <a:extLst>
                              <a:ext uri="{FF2B5EF4-FFF2-40B4-BE49-F238E27FC236}">
                                <a16:creationId xmlns:a16="http://schemas.microsoft.com/office/drawing/2014/main" id="{5047CBF9-975B-9C45-99F0-408800C1BB7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797" name="Straight Connector 796">
                            <a:extLst>
                              <a:ext uri="{FF2B5EF4-FFF2-40B4-BE49-F238E27FC236}">
                                <a16:creationId xmlns:a16="http://schemas.microsoft.com/office/drawing/2014/main" id="{AD2BA30B-6DEF-894C-907B-399D236BCF34}"/>
                              </a:ext>
                            </a:extLst>
                          </p:cNvPr>
                          <p:cNvCxnSpPr>
                            <a:endCxn id="79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798" name="Straight Connector 797">
                            <a:extLst>
                              <a:ext uri="{FF2B5EF4-FFF2-40B4-BE49-F238E27FC236}">
                                <a16:creationId xmlns:a16="http://schemas.microsoft.com/office/drawing/2014/main" id="{F207D725-2B15-474F-90B1-EFB0D8D008A9}"/>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787" name="Group 786">
                          <a:extLst>
                            <a:ext uri="{FF2B5EF4-FFF2-40B4-BE49-F238E27FC236}">
                              <a16:creationId xmlns:a16="http://schemas.microsoft.com/office/drawing/2014/main" id="{B2436551-7EC1-D94E-88A5-A751023040D5}"/>
                            </a:ext>
                          </a:extLst>
                        </p:cNvPr>
                        <p:cNvGrpSpPr/>
                        <p:nvPr/>
                      </p:nvGrpSpPr>
                      <p:grpSpPr>
                        <a:xfrm>
                          <a:off x="1770362" y="2873352"/>
                          <a:ext cx="441422" cy="369332"/>
                          <a:chOff x="667045" y="1708643"/>
                          <a:chExt cx="441422" cy="369332"/>
                        </a:xfrm>
                      </p:grpSpPr>
                      <p:sp>
                        <p:nvSpPr>
                          <p:cNvPr id="788" name="Oval 787">
                            <a:extLst>
                              <a:ext uri="{FF2B5EF4-FFF2-40B4-BE49-F238E27FC236}">
                                <a16:creationId xmlns:a16="http://schemas.microsoft.com/office/drawing/2014/main" id="{ACD4F590-5511-8C49-856C-D9F61EC3A6F1}"/>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89" name="TextBox 788">
                            <a:extLst>
                              <a:ext uri="{FF2B5EF4-FFF2-40B4-BE49-F238E27FC236}">
                                <a16:creationId xmlns:a16="http://schemas.microsoft.com/office/drawing/2014/main" id="{C2CDE2C1-D78A-0441-8274-26D8DC0CF38C}"/>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1b</a:t>
                            </a:r>
                          </a:p>
                        </p:txBody>
                      </p:sp>
                    </p:grpSp>
                  </p:grpSp>
                  <p:grpSp>
                    <p:nvGrpSpPr>
                      <p:cNvPr id="740" name="Group 739">
                        <a:extLst>
                          <a:ext uri="{FF2B5EF4-FFF2-40B4-BE49-F238E27FC236}">
                            <a16:creationId xmlns:a16="http://schemas.microsoft.com/office/drawing/2014/main" id="{30B06503-E49F-DC47-9B3A-3731490D11BE}"/>
                          </a:ext>
                        </a:extLst>
                      </p:cNvPr>
                      <p:cNvGrpSpPr/>
                      <p:nvPr/>
                    </p:nvGrpSpPr>
                    <p:grpSpPr>
                      <a:xfrm>
                        <a:off x="1740320" y="4094669"/>
                        <a:ext cx="565150" cy="369332"/>
                        <a:chOff x="1736090" y="2873352"/>
                        <a:chExt cx="565150" cy="369332"/>
                      </a:xfrm>
                    </p:grpSpPr>
                    <p:grpSp>
                      <p:nvGrpSpPr>
                        <p:cNvPr id="773" name="Group 327">
                          <a:extLst>
                            <a:ext uri="{FF2B5EF4-FFF2-40B4-BE49-F238E27FC236}">
                              <a16:creationId xmlns:a16="http://schemas.microsoft.com/office/drawing/2014/main" id="{2DF5F91E-84FA-834A-B744-DDF2B6BE2C6B}"/>
                            </a:ext>
                          </a:extLst>
                        </p:cNvPr>
                        <p:cNvGrpSpPr>
                          <a:grpSpLocks/>
                        </p:cNvGrpSpPr>
                        <p:nvPr/>
                      </p:nvGrpSpPr>
                      <p:grpSpPr bwMode="auto">
                        <a:xfrm>
                          <a:off x="1736090" y="2893762"/>
                          <a:ext cx="565150" cy="292100"/>
                          <a:chOff x="1871277" y="1576300"/>
                          <a:chExt cx="1128371" cy="437861"/>
                        </a:xfrm>
                      </p:grpSpPr>
                      <p:sp>
                        <p:nvSpPr>
                          <p:cNvPr id="777" name="Oval 776">
                            <a:extLst>
                              <a:ext uri="{FF2B5EF4-FFF2-40B4-BE49-F238E27FC236}">
                                <a16:creationId xmlns:a16="http://schemas.microsoft.com/office/drawing/2014/main" id="{E9733A7F-2AA5-2E4A-A2DB-9A5E4827636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78" name="Rectangle 777">
                            <a:extLst>
                              <a:ext uri="{FF2B5EF4-FFF2-40B4-BE49-F238E27FC236}">
                                <a16:creationId xmlns:a16="http://schemas.microsoft.com/office/drawing/2014/main" id="{42A70AC3-35DD-6C4E-81FA-829BE6DA3CA0}"/>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79" name="Oval 778">
                            <a:extLst>
                              <a:ext uri="{FF2B5EF4-FFF2-40B4-BE49-F238E27FC236}">
                                <a16:creationId xmlns:a16="http://schemas.microsoft.com/office/drawing/2014/main" id="{A2304BF1-3DDD-9340-8A84-AE9C369F51D4}"/>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80" name="Freeform 779">
                            <a:extLst>
                              <a:ext uri="{FF2B5EF4-FFF2-40B4-BE49-F238E27FC236}">
                                <a16:creationId xmlns:a16="http://schemas.microsoft.com/office/drawing/2014/main" id="{C3970DA3-3E29-074C-AC04-97FF17D7508B}"/>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81" name="Freeform 780">
                            <a:extLst>
                              <a:ext uri="{FF2B5EF4-FFF2-40B4-BE49-F238E27FC236}">
                                <a16:creationId xmlns:a16="http://schemas.microsoft.com/office/drawing/2014/main" id="{A39C2CAD-8AE3-D646-96F8-76FA1622C78A}"/>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82" name="Freeform 781">
                            <a:extLst>
                              <a:ext uri="{FF2B5EF4-FFF2-40B4-BE49-F238E27FC236}">
                                <a16:creationId xmlns:a16="http://schemas.microsoft.com/office/drawing/2014/main" id="{8E58313C-9438-C241-BDDB-74043441908A}"/>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83" name="Freeform 782">
                            <a:extLst>
                              <a:ext uri="{FF2B5EF4-FFF2-40B4-BE49-F238E27FC236}">
                                <a16:creationId xmlns:a16="http://schemas.microsoft.com/office/drawing/2014/main" id="{9CBF95A9-3F3A-1444-B368-813148C6B13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784" name="Straight Connector 783">
                            <a:extLst>
                              <a:ext uri="{FF2B5EF4-FFF2-40B4-BE49-F238E27FC236}">
                                <a16:creationId xmlns:a16="http://schemas.microsoft.com/office/drawing/2014/main" id="{A0367D39-3CC9-2441-B780-91D982F2F0E8}"/>
                              </a:ext>
                            </a:extLst>
                          </p:cNvPr>
                          <p:cNvCxnSpPr>
                            <a:endCxn id="779"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785" name="Straight Connector 784">
                            <a:extLst>
                              <a:ext uri="{FF2B5EF4-FFF2-40B4-BE49-F238E27FC236}">
                                <a16:creationId xmlns:a16="http://schemas.microsoft.com/office/drawing/2014/main" id="{8F40F5A7-D40E-8B4C-AFDC-FC86F9537BCD}"/>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774" name="Group 773">
                          <a:extLst>
                            <a:ext uri="{FF2B5EF4-FFF2-40B4-BE49-F238E27FC236}">
                              <a16:creationId xmlns:a16="http://schemas.microsoft.com/office/drawing/2014/main" id="{192D6118-E0AD-F84C-A99E-31288D389E76}"/>
                            </a:ext>
                          </a:extLst>
                        </p:cNvPr>
                        <p:cNvGrpSpPr/>
                        <p:nvPr/>
                      </p:nvGrpSpPr>
                      <p:grpSpPr>
                        <a:xfrm>
                          <a:off x="1770362" y="2873352"/>
                          <a:ext cx="441422" cy="369332"/>
                          <a:chOff x="667045" y="1708643"/>
                          <a:chExt cx="441422" cy="369332"/>
                        </a:xfrm>
                      </p:grpSpPr>
                      <p:sp>
                        <p:nvSpPr>
                          <p:cNvPr id="775" name="Oval 774">
                            <a:extLst>
                              <a:ext uri="{FF2B5EF4-FFF2-40B4-BE49-F238E27FC236}">
                                <a16:creationId xmlns:a16="http://schemas.microsoft.com/office/drawing/2014/main" id="{FD8BB520-2A90-7449-A407-C092110AE6DC}"/>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76" name="TextBox 775">
                            <a:extLst>
                              <a:ext uri="{FF2B5EF4-FFF2-40B4-BE49-F238E27FC236}">
                                <a16:creationId xmlns:a16="http://schemas.microsoft.com/office/drawing/2014/main" id="{0F6981BB-37AF-5849-86B5-6BCEE26BBDC0}"/>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1d</a:t>
                            </a:r>
                          </a:p>
                        </p:txBody>
                      </p:sp>
                    </p:grpSp>
                  </p:grpSp>
                  <p:grpSp>
                    <p:nvGrpSpPr>
                      <p:cNvPr id="741" name="Group 740">
                        <a:extLst>
                          <a:ext uri="{FF2B5EF4-FFF2-40B4-BE49-F238E27FC236}">
                            <a16:creationId xmlns:a16="http://schemas.microsoft.com/office/drawing/2014/main" id="{32F58F87-527B-1B40-ACA5-ACBABC3E3937}"/>
                          </a:ext>
                        </a:extLst>
                      </p:cNvPr>
                      <p:cNvGrpSpPr/>
                      <p:nvPr/>
                    </p:nvGrpSpPr>
                    <p:grpSpPr>
                      <a:xfrm>
                        <a:off x="2601806" y="3485072"/>
                        <a:ext cx="565150" cy="369332"/>
                        <a:chOff x="1736090" y="2873352"/>
                        <a:chExt cx="565150" cy="369332"/>
                      </a:xfrm>
                    </p:grpSpPr>
                    <p:grpSp>
                      <p:nvGrpSpPr>
                        <p:cNvPr id="760" name="Group 327">
                          <a:extLst>
                            <a:ext uri="{FF2B5EF4-FFF2-40B4-BE49-F238E27FC236}">
                              <a16:creationId xmlns:a16="http://schemas.microsoft.com/office/drawing/2014/main" id="{26A2847C-9B2E-3B4D-A0A8-23BF9E8573CE}"/>
                            </a:ext>
                          </a:extLst>
                        </p:cNvPr>
                        <p:cNvGrpSpPr>
                          <a:grpSpLocks/>
                        </p:cNvGrpSpPr>
                        <p:nvPr/>
                      </p:nvGrpSpPr>
                      <p:grpSpPr bwMode="auto">
                        <a:xfrm>
                          <a:off x="1736090" y="2893762"/>
                          <a:ext cx="565150" cy="292100"/>
                          <a:chOff x="1871277" y="1576300"/>
                          <a:chExt cx="1128371" cy="437861"/>
                        </a:xfrm>
                      </p:grpSpPr>
                      <p:sp>
                        <p:nvSpPr>
                          <p:cNvPr id="764" name="Oval 763">
                            <a:extLst>
                              <a:ext uri="{FF2B5EF4-FFF2-40B4-BE49-F238E27FC236}">
                                <a16:creationId xmlns:a16="http://schemas.microsoft.com/office/drawing/2014/main" id="{30C26719-CE59-9542-89AE-113EE4378C1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65" name="Rectangle 764">
                            <a:extLst>
                              <a:ext uri="{FF2B5EF4-FFF2-40B4-BE49-F238E27FC236}">
                                <a16:creationId xmlns:a16="http://schemas.microsoft.com/office/drawing/2014/main" id="{A8E5EF72-8959-A141-A27F-DCBB3B6FC5F6}"/>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66" name="Oval 765">
                            <a:extLst>
                              <a:ext uri="{FF2B5EF4-FFF2-40B4-BE49-F238E27FC236}">
                                <a16:creationId xmlns:a16="http://schemas.microsoft.com/office/drawing/2014/main" id="{DB0E1E96-6E05-444E-AFE1-7FED441A28DB}"/>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67" name="Freeform 766">
                            <a:extLst>
                              <a:ext uri="{FF2B5EF4-FFF2-40B4-BE49-F238E27FC236}">
                                <a16:creationId xmlns:a16="http://schemas.microsoft.com/office/drawing/2014/main" id="{D804BAE9-01C9-F04F-864A-DC69CA8704C8}"/>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68" name="Freeform 767">
                            <a:extLst>
                              <a:ext uri="{FF2B5EF4-FFF2-40B4-BE49-F238E27FC236}">
                                <a16:creationId xmlns:a16="http://schemas.microsoft.com/office/drawing/2014/main" id="{B80D1005-8D7E-794B-B66A-BBEE9BB83D43}"/>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69" name="Freeform 768">
                            <a:extLst>
                              <a:ext uri="{FF2B5EF4-FFF2-40B4-BE49-F238E27FC236}">
                                <a16:creationId xmlns:a16="http://schemas.microsoft.com/office/drawing/2014/main" id="{26061C07-030E-2943-8233-ED972C0F1DED}"/>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70" name="Freeform 769">
                            <a:extLst>
                              <a:ext uri="{FF2B5EF4-FFF2-40B4-BE49-F238E27FC236}">
                                <a16:creationId xmlns:a16="http://schemas.microsoft.com/office/drawing/2014/main" id="{3BC56B66-F93D-6E4E-9C3A-FA330ACFD48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771" name="Straight Connector 770">
                            <a:extLst>
                              <a:ext uri="{FF2B5EF4-FFF2-40B4-BE49-F238E27FC236}">
                                <a16:creationId xmlns:a16="http://schemas.microsoft.com/office/drawing/2014/main" id="{FA079037-40EF-364F-8071-B27874032277}"/>
                              </a:ext>
                            </a:extLst>
                          </p:cNvPr>
                          <p:cNvCxnSpPr>
                            <a:endCxn id="76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772" name="Straight Connector 771">
                            <a:extLst>
                              <a:ext uri="{FF2B5EF4-FFF2-40B4-BE49-F238E27FC236}">
                                <a16:creationId xmlns:a16="http://schemas.microsoft.com/office/drawing/2014/main" id="{D68AD61A-014B-2C44-AEA7-6534E8E342D2}"/>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761" name="Group 760">
                          <a:extLst>
                            <a:ext uri="{FF2B5EF4-FFF2-40B4-BE49-F238E27FC236}">
                              <a16:creationId xmlns:a16="http://schemas.microsoft.com/office/drawing/2014/main" id="{87F5F90C-BD59-C24C-B311-C965CD629E11}"/>
                            </a:ext>
                          </a:extLst>
                        </p:cNvPr>
                        <p:cNvGrpSpPr/>
                        <p:nvPr/>
                      </p:nvGrpSpPr>
                      <p:grpSpPr>
                        <a:xfrm>
                          <a:off x="1770362" y="2873352"/>
                          <a:ext cx="428460" cy="369332"/>
                          <a:chOff x="667045" y="1708643"/>
                          <a:chExt cx="428460" cy="369332"/>
                        </a:xfrm>
                      </p:grpSpPr>
                      <p:sp>
                        <p:nvSpPr>
                          <p:cNvPr id="762" name="Oval 761">
                            <a:extLst>
                              <a:ext uri="{FF2B5EF4-FFF2-40B4-BE49-F238E27FC236}">
                                <a16:creationId xmlns:a16="http://schemas.microsoft.com/office/drawing/2014/main" id="{7C520CBA-321F-F843-9FC1-D6E80EC7AEDF}"/>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63" name="TextBox 762">
                            <a:extLst>
                              <a:ext uri="{FF2B5EF4-FFF2-40B4-BE49-F238E27FC236}">
                                <a16:creationId xmlns:a16="http://schemas.microsoft.com/office/drawing/2014/main" id="{ECCEE075-3442-A44F-BF70-46ED02410670}"/>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1c</a:t>
                            </a:r>
                          </a:p>
                        </p:txBody>
                      </p:sp>
                    </p:grpSp>
                  </p:grpSp>
                  <p:grpSp>
                    <p:nvGrpSpPr>
                      <p:cNvPr id="742" name="Group 741">
                        <a:extLst>
                          <a:ext uri="{FF2B5EF4-FFF2-40B4-BE49-F238E27FC236}">
                            <a16:creationId xmlns:a16="http://schemas.microsoft.com/office/drawing/2014/main" id="{A020CA2E-AA9F-4E45-9B49-88BD8CF4D581}"/>
                          </a:ext>
                        </a:extLst>
                      </p:cNvPr>
                      <p:cNvGrpSpPr/>
                      <p:nvPr/>
                    </p:nvGrpSpPr>
                    <p:grpSpPr>
                      <a:xfrm>
                        <a:off x="833331" y="3478719"/>
                        <a:ext cx="565150" cy="369332"/>
                        <a:chOff x="1736090" y="2873352"/>
                        <a:chExt cx="565150" cy="369332"/>
                      </a:xfrm>
                    </p:grpSpPr>
                    <p:grpSp>
                      <p:nvGrpSpPr>
                        <p:cNvPr id="747" name="Group 327">
                          <a:extLst>
                            <a:ext uri="{FF2B5EF4-FFF2-40B4-BE49-F238E27FC236}">
                              <a16:creationId xmlns:a16="http://schemas.microsoft.com/office/drawing/2014/main" id="{1D1A1E72-3B17-A940-AC16-3BF9D55AC222}"/>
                            </a:ext>
                          </a:extLst>
                        </p:cNvPr>
                        <p:cNvGrpSpPr>
                          <a:grpSpLocks/>
                        </p:cNvGrpSpPr>
                        <p:nvPr/>
                      </p:nvGrpSpPr>
                      <p:grpSpPr bwMode="auto">
                        <a:xfrm>
                          <a:off x="1736090" y="2893762"/>
                          <a:ext cx="565150" cy="292100"/>
                          <a:chOff x="1871277" y="1576300"/>
                          <a:chExt cx="1128371" cy="437861"/>
                        </a:xfrm>
                      </p:grpSpPr>
                      <p:sp>
                        <p:nvSpPr>
                          <p:cNvPr id="751" name="Oval 750">
                            <a:extLst>
                              <a:ext uri="{FF2B5EF4-FFF2-40B4-BE49-F238E27FC236}">
                                <a16:creationId xmlns:a16="http://schemas.microsoft.com/office/drawing/2014/main" id="{B433E55A-8E54-A948-BFFA-495C9897ED5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52" name="Rectangle 751">
                            <a:extLst>
                              <a:ext uri="{FF2B5EF4-FFF2-40B4-BE49-F238E27FC236}">
                                <a16:creationId xmlns:a16="http://schemas.microsoft.com/office/drawing/2014/main" id="{1FAC2971-718D-8749-B0A3-A391F5616E3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53" name="Oval 752">
                            <a:extLst>
                              <a:ext uri="{FF2B5EF4-FFF2-40B4-BE49-F238E27FC236}">
                                <a16:creationId xmlns:a16="http://schemas.microsoft.com/office/drawing/2014/main" id="{9CB00B62-F2EF-4245-907B-8857ED29453C}"/>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54" name="Freeform 753">
                            <a:extLst>
                              <a:ext uri="{FF2B5EF4-FFF2-40B4-BE49-F238E27FC236}">
                                <a16:creationId xmlns:a16="http://schemas.microsoft.com/office/drawing/2014/main" id="{776591EF-CB11-1B4F-8B98-2BD585425445}"/>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55" name="Freeform 754">
                            <a:extLst>
                              <a:ext uri="{FF2B5EF4-FFF2-40B4-BE49-F238E27FC236}">
                                <a16:creationId xmlns:a16="http://schemas.microsoft.com/office/drawing/2014/main" id="{70168348-6BB3-A44B-B3DC-B315B168EF41}"/>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56" name="Freeform 755">
                            <a:extLst>
                              <a:ext uri="{FF2B5EF4-FFF2-40B4-BE49-F238E27FC236}">
                                <a16:creationId xmlns:a16="http://schemas.microsoft.com/office/drawing/2014/main" id="{5BBBC961-9879-9F47-83D3-63D60E7E7616}"/>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57" name="Freeform 756">
                            <a:extLst>
                              <a:ext uri="{FF2B5EF4-FFF2-40B4-BE49-F238E27FC236}">
                                <a16:creationId xmlns:a16="http://schemas.microsoft.com/office/drawing/2014/main" id="{9F7AF4E8-DF0D-574C-AE6D-C228DDB0043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758" name="Straight Connector 757">
                            <a:extLst>
                              <a:ext uri="{FF2B5EF4-FFF2-40B4-BE49-F238E27FC236}">
                                <a16:creationId xmlns:a16="http://schemas.microsoft.com/office/drawing/2014/main" id="{AFD7AD8E-766C-EF47-B73B-8661F3511F9F}"/>
                              </a:ext>
                            </a:extLst>
                          </p:cNvPr>
                          <p:cNvCxnSpPr>
                            <a:endCxn id="753"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759" name="Straight Connector 758">
                            <a:extLst>
                              <a:ext uri="{FF2B5EF4-FFF2-40B4-BE49-F238E27FC236}">
                                <a16:creationId xmlns:a16="http://schemas.microsoft.com/office/drawing/2014/main" id="{18A9AECB-70DF-CD4B-8109-6E3587A404DB}"/>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748" name="Group 747">
                          <a:extLst>
                            <a:ext uri="{FF2B5EF4-FFF2-40B4-BE49-F238E27FC236}">
                              <a16:creationId xmlns:a16="http://schemas.microsoft.com/office/drawing/2014/main" id="{6DBAAB73-EF58-DC45-99FD-A7CCF2A13445}"/>
                            </a:ext>
                          </a:extLst>
                        </p:cNvPr>
                        <p:cNvGrpSpPr/>
                        <p:nvPr/>
                      </p:nvGrpSpPr>
                      <p:grpSpPr>
                        <a:xfrm>
                          <a:off x="1770362" y="2873352"/>
                          <a:ext cx="441422" cy="369332"/>
                          <a:chOff x="667045" y="1708643"/>
                          <a:chExt cx="441422" cy="369332"/>
                        </a:xfrm>
                      </p:grpSpPr>
                      <p:sp>
                        <p:nvSpPr>
                          <p:cNvPr id="749" name="Oval 748">
                            <a:extLst>
                              <a:ext uri="{FF2B5EF4-FFF2-40B4-BE49-F238E27FC236}">
                                <a16:creationId xmlns:a16="http://schemas.microsoft.com/office/drawing/2014/main" id="{81F5B65C-090F-864B-9D3D-6862C07634E5}"/>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50" name="TextBox 749">
                            <a:extLst>
                              <a:ext uri="{FF2B5EF4-FFF2-40B4-BE49-F238E27FC236}">
                                <a16:creationId xmlns:a16="http://schemas.microsoft.com/office/drawing/2014/main" id="{C53E106B-77FA-C14C-9B6D-EE6DFB6EC332}"/>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a:t>
                            </a:r>
                          </a:p>
                        </p:txBody>
                      </p:sp>
                    </p:grpSp>
                  </p:grpSp>
                  <p:cxnSp>
                    <p:nvCxnSpPr>
                      <p:cNvPr id="743" name="Straight Connector 742">
                        <a:extLst>
                          <a:ext uri="{FF2B5EF4-FFF2-40B4-BE49-F238E27FC236}">
                            <a16:creationId xmlns:a16="http://schemas.microsoft.com/office/drawing/2014/main" id="{E4797E7A-8ED8-6C41-8674-EAEC8D18D707}"/>
                          </a:ext>
                        </a:extLst>
                      </p:cNvPr>
                      <p:cNvCxnSpPr>
                        <a:stCxn id="790"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744" name="Straight Connector 743">
                        <a:extLst>
                          <a:ext uri="{FF2B5EF4-FFF2-40B4-BE49-F238E27FC236}">
                            <a16:creationId xmlns:a16="http://schemas.microsoft.com/office/drawing/2014/main" id="{54F17AFF-28C1-274F-9EF2-34DCACE28535}"/>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745" name="Straight Connector 744">
                        <a:extLst>
                          <a:ext uri="{FF2B5EF4-FFF2-40B4-BE49-F238E27FC236}">
                            <a16:creationId xmlns:a16="http://schemas.microsoft.com/office/drawing/2014/main" id="{AFC3917C-96A3-2D47-9010-605714E6DC3A}"/>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746" name="Straight Connector 745">
                        <a:extLst>
                          <a:ext uri="{FF2B5EF4-FFF2-40B4-BE49-F238E27FC236}">
                            <a16:creationId xmlns:a16="http://schemas.microsoft.com/office/drawing/2014/main" id="{FDD35AF7-CBC3-BA4C-88CF-D5CCFA98DA28}"/>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735" name="TextBox 734">
                    <a:extLst>
                      <a:ext uri="{FF2B5EF4-FFF2-40B4-BE49-F238E27FC236}">
                        <a16:creationId xmlns:a16="http://schemas.microsoft.com/office/drawing/2014/main" id="{3A6530A1-EBC7-8447-8BD9-642637A446B5}"/>
                      </a:ext>
                    </a:extLst>
                  </p:cNvPr>
                  <p:cNvSpPr txBox="1"/>
                  <p:nvPr/>
                </p:nvSpPr>
                <p:spPr>
                  <a:xfrm>
                    <a:off x="1430686" y="4247082"/>
                    <a:ext cx="753532" cy="400110"/>
                  </a:xfrm>
                  <a:prstGeom prst="rect">
                    <a:avLst/>
                  </a:prstGeom>
                  <a:noFill/>
                </p:spPr>
                <p:txBody>
                  <a:bodyPr wrap="squar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1</a:t>
                    </a:r>
                  </a:p>
                </p:txBody>
              </p:sp>
              <p:cxnSp>
                <p:nvCxnSpPr>
                  <p:cNvPr id="736" name="Straight Connector 735">
                    <a:extLst>
                      <a:ext uri="{FF2B5EF4-FFF2-40B4-BE49-F238E27FC236}">
                        <a16:creationId xmlns:a16="http://schemas.microsoft.com/office/drawing/2014/main" id="{E0FCBE3F-E795-4C4B-B0C1-FC7BC0309C04}"/>
                      </a:ext>
                    </a:extLst>
                  </p:cNvPr>
                  <p:cNvCxnSpPr>
                    <a:cxnSpLocks/>
                    <a:stCxn id="878" idx="1"/>
                  </p:cNvCxnSpPr>
                  <p:nvPr/>
                </p:nvCxnSpPr>
                <p:spPr bwMode="auto">
                  <a:xfrm flipH="1" flipV="1">
                    <a:off x="3848374" y="5024787"/>
                    <a:ext cx="1030666" cy="698992"/>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cxnSp>
              <p:nvCxnSpPr>
                <p:cNvPr id="733" name="Straight Connector 732">
                  <a:extLst>
                    <a:ext uri="{FF2B5EF4-FFF2-40B4-BE49-F238E27FC236}">
                      <a16:creationId xmlns:a16="http://schemas.microsoft.com/office/drawing/2014/main" id="{CE901D66-734E-3F4B-9A7E-8C2A3FBAE777}"/>
                    </a:ext>
                  </a:extLst>
                </p:cNvPr>
                <p:cNvCxnSpPr>
                  <a:cxnSpLocks/>
                  <a:stCxn id="894" idx="5"/>
                  <a:endCxn id="815" idx="1"/>
                </p:cNvCxnSpPr>
                <p:nvPr/>
              </p:nvCxnSpPr>
              <p:spPr bwMode="auto">
                <a:xfrm flipV="1">
                  <a:off x="6957825" y="4543468"/>
                  <a:ext cx="1398778" cy="1062884"/>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713" name="Group 712">
                <a:extLst>
                  <a:ext uri="{FF2B5EF4-FFF2-40B4-BE49-F238E27FC236}">
                    <a16:creationId xmlns:a16="http://schemas.microsoft.com/office/drawing/2014/main" id="{1D597A85-C1F2-AB46-89D9-E4C6C845E8E2}"/>
                  </a:ext>
                </a:extLst>
              </p:cNvPr>
              <p:cNvGrpSpPr/>
              <p:nvPr/>
            </p:nvGrpSpPr>
            <p:grpSpPr>
              <a:xfrm>
                <a:off x="9525929" y="4809915"/>
                <a:ext cx="1701734" cy="616172"/>
                <a:chOff x="6935906" y="5482318"/>
                <a:chExt cx="1701734" cy="616172"/>
              </a:xfrm>
            </p:grpSpPr>
            <p:grpSp>
              <p:nvGrpSpPr>
                <p:cNvPr id="714" name="Group 713">
                  <a:extLst>
                    <a:ext uri="{FF2B5EF4-FFF2-40B4-BE49-F238E27FC236}">
                      <a16:creationId xmlns:a16="http://schemas.microsoft.com/office/drawing/2014/main" id="{006FF1F8-A5A0-924F-A5B5-1B52B2E05516}"/>
                    </a:ext>
                  </a:extLst>
                </p:cNvPr>
                <p:cNvGrpSpPr/>
                <p:nvPr/>
              </p:nvGrpSpPr>
              <p:grpSpPr>
                <a:xfrm>
                  <a:off x="6935906" y="5482318"/>
                  <a:ext cx="1701734" cy="616172"/>
                  <a:chOff x="6808463" y="5108795"/>
                  <a:chExt cx="1701734" cy="616172"/>
                </a:xfrm>
              </p:grpSpPr>
              <p:sp>
                <p:nvSpPr>
                  <p:cNvPr id="716" name="Freeform 2">
                    <a:extLst>
                      <a:ext uri="{FF2B5EF4-FFF2-40B4-BE49-F238E27FC236}">
                        <a16:creationId xmlns:a16="http://schemas.microsoft.com/office/drawing/2014/main" id="{FC1D2B11-E513-554D-8A7B-8D69AC28C804}"/>
                      </a:ext>
                    </a:extLst>
                  </p:cNvPr>
                  <p:cNvSpPr>
                    <a:spLocks/>
                  </p:cNvSpPr>
                  <p:nvPr/>
                </p:nvSpPr>
                <p:spPr bwMode="auto">
                  <a:xfrm>
                    <a:off x="6808463" y="5108795"/>
                    <a:ext cx="1701734" cy="61617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 w 9959"/>
                      <a:gd name="connsiteY0" fmla="*/ 5593 h 11352"/>
                      <a:gd name="connsiteX1" fmla="*/ 1089 w 9959"/>
                      <a:gd name="connsiteY1" fmla="*/ 469 h 11352"/>
                      <a:gd name="connsiteX2" fmla="*/ 4845 w 9959"/>
                      <a:gd name="connsiteY2" fmla="*/ 561 h 11352"/>
                      <a:gd name="connsiteX3" fmla="*/ 8027 w 9959"/>
                      <a:gd name="connsiteY3" fmla="*/ 3370 h 11352"/>
                      <a:gd name="connsiteX4" fmla="*/ 9955 w 9959"/>
                      <a:gd name="connsiteY4" fmla="*/ 5970 h 11352"/>
                      <a:gd name="connsiteX5" fmla="*/ 8435 w 9959"/>
                      <a:gd name="connsiteY5" fmla="*/ 7863 h 11352"/>
                      <a:gd name="connsiteX6" fmla="*/ 5161 w 9959"/>
                      <a:gd name="connsiteY6" fmla="*/ 11352 h 11352"/>
                      <a:gd name="connsiteX7" fmla="*/ 2712 w 9959"/>
                      <a:gd name="connsiteY7" fmla="*/ 8240 h 11352"/>
                      <a:gd name="connsiteX8" fmla="*/ 1334 w 9959"/>
                      <a:gd name="connsiteY8" fmla="*/ 7922 h 11352"/>
                      <a:gd name="connsiteX9" fmla="*/ 4 w 9959"/>
                      <a:gd name="connsiteY9" fmla="*/ 5593 h 11352"/>
                      <a:gd name="connsiteX0" fmla="*/ 0 w 11223"/>
                      <a:gd name="connsiteY0" fmla="*/ 3835 h 9929"/>
                      <a:gd name="connsiteX1" fmla="*/ 2316 w 11223"/>
                      <a:gd name="connsiteY1" fmla="*/ 342 h 9929"/>
                      <a:gd name="connsiteX2" fmla="*/ 6088 w 11223"/>
                      <a:gd name="connsiteY2" fmla="*/ 423 h 9929"/>
                      <a:gd name="connsiteX3" fmla="*/ 9283 w 11223"/>
                      <a:gd name="connsiteY3" fmla="*/ 2898 h 9929"/>
                      <a:gd name="connsiteX4" fmla="*/ 11219 w 11223"/>
                      <a:gd name="connsiteY4" fmla="*/ 5188 h 9929"/>
                      <a:gd name="connsiteX5" fmla="*/ 9693 w 11223"/>
                      <a:gd name="connsiteY5" fmla="*/ 6856 h 9929"/>
                      <a:gd name="connsiteX6" fmla="*/ 6405 w 11223"/>
                      <a:gd name="connsiteY6" fmla="*/ 9929 h 9929"/>
                      <a:gd name="connsiteX7" fmla="*/ 3946 w 11223"/>
                      <a:gd name="connsiteY7" fmla="*/ 7188 h 9929"/>
                      <a:gd name="connsiteX8" fmla="*/ 2562 w 11223"/>
                      <a:gd name="connsiteY8" fmla="*/ 6908 h 9929"/>
                      <a:gd name="connsiteX9" fmla="*/ 0 w 11223"/>
                      <a:gd name="connsiteY9" fmla="*/ 3835 h 9929"/>
                      <a:gd name="connsiteX0" fmla="*/ 0 w 9999"/>
                      <a:gd name="connsiteY0" fmla="*/ 3862 h 10000"/>
                      <a:gd name="connsiteX1" fmla="*/ 2064 w 9999"/>
                      <a:gd name="connsiteY1" fmla="*/ 344 h 10000"/>
                      <a:gd name="connsiteX2" fmla="*/ 5425 w 9999"/>
                      <a:gd name="connsiteY2" fmla="*/ 426 h 10000"/>
                      <a:gd name="connsiteX3" fmla="*/ 8271 w 9999"/>
                      <a:gd name="connsiteY3" fmla="*/ 2919 h 10000"/>
                      <a:gd name="connsiteX4" fmla="*/ 9996 w 9999"/>
                      <a:gd name="connsiteY4" fmla="*/ 5225 h 10000"/>
                      <a:gd name="connsiteX5" fmla="*/ 8637 w 9999"/>
                      <a:gd name="connsiteY5" fmla="*/ 6905 h 10000"/>
                      <a:gd name="connsiteX6" fmla="*/ 5707 w 9999"/>
                      <a:gd name="connsiteY6" fmla="*/ 10000 h 10000"/>
                      <a:gd name="connsiteX7" fmla="*/ 2283 w 9999"/>
                      <a:gd name="connsiteY7" fmla="*/ 6957 h 10000"/>
                      <a:gd name="connsiteX8" fmla="*/ 0 w 9999"/>
                      <a:gd name="connsiteY8" fmla="*/ 3862 h 10000"/>
                      <a:gd name="connsiteX0" fmla="*/ 124 w 10124"/>
                      <a:gd name="connsiteY0" fmla="*/ 3862 h 10000"/>
                      <a:gd name="connsiteX1" fmla="*/ 2188 w 10124"/>
                      <a:gd name="connsiteY1" fmla="*/ 344 h 10000"/>
                      <a:gd name="connsiteX2" fmla="*/ 5550 w 10124"/>
                      <a:gd name="connsiteY2" fmla="*/ 426 h 10000"/>
                      <a:gd name="connsiteX3" fmla="*/ 8396 w 10124"/>
                      <a:gd name="connsiteY3" fmla="*/ 2919 h 10000"/>
                      <a:gd name="connsiteX4" fmla="*/ 10121 w 10124"/>
                      <a:gd name="connsiteY4" fmla="*/ 5225 h 10000"/>
                      <a:gd name="connsiteX5" fmla="*/ 8762 w 10124"/>
                      <a:gd name="connsiteY5" fmla="*/ 6905 h 10000"/>
                      <a:gd name="connsiteX6" fmla="*/ 5832 w 10124"/>
                      <a:gd name="connsiteY6" fmla="*/ 10000 h 10000"/>
                      <a:gd name="connsiteX7" fmla="*/ 124 w 10124"/>
                      <a:gd name="connsiteY7" fmla="*/ 3862 h 10000"/>
                      <a:gd name="connsiteX0" fmla="*/ 43 w 10045"/>
                      <a:gd name="connsiteY0" fmla="*/ 3862 h 6912"/>
                      <a:gd name="connsiteX1" fmla="*/ 2107 w 10045"/>
                      <a:gd name="connsiteY1" fmla="*/ 344 h 6912"/>
                      <a:gd name="connsiteX2" fmla="*/ 5469 w 10045"/>
                      <a:gd name="connsiteY2" fmla="*/ 426 h 6912"/>
                      <a:gd name="connsiteX3" fmla="*/ 8315 w 10045"/>
                      <a:gd name="connsiteY3" fmla="*/ 2919 h 6912"/>
                      <a:gd name="connsiteX4" fmla="*/ 10040 w 10045"/>
                      <a:gd name="connsiteY4" fmla="*/ 5225 h 6912"/>
                      <a:gd name="connsiteX5" fmla="*/ 8681 w 10045"/>
                      <a:gd name="connsiteY5" fmla="*/ 6905 h 6912"/>
                      <a:gd name="connsiteX6" fmla="*/ 3967 w 10045"/>
                      <a:gd name="connsiteY6" fmla="*/ 5885 h 6912"/>
                      <a:gd name="connsiteX7" fmla="*/ 43 w 10045"/>
                      <a:gd name="connsiteY7" fmla="*/ 3862 h 6912"/>
                      <a:gd name="connsiteX0" fmla="*/ 47 w 10004"/>
                      <a:gd name="connsiteY0" fmla="*/ 5106 h 9519"/>
                      <a:gd name="connsiteX1" fmla="*/ 2102 w 10004"/>
                      <a:gd name="connsiteY1" fmla="*/ 17 h 9519"/>
                      <a:gd name="connsiteX2" fmla="*/ 6651 w 10004"/>
                      <a:gd name="connsiteY2" fmla="*/ 3484 h 9519"/>
                      <a:gd name="connsiteX3" fmla="*/ 8282 w 10004"/>
                      <a:gd name="connsiteY3" fmla="*/ 3742 h 9519"/>
                      <a:gd name="connsiteX4" fmla="*/ 9999 w 10004"/>
                      <a:gd name="connsiteY4" fmla="*/ 7078 h 9519"/>
                      <a:gd name="connsiteX5" fmla="*/ 8646 w 10004"/>
                      <a:gd name="connsiteY5" fmla="*/ 9509 h 9519"/>
                      <a:gd name="connsiteX6" fmla="*/ 3953 w 10004"/>
                      <a:gd name="connsiteY6" fmla="*/ 8033 h 9519"/>
                      <a:gd name="connsiteX7" fmla="*/ 47 w 10004"/>
                      <a:gd name="connsiteY7" fmla="*/ 5106 h 9519"/>
                      <a:gd name="connsiteX0" fmla="*/ 43 w 9996"/>
                      <a:gd name="connsiteY0" fmla="*/ 6232 h 10868"/>
                      <a:gd name="connsiteX1" fmla="*/ 2097 w 9996"/>
                      <a:gd name="connsiteY1" fmla="*/ 886 h 10868"/>
                      <a:gd name="connsiteX2" fmla="*/ 5642 w 9996"/>
                      <a:gd name="connsiteY2" fmla="*/ 385 h 10868"/>
                      <a:gd name="connsiteX3" fmla="*/ 8275 w 9996"/>
                      <a:gd name="connsiteY3" fmla="*/ 4799 h 10868"/>
                      <a:gd name="connsiteX4" fmla="*/ 9991 w 9996"/>
                      <a:gd name="connsiteY4" fmla="*/ 8304 h 10868"/>
                      <a:gd name="connsiteX5" fmla="*/ 8639 w 9996"/>
                      <a:gd name="connsiteY5" fmla="*/ 10857 h 10868"/>
                      <a:gd name="connsiteX6" fmla="*/ 3947 w 9996"/>
                      <a:gd name="connsiteY6" fmla="*/ 9307 h 10868"/>
                      <a:gd name="connsiteX7" fmla="*/ 43 w 9996"/>
                      <a:gd name="connsiteY7" fmla="*/ 6232 h 10868"/>
                      <a:gd name="connsiteX0" fmla="*/ 43 w 10004"/>
                      <a:gd name="connsiteY0" fmla="*/ 5543 h 9809"/>
                      <a:gd name="connsiteX1" fmla="*/ 2098 w 10004"/>
                      <a:gd name="connsiteY1" fmla="*/ 624 h 9809"/>
                      <a:gd name="connsiteX2" fmla="*/ 5644 w 10004"/>
                      <a:gd name="connsiteY2" fmla="*/ 163 h 9809"/>
                      <a:gd name="connsiteX3" fmla="*/ 8163 w 10004"/>
                      <a:gd name="connsiteY3" fmla="*/ 1492 h 9809"/>
                      <a:gd name="connsiteX4" fmla="*/ 9995 w 10004"/>
                      <a:gd name="connsiteY4" fmla="*/ 7450 h 9809"/>
                      <a:gd name="connsiteX5" fmla="*/ 8642 w 10004"/>
                      <a:gd name="connsiteY5" fmla="*/ 9799 h 9809"/>
                      <a:gd name="connsiteX6" fmla="*/ 3949 w 10004"/>
                      <a:gd name="connsiteY6" fmla="*/ 8373 h 9809"/>
                      <a:gd name="connsiteX7" fmla="*/ 43 w 10004"/>
                      <a:gd name="connsiteY7" fmla="*/ 5543 h 9809"/>
                      <a:gd name="connsiteX0" fmla="*/ 43 w 8950"/>
                      <a:gd name="connsiteY0" fmla="*/ 5651 h 10081"/>
                      <a:gd name="connsiteX1" fmla="*/ 2097 w 8950"/>
                      <a:gd name="connsiteY1" fmla="*/ 636 h 10081"/>
                      <a:gd name="connsiteX2" fmla="*/ 5642 w 8950"/>
                      <a:gd name="connsiteY2" fmla="*/ 166 h 10081"/>
                      <a:gd name="connsiteX3" fmla="*/ 8160 w 8950"/>
                      <a:gd name="connsiteY3" fmla="*/ 1521 h 10081"/>
                      <a:gd name="connsiteX4" fmla="*/ 8473 w 8950"/>
                      <a:gd name="connsiteY4" fmla="*/ 5322 h 10081"/>
                      <a:gd name="connsiteX5" fmla="*/ 8639 w 8950"/>
                      <a:gd name="connsiteY5" fmla="*/ 9990 h 10081"/>
                      <a:gd name="connsiteX6" fmla="*/ 3947 w 8950"/>
                      <a:gd name="connsiteY6" fmla="*/ 8536 h 10081"/>
                      <a:gd name="connsiteX7" fmla="*/ 43 w 8950"/>
                      <a:gd name="connsiteY7" fmla="*/ 5651 h 10081"/>
                      <a:gd name="connsiteX0" fmla="*/ 48 w 9651"/>
                      <a:gd name="connsiteY0" fmla="*/ 5606 h 8648"/>
                      <a:gd name="connsiteX1" fmla="*/ 2343 w 9651"/>
                      <a:gd name="connsiteY1" fmla="*/ 631 h 8648"/>
                      <a:gd name="connsiteX2" fmla="*/ 6304 w 9651"/>
                      <a:gd name="connsiteY2" fmla="*/ 165 h 8648"/>
                      <a:gd name="connsiteX3" fmla="*/ 9117 w 9651"/>
                      <a:gd name="connsiteY3" fmla="*/ 1509 h 8648"/>
                      <a:gd name="connsiteX4" fmla="*/ 9467 w 9651"/>
                      <a:gd name="connsiteY4" fmla="*/ 5279 h 8648"/>
                      <a:gd name="connsiteX5" fmla="*/ 6997 w 9651"/>
                      <a:gd name="connsiteY5" fmla="*/ 8019 h 8648"/>
                      <a:gd name="connsiteX6" fmla="*/ 4410 w 9651"/>
                      <a:gd name="connsiteY6" fmla="*/ 8467 h 8648"/>
                      <a:gd name="connsiteX7" fmla="*/ 48 w 9651"/>
                      <a:gd name="connsiteY7" fmla="*/ 5606 h 8648"/>
                      <a:gd name="connsiteX0" fmla="*/ 41 w 9991"/>
                      <a:gd name="connsiteY0" fmla="*/ 6482 h 9316"/>
                      <a:gd name="connsiteX1" fmla="*/ 2419 w 9991"/>
                      <a:gd name="connsiteY1" fmla="*/ 730 h 9316"/>
                      <a:gd name="connsiteX2" fmla="*/ 6523 w 9991"/>
                      <a:gd name="connsiteY2" fmla="*/ 191 h 9316"/>
                      <a:gd name="connsiteX3" fmla="*/ 9438 w 9991"/>
                      <a:gd name="connsiteY3" fmla="*/ 1745 h 9316"/>
                      <a:gd name="connsiteX4" fmla="*/ 9800 w 9991"/>
                      <a:gd name="connsiteY4" fmla="*/ 6104 h 9316"/>
                      <a:gd name="connsiteX5" fmla="*/ 7241 w 9991"/>
                      <a:gd name="connsiteY5" fmla="*/ 9273 h 9316"/>
                      <a:gd name="connsiteX6" fmla="*/ 1411 w 9991"/>
                      <a:gd name="connsiteY6" fmla="*/ 7856 h 9316"/>
                      <a:gd name="connsiteX7" fmla="*/ 41 w 9991"/>
                      <a:gd name="connsiteY7" fmla="*/ 6482 h 9316"/>
                      <a:gd name="connsiteX0" fmla="*/ 19 w 10708"/>
                      <a:gd name="connsiteY0" fmla="*/ 7721 h 10038"/>
                      <a:gd name="connsiteX1" fmla="*/ 3129 w 10708"/>
                      <a:gd name="connsiteY1" fmla="*/ 825 h 10038"/>
                      <a:gd name="connsiteX2" fmla="*/ 7237 w 10708"/>
                      <a:gd name="connsiteY2" fmla="*/ 246 h 10038"/>
                      <a:gd name="connsiteX3" fmla="*/ 10155 w 10708"/>
                      <a:gd name="connsiteY3" fmla="*/ 1914 h 10038"/>
                      <a:gd name="connsiteX4" fmla="*/ 10517 w 10708"/>
                      <a:gd name="connsiteY4" fmla="*/ 6593 h 10038"/>
                      <a:gd name="connsiteX5" fmla="*/ 7956 w 10708"/>
                      <a:gd name="connsiteY5" fmla="*/ 9995 h 10038"/>
                      <a:gd name="connsiteX6" fmla="*/ 2120 w 10708"/>
                      <a:gd name="connsiteY6" fmla="*/ 8474 h 10038"/>
                      <a:gd name="connsiteX7" fmla="*/ 19 w 10708"/>
                      <a:gd name="connsiteY7" fmla="*/ 7721 h 10038"/>
                      <a:gd name="connsiteX0" fmla="*/ 359 w 11048"/>
                      <a:gd name="connsiteY0" fmla="*/ 7721 h 10038"/>
                      <a:gd name="connsiteX1" fmla="*/ 3469 w 11048"/>
                      <a:gd name="connsiteY1" fmla="*/ 825 h 10038"/>
                      <a:gd name="connsiteX2" fmla="*/ 7577 w 11048"/>
                      <a:gd name="connsiteY2" fmla="*/ 246 h 10038"/>
                      <a:gd name="connsiteX3" fmla="*/ 10495 w 11048"/>
                      <a:gd name="connsiteY3" fmla="*/ 1914 h 10038"/>
                      <a:gd name="connsiteX4" fmla="*/ 10857 w 11048"/>
                      <a:gd name="connsiteY4" fmla="*/ 6593 h 10038"/>
                      <a:gd name="connsiteX5" fmla="*/ 8296 w 11048"/>
                      <a:gd name="connsiteY5" fmla="*/ 9995 h 10038"/>
                      <a:gd name="connsiteX6" fmla="*/ 2460 w 11048"/>
                      <a:gd name="connsiteY6" fmla="*/ 8474 h 10038"/>
                      <a:gd name="connsiteX7" fmla="*/ 359 w 11048"/>
                      <a:gd name="connsiteY7" fmla="*/ 7721 h 10038"/>
                      <a:gd name="connsiteX0" fmla="*/ 359 w 11048"/>
                      <a:gd name="connsiteY0" fmla="*/ 8392 h 10075"/>
                      <a:gd name="connsiteX1" fmla="*/ 3469 w 11048"/>
                      <a:gd name="connsiteY1" fmla="*/ 864 h 10075"/>
                      <a:gd name="connsiteX2" fmla="*/ 7577 w 11048"/>
                      <a:gd name="connsiteY2" fmla="*/ 285 h 10075"/>
                      <a:gd name="connsiteX3" fmla="*/ 10495 w 11048"/>
                      <a:gd name="connsiteY3" fmla="*/ 1953 h 10075"/>
                      <a:gd name="connsiteX4" fmla="*/ 10857 w 11048"/>
                      <a:gd name="connsiteY4" fmla="*/ 6632 h 10075"/>
                      <a:gd name="connsiteX5" fmla="*/ 8296 w 11048"/>
                      <a:gd name="connsiteY5" fmla="*/ 10034 h 10075"/>
                      <a:gd name="connsiteX6" fmla="*/ 2460 w 11048"/>
                      <a:gd name="connsiteY6" fmla="*/ 8513 h 10075"/>
                      <a:gd name="connsiteX7" fmla="*/ 359 w 11048"/>
                      <a:gd name="connsiteY7" fmla="*/ 8392 h 10075"/>
                      <a:gd name="connsiteX0" fmla="*/ 371 w 11060"/>
                      <a:gd name="connsiteY0" fmla="*/ 8392 h 10075"/>
                      <a:gd name="connsiteX1" fmla="*/ 3481 w 11060"/>
                      <a:gd name="connsiteY1" fmla="*/ 864 h 10075"/>
                      <a:gd name="connsiteX2" fmla="*/ 7589 w 11060"/>
                      <a:gd name="connsiteY2" fmla="*/ 285 h 10075"/>
                      <a:gd name="connsiteX3" fmla="*/ 10507 w 11060"/>
                      <a:gd name="connsiteY3" fmla="*/ 1953 h 10075"/>
                      <a:gd name="connsiteX4" fmla="*/ 10869 w 11060"/>
                      <a:gd name="connsiteY4" fmla="*/ 6632 h 10075"/>
                      <a:gd name="connsiteX5" fmla="*/ 8308 w 11060"/>
                      <a:gd name="connsiteY5" fmla="*/ 10034 h 10075"/>
                      <a:gd name="connsiteX6" fmla="*/ 2472 w 11060"/>
                      <a:gd name="connsiteY6" fmla="*/ 8513 h 10075"/>
                      <a:gd name="connsiteX7" fmla="*/ 371 w 11060"/>
                      <a:gd name="connsiteY7" fmla="*/ 8392 h 10075"/>
                      <a:gd name="connsiteX0" fmla="*/ 54 w 10743"/>
                      <a:gd name="connsiteY0" fmla="*/ 9468 h 11151"/>
                      <a:gd name="connsiteX1" fmla="*/ 4027 w 10743"/>
                      <a:gd name="connsiteY1" fmla="*/ 495 h 11151"/>
                      <a:gd name="connsiteX2" fmla="*/ 7272 w 10743"/>
                      <a:gd name="connsiteY2" fmla="*/ 1361 h 11151"/>
                      <a:gd name="connsiteX3" fmla="*/ 10190 w 10743"/>
                      <a:gd name="connsiteY3" fmla="*/ 3029 h 11151"/>
                      <a:gd name="connsiteX4" fmla="*/ 10552 w 10743"/>
                      <a:gd name="connsiteY4" fmla="*/ 7708 h 11151"/>
                      <a:gd name="connsiteX5" fmla="*/ 7991 w 10743"/>
                      <a:gd name="connsiteY5" fmla="*/ 11110 h 11151"/>
                      <a:gd name="connsiteX6" fmla="*/ 2155 w 10743"/>
                      <a:gd name="connsiteY6" fmla="*/ 9589 h 11151"/>
                      <a:gd name="connsiteX7" fmla="*/ 54 w 10743"/>
                      <a:gd name="connsiteY7" fmla="*/ 9468 h 11151"/>
                      <a:gd name="connsiteX0" fmla="*/ 54 w 10743"/>
                      <a:gd name="connsiteY0" fmla="*/ 9506 h 11189"/>
                      <a:gd name="connsiteX1" fmla="*/ 4027 w 10743"/>
                      <a:gd name="connsiteY1" fmla="*/ 533 h 11189"/>
                      <a:gd name="connsiteX2" fmla="*/ 7272 w 10743"/>
                      <a:gd name="connsiteY2" fmla="*/ 1399 h 11189"/>
                      <a:gd name="connsiteX3" fmla="*/ 10190 w 10743"/>
                      <a:gd name="connsiteY3" fmla="*/ 3067 h 11189"/>
                      <a:gd name="connsiteX4" fmla="*/ 10552 w 10743"/>
                      <a:gd name="connsiteY4" fmla="*/ 7746 h 11189"/>
                      <a:gd name="connsiteX5" fmla="*/ 7991 w 10743"/>
                      <a:gd name="connsiteY5" fmla="*/ 11148 h 11189"/>
                      <a:gd name="connsiteX6" fmla="*/ 2155 w 10743"/>
                      <a:gd name="connsiteY6" fmla="*/ 9627 h 11189"/>
                      <a:gd name="connsiteX7" fmla="*/ 54 w 10743"/>
                      <a:gd name="connsiteY7" fmla="*/ 9506 h 11189"/>
                      <a:gd name="connsiteX0" fmla="*/ 40 w 11293"/>
                      <a:gd name="connsiteY0" fmla="*/ 9082 h 11127"/>
                      <a:gd name="connsiteX1" fmla="*/ 4577 w 11293"/>
                      <a:gd name="connsiteY1" fmla="*/ 470 h 11127"/>
                      <a:gd name="connsiteX2" fmla="*/ 7822 w 11293"/>
                      <a:gd name="connsiteY2" fmla="*/ 1336 h 11127"/>
                      <a:gd name="connsiteX3" fmla="*/ 10740 w 11293"/>
                      <a:gd name="connsiteY3" fmla="*/ 3004 h 11127"/>
                      <a:gd name="connsiteX4" fmla="*/ 11102 w 11293"/>
                      <a:gd name="connsiteY4" fmla="*/ 7683 h 11127"/>
                      <a:gd name="connsiteX5" fmla="*/ 8541 w 11293"/>
                      <a:gd name="connsiteY5" fmla="*/ 11085 h 11127"/>
                      <a:gd name="connsiteX6" fmla="*/ 2705 w 11293"/>
                      <a:gd name="connsiteY6" fmla="*/ 9564 h 11127"/>
                      <a:gd name="connsiteX7" fmla="*/ 40 w 11293"/>
                      <a:gd name="connsiteY7" fmla="*/ 9082 h 1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3" h="11127">
                        <a:moveTo>
                          <a:pt x="40" y="9082"/>
                        </a:moveTo>
                        <a:cubicBezTo>
                          <a:pt x="352" y="7566"/>
                          <a:pt x="3280" y="1761"/>
                          <a:pt x="4577" y="470"/>
                        </a:cubicBezTo>
                        <a:cubicBezTo>
                          <a:pt x="5874" y="-821"/>
                          <a:pt x="6795" y="914"/>
                          <a:pt x="7822" y="1336"/>
                        </a:cubicBezTo>
                        <a:cubicBezTo>
                          <a:pt x="8849" y="1758"/>
                          <a:pt x="10193" y="1947"/>
                          <a:pt x="10740" y="3004"/>
                        </a:cubicBezTo>
                        <a:cubicBezTo>
                          <a:pt x="11287" y="4061"/>
                          <a:pt x="11468" y="6337"/>
                          <a:pt x="11102" y="7683"/>
                        </a:cubicBezTo>
                        <a:cubicBezTo>
                          <a:pt x="10736" y="9030"/>
                          <a:pt x="9940" y="10771"/>
                          <a:pt x="8541" y="11085"/>
                        </a:cubicBezTo>
                        <a:cubicBezTo>
                          <a:pt x="7141" y="11398"/>
                          <a:pt x="4122" y="9898"/>
                          <a:pt x="2705" y="9564"/>
                        </a:cubicBezTo>
                        <a:cubicBezTo>
                          <a:pt x="1288" y="9230"/>
                          <a:pt x="-272" y="10598"/>
                          <a:pt x="40" y="9082"/>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17" name="Group 327">
                    <a:extLst>
                      <a:ext uri="{FF2B5EF4-FFF2-40B4-BE49-F238E27FC236}">
                        <a16:creationId xmlns:a16="http://schemas.microsoft.com/office/drawing/2014/main" id="{71072E0A-A047-B247-A8EE-DF18CE2E5CD7}"/>
                      </a:ext>
                    </a:extLst>
                  </p:cNvPr>
                  <p:cNvGrpSpPr>
                    <a:grpSpLocks/>
                  </p:cNvGrpSpPr>
                  <p:nvPr/>
                </p:nvGrpSpPr>
                <p:grpSpPr bwMode="auto">
                  <a:xfrm>
                    <a:off x="7908175" y="5241780"/>
                    <a:ext cx="536554" cy="263548"/>
                    <a:chOff x="1871277" y="1576300"/>
                    <a:chExt cx="1128371" cy="437861"/>
                  </a:xfrm>
                </p:grpSpPr>
                <p:sp>
                  <p:nvSpPr>
                    <p:cNvPr id="721" name="Oval 720">
                      <a:extLst>
                        <a:ext uri="{FF2B5EF4-FFF2-40B4-BE49-F238E27FC236}">
                          <a16:creationId xmlns:a16="http://schemas.microsoft.com/office/drawing/2014/main" id="{91D06C98-59E7-614E-8273-42A55EA47213}"/>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22" name="Rectangle 721">
                      <a:extLst>
                        <a:ext uri="{FF2B5EF4-FFF2-40B4-BE49-F238E27FC236}">
                          <a16:creationId xmlns:a16="http://schemas.microsoft.com/office/drawing/2014/main" id="{09278EB9-8AC0-1447-BAD1-DD9B5D739E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3" name="Oval 722">
                      <a:extLst>
                        <a:ext uri="{FF2B5EF4-FFF2-40B4-BE49-F238E27FC236}">
                          <a16:creationId xmlns:a16="http://schemas.microsoft.com/office/drawing/2014/main" id="{2CBE7AD0-5785-9747-9E56-4BF8ABD881A5}"/>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24" name="Freeform 723">
                      <a:extLst>
                        <a:ext uri="{FF2B5EF4-FFF2-40B4-BE49-F238E27FC236}">
                          <a16:creationId xmlns:a16="http://schemas.microsoft.com/office/drawing/2014/main" id="{BFA7769B-9F89-0943-9A16-C637EBA41BDD}"/>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5" name="Freeform 724">
                      <a:extLst>
                        <a:ext uri="{FF2B5EF4-FFF2-40B4-BE49-F238E27FC236}">
                          <a16:creationId xmlns:a16="http://schemas.microsoft.com/office/drawing/2014/main" id="{2BA9B2FD-ED67-5C46-990C-DEBD4552CBE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6" name="Freeform 725">
                      <a:extLst>
                        <a:ext uri="{FF2B5EF4-FFF2-40B4-BE49-F238E27FC236}">
                          <a16:creationId xmlns:a16="http://schemas.microsoft.com/office/drawing/2014/main" id="{852C178C-5A80-FA47-96E6-19EA6DCEC686}"/>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7" name="Freeform 726">
                      <a:extLst>
                        <a:ext uri="{FF2B5EF4-FFF2-40B4-BE49-F238E27FC236}">
                          <a16:creationId xmlns:a16="http://schemas.microsoft.com/office/drawing/2014/main" id="{BCCDAE1A-37E6-A740-84AD-3651F301C818}"/>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728" name="Straight Connector 727">
                      <a:extLst>
                        <a:ext uri="{FF2B5EF4-FFF2-40B4-BE49-F238E27FC236}">
                          <a16:creationId xmlns:a16="http://schemas.microsoft.com/office/drawing/2014/main" id="{79278D10-2F66-4843-BE2D-75C1E444A3FF}"/>
                        </a:ext>
                      </a:extLst>
                    </p:cNvPr>
                    <p:cNvCxnSpPr>
                      <a:endCxn id="723"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729" name="Straight Connector 728">
                      <a:extLst>
                        <a:ext uri="{FF2B5EF4-FFF2-40B4-BE49-F238E27FC236}">
                          <a16:creationId xmlns:a16="http://schemas.microsoft.com/office/drawing/2014/main" id="{64D394C8-4031-A04B-B39E-D20F1408177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718" name="Group 717">
                    <a:extLst>
                      <a:ext uri="{FF2B5EF4-FFF2-40B4-BE49-F238E27FC236}">
                        <a16:creationId xmlns:a16="http://schemas.microsoft.com/office/drawing/2014/main" id="{0BE34F3B-D7A6-C645-98A7-AC12A17D32D0}"/>
                      </a:ext>
                    </a:extLst>
                  </p:cNvPr>
                  <p:cNvGrpSpPr/>
                  <p:nvPr/>
                </p:nvGrpSpPr>
                <p:grpSpPr>
                  <a:xfrm>
                    <a:off x="7876581" y="5223365"/>
                    <a:ext cx="466894" cy="369332"/>
                    <a:chOff x="599495" y="1708643"/>
                    <a:chExt cx="491778" cy="409344"/>
                  </a:xfrm>
                </p:grpSpPr>
                <p:sp>
                  <p:nvSpPr>
                    <p:cNvPr id="719" name="Oval 718">
                      <a:extLst>
                        <a:ext uri="{FF2B5EF4-FFF2-40B4-BE49-F238E27FC236}">
                          <a16:creationId xmlns:a16="http://schemas.microsoft.com/office/drawing/2014/main" id="{D3AA4D2D-9268-D54B-A609-2916D44A7228}"/>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0" name="TextBox 719">
                      <a:extLst>
                        <a:ext uri="{FF2B5EF4-FFF2-40B4-BE49-F238E27FC236}">
                          <a16:creationId xmlns:a16="http://schemas.microsoft.com/office/drawing/2014/main" id="{D7C545A8-1974-314F-8B84-D3FC912EB8D6}"/>
                        </a:ext>
                      </a:extLst>
                    </p:cNvPr>
                    <p:cNvSpPr txBox="1"/>
                    <p:nvPr/>
                  </p:nvSpPr>
                  <p:spPr>
                    <a:xfrm>
                      <a:off x="599495" y="1708643"/>
                      <a:ext cx="491778" cy="409344"/>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  X</a:t>
                      </a:r>
                    </a:p>
                  </p:txBody>
                </p:sp>
              </p:grpSp>
            </p:grpSp>
            <p:cxnSp>
              <p:nvCxnSpPr>
                <p:cNvPr id="715" name="Straight Connector 714">
                  <a:extLst>
                    <a:ext uri="{FF2B5EF4-FFF2-40B4-BE49-F238E27FC236}">
                      <a16:creationId xmlns:a16="http://schemas.microsoft.com/office/drawing/2014/main" id="{C7AD81D7-3B6A-D844-ABEA-CAF2858DD417}"/>
                    </a:ext>
                  </a:extLst>
                </p:cNvPr>
                <p:cNvCxnSpPr/>
                <p:nvPr/>
              </p:nvCxnSpPr>
              <p:spPr bwMode="auto">
                <a:xfrm flipH="1">
                  <a:off x="7158742" y="5764030"/>
                  <a:ext cx="870024" cy="9999"/>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cxnSp>
          <p:nvCxnSpPr>
            <p:cNvPr id="711" name="Straight Connector 710">
              <a:extLst>
                <a:ext uri="{FF2B5EF4-FFF2-40B4-BE49-F238E27FC236}">
                  <a16:creationId xmlns:a16="http://schemas.microsoft.com/office/drawing/2014/main" id="{A7F0587B-29EA-584F-81E3-E24C967738BB}"/>
                </a:ext>
              </a:extLst>
            </p:cNvPr>
            <p:cNvCxnSpPr>
              <a:cxnSpLocks/>
            </p:cNvCxnSpPr>
            <p:nvPr/>
          </p:nvCxnSpPr>
          <p:spPr bwMode="auto">
            <a:xfrm flipV="1">
              <a:off x="3540307" y="1929008"/>
              <a:ext cx="4451299" cy="422665"/>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0515600" cy="894622"/>
          </a:xfrm>
        </p:spPr>
        <p:txBody>
          <a:bodyPr/>
          <a:lstStyle/>
          <a:p>
            <a:r>
              <a:rPr lang="en-US" dirty="0"/>
              <a:t>BGP path advertisement</a:t>
            </a:r>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82" name="Rectangle 4">
            <a:extLst>
              <a:ext uri="{FF2B5EF4-FFF2-40B4-BE49-F238E27FC236}">
                <a16:creationId xmlns:a16="http://schemas.microsoft.com/office/drawing/2014/main" id="{150C22F5-5F48-A74D-BE4D-A010E505643C}"/>
              </a:ext>
            </a:extLst>
          </p:cNvPr>
          <p:cNvSpPr txBox="1">
            <a:spLocks noChangeArrowheads="1"/>
          </p:cNvSpPr>
          <p:nvPr/>
        </p:nvSpPr>
        <p:spPr bwMode="auto">
          <a:xfrm>
            <a:off x="3131508" y="4506640"/>
            <a:ext cx="8943583" cy="5519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2100" indent="-292100">
              <a:lnSpc>
                <a:spcPct val="90000"/>
              </a:lnSpc>
            </a:pPr>
            <a:r>
              <a:rPr lang="en-US" sz="2400" kern="0" dirty="0"/>
              <a:t>recall: </a:t>
            </a:r>
            <a:r>
              <a:rPr lang="en-US" sz="2400" kern="0" dirty="0">
                <a:cs typeface="Arial"/>
              </a:rPr>
              <a:t>1</a:t>
            </a:r>
            <a:r>
              <a:rPr lang="en-US" sz="2400" kern="0" dirty="0"/>
              <a:t>a, </a:t>
            </a:r>
            <a:r>
              <a:rPr lang="en-US" sz="2400" kern="0" dirty="0">
                <a:cs typeface="Arial"/>
              </a:rPr>
              <a:t>1</a:t>
            </a:r>
            <a:r>
              <a:rPr lang="en-US" sz="2400" kern="0" dirty="0"/>
              <a:t>b, </a:t>
            </a:r>
            <a:r>
              <a:rPr lang="en-US" sz="2400" kern="0" dirty="0">
                <a:cs typeface="Arial"/>
              </a:rPr>
              <a:t>1</a:t>
            </a:r>
            <a:r>
              <a:rPr lang="en-US" sz="2400" kern="0" dirty="0"/>
              <a:t>d learn via iBGP from </a:t>
            </a:r>
            <a:r>
              <a:rPr lang="en-US" sz="2400" kern="0" dirty="0">
                <a:cs typeface="Arial"/>
              </a:rPr>
              <a:t>1</a:t>
            </a:r>
            <a:r>
              <a:rPr lang="en-US" sz="2400" kern="0" dirty="0"/>
              <a:t>c: “path to X goes through </a:t>
            </a:r>
            <a:r>
              <a:rPr lang="en-US" sz="2400" kern="0" dirty="0">
                <a:cs typeface="Arial"/>
              </a:rPr>
              <a:t>1</a:t>
            </a:r>
            <a:r>
              <a:rPr lang="en-US" sz="2400" kern="0" dirty="0"/>
              <a:t>c”</a:t>
            </a:r>
          </a:p>
        </p:txBody>
      </p:sp>
      <p:sp>
        <p:nvSpPr>
          <p:cNvPr id="383" name="Rectangle 4">
            <a:extLst>
              <a:ext uri="{FF2B5EF4-FFF2-40B4-BE49-F238E27FC236}">
                <a16:creationId xmlns:a16="http://schemas.microsoft.com/office/drawing/2014/main" id="{A936D0A1-022F-4647-A4D0-30D9C829DC21}"/>
              </a:ext>
            </a:extLst>
          </p:cNvPr>
          <p:cNvSpPr txBox="1">
            <a:spLocks noChangeArrowheads="1"/>
          </p:cNvSpPr>
          <p:nvPr/>
        </p:nvSpPr>
        <p:spPr bwMode="auto">
          <a:xfrm>
            <a:off x="3127771" y="4950493"/>
            <a:ext cx="8270914" cy="5108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90000"/>
              </a:lnSpc>
            </a:pPr>
            <a:r>
              <a:rPr lang="en-US" sz="2400" dirty="0">
                <a:solidFill>
                  <a:srgbClr val="000000"/>
                </a:solidFill>
                <a:cs typeface="Arial"/>
              </a:rPr>
              <a:t>at 1</a:t>
            </a:r>
            <a:r>
              <a:rPr lang="en-US" sz="2400" dirty="0">
                <a:solidFill>
                  <a:srgbClr val="000000"/>
                </a:solidFill>
              </a:rPr>
              <a:t>d: OSPF intra-domain routing: to get to </a:t>
            </a:r>
            <a:r>
              <a:rPr lang="en-US" sz="2400" dirty="0">
                <a:solidFill>
                  <a:srgbClr val="000000"/>
                </a:solidFill>
                <a:cs typeface="Arial"/>
              </a:rPr>
              <a:t>1</a:t>
            </a:r>
            <a:r>
              <a:rPr lang="en-US" sz="2400" dirty="0">
                <a:solidFill>
                  <a:srgbClr val="000000"/>
                </a:solidFill>
              </a:rPr>
              <a:t>c, use  interface </a:t>
            </a:r>
            <a:r>
              <a:rPr lang="en-US" sz="2400" dirty="0">
                <a:solidFill>
                  <a:srgbClr val="000000"/>
                </a:solidFill>
                <a:cs typeface="Arial"/>
              </a:rPr>
              <a:t>1</a:t>
            </a:r>
          </a:p>
        </p:txBody>
      </p:sp>
      <p:grpSp>
        <p:nvGrpSpPr>
          <p:cNvPr id="384" name="Group 383">
            <a:extLst>
              <a:ext uri="{FF2B5EF4-FFF2-40B4-BE49-F238E27FC236}">
                <a16:creationId xmlns:a16="http://schemas.microsoft.com/office/drawing/2014/main" id="{ADFAD506-B45C-4B4C-8FC1-4EDFC6AC0ACA}"/>
              </a:ext>
            </a:extLst>
          </p:cNvPr>
          <p:cNvGrpSpPr/>
          <p:nvPr/>
        </p:nvGrpSpPr>
        <p:grpSpPr>
          <a:xfrm>
            <a:off x="1643507" y="1934647"/>
            <a:ext cx="344767" cy="806081"/>
            <a:chOff x="1089218" y="2245331"/>
            <a:chExt cx="344767" cy="806081"/>
          </a:xfrm>
        </p:grpSpPr>
        <p:sp>
          <p:nvSpPr>
            <p:cNvPr id="387" name="TextBox 386">
              <a:extLst>
                <a:ext uri="{FF2B5EF4-FFF2-40B4-BE49-F238E27FC236}">
                  <a16:creationId xmlns:a16="http://schemas.microsoft.com/office/drawing/2014/main" id="{F68B4CB0-326C-0D42-86AB-C27CF60EE3D4}"/>
                </a:ext>
              </a:extLst>
            </p:cNvPr>
            <p:cNvSpPr txBox="1"/>
            <p:nvPr/>
          </p:nvSpPr>
          <p:spPr>
            <a:xfrm>
              <a:off x="1149470" y="2245331"/>
              <a:ext cx="284515" cy="307777"/>
            </a:xfrm>
            <a:prstGeom prst="rect">
              <a:avLst/>
            </a:prstGeom>
            <a:noFill/>
          </p:spPr>
          <p:txBody>
            <a:bodyPr wrap="none" rtlCol="0">
              <a:spAutoFit/>
            </a:bodyPr>
            <a:lstStyle/>
            <a:p>
              <a:pPr eaLnBrk="0" fontAlgn="base" hangingPunct="0">
                <a:spcBef>
                  <a:spcPct val="0"/>
                </a:spcBef>
                <a:spcAft>
                  <a:spcPct val="0"/>
                </a:spcAft>
              </a:pPr>
              <a:r>
                <a:rPr lang="en-US" sz="1400" dirty="0">
                  <a:solidFill>
                    <a:srgbClr val="000000"/>
                  </a:solidFill>
                  <a:latin typeface="Arial" charset="0"/>
                  <a:ea typeface="ＭＳ Ｐゴシック" charset="0"/>
                </a:rPr>
                <a:t>1</a:t>
              </a:r>
            </a:p>
          </p:txBody>
        </p:sp>
        <p:sp>
          <p:nvSpPr>
            <p:cNvPr id="388" name="TextBox 387">
              <a:extLst>
                <a:ext uri="{FF2B5EF4-FFF2-40B4-BE49-F238E27FC236}">
                  <a16:creationId xmlns:a16="http://schemas.microsoft.com/office/drawing/2014/main" id="{8B800090-4615-2944-BDA6-CB45A842F05A}"/>
                </a:ext>
              </a:extLst>
            </p:cNvPr>
            <p:cNvSpPr txBox="1"/>
            <p:nvPr/>
          </p:nvSpPr>
          <p:spPr>
            <a:xfrm>
              <a:off x="1089218" y="2743635"/>
              <a:ext cx="284515" cy="307777"/>
            </a:xfrm>
            <a:prstGeom prst="rect">
              <a:avLst/>
            </a:prstGeom>
            <a:noFill/>
          </p:spPr>
          <p:txBody>
            <a:bodyPr wrap="none" rtlCol="0">
              <a:spAutoFit/>
            </a:bodyPr>
            <a:lstStyle/>
            <a:p>
              <a:pPr eaLnBrk="0" fontAlgn="base" hangingPunct="0">
                <a:spcBef>
                  <a:spcPct val="0"/>
                </a:spcBef>
                <a:spcAft>
                  <a:spcPct val="0"/>
                </a:spcAft>
              </a:pPr>
              <a:r>
                <a:rPr lang="en-US" sz="1400" dirty="0">
                  <a:solidFill>
                    <a:srgbClr val="000000"/>
                  </a:solidFill>
                  <a:latin typeface="Arial" charset="0"/>
                  <a:ea typeface="ＭＳ Ｐゴシック" charset="0"/>
                </a:rPr>
                <a:t>2</a:t>
              </a:r>
            </a:p>
          </p:txBody>
        </p:sp>
      </p:grpSp>
      <p:sp>
        <p:nvSpPr>
          <p:cNvPr id="428" name="Rectangle 4">
            <a:extLst>
              <a:ext uri="{FF2B5EF4-FFF2-40B4-BE49-F238E27FC236}">
                <a16:creationId xmlns:a16="http://schemas.microsoft.com/office/drawing/2014/main" id="{AACCBEA1-299A-5C44-A466-34FB8D29936F}"/>
              </a:ext>
            </a:extLst>
          </p:cNvPr>
          <p:cNvSpPr txBox="1">
            <a:spLocks noChangeArrowheads="1"/>
          </p:cNvSpPr>
          <p:nvPr/>
        </p:nvSpPr>
        <p:spPr bwMode="auto">
          <a:xfrm>
            <a:off x="3129859" y="5365940"/>
            <a:ext cx="8270914" cy="5108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90000"/>
              </a:lnSpc>
            </a:pPr>
            <a:r>
              <a:rPr lang="en-US" sz="2400" dirty="0">
                <a:solidFill>
                  <a:srgbClr val="000000"/>
                </a:solidFill>
                <a:cs typeface="Arial"/>
              </a:rPr>
              <a:t>at 1</a:t>
            </a:r>
            <a:r>
              <a:rPr lang="en-US" sz="2400" dirty="0">
                <a:solidFill>
                  <a:srgbClr val="000000"/>
                </a:solidFill>
              </a:rPr>
              <a:t>d: to get to </a:t>
            </a:r>
            <a:r>
              <a:rPr lang="en-US" sz="2400" dirty="0">
                <a:solidFill>
                  <a:srgbClr val="000000"/>
                </a:solidFill>
                <a:cs typeface="Arial"/>
              </a:rPr>
              <a:t>X</a:t>
            </a:r>
            <a:r>
              <a:rPr lang="en-US" sz="2400" dirty="0">
                <a:solidFill>
                  <a:srgbClr val="000000"/>
                </a:solidFill>
              </a:rPr>
              <a:t>, use  interface </a:t>
            </a:r>
            <a:r>
              <a:rPr lang="en-US" sz="2400" dirty="0">
                <a:solidFill>
                  <a:srgbClr val="000000"/>
                </a:solidFill>
                <a:cs typeface="Arial"/>
              </a:rPr>
              <a:t>1</a:t>
            </a:r>
          </a:p>
        </p:txBody>
      </p:sp>
      <p:grpSp>
        <p:nvGrpSpPr>
          <p:cNvPr id="487" name="Group 486">
            <a:extLst>
              <a:ext uri="{FF2B5EF4-FFF2-40B4-BE49-F238E27FC236}">
                <a16:creationId xmlns:a16="http://schemas.microsoft.com/office/drawing/2014/main" id="{F09C0BF2-9D8F-9F4E-BEAE-ADE0E89D3AD2}"/>
              </a:ext>
            </a:extLst>
          </p:cNvPr>
          <p:cNvGrpSpPr/>
          <p:nvPr/>
        </p:nvGrpSpPr>
        <p:grpSpPr>
          <a:xfrm>
            <a:off x="399867" y="2483278"/>
            <a:ext cx="1694528" cy="3623629"/>
            <a:chOff x="399867" y="2483278"/>
            <a:chExt cx="1694528" cy="3623629"/>
          </a:xfrm>
        </p:grpSpPr>
        <p:sp>
          <p:nvSpPr>
            <p:cNvPr id="373" name="Freeform 372">
              <a:extLst>
                <a:ext uri="{FF2B5EF4-FFF2-40B4-BE49-F238E27FC236}">
                  <a16:creationId xmlns:a16="http://schemas.microsoft.com/office/drawing/2014/main" id="{B02269C1-DF4A-1B42-BF2C-C32326D9EDE5}"/>
                </a:ext>
              </a:extLst>
            </p:cNvPr>
            <p:cNvSpPr/>
            <p:nvPr/>
          </p:nvSpPr>
          <p:spPr>
            <a:xfrm rot="10326036" flipH="1">
              <a:off x="668516" y="2483278"/>
              <a:ext cx="1196288" cy="137828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06934 w 1167285"/>
                <a:gd name="connsiteY0" fmla="*/ 967578 h 967578"/>
                <a:gd name="connsiteX1" fmla="*/ 0 w 1167285"/>
                <a:gd name="connsiteY1" fmla="*/ 0 h 967578"/>
                <a:gd name="connsiteX2" fmla="*/ 1005993 w 1167285"/>
                <a:gd name="connsiteY2" fmla="*/ 46284 h 967578"/>
                <a:gd name="connsiteX3" fmla="*/ 1167285 w 1167285"/>
                <a:gd name="connsiteY3" fmla="*/ 895852 h 967578"/>
                <a:gd name="connsiteX4" fmla="*/ 1006934 w 1167285"/>
                <a:gd name="connsiteY4" fmla="*/ 967578 h 967578"/>
                <a:gd name="connsiteX0" fmla="*/ 1006934 w 1167285"/>
                <a:gd name="connsiteY0" fmla="*/ 1132232 h 1132232"/>
                <a:gd name="connsiteX1" fmla="*/ 0 w 1167285"/>
                <a:gd name="connsiteY1" fmla="*/ 164654 h 1132232"/>
                <a:gd name="connsiteX2" fmla="*/ 991394 w 1167285"/>
                <a:gd name="connsiteY2" fmla="*/ 130 h 1132232"/>
                <a:gd name="connsiteX3" fmla="*/ 1167285 w 1167285"/>
                <a:gd name="connsiteY3" fmla="*/ 1060506 h 1132232"/>
                <a:gd name="connsiteX4" fmla="*/ 1006934 w 1167285"/>
                <a:gd name="connsiteY4" fmla="*/ 1132232 h 1132232"/>
                <a:gd name="connsiteX0" fmla="*/ 986900 w 1167285"/>
                <a:gd name="connsiteY0" fmla="*/ 1088164 h 1088164"/>
                <a:gd name="connsiteX1" fmla="*/ 0 w 1167285"/>
                <a:gd name="connsiteY1" fmla="*/ 164654 h 1088164"/>
                <a:gd name="connsiteX2" fmla="*/ 991394 w 1167285"/>
                <a:gd name="connsiteY2" fmla="*/ 130 h 1088164"/>
                <a:gd name="connsiteX3" fmla="*/ 1167285 w 1167285"/>
                <a:gd name="connsiteY3" fmla="*/ 1060506 h 1088164"/>
                <a:gd name="connsiteX4" fmla="*/ 986900 w 1167285"/>
                <a:gd name="connsiteY4" fmla="*/ 1088164 h 1088164"/>
                <a:gd name="connsiteX0" fmla="*/ 986900 w 1167285"/>
                <a:gd name="connsiteY0" fmla="*/ 1088164 h 1088164"/>
                <a:gd name="connsiteX1" fmla="*/ 0 w 1167285"/>
                <a:gd name="connsiteY1" fmla="*/ 164654 h 1088164"/>
                <a:gd name="connsiteX2" fmla="*/ 991394 w 1167285"/>
                <a:gd name="connsiteY2" fmla="*/ 130 h 1088164"/>
                <a:gd name="connsiteX3" fmla="*/ 1167285 w 1167285"/>
                <a:gd name="connsiteY3" fmla="*/ 1060506 h 1088164"/>
                <a:gd name="connsiteX4" fmla="*/ 986900 w 1167285"/>
                <a:gd name="connsiteY4" fmla="*/ 1088164 h 1088164"/>
                <a:gd name="connsiteX0" fmla="*/ 986900 w 1332977"/>
                <a:gd name="connsiteY0" fmla="*/ 1088164 h 1088164"/>
                <a:gd name="connsiteX1" fmla="*/ 0 w 1332977"/>
                <a:gd name="connsiteY1" fmla="*/ 164654 h 1088164"/>
                <a:gd name="connsiteX2" fmla="*/ 991394 w 1332977"/>
                <a:gd name="connsiteY2" fmla="*/ 130 h 1088164"/>
                <a:gd name="connsiteX3" fmla="*/ 1332977 w 1332977"/>
                <a:gd name="connsiteY3" fmla="*/ 1045574 h 1088164"/>
                <a:gd name="connsiteX4" fmla="*/ 986900 w 1332977"/>
                <a:gd name="connsiteY4" fmla="*/ 1088164 h 108816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1029955 w 1332977"/>
                <a:gd name="connsiteY0" fmla="*/ 1143414 h 1143414"/>
                <a:gd name="connsiteX1" fmla="*/ 0 w 1332977"/>
                <a:gd name="connsiteY1" fmla="*/ 164654 h 1143414"/>
                <a:gd name="connsiteX2" fmla="*/ 991394 w 1332977"/>
                <a:gd name="connsiteY2" fmla="*/ 130 h 1143414"/>
                <a:gd name="connsiteX3" fmla="*/ 1332977 w 1332977"/>
                <a:gd name="connsiteY3" fmla="*/ 1045574 h 1143414"/>
                <a:gd name="connsiteX4" fmla="*/ 1029955 w 1332977"/>
                <a:gd name="connsiteY4" fmla="*/ 1143414 h 1143414"/>
                <a:gd name="connsiteX0" fmla="*/ 302061 w 1332977"/>
                <a:gd name="connsiteY0" fmla="*/ 1951097 h 1951096"/>
                <a:gd name="connsiteX1" fmla="*/ 0 w 1332977"/>
                <a:gd name="connsiteY1" fmla="*/ 164654 h 1951096"/>
                <a:gd name="connsiteX2" fmla="*/ 991394 w 1332977"/>
                <a:gd name="connsiteY2" fmla="*/ 130 h 1951096"/>
                <a:gd name="connsiteX3" fmla="*/ 1332977 w 1332977"/>
                <a:gd name="connsiteY3" fmla="*/ 1045574 h 1951096"/>
                <a:gd name="connsiteX4" fmla="*/ 302061 w 1332977"/>
                <a:gd name="connsiteY4" fmla="*/ 1951097 h 1951096"/>
                <a:gd name="connsiteX0" fmla="*/ 302061 w 1008228"/>
                <a:gd name="connsiteY0" fmla="*/ 1951097 h 1951097"/>
                <a:gd name="connsiteX1" fmla="*/ 0 w 1008228"/>
                <a:gd name="connsiteY1" fmla="*/ 164654 h 1951097"/>
                <a:gd name="connsiteX2" fmla="*/ 991394 w 1008228"/>
                <a:gd name="connsiteY2" fmla="*/ 130 h 1951097"/>
                <a:gd name="connsiteX3" fmla="*/ 628320 w 1008228"/>
                <a:gd name="connsiteY3" fmla="*/ 1842100 h 1951097"/>
                <a:gd name="connsiteX4" fmla="*/ 302061 w 1008228"/>
                <a:gd name="connsiteY4" fmla="*/ 1951097 h 1951097"/>
                <a:gd name="connsiteX0" fmla="*/ 302061 w 1020405"/>
                <a:gd name="connsiteY0" fmla="*/ 1951097 h 1951097"/>
                <a:gd name="connsiteX1" fmla="*/ 0 w 1020405"/>
                <a:gd name="connsiteY1" fmla="*/ 164654 h 1951097"/>
                <a:gd name="connsiteX2" fmla="*/ 991394 w 1020405"/>
                <a:gd name="connsiteY2" fmla="*/ 130 h 1951097"/>
                <a:gd name="connsiteX3" fmla="*/ 628320 w 1020405"/>
                <a:gd name="connsiteY3" fmla="*/ 1842100 h 1951097"/>
                <a:gd name="connsiteX4" fmla="*/ 302061 w 1020405"/>
                <a:gd name="connsiteY4" fmla="*/ 1951097 h 1951097"/>
                <a:gd name="connsiteX0" fmla="*/ 302061 w 991394"/>
                <a:gd name="connsiteY0" fmla="*/ 1951097 h 1951097"/>
                <a:gd name="connsiteX1" fmla="*/ 0 w 991394"/>
                <a:gd name="connsiteY1" fmla="*/ 164654 h 1951097"/>
                <a:gd name="connsiteX2" fmla="*/ 991394 w 991394"/>
                <a:gd name="connsiteY2" fmla="*/ 130 h 1951097"/>
                <a:gd name="connsiteX3" fmla="*/ 628320 w 991394"/>
                <a:gd name="connsiteY3" fmla="*/ 1842100 h 1951097"/>
                <a:gd name="connsiteX4" fmla="*/ 302061 w 991394"/>
                <a:gd name="connsiteY4" fmla="*/ 1951097 h 1951097"/>
                <a:gd name="connsiteX0" fmla="*/ 271973 w 991394"/>
                <a:gd name="connsiteY0" fmla="*/ 1956074 h 1956074"/>
                <a:gd name="connsiteX1" fmla="*/ 0 w 991394"/>
                <a:gd name="connsiteY1" fmla="*/ 164654 h 1956074"/>
                <a:gd name="connsiteX2" fmla="*/ 991394 w 991394"/>
                <a:gd name="connsiteY2" fmla="*/ 130 h 1956074"/>
                <a:gd name="connsiteX3" fmla="*/ 628320 w 991394"/>
                <a:gd name="connsiteY3" fmla="*/ 1842100 h 1956074"/>
                <a:gd name="connsiteX4" fmla="*/ 271973 w 991394"/>
                <a:gd name="connsiteY4" fmla="*/ 1956074 h 1956074"/>
                <a:gd name="connsiteX0" fmla="*/ 271973 w 991394"/>
                <a:gd name="connsiteY0" fmla="*/ 1956074 h 1956074"/>
                <a:gd name="connsiteX1" fmla="*/ 0 w 991394"/>
                <a:gd name="connsiteY1" fmla="*/ 164654 h 1956074"/>
                <a:gd name="connsiteX2" fmla="*/ 991394 w 991394"/>
                <a:gd name="connsiteY2" fmla="*/ 130 h 1956074"/>
                <a:gd name="connsiteX3" fmla="*/ 628320 w 991394"/>
                <a:gd name="connsiteY3" fmla="*/ 1842100 h 1956074"/>
                <a:gd name="connsiteX4" fmla="*/ 271973 w 991394"/>
                <a:gd name="connsiteY4" fmla="*/ 1956074 h 1956074"/>
                <a:gd name="connsiteX0" fmla="*/ 271973 w 991394"/>
                <a:gd name="connsiteY0" fmla="*/ 1956074 h 1956074"/>
                <a:gd name="connsiteX1" fmla="*/ 0 w 991394"/>
                <a:gd name="connsiteY1" fmla="*/ 164654 h 1956074"/>
                <a:gd name="connsiteX2" fmla="*/ 991394 w 991394"/>
                <a:gd name="connsiteY2" fmla="*/ 130 h 1956074"/>
                <a:gd name="connsiteX3" fmla="*/ 628320 w 991394"/>
                <a:gd name="connsiteY3" fmla="*/ 1842100 h 1956074"/>
                <a:gd name="connsiteX4" fmla="*/ 271973 w 991394"/>
                <a:gd name="connsiteY4" fmla="*/ 1956074 h 1956074"/>
                <a:gd name="connsiteX0" fmla="*/ 271973 w 1196137"/>
                <a:gd name="connsiteY0" fmla="*/ 1956074 h 1956074"/>
                <a:gd name="connsiteX1" fmla="*/ 0 w 1196137"/>
                <a:gd name="connsiteY1" fmla="*/ 164654 h 1956074"/>
                <a:gd name="connsiteX2" fmla="*/ 991394 w 1196137"/>
                <a:gd name="connsiteY2" fmla="*/ 130 h 1956074"/>
                <a:gd name="connsiteX3" fmla="*/ 1173102 w 1196137"/>
                <a:gd name="connsiteY3" fmla="*/ 1525907 h 1956074"/>
                <a:gd name="connsiteX4" fmla="*/ 271973 w 1196137"/>
                <a:gd name="connsiteY4" fmla="*/ 1956074 h 1956074"/>
                <a:gd name="connsiteX0" fmla="*/ 271973 w 1173102"/>
                <a:gd name="connsiteY0" fmla="*/ 1956074 h 1956074"/>
                <a:gd name="connsiteX1" fmla="*/ 0 w 1173102"/>
                <a:gd name="connsiteY1" fmla="*/ 164654 h 1956074"/>
                <a:gd name="connsiteX2" fmla="*/ 991394 w 1173102"/>
                <a:gd name="connsiteY2" fmla="*/ 130 h 1956074"/>
                <a:gd name="connsiteX3" fmla="*/ 1173102 w 1173102"/>
                <a:gd name="connsiteY3" fmla="*/ 1525907 h 1956074"/>
                <a:gd name="connsiteX4" fmla="*/ 271973 w 1173102"/>
                <a:gd name="connsiteY4" fmla="*/ 1956074 h 1956074"/>
                <a:gd name="connsiteX0" fmla="*/ 873615 w 1173102"/>
                <a:gd name="connsiteY0" fmla="*/ 1585260 h 1585259"/>
                <a:gd name="connsiteX1" fmla="*/ 0 w 1173102"/>
                <a:gd name="connsiteY1" fmla="*/ 164654 h 1585259"/>
                <a:gd name="connsiteX2" fmla="*/ 991394 w 1173102"/>
                <a:gd name="connsiteY2" fmla="*/ 130 h 1585259"/>
                <a:gd name="connsiteX3" fmla="*/ 1173102 w 1173102"/>
                <a:gd name="connsiteY3" fmla="*/ 1525907 h 1585259"/>
                <a:gd name="connsiteX4" fmla="*/ 873615 w 1173102"/>
                <a:gd name="connsiteY4" fmla="*/ 1585260 h 1585259"/>
                <a:gd name="connsiteX0" fmla="*/ 873615 w 1173102"/>
                <a:gd name="connsiteY0" fmla="*/ 1585260 h 1585260"/>
                <a:gd name="connsiteX1" fmla="*/ 0 w 1173102"/>
                <a:gd name="connsiteY1" fmla="*/ 164654 h 1585260"/>
                <a:gd name="connsiteX2" fmla="*/ 991394 w 1173102"/>
                <a:gd name="connsiteY2" fmla="*/ 130 h 1585260"/>
                <a:gd name="connsiteX3" fmla="*/ 1173102 w 1173102"/>
                <a:gd name="connsiteY3" fmla="*/ 1525907 h 1585260"/>
                <a:gd name="connsiteX4" fmla="*/ 873615 w 1173102"/>
                <a:gd name="connsiteY4" fmla="*/ 1585260 h 1585260"/>
                <a:gd name="connsiteX0" fmla="*/ 873615 w 1173102"/>
                <a:gd name="connsiteY0" fmla="*/ 1585260 h 1585260"/>
                <a:gd name="connsiteX1" fmla="*/ 0 w 1173102"/>
                <a:gd name="connsiteY1" fmla="*/ 164654 h 1585260"/>
                <a:gd name="connsiteX2" fmla="*/ 991394 w 1173102"/>
                <a:gd name="connsiteY2" fmla="*/ 130 h 1585260"/>
                <a:gd name="connsiteX3" fmla="*/ 1173102 w 1173102"/>
                <a:gd name="connsiteY3" fmla="*/ 1525907 h 1585260"/>
                <a:gd name="connsiteX4" fmla="*/ 873615 w 1173102"/>
                <a:gd name="connsiteY4" fmla="*/ 1585260 h 1585260"/>
                <a:gd name="connsiteX0" fmla="*/ 873615 w 1196017"/>
                <a:gd name="connsiteY0" fmla="*/ 1585260 h 1585260"/>
                <a:gd name="connsiteX1" fmla="*/ 0 w 1196017"/>
                <a:gd name="connsiteY1" fmla="*/ 164654 h 1585260"/>
                <a:gd name="connsiteX2" fmla="*/ 991394 w 1196017"/>
                <a:gd name="connsiteY2" fmla="*/ 130 h 1585260"/>
                <a:gd name="connsiteX3" fmla="*/ 1196017 w 1196017"/>
                <a:gd name="connsiteY3" fmla="*/ 1546568 h 1585260"/>
                <a:gd name="connsiteX4" fmla="*/ 873615 w 1196017"/>
                <a:gd name="connsiteY4" fmla="*/ 1585260 h 1585260"/>
                <a:gd name="connsiteX0" fmla="*/ 851586 w 1196017"/>
                <a:gd name="connsiteY0" fmla="*/ 1642695 h 1642695"/>
                <a:gd name="connsiteX1" fmla="*/ 0 w 1196017"/>
                <a:gd name="connsiteY1" fmla="*/ 164654 h 1642695"/>
                <a:gd name="connsiteX2" fmla="*/ 991394 w 1196017"/>
                <a:gd name="connsiteY2" fmla="*/ 130 h 1642695"/>
                <a:gd name="connsiteX3" fmla="*/ 1196017 w 1196017"/>
                <a:gd name="connsiteY3" fmla="*/ 1546568 h 1642695"/>
                <a:gd name="connsiteX4" fmla="*/ 851586 w 1196017"/>
                <a:gd name="connsiteY4" fmla="*/ 1642695 h 1642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017" h="1642695">
                  <a:moveTo>
                    <a:pt x="851586" y="1642695"/>
                  </a:moveTo>
                  <a:cubicBezTo>
                    <a:pt x="351624" y="596424"/>
                    <a:pt x="519034" y="861914"/>
                    <a:pt x="0" y="164654"/>
                  </a:cubicBezTo>
                  <a:cubicBezTo>
                    <a:pt x="346878" y="170249"/>
                    <a:pt x="644516" y="-5465"/>
                    <a:pt x="991394" y="130"/>
                  </a:cubicBezTo>
                  <a:cubicBezTo>
                    <a:pt x="818067" y="853650"/>
                    <a:pt x="952595" y="541133"/>
                    <a:pt x="1196017" y="1546568"/>
                  </a:cubicBezTo>
                  <a:cubicBezTo>
                    <a:pt x="1046703" y="1529995"/>
                    <a:pt x="1015898" y="1558953"/>
                    <a:pt x="851586" y="1642695"/>
                  </a:cubicBezTo>
                  <a:close/>
                </a:path>
              </a:pathLst>
            </a:custGeom>
            <a:gradFill rotWithShape="1">
              <a:gsLst>
                <a:gs pos="0">
                  <a:srgbClr val="FFFFFF">
                    <a:lumMod val="9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2" name="Rectangle 451">
              <a:extLst>
                <a:ext uri="{FF2B5EF4-FFF2-40B4-BE49-F238E27FC236}">
                  <a16:creationId xmlns:a16="http://schemas.microsoft.com/office/drawing/2014/main" id="{6C28258C-7FFF-E940-A448-A9458A2FDF87}"/>
                </a:ext>
              </a:extLst>
            </p:cNvPr>
            <p:cNvSpPr/>
            <p:nvPr/>
          </p:nvSpPr>
          <p:spPr bwMode="auto">
            <a:xfrm rot="10800000">
              <a:off x="734144" y="3768921"/>
              <a:ext cx="1027112" cy="1145749"/>
            </a:xfrm>
            <a:prstGeom prst="rect">
              <a:avLst/>
            </a:prstGeom>
            <a:gradFill rotWithShape="1">
              <a:gsLst>
                <a:gs pos="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453" name="Group 104">
              <a:extLst>
                <a:ext uri="{FF2B5EF4-FFF2-40B4-BE49-F238E27FC236}">
                  <a16:creationId xmlns:a16="http://schemas.microsoft.com/office/drawing/2014/main" id="{B0E3BD6B-EB14-B445-B85F-6CDE3106F474}"/>
                </a:ext>
              </a:extLst>
            </p:cNvPr>
            <p:cNvGrpSpPr>
              <a:grpSpLocks/>
            </p:cNvGrpSpPr>
            <p:nvPr/>
          </p:nvGrpSpPr>
          <p:grpSpPr bwMode="auto">
            <a:xfrm>
              <a:off x="737614" y="5695204"/>
              <a:ext cx="1034710" cy="411703"/>
              <a:chOff x="4128636" y="3606589"/>
              <a:chExt cx="568145" cy="338667"/>
            </a:xfrm>
          </p:grpSpPr>
          <p:sp>
            <p:nvSpPr>
              <p:cNvPr id="476" name="Oval 475">
                <a:extLst>
                  <a:ext uri="{FF2B5EF4-FFF2-40B4-BE49-F238E27FC236}">
                    <a16:creationId xmlns:a16="http://schemas.microsoft.com/office/drawing/2014/main" id="{C0FF9617-38FC-C14A-8900-FEF8A3B09291}"/>
                  </a:ext>
                </a:extLst>
              </p:cNvPr>
              <p:cNvSpPr/>
              <p:nvPr/>
            </p:nvSpPr>
            <p:spPr>
              <a:xfrm>
                <a:off x="4128649" y="3720080"/>
                <a:ext cx="568332" cy="225176"/>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7" name="Rectangle 476">
                <a:extLst>
                  <a:ext uri="{FF2B5EF4-FFF2-40B4-BE49-F238E27FC236}">
                    <a16:creationId xmlns:a16="http://schemas.microsoft.com/office/drawing/2014/main" id="{6AD27A8B-9371-D241-9BB7-8D09A714683B}"/>
                  </a:ext>
                </a:extLst>
              </p:cNvPr>
              <p:cNvSpPr/>
              <p:nvPr/>
            </p:nvSpPr>
            <p:spPr>
              <a:xfrm>
                <a:off x="4128649" y="3720080"/>
                <a:ext cx="568332" cy="111898"/>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8" name="Oval 477">
                <a:extLst>
                  <a:ext uri="{FF2B5EF4-FFF2-40B4-BE49-F238E27FC236}">
                    <a16:creationId xmlns:a16="http://schemas.microsoft.com/office/drawing/2014/main" id="{A1DBF1C3-573B-F544-BCD4-C8F32647EC75}"/>
                  </a:ext>
                </a:extLst>
              </p:cNvPr>
              <p:cNvSpPr/>
              <p:nvPr/>
            </p:nvSpPr>
            <p:spPr>
              <a:xfrm>
                <a:off x="4128649" y="3606801"/>
                <a:ext cx="568332" cy="225176"/>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79" name="Straight Connector 478">
                <a:extLst>
                  <a:ext uri="{FF2B5EF4-FFF2-40B4-BE49-F238E27FC236}">
                    <a16:creationId xmlns:a16="http://schemas.microsoft.com/office/drawing/2014/main" id="{90686A12-F47C-174C-ABCC-A9D997119A73}"/>
                  </a:ext>
                </a:extLst>
              </p:cNvPr>
              <p:cNvCxnSpPr/>
              <p:nvPr/>
            </p:nvCxnSpPr>
            <p:spPr>
              <a:xfrm>
                <a:off x="4696981" y="3720080"/>
                <a:ext cx="0" cy="111898"/>
              </a:xfrm>
              <a:prstGeom prst="line">
                <a:avLst/>
              </a:prstGeom>
              <a:noFill/>
              <a:ln w="6350" cap="flat" cmpd="sng" algn="ctr">
                <a:solidFill>
                  <a:srgbClr val="000000"/>
                </a:solidFill>
                <a:prstDash val="solid"/>
              </a:ln>
              <a:effectLst/>
            </p:spPr>
          </p:cxnSp>
          <p:cxnSp>
            <p:nvCxnSpPr>
              <p:cNvPr id="480" name="Straight Connector 479">
                <a:extLst>
                  <a:ext uri="{FF2B5EF4-FFF2-40B4-BE49-F238E27FC236}">
                    <a16:creationId xmlns:a16="http://schemas.microsoft.com/office/drawing/2014/main" id="{E7107280-9DE2-5A47-8EF6-EE90CACB1D1B}"/>
                  </a:ext>
                </a:extLst>
              </p:cNvPr>
              <p:cNvCxnSpPr/>
              <p:nvPr/>
            </p:nvCxnSpPr>
            <p:spPr>
              <a:xfrm>
                <a:off x="4128649" y="3720080"/>
                <a:ext cx="0" cy="111898"/>
              </a:xfrm>
              <a:prstGeom prst="line">
                <a:avLst/>
              </a:prstGeom>
              <a:noFill/>
              <a:ln w="6350" cap="flat" cmpd="sng" algn="ctr">
                <a:solidFill>
                  <a:srgbClr val="000000"/>
                </a:solidFill>
                <a:prstDash val="solid"/>
              </a:ln>
              <a:effectLst/>
            </p:spPr>
          </p:cxnSp>
        </p:grpSp>
        <p:sp>
          <p:nvSpPr>
            <p:cNvPr id="454" name="Rectangle 453">
              <a:extLst>
                <a:ext uri="{FF2B5EF4-FFF2-40B4-BE49-F238E27FC236}">
                  <a16:creationId xmlns:a16="http://schemas.microsoft.com/office/drawing/2014/main" id="{29C729D8-AEB2-B848-8004-226B4B03BDC8}"/>
                </a:ext>
              </a:extLst>
            </p:cNvPr>
            <p:cNvSpPr/>
            <p:nvPr/>
          </p:nvSpPr>
          <p:spPr bwMode="auto">
            <a:xfrm>
              <a:off x="741922" y="4854846"/>
              <a:ext cx="1027112" cy="991402"/>
            </a:xfrm>
            <a:prstGeom prst="rect">
              <a:avLst/>
            </a:prstGeom>
            <a:gradFill rotWithShape="1">
              <a:gsLst>
                <a:gs pos="0">
                  <a:srgbClr val="3333CC">
                    <a:lumMod val="60000"/>
                    <a:lumOff val="40000"/>
                    <a:alpha val="62000"/>
                  </a:srgbClr>
                </a:gs>
                <a:gs pos="5400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55" name="Straight Connector 454">
              <a:extLst>
                <a:ext uri="{FF2B5EF4-FFF2-40B4-BE49-F238E27FC236}">
                  <a16:creationId xmlns:a16="http://schemas.microsoft.com/office/drawing/2014/main" id="{6F94A64C-32AA-2448-B512-66A15C4BC32D}"/>
                </a:ext>
              </a:extLst>
            </p:cNvPr>
            <p:cNvCxnSpPr>
              <a:endCxn id="477" idx="1"/>
            </p:cNvCxnSpPr>
            <p:nvPr/>
          </p:nvCxnSpPr>
          <p:spPr bwMode="auto">
            <a:xfrm>
              <a:off x="726206" y="4006134"/>
              <a:ext cx="11432" cy="1895052"/>
            </a:xfrm>
            <a:prstGeom prst="line">
              <a:avLst/>
            </a:prstGeom>
            <a:noFill/>
            <a:ln w="3175" cap="flat" cmpd="sng" algn="ctr">
              <a:solidFill>
                <a:srgbClr val="000000"/>
              </a:solidFill>
              <a:prstDash val="sysDash"/>
            </a:ln>
            <a:effectLst/>
          </p:spPr>
        </p:cxnSp>
        <p:cxnSp>
          <p:nvCxnSpPr>
            <p:cNvPr id="456" name="Straight Connector 455">
              <a:extLst>
                <a:ext uri="{FF2B5EF4-FFF2-40B4-BE49-F238E27FC236}">
                  <a16:creationId xmlns:a16="http://schemas.microsoft.com/office/drawing/2014/main" id="{B47548DA-124D-B24A-B212-A7BD236C4EBA}"/>
                </a:ext>
              </a:extLst>
            </p:cNvPr>
            <p:cNvCxnSpPr>
              <a:endCxn id="477" idx="3"/>
            </p:cNvCxnSpPr>
            <p:nvPr/>
          </p:nvCxnSpPr>
          <p:spPr bwMode="auto">
            <a:xfrm>
              <a:off x="1767606" y="4006134"/>
              <a:ext cx="5083" cy="1895052"/>
            </a:xfrm>
            <a:prstGeom prst="line">
              <a:avLst/>
            </a:prstGeom>
            <a:noFill/>
            <a:ln w="3175" cap="flat" cmpd="sng" algn="ctr">
              <a:solidFill>
                <a:srgbClr val="000000"/>
              </a:solidFill>
              <a:prstDash val="sysDash"/>
            </a:ln>
            <a:effectLst/>
          </p:spPr>
        </p:cxnSp>
        <p:grpSp>
          <p:nvGrpSpPr>
            <p:cNvPr id="457" name="Group 9">
              <a:extLst>
                <a:ext uri="{FF2B5EF4-FFF2-40B4-BE49-F238E27FC236}">
                  <a16:creationId xmlns:a16="http://schemas.microsoft.com/office/drawing/2014/main" id="{1105B980-ACA1-294E-89E8-A27F7F80B419}"/>
                </a:ext>
              </a:extLst>
            </p:cNvPr>
            <p:cNvGrpSpPr>
              <a:grpSpLocks/>
            </p:cNvGrpSpPr>
            <p:nvPr/>
          </p:nvGrpSpPr>
          <p:grpSpPr bwMode="auto">
            <a:xfrm>
              <a:off x="702836" y="3663421"/>
              <a:ext cx="1079500" cy="455109"/>
              <a:chOff x="2183302" y="1574638"/>
              <a:chExt cx="1200154" cy="430181"/>
            </a:xfrm>
          </p:grpSpPr>
          <p:sp>
            <p:nvSpPr>
              <p:cNvPr id="467" name="Oval 466">
                <a:extLst>
                  <a:ext uri="{FF2B5EF4-FFF2-40B4-BE49-F238E27FC236}">
                    <a16:creationId xmlns:a16="http://schemas.microsoft.com/office/drawing/2014/main" id="{C0DE7A67-940C-CA42-A886-382097FF56DE}"/>
                  </a:ext>
                </a:extLst>
              </p:cNvPr>
              <p:cNvSpPr/>
              <p:nvPr/>
            </p:nvSpPr>
            <p:spPr bwMode="auto">
              <a:xfrm flipV="1">
                <a:off x="2186832" y="1690517"/>
                <a:ext cx="1194859" cy="31430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68" name="Rectangle 467">
                <a:extLst>
                  <a:ext uri="{FF2B5EF4-FFF2-40B4-BE49-F238E27FC236}">
                    <a16:creationId xmlns:a16="http://schemas.microsoft.com/office/drawing/2014/main" id="{C80E7574-CE05-C54D-BB50-B8D018774DE8}"/>
                  </a:ext>
                </a:extLst>
              </p:cNvPr>
              <p:cNvSpPr/>
              <p:nvPr/>
            </p:nvSpPr>
            <p:spPr bwMode="auto">
              <a:xfrm>
                <a:off x="2183302" y="1734964"/>
                <a:ext cx="1198389" cy="112704"/>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9" name="Oval 468">
                <a:extLst>
                  <a:ext uri="{FF2B5EF4-FFF2-40B4-BE49-F238E27FC236}">
                    <a16:creationId xmlns:a16="http://schemas.microsoft.com/office/drawing/2014/main" id="{868FD90D-4069-D946-B396-311A2C38C805}"/>
                  </a:ext>
                </a:extLst>
              </p:cNvPr>
              <p:cNvSpPr/>
              <p:nvPr/>
            </p:nvSpPr>
            <p:spPr bwMode="auto">
              <a:xfrm flipV="1">
                <a:off x="2183302" y="1574638"/>
                <a:ext cx="1196624" cy="314302"/>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70" name="Freeform 469">
                <a:extLst>
                  <a:ext uri="{FF2B5EF4-FFF2-40B4-BE49-F238E27FC236}">
                    <a16:creationId xmlns:a16="http://schemas.microsoft.com/office/drawing/2014/main" id="{F675C568-A8B3-D14E-94C7-A3AA2F1384E6}"/>
                  </a:ext>
                </a:extLst>
              </p:cNvPr>
              <p:cNvSpPr/>
              <p:nvPr/>
            </p:nvSpPr>
            <p:spPr bwMode="auto">
              <a:xfrm>
                <a:off x="2490400" y="1671469"/>
                <a:ext cx="582428" cy="15715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1" name="Freeform 470">
                <a:extLst>
                  <a:ext uri="{FF2B5EF4-FFF2-40B4-BE49-F238E27FC236}">
                    <a16:creationId xmlns:a16="http://schemas.microsoft.com/office/drawing/2014/main" id="{9676BEE0-3233-0944-B2AF-9922D140FC93}"/>
                  </a:ext>
                </a:extLst>
              </p:cNvPr>
              <p:cNvSpPr/>
              <p:nvPr/>
            </p:nvSpPr>
            <p:spPr bwMode="auto">
              <a:xfrm>
                <a:off x="2430393" y="1630197"/>
                <a:ext cx="702443" cy="109529"/>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2" name="Freeform 471">
                <a:extLst>
                  <a:ext uri="{FF2B5EF4-FFF2-40B4-BE49-F238E27FC236}">
                    <a16:creationId xmlns:a16="http://schemas.microsoft.com/office/drawing/2014/main" id="{FB1B5FE2-C91A-9348-AF73-C9EF2D707274}"/>
                  </a:ext>
                </a:extLst>
              </p:cNvPr>
              <p:cNvSpPr/>
              <p:nvPr/>
            </p:nvSpPr>
            <p:spPr bwMode="auto">
              <a:xfrm>
                <a:off x="2892805" y="1723852"/>
                <a:ext cx="257680" cy="95243"/>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3" name="Freeform 472">
                <a:extLst>
                  <a:ext uri="{FF2B5EF4-FFF2-40B4-BE49-F238E27FC236}">
                    <a16:creationId xmlns:a16="http://schemas.microsoft.com/office/drawing/2014/main" id="{EECAE167-ECD6-A54B-A969-9847CF2A9ADC}"/>
                  </a:ext>
                </a:extLst>
              </p:cNvPr>
              <p:cNvSpPr/>
              <p:nvPr/>
            </p:nvSpPr>
            <p:spPr bwMode="auto">
              <a:xfrm>
                <a:off x="2418037" y="1725440"/>
                <a:ext cx="254150" cy="95243"/>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74" name="Straight Connector 473">
                <a:extLst>
                  <a:ext uri="{FF2B5EF4-FFF2-40B4-BE49-F238E27FC236}">
                    <a16:creationId xmlns:a16="http://schemas.microsoft.com/office/drawing/2014/main" id="{B0EB1B7F-73B8-E84D-841A-D4FD52A3E62C}"/>
                  </a:ext>
                </a:extLst>
              </p:cNvPr>
              <p:cNvCxnSpPr>
                <a:endCxn id="469" idx="2"/>
              </p:cNvCxnSpPr>
              <p:nvPr/>
            </p:nvCxnSpPr>
            <p:spPr bwMode="auto">
              <a:xfrm flipH="1" flipV="1">
                <a:off x="2183302" y="1731787"/>
                <a:ext cx="3530" cy="122228"/>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75" name="Straight Connector 474">
                <a:extLst>
                  <a:ext uri="{FF2B5EF4-FFF2-40B4-BE49-F238E27FC236}">
                    <a16:creationId xmlns:a16="http://schemas.microsoft.com/office/drawing/2014/main" id="{9709F18E-E167-7748-AF01-5771407BD91A}"/>
                  </a:ext>
                </a:extLst>
              </p:cNvPr>
              <p:cNvCxnSpPr/>
              <p:nvPr/>
            </p:nvCxnSpPr>
            <p:spPr bwMode="auto">
              <a:xfrm flipH="1" flipV="1">
                <a:off x="3379926" y="1728615"/>
                <a:ext cx="3530" cy="122228"/>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sp>
          <p:nvSpPr>
            <p:cNvPr id="458" name="Rectangle 457">
              <a:extLst>
                <a:ext uri="{FF2B5EF4-FFF2-40B4-BE49-F238E27FC236}">
                  <a16:creationId xmlns:a16="http://schemas.microsoft.com/office/drawing/2014/main" id="{07BAD6FE-D90B-454B-8C5B-C357E984C007}"/>
                </a:ext>
              </a:extLst>
            </p:cNvPr>
            <p:cNvSpPr/>
            <p:nvPr/>
          </p:nvSpPr>
          <p:spPr bwMode="auto">
            <a:xfrm>
              <a:off x="408366" y="4245849"/>
              <a:ext cx="1670709" cy="1502121"/>
            </a:xfrm>
            <a:prstGeom prst="rect">
              <a:avLst/>
            </a:prstGeom>
            <a:solidFill>
              <a:srgbClr val="FFFFFF"/>
            </a:solidFill>
            <a:ln w="9525" cap="flat" cmpd="sng" algn="ctr">
              <a:solidFill>
                <a:srgbClr val="000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9" name="TextBox 458">
              <a:extLst>
                <a:ext uri="{FF2B5EF4-FFF2-40B4-BE49-F238E27FC236}">
                  <a16:creationId xmlns:a16="http://schemas.microsoft.com/office/drawing/2014/main" id="{7F39AFDB-C4C8-9641-A964-BC01FB968DC2}"/>
                </a:ext>
              </a:extLst>
            </p:cNvPr>
            <p:cNvSpPr txBox="1"/>
            <p:nvPr/>
          </p:nvSpPr>
          <p:spPr>
            <a:xfrm>
              <a:off x="402603" y="4240253"/>
              <a:ext cx="620971" cy="358527"/>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dest</a:t>
              </a:r>
            </a:p>
          </p:txBody>
        </p:sp>
        <p:sp>
          <p:nvSpPr>
            <p:cNvPr id="460" name="TextBox 459">
              <a:extLst>
                <a:ext uri="{FF2B5EF4-FFF2-40B4-BE49-F238E27FC236}">
                  <a16:creationId xmlns:a16="http://schemas.microsoft.com/office/drawing/2014/main" id="{190DF8B3-AE9D-CD45-BB05-27A485E9599D}"/>
                </a:ext>
              </a:extLst>
            </p:cNvPr>
            <p:cNvSpPr txBox="1"/>
            <p:nvPr/>
          </p:nvSpPr>
          <p:spPr>
            <a:xfrm>
              <a:off x="1024383" y="4245636"/>
              <a:ext cx="1070012" cy="358527"/>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interface</a:t>
              </a:r>
            </a:p>
          </p:txBody>
        </p:sp>
        <p:cxnSp>
          <p:nvCxnSpPr>
            <p:cNvPr id="461" name="Straight Connector 460">
              <a:extLst>
                <a:ext uri="{FF2B5EF4-FFF2-40B4-BE49-F238E27FC236}">
                  <a16:creationId xmlns:a16="http://schemas.microsoft.com/office/drawing/2014/main" id="{1C8B7AE5-1B5D-F54C-945E-50F0EAB85535}"/>
                </a:ext>
              </a:extLst>
            </p:cNvPr>
            <p:cNvCxnSpPr/>
            <p:nvPr/>
          </p:nvCxnSpPr>
          <p:spPr bwMode="auto">
            <a:xfrm>
              <a:off x="1016396" y="4251999"/>
              <a:ext cx="1345" cy="1490301"/>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462" name="Straight Connector 461">
              <a:extLst>
                <a:ext uri="{FF2B5EF4-FFF2-40B4-BE49-F238E27FC236}">
                  <a16:creationId xmlns:a16="http://schemas.microsoft.com/office/drawing/2014/main" id="{6E69DA06-F077-1443-BD2C-1AF9CA4A7958}"/>
                </a:ext>
              </a:extLst>
            </p:cNvPr>
            <p:cNvCxnSpPr/>
            <p:nvPr/>
          </p:nvCxnSpPr>
          <p:spPr bwMode="auto">
            <a:xfrm flipH="1">
              <a:off x="399867" y="4618007"/>
              <a:ext cx="1679208" cy="0"/>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463" name="TextBox 462">
              <a:extLst>
                <a:ext uri="{FF2B5EF4-FFF2-40B4-BE49-F238E27FC236}">
                  <a16:creationId xmlns:a16="http://schemas.microsoft.com/office/drawing/2014/main" id="{5B2B7C6B-DC13-CC46-8E5B-33206D22590A}"/>
                </a:ext>
              </a:extLst>
            </p:cNvPr>
            <p:cNvSpPr txBox="1"/>
            <p:nvPr/>
          </p:nvSpPr>
          <p:spPr>
            <a:xfrm>
              <a:off x="1084937" y="4540875"/>
              <a:ext cx="415498"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64" name="TextBox 463">
              <a:extLst>
                <a:ext uri="{FF2B5EF4-FFF2-40B4-BE49-F238E27FC236}">
                  <a16:creationId xmlns:a16="http://schemas.microsoft.com/office/drawing/2014/main" id="{A7052B84-C702-554E-B650-88235F4035D0}"/>
                </a:ext>
              </a:extLst>
            </p:cNvPr>
            <p:cNvSpPr txBox="1"/>
            <p:nvPr/>
          </p:nvSpPr>
          <p:spPr>
            <a:xfrm>
              <a:off x="1080238" y="5382097"/>
              <a:ext cx="415498"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65" name="TextBox 464">
              <a:extLst>
                <a:ext uri="{FF2B5EF4-FFF2-40B4-BE49-F238E27FC236}">
                  <a16:creationId xmlns:a16="http://schemas.microsoft.com/office/drawing/2014/main" id="{207ADBCB-2351-A34F-AE51-16ECC375A4A3}"/>
                </a:ext>
              </a:extLst>
            </p:cNvPr>
            <p:cNvSpPr txBox="1"/>
            <p:nvPr/>
          </p:nvSpPr>
          <p:spPr>
            <a:xfrm>
              <a:off x="508233" y="4540203"/>
              <a:ext cx="415498"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sp>
          <p:nvSpPr>
            <p:cNvPr id="466" name="TextBox 465">
              <a:extLst>
                <a:ext uri="{FF2B5EF4-FFF2-40B4-BE49-F238E27FC236}">
                  <a16:creationId xmlns:a16="http://schemas.microsoft.com/office/drawing/2014/main" id="{437549A8-AE81-7844-82CC-A0300C63D6AE}"/>
                </a:ext>
              </a:extLst>
            </p:cNvPr>
            <p:cNvSpPr txBox="1"/>
            <p:nvPr/>
          </p:nvSpPr>
          <p:spPr>
            <a:xfrm>
              <a:off x="531730" y="5381424"/>
              <a:ext cx="415498"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t>
              </a:r>
            </a:p>
          </p:txBody>
        </p:sp>
        <p:grpSp>
          <p:nvGrpSpPr>
            <p:cNvPr id="481" name="Group 480">
              <a:extLst>
                <a:ext uri="{FF2B5EF4-FFF2-40B4-BE49-F238E27FC236}">
                  <a16:creationId xmlns:a16="http://schemas.microsoft.com/office/drawing/2014/main" id="{A2E0F91C-DD87-7E44-A44E-1D382B82CDED}"/>
                </a:ext>
              </a:extLst>
            </p:cNvPr>
            <p:cNvGrpSpPr/>
            <p:nvPr/>
          </p:nvGrpSpPr>
          <p:grpSpPr>
            <a:xfrm>
              <a:off x="521789" y="4827919"/>
              <a:ext cx="917328" cy="370003"/>
              <a:chOff x="1260825" y="5090966"/>
              <a:chExt cx="917328" cy="370003"/>
            </a:xfrm>
          </p:grpSpPr>
          <p:sp>
            <p:nvSpPr>
              <p:cNvPr id="482" name="TextBox 481">
                <a:extLst>
                  <a:ext uri="{FF2B5EF4-FFF2-40B4-BE49-F238E27FC236}">
                    <a16:creationId xmlns:a16="http://schemas.microsoft.com/office/drawing/2014/main" id="{D4433C89-15BE-1548-9D0D-37BAFF3ACC17}"/>
                  </a:ext>
                </a:extLst>
              </p:cNvPr>
              <p:cNvSpPr txBox="1"/>
              <p:nvPr/>
            </p:nvSpPr>
            <p:spPr>
              <a:xfrm>
                <a:off x="1260825" y="5091637"/>
                <a:ext cx="399468" cy="369332"/>
              </a:xfrm>
              <a:prstGeom prst="rect">
                <a:avLst/>
              </a:prstGeom>
              <a:noFill/>
            </p:spPr>
            <p:txBody>
              <a:bodyPr wrap="none" rtlCol="0">
                <a:spAutoFit/>
              </a:bodyPr>
              <a:lstStyle/>
              <a:p>
                <a:r>
                  <a:rPr lang="en-US" dirty="0"/>
                  <a:t>1c</a:t>
                </a:r>
              </a:p>
            </p:txBody>
          </p:sp>
          <p:sp>
            <p:nvSpPr>
              <p:cNvPr id="483" name="TextBox 482">
                <a:extLst>
                  <a:ext uri="{FF2B5EF4-FFF2-40B4-BE49-F238E27FC236}">
                    <a16:creationId xmlns:a16="http://schemas.microsoft.com/office/drawing/2014/main" id="{AE6B2798-82EF-1F4D-B9F6-C4D7D3AB911C}"/>
                  </a:ext>
                </a:extLst>
              </p:cNvPr>
              <p:cNvSpPr txBox="1"/>
              <p:nvPr/>
            </p:nvSpPr>
            <p:spPr>
              <a:xfrm>
                <a:off x="1876467" y="5090966"/>
                <a:ext cx="301686" cy="369332"/>
              </a:xfrm>
              <a:prstGeom prst="rect">
                <a:avLst/>
              </a:prstGeom>
              <a:noFill/>
            </p:spPr>
            <p:txBody>
              <a:bodyPr wrap="none" rtlCol="0">
                <a:spAutoFit/>
              </a:bodyPr>
              <a:lstStyle/>
              <a:p>
                <a:r>
                  <a:rPr lang="en-US" dirty="0"/>
                  <a:t>2</a:t>
                </a:r>
              </a:p>
            </p:txBody>
          </p:sp>
        </p:grpSp>
      </p:grpSp>
      <p:grpSp>
        <p:nvGrpSpPr>
          <p:cNvPr id="488" name="Group 487">
            <a:extLst>
              <a:ext uri="{FF2B5EF4-FFF2-40B4-BE49-F238E27FC236}">
                <a16:creationId xmlns:a16="http://schemas.microsoft.com/office/drawing/2014/main" id="{E164C92E-9AE5-D64C-B353-AB676D88C6C4}"/>
              </a:ext>
            </a:extLst>
          </p:cNvPr>
          <p:cNvGrpSpPr/>
          <p:nvPr/>
        </p:nvGrpSpPr>
        <p:grpSpPr>
          <a:xfrm>
            <a:off x="582650" y="5157552"/>
            <a:ext cx="864960" cy="372689"/>
            <a:chOff x="2013978" y="7112291"/>
            <a:chExt cx="864960" cy="372689"/>
          </a:xfrm>
        </p:grpSpPr>
        <p:sp>
          <p:nvSpPr>
            <p:cNvPr id="485" name="TextBox 484">
              <a:extLst>
                <a:ext uri="{FF2B5EF4-FFF2-40B4-BE49-F238E27FC236}">
                  <a16:creationId xmlns:a16="http://schemas.microsoft.com/office/drawing/2014/main" id="{62E47D1C-F754-1646-AD81-DA6FD596538F}"/>
                </a:ext>
              </a:extLst>
            </p:cNvPr>
            <p:cNvSpPr txBox="1"/>
            <p:nvPr/>
          </p:nvSpPr>
          <p:spPr>
            <a:xfrm>
              <a:off x="2013978" y="7112291"/>
              <a:ext cx="304892" cy="369332"/>
            </a:xfrm>
            <a:prstGeom prst="rect">
              <a:avLst/>
            </a:prstGeom>
            <a:noFill/>
          </p:spPr>
          <p:txBody>
            <a:bodyPr wrap="none" rtlCol="0">
              <a:spAutoFit/>
            </a:bodyPr>
            <a:lstStyle/>
            <a:p>
              <a:r>
                <a:rPr lang="en-US" dirty="0">
                  <a:solidFill>
                    <a:srgbClr val="C00000"/>
                  </a:solidFill>
                </a:rPr>
                <a:t>X</a:t>
              </a:r>
            </a:p>
          </p:txBody>
        </p:sp>
        <p:sp>
          <p:nvSpPr>
            <p:cNvPr id="486" name="TextBox 485">
              <a:extLst>
                <a:ext uri="{FF2B5EF4-FFF2-40B4-BE49-F238E27FC236}">
                  <a16:creationId xmlns:a16="http://schemas.microsoft.com/office/drawing/2014/main" id="{5541C055-00DE-9D4E-8F97-88F13A911713}"/>
                </a:ext>
              </a:extLst>
            </p:cNvPr>
            <p:cNvSpPr txBox="1"/>
            <p:nvPr/>
          </p:nvSpPr>
          <p:spPr>
            <a:xfrm>
              <a:off x="2577252" y="7115648"/>
              <a:ext cx="301686" cy="369332"/>
            </a:xfrm>
            <a:prstGeom prst="rect">
              <a:avLst/>
            </a:prstGeom>
            <a:noFill/>
          </p:spPr>
          <p:txBody>
            <a:bodyPr wrap="none" rtlCol="0">
              <a:spAutoFit/>
            </a:bodyPr>
            <a:lstStyle/>
            <a:p>
              <a:r>
                <a:rPr lang="en-US" dirty="0">
                  <a:solidFill>
                    <a:srgbClr val="C00000"/>
                  </a:solidFill>
                </a:rPr>
                <a:t>2</a:t>
              </a:r>
            </a:p>
          </p:txBody>
        </p:sp>
      </p:grpSp>
      <p:sp>
        <p:nvSpPr>
          <p:cNvPr id="489" name="Rectangle 4">
            <a:extLst>
              <a:ext uri="{FF2B5EF4-FFF2-40B4-BE49-F238E27FC236}">
                <a16:creationId xmlns:a16="http://schemas.microsoft.com/office/drawing/2014/main" id="{A437EBA7-A652-5744-AD24-6C67AA637A12}"/>
              </a:ext>
            </a:extLst>
          </p:cNvPr>
          <p:cNvSpPr txBox="1">
            <a:spLocks noChangeArrowheads="1"/>
          </p:cNvSpPr>
          <p:nvPr/>
        </p:nvSpPr>
        <p:spPr bwMode="auto">
          <a:xfrm>
            <a:off x="3129859" y="5754247"/>
            <a:ext cx="8270914" cy="5108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90000"/>
              </a:lnSpc>
            </a:pPr>
            <a:r>
              <a:rPr lang="en-US" sz="2400" dirty="0">
                <a:solidFill>
                  <a:srgbClr val="000000"/>
                </a:solidFill>
                <a:cs typeface="Arial"/>
              </a:rPr>
              <a:t>at 1</a:t>
            </a:r>
            <a:r>
              <a:rPr lang="en-US" sz="2400" dirty="0">
                <a:solidFill>
                  <a:srgbClr val="000000"/>
                </a:solidFill>
              </a:rPr>
              <a:t>a: OSPF intra-domain routing: to get to </a:t>
            </a:r>
            <a:r>
              <a:rPr lang="en-US" sz="2400" dirty="0">
                <a:solidFill>
                  <a:srgbClr val="000000"/>
                </a:solidFill>
                <a:cs typeface="Arial"/>
              </a:rPr>
              <a:t>1</a:t>
            </a:r>
            <a:r>
              <a:rPr lang="en-US" sz="2400" dirty="0">
                <a:solidFill>
                  <a:srgbClr val="000000"/>
                </a:solidFill>
              </a:rPr>
              <a:t>c, use  interface </a:t>
            </a:r>
            <a:r>
              <a:rPr lang="en-US" sz="2400" dirty="0">
                <a:solidFill>
                  <a:srgbClr val="000000"/>
                </a:solidFill>
                <a:cs typeface="Arial"/>
              </a:rPr>
              <a:t>2</a:t>
            </a:r>
          </a:p>
        </p:txBody>
      </p:sp>
      <p:sp>
        <p:nvSpPr>
          <p:cNvPr id="490" name="Rectangle 4">
            <a:extLst>
              <a:ext uri="{FF2B5EF4-FFF2-40B4-BE49-F238E27FC236}">
                <a16:creationId xmlns:a16="http://schemas.microsoft.com/office/drawing/2014/main" id="{99326B9A-AD4D-6649-A331-2F8E5EE902C3}"/>
              </a:ext>
            </a:extLst>
          </p:cNvPr>
          <p:cNvSpPr txBox="1">
            <a:spLocks noChangeArrowheads="1"/>
          </p:cNvSpPr>
          <p:nvPr/>
        </p:nvSpPr>
        <p:spPr bwMode="auto">
          <a:xfrm>
            <a:off x="3131947" y="6157167"/>
            <a:ext cx="8270914" cy="5108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93688" indent="-293688">
              <a:lnSpc>
                <a:spcPct val="90000"/>
              </a:lnSpc>
            </a:pPr>
            <a:r>
              <a:rPr lang="en-US" sz="2400" dirty="0">
                <a:solidFill>
                  <a:srgbClr val="000000"/>
                </a:solidFill>
                <a:cs typeface="Arial"/>
              </a:rPr>
              <a:t>at 1</a:t>
            </a:r>
            <a:r>
              <a:rPr lang="en-US" sz="2400" dirty="0">
                <a:solidFill>
                  <a:srgbClr val="000000"/>
                </a:solidFill>
              </a:rPr>
              <a:t>a: to get to </a:t>
            </a:r>
            <a:r>
              <a:rPr lang="en-US" sz="2400" dirty="0">
                <a:solidFill>
                  <a:srgbClr val="000000"/>
                </a:solidFill>
                <a:cs typeface="Arial"/>
              </a:rPr>
              <a:t>X</a:t>
            </a:r>
            <a:r>
              <a:rPr lang="en-US" sz="2400" dirty="0">
                <a:solidFill>
                  <a:srgbClr val="000000"/>
                </a:solidFill>
              </a:rPr>
              <a:t>, use  interface </a:t>
            </a:r>
            <a:r>
              <a:rPr lang="en-US" sz="2400" dirty="0">
                <a:solidFill>
                  <a:srgbClr val="000000"/>
                </a:solidFill>
                <a:cs typeface="Arial"/>
              </a:rPr>
              <a:t>2</a:t>
            </a:r>
          </a:p>
        </p:txBody>
      </p:sp>
    </p:spTree>
    <p:extLst>
      <p:ext uri="{BB962C8B-B14F-4D97-AF65-F5344CB8AC3E}">
        <p14:creationId xmlns:p14="http://schemas.microsoft.com/office/powerpoint/2010/main" val="3888189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487"/>
                                        </p:tgtEl>
                                        <p:attrNameLst>
                                          <p:attrName>style.visibility</p:attrName>
                                        </p:attrNameLst>
                                      </p:cBhvr>
                                      <p:to>
                                        <p:strVal val="visible"/>
                                      </p:to>
                                    </p:set>
                                    <p:animEffect transition="in" filter="dissolve">
                                      <p:cBhvr>
                                        <p:cTn id="7" dur="500"/>
                                        <p:tgtEl>
                                          <p:spTgt spid="48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9"/>
                                        </p:tgtEl>
                                        <p:attrNameLst>
                                          <p:attrName>style.visibility</p:attrName>
                                        </p:attrNameLst>
                                      </p:cBhvr>
                                      <p:to>
                                        <p:strVal val="visible"/>
                                      </p:to>
                                    </p:set>
                                    <p:animEffect transition="in" filter="dissolve">
                                      <p:cBhvr>
                                        <p:cTn id="10" dur="500"/>
                                        <p:tgtEl>
                                          <p:spTgt spid="48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0"/>
                                        </p:tgtEl>
                                        <p:attrNameLst>
                                          <p:attrName>style.visibility</p:attrName>
                                        </p:attrNameLst>
                                      </p:cBhvr>
                                      <p:to>
                                        <p:strVal val="visible"/>
                                      </p:to>
                                    </p:set>
                                    <p:animEffect transition="in" filter="dissolve">
                                      <p:cBhvr>
                                        <p:cTn id="15" dur="500"/>
                                        <p:tgtEl>
                                          <p:spTgt spid="490"/>
                                        </p:tgtEl>
                                      </p:cBhvr>
                                    </p:animEffect>
                                  </p:childTnLst>
                                </p:cTn>
                              </p:par>
                              <p:par>
                                <p:cTn id="16" presetID="9" presetClass="entr" presetSubtype="0" fill="hold" nodeType="withEffect">
                                  <p:stCondLst>
                                    <p:cond delay="0"/>
                                  </p:stCondLst>
                                  <p:childTnLst>
                                    <p:set>
                                      <p:cBhvr>
                                        <p:cTn id="17" dur="1" fill="hold">
                                          <p:stCondLst>
                                            <p:cond delay="0"/>
                                          </p:stCondLst>
                                        </p:cTn>
                                        <p:tgtEl>
                                          <p:spTgt spid="488"/>
                                        </p:tgtEl>
                                        <p:attrNameLst>
                                          <p:attrName>style.visibility</p:attrName>
                                        </p:attrNameLst>
                                      </p:cBhvr>
                                      <p:to>
                                        <p:strVal val="visible"/>
                                      </p:to>
                                    </p:set>
                                    <p:animEffect transition="in" filter="dissolve">
                                      <p:cBhvr>
                                        <p:cTn id="18" dur="500"/>
                                        <p:tgtEl>
                                          <p:spTgt spid="4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 grpId="0"/>
      <p:bldP spid="49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1249416" cy="894622"/>
          </a:xfrm>
        </p:spPr>
        <p:txBody>
          <a:bodyPr>
            <a:normAutofit fontScale="90000"/>
          </a:bodyPr>
          <a:lstStyle/>
          <a:p>
            <a:r>
              <a:rPr lang="en-US" dirty="0"/>
              <a:t>Why different Intra-, Inter-AS routing ?</a:t>
            </a:r>
            <a:r>
              <a:rPr lang="en-US" sz="6000" dirty="0"/>
              <a:t> </a:t>
            </a:r>
            <a:endParaRPr lang="en-US" dirty="0"/>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a:xfrm>
            <a:off x="9169512" y="6449034"/>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8" name="Rectangle 3">
            <a:extLst>
              <a:ext uri="{FF2B5EF4-FFF2-40B4-BE49-F238E27FC236}">
                <a16:creationId xmlns:a16="http://schemas.microsoft.com/office/drawing/2014/main" id="{4AB976E8-5353-7C49-BF7F-4718E1D40008}"/>
              </a:ext>
            </a:extLst>
          </p:cNvPr>
          <p:cNvSpPr txBox="1">
            <a:spLocks noChangeArrowheads="1"/>
          </p:cNvSpPr>
          <p:nvPr/>
        </p:nvSpPr>
        <p:spPr>
          <a:xfrm>
            <a:off x="952500" y="1421534"/>
            <a:ext cx="10318605" cy="4572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pPr>
            <a:r>
              <a:rPr lang="en-US" sz="3200" dirty="0">
                <a:solidFill>
                  <a:srgbClr val="C00000"/>
                </a:solidFill>
              </a:rPr>
              <a:t>policy:</a:t>
            </a:r>
            <a:r>
              <a:rPr lang="en-US" dirty="0">
                <a:solidFill>
                  <a:srgbClr val="C00000"/>
                </a:solidFill>
              </a:rPr>
              <a:t> </a:t>
            </a:r>
          </a:p>
          <a:p>
            <a:pPr marL="460375" indent="-223838"/>
            <a:r>
              <a:rPr lang="en-US" dirty="0"/>
              <a:t>inter-AS: admin wants control over how its traffic routed, who routes through its network </a:t>
            </a:r>
          </a:p>
          <a:p>
            <a:pPr marL="460375" indent="-223838"/>
            <a:r>
              <a:rPr lang="en-US" dirty="0"/>
              <a:t>intra-AS: single admin, so policy less of an issue</a:t>
            </a:r>
          </a:p>
          <a:p>
            <a:pPr>
              <a:buFont typeface="Wingdings" charset="0"/>
              <a:buNone/>
            </a:pPr>
            <a:r>
              <a:rPr lang="en-US" sz="3200" dirty="0">
                <a:solidFill>
                  <a:srgbClr val="C00000"/>
                </a:solidFill>
              </a:rPr>
              <a:t>scale:</a:t>
            </a:r>
            <a:endParaRPr lang="en-US" dirty="0">
              <a:solidFill>
                <a:srgbClr val="C00000"/>
              </a:solidFill>
            </a:endParaRPr>
          </a:p>
          <a:p>
            <a:pPr marL="460375" indent="-223838"/>
            <a:r>
              <a:rPr lang="en-US" dirty="0"/>
              <a:t>hierarchical routing saves table size, reduced update traffic</a:t>
            </a:r>
          </a:p>
          <a:p>
            <a:pPr>
              <a:buFont typeface="Wingdings" charset="0"/>
              <a:buNone/>
            </a:pPr>
            <a:r>
              <a:rPr lang="en-US" dirty="0">
                <a:solidFill>
                  <a:srgbClr val="C00000"/>
                </a:solidFill>
              </a:rPr>
              <a:t>performance: </a:t>
            </a:r>
          </a:p>
          <a:p>
            <a:pPr marL="460375" indent="-223838"/>
            <a:r>
              <a:rPr lang="en-US" dirty="0"/>
              <a:t>intra-AS: can focus on performance</a:t>
            </a:r>
          </a:p>
          <a:p>
            <a:pPr marL="460375" indent="-223838"/>
            <a:r>
              <a:rPr lang="en-US" dirty="0"/>
              <a:t>inter-AS: policy dominates over performance</a:t>
            </a:r>
          </a:p>
        </p:txBody>
      </p:sp>
    </p:spTree>
    <p:extLst>
      <p:ext uri="{BB962C8B-B14F-4D97-AF65-F5344CB8AC3E}">
        <p14:creationId xmlns:p14="http://schemas.microsoft.com/office/powerpoint/2010/main" val="4277662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xEl>
                                              <p:pRg st="0" end="0"/>
                                            </p:txEl>
                                          </p:spTgt>
                                        </p:tgtEl>
                                        <p:attrNameLst>
                                          <p:attrName>style.visibility</p:attrName>
                                        </p:attrNameLst>
                                      </p:cBhvr>
                                      <p:to>
                                        <p:strVal val="visible"/>
                                      </p:to>
                                    </p:set>
                                    <p:animEffect transition="in" filter="dissolve">
                                      <p:cBhvr>
                                        <p:cTn id="7" dur="500"/>
                                        <p:tgtEl>
                                          <p:spTgt spid="48">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xEl>
                                              <p:pRg st="1" end="1"/>
                                            </p:txEl>
                                          </p:spTgt>
                                        </p:tgtEl>
                                        <p:attrNameLst>
                                          <p:attrName>style.visibility</p:attrName>
                                        </p:attrNameLst>
                                      </p:cBhvr>
                                      <p:to>
                                        <p:strVal val="visible"/>
                                      </p:to>
                                    </p:set>
                                    <p:animEffect transition="in" filter="dissolve">
                                      <p:cBhvr>
                                        <p:cTn id="10" dur="500"/>
                                        <p:tgtEl>
                                          <p:spTgt spid="48">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8">
                                            <p:txEl>
                                              <p:pRg st="2" end="2"/>
                                            </p:txEl>
                                          </p:spTgt>
                                        </p:tgtEl>
                                        <p:attrNameLst>
                                          <p:attrName>style.visibility</p:attrName>
                                        </p:attrNameLst>
                                      </p:cBhvr>
                                      <p:to>
                                        <p:strVal val="visible"/>
                                      </p:to>
                                    </p:set>
                                    <p:animEffect transition="in" filter="dissolve">
                                      <p:cBhvr>
                                        <p:cTn id="13" dur="500"/>
                                        <p:tgtEl>
                                          <p:spTgt spid="4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8">
                                            <p:txEl>
                                              <p:pRg st="3" end="3"/>
                                            </p:txEl>
                                          </p:spTgt>
                                        </p:tgtEl>
                                        <p:attrNameLst>
                                          <p:attrName>style.visibility</p:attrName>
                                        </p:attrNameLst>
                                      </p:cBhvr>
                                      <p:to>
                                        <p:strVal val="visible"/>
                                      </p:to>
                                    </p:set>
                                    <p:animEffect transition="in" filter="dissolve">
                                      <p:cBhvr>
                                        <p:cTn id="18" dur="500"/>
                                        <p:tgtEl>
                                          <p:spTgt spid="48">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8">
                                            <p:txEl>
                                              <p:pRg st="4" end="4"/>
                                            </p:txEl>
                                          </p:spTgt>
                                        </p:tgtEl>
                                        <p:attrNameLst>
                                          <p:attrName>style.visibility</p:attrName>
                                        </p:attrNameLst>
                                      </p:cBhvr>
                                      <p:to>
                                        <p:strVal val="visible"/>
                                      </p:to>
                                    </p:set>
                                    <p:animEffect transition="in" filter="dissolve">
                                      <p:cBhvr>
                                        <p:cTn id="21" dur="500"/>
                                        <p:tgtEl>
                                          <p:spTgt spid="48">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8">
                                            <p:txEl>
                                              <p:pRg st="5" end="5"/>
                                            </p:txEl>
                                          </p:spTgt>
                                        </p:tgtEl>
                                        <p:attrNameLst>
                                          <p:attrName>style.visibility</p:attrName>
                                        </p:attrNameLst>
                                      </p:cBhvr>
                                      <p:to>
                                        <p:strVal val="visible"/>
                                      </p:to>
                                    </p:set>
                                    <p:animEffect transition="in" filter="dissolve">
                                      <p:cBhvr>
                                        <p:cTn id="26" dur="500"/>
                                        <p:tgtEl>
                                          <p:spTgt spid="48">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48">
                                            <p:txEl>
                                              <p:pRg st="6" end="6"/>
                                            </p:txEl>
                                          </p:spTgt>
                                        </p:tgtEl>
                                        <p:attrNameLst>
                                          <p:attrName>style.visibility</p:attrName>
                                        </p:attrNameLst>
                                      </p:cBhvr>
                                      <p:to>
                                        <p:strVal val="visible"/>
                                      </p:to>
                                    </p:set>
                                    <p:animEffect transition="in" filter="dissolve">
                                      <p:cBhvr>
                                        <p:cTn id="29" dur="500"/>
                                        <p:tgtEl>
                                          <p:spTgt spid="48">
                                            <p:txEl>
                                              <p:pRg st="6" end="6"/>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48">
                                            <p:txEl>
                                              <p:pRg st="7" end="7"/>
                                            </p:txEl>
                                          </p:spTgt>
                                        </p:tgtEl>
                                        <p:attrNameLst>
                                          <p:attrName>style.visibility</p:attrName>
                                        </p:attrNameLst>
                                      </p:cBhvr>
                                      <p:to>
                                        <p:strVal val="visible"/>
                                      </p:to>
                                    </p:set>
                                    <p:animEffect transition="in" filter="dissolve">
                                      <p:cBhvr>
                                        <p:cTn id="32" dur="500"/>
                                        <p:tgtEl>
                                          <p:spTgt spid="4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uiExpand="1"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5" name="Slide Number Placeholder 4">
            <a:extLst>
              <a:ext uri="{FF2B5EF4-FFF2-40B4-BE49-F238E27FC236}">
                <a16:creationId xmlns:a16="http://schemas.microsoft.com/office/drawing/2014/main" id="{7421469F-33E5-D447-A9DE-1067C7F4D693}"/>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6</a:t>
            </a:fld>
            <a:endParaRPr lang="en-US" dirty="0"/>
          </a:p>
        </p:txBody>
      </p:sp>
    </p:spTree>
    <p:extLst>
      <p:ext uri="{BB962C8B-B14F-4D97-AF65-F5344CB8AC3E}">
        <p14:creationId xmlns:p14="http://schemas.microsoft.com/office/powerpoint/2010/main" val="2621416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9" name="Group 708">
            <a:extLst>
              <a:ext uri="{FF2B5EF4-FFF2-40B4-BE49-F238E27FC236}">
                <a16:creationId xmlns:a16="http://schemas.microsoft.com/office/drawing/2014/main" id="{1F41E039-69B1-C84B-A231-87568310385C}"/>
              </a:ext>
            </a:extLst>
          </p:cNvPr>
          <p:cNvGrpSpPr/>
          <p:nvPr/>
        </p:nvGrpSpPr>
        <p:grpSpPr>
          <a:xfrm>
            <a:off x="1163507" y="1345428"/>
            <a:ext cx="9801110" cy="2876474"/>
            <a:chOff x="1113403" y="1064076"/>
            <a:chExt cx="9801110" cy="2876474"/>
          </a:xfrm>
        </p:grpSpPr>
        <p:grpSp>
          <p:nvGrpSpPr>
            <p:cNvPr id="710" name="Group 709">
              <a:extLst>
                <a:ext uri="{FF2B5EF4-FFF2-40B4-BE49-F238E27FC236}">
                  <a16:creationId xmlns:a16="http://schemas.microsoft.com/office/drawing/2014/main" id="{358F421E-8ED0-8E45-B17C-02ACEF578637}"/>
                </a:ext>
              </a:extLst>
            </p:cNvPr>
            <p:cNvGrpSpPr/>
            <p:nvPr/>
          </p:nvGrpSpPr>
          <p:grpSpPr>
            <a:xfrm>
              <a:off x="1113403" y="1064076"/>
              <a:ext cx="9801110" cy="2876474"/>
              <a:chOff x="1426553" y="3694542"/>
              <a:chExt cx="9801110" cy="2876474"/>
            </a:xfrm>
          </p:grpSpPr>
          <p:grpSp>
            <p:nvGrpSpPr>
              <p:cNvPr id="712" name="Group 711">
                <a:extLst>
                  <a:ext uri="{FF2B5EF4-FFF2-40B4-BE49-F238E27FC236}">
                    <a16:creationId xmlns:a16="http://schemas.microsoft.com/office/drawing/2014/main" id="{1BC421A3-D5D4-D44E-B01C-625A8BEB17CB}"/>
                  </a:ext>
                </a:extLst>
              </p:cNvPr>
              <p:cNvGrpSpPr/>
              <p:nvPr/>
            </p:nvGrpSpPr>
            <p:grpSpPr>
              <a:xfrm>
                <a:off x="1426553" y="3694542"/>
                <a:ext cx="9249542" cy="2876474"/>
                <a:chOff x="1426553" y="3694542"/>
                <a:chExt cx="9249542" cy="2876474"/>
              </a:xfrm>
            </p:grpSpPr>
            <p:grpSp>
              <p:nvGrpSpPr>
                <p:cNvPr id="730" name="Group 729">
                  <a:extLst>
                    <a:ext uri="{FF2B5EF4-FFF2-40B4-BE49-F238E27FC236}">
                      <a16:creationId xmlns:a16="http://schemas.microsoft.com/office/drawing/2014/main" id="{ABD7D0B3-FF50-7F41-A3A6-44EAF38A4B70}"/>
                    </a:ext>
                  </a:extLst>
                </p:cNvPr>
                <p:cNvGrpSpPr/>
                <p:nvPr/>
              </p:nvGrpSpPr>
              <p:grpSpPr>
                <a:xfrm>
                  <a:off x="4625977" y="4850481"/>
                  <a:ext cx="2545688" cy="1720535"/>
                  <a:chOff x="4625977" y="4850481"/>
                  <a:chExt cx="2545688" cy="1720535"/>
                </a:xfrm>
              </p:grpSpPr>
              <p:grpSp>
                <p:nvGrpSpPr>
                  <p:cNvPr id="864" name="Group 863">
                    <a:extLst>
                      <a:ext uri="{FF2B5EF4-FFF2-40B4-BE49-F238E27FC236}">
                        <a16:creationId xmlns:a16="http://schemas.microsoft.com/office/drawing/2014/main" id="{DD424EE1-85A8-444D-A8D1-7D38FAD08860}"/>
                      </a:ext>
                    </a:extLst>
                  </p:cNvPr>
                  <p:cNvGrpSpPr/>
                  <p:nvPr/>
                </p:nvGrpSpPr>
                <p:grpSpPr>
                  <a:xfrm>
                    <a:off x="4625977" y="4850481"/>
                    <a:ext cx="2545688" cy="1720535"/>
                    <a:chOff x="-2170772" y="2784954"/>
                    <a:chExt cx="2712783" cy="1853712"/>
                  </a:xfrm>
                </p:grpSpPr>
                <p:sp>
                  <p:nvSpPr>
                    <p:cNvPr id="866" name="Freeform 2">
                      <a:extLst>
                        <a:ext uri="{FF2B5EF4-FFF2-40B4-BE49-F238E27FC236}">
                          <a16:creationId xmlns:a16="http://schemas.microsoft.com/office/drawing/2014/main" id="{A08F267F-4261-B94D-A420-8BAFE1C906D9}"/>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67" name="Group 866">
                      <a:extLst>
                        <a:ext uri="{FF2B5EF4-FFF2-40B4-BE49-F238E27FC236}">
                          <a16:creationId xmlns:a16="http://schemas.microsoft.com/office/drawing/2014/main" id="{6C152276-B4D4-DD40-9914-32913FAF7494}"/>
                        </a:ext>
                      </a:extLst>
                    </p:cNvPr>
                    <p:cNvGrpSpPr/>
                    <p:nvPr/>
                  </p:nvGrpSpPr>
                  <p:grpSpPr>
                    <a:xfrm>
                      <a:off x="-1935370" y="2935816"/>
                      <a:ext cx="2333625" cy="1590649"/>
                      <a:chOff x="833331" y="2873352"/>
                      <a:chExt cx="2333625" cy="1590649"/>
                    </a:xfrm>
                  </p:grpSpPr>
                  <p:grpSp>
                    <p:nvGrpSpPr>
                      <p:cNvPr id="868" name="Group 867">
                        <a:extLst>
                          <a:ext uri="{FF2B5EF4-FFF2-40B4-BE49-F238E27FC236}">
                            <a16:creationId xmlns:a16="http://schemas.microsoft.com/office/drawing/2014/main" id="{984DD8A4-E214-7F4B-90A9-8295BFEB5C28}"/>
                          </a:ext>
                        </a:extLst>
                      </p:cNvPr>
                      <p:cNvGrpSpPr/>
                      <p:nvPr/>
                    </p:nvGrpSpPr>
                    <p:grpSpPr>
                      <a:xfrm>
                        <a:off x="1736090" y="2873352"/>
                        <a:ext cx="565150" cy="369332"/>
                        <a:chOff x="1736090" y="2873352"/>
                        <a:chExt cx="565150" cy="369332"/>
                      </a:xfrm>
                    </p:grpSpPr>
                    <p:grpSp>
                      <p:nvGrpSpPr>
                        <p:cNvPr id="914" name="Group 327">
                          <a:extLst>
                            <a:ext uri="{FF2B5EF4-FFF2-40B4-BE49-F238E27FC236}">
                              <a16:creationId xmlns:a16="http://schemas.microsoft.com/office/drawing/2014/main" id="{16416F8E-73DA-7E44-A2E1-11F9A389B401}"/>
                            </a:ext>
                          </a:extLst>
                        </p:cNvPr>
                        <p:cNvGrpSpPr>
                          <a:grpSpLocks/>
                        </p:cNvGrpSpPr>
                        <p:nvPr/>
                      </p:nvGrpSpPr>
                      <p:grpSpPr bwMode="auto">
                        <a:xfrm>
                          <a:off x="1736090" y="2893762"/>
                          <a:ext cx="565150" cy="292100"/>
                          <a:chOff x="1871277" y="1576300"/>
                          <a:chExt cx="1128371" cy="437861"/>
                        </a:xfrm>
                      </p:grpSpPr>
                      <p:sp>
                        <p:nvSpPr>
                          <p:cNvPr id="918" name="Oval 917">
                            <a:extLst>
                              <a:ext uri="{FF2B5EF4-FFF2-40B4-BE49-F238E27FC236}">
                                <a16:creationId xmlns:a16="http://schemas.microsoft.com/office/drawing/2014/main" id="{45F6DB6D-85EE-CF48-AC13-61C36E83062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19" name="Rectangle 918">
                            <a:extLst>
                              <a:ext uri="{FF2B5EF4-FFF2-40B4-BE49-F238E27FC236}">
                                <a16:creationId xmlns:a16="http://schemas.microsoft.com/office/drawing/2014/main" id="{3A14DF77-624B-E44E-87A5-E8B586AC4880}"/>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0" name="Oval 919">
                            <a:extLst>
                              <a:ext uri="{FF2B5EF4-FFF2-40B4-BE49-F238E27FC236}">
                                <a16:creationId xmlns:a16="http://schemas.microsoft.com/office/drawing/2014/main" id="{C264CA65-7553-FD42-9C26-EB736D772FB4}"/>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21" name="Freeform 920">
                            <a:extLst>
                              <a:ext uri="{FF2B5EF4-FFF2-40B4-BE49-F238E27FC236}">
                                <a16:creationId xmlns:a16="http://schemas.microsoft.com/office/drawing/2014/main" id="{9D17FB0D-D5F8-D24E-A415-30E6C2573D3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2" name="Freeform 921">
                            <a:extLst>
                              <a:ext uri="{FF2B5EF4-FFF2-40B4-BE49-F238E27FC236}">
                                <a16:creationId xmlns:a16="http://schemas.microsoft.com/office/drawing/2014/main" id="{F9A51000-975B-EB40-8B99-2B6B64AC2436}"/>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3" name="Freeform 922">
                            <a:extLst>
                              <a:ext uri="{FF2B5EF4-FFF2-40B4-BE49-F238E27FC236}">
                                <a16:creationId xmlns:a16="http://schemas.microsoft.com/office/drawing/2014/main" id="{CBF9A2EE-5BAF-6347-8868-546C1DA662E5}"/>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4" name="Freeform 923">
                            <a:extLst>
                              <a:ext uri="{FF2B5EF4-FFF2-40B4-BE49-F238E27FC236}">
                                <a16:creationId xmlns:a16="http://schemas.microsoft.com/office/drawing/2014/main" id="{66A8568D-930B-A144-96E9-3A6098D46662}"/>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25" name="Straight Connector 924">
                            <a:extLst>
                              <a:ext uri="{FF2B5EF4-FFF2-40B4-BE49-F238E27FC236}">
                                <a16:creationId xmlns:a16="http://schemas.microsoft.com/office/drawing/2014/main" id="{B45965DA-8119-F346-B78B-95D8507549C3}"/>
                              </a:ext>
                            </a:extLst>
                          </p:cNvPr>
                          <p:cNvCxnSpPr>
                            <a:endCxn id="92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26" name="Straight Connector 925">
                            <a:extLst>
                              <a:ext uri="{FF2B5EF4-FFF2-40B4-BE49-F238E27FC236}">
                                <a16:creationId xmlns:a16="http://schemas.microsoft.com/office/drawing/2014/main" id="{358648E1-B6D7-BB4E-B30C-0ABC3A20459F}"/>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15" name="Group 914">
                          <a:extLst>
                            <a:ext uri="{FF2B5EF4-FFF2-40B4-BE49-F238E27FC236}">
                              <a16:creationId xmlns:a16="http://schemas.microsoft.com/office/drawing/2014/main" id="{6E3FD144-ACD9-8B46-8DFA-31013DF10219}"/>
                            </a:ext>
                          </a:extLst>
                        </p:cNvPr>
                        <p:cNvGrpSpPr/>
                        <p:nvPr/>
                      </p:nvGrpSpPr>
                      <p:grpSpPr>
                        <a:xfrm>
                          <a:off x="1770362" y="2873352"/>
                          <a:ext cx="441422" cy="369332"/>
                          <a:chOff x="667045" y="1708643"/>
                          <a:chExt cx="441422" cy="369332"/>
                        </a:xfrm>
                      </p:grpSpPr>
                      <p:sp>
                        <p:nvSpPr>
                          <p:cNvPr id="916" name="Oval 915">
                            <a:extLst>
                              <a:ext uri="{FF2B5EF4-FFF2-40B4-BE49-F238E27FC236}">
                                <a16:creationId xmlns:a16="http://schemas.microsoft.com/office/drawing/2014/main" id="{521E7560-3C19-5445-8F40-2B5FD84E923A}"/>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17" name="TextBox 916">
                            <a:extLst>
                              <a:ext uri="{FF2B5EF4-FFF2-40B4-BE49-F238E27FC236}">
                                <a16:creationId xmlns:a16="http://schemas.microsoft.com/office/drawing/2014/main" id="{6CC18FED-8C8E-6746-82C1-76A1B1E31A06}"/>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2b</a:t>
                            </a:r>
                          </a:p>
                        </p:txBody>
                      </p:sp>
                    </p:grpSp>
                  </p:grpSp>
                  <p:grpSp>
                    <p:nvGrpSpPr>
                      <p:cNvPr id="869" name="Group 868">
                        <a:extLst>
                          <a:ext uri="{FF2B5EF4-FFF2-40B4-BE49-F238E27FC236}">
                            <a16:creationId xmlns:a16="http://schemas.microsoft.com/office/drawing/2014/main" id="{24CDA961-8A3C-1A4A-87FF-9ED829FB0BB9}"/>
                          </a:ext>
                        </a:extLst>
                      </p:cNvPr>
                      <p:cNvGrpSpPr/>
                      <p:nvPr/>
                    </p:nvGrpSpPr>
                    <p:grpSpPr>
                      <a:xfrm>
                        <a:off x="1740320" y="4094669"/>
                        <a:ext cx="565150" cy="369332"/>
                        <a:chOff x="1736090" y="2873352"/>
                        <a:chExt cx="565150" cy="369332"/>
                      </a:xfrm>
                    </p:grpSpPr>
                    <p:grpSp>
                      <p:nvGrpSpPr>
                        <p:cNvPr id="901" name="Group 327">
                          <a:extLst>
                            <a:ext uri="{FF2B5EF4-FFF2-40B4-BE49-F238E27FC236}">
                              <a16:creationId xmlns:a16="http://schemas.microsoft.com/office/drawing/2014/main" id="{FBB55B34-4F76-4F45-A2E1-FE6143EE8638}"/>
                            </a:ext>
                          </a:extLst>
                        </p:cNvPr>
                        <p:cNvGrpSpPr>
                          <a:grpSpLocks/>
                        </p:cNvGrpSpPr>
                        <p:nvPr/>
                      </p:nvGrpSpPr>
                      <p:grpSpPr bwMode="auto">
                        <a:xfrm>
                          <a:off x="1736090" y="2893762"/>
                          <a:ext cx="565150" cy="292100"/>
                          <a:chOff x="1871277" y="1576300"/>
                          <a:chExt cx="1128371" cy="437861"/>
                        </a:xfrm>
                      </p:grpSpPr>
                      <p:sp>
                        <p:nvSpPr>
                          <p:cNvPr id="905" name="Oval 904">
                            <a:extLst>
                              <a:ext uri="{FF2B5EF4-FFF2-40B4-BE49-F238E27FC236}">
                                <a16:creationId xmlns:a16="http://schemas.microsoft.com/office/drawing/2014/main" id="{9C6C507D-6C63-294A-B3E6-403FABD134BF}"/>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06" name="Rectangle 905">
                            <a:extLst>
                              <a:ext uri="{FF2B5EF4-FFF2-40B4-BE49-F238E27FC236}">
                                <a16:creationId xmlns:a16="http://schemas.microsoft.com/office/drawing/2014/main" id="{9E22BB70-F61E-D04A-A519-1D0AF342067F}"/>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07" name="Oval 906">
                            <a:extLst>
                              <a:ext uri="{FF2B5EF4-FFF2-40B4-BE49-F238E27FC236}">
                                <a16:creationId xmlns:a16="http://schemas.microsoft.com/office/drawing/2014/main" id="{D1104472-DC58-0E48-A05B-CA908F609B9F}"/>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08" name="Freeform 907">
                            <a:extLst>
                              <a:ext uri="{FF2B5EF4-FFF2-40B4-BE49-F238E27FC236}">
                                <a16:creationId xmlns:a16="http://schemas.microsoft.com/office/drawing/2014/main" id="{DEA263ED-CEC5-DA4F-B4B0-51403C49CE08}"/>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09" name="Freeform 908">
                            <a:extLst>
                              <a:ext uri="{FF2B5EF4-FFF2-40B4-BE49-F238E27FC236}">
                                <a16:creationId xmlns:a16="http://schemas.microsoft.com/office/drawing/2014/main" id="{397C235E-CDFA-4049-BB15-744CA4F76114}"/>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10" name="Freeform 909">
                            <a:extLst>
                              <a:ext uri="{FF2B5EF4-FFF2-40B4-BE49-F238E27FC236}">
                                <a16:creationId xmlns:a16="http://schemas.microsoft.com/office/drawing/2014/main" id="{FCD39440-5B9B-7746-A7C3-024B9988D5C9}"/>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11" name="Freeform 910">
                            <a:extLst>
                              <a:ext uri="{FF2B5EF4-FFF2-40B4-BE49-F238E27FC236}">
                                <a16:creationId xmlns:a16="http://schemas.microsoft.com/office/drawing/2014/main" id="{6BC1008D-C639-2946-B788-616DC1D442E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2" name="Straight Connector 911">
                            <a:extLst>
                              <a:ext uri="{FF2B5EF4-FFF2-40B4-BE49-F238E27FC236}">
                                <a16:creationId xmlns:a16="http://schemas.microsoft.com/office/drawing/2014/main" id="{52AF9C52-A2A0-DB45-B6D1-87BCCD857535}"/>
                              </a:ext>
                            </a:extLst>
                          </p:cNvPr>
                          <p:cNvCxnSpPr>
                            <a:endCxn id="907"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13" name="Straight Connector 912">
                            <a:extLst>
                              <a:ext uri="{FF2B5EF4-FFF2-40B4-BE49-F238E27FC236}">
                                <a16:creationId xmlns:a16="http://schemas.microsoft.com/office/drawing/2014/main" id="{3045BEB5-088F-4041-BC9C-FC9418665394}"/>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02" name="Group 901">
                          <a:extLst>
                            <a:ext uri="{FF2B5EF4-FFF2-40B4-BE49-F238E27FC236}">
                              <a16:creationId xmlns:a16="http://schemas.microsoft.com/office/drawing/2014/main" id="{2A51E43C-BAA7-0042-8AAA-798AC7449271}"/>
                            </a:ext>
                          </a:extLst>
                        </p:cNvPr>
                        <p:cNvGrpSpPr/>
                        <p:nvPr/>
                      </p:nvGrpSpPr>
                      <p:grpSpPr>
                        <a:xfrm>
                          <a:off x="1770362" y="2873352"/>
                          <a:ext cx="441422" cy="369332"/>
                          <a:chOff x="667045" y="1708643"/>
                          <a:chExt cx="441422" cy="369332"/>
                        </a:xfrm>
                      </p:grpSpPr>
                      <p:sp>
                        <p:nvSpPr>
                          <p:cNvPr id="903" name="Oval 902">
                            <a:extLst>
                              <a:ext uri="{FF2B5EF4-FFF2-40B4-BE49-F238E27FC236}">
                                <a16:creationId xmlns:a16="http://schemas.microsoft.com/office/drawing/2014/main" id="{50FB2868-EF79-8146-9629-D6ED30AF39B2}"/>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04" name="TextBox 903">
                            <a:extLst>
                              <a:ext uri="{FF2B5EF4-FFF2-40B4-BE49-F238E27FC236}">
                                <a16:creationId xmlns:a16="http://schemas.microsoft.com/office/drawing/2014/main" id="{BF56E4DD-3E9B-734D-A27A-A1D220E3D2EA}"/>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2d</a:t>
                            </a:r>
                          </a:p>
                        </p:txBody>
                      </p:sp>
                    </p:grpSp>
                  </p:grpSp>
                  <p:grpSp>
                    <p:nvGrpSpPr>
                      <p:cNvPr id="870" name="Group 869">
                        <a:extLst>
                          <a:ext uri="{FF2B5EF4-FFF2-40B4-BE49-F238E27FC236}">
                            <a16:creationId xmlns:a16="http://schemas.microsoft.com/office/drawing/2014/main" id="{D438F4A2-E4FF-7F41-B86F-D77DCC378D3C}"/>
                          </a:ext>
                        </a:extLst>
                      </p:cNvPr>
                      <p:cNvGrpSpPr/>
                      <p:nvPr/>
                    </p:nvGrpSpPr>
                    <p:grpSpPr>
                      <a:xfrm>
                        <a:off x="2601806" y="3485072"/>
                        <a:ext cx="565150" cy="369332"/>
                        <a:chOff x="1736090" y="2873352"/>
                        <a:chExt cx="565150" cy="369332"/>
                      </a:xfrm>
                    </p:grpSpPr>
                    <p:grpSp>
                      <p:nvGrpSpPr>
                        <p:cNvPr id="888" name="Group 327">
                          <a:extLst>
                            <a:ext uri="{FF2B5EF4-FFF2-40B4-BE49-F238E27FC236}">
                              <a16:creationId xmlns:a16="http://schemas.microsoft.com/office/drawing/2014/main" id="{8C7E775C-1367-9049-B5AD-A39C7DC7FCC5}"/>
                            </a:ext>
                          </a:extLst>
                        </p:cNvPr>
                        <p:cNvGrpSpPr>
                          <a:grpSpLocks/>
                        </p:cNvGrpSpPr>
                        <p:nvPr/>
                      </p:nvGrpSpPr>
                      <p:grpSpPr bwMode="auto">
                        <a:xfrm>
                          <a:off x="1736090" y="2893762"/>
                          <a:ext cx="565150" cy="292100"/>
                          <a:chOff x="1871277" y="1576300"/>
                          <a:chExt cx="1128371" cy="437861"/>
                        </a:xfrm>
                      </p:grpSpPr>
                      <p:sp>
                        <p:nvSpPr>
                          <p:cNvPr id="892" name="Oval 891">
                            <a:extLst>
                              <a:ext uri="{FF2B5EF4-FFF2-40B4-BE49-F238E27FC236}">
                                <a16:creationId xmlns:a16="http://schemas.microsoft.com/office/drawing/2014/main" id="{0599E5C5-DAA9-0242-9F3C-91363C5B82BB}"/>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93" name="Rectangle 892">
                            <a:extLst>
                              <a:ext uri="{FF2B5EF4-FFF2-40B4-BE49-F238E27FC236}">
                                <a16:creationId xmlns:a16="http://schemas.microsoft.com/office/drawing/2014/main" id="{97711880-E256-7746-83DE-1059E47DA5FD}"/>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94" name="Oval 893">
                            <a:extLst>
                              <a:ext uri="{FF2B5EF4-FFF2-40B4-BE49-F238E27FC236}">
                                <a16:creationId xmlns:a16="http://schemas.microsoft.com/office/drawing/2014/main" id="{0F65D2F0-AA32-2143-A1DA-1FB3459451D1}"/>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95" name="Freeform 894">
                            <a:extLst>
                              <a:ext uri="{FF2B5EF4-FFF2-40B4-BE49-F238E27FC236}">
                                <a16:creationId xmlns:a16="http://schemas.microsoft.com/office/drawing/2014/main" id="{7F060615-5429-5F4F-8931-4F3531FAC56D}"/>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96" name="Freeform 895">
                            <a:extLst>
                              <a:ext uri="{FF2B5EF4-FFF2-40B4-BE49-F238E27FC236}">
                                <a16:creationId xmlns:a16="http://schemas.microsoft.com/office/drawing/2014/main" id="{0227F0D2-46F1-DD48-99E9-CCE7B0B163B6}"/>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97" name="Freeform 896">
                            <a:extLst>
                              <a:ext uri="{FF2B5EF4-FFF2-40B4-BE49-F238E27FC236}">
                                <a16:creationId xmlns:a16="http://schemas.microsoft.com/office/drawing/2014/main" id="{B2AE2C46-5E54-B949-B61D-DDDAF1F92C3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98" name="Freeform 897">
                            <a:extLst>
                              <a:ext uri="{FF2B5EF4-FFF2-40B4-BE49-F238E27FC236}">
                                <a16:creationId xmlns:a16="http://schemas.microsoft.com/office/drawing/2014/main" id="{E62940AD-612B-3640-8ED1-AFA8A7AEC6A0}"/>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99" name="Straight Connector 898">
                            <a:extLst>
                              <a:ext uri="{FF2B5EF4-FFF2-40B4-BE49-F238E27FC236}">
                                <a16:creationId xmlns:a16="http://schemas.microsoft.com/office/drawing/2014/main" id="{C783DA74-AC98-084E-8C9B-9A40409A8290}"/>
                              </a:ext>
                            </a:extLst>
                          </p:cNvPr>
                          <p:cNvCxnSpPr>
                            <a:endCxn id="89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00" name="Straight Connector 899">
                            <a:extLst>
                              <a:ext uri="{FF2B5EF4-FFF2-40B4-BE49-F238E27FC236}">
                                <a16:creationId xmlns:a16="http://schemas.microsoft.com/office/drawing/2014/main" id="{FCA5460F-9A86-9E48-A6D1-6448FEB282CB}"/>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89" name="Group 888">
                          <a:extLst>
                            <a:ext uri="{FF2B5EF4-FFF2-40B4-BE49-F238E27FC236}">
                              <a16:creationId xmlns:a16="http://schemas.microsoft.com/office/drawing/2014/main" id="{418A8BBE-82F4-0447-8BAD-72DBA791E424}"/>
                            </a:ext>
                          </a:extLst>
                        </p:cNvPr>
                        <p:cNvGrpSpPr/>
                        <p:nvPr/>
                      </p:nvGrpSpPr>
                      <p:grpSpPr>
                        <a:xfrm>
                          <a:off x="1770362" y="2873352"/>
                          <a:ext cx="428460" cy="369332"/>
                          <a:chOff x="667045" y="1708643"/>
                          <a:chExt cx="428460" cy="369332"/>
                        </a:xfrm>
                      </p:grpSpPr>
                      <p:sp>
                        <p:nvSpPr>
                          <p:cNvPr id="890" name="Oval 889">
                            <a:extLst>
                              <a:ext uri="{FF2B5EF4-FFF2-40B4-BE49-F238E27FC236}">
                                <a16:creationId xmlns:a16="http://schemas.microsoft.com/office/drawing/2014/main" id="{68C1CC24-1322-304B-AA91-1A45B88054C4}"/>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91" name="TextBox 890">
                            <a:extLst>
                              <a:ext uri="{FF2B5EF4-FFF2-40B4-BE49-F238E27FC236}">
                                <a16:creationId xmlns:a16="http://schemas.microsoft.com/office/drawing/2014/main" id="{3736B38C-24F8-7F45-A7AB-38AF3A9B596A}"/>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2c</a:t>
                            </a:r>
                          </a:p>
                        </p:txBody>
                      </p:sp>
                    </p:grpSp>
                  </p:grpSp>
                  <p:grpSp>
                    <p:nvGrpSpPr>
                      <p:cNvPr id="871" name="Group 870">
                        <a:extLst>
                          <a:ext uri="{FF2B5EF4-FFF2-40B4-BE49-F238E27FC236}">
                            <a16:creationId xmlns:a16="http://schemas.microsoft.com/office/drawing/2014/main" id="{2C74275F-BBFE-6447-843A-7EC70E8CD1D1}"/>
                          </a:ext>
                        </a:extLst>
                      </p:cNvPr>
                      <p:cNvGrpSpPr/>
                      <p:nvPr/>
                    </p:nvGrpSpPr>
                    <p:grpSpPr>
                      <a:xfrm>
                        <a:off x="833331" y="3478719"/>
                        <a:ext cx="565150" cy="369332"/>
                        <a:chOff x="1736090" y="2873352"/>
                        <a:chExt cx="565150" cy="369332"/>
                      </a:xfrm>
                    </p:grpSpPr>
                    <p:grpSp>
                      <p:nvGrpSpPr>
                        <p:cNvPr id="875" name="Group 327">
                          <a:extLst>
                            <a:ext uri="{FF2B5EF4-FFF2-40B4-BE49-F238E27FC236}">
                              <a16:creationId xmlns:a16="http://schemas.microsoft.com/office/drawing/2014/main" id="{D0AE3EC0-5AED-5C42-A3E9-2B6A4F31A3D5}"/>
                            </a:ext>
                          </a:extLst>
                        </p:cNvPr>
                        <p:cNvGrpSpPr>
                          <a:grpSpLocks/>
                        </p:cNvGrpSpPr>
                        <p:nvPr/>
                      </p:nvGrpSpPr>
                      <p:grpSpPr bwMode="auto">
                        <a:xfrm>
                          <a:off x="1736090" y="2893762"/>
                          <a:ext cx="565150" cy="292100"/>
                          <a:chOff x="1871277" y="1576300"/>
                          <a:chExt cx="1128371" cy="437861"/>
                        </a:xfrm>
                      </p:grpSpPr>
                      <p:sp>
                        <p:nvSpPr>
                          <p:cNvPr id="879" name="Oval 878">
                            <a:extLst>
                              <a:ext uri="{FF2B5EF4-FFF2-40B4-BE49-F238E27FC236}">
                                <a16:creationId xmlns:a16="http://schemas.microsoft.com/office/drawing/2014/main" id="{6A1C7C0B-D9BE-5B47-BAEA-4ECE7B460324}"/>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80" name="Rectangle 879">
                            <a:extLst>
                              <a:ext uri="{FF2B5EF4-FFF2-40B4-BE49-F238E27FC236}">
                                <a16:creationId xmlns:a16="http://schemas.microsoft.com/office/drawing/2014/main" id="{FC785F69-7AC5-DD41-9551-7E83D1AEAC3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81" name="Oval 880">
                            <a:extLst>
                              <a:ext uri="{FF2B5EF4-FFF2-40B4-BE49-F238E27FC236}">
                                <a16:creationId xmlns:a16="http://schemas.microsoft.com/office/drawing/2014/main" id="{B93AB64D-3B6F-C24C-83B6-D356C7CDB590}"/>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82" name="Freeform 881">
                            <a:extLst>
                              <a:ext uri="{FF2B5EF4-FFF2-40B4-BE49-F238E27FC236}">
                                <a16:creationId xmlns:a16="http://schemas.microsoft.com/office/drawing/2014/main" id="{41809955-8183-3142-B344-7571F9E26B27}"/>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83" name="Freeform 882">
                            <a:extLst>
                              <a:ext uri="{FF2B5EF4-FFF2-40B4-BE49-F238E27FC236}">
                                <a16:creationId xmlns:a16="http://schemas.microsoft.com/office/drawing/2014/main" id="{C8469625-6E06-9845-8260-D6163EBF6C64}"/>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84" name="Freeform 883">
                            <a:extLst>
                              <a:ext uri="{FF2B5EF4-FFF2-40B4-BE49-F238E27FC236}">
                                <a16:creationId xmlns:a16="http://schemas.microsoft.com/office/drawing/2014/main" id="{136A834D-35D4-0D44-942B-5144B62D80AC}"/>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85" name="Freeform 884">
                            <a:extLst>
                              <a:ext uri="{FF2B5EF4-FFF2-40B4-BE49-F238E27FC236}">
                                <a16:creationId xmlns:a16="http://schemas.microsoft.com/office/drawing/2014/main" id="{B9D90F43-3AD5-FF4B-BA60-21F0FEAC369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86" name="Straight Connector 885">
                            <a:extLst>
                              <a:ext uri="{FF2B5EF4-FFF2-40B4-BE49-F238E27FC236}">
                                <a16:creationId xmlns:a16="http://schemas.microsoft.com/office/drawing/2014/main" id="{7F23707A-76AD-2347-B654-9F3BCB3429D2}"/>
                              </a:ext>
                            </a:extLst>
                          </p:cNvPr>
                          <p:cNvCxnSpPr>
                            <a:endCxn id="881"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887" name="Straight Connector 886">
                            <a:extLst>
                              <a:ext uri="{FF2B5EF4-FFF2-40B4-BE49-F238E27FC236}">
                                <a16:creationId xmlns:a16="http://schemas.microsoft.com/office/drawing/2014/main" id="{9F19899B-1A48-7049-8FFC-A709621ECD1E}"/>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76" name="Group 875">
                          <a:extLst>
                            <a:ext uri="{FF2B5EF4-FFF2-40B4-BE49-F238E27FC236}">
                              <a16:creationId xmlns:a16="http://schemas.microsoft.com/office/drawing/2014/main" id="{7BBC5130-A420-2445-99B2-7B8D78F70D8C}"/>
                            </a:ext>
                          </a:extLst>
                        </p:cNvPr>
                        <p:cNvGrpSpPr/>
                        <p:nvPr/>
                      </p:nvGrpSpPr>
                      <p:grpSpPr>
                        <a:xfrm>
                          <a:off x="1770362" y="2873352"/>
                          <a:ext cx="441422" cy="369332"/>
                          <a:chOff x="667045" y="1708643"/>
                          <a:chExt cx="441422" cy="369332"/>
                        </a:xfrm>
                      </p:grpSpPr>
                      <p:sp>
                        <p:nvSpPr>
                          <p:cNvPr id="877" name="Oval 876">
                            <a:extLst>
                              <a:ext uri="{FF2B5EF4-FFF2-40B4-BE49-F238E27FC236}">
                                <a16:creationId xmlns:a16="http://schemas.microsoft.com/office/drawing/2014/main" id="{4A4979ED-9DB5-5B43-B1BD-990D4B3E3B84}"/>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8" name="TextBox 877">
                            <a:extLst>
                              <a:ext uri="{FF2B5EF4-FFF2-40B4-BE49-F238E27FC236}">
                                <a16:creationId xmlns:a16="http://schemas.microsoft.com/office/drawing/2014/main" id="{C37287CE-B17F-944D-9D74-B45F5DB31878}"/>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a:t>
                            </a:r>
                          </a:p>
                        </p:txBody>
                      </p:sp>
                    </p:grpSp>
                  </p:grpSp>
                  <p:cxnSp>
                    <p:nvCxnSpPr>
                      <p:cNvPr id="872" name="Straight Connector 871">
                        <a:extLst>
                          <a:ext uri="{FF2B5EF4-FFF2-40B4-BE49-F238E27FC236}">
                            <a16:creationId xmlns:a16="http://schemas.microsoft.com/office/drawing/2014/main" id="{53A5BF8E-8026-7544-B095-2B0810EC45C7}"/>
                          </a:ext>
                        </a:extLst>
                      </p:cNvPr>
                      <p:cNvCxnSpPr>
                        <a:stCxn id="918"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73" name="Straight Connector 872">
                        <a:extLst>
                          <a:ext uri="{FF2B5EF4-FFF2-40B4-BE49-F238E27FC236}">
                            <a16:creationId xmlns:a16="http://schemas.microsoft.com/office/drawing/2014/main" id="{ACB55289-44C7-324C-BFC9-1ED03EFCF8F9}"/>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74" name="Straight Connector 873">
                        <a:extLst>
                          <a:ext uri="{FF2B5EF4-FFF2-40B4-BE49-F238E27FC236}">
                            <a16:creationId xmlns:a16="http://schemas.microsoft.com/office/drawing/2014/main" id="{1EC0EB31-5ADC-0C48-AFEC-E9E36690E86E}"/>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865" name="TextBox 864">
                    <a:extLst>
                      <a:ext uri="{FF2B5EF4-FFF2-40B4-BE49-F238E27FC236}">
                        <a16:creationId xmlns:a16="http://schemas.microsoft.com/office/drawing/2014/main" id="{7C5DA395-36E1-DD47-882C-C99275A9433C}"/>
                      </a:ext>
                    </a:extLst>
                  </p:cNvPr>
                  <p:cNvSpPr txBox="1"/>
                  <p:nvPr/>
                </p:nvSpPr>
                <p:spPr>
                  <a:xfrm>
                    <a:off x="4833576" y="4910165"/>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2</a:t>
                    </a:r>
                  </a:p>
                </p:txBody>
              </p:sp>
            </p:grpSp>
            <p:grpSp>
              <p:nvGrpSpPr>
                <p:cNvPr id="731" name="Group 730">
                  <a:extLst>
                    <a:ext uri="{FF2B5EF4-FFF2-40B4-BE49-F238E27FC236}">
                      <a16:creationId xmlns:a16="http://schemas.microsoft.com/office/drawing/2014/main" id="{0C916CC7-B4E3-6E47-B4D4-FF966179F5F8}"/>
                    </a:ext>
                  </a:extLst>
                </p:cNvPr>
                <p:cNvGrpSpPr/>
                <p:nvPr/>
              </p:nvGrpSpPr>
              <p:grpSpPr>
                <a:xfrm>
                  <a:off x="8100574" y="3694542"/>
                  <a:ext cx="2575521" cy="1672516"/>
                  <a:chOff x="8100574" y="3694542"/>
                  <a:chExt cx="2575521" cy="1672516"/>
                </a:xfrm>
              </p:grpSpPr>
              <p:sp>
                <p:nvSpPr>
                  <p:cNvPr id="799" name="Freeform 2">
                    <a:extLst>
                      <a:ext uri="{FF2B5EF4-FFF2-40B4-BE49-F238E27FC236}">
                        <a16:creationId xmlns:a16="http://schemas.microsoft.com/office/drawing/2014/main" id="{C9F1C8EF-9CA0-DF4E-BF7B-98289E3B0EAD}"/>
                      </a:ext>
                    </a:extLst>
                  </p:cNvPr>
                  <p:cNvSpPr>
                    <a:spLocks/>
                  </p:cNvSpPr>
                  <p:nvPr/>
                </p:nvSpPr>
                <p:spPr bwMode="auto">
                  <a:xfrm>
                    <a:off x="8100574" y="3694542"/>
                    <a:ext cx="2575521" cy="1672516"/>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800" name="Group 799">
                    <a:extLst>
                      <a:ext uri="{FF2B5EF4-FFF2-40B4-BE49-F238E27FC236}">
                        <a16:creationId xmlns:a16="http://schemas.microsoft.com/office/drawing/2014/main" id="{326D4158-E78D-4546-871D-E05C73E9AA2C}"/>
                      </a:ext>
                    </a:extLst>
                  </p:cNvPr>
                  <p:cNvGrpSpPr/>
                  <p:nvPr/>
                </p:nvGrpSpPr>
                <p:grpSpPr>
                  <a:xfrm>
                    <a:off x="8136838" y="3735782"/>
                    <a:ext cx="2402775" cy="1530043"/>
                    <a:chOff x="8136838" y="3735782"/>
                    <a:chExt cx="2402775" cy="1530043"/>
                  </a:xfrm>
                </p:grpSpPr>
                <p:grpSp>
                  <p:nvGrpSpPr>
                    <p:cNvPr id="801" name="Group 800">
                      <a:extLst>
                        <a:ext uri="{FF2B5EF4-FFF2-40B4-BE49-F238E27FC236}">
                          <a16:creationId xmlns:a16="http://schemas.microsoft.com/office/drawing/2014/main" id="{AC187CFF-80D8-C74D-B9E1-7BF4C1B951FF}"/>
                        </a:ext>
                      </a:extLst>
                    </p:cNvPr>
                    <p:cNvGrpSpPr/>
                    <p:nvPr/>
                  </p:nvGrpSpPr>
                  <p:grpSpPr>
                    <a:xfrm>
                      <a:off x="8324065" y="3830658"/>
                      <a:ext cx="2215548" cy="1435167"/>
                      <a:chOff x="833331" y="2873352"/>
                      <a:chExt cx="2333625" cy="1590649"/>
                    </a:xfrm>
                  </p:grpSpPr>
                  <p:grpSp>
                    <p:nvGrpSpPr>
                      <p:cNvPr id="803" name="Group 802">
                        <a:extLst>
                          <a:ext uri="{FF2B5EF4-FFF2-40B4-BE49-F238E27FC236}">
                            <a16:creationId xmlns:a16="http://schemas.microsoft.com/office/drawing/2014/main" id="{CB08FB85-D943-144F-B125-69A1C14B73A0}"/>
                          </a:ext>
                        </a:extLst>
                      </p:cNvPr>
                      <p:cNvGrpSpPr/>
                      <p:nvPr/>
                    </p:nvGrpSpPr>
                    <p:grpSpPr>
                      <a:xfrm>
                        <a:off x="1736090" y="2873352"/>
                        <a:ext cx="565150" cy="369332"/>
                        <a:chOff x="1736090" y="2873352"/>
                        <a:chExt cx="565150" cy="369332"/>
                      </a:xfrm>
                    </p:grpSpPr>
                    <p:grpSp>
                      <p:nvGrpSpPr>
                        <p:cNvPr id="851" name="Group 327">
                          <a:extLst>
                            <a:ext uri="{FF2B5EF4-FFF2-40B4-BE49-F238E27FC236}">
                              <a16:creationId xmlns:a16="http://schemas.microsoft.com/office/drawing/2014/main" id="{2B8FE84F-C44F-EA4C-A549-35EA36422370}"/>
                            </a:ext>
                          </a:extLst>
                        </p:cNvPr>
                        <p:cNvGrpSpPr>
                          <a:grpSpLocks/>
                        </p:cNvGrpSpPr>
                        <p:nvPr/>
                      </p:nvGrpSpPr>
                      <p:grpSpPr bwMode="auto">
                        <a:xfrm>
                          <a:off x="1736090" y="2893762"/>
                          <a:ext cx="565150" cy="292100"/>
                          <a:chOff x="1871277" y="1576300"/>
                          <a:chExt cx="1128371" cy="437861"/>
                        </a:xfrm>
                      </p:grpSpPr>
                      <p:sp>
                        <p:nvSpPr>
                          <p:cNvPr id="855" name="Oval 854">
                            <a:extLst>
                              <a:ext uri="{FF2B5EF4-FFF2-40B4-BE49-F238E27FC236}">
                                <a16:creationId xmlns:a16="http://schemas.microsoft.com/office/drawing/2014/main" id="{AE2BBEA1-8076-5645-86CE-C5805362D83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56" name="Rectangle 855">
                            <a:extLst>
                              <a:ext uri="{FF2B5EF4-FFF2-40B4-BE49-F238E27FC236}">
                                <a16:creationId xmlns:a16="http://schemas.microsoft.com/office/drawing/2014/main" id="{B8A5768D-3F4A-7C4D-878E-9B015CD110BD}"/>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57" name="Oval 856">
                            <a:extLst>
                              <a:ext uri="{FF2B5EF4-FFF2-40B4-BE49-F238E27FC236}">
                                <a16:creationId xmlns:a16="http://schemas.microsoft.com/office/drawing/2014/main" id="{6BD7EA63-23AB-0241-9C6E-B4354EAF50F6}"/>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58" name="Freeform 857">
                            <a:extLst>
                              <a:ext uri="{FF2B5EF4-FFF2-40B4-BE49-F238E27FC236}">
                                <a16:creationId xmlns:a16="http://schemas.microsoft.com/office/drawing/2014/main" id="{0AF22987-4194-544D-A544-71116358FA66}"/>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59" name="Freeform 858">
                            <a:extLst>
                              <a:ext uri="{FF2B5EF4-FFF2-40B4-BE49-F238E27FC236}">
                                <a16:creationId xmlns:a16="http://schemas.microsoft.com/office/drawing/2014/main" id="{4CED5FED-05FD-9D48-A262-AE91D9D25F10}"/>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60" name="Freeform 859">
                            <a:extLst>
                              <a:ext uri="{FF2B5EF4-FFF2-40B4-BE49-F238E27FC236}">
                                <a16:creationId xmlns:a16="http://schemas.microsoft.com/office/drawing/2014/main" id="{ED6BD9FD-C89E-0949-9804-02451005F431}"/>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61" name="Freeform 860">
                            <a:extLst>
                              <a:ext uri="{FF2B5EF4-FFF2-40B4-BE49-F238E27FC236}">
                                <a16:creationId xmlns:a16="http://schemas.microsoft.com/office/drawing/2014/main" id="{2DBBB645-187E-5747-84B2-B71897F6E882}"/>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62" name="Straight Connector 861">
                            <a:extLst>
                              <a:ext uri="{FF2B5EF4-FFF2-40B4-BE49-F238E27FC236}">
                                <a16:creationId xmlns:a16="http://schemas.microsoft.com/office/drawing/2014/main" id="{443D5C88-8856-7D41-93D0-8D377BB3ABAE}"/>
                              </a:ext>
                            </a:extLst>
                          </p:cNvPr>
                          <p:cNvCxnSpPr>
                            <a:endCxn id="857"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863" name="Straight Connector 862">
                            <a:extLst>
                              <a:ext uri="{FF2B5EF4-FFF2-40B4-BE49-F238E27FC236}">
                                <a16:creationId xmlns:a16="http://schemas.microsoft.com/office/drawing/2014/main" id="{94FB2721-9B50-6F47-9890-E9309552F94A}"/>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52" name="Group 851">
                          <a:extLst>
                            <a:ext uri="{FF2B5EF4-FFF2-40B4-BE49-F238E27FC236}">
                              <a16:creationId xmlns:a16="http://schemas.microsoft.com/office/drawing/2014/main" id="{9C98ECD3-27C8-D14F-A2E7-A4C3DEE23636}"/>
                            </a:ext>
                          </a:extLst>
                        </p:cNvPr>
                        <p:cNvGrpSpPr/>
                        <p:nvPr/>
                      </p:nvGrpSpPr>
                      <p:grpSpPr>
                        <a:xfrm>
                          <a:off x="1770362" y="2873352"/>
                          <a:ext cx="441422" cy="369332"/>
                          <a:chOff x="667045" y="1708643"/>
                          <a:chExt cx="441422" cy="369332"/>
                        </a:xfrm>
                      </p:grpSpPr>
                      <p:sp>
                        <p:nvSpPr>
                          <p:cNvPr id="853" name="Oval 852">
                            <a:extLst>
                              <a:ext uri="{FF2B5EF4-FFF2-40B4-BE49-F238E27FC236}">
                                <a16:creationId xmlns:a16="http://schemas.microsoft.com/office/drawing/2014/main" id="{936E1921-DF37-F041-A022-931108C16025}"/>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54" name="TextBox 853">
                            <a:extLst>
                              <a:ext uri="{FF2B5EF4-FFF2-40B4-BE49-F238E27FC236}">
                                <a16:creationId xmlns:a16="http://schemas.microsoft.com/office/drawing/2014/main" id="{35F627A8-A033-7649-A179-1DD10B438F94}"/>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3b</a:t>
                            </a:r>
                          </a:p>
                        </p:txBody>
                      </p:sp>
                    </p:grpSp>
                  </p:grpSp>
                  <p:grpSp>
                    <p:nvGrpSpPr>
                      <p:cNvPr id="804" name="Group 803">
                        <a:extLst>
                          <a:ext uri="{FF2B5EF4-FFF2-40B4-BE49-F238E27FC236}">
                            <a16:creationId xmlns:a16="http://schemas.microsoft.com/office/drawing/2014/main" id="{721F473A-15B1-574E-9233-E08F643328FE}"/>
                          </a:ext>
                        </a:extLst>
                      </p:cNvPr>
                      <p:cNvGrpSpPr/>
                      <p:nvPr/>
                    </p:nvGrpSpPr>
                    <p:grpSpPr>
                      <a:xfrm>
                        <a:off x="1740320" y="4094669"/>
                        <a:ext cx="565150" cy="369332"/>
                        <a:chOff x="1736090" y="2873352"/>
                        <a:chExt cx="565150" cy="369332"/>
                      </a:xfrm>
                    </p:grpSpPr>
                    <p:grpSp>
                      <p:nvGrpSpPr>
                        <p:cNvPr id="838" name="Group 327">
                          <a:extLst>
                            <a:ext uri="{FF2B5EF4-FFF2-40B4-BE49-F238E27FC236}">
                              <a16:creationId xmlns:a16="http://schemas.microsoft.com/office/drawing/2014/main" id="{5D2FFA4B-7F26-084C-89F3-0B3F268F8032}"/>
                            </a:ext>
                          </a:extLst>
                        </p:cNvPr>
                        <p:cNvGrpSpPr>
                          <a:grpSpLocks/>
                        </p:cNvGrpSpPr>
                        <p:nvPr/>
                      </p:nvGrpSpPr>
                      <p:grpSpPr bwMode="auto">
                        <a:xfrm>
                          <a:off x="1736090" y="2893762"/>
                          <a:ext cx="565150" cy="292100"/>
                          <a:chOff x="1871277" y="1576300"/>
                          <a:chExt cx="1128371" cy="437861"/>
                        </a:xfrm>
                      </p:grpSpPr>
                      <p:sp>
                        <p:nvSpPr>
                          <p:cNvPr id="842" name="Oval 841">
                            <a:extLst>
                              <a:ext uri="{FF2B5EF4-FFF2-40B4-BE49-F238E27FC236}">
                                <a16:creationId xmlns:a16="http://schemas.microsoft.com/office/drawing/2014/main" id="{2E44E194-EC26-FE4B-B328-D97C450E3250}"/>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43" name="Rectangle 842">
                            <a:extLst>
                              <a:ext uri="{FF2B5EF4-FFF2-40B4-BE49-F238E27FC236}">
                                <a16:creationId xmlns:a16="http://schemas.microsoft.com/office/drawing/2014/main" id="{617D718E-FF6F-1145-A08E-49249BADA56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44" name="Oval 843">
                            <a:extLst>
                              <a:ext uri="{FF2B5EF4-FFF2-40B4-BE49-F238E27FC236}">
                                <a16:creationId xmlns:a16="http://schemas.microsoft.com/office/drawing/2014/main" id="{64E6AA91-8404-E040-8791-0DA5B730A101}"/>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45" name="Freeform 844">
                            <a:extLst>
                              <a:ext uri="{FF2B5EF4-FFF2-40B4-BE49-F238E27FC236}">
                                <a16:creationId xmlns:a16="http://schemas.microsoft.com/office/drawing/2014/main" id="{35AA234B-14C9-934A-A247-AB3777025398}"/>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46" name="Freeform 845">
                            <a:extLst>
                              <a:ext uri="{FF2B5EF4-FFF2-40B4-BE49-F238E27FC236}">
                                <a16:creationId xmlns:a16="http://schemas.microsoft.com/office/drawing/2014/main" id="{0C22DB79-CD97-234D-847F-E68CC9693D20}"/>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47" name="Freeform 846">
                            <a:extLst>
                              <a:ext uri="{FF2B5EF4-FFF2-40B4-BE49-F238E27FC236}">
                                <a16:creationId xmlns:a16="http://schemas.microsoft.com/office/drawing/2014/main" id="{26401730-ACB4-104C-9FA1-7653AED3B8D7}"/>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48" name="Freeform 847">
                            <a:extLst>
                              <a:ext uri="{FF2B5EF4-FFF2-40B4-BE49-F238E27FC236}">
                                <a16:creationId xmlns:a16="http://schemas.microsoft.com/office/drawing/2014/main" id="{E10FF36F-2EBF-2648-8C45-ADE3962380F7}"/>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49" name="Straight Connector 848">
                            <a:extLst>
                              <a:ext uri="{FF2B5EF4-FFF2-40B4-BE49-F238E27FC236}">
                                <a16:creationId xmlns:a16="http://schemas.microsoft.com/office/drawing/2014/main" id="{0F24D3EE-9895-C640-A0C0-61A7B1299E3E}"/>
                              </a:ext>
                            </a:extLst>
                          </p:cNvPr>
                          <p:cNvCxnSpPr>
                            <a:endCxn id="84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850" name="Straight Connector 849">
                            <a:extLst>
                              <a:ext uri="{FF2B5EF4-FFF2-40B4-BE49-F238E27FC236}">
                                <a16:creationId xmlns:a16="http://schemas.microsoft.com/office/drawing/2014/main" id="{765EDC04-7E30-954A-B0F3-00CCC7404803}"/>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39" name="Group 838">
                          <a:extLst>
                            <a:ext uri="{FF2B5EF4-FFF2-40B4-BE49-F238E27FC236}">
                              <a16:creationId xmlns:a16="http://schemas.microsoft.com/office/drawing/2014/main" id="{57BB86FC-7295-EB45-932B-17FAD0875FBB}"/>
                            </a:ext>
                          </a:extLst>
                        </p:cNvPr>
                        <p:cNvGrpSpPr/>
                        <p:nvPr/>
                      </p:nvGrpSpPr>
                      <p:grpSpPr>
                        <a:xfrm>
                          <a:off x="1770362" y="2873352"/>
                          <a:ext cx="441422" cy="369332"/>
                          <a:chOff x="667045" y="1708643"/>
                          <a:chExt cx="441422" cy="369332"/>
                        </a:xfrm>
                      </p:grpSpPr>
                      <p:sp>
                        <p:nvSpPr>
                          <p:cNvPr id="840" name="Oval 839">
                            <a:extLst>
                              <a:ext uri="{FF2B5EF4-FFF2-40B4-BE49-F238E27FC236}">
                                <a16:creationId xmlns:a16="http://schemas.microsoft.com/office/drawing/2014/main" id="{C03DDE60-B168-F24E-BAB8-C9ED48A56DC8}"/>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41" name="TextBox 840">
                            <a:extLst>
                              <a:ext uri="{FF2B5EF4-FFF2-40B4-BE49-F238E27FC236}">
                                <a16:creationId xmlns:a16="http://schemas.microsoft.com/office/drawing/2014/main" id="{532CEA14-D8F9-F44B-8A93-C1D4196FFA2D}"/>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3d</a:t>
                            </a:r>
                          </a:p>
                        </p:txBody>
                      </p:sp>
                    </p:grpSp>
                  </p:grpSp>
                  <p:grpSp>
                    <p:nvGrpSpPr>
                      <p:cNvPr id="805" name="Group 804">
                        <a:extLst>
                          <a:ext uri="{FF2B5EF4-FFF2-40B4-BE49-F238E27FC236}">
                            <a16:creationId xmlns:a16="http://schemas.microsoft.com/office/drawing/2014/main" id="{71F2ABB3-1F37-1749-A71A-D55C4164C6D3}"/>
                          </a:ext>
                        </a:extLst>
                      </p:cNvPr>
                      <p:cNvGrpSpPr/>
                      <p:nvPr/>
                    </p:nvGrpSpPr>
                    <p:grpSpPr>
                      <a:xfrm>
                        <a:off x="2601806" y="3485072"/>
                        <a:ext cx="565150" cy="369332"/>
                        <a:chOff x="1736090" y="2873352"/>
                        <a:chExt cx="565150" cy="369332"/>
                      </a:xfrm>
                    </p:grpSpPr>
                    <p:grpSp>
                      <p:nvGrpSpPr>
                        <p:cNvPr id="825" name="Group 327">
                          <a:extLst>
                            <a:ext uri="{FF2B5EF4-FFF2-40B4-BE49-F238E27FC236}">
                              <a16:creationId xmlns:a16="http://schemas.microsoft.com/office/drawing/2014/main" id="{2651DCEF-09B4-C942-A0F3-FA87951DD865}"/>
                            </a:ext>
                          </a:extLst>
                        </p:cNvPr>
                        <p:cNvGrpSpPr>
                          <a:grpSpLocks/>
                        </p:cNvGrpSpPr>
                        <p:nvPr/>
                      </p:nvGrpSpPr>
                      <p:grpSpPr bwMode="auto">
                        <a:xfrm>
                          <a:off x="1736090" y="2893762"/>
                          <a:ext cx="565150" cy="292100"/>
                          <a:chOff x="1871277" y="1576300"/>
                          <a:chExt cx="1128371" cy="437861"/>
                        </a:xfrm>
                      </p:grpSpPr>
                      <p:sp>
                        <p:nvSpPr>
                          <p:cNvPr id="829" name="Oval 828">
                            <a:extLst>
                              <a:ext uri="{FF2B5EF4-FFF2-40B4-BE49-F238E27FC236}">
                                <a16:creationId xmlns:a16="http://schemas.microsoft.com/office/drawing/2014/main" id="{CA0BA046-ADD1-DF43-9064-2BD897B3CAB8}"/>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30" name="Rectangle 829">
                            <a:extLst>
                              <a:ext uri="{FF2B5EF4-FFF2-40B4-BE49-F238E27FC236}">
                                <a16:creationId xmlns:a16="http://schemas.microsoft.com/office/drawing/2014/main" id="{882472DD-BC97-CA41-B9FE-B478A85C5FC6}"/>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31" name="Oval 830">
                            <a:extLst>
                              <a:ext uri="{FF2B5EF4-FFF2-40B4-BE49-F238E27FC236}">
                                <a16:creationId xmlns:a16="http://schemas.microsoft.com/office/drawing/2014/main" id="{0DF677DC-458B-4249-9F0B-4BEA8992A46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32" name="Freeform 831">
                            <a:extLst>
                              <a:ext uri="{FF2B5EF4-FFF2-40B4-BE49-F238E27FC236}">
                                <a16:creationId xmlns:a16="http://schemas.microsoft.com/office/drawing/2014/main" id="{0F164491-88B9-F549-89BF-3249CF0EC7AE}"/>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33" name="Freeform 832">
                            <a:extLst>
                              <a:ext uri="{FF2B5EF4-FFF2-40B4-BE49-F238E27FC236}">
                                <a16:creationId xmlns:a16="http://schemas.microsoft.com/office/drawing/2014/main" id="{2758E550-A851-E74D-8E4C-C8A45774D081}"/>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34" name="Freeform 833">
                            <a:extLst>
                              <a:ext uri="{FF2B5EF4-FFF2-40B4-BE49-F238E27FC236}">
                                <a16:creationId xmlns:a16="http://schemas.microsoft.com/office/drawing/2014/main" id="{1350CAC8-6F9F-564A-823C-89EC27BAC74D}"/>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35" name="Freeform 834">
                            <a:extLst>
                              <a:ext uri="{FF2B5EF4-FFF2-40B4-BE49-F238E27FC236}">
                                <a16:creationId xmlns:a16="http://schemas.microsoft.com/office/drawing/2014/main" id="{97B1F333-DA1A-0F4B-B54D-DB2B8B8F2B9B}"/>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36" name="Straight Connector 835">
                            <a:extLst>
                              <a:ext uri="{FF2B5EF4-FFF2-40B4-BE49-F238E27FC236}">
                                <a16:creationId xmlns:a16="http://schemas.microsoft.com/office/drawing/2014/main" id="{0A3849EA-872C-6847-A5A3-116B6EC439E7}"/>
                              </a:ext>
                            </a:extLst>
                          </p:cNvPr>
                          <p:cNvCxnSpPr>
                            <a:endCxn id="831"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837" name="Straight Connector 836">
                            <a:extLst>
                              <a:ext uri="{FF2B5EF4-FFF2-40B4-BE49-F238E27FC236}">
                                <a16:creationId xmlns:a16="http://schemas.microsoft.com/office/drawing/2014/main" id="{56B8C882-098F-AD46-B77F-9CC83FFDFA36}"/>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26" name="Group 825">
                          <a:extLst>
                            <a:ext uri="{FF2B5EF4-FFF2-40B4-BE49-F238E27FC236}">
                              <a16:creationId xmlns:a16="http://schemas.microsoft.com/office/drawing/2014/main" id="{250BE9B6-B57D-F94F-BCB6-B73C86BEC82D}"/>
                            </a:ext>
                          </a:extLst>
                        </p:cNvPr>
                        <p:cNvGrpSpPr/>
                        <p:nvPr/>
                      </p:nvGrpSpPr>
                      <p:grpSpPr>
                        <a:xfrm>
                          <a:off x="1770362" y="2873352"/>
                          <a:ext cx="428460" cy="369332"/>
                          <a:chOff x="667045" y="1708643"/>
                          <a:chExt cx="428460" cy="369332"/>
                        </a:xfrm>
                      </p:grpSpPr>
                      <p:sp>
                        <p:nvSpPr>
                          <p:cNvPr id="827" name="Oval 826">
                            <a:extLst>
                              <a:ext uri="{FF2B5EF4-FFF2-40B4-BE49-F238E27FC236}">
                                <a16:creationId xmlns:a16="http://schemas.microsoft.com/office/drawing/2014/main" id="{440673B1-5B90-3B47-B433-5B745BEF7ED0}"/>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8" name="TextBox 827">
                            <a:extLst>
                              <a:ext uri="{FF2B5EF4-FFF2-40B4-BE49-F238E27FC236}">
                                <a16:creationId xmlns:a16="http://schemas.microsoft.com/office/drawing/2014/main" id="{CEFFE0E5-506B-494E-9F80-E0ED1385C913}"/>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3c</a:t>
                            </a:r>
                          </a:p>
                        </p:txBody>
                      </p:sp>
                    </p:grpSp>
                  </p:grpSp>
                  <p:grpSp>
                    <p:nvGrpSpPr>
                      <p:cNvPr id="806" name="Group 805">
                        <a:extLst>
                          <a:ext uri="{FF2B5EF4-FFF2-40B4-BE49-F238E27FC236}">
                            <a16:creationId xmlns:a16="http://schemas.microsoft.com/office/drawing/2014/main" id="{934EAAF5-7899-6048-985B-55771C310E30}"/>
                          </a:ext>
                        </a:extLst>
                      </p:cNvPr>
                      <p:cNvGrpSpPr/>
                      <p:nvPr/>
                    </p:nvGrpSpPr>
                    <p:grpSpPr>
                      <a:xfrm>
                        <a:off x="833331" y="3478719"/>
                        <a:ext cx="565150" cy="369332"/>
                        <a:chOff x="1736090" y="2873352"/>
                        <a:chExt cx="565150" cy="369332"/>
                      </a:xfrm>
                    </p:grpSpPr>
                    <p:grpSp>
                      <p:nvGrpSpPr>
                        <p:cNvPr id="812" name="Group 327">
                          <a:extLst>
                            <a:ext uri="{FF2B5EF4-FFF2-40B4-BE49-F238E27FC236}">
                              <a16:creationId xmlns:a16="http://schemas.microsoft.com/office/drawing/2014/main" id="{EA2F9A36-B4FF-064C-8E95-B92BA1EFBC03}"/>
                            </a:ext>
                          </a:extLst>
                        </p:cNvPr>
                        <p:cNvGrpSpPr>
                          <a:grpSpLocks/>
                        </p:cNvGrpSpPr>
                        <p:nvPr/>
                      </p:nvGrpSpPr>
                      <p:grpSpPr bwMode="auto">
                        <a:xfrm>
                          <a:off x="1736090" y="2893762"/>
                          <a:ext cx="565150" cy="292100"/>
                          <a:chOff x="1871277" y="1576300"/>
                          <a:chExt cx="1128371" cy="437861"/>
                        </a:xfrm>
                      </p:grpSpPr>
                      <p:sp>
                        <p:nvSpPr>
                          <p:cNvPr id="816" name="Oval 815">
                            <a:extLst>
                              <a:ext uri="{FF2B5EF4-FFF2-40B4-BE49-F238E27FC236}">
                                <a16:creationId xmlns:a16="http://schemas.microsoft.com/office/drawing/2014/main" id="{C9B42101-EA24-6842-96B2-075E8CDEE55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17" name="Rectangle 816">
                            <a:extLst>
                              <a:ext uri="{FF2B5EF4-FFF2-40B4-BE49-F238E27FC236}">
                                <a16:creationId xmlns:a16="http://schemas.microsoft.com/office/drawing/2014/main" id="{DD6446F3-EBED-4C4E-98E8-DFA3342992AF}"/>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8" name="Oval 817">
                            <a:extLst>
                              <a:ext uri="{FF2B5EF4-FFF2-40B4-BE49-F238E27FC236}">
                                <a16:creationId xmlns:a16="http://schemas.microsoft.com/office/drawing/2014/main" id="{276754CC-BC24-D645-88C4-AD8ABBDAC205}"/>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5A8BD987-737D-FA44-B273-88A8F35DF04E}"/>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F85E71B3-F6FD-5D41-8B69-1BEF4807052C}"/>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1" name="Freeform 820">
                            <a:extLst>
                              <a:ext uri="{FF2B5EF4-FFF2-40B4-BE49-F238E27FC236}">
                                <a16:creationId xmlns:a16="http://schemas.microsoft.com/office/drawing/2014/main" id="{D1004E37-7132-B444-A2A9-00EFCF8A5B13}"/>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2" name="Freeform 821">
                            <a:extLst>
                              <a:ext uri="{FF2B5EF4-FFF2-40B4-BE49-F238E27FC236}">
                                <a16:creationId xmlns:a16="http://schemas.microsoft.com/office/drawing/2014/main" id="{D1933192-6FC3-1F4C-A774-BFD867FD86BB}"/>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823" name="Straight Connector 822">
                            <a:extLst>
                              <a:ext uri="{FF2B5EF4-FFF2-40B4-BE49-F238E27FC236}">
                                <a16:creationId xmlns:a16="http://schemas.microsoft.com/office/drawing/2014/main" id="{90A448BE-7308-2149-A3B1-04243C3579A4}"/>
                              </a:ext>
                            </a:extLst>
                          </p:cNvPr>
                          <p:cNvCxnSpPr>
                            <a:endCxn id="818"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824" name="Straight Connector 823">
                            <a:extLst>
                              <a:ext uri="{FF2B5EF4-FFF2-40B4-BE49-F238E27FC236}">
                                <a16:creationId xmlns:a16="http://schemas.microsoft.com/office/drawing/2014/main" id="{3D23F772-4772-4944-9814-58585E15D2CC}"/>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813" name="Group 812">
                          <a:extLst>
                            <a:ext uri="{FF2B5EF4-FFF2-40B4-BE49-F238E27FC236}">
                              <a16:creationId xmlns:a16="http://schemas.microsoft.com/office/drawing/2014/main" id="{3960218D-0B99-B847-9F2F-6D6844AA31C6}"/>
                            </a:ext>
                          </a:extLst>
                        </p:cNvPr>
                        <p:cNvGrpSpPr/>
                        <p:nvPr/>
                      </p:nvGrpSpPr>
                      <p:grpSpPr>
                        <a:xfrm>
                          <a:off x="1770362" y="2873352"/>
                          <a:ext cx="441422" cy="369332"/>
                          <a:chOff x="667045" y="1708643"/>
                          <a:chExt cx="441422" cy="369332"/>
                        </a:xfrm>
                      </p:grpSpPr>
                      <p:sp>
                        <p:nvSpPr>
                          <p:cNvPr id="814" name="Oval 813">
                            <a:extLst>
                              <a:ext uri="{FF2B5EF4-FFF2-40B4-BE49-F238E27FC236}">
                                <a16:creationId xmlns:a16="http://schemas.microsoft.com/office/drawing/2014/main" id="{5EA97AFC-9556-FA4F-A9FC-32D54BB6DE7D}"/>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5" name="TextBox 814">
                            <a:extLst>
                              <a:ext uri="{FF2B5EF4-FFF2-40B4-BE49-F238E27FC236}">
                                <a16:creationId xmlns:a16="http://schemas.microsoft.com/office/drawing/2014/main" id="{ADC46399-42EC-C546-9364-6036E45185B9}"/>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a:t>
                            </a:r>
                          </a:p>
                        </p:txBody>
                      </p:sp>
                    </p:grpSp>
                  </p:grpSp>
                  <p:cxnSp>
                    <p:nvCxnSpPr>
                      <p:cNvPr id="807" name="Straight Connector 806">
                        <a:extLst>
                          <a:ext uri="{FF2B5EF4-FFF2-40B4-BE49-F238E27FC236}">
                            <a16:creationId xmlns:a16="http://schemas.microsoft.com/office/drawing/2014/main" id="{D595D77F-9B17-014B-A773-8B7499AF21FE}"/>
                          </a:ext>
                        </a:extLst>
                      </p:cNvPr>
                      <p:cNvCxnSpPr>
                        <a:stCxn id="854" idx="2"/>
                        <a:endCxn id="841" idx="0"/>
                      </p:cNvCxnSpPr>
                      <p:nvPr/>
                    </p:nvCxnSpPr>
                    <p:spPr bwMode="auto">
                      <a:xfrm>
                        <a:off x="1991073" y="3242684"/>
                        <a:ext cx="4230" cy="851985"/>
                      </a:xfrm>
                      <a:prstGeom prst="line">
                        <a:avLst/>
                      </a:prstGeom>
                      <a:solidFill>
                        <a:srgbClr val="00CC99"/>
                      </a:solidFill>
                      <a:ln w="19050" cap="flat" cmpd="sng" algn="ctr">
                        <a:solidFill>
                          <a:srgbClr val="00009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08" name="Straight Connector 807">
                        <a:extLst>
                          <a:ext uri="{FF2B5EF4-FFF2-40B4-BE49-F238E27FC236}">
                            <a16:creationId xmlns:a16="http://schemas.microsoft.com/office/drawing/2014/main" id="{B60EB8E1-3F2D-124E-9763-9324DE9A9749}"/>
                          </a:ext>
                        </a:extLst>
                      </p:cNvPr>
                      <p:cNvCxnSpPr/>
                      <p:nvPr/>
                    </p:nvCxnSpPr>
                    <p:spPr bwMode="auto">
                      <a:xfrm>
                        <a:off x="1407477" y="3648621"/>
                        <a:ext cx="1204913" cy="635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09" name="Straight Connector 808">
                        <a:extLst>
                          <a:ext uri="{FF2B5EF4-FFF2-40B4-BE49-F238E27FC236}">
                            <a16:creationId xmlns:a16="http://schemas.microsoft.com/office/drawing/2014/main" id="{C0B2D073-9741-6549-9449-917E9E16C403}"/>
                          </a:ext>
                        </a:extLst>
                      </p:cNvPr>
                      <p:cNvCxnSpPr>
                        <a:stCxn id="855"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10" name="Straight Connector 809">
                        <a:extLst>
                          <a:ext uri="{FF2B5EF4-FFF2-40B4-BE49-F238E27FC236}">
                            <a16:creationId xmlns:a16="http://schemas.microsoft.com/office/drawing/2014/main" id="{4D5C178E-157A-D64F-AE50-0F9655E535BF}"/>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11" name="Straight Connector 810">
                        <a:extLst>
                          <a:ext uri="{FF2B5EF4-FFF2-40B4-BE49-F238E27FC236}">
                            <a16:creationId xmlns:a16="http://schemas.microsoft.com/office/drawing/2014/main" id="{A5E3182C-7425-E749-BFC7-44DF79905B35}"/>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802" name="TextBox 801">
                      <a:extLst>
                        <a:ext uri="{FF2B5EF4-FFF2-40B4-BE49-F238E27FC236}">
                          <a16:creationId xmlns:a16="http://schemas.microsoft.com/office/drawing/2014/main" id="{19BEA4DD-02C9-1742-B68A-DDA636E66254}"/>
                        </a:ext>
                      </a:extLst>
                    </p:cNvPr>
                    <p:cNvSpPr txBox="1"/>
                    <p:nvPr/>
                  </p:nvSpPr>
                  <p:spPr>
                    <a:xfrm>
                      <a:off x="8136838" y="3735782"/>
                      <a:ext cx="753532" cy="400110"/>
                    </a:xfrm>
                    <a:prstGeom prst="rect">
                      <a:avLst/>
                    </a:prstGeom>
                    <a:noFill/>
                  </p:spPr>
                  <p:txBody>
                    <a:bodyPr wrap="non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3</a:t>
                      </a:r>
                    </a:p>
                  </p:txBody>
                </p:sp>
              </p:grpSp>
            </p:grpSp>
            <p:grpSp>
              <p:nvGrpSpPr>
                <p:cNvPr id="732" name="Group 731">
                  <a:extLst>
                    <a:ext uri="{FF2B5EF4-FFF2-40B4-BE49-F238E27FC236}">
                      <a16:creationId xmlns:a16="http://schemas.microsoft.com/office/drawing/2014/main" id="{25B703B0-45F9-AF4D-95BF-5DCFD65E5FBA}"/>
                    </a:ext>
                  </a:extLst>
                </p:cNvPr>
                <p:cNvGrpSpPr/>
                <p:nvPr/>
              </p:nvGrpSpPr>
              <p:grpSpPr>
                <a:xfrm>
                  <a:off x="1426553" y="4136253"/>
                  <a:ext cx="3452487" cy="1719017"/>
                  <a:chOff x="1426553" y="4136253"/>
                  <a:chExt cx="3452487" cy="1719017"/>
                </a:xfrm>
              </p:grpSpPr>
              <p:grpSp>
                <p:nvGrpSpPr>
                  <p:cNvPr id="734" name="Group 733">
                    <a:extLst>
                      <a:ext uri="{FF2B5EF4-FFF2-40B4-BE49-F238E27FC236}">
                        <a16:creationId xmlns:a16="http://schemas.microsoft.com/office/drawing/2014/main" id="{61CE85DF-9928-444A-87E7-24AA52EF627D}"/>
                      </a:ext>
                    </a:extLst>
                  </p:cNvPr>
                  <p:cNvGrpSpPr/>
                  <p:nvPr/>
                </p:nvGrpSpPr>
                <p:grpSpPr>
                  <a:xfrm>
                    <a:off x="1426553" y="4136253"/>
                    <a:ext cx="2557336" cy="1719017"/>
                    <a:chOff x="-2170772" y="2784954"/>
                    <a:chExt cx="2712783" cy="1853712"/>
                  </a:xfrm>
                </p:grpSpPr>
                <p:sp>
                  <p:nvSpPr>
                    <p:cNvPr id="737" name="Freeform 2">
                      <a:extLst>
                        <a:ext uri="{FF2B5EF4-FFF2-40B4-BE49-F238E27FC236}">
                          <a16:creationId xmlns:a16="http://schemas.microsoft.com/office/drawing/2014/main" id="{E74A625E-9A5E-C54E-9177-7F6CDAD9708F}"/>
                        </a:ext>
                      </a:extLst>
                    </p:cNvPr>
                    <p:cNvSpPr>
                      <a:spLocks/>
                    </p:cNvSpPr>
                    <p:nvPr/>
                  </p:nvSpPr>
                  <p:spPr bwMode="auto">
                    <a:xfrm>
                      <a:off x="-2170772" y="2784954"/>
                      <a:ext cx="2712783" cy="185371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795">
                          <a:moveTo>
                            <a:pt x="45" y="5036"/>
                          </a:moveTo>
                          <a:cubicBezTo>
                            <a:pt x="272" y="4277"/>
                            <a:pt x="1931" y="3650"/>
                            <a:pt x="2738" y="2811"/>
                          </a:cubicBezTo>
                          <a:cubicBezTo>
                            <a:pt x="3545" y="1972"/>
                            <a:pt x="3352" y="117"/>
                            <a:pt x="4886" y="4"/>
                          </a:cubicBezTo>
                          <a:cubicBezTo>
                            <a:pt x="6420" y="-109"/>
                            <a:pt x="7216" y="1912"/>
                            <a:pt x="8068" y="2813"/>
                          </a:cubicBezTo>
                          <a:cubicBezTo>
                            <a:pt x="8920" y="3715"/>
                            <a:pt x="9928" y="3420"/>
                            <a:pt x="9996" y="5413"/>
                          </a:cubicBezTo>
                          <a:cubicBezTo>
                            <a:pt x="10064" y="7406"/>
                            <a:pt x="9275" y="6409"/>
                            <a:pt x="8476" y="7306"/>
                          </a:cubicBezTo>
                          <a:cubicBezTo>
                            <a:pt x="7677" y="8203"/>
                            <a:pt x="7086" y="10770"/>
                            <a:pt x="5202" y="10795"/>
                          </a:cubicBezTo>
                          <a:cubicBezTo>
                            <a:pt x="3318" y="10820"/>
                            <a:pt x="3391" y="8255"/>
                            <a:pt x="2753" y="7683"/>
                          </a:cubicBezTo>
                          <a:cubicBezTo>
                            <a:pt x="2115" y="7111"/>
                            <a:pt x="2326" y="7496"/>
                            <a:pt x="1375" y="7365"/>
                          </a:cubicBezTo>
                          <a:cubicBezTo>
                            <a:pt x="493" y="6773"/>
                            <a:pt x="-182" y="5795"/>
                            <a:pt x="45" y="503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38" name="Group 737">
                      <a:extLst>
                        <a:ext uri="{FF2B5EF4-FFF2-40B4-BE49-F238E27FC236}">
                          <a16:creationId xmlns:a16="http://schemas.microsoft.com/office/drawing/2014/main" id="{005DCEEF-EFC7-514E-8C89-60C23B8D1004}"/>
                        </a:ext>
                      </a:extLst>
                    </p:cNvPr>
                    <p:cNvGrpSpPr/>
                    <p:nvPr/>
                  </p:nvGrpSpPr>
                  <p:grpSpPr>
                    <a:xfrm>
                      <a:off x="-1935370" y="2935816"/>
                      <a:ext cx="2333625" cy="1590649"/>
                      <a:chOff x="833331" y="2873352"/>
                      <a:chExt cx="2333625" cy="1590649"/>
                    </a:xfrm>
                  </p:grpSpPr>
                  <p:grpSp>
                    <p:nvGrpSpPr>
                      <p:cNvPr id="739" name="Group 738">
                        <a:extLst>
                          <a:ext uri="{FF2B5EF4-FFF2-40B4-BE49-F238E27FC236}">
                            <a16:creationId xmlns:a16="http://schemas.microsoft.com/office/drawing/2014/main" id="{AAB72804-6BE8-5748-9B24-6E0EE728AADC}"/>
                          </a:ext>
                        </a:extLst>
                      </p:cNvPr>
                      <p:cNvGrpSpPr/>
                      <p:nvPr/>
                    </p:nvGrpSpPr>
                    <p:grpSpPr>
                      <a:xfrm>
                        <a:off x="1736090" y="2873352"/>
                        <a:ext cx="565150" cy="369332"/>
                        <a:chOff x="1736090" y="2873352"/>
                        <a:chExt cx="565150" cy="369332"/>
                      </a:xfrm>
                    </p:grpSpPr>
                    <p:grpSp>
                      <p:nvGrpSpPr>
                        <p:cNvPr id="786" name="Group 327">
                          <a:extLst>
                            <a:ext uri="{FF2B5EF4-FFF2-40B4-BE49-F238E27FC236}">
                              <a16:creationId xmlns:a16="http://schemas.microsoft.com/office/drawing/2014/main" id="{FA68E032-55E8-8B40-ABAE-F05183A62D56}"/>
                            </a:ext>
                          </a:extLst>
                        </p:cNvPr>
                        <p:cNvGrpSpPr>
                          <a:grpSpLocks/>
                        </p:cNvGrpSpPr>
                        <p:nvPr/>
                      </p:nvGrpSpPr>
                      <p:grpSpPr bwMode="auto">
                        <a:xfrm>
                          <a:off x="1736090" y="2893762"/>
                          <a:ext cx="565150" cy="292100"/>
                          <a:chOff x="1871277" y="1576300"/>
                          <a:chExt cx="1128371" cy="437861"/>
                        </a:xfrm>
                      </p:grpSpPr>
                      <p:sp>
                        <p:nvSpPr>
                          <p:cNvPr id="790" name="Oval 789">
                            <a:extLst>
                              <a:ext uri="{FF2B5EF4-FFF2-40B4-BE49-F238E27FC236}">
                                <a16:creationId xmlns:a16="http://schemas.microsoft.com/office/drawing/2014/main" id="{BD10E64F-4CF2-F34E-AEB0-AD8997DFD8BD}"/>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91" name="Rectangle 790">
                            <a:extLst>
                              <a:ext uri="{FF2B5EF4-FFF2-40B4-BE49-F238E27FC236}">
                                <a16:creationId xmlns:a16="http://schemas.microsoft.com/office/drawing/2014/main" id="{AE94B377-C034-D840-B45A-4702304B1614}"/>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92" name="Oval 791">
                            <a:extLst>
                              <a:ext uri="{FF2B5EF4-FFF2-40B4-BE49-F238E27FC236}">
                                <a16:creationId xmlns:a16="http://schemas.microsoft.com/office/drawing/2014/main" id="{58728178-E5A9-DC40-B418-327E8A4F9D8F}"/>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93" name="Freeform 792">
                            <a:extLst>
                              <a:ext uri="{FF2B5EF4-FFF2-40B4-BE49-F238E27FC236}">
                                <a16:creationId xmlns:a16="http://schemas.microsoft.com/office/drawing/2014/main" id="{5AEB7CD2-090F-794C-AA70-233ED633DA23}"/>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94" name="Freeform 793">
                            <a:extLst>
                              <a:ext uri="{FF2B5EF4-FFF2-40B4-BE49-F238E27FC236}">
                                <a16:creationId xmlns:a16="http://schemas.microsoft.com/office/drawing/2014/main" id="{83125BAA-FA09-E747-974E-E0F54A470A46}"/>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95" name="Freeform 794">
                            <a:extLst>
                              <a:ext uri="{FF2B5EF4-FFF2-40B4-BE49-F238E27FC236}">
                                <a16:creationId xmlns:a16="http://schemas.microsoft.com/office/drawing/2014/main" id="{87103A88-30C2-5345-982D-0F945134F71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96" name="Freeform 795">
                            <a:extLst>
                              <a:ext uri="{FF2B5EF4-FFF2-40B4-BE49-F238E27FC236}">
                                <a16:creationId xmlns:a16="http://schemas.microsoft.com/office/drawing/2014/main" id="{5047CBF9-975B-9C45-99F0-408800C1BB7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797" name="Straight Connector 796">
                            <a:extLst>
                              <a:ext uri="{FF2B5EF4-FFF2-40B4-BE49-F238E27FC236}">
                                <a16:creationId xmlns:a16="http://schemas.microsoft.com/office/drawing/2014/main" id="{AD2BA30B-6DEF-894C-907B-399D236BCF34}"/>
                              </a:ext>
                            </a:extLst>
                          </p:cNvPr>
                          <p:cNvCxnSpPr>
                            <a:endCxn id="79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798" name="Straight Connector 797">
                            <a:extLst>
                              <a:ext uri="{FF2B5EF4-FFF2-40B4-BE49-F238E27FC236}">
                                <a16:creationId xmlns:a16="http://schemas.microsoft.com/office/drawing/2014/main" id="{F207D725-2B15-474F-90B1-EFB0D8D008A9}"/>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787" name="Group 786">
                          <a:extLst>
                            <a:ext uri="{FF2B5EF4-FFF2-40B4-BE49-F238E27FC236}">
                              <a16:creationId xmlns:a16="http://schemas.microsoft.com/office/drawing/2014/main" id="{B2436551-7EC1-D94E-88A5-A751023040D5}"/>
                            </a:ext>
                          </a:extLst>
                        </p:cNvPr>
                        <p:cNvGrpSpPr/>
                        <p:nvPr/>
                      </p:nvGrpSpPr>
                      <p:grpSpPr>
                        <a:xfrm>
                          <a:off x="1770362" y="2873352"/>
                          <a:ext cx="441422" cy="369332"/>
                          <a:chOff x="667045" y="1708643"/>
                          <a:chExt cx="441422" cy="369332"/>
                        </a:xfrm>
                      </p:grpSpPr>
                      <p:sp>
                        <p:nvSpPr>
                          <p:cNvPr id="788" name="Oval 787">
                            <a:extLst>
                              <a:ext uri="{FF2B5EF4-FFF2-40B4-BE49-F238E27FC236}">
                                <a16:creationId xmlns:a16="http://schemas.microsoft.com/office/drawing/2014/main" id="{ACD4F590-5511-8C49-856C-D9F61EC3A6F1}"/>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89" name="TextBox 788">
                            <a:extLst>
                              <a:ext uri="{FF2B5EF4-FFF2-40B4-BE49-F238E27FC236}">
                                <a16:creationId xmlns:a16="http://schemas.microsoft.com/office/drawing/2014/main" id="{C2CDE2C1-D78A-0441-8274-26D8DC0CF38C}"/>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1b</a:t>
                            </a:r>
                          </a:p>
                        </p:txBody>
                      </p:sp>
                    </p:grpSp>
                  </p:grpSp>
                  <p:grpSp>
                    <p:nvGrpSpPr>
                      <p:cNvPr id="740" name="Group 739">
                        <a:extLst>
                          <a:ext uri="{FF2B5EF4-FFF2-40B4-BE49-F238E27FC236}">
                            <a16:creationId xmlns:a16="http://schemas.microsoft.com/office/drawing/2014/main" id="{30B06503-E49F-DC47-9B3A-3731490D11BE}"/>
                          </a:ext>
                        </a:extLst>
                      </p:cNvPr>
                      <p:cNvGrpSpPr/>
                      <p:nvPr/>
                    </p:nvGrpSpPr>
                    <p:grpSpPr>
                      <a:xfrm>
                        <a:off x="1740320" y="4094669"/>
                        <a:ext cx="565150" cy="369332"/>
                        <a:chOff x="1736090" y="2873352"/>
                        <a:chExt cx="565150" cy="369332"/>
                      </a:xfrm>
                    </p:grpSpPr>
                    <p:grpSp>
                      <p:nvGrpSpPr>
                        <p:cNvPr id="773" name="Group 327">
                          <a:extLst>
                            <a:ext uri="{FF2B5EF4-FFF2-40B4-BE49-F238E27FC236}">
                              <a16:creationId xmlns:a16="http://schemas.microsoft.com/office/drawing/2014/main" id="{2DF5F91E-84FA-834A-B744-DDF2B6BE2C6B}"/>
                            </a:ext>
                          </a:extLst>
                        </p:cNvPr>
                        <p:cNvGrpSpPr>
                          <a:grpSpLocks/>
                        </p:cNvGrpSpPr>
                        <p:nvPr/>
                      </p:nvGrpSpPr>
                      <p:grpSpPr bwMode="auto">
                        <a:xfrm>
                          <a:off x="1736090" y="2893762"/>
                          <a:ext cx="565150" cy="292100"/>
                          <a:chOff x="1871277" y="1576300"/>
                          <a:chExt cx="1128371" cy="437861"/>
                        </a:xfrm>
                      </p:grpSpPr>
                      <p:sp>
                        <p:nvSpPr>
                          <p:cNvPr id="777" name="Oval 776">
                            <a:extLst>
                              <a:ext uri="{FF2B5EF4-FFF2-40B4-BE49-F238E27FC236}">
                                <a16:creationId xmlns:a16="http://schemas.microsoft.com/office/drawing/2014/main" id="{E9733A7F-2AA5-2E4A-A2DB-9A5E4827636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78" name="Rectangle 777">
                            <a:extLst>
                              <a:ext uri="{FF2B5EF4-FFF2-40B4-BE49-F238E27FC236}">
                                <a16:creationId xmlns:a16="http://schemas.microsoft.com/office/drawing/2014/main" id="{42A70AC3-35DD-6C4E-81FA-829BE6DA3CA0}"/>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79" name="Oval 778">
                            <a:extLst>
                              <a:ext uri="{FF2B5EF4-FFF2-40B4-BE49-F238E27FC236}">
                                <a16:creationId xmlns:a16="http://schemas.microsoft.com/office/drawing/2014/main" id="{A2304BF1-3DDD-9340-8A84-AE9C369F51D4}"/>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80" name="Freeform 779">
                            <a:extLst>
                              <a:ext uri="{FF2B5EF4-FFF2-40B4-BE49-F238E27FC236}">
                                <a16:creationId xmlns:a16="http://schemas.microsoft.com/office/drawing/2014/main" id="{C3970DA3-3E29-074C-AC04-97FF17D7508B}"/>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81" name="Freeform 780">
                            <a:extLst>
                              <a:ext uri="{FF2B5EF4-FFF2-40B4-BE49-F238E27FC236}">
                                <a16:creationId xmlns:a16="http://schemas.microsoft.com/office/drawing/2014/main" id="{A39C2CAD-8AE3-D646-96F8-76FA1622C78A}"/>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82" name="Freeform 781">
                            <a:extLst>
                              <a:ext uri="{FF2B5EF4-FFF2-40B4-BE49-F238E27FC236}">
                                <a16:creationId xmlns:a16="http://schemas.microsoft.com/office/drawing/2014/main" id="{8E58313C-9438-C241-BDDB-74043441908A}"/>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83" name="Freeform 782">
                            <a:extLst>
                              <a:ext uri="{FF2B5EF4-FFF2-40B4-BE49-F238E27FC236}">
                                <a16:creationId xmlns:a16="http://schemas.microsoft.com/office/drawing/2014/main" id="{9CBF95A9-3F3A-1444-B368-813148C6B13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784" name="Straight Connector 783">
                            <a:extLst>
                              <a:ext uri="{FF2B5EF4-FFF2-40B4-BE49-F238E27FC236}">
                                <a16:creationId xmlns:a16="http://schemas.microsoft.com/office/drawing/2014/main" id="{A0367D39-3CC9-2441-B780-91D982F2F0E8}"/>
                              </a:ext>
                            </a:extLst>
                          </p:cNvPr>
                          <p:cNvCxnSpPr>
                            <a:endCxn id="779"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785" name="Straight Connector 784">
                            <a:extLst>
                              <a:ext uri="{FF2B5EF4-FFF2-40B4-BE49-F238E27FC236}">
                                <a16:creationId xmlns:a16="http://schemas.microsoft.com/office/drawing/2014/main" id="{8F40F5A7-D40E-8B4C-AFDC-FC86F9537BCD}"/>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774" name="Group 773">
                          <a:extLst>
                            <a:ext uri="{FF2B5EF4-FFF2-40B4-BE49-F238E27FC236}">
                              <a16:creationId xmlns:a16="http://schemas.microsoft.com/office/drawing/2014/main" id="{192D6118-E0AD-F84C-A99E-31288D389E76}"/>
                            </a:ext>
                          </a:extLst>
                        </p:cNvPr>
                        <p:cNvGrpSpPr/>
                        <p:nvPr/>
                      </p:nvGrpSpPr>
                      <p:grpSpPr>
                        <a:xfrm>
                          <a:off x="1770362" y="2873352"/>
                          <a:ext cx="441422" cy="369332"/>
                          <a:chOff x="667045" y="1708643"/>
                          <a:chExt cx="441422" cy="369332"/>
                        </a:xfrm>
                      </p:grpSpPr>
                      <p:sp>
                        <p:nvSpPr>
                          <p:cNvPr id="775" name="Oval 774">
                            <a:extLst>
                              <a:ext uri="{FF2B5EF4-FFF2-40B4-BE49-F238E27FC236}">
                                <a16:creationId xmlns:a16="http://schemas.microsoft.com/office/drawing/2014/main" id="{FD8BB520-2A90-7449-A407-C092110AE6DC}"/>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76" name="TextBox 775">
                            <a:extLst>
                              <a:ext uri="{FF2B5EF4-FFF2-40B4-BE49-F238E27FC236}">
                                <a16:creationId xmlns:a16="http://schemas.microsoft.com/office/drawing/2014/main" id="{0F6981BB-37AF-5849-86B5-6BCEE26BBDC0}"/>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1d</a:t>
                            </a:r>
                          </a:p>
                        </p:txBody>
                      </p:sp>
                    </p:grpSp>
                  </p:grpSp>
                  <p:grpSp>
                    <p:nvGrpSpPr>
                      <p:cNvPr id="741" name="Group 740">
                        <a:extLst>
                          <a:ext uri="{FF2B5EF4-FFF2-40B4-BE49-F238E27FC236}">
                            <a16:creationId xmlns:a16="http://schemas.microsoft.com/office/drawing/2014/main" id="{32F58F87-527B-1B40-ACA5-ACBABC3E3937}"/>
                          </a:ext>
                        </a:extLst>
                      </p:cNvPr>
                      <p:cNvGrpSpPr/>
                      <p:nvPr/>
                    </p:nvGrpSpPr>
                    <p:grpSpPr>
                      <a:xfrm>
                        <a:off x="2601806" y="3485072"/>
                        <a:ext cx="565150" cy="369332"/>
                        <a:chOff x="1736090" y="2873352"/>
                        <a:chExt cx="565150" cy="369332"/>
                      </a:xfrm>
                    </p:grpSpPr>
                    <p:grpSp>
                      <p:nvGrpSpPr>
                        <p:cNvPr id="760" name="Group 327">
                          <a:extLst>
                            <a:ext uri="{FF2B5EF4-FFF2-40B4-BE49-F238E27FC236}">
                              <a16:creationId xmlns:a16="http://schemas.microsoft.com/office/drawing/2014/main" id="{26A2847C-9B2E-3B4D-A0A8-23BF9E8573CE}"/>
                            </a:ext>
                          </a:extLst>
                        </p:cNvPr>
                        <p:cNvGrpSpPr>
                          <a:grpSpLocks/>
                        </p:cNvGrpSpPr>
                        <p:nvPr/>
                      </p:nvGrpSpPr>
                      <p:grpSpPr bwMode="auto">
                        <a:xfrm>
                          <a:off x="1736090" y="2893762"/>
                          <a:ext cx="565150" cy="292100"/>
                          <a:chOff x="1871277" y="1576300"/>
                          <a:chExt cx="1128371" cy="437861"/>
                        </a:xfrm>
                      </p:grpSpPr>
                      <p:sp>
                        <p:nvSpPr>
                          <p:cNvPr id="764" name="Oval 763">
                            <a:extLst>
                              <a:ext uri="{FF2B5EF4-FFF2-40B4-BE49-F238E27FC236}">
                                <a16:creationId xmlns:a16="http://schemas.microsoft.com/office/drawing/2014/main" id="{30C26719-CE59-9542-89AE-113EE4378C1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65" name="Rectangle 764">
                            <a:extLst>
                              <a:ext uri="{FF2B5EF4-FFF2-40B4-BE49-F238E27FC236}">
                                <a16:creationId xmlns:a16="http://schemas.microsoft.com/office/drawing/2014/main" id="{A8E5EF72-8959-A141-A27F-DCBB3B6FC5F6}"/>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66" name="Oval 765">
                            <a:extLst>
                              <a:ext uri="{FF2B5EF4-FFF2-40B4-BE49-F238E27FC236}">
                                <a16:creationId xmlns:a16="http://schemas.microsoft.com/office/drawing/2014/main" id="{DB0E1E96-6E05-444E-AFE1-7FED441A28DB}"/>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67" name="Freeform 766">
                            <a:extLst>
                              <a:ext uri="{FF2B5EF4-FFF2-40B4-BE49-F238E27FC236}">
                                <a16:creationId xmlns:a16="http://schemas.microsoft.com/office/drawing/2014/main" id="{D804BAE9-01C9-F04F-864A-DC69CA8704C8}"/>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68" name="Freeform 767">
                            <a:extLst>
                              <a:ext uri="{FF2B5EF4-FFF2-40B4-BE49-F238E27FC236}">
                                <a16:creationId xmlns:a16="http://schemas.microsoft.com/office/drawing/2014/main" id="{B80D1005-8D7E-794B-B66A-BBEE9BB83D43}"/>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69" name="Freeform 768">
                            <a:extLst>
                              <a:ext uri="{FF2B5EF4-FFF2-40B4-BE49-F238E27FC236}">
                                <a16:creationId xmlns:a16="http://schemas.microsoft.com/office/drawing/2014/main" id="{26061C07-030E-2943-8233-ED972C0F1DED}"/>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70" name="Freeform 769">
                            <a:extLst>
                              <a:ext uri="{FF2B5EF4-FFF2-40B4-BE49-F238E27FC236}">
                                <a16:creationId xmlns:a16="http://schemas.microsoft.com/office/drawing/2014/main" id="{3BC56B66-F93D-6E4E-9C3A-FA330ACFD48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771" name="Straight Connector 770">
                            <a:extLst>
                              <a:ext uri="{FF2B5EF4-FFF2-40B4-BE49-F238E27FC236}">
                                <a16:creationId xmlns:a16="http://schemas.microsoft.com/office/drawing/2014/main" id="{FA079037-40EF-364F-8071-B27874032277}"/>
                              </a:ext>
                            </a:extLst>
                          </p:cNvPr>
                          <p:cNvCxnSpPr>
                            <a:endCxn id="76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772" name="Straight Connector 771">
                            <a:extLst>
                              <a:ext uri="{FF2B5EF4-FFF2-40B4-BE49-F238E27FC236}">
                                <a16:creationId xmlns:a16="http://schemas.microsoft.com/office/drawing/2014/main" id="{D68AD61A-014B-2C44-AEA7-6534E8E342D2}"/>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761" name="Group 760">
                          <a:extLst>
                            <a:ext uri="{FF2B5EF4-FFF2-40B4-BE49-F238E27FC236}">
                              <a16:creationId xmlns:a16="http://schemas.microsoft.com/office/drawing/2014/main" id="{87F5F90C-BD59-C24C-B311-C965CD629E11}"/>
                            </a:ext>
                          </a:extLst>
                        </p:cNvPr>
                        <p:cNvGrpSpPr/>
                        <p:nvPr/>
                      </p:nvGrpSpPr>
                      <p:grpSpPr>
                        <a:xfrm>
                          <a:off x="1770362" y="2873352"/>
                          <a:ext cx="428460" cy="369332"/>
                          <a:chOff x="667045" y="1708643"/>
                          <a:chExt cx="428460" cy="369332"/>
                        </a:xfrm>
                      </p:grpSpPr>
                      <p:sp>
                        <p:nvSpPr>
                          <p:cNvPr id="762" name="Oval 761">
                            <a:extLst>
                              <a:ext uri="{FF2B5EF4-FFF2-40B4-BE49-F238E27FC236}">
                                <a16:creationId xmlns:a16="http://schemas.microsoft.com/office/drawing/2014/main" id="{7C520CBA-321F-F843-9FC1-D6E80EC7AEDF}"/>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63" name="TextBox 762">
                            <a:extLst>
                              <a:ext uri="{FF2B5EF4-FFF2-40B4-BE49-F238E27FC236}">
                                <a16:creationId xmlns:a16="http://schemas.microsoft.com/office/drawing/2014/main" id="{ECCEE075-3442-A44F-BF70-46ED02410670}"/>
                              </a:ext>
                            </a:extLst>
                          </p:cNvPr>
                          <p:cNvSpPr txBox="1"/>
                          <p:nvPr/>
                        </p:nvSpPr>
                        <p:spPr>
                          <a:xfrm>
                            <a:off x="667045" y="1708643"/>
                            <a:ext cx="428460"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1c</a:t>
                            </a:r>
                          </a:p>
                        </p:txBody>
                      </p:sp>
                    </p:grpSp>
                  </p:grpSp>
                  <p:grpSp>
                    <p:nvGrpSpPr>
                      <p:cNvPr id="742" name="Group 741">
                        <a:extLst>
                          <a:ext uri="{FF2B5EF4-FFF2-40B4-BE49-F238E27FC236}">
                            <a16:creationId xmlns:a16="http://schemas.microsoft.com/office/drawing/2014/main" id="{A020CA2E-AA9F-4E45-9B49-88BD8CF4D581}"/>
                          </a:ext>
                        </a:extLst>
                      </p:cNvPr>
                      <p:cNvGrpSpPr/>
                      <p:nvPr/>
                    </p:nvGrpSpPr>
                    <p:grpSpPr>
                      <a:xfrm>
                        <a:off x="833331" y="3478719"/>
                        <a:ext cx="565150" cy="369332"/>
                        <a:chOff x="1736090" y="2873352"/>
                        <a:chExt cx="565150" cy="369332"/>
                      </a:xfrm>
                    </p:grpSpPr>
                    <p:grpSp>
                      <p:nvGrpSpPr>
                        <p:cNvPr id="747" name="Group 327">
                          <a:extLst>
                            <a:ext uri="{FF2B5EF4-FFF2-40B4-BE49-F238E27FC236}">
                              <a16:creationId xmlns:a16="http://schemas.microsoft.com/office/drawing/2014/main" id="{1D1A1E72-3B17-A940-AC16-3BF9D55AC222}"/>
                            </a:ext>
                          </a:extLst>
                        </p:cNvPr>
                        <p:cNvGrpSpPr>
                          <a:grpSpLocks/>
                        </p:cNvGrpSpPr>
                        <p:nvPr/>
                      </p:nvGrpSpPr>
                      <p:grpSpPr bwMode="auto">
                        <a:xfrm>
                          <a:off x="1736090" y="2893762"/>
                          <a:ext cx="565150" cy="292100"/>
                          <a:chOff x="1871277" y="1576300"/>
                          <a:chExt cx="1128371" cy="437861"/>
                        </a:xfrm>
                      </p:grpSpPr>
                      <p:sp>
                        <p:nvSpPr>
                          <p:cNvPr id="751" name="Oval 750">
                            <a:extLst>
                              <a:ext uri="{FF2B5EF4-FFF2-40B4-BE49-F238E27FC236}">
                                <a16:creationId xmlns:a16="http://schemas.microsoft.com/office/drawing/2014/main" id="{B433E55A-8E54-A948-BFFA-495C9897ED5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52" name="Rectangle 751">
                            <a:extLst>
                              <a:ext uri="{FF2B5EF4-FFF2-40B4-BE49-F238E27FC236}">
                                <a16:creationId xmlns:a16="http://schemas.microsoft.com/office/drawing/2014/main" id="{1FAC2971-718D-8749-B0A3-A391F5616E3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53" name="Oval 752">
                            <a:extLst>
                              <a:ext uri="{FF2B5EF4-FFF2-40B4-BE49-F238E27FC236}">
                                <a16:creationId xmlns:a16="http://schemas.microsoft.com/office/drawing/2014/main" id="{9CB00B62-F2EF-4245-907B-8857ED29453C}"/>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54" name="Freeform 753">
                            <a:extLst>
                              <a:ext uri="{FF2B5EF4-FFF2-40B4-BE49-F238E27FC236}">
                                <a16:creationId xmlns:a16="http://schemas.microsoft.com/office/drawing/2014/main" id="{776591EF-CB11-1B4F-8B98-2BD585425445}"/>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55" name="Freeform 754">
                            <a:extLst>
                              <a:ext uri="{FF2B5EF4-FFF2-40B4-BE49-F238E27FC236}">
                                <a16:creationId xmlns:a16="http://schemas.microsoft.com/office/drawing/2014/main" id="{70168348-6BB3-A44B-B3DC-B315B168EF41}"/>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56" name="Freeform 755">
                            <a:extLst>
                              <a:ext uri="{FF2B5EF4-FFF2-40B4-BE49-F238E27FC236}">
                                <a16:creationId xmlns:a16="http://schemas.microsoft.com/office/drawing/2014/main" id="{5BBBC961-9879-9F47-83D3-63D60E7E7616}"/>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57" name="Freeform 756">
                            <a:extLst>
                              <a:ext uri="{FF2B5EF4-FFF2-40B4-BE49-F238E27FC236}">
                                <a16:creationId xmlns:a16="http://schemas.microsoft.com/office/drawing/2014/main" id="{9F7AF4E8-DF0D-574C-AE6D-C228DDB0043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758" name="Straight Connector 757">
                            <a:extLst>
                              <a:ext uri="{FF2B5EF4-FFF2-40B4-BE49-F238E27FC236}">
                                <a16:creationId xmlns:a16="http://schemas.microsoft.com/office/drawing/2014/main" id="{AFD7AD8E-766C-EF47-B73B-8661F3511F9F}"/>
                              </a:ext>
                            </a:extLst>
                          </p:cNvPr>
                          <p:cNvCxnSpPr>
                            <a:endCxn id="753"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759" name="Straight Connector 758">
                            <a:extLst>
                              <a:ext uri="{FF2B5EF4-FFF2-40B4-BE49-F238E27FC236}">
                                <a16:creationId xmlns:a16="http://schemas.microsoft.com/office/drawing/2014/main" id="{18A9AECB-70DF-CD4B-8109-6E3587A404DB}"/>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748" name="Group 747">
                          <a:extLst>
                            <a:ext uri="{FF2B5EF4-FFF2-40B4-BE49-F238E27FC236}">
                              <a16:creationId xmlns:a16="http://schemas.microsoft.com/office/drawing/2014/main" id="{6DBAAB73-EF58-DC45-99FD-A7CCF2A13445}"/>
                            </a:ext>
                          </a:extLst>
                        </p:cNvPr>
                        <p:cNvGrpSpPr/>
                        <p:nvPr/>
                      </p:nvGrpSpPr>
                      <p:grpSpPr>
                        <a:xfrm>
                          <a:off x="1770362" y="2873352"/>
                          <a:ext cx="441422" cy="369332"/>
                          <a:chOff x="667045" y="1708643"/>
                          <a:chExt cx="441422" cy="369332"/>
                        </a:xfrm>
                      </p:grpSpPr>
                      <p:sp>
                        <p:nvSpPr>
                          <p:cNvPr id="749" name="Oval 748">
                            <a:extLst>
                              <a:ext uri="{FF2B5EF4-FFF2-40B4-BE49-F238E27FC236}">
                                <a16:creationId xmlns:a16="http://schemas.microsoft.com/office/drawing/2014/main" id="{81F5B65C-090F-864B-9D3D-6862C07634E5}"/>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50" name="TextBox 749">
                            <a:extLst>
                              <a:ext uri="{FF2B5EF4-FFF2-40B4-BE49-F238E27FC236}">
                                <a16:creationId xmlns:a16="http://schemas.microsoft.com/office/drawing/2014/main" id="{C53E106B-77FA-C14C-9B6D-EE6DFB6EC332}"/>
                              </a:ext>
                            </a:extLst>
                          </p:cNvPr>
                          <p:cNvSpPr txBox="1"/>
                          <p:nvPr/>
                        </p:nvSpPr>
                        <p:spPr>
                          <a:xfrm>
                            <a:off x="667045" y="1708643"/>
                            <a:ext cx="441422"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a:t>
                            </a:r>
                          </a:p>
                        </p:txBody>
                      </p:sp>
                    </p:grpSp>
                  </p:grpSp>
                  <p:cxnSp>
                    <p:nvCxnSpPr>
                      <p:cNvPr id="743" name="Straight Connector 742">
                        <a:extLst>
                          <a:ext uri="{FF2B5EF4-FFF2-40B4-BE49-F238E27FC236}">
                            <a16:creationId xmlns:a16="http://schemas.microsoft.com/office/drawing/2014/main" id="{E4797E7A-8ED8-6C41-8674-EAEC8D18D707}"/>
                          </a:ext>
                        </a:extLst>
                      </p:cNvPr>
                      <p:cNvCxnSpPr>
                        <a:stCxn id="790" idx="7"/>
                      </p:cNvCxnSpPr>
                      <p:nvPr/>
                    </p:nvCxnSpPr>
                    <p:spPr bwMode="auto">
                      <a:xfrm>
                        <a:off x="2218708" y="3154477"/>
                        <a:ext cx="480042" cy="369773"/>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744" name="Straight Connector 743">
                        <a:extLst>
                          <a:ext uri="{FF2B5EF4-FFF2-40B4-BE49-F238E27FC236}">
                            <a16:creationId xmlns:a16="http://schemas.microsoft.com/office/drawing/2014/main" id="{54F17AFF-28C1-274F-9EF2-34DCACE28535}"/>
                          </a:ext>
                        </a:extLst>
                      </p:cNvPr>
                      <p:cNvCxnSpPr/>
                      <p:nvPr/>
                    </p:nvCxnSpPr>
                    <p:spPr bwMode="auto">
                      <a:xfrm>
                        <a:off x="1300073" y="3786304"/>
                        <a:ext cx="477927" cy="357071"/>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745" name="Straight Connector 744">
                        <a:extLst>
                          <a:ext uri="{FF2B5EF4-FFF2-40B4-BE49-F238E27FC236}">
                            <a16:creationId xmlns:a16="http://schemas.microsoft.com/office/drawing/2014/main" id="{AFC3917C-96A3-2D47-9010-605714E6DC3A}"/>
                          </a:ext>
                        </a:extLst>
                      </p:cNvPr>
                      <p:cNvCxnSpPr/>
                      <p:nvPr/>
                    </p:nvCxnSpPr>
                    <p:spPr bwMode="auto">
                      <a:xfrm flipH="1">
                        <a:off x="2196042" y="3783542"/>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746" name="Straight Connector 745">
                        <a:extLst>
                          <a:ext uri="{FF2B5EF4-FFF2-40B4-BE49-F238E27FC236}">
                            <a16:creationId xmlns:a16="http://schemas.microsoft.com/office/drawing/2014/main" id="{FDD35AF7-CBC3-BA4C-88CF-D5CCFA98DA28}"/>
                          </a:ext>
                        </a:extLst>
                      </p:cNvPr>
                      <p:cNvCxnSpPr/>
                      <p:nvPr/>
                    </p:nvCxnSpPr>
                    <p:spPr bwMode="auto">
                      <a:xfrm flipH="1">
                        <a:off x="1287553" y="3166946"/>
                        <a:ext cx="508002" cy="349250"/>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sp>
                <p:nvSpPr>
                  <p:cNvPr id="735" name="TextBox 734">
                    <a:extLst>
                      <a:ext uri="{FF2B5EF4-FFF2-40B4-BE49-F238E27FC236}">
                        <a16:creationId xmlns:a16="http://schemas.microsoft.com/office/drawing/2014/main" id="{3A6530A1-EBC7-8447-8BD9-642637A446B5}"/>
                      </a:ext>
                    </a:extLst>
                  </p:cNvPr>
                  <p:cNvSpPr txBox="1"/>
                  <p:nvPr/>
                </p:nvSpPr>
                <p:spPr>
                  <a:xfrm>
                    <a:off x="1430686" y="4247082"/>
                    <a:ext cx="753532" cy="400110"/>
                  </a:xfrm>
                  <a:prstGeom prst="rect">
                    <a:avLst/>
                  </a:prstGeom>
                  <a:noFill/>
                </p:spPr>
                <p:txBody>
                  <a:bodyPr wrap="square" rtlCol="0">
                    <a:spAutoFit/>
                  </a:bodyPr>
                  <a:lstStyle/>
                  <a:p>
                    <a:pPr eaLnBrk="0" fontAlgn="base" hangingPunct="0">
                      <a:spcBef>
                        <a:spcPct val="0"/>
                      </a:spcBef>
                      <a:spcAft>
                        <a:spcPct val="0"/>
                      </a:spcAft>
                    </a:pPr>
                    <a:r>
                      <a:rPr lang="en-US" sz="2000" dirty="0">
                        <a:solidFill>
                          <a:srgbClr val="000090"/>
                        </a:solidFill>
                        <a:latin typeface="Arial" charset="0"/>
                        <a:ea typeface="ＭＳ Ｐゴシック" charset="0"/>
                      </a:rPr>
                      <a:t>AS 1</a:t>
                    </a:r>
                  </a:p>
                </p:txBody>
              </p:sp>
              <p:cxnSp>
                <p:nvCxnSpPr>
                  <p:cNvPr id="736" name="Straight Connector 735">
                    <a:extLst>
                      <a:ext uri="{FF2B5EF4-FFF2-40B4-BE49-F238E27FC236}">
                        <a16:creationId xmlns:a16="http://schemas.microsoft.com/office/drawing/2014/main" id="{E0FCBE3F-E795-4C4B-B0C1-FC7BC0309C04}"/>
                      </a:ext>
                    </a:extLst>
                  </p:cNvPr>
                  <p:cNvCxnSpPr>
                    <a:cxnSpLocks/>
                    <a:stCxn id="878" idx="1"/>
                  </p:cNvCxnSpPr>
                  <p:nvPr/>
                </p:nvCxnSpPr>
                <p:spPr bwMode="auto">
                  <a:xfrm flipH="1" flipV="1">
                    <a:off x="3848374" y="5024787"/>
                    <a:ext cx="1030666" cy="698992"/>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cxnSp>
              <p:nvCxnSpPr>
                <p:cNvPr id="733" name="Straight Connector 732">
                  <a:extLst>
                    <a:ext uri="{FF2B5EF4-FFF2-40B4-BE49-F238E27FC236}">
                      <a16:creationId xmlns:a16="http://schemas.microsoft.com/office/drawing/2014/main" id="{CE901D66-734E-3F4B-9A7E-8C2A3FBAE777}"/>
                    </a:ext>
                  </a:extLst>
                </p:cNvPr>
                <p:cNvCxnSpPr>
                  <a:cxnSpLocks/>
                  <a:stCxn id="894" idx="5"/>
                  <a:endCxn id="815" idx="1"/>
                </p:cNvCxnSpPr>
                <p:nvPr/>
              </p:nvCxnSpPr>
              <p:spPr bwMode="auto">
                <a:xfrm flipV="1">
                  <a:off x="6957825" y="4543468"/>
                  <a:ext cx="1398778" cy="1062884"/>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713" name="Group 712">
                <a:extLst>
                  <a:ext uri="{FF2B5EF4-FFF2-40B4-BE49-F238E27FC236}">
                    <a16:creationId xmlns:a16="http://schemas.microsoft.com/office/drawing/2014/main" id="{1D597A85-C1F2-AB46-89D9-E4C6C845E8E2}"/>
                  </a:ext>
                </a:extLst>
              </p:cNvPr>
              <p:cNvGrpSpPr/>
              <p:nvPr/>
            </p:nvGrpSpPr>
            <p:grpSpPr>
              <a:xfrm>
                <a:off x="9525929" y="4809915"/>
                <a:ext cx="1701734" cy="616172"/>
                <a:chOff x="6935906" y="5482318"/>
                <a:chExt cx="1701734" cy="616172"/>
              </a:xfrm>
            </p:grpSpPr>
            <p:grpSp>
              <p:nvGrpSpPr>
                <p:cNvPr id="714" name="Group 713">
                  <a:extLst>
                    <a:ext uri="{FF2B5EF4-FFF2-40B4-BE49-F238E27FC236}">
                      <a16:creationId xmlns:a16="http://schemas.microsoft.com/office/drawing/2014/main" id="{006FF1F8-A5A0-924F-A5B5-1B52B2E05516}"/>
                    </a:ext>
                  </a:extLst>
                </p:cNvPr>
                <p:cNvGrpSpPr/>
                <p:nvPr/>
              </p:nvGrpSpPr>
              <p:grpSpPr>
                <a:xfrm>
                  <a:off x="6935906" y="5482318"/>
                  <a:ext cx="1701734" cy="616172"/>
                  <a:chOff x="6808463" y="5108795"/>
                  <a:chExt cx="1701734" cy="616172"/>
                </a:xfrm>
              </p:grpSpPr>
              <p:sp>
                <p:nvSpPr>
                  <p:cNvPr id="716" name="Freeform 2">
                    <a:extLst>
                      <a:ext uri="{FF2B5EF4-FFF2-40B4-BE49-F238E27FC236}">
                        <a16:creationId xmlns:a16="http://schemas.microsoft.com/office/drawing/2014/main" id="{FC1D2B11-E513-554D-8A7B-8D69AC28C804}"/>
                      </a:ext>
                    </a:extLst>
                  </p:cNvPr>
                  <p:cNvSpPr>
                    <a:spLocks/>
                  </p:cNvSpPr>
                  <p:nvPr/>
                </p:nvSpPr>
                <p:spPr bwMode="auto">
                  <a:xfrm>
                    <a:off x="6808463" y="5108795"/>
                    <a:ext cx="1701734" cy="616172"/>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connsiteX0" fmla="*/ 4 w 10040"/>
                      <a:gd name="connsiteY0" fmla="*/ 4039 h 10125"/>
                      <a:gd name="connsiteX1" fmla="*/ 715 w 10040"/>
                      <a:gd name="connsiteY1" fmla="*/ 1595 h 10125"/>
                      <a:gd name="connsiteX2" fmla="*/ 3130 w 10040"/>
                      <a:gd name="connsiteY2" fmla="*/ 1006 h 10125"/>
                      <a:gd name="connsiteX3" fmla="*/ 4995 w 10040"/>
                      <a:gd name="connsiteY3" fmla="*/ 0 h 10125"/>
                      <a:gd name="connsiteX4" fmla="*/ 6720 w 10040"/>
                      <a:gd name="connsiteY4" fmla="*/ 1009 h 10125"/>
                      <a:gd name="connsiteX5" fmla="*/ 9989 w 10040"/>
                      <a:gd name="connsiteY5" fmla="*/ 2989 h 10125"/>
                      <a:gd name="connsiteX6" fmla="*/ 8599 w 10040"/>
                      <a:gd name="connsiteY6" fmla="*/ 6797 h 10125"/>
                      <a:gd name="connsiteX7" fmla="*/ 6995 w 10040"/>
                      <a:gd name="connsiteY7" fmla="*/ 9322 h 10125"/>
                      <a:gd name="connsiteX8" fmla="*/ 5307 w 10040"/>
                      <a:gd name="connsiteY8" fmla="*/ 8843 h 10125"/>
                      <a:gd name="connsiteX9" fmla="*/ 4371 w 10040"/>
                      <a:gd name="connsiteY9" fmla="*/ 9912 h 10125"/>
                      <a:gd name="connsiteX10" fmla="*/ 3140 w 10040"/>
                      <a:gd name="connsiteY10" fmla="*/ 10019 h 10125"/>
                      <a:gd name="connsiteX11" fmla="*/ 2179 w 10040"/>
                      <a:gd name="connsiteY11" fmla="*/ 7895 h 10125"/>
                      <a:gd name="connsiteX12" fmla="*/ 1187 w 10040"/>
                      <a:gd name="connsiteY12" fmla="*/ 7495 h 10125"/>
                      <a:gd name="connsiteX13" fmla="*/ 4 w 10040"/>
                      <a:gd name="connsiteY13" fmla="*/ 4039 h 10125"/>
                      <a:gd name="connsiteX0" fmla="*/ 4 w 8600"/>
                      <a:gd name="connsiteY0" fmla="*/ 4042 h 10128"/>
                      <a:gd name="connsiteX1" fmla="*/ 715 w 8600"/>
                      <a:gd name="connsiteY1" fmla="*/ 1598 h 10128"/>
                      <a:gd name="connsiteX2" fmla="*/ 3130 w 8600"/>
                      <a:gd name="connsiteY2" fmla="*/ 1009 h 10128"/>
                      <a:gd name="connsiteX3" fmla="*/ 4995 w 8600"/>
                      <a:gd name="connsiteY3" fmla="*/ 3 h 10128"/>
                      <a:gd name="connsiteX4" fmla="*/ 6720 w 8600"/>
                      <a:gd name="connsiteY4" fmla="*/ 1012 h 10128"/>
                      <a:gd name="connsiteX5" fmla="*/ 8599 w 8600"/>
                      <a:gd name="connsiteY5" fmla="*/ 6800 h 10128"/>
                      <a:gd name="connsiteX6" fmla="*/ 6995 w 8600"/>
                      <a:gd name="connsiteY6" fmla="*/ 9325 h 10128"/>
                      <a:gd name="connsiteX7" fmla="*/ 5307 w 8600"/>
                      <a:gd name="connsiteY7" fmla="*/ 8846 h 10128"/>
                      <a:gd name="connsiteX8" fmla="*/ 4371 w 8600"/>
                      <a:gd name="connsiteY8" fmla="*/ 9915 h 10128"/>
                      <a:gd name="connsiteX9" fmla="*/ 3140 w 8600"/>
                      <a:gd name="connsiteY9" fmla="*/ 10022 h 10128"/>
                      <a:gd name="connsiteX10" fmla="*/ 2179 w 8600"/>
                      <a:gd name="connsiteY10" fmla="*/ 7898 h 10128"/>
                      <a:gd name="connsiteX11" fmla="*/ 1187 w 8600"/>
                      <a:gd name="connsiteY11" fmla="*/ 7498 h 10128"/>
                      <a:gd name="connsiteX12" fmla="*/ 4 w 8600"/>
                      <a:gd name="connsiteY12" fmla="*/ 4042 h 10128"/>
                      <a:gd name="connsiteX0" fmla="*/ 4 w 9326"/>
                      <a:gd name="connsiteY0" fmla="*/ 3988 h 9997"/>
                      <a:gd name="connsiteX1" fmla="*/ 830 w 9326"/>
                      <a:gd name="connsiteY1" fmla="*/ 1575 h 9997"/>
                      <a:gd name="connsiteX2" fmla="*/ 3639 w 9326"/>
                      <a:gd name="connsiteY2" fmla="*/ 993 h 9997"/>
                      <a:gd name="connsiteX3" fmla="*/ 5807 w 9326"/>
                      <a:gd name="connsiteY3" fmla="*/ 0 h 9997"/>
                      <a:gd name="connsiteX4" fmla="*/ 7813 w 9326"/>
                      <a:gd name="connsiteY4" fmla="*/ 996 h 9997"/>
                      <a:gd name="connsiteX5" fmla="*/ 9324 w 9326"/>
                      <a:gd name="connsiteY5" fmla="*/ 5746 h 9997"/>
                      <a:gd name="connsiteX6" fmla="*/ 8133 w 9326"/>
                      <a:gd name="connsiteY6" fmla="*/ 9204 h 9997"/>
                      <a:gd name="connsiteX7" fmla="*/ 6170 w 9326"/>
                      <a:gd name="connsiteY7" fmla="*/ 8731 h 9997"/>
                      <a:gd name="connsiteX8" fmla="*/ 5082 w 9326"/>
                      <a:gd name="connsiteY8" fmla="*/ 9787 h 9997"/>
                      <a:gd name="connsiteX9" fmla="*/ 3650 w 9326"/>
                      <a:gd name="connsiteY9" fmla="*/ 9892 h 9997"/>
                      <a:gd name="connsiteX10" fmla="*/ 2533 w 9326"/>
                      <a:gd name="connsiteY10" fmla="*/ 7795 h 9997"/>
                      <a:gd name="connsiteX11" fmla="*/ 1379 w 9326"/>
                      <a:gd name="connsiteY11" fmla="*/ 7400 h 9997"/>
                      <a:gd name="connsiteX12" fmla="*/ 4 w 9326"/>
                      <a:gd name="connsiteY12" fmla="*/ 3988 h 9997"/>
                      <a:gd name="connsiteX0" fmla="*/ 4 w 10001"/>
                      <a:gd name="connsiteY0" fmla="*/ 3989 h 10041"/>
                      <a:gd name="connsiteX1" fmla="*/ 890 w 10001"/>
                      <a:gd name="connsiteY1" fmla="*/ 1575 h 10041"/>
                      <a:gd name="connsiteX2" fmla="*/ 3902 w 10001"/>
                      <a:gd name="connsiteY2" fmla="*/ 993 h 10041"/>
                      <a:gd name="connsiteX3" fmla="*/ 6227 w 10001"/>
                      <a:gd name="connsiteY3" fmla="*/ 0 h 10041"/>
                      <a:gd name="connsiteX4" fmla="*/ 8378 w 10001"/>
                      <a:gd name="connsiteY4" fmla="*/ 996 h 10041"/>
                      <a:gd name="connsiteX5" fmla="*/ 9998 w 10001"/>
                      <a:gd name="connsiteY5" fmla="*/ 5748 h 10041"/>
                      <a:gd name="connsiteX6" fmla="*/ 8721 w 10001"/>
                      <a:gd name="connsiteY6" fmla="*/ 9207 h 10041"/>
                      <a:gd name="connsiteX7" fmla="*/ 5449 w 10001"/>
                      <a:gd name="connsiteY7" fmla="*/ 9790 h 10041"/>
                      <a:gd name="connsiteX8" fmla="*/ 3914 w 10001"/>
                      <a:gd name="connsiteY8" fmla="*/ 9895 h 10041"/>
                      <a:gd name="connsiteX9" fmla="*/ 2716 w 10001"/>
                      <a:gd name="connsiteY9" fmla="*/ 7797 h 10041"/>
                      <a:gd name="connsiteX10" fmla="*/ 1479 w 10001"/>
                      <a:gd name="connsiteY10" fmla="*/ 7402 h 10041"/>
                      <a:gd name="connsiteX11" fmla="*/ 4 w 10001"/>
                      <a:gd name="connsiteY11" fmla="*/ 3989 h 10041"/>
                      <a:gd name="connsiteX0" fmla="*/ 4 w 10001"/>
                      <a:gd name="connsiteY0" fmla="*/ 3989 h 14825"/>
                      <a:gd name="connsiteX1" fmla="*/ 890 w 10001"/>
                      <a:gd name="connsiteY1" fmla="*/ 1575 h 14825"/>
                      <a:gd name="connsiteX2" fmla="*/ 3902 w 10001"/>
                      <a:gd name="connsiteY2" fmla="*/ 993 h 14825"/>
                      <a:gd name="connsiteX3" fmla="*/ 6227 w 10001"/>
                      <a:gd name="connsiteY3" fmla="*/ 0 h 14825"/>
                      <a:gd name="connsiteX4" fmla="*/ 8378 w 10001"/>
                      <a:gd name="connsiteY4" fmla="*/ 996 h 14825"/>
                      <a:gd name="connsiteX5" fmla="*/ 9998 w 10001"/>
                      <a:gd name="connsiteY5" fmla="*/ 5748 h 14825"/>
                      <a:gd name="connsiteX6" fmla="*/ 8721 w 10001"/>
                      <a:gd name="connsiteY6" fmla="*/ 9207 h 14825"/>
                      <a:gd name="connsiteX7" fmla="*/ 6011 w 10001"/>
                      <a:gd name="connsiteY7" fmla="*/ 14823 h 14825"/>
                      <a:gd name="connsiteX8" fmla="*/ 3914 w 10001"/>
                      <a:gd name="connsiteY8" fmla="*/ 9895 h 14825"/>
                      <a:gd name="connsiteX9" fmla="*/ 2716 w 10001"/>
                      <a:gd name="connsiteY9" fmla="*/ 7797 h 14825"/>
                      <a:gd name="connsiteX10" fmla="*/ 1479 w 10001"/>
                      <a:gd name="connsiteY10" fmla="*/ 7402 h 14825"/>
                      <a:gd name="connsiteX11" fmla="*/ 4 w 10001"/>
                      <a:gd name="connsiteY11" fmla="*/ 3989 h 14825"/>
                      <a:gd name="connsiteX0" fmla="*/ 4 w 10001"/>
                      <a:gd name="connsiteY0" fmla="*/ 7436 h 18272"/>
                      <a:gd name="connsiteX1" fmla="*/ 890 w 10001"/>
                      <a:gd name="connsiteY1" fmla="*/ 5022 h 18272"/>
                      <a:gd name="connsiteX2" fmla="*/ 3902 w 10001"/>
                      <a:gd name="connsiteY2" fmla="*/ 4440 h 18272"/>
                      <a:gd name="connsiteX3" fmla="*/ 6026 w 10001"/>
                      <a:gd name="connsiteY3" fmla="*/ 0 h 18272"/>
                      <a:gd name="connsiteX4" fmla="*/ 8378 w 10001"/>
                      <a:gd name="connsiteY4" fmla="*/ 4443 h 18272"/>
                      <a:gd name="connsiteX5" fmla="*/ 9998 w 10001"/>
                      <a:gd name="connsiteY5" fmla="*/ 9195 h 18272"/>
                      <a:gd name="connsiteX6" fmla="*/ 8721 w 10001"/>
                      <a:gd name="connsiteY6" fmla="*/ 12654 h 18272"/>
                      <a:gd name="connsiteX7" fmla="*/ 6011 w 10001"/>
                      <a:gd name="connsiteY7" fmla="*/ 18270 h 18272"/>
                      <a:gd name="connsiteX8" fmla="*/ 3914 w 10001"/>
                      <a:gd name="connsiteY8" fmla="*/ 13342 h 18272"/>
                      <a:gd name="connsiteX9" fmla="*/ 2716 w 10001"/>
                      <a:gd name="connsiteY9" fmla="*/ 11244 h 18272"/>
                      <a:gd name="connsiteX10" fmla="*/ 1479 w 10001"/>
                      <a:gd name="connsiteY10" fmla="*/ 10849 h 18272"/>
                      <a:gd name="connsiteX11" fmla="*/ 4 w 10001"/>
                      <a:gd name="connsiteY11" fmla="*/ 7436 h 18272"/>
                      <a:gd name="connsiteX0" fmla="*/ 1 w 9998"/>
                      <a:gd name="connsiteY0" fmla="*/ 7436 h 18272"/>
                      <a:gd name="connsiteX1" fmla="*/ 3899 w 9998"/>
                      <a:gd name="connsiteY1" fmla="*/ 4440 h 18272"/>
                      <a:gd name="connsiteX2" fmla="*/ 6023 w 9998"/>
                      <a:gd name="connsiteY2" fmla="*/ 0 h 18272"/>
                      <a:gd name="connsiteX3" fmla="*/ 8375 w 9998"/>
                      <a:gd name="connsiteY3" fmla="*/ 4443 h 18272"/>
                      <a:gd name="connsiteX4" fmla="*/ 9995 w 9998"/>
                      <a:gd name="connsiteY4" fmla="*/ 9195 h 18272"/>
                      <a:gd name="connsiteX5" fmla="*/ 8718 w 9998"/>
                      <a:gd name="connsiteY5" fmla="*/ 12654 h 18272"/>
                      <a:gd name="connsiteX6" fmla="*/ 6008 w 9998"/>
                      <a:gd name="connsiteY6" fmla="*/ 18270 h 18272"/>
                      <a:gd name="connsiteX7" fmla="*/ 3911 w 9998"/>
                      <a:gd name="connsiteY7" fmla="*/ 13342 h 18272"/>
                      <a:gd name="connsiteX8" fmla="*/ 2713 w 9998"/>
                      <a:gd name="connsiteY8" fmla="*/ 11244 h 18272"/>
                      <a:gd name="connsiteX9" fmla="*/ 1476 w 9998"/>
                      <a:gd name="connsiteY9" fmla="*/ 10849 h 18272"/>
                      <a:gd name="connsiteX10" fmla="*/ 1 w 9998"/>
                      <a:gd name="connsiteY10" fmla="*/ 7436 h 18272"/>
                      <a:gd name="connsiteX0" fmla="*/ 35 w 8559"/>
                      <a:gd name="connsiteY0" fmla="*/ 5938 h 10000"/>
                      <a:gd name="connsiteX1" fmla="*/ 2459 w 8559"/>
                      <a:gd name="connsiteY1" fmla="*/ 2430 h 10000"/>
                      <a:gd name="connsiteX2" fmla="*/ 4583 w 8559"/>
                      <a:gd name="connsiteY2" fmla="*/ 0 h 10000"/>
                      <a:gd name="connsiteX3" fmla="*/ 6936 w 8559"/>
                      <a:gd name="connsiteY3" fmla="*/ 2432 h 10000"/>
                      <a:gd name="connsiteX4" fmla="*/ 8556 w 8559"/>
                      <a:gd name="connsiteY4" fmla="*/ 5032 h 10000"/>
                      <a:gd name="connsiteX5" fmla="*/ 7279 w 8559"/>
                      <a:gd name="connsiteY5" fmla="*/ 6925 h 10000"/>
                      <a:gd name="connsiteX6" fmla="*/ 4568 w 8559"/>
                      <a:gd name="connsiteY6" fmla="*/ 9999 h 10000"/>
                      <a:gd name="connsiteX7" fmla="*/ 2471 w 8559"/>
                      <a:gd name="connsiteY7" fmla="*/ 7302 h 10000"/>
                      <a:gd name="connsiteX8" fmla="*/ 1273 w 8559"/>
                      <a:gd name="connsiteY8" fmla="*/ 6154 h 10000"/>
                      <a:gd name="connsiteX9" fmla="*/ 35 w 8559"/>
                      <a:gd name="connsiteY9" fmla="*/ 5938 h 10000"/>
                      <a:gd name="connsiteX0" fmla="*/ 49 w 9820"/>
                      <a:gd name="connsiteY0" fmla="*/ 4655 h 10000"/>
                      <a:gd name="connsiteX1" fmla="*/ 2693 w 9820"/>
                      <a:gd name="connsiteY1" fmla="*/ 2430 h 10000"/>
                      <a:gd name="connsiteX2" fmla="*/ 5175 w 9820"/>
                      <a:gd name="connsiteY2" fmla="*/ 0 h 10000"/>
                      <a:gd name="connsiteX3" fmla="*/ 7924 w 9820"/>
                      <a:gd name="connsiteY3" fmla="*/ 2432 h 10000"/>
                      <a:gd name="connsiteX4" fmla="*/ 9816 w 9820"/>
                      <a:gd name="connsiteY4" fmla="*/ 5032 h 10000"/>
                      <a:gd name="connsiteX5" fmla="*/ 8324 w 9820"/>
                      <a:gd name="connsiteY5" fmla="*/ 6925 h 10000"/>
                      <a:gd name="connsiteX6" fmla="*/ 5157 w 9820"/>
                      <a:gd name="connsiteY6" fmla="*/ 9999 h 10000"/>
                      <a:gd name="connsiteX7" fmla="*/ 2707 w 9820"/>
                      <a:gd name="connsiteY7" fmla="*/ 7302 h 10000"/>
                      <a:gd name="connsiteX8" fmla="*/ 1307 w 9820"/>
                      <a:gd name="connsiteY8" fmla="*/ 6154 h 10000"/>
                      <a:gd name="connsiteX9" fmla="*/ 49 w 9820"/>
                      <a:gd name="connsiteY9" fmla="*/ 4655 h 10000"/>
                      <a:gd name="connsiteX0" fmla="*/ 45 w 9995"/>
                      <a:gd name="connsiteY0" fmla="*/ 4655 h 10000"/>
                      <a:gd name="connsiteX1" fmla="*/ 2737 w 9995"/>
                      <a:gd name="connsiteY1" fmla="*/ 2430 h 10000"/>
                      <a:gd name="connsiteX2" fmla="*/ 5265 w 9995"/>
                      <a:gd name="connsiteY2" fmla="*/ 0 h 10000"/>
                      <a:gd name="connsiteX3" fmla="*/ 8064 w 9995"/>
                      <a:gd name="connsiteY3" fmla="*/ 2432 h 10000"/>
                      <a:gd name="connsiteX4" fmla="*/ 9991 w 9995"/>
                      <a:gd name="connsiteY4" fmla="*/ 5032 h 10000"/>
                      <a:gd name="connsiteX5" fmla="*/ 8472 w 9995"/>
                      <a:gd name="connsiteY5" fmla="*/ 6925 h 10000"/>
                      <a:gd name="connsiteX6" fmla="*/ 5247 w 9995"/>
                      <a:gd name="connsiteY6" fmla="*/ 9999 h 10000"/>
                      <a:gd name="connsiteX7" fmla="*/ 2752 w 9995"/>
                      <a:gd name="connsiteY7" fmla="*/ 7302 h 10000"/>
                      <a:gd name="connsiteX8" fmla="*/ 1374 w 9995"/>
                      <a:gd name="connsiteY8" fmla="*/ 6984 h 10000"/>
                      <a:gd name="connsiteX9" fmla="*/ 45 w 9995"/>
                      <a:gd name="connsiteY9" fmla="*/ 4655 h 10000"/>
                      <a:gd name="connsiteX0" fmla="*/ 45 w 10000"/>
                      <a:gd name="connsiteY0" fmla="*/ 5032 h 10377"/>
                      <a:gd name="connsiteX1" fmla="*/ 2738 w 10000"/>
                      <a:gd name="connsiteY1" fmla="*/ 2807 h 10377"/>
                      <a:gd name="connsiteX2" fmla="*/ 4886 w 10000"/>
                      <a:gd name="connsiteY2" fmla="*/ 0 h 10377"/>
                      <a:gd name="connsiteX3" fmla="*/ 8068 w 10000"/>
                      <a:gd name="connsiteY3" fmla="*/ 2809 h 10377"/>
                      <a:gd name="connsiteX4" fmla="*/ 9996 w 10000"/>
                      <a:gd name="connsiteY4" fmla="*/ 5409 h 10377"/>
                      <a:gd name="connsiteX5" fmla="*/ 8476 w 10000"/>
                      <a:gd name="connsiteY5" fmla="*/ 7302 h 10377"/>
                      <a:gd name="connsiteX6" fmla="*/ 5250 w 10000"/>
                      <a:gd name="connsiteY6" fmla="*/ 10376 h 10377"/>
                      <a:gd name="connsiteX7" fmla="*/ 2753 w 10000"/>
                      <a:gd name="connsiteY7" fmla="*/ 7679 h 10377"/>
                      <a:gd name="connsiteX8" fmla="*/ 1375 w 10000"/>
                      <a:gd name="connsiteY8" fmla="*/ 7361 h 10377"/>
                      <a:gd name="connsiteX9" fmla="*/ 45 w 10000"/>
                      <a:gd name="connsiteY9" fmla="*/ 5032 h 10377"/>
                      <a:gd name="connsiteX0" fmla="*/ 45 w 10000"/>
                      <a:gd name="connsiteY0" fmla="*/ 5036 h 10381"/>
                      <a:gd name="connsiteX1" fmla="*/ 2738 w 10000"/>
                      <a:gd name="connsiteY1" fmla="*/ 2811 h 10381"/>
                      <a:gd name="connsiteX2" fmla="*/ 4886 w 10000"/>
                      <a:gd name="connsiteY2" fmla="*/ 4 h 10381"/>
                      <a:gd name="connsiteX3" fmla="*/ 8068 w 10000"/>
                      <a:gd name="connsiteY3" fmla="*/ 2813 h 10381"/>
                      <a:gd name="connsiteX4" fmla="*/ 9996 w 10000"/>
                      <a:gd name="connsiteY4" fmla="*/ 5413 h 10381"/>
                      <a:gd name="connsiteX5" fmla="*/ 8476 w 10000"/>
                      <a:gd name="connsiteY5" fmla="*/ 7306 h 10381"/>
                      <a:gd name="connsiteX6" fmla="*/ 5250 w 10000"/>
                      <a:gd name="connsiteY6" fmla="*/ 10380 h 10381"/>
                      <a:gd name="connsiteX7" fmla="*/ 2753 w 10000"/>
                      <a:gd name="connsiteY7" fmla="*/ 7683 h 10381"/>
                      <a:gd name="connsiteX8" fmla="*/ 1375 w 10000"/>
                      <a:gd name="connsiteY8" fmla="*/ 7365 h 10381"/>
                      <a:gd name="connsiteX9" fmla="*/ 45 w 10000"/>
                      <a:gd name="connsiteY9" fmla="*/ 5036 h 10381"/>
                      <a:gd name="connsiteX0" fmla="*/ 45 w 10000"/>
                      <a:gd name="connsiteY0" fmla="*/ 5036 h 10796"/>
                      <a:gd name="connsiteX1" fmla="*/ 2738 w 10000"/>
                      <a:gd name="connsiteY1" fmla="*/ 2811 h 10796"/>
                      <a:gd name="connsiteX2" fmla="*/ 4886 w 10000"/>
                      <a:gd name="connsiteY2" fmla="*/ 4 h 10796"/>
                      <a:gd name="connsiteX3" fmla="*/ 8068 w 10000"/>
                      <a:gd name="connsiteY3" fmla="*/ 2813 h 10796"/>
                      <a:gd name="connsiteX4" fmla="*/ 9996 w 10000"/>
                      <a:gd name="connsiteY4" fmla="*/ 5413 h 10796"/>
                      <a:gd name="connsiteX5" fmla="*/ 8476 w 10000"/>
                      <a:gd name="connsiteY5" fmla="*/ 7306 h 10796"/>
                      <a:gd name="connsiteX6" fmla="*/ 5202 w 10000"/>
                      <a:gd name="connsiteY6" fmla="*/ 10795 h 10796"/>
                      <a:gd name="connsiteX7" fmla="*/ 2753 w 10000"/>
                      <a:gd name="connsiteY7" fmla="*/ 7683 h 10796"/>
                      <a:gd name="connsiteX8" fmla="*/ 1375 w 10000"/>
                      <a:gd name="connsiteY8" fmla="*/ 7365 h 10796"/>
                      <a:gd name="connsiteX9" fmla="*/ 45 w 10000"/>
                      <a:gd name="connsiteY9" fmla="*/ 5036 h 10796"/>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5 w 10000"/>
                      <a:gd name="connsiteY0" fmla="*/ 5036 h 10795"/>
                      <a:gd name="connsiteX1" fmla="*/ 2738 w 10000"/>
                      <a:gd name="connsiteY1" fmla="*/ 2811 h 10795"/>
                      <a:gd name="connsiteX2" fmla="*/ 4886 w 10000"/>
                      <a:gd name="connsiteY2" fmla="*/ 4 h 10795"/>
                      <a:gd name="connsiteX3" fmla="*/ 8068 w 10000"/>
                      <a:gd name="connsiteY3" fmla="*/ 2813 h 10795"/>
                      <a:gd name="connsiteX4" fmla="*/ 9996 w 10000"/>
                      <a:gd name="connsiteY4" fmla="*/ 5413 h 10795"/>
                      <a:gd name="connsiteX5" fmla="*/ 8476 w 10000"/>
                      <a:gd name="connsiteY5" fmla="*/ 7306 h 10795"/>
                      <a:gd name="connsiteX6" fmla="*/ 5202 w 10000"/>
                      <a:gd name="connsiteY6" fmla="*/ 10795 h 10795"/>
                      <a:gd name="connsiteX7" fmla="*/ 2753 w 10000"/>
                      <a:gd name="connsiteY7" fmla="*/ 7683 h 10795"/>
                      <a:gd name="connsiteX8" fmla="*/ 1375 w 10000"/>
                      <a:gd name="connsiteY8" fmla="*/ 7365 h 10795"/>
                      <a:gd name="connsiteX9" fmla="*/ 45 w 10000"/>
                      <a:gd name="connsiteY9" fmla="*/ 5036 h 10795"/>
                      <a:gd name="connsiteX0" fmla="*/ 4 w 9959"/>
                      <a:gd name="connsiteY0" fmla="*/ 5593 h 11352"/>
                      <a:gd name="connsiteX1" fmla="*/ 1089 w 9959"/>
                      <a:gd name="connsiteY1" fmla="*/ 469 h 11352"/>
                      <a:gd name="connsiteX2" fmla="*/ 4845 w 9959"/>
                      <a:gd name="connsiteY2" fmla="*/ 561 h 11352"/>
                      <a:gd name="connsiteX3" fmla="*/ 8027 w 9959"/>
                      <a:gd name="connsiteY3" fmla="*/ 3370 h 11352"/>
                      <a:gd name="connsiteX4" fmla="*/ 9955 w 9959"/>
                      <a:gd name="connsiteY4" fmla="*/ 5970 h 11352"/>
                      <a:gd name="connsiteX5" fmla="*/ 8435 w 9959"/>
                      <a:gd name="connsiteY5" fmla="*/ 7863 h 11352"/>
                      <a:gd name="connsiteX6" fmla="*/ 5161 w 9959"/>
                      <a:gd name="connsiteY6" fmla="*/ 11352 h 11352"/>
                      <a:gd name="connsiteX7" fmla="*/ 2712 w 9959"/>
                      <a:gd name="connsiteY7" fmla="*/ 8240 h 11352"/>
                      <a:gd name="connsiteX8" fmla="*/ 1334 w 9959"/>
                      <a:gd name="connsiteY8" fmla="*/ 7922 h 11352"/>
                      <a:gd name="connsiteX9" fmla="*/ 4 w 9959"/>
                      <a:gd name="connsiteY9" fmla="*/ 5593 h 11352"/>
                      <a:gd name="connsiteX0" fmla="*/ 0 w 11223"/>
                      <a:gd name="connsiteY0" fmla="*/ 3835 h 9929"/>
                      <a:gd name="connsiteX1" fmla="*/ 2316 w 11223"/>
                      <a:gd name="connsiteY1" fmla="*/ 342 h 9929"/>
                      <a:gd name="connsiteX2" fmla="*/ 6088 w 11223"/>
                      <a:gd name="connsiteY2" fmla="*/ 423 h 9929"/>
                      <a:gd name="connsiteX3" fmla="*/ 9283 w 11223"/>
                      <a:gd name="connsiteY3" fmla="*/ 2898 h 9929"/>
                      <a:gd name="connsiteX4" fmla="*/ 11219 w 11223"/>
                      <a:gd name="connsiteY4" fmla="*/ 5188 h 9929"/>
                      <a:gd name="connsiteX5" fmla="*/ 9693 w 11223"/>
                      <a:gd name="connsiteY5" fmla="*/ 6856 h 9929"/>
                      <a:gd name="connsiteX6" fmla="*/ 6405 w 11223"/>
                      <a:gd name="connsiteY6" fmla="*/ 9929 h 9929"/>
                      <a:gd name="connsiteX7" fmla="*/ 3946 w 11223"/>
                      <a:gd name="connsiteY7" fmla="*/ 7188 h 9929"/>
                      <a:gd name="connsiteX8" fmla="*/ 2562 w 11223"/>
                      <a:gd name="connsiteY8" fmla="*/ 6908 h 9929"/>
                      <a:gd name="connsiteX9" fmla="*/ 0 w 11223"/>
                      <a:gd name="connsiteY9" fmla="*/ 3835 h 9929"/>
                      <a:gd name="connsiteX0" fmla="*/ 0 w 9999"/>
                      <a:gd name="connsiteY0" fmla="*/ 3862 h 10000"/>
                      <a:gd name="connsiteX1" fmla="*/ 2064 w 9999"/>
                      <a:gd name="connsiteY1" fmla="*/ 344 h 10000"/>
                      <a:gd name="connsiteX2" fmla="*/ 5425 w 9999"/>
                      <a:gd name="connsiteY2" fmla="*/ 426 h 10000"/>
                      <a:gd name="connsiteX3" fmla="*/ 8271 w 9999"/>
                      <a:gd name="connsiteY3" fmla="*/ 2919 h 10000"/>
                      <a:gd name="connsiteX4" fmla="*/ 9996 w 9999"/>
                      <a:gd name="connsiteY4" fmla="*/ 5225 h 10000"/>
                      <a:gd name="connsiteX5" fmla="*/ 8637 w 9999"/>
                      <a:gd name="connsiteY5" fmla="*/ 6905 h 10000"/>
                      <a:gd name="connsiteX6" fmla="*/ 5707 w 9999"/>
                      <a:gd name="connsiteY6" fmla="*/ 10000 h 10000"/>
                      <a:gd name="connsiteX7" fmla="*/ 2283 w 9999"/>
                      <a:gd name="connsiteY7" fmla="*/ 6957 h 10000"/>
                      <a:gd name="connsiteX8" fmla="*/ 0 w 9999"/>
                      <a:gd name="connsiteY8" fmla="*/ 3862 h 10000"/>
                      <a:gd name="connsiteX0" fmla="*/ 124 w 10124"/>
                      <a:gd name="connsiteY0" fmla="*/ 3862 h 10000"/>
                      <a:gd name="connsiteX1" fmla="*/ 2188 w 10124"/>
                      <a:gd name="connsiteY1" fmla="*/ 344 h 10000"/>
                      <a:gd name="connsiteX2" fmla="*/ 5550 w 10124"/>
                      <a:gd name="connsiteY2" fmla="*/ 426 h 10000"/>
                      <a:gd name="connsiteX3" fmla="*/ 8396 w 10124"/>
                      <a:gd name="connsiteY3" fmla="*/ 2919 h 10000"/>
                      <a:gd name="connsiteX4" fmla="*/ 10121 w 10124"/>
                      <a:gd name="connsiteY4" fmla="*/ 5225 h 10000"/>
                      <a:gd name="connsiteX5" fmla="*/ 8762 w 10124"/>
                      <a:gd name="connsiteY5" fmla="*/ 6905 h 10000"/>
                      <a:gd name="connsiteX6" fmla="*/ 5832 w 10124"/>
                      <a:gd name="connsiteY6" fmla="*/ 10000 h 10000"/>
                      <a:gd name="connsiteX7" fmla="*/ 124 w 10124"/>
                      <a:gd name="connsiteY7" fmla="*/ 3862 h 10000"/>
                      <a:gd name="connsiteX0" fmla="*/ 43 w 10045"/>
                      <a:gd name="connsiteY0" fmla="*/ 3862 h 6912"/>
                      <a:gd name="connsiteX1" fmla="*/ 2107 w 10045"/>
                      <a:gd name="connsiteY1" fmla="*/ 344 h 6912"/>
                      <a:gd name="connsiteX2" fmla="*/ 5469 w 10045"/>
                      <a:gd name="connsiteY2" fmla="*/ 426 h 6912"/>
                      <a:gd name="connsiteX3" fmla="*/ 8315 w 10045"/>
                      <a:gd name="connsiteY3" fmla="*/ 2919 h 6912"/>
                      <a:gd name="connsiteX4" fmla="*/ 10040 w 10045"/>
                      <a:gd name="connsiteY4" fmla="*/ 5225 h 6912"/>
                      <a:gd name="connsiteX5" fmla="*/ 8681 w 10045"/>
                      <a:gd name="connsiteY5" fmla="*/ 6905 h 6912"/>
                      <a:gd name="connsiteX6" fmla="*/ 3967 w 10045"/>
                      <a:gd name="connsiteY6" fmla="*/ 5885 h 6912"/>
                      <a:gd name="connsiteX7" fmla="*/ 43 w 10045"/>
                      <a:gd name="connsiteY7" fmla="*/ 3862 h 6912"/>
                      <a:gd name="connsiteX0" fmla="*/ 47 w 10004"/>
                      <a:gd name="connsiteY0" fmla="*/ 5106 h 9519"/>
                      <a:gd name="connsiteX1" fmla="*/ 2102 w 10004"/>
                      <a:gd name="connsiteY1" fmla="*/ 17 h 9519"/>
                      <a:gd name="connsiteX2" fmla="*/ 6651 w 10004"/>
                      <a:gd name="connsiteY2" fmla="*/ 3484 h 9519"/>
                      <a:gd name="connsiteX3" fmla="*/ 8282 w 10004"/>
                      <a:gd name="connsiteY3" fmla="*/ 3742 h 9519"/>
                      <a:gd name="connsiteX4" fmla="*/ 9999 w 10004"/>
                      <a:gd name="connsiteY4" fmla="*/ 7078 h 9519"/>
                      <a:gd name="connsiteX5" fmla="*/ 8646 w 10004"/>
                      <a:gd name="connsiteY5" fmla="*/ 9509 h 9519"/>
                      <a:gd name="connsiteX6" fmla="*/ 3953 w 10004"/>
                      <a:gd name="connsiteY6" fmla="*/ 8033 h 9519"/>
                      <a:gd name="connsiteX7" fmla="*/ 47 w 10004"/>
                      <a:gd name="connsiteY7" fmla="*/ 5106 h 9519"/>
                      <a:gd name="connsiteX0" fmla="*/ 43 w 9996"/>
                      <a:gd name="connsiteY0" fmla="*/ 6232 h 10868"/>
                      <a:gd name="connsiteX1" fmla="*/ 2097 w 9996"/>
                      <a:gd name="connsiteY1" fmla="*/ 886 h 10868"/>
                      <a:gd name="connsiteX2" fmla="*/ 5642 w 9996"/>
                      <a:gd name="connsiteY2" fmla="*/ 385 h 10868"/>
                      <a:gd name="connsiteX3" fmla="*/ 8275 w 9996"/>
                      <a:gd name="connsiteY3" fmla="*/ 4799 h 10868"/>
                      <a:gd name="connsiteX4" fmla="*/ 9991 w 9996"/>
                      <a:gd name="connsiteY4" fmla="*/ 8304 h 10868"/>
                      <a:gd name="connsiteX5" fmla="*/ 8639 w 9996"/>
                      <a:gd name="connsiteY5" fmla="*/ 10857 h 10868"/>
                      <a:gd name="connsiteX6" fmla="*/ 3947 w 9996"/>
                      <a:gd name="connsiteY6" fmla="*/ 9307 h 10868"/>
                      <a:gd name="connsiteX7" fmla="*/ 43 w 9996"/>
                      <a:gd name="connsiteY7" fmla="*/ 6232 h 10868"/>
                      <a:gd name="connsiteX0" fmla="*/ 43 w 10004"/>
                      <a:gd name="connsiteY0" fmla="*/ 5543 h 9809"/>
                      <a:gd name="connsiteX1" fmla="*/ 2098 w 10004"/>
                      <a:gd name="connsiteY1" fmla="*/ 624 h 9809"/>
                      <a:gd name="connsiteX2" fmla="*/ 5644 w 10004"/>
                      <a:gd name="connsiteY2" fmla="*/ 163 h 9809"/>
                      <a:gd name="connsiteX3" fmla="*/ 8163 w 10004"/>
                      <a:gd name="connsiteY3" fmla="*/ 1492 h 9809"/>
                      <a:gd name="connsiteX4" fmla="*/ 9995 w 10004"/>
                      <a:gd name="connsiteY4" fmla="*/ 7450 h 9809"/>
                      <a:gd name="connsiteX5" fmla="*/ 8642 w 10004"/>
                      <a:gd name="connsiteY5" fmla="*/ 9799 h 9809"/>
                      <a:gd name="connsiteX6" fmla="*/ 3949 w 10004"/>
                      <a:gd name="connsiteY6" fmla="*/ 8373 h 9809"/>
                      <a:gd name="connsiteX7" fmla="*/ 43 w 10004"/>
                      <a:gd name="connsiteY7" fmla="*/ 5543 h 9809"/>
                      <a:gd name="connsiteX0" fmla="*/ 43 w 8950"/>
                      <a:gd name="connsiteY0" fmla="*/ 5651 h 10081"/>
                      <a:gd name="connsiteX1" fmla="*/ 2097 w 8950"/>
                      <a:gd name="connsiteY1" fmla="*/ 636 h 10081"/>
                      <a:gd name="connsiteX2" fmla="*/ 5642 w 8950"/>
                      <a:gd name="connsiteY2" fmla="*/ 166 h 10081"/>
                      <a:gd name="connsiteX3" fmla="*/ 8160 w 8950"/>
                      <a:gd name="connsiteY3" fmla="*/ 1521 h 10081"/>
                      <a:gd name="connsiteX4" fmla="*/ 8473 w 8950"/>
                      <a:gd name="connsiteY4" fmla="*/ 5322 h 10081"/>
                      <a:gd name="connsiteX5" fmla="*/ 8639 w 8950"/>
                      <a:gd name="connsiteY5" fmla="*/ 9990 h 10081"/>
                      <a:gd name="connsiteX6" fmla="*/ 3947 w 8950"/>
                      <a:gd name="connsiteY6" fmla="*/ 8536 h 10081"/>
                      <a:gd name="connsiteX7" fmla="*/ 43 w 8950"/>
                      <a:gd name="connsiteY7" fmla="*/ 5651 h 10081"/>
                      <a:gd name="connsiteX0" fmla="*/ 48 w 9651"/>
                      <a:gd name="connsiteY0" fmla="*/ 5606 h 8648"/>
                      <a:gd name="connsiteX1" fmla="*/ 2343 w 9651"/>
                      <a:gd name="connsiteY1" fmla="*/ 631 h 8648"/>
                      <a:gd name="connsiteX2" fmla="*/ 6304 w 9651"/>
                      <a:gd name="connsiteY2" fmla="*/ 165 h 8648"/>
                      <a:gd name="connsiteX3" fmla="*/ 9117 w 9651"/>
                      <a:gd name="connsiteY3" fmla="*/ 1509 h 8648"/>
                      <a:gd name="connsiteX4" fmla="*/ 9467 w 9651"/>
                      <a:gd name="connsiteY4" fmla="*/ 5279 h 8648"/>
                      <a:gd name="connsiteX5" fmla="*/ 6997 w 9651"/>
                      <a:gd name="connsiteY5" fmla="*/ 8019 h 8648"/>
                      <a:gd name="connsiteX6" fmla="*/ 4410 w 9651"/>
                      <a:gd name="connsiteY6" fmla="*/ 8467 h 8648"/>
                      <a:gd name="connsiteX7" fmla="*/ 48 w 9651"/>
                      <a:gd name="connsiteY7" fmla="*/ 5606 h 8648"/>
                      <a:gd name="connsiteX0" fmla="*/ 41 w 9991"/>
                      <a:gd name="connsiteY0" fmla="*/ 6482 h 9316"/>
                      <a:gd name="connsiteX1" fmla="*/ 2419 w 9991"/>
                      <a:gd name="connsiteY1" fmla="*/ 730 h 9316"/>
                      <a:gd name="connsiteX2" fmla="*/ 6523 w 9991"/>
                      <a:gd name="connsiteY2" fmla="*/ 191 h 9316"/>
                      <a:gd name="connsiteX3" fmla="*/ 9438 w 9991"/>
                      <a:gd name="connsiteY3" fmla="*/ 1745 h 9316"/>
                      <a:gd name="connsiteX4" fmla="*/ 9800 w 9991"/>
                      <a:gd name="connsiteY4" fmla="*/ 6104 h 9316"/>
                      <a:gd name="connsiteX5" fmla="*/ 7241 w 9991"/>
                      <a:gd name="connsiteY5" fmla="*/ 9273 h 9316"/>
                      <a:gd name="connsiteX6" fmla="*/ 1411 w 9991"/>
                      <a:gd name="connsiteY6" fmla="*/ 7856 h 9316"/>
                      <a:gd name="connsiteX7" fmla="*/ 41 w 9991"/>
                      <a:gd name="connsiteY7" fmla="*/ 6482 h 9316"/>
                      <a:gd name="connsiteX0" fmla="*/ 19 w 10708"/>
                      <a:gd name="connsiteY0" fmla="*/ 7721 h 10038"/>
                      <a:gd name="connsiteX1" fmla="*/ 3129 w 10708"/>
                      <a:gd name="connsiteY1" fmla="*/ 825 h 10038"/>
                      <a:gd name="connsiteX2" fmla="*/ 7237 w 10708"/>
                      <a:gd name="connsiteY2" fmla="*/ 246 h 10038"/>
                      <a:gd name="connsiteX3" fmla="*/ 10155 w 10708"/>
                      <a:gd name="connsiteY3" fmla="*/ 1914 h 10038"/>
                      <a:gd name="connsiteX4" fmla="*/ 10517 w 10708"/>
                      <a:gd name="connsiteY4" fmla="*/ 6593 h 10038"/>
                      <a:gd name="connsiteX5" fmla="*/ 7956 w 10708"/>
                      <a:gd name="connsiteY5" fmla="*/ 9995 h 10038"/>
                      <a:gd name="connsiteX6" fmla="*/ 2120 w 10708"/>
                      <a:gd name="connsiteY6" fmla="*/ 8474 h 10038"/>
                      <a:gd name="connsiteX7" fmla="*/ 19 w 10708"/>
                      <a:gd name="connsiteY7" fmla="*/ 7721 h 10038"/>
                      <a:gd name="connsiteX0" fmla="*/ 359 w 11048"/>
                      <a:gd name="connsiteY0" fmla="*/ 7721 h 10038"/>
                      <a:gd name="connsiteX1" fmla="*/ 3469 w 11048"/>
                      <a:gd name="connsiteY1" fmla="*/ 825 h 10038"/>
                      <a:gd name="connsiteX2" fmla="*/ 7577 w 11048"/>
                      <a:gd name="connsiteY2" fmla="*/ 246 h 10038"/>
                      <a:gd name="connsiteX3" fmla="*/ 10495 w 11048"/>
                      <a:gd name="connsiteY3" fmla="*/ 1914 h 10038"/>
                      <a:gd name="connsiteX4" fmla="*/ 10857 w 11048"/>
                      <a:gd name="connsiteY4" fmla="*/ 6593 h 10038"/>
                      <a:gd name="connsiteX5" fmla="*/ 8296 w 11048"/>
                      <a:gd name="connsiteY5" fmla="*/ 9995 h 10038"/>
                      <a:gd name="connsiteX6" fmla="*/ 2460 w 11048"/>
                      <a:gd name="connsiteY6" fmla="*/ 8474 h 10038"/>
                      <a:gd name="connsiteX7" fmla="*/ 359 w 11048"/>
                      <a:gd name="connsiteY7" fmla="*/ 7721 h 10038"/>
                      <a:gd name="connsiteX0" fmla="*/ 359 w 11048"/>
                      <a:gd name="connsiteY0" fmla="*/ 8392 h 10075"/>
                      <a:gd name="connsiteX1" fmla="*/ 3469 w 11048"/>
                      <a:gd name="connsiteY1" fmla="*/ 864 h 10075"/>
                      <a:gd name="connsiteX2" fmla="*/ 7577 w 11048"/>
                      <a:gd name="connsiteY2" fmla="*/ 285 h 10075"/>
                      <a:gd name="connsiteX3" fmla="*/ 10495 w 11048"/>
                      <a:gd name="connsiteY3" fmla="*/ 1953 h 10075"/>
                      <a:gd name="connsiteX4" fmla="*/ 10857 w 11048"/>
                      <a:gd name="connsiteY4" fmla="*/ 6632 h 10075"/>
                      <a:gd name="connsiteX5" fmla="*/ 8296 w 11048"/>
                      <a:gd name="connsiteY5" fmla="*/ 10034 h 10075"/>
                      <a:gd name="connsiteX6" fmla="*/ 2460 w 11048"/>
                      <a:gd name="connsiteY6" fmla="*/ 8513 h 10075"/>
                      <a:gd name="connsiteX7" fmla="*/ 359 w 11048"/>
                      <a:gd name="connsiteY7" fmla="*/ 8392 h 10075"/>
                      <a:gd name="connsiteX0" fmla="*/ 371 w 11060"/>
                      <a:gd name="connsiteY0" fmla="*/ 8392 h 10075"/>
                      <a:gd name="connsiteX1" fmla="*/ 3481 w 11060"/>
                      <a:gd name="connsiteY1" fmla="*/ 864 h 10075"/>
                      <a:gd name="connsiteX2" fmla="*/ 7589 w 11060"/>
                      <a:gd name="connsiteY2" fmla="*/ 285 h 10075"/>
                      <a:gd name="connsiteX3" fmla="*/ 10507 w 11060"/>
                      <a:gd name="connsiteY3" fmla="*/ 1953 h 10075"/>
                      <a:gd name="connsiteX4" fmla="*/ 10869 w 11060"/>
                      <a:gd name="connsiteY4" fmla="*/ 6632 h 10075"/>
                      <a:gd name="connsiteX5" fmla="*/ 8308 w 11060"/>
                      <a:gd name="connsiteY5" fmla="*/ 10034 h 10075"/>
                      <a:gd name="connsiteX6" fmla="*/ 2472 w 11060"/>
                      <a:gd name="connsiteY6" fmla="*/ 8513 h 10075"/>
                      <a:gd name="connsiteX7" fmla="*/ 371 w 11060"/>
                      <a:gd name="connsiteY7" fmla="*/ 8392 h 10075"/>
                      <a:gd name="connsiteX0" fmla="*/ 54 w 10743"/>
                      <a:gd name="connsiteY0" fmla="*/ 9468 h 11151"/>
                      <a:gd name="connsiteX1" fmla="*/ 4027 w 10743"/>
                      <a:gd name="connsiteY1" fmla="*/ 495 h 11151"/>
                      <a:gd name="connsiteX2" fmla="*/ 7272 w 10743"/>
                      <a:gd name="connsiteY2" fmla="*/ 1361 h 11151"/>
                      <a:gd name="connsiteX3" fmla="*/ 10190 w 10743"/>
                      <a:gd name="connsiteY3" fmla="*/ 3029 h 11151"/>
                      <a:gd name="connsiteX4" fmla="*/ 10552 w 10743"/>
                      <a:gd name="connsiteY4" fmla="*/ 7708 h 11151"/>
                      <a:gd name="connsiteX5" fmla="*/ 7991 w 10743"/>
                      <a:gd name="connsiteY5" fmla="*/ 11110 h 11151"/>
                      <a:gd name="connsiteX6" fmla="*/ 2155 w 10743"/>
                      <a:gd name="connsiteY6" fmla="*/ 9589 h 11151"/>
                      <a:gd name="connsiteX7" fmla="*/ 54 w 10743"/>
                      <a:gd name="connsiteY7" fmla="*/ 9468 h 11151"/>
                      <a:gd name="connsiteX0" fmla="*/ 54 w 10743"/>
                      <a:gd name="connsiteY0" fmla="*/ 9506 h 11189"/>
                      <a:gd name="connsiteX1" fmla="*/ 4027 w 10743"/>
                      <a:gd name="connsiteY1" fmla="*/ 533 h 11189"/>
                      <a:gd name="connsiteX2" fmla="*/ 7272 w 10743"/>
                      <a:gd name="connsiteY2" fmla="*/ 1399 h 11189"/>
                      <a:gd name="connsiteX3" fmla="*/ 10190 w 10743"/>
                      <a:gd name="connsiteY3" fmla="*/ 3067 h 11189"/>
                      <a:gd name="connsiteX4" fmla="*/ 10552 w 10743"/>
                      <a:gd name="connsiteY4" fmla="*/ 7746 h 11189"/>
                      <a:gd name="connsiteX5" fmla="*/ 7991 w 10743"/>
                      <a:gd name="connsiteY5" fmla="*/ 11148 h 11189"/>
                      <a:gd name="connsiteX6" fmla="*/ 2155 w 10743"/>
                      <a:gd name="connsiteY6" fmla="*/ 9627 h 11189"/>
                      <a:gd name="connsiteX7" fmla="*/ 54 w 10743"/>
                      <a:gd name="connsiteY7" fmla="*/ 9506 h 11189"/>
                      <a:gd name="connsiteX0" fmla="*/ 40 w 11293"/>
                      <a:gd name="connsiteY0" fmla="*/ 9082 h 11127"/>
                      <a:gd name="connsiteX1" fmla="*/ 4577 w 11293"/>
                      <a:gd name="connsiteY1" fmla="*/ 470 h 11127"/>
                      <a:gd name="connsiteX2" fmla="*/ 7822 w 11293"/>
                      <a:gd name="connsiteY2" fmla="*/ 1336 h 11127"/>
                      <a:gd name="connsiteX3" fmla="*/ 10740 w 11293"/>
                      <a:gd name="connsiteY3" fmla="*/ 3004 h 11127"/>
                      <a:gd name="connsiteX4" fmla="*/ 11102 w 11293"/>
                      <a:gd name="connsiteY4" fmla="*/ 7683 h 11127"/>
                      <a:gd name="connsiteX5" fmla="*/ 8541 w 11293"/>
                      <a:gd name="connsiteY5" fmla="*/ 11085 h 11127"/>
                      <a:gd name="connsiteX6" fmla="*/ 2705 w 11293"/>
                      <a:gd name="connsiteY6" fmla="*/ 9564 h 11127"/>
                      <a:gd name="connsiteX7" fmla="*/ 40 w 11293"/>
                      <a:gd name="connsiteY7" fmla="*/ 9082 h 1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3" h="11127">
                        <a:moveTo>
                          <a:pt x="40" y="9082"/>
                        </a:moveTo>
                        <a:cubicBezTo>
                          <a:pt x="352" y="7566"/>
                          <a:pt x="3280" y="1761"/>
                          <a:pt x="4577" y="470"/>
                        </a:cubicBezTo>
                        <a:cubicBezTo>
                          <a:pt x="5874" y="-821"/>
                          <a:pt x="6795" y="914"/>
                          <a:pt x="7822" y="1336"/>
                        </a:cubicBezTo>
                        <a:cubicBezTo>
                          <a:pt x="8849" y="1758"/>
                          <a:pt x="10193" y="1947"/>
                          <a:pt x="10740" y="3004"/>
                        </a:cubicBezTo>
                        <a:cubicBezTo>
                          <a:pt x="11287" y="4061"/>
                          <a:pt x="11468" y="6337"/>
                          <a:pt x="11102" y="7683"/>
                        </a:cubicBezTo>
                        <a:cubicBezTo>
                          <a:pt x="10736" y="9030"/>
                          <a:pt x="9940" y="10771"/>
                          <a:pt x="8541" y="11085"/>
                        </a:cubicBezTo>
                        <a:cubicBezTo>
                          <a:pt x="7141" y="11398"/>
                          <a:pt x="4122" y="9898"/>
                          <a:pt x="2705" y="9564"/>
                        </a:cubicBezTo>
                        <a:cubicBezTo>
                          <a:pt x="1288" y="9230"/>
                          <a:pt x="-272" y="10598"/>
                          <a:pt x="40" y="9082"/>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17" name="Group 327">
                    <a:extLst>
                      <a:ext uri="{FF2B5EF4-FFF2-40B4-BE49-F238E27FC236}">
                        <a16:creationId xmlns:a16="http://schemas.microsoft.com/office/drawing/2014/main" id="{71072E0A-A047-B247-A8EE-DF18CE2E5CD7}"/>
                      </a:ext>
                    </a:extLst>
                  </p:cNvPr>
                  <p:cNvGrpSpPr>
                    <a:grpSpLocks/>
                  </p:cNvGrpSpPr>
                  <p:nvPr/>
                </p:nvGrpSpPr>
                <p:grpSpPr bwMode="auto">
                  <a:xfrm>
                    <a:off x="7908175" y="5241780"/>
                    <a:ext cx="536554" cy="263548"/>
                    <a:chOff x="1871277" y="1576300"/>
                    <a:chExt cx="1128371" cy="437861"/>
                  </a:xfrm>
                </p:grpSpPr>
                <p:sp>
                  <p:nvSpPr>
                    <p:cNvPr id="721" name="Oval 720">
                      <a:extLst>
                        <a:ext uri="{FF2B5EF4-FFF2-40B4-BE49-F238E27FC236}">
                          <a16:creationId xmlns:a16="http://schemas.microsoft.com/office/drawing/2014/main" id="{91D06C98-59E7-614E-8273-42A55EA47213}"/>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22" name="Rectangle 721">
                      <a:extLst>
                        <a:ext uri="{FF2B5EF4-FFF2-40B4-BE49-F238E27FC236}">
                          <a16:creationId xmlns:a16="http://schemas.microsoft.com/office/drawing/2014/main" id="{09278EB9-8AC0-1447-BAD1-DD9B5D739E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3" name="Oval 722">
                      <a:extLst>
                        <a:ext uri="{FF2B5EF4-FFF2-40B4-BE49-F238E27FC236}">
                          <a16:creationId xmlns:a16="http://schemas.microsoft.com/office/drawing/2014/main" id="{2CBE7AD0-5785-9747-9E56-4BF8ABD881A5}"/>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724" name="Freeform 723">
                      <a:extLst>
                        <a:ext uri="{FF2B5EF4-FFF2-40B4-BE49-F238E27FC236}">
                          <a16:creationId xmlns:a16="http://schemas.microsoft.com/office/drawing/2014/main" id="{BFA7769B-9F89-0943-9A16-C637EBA41BDD}"/>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5" name="Freeform 724">
                      <a:extLst>
                        <a:ext uri="{FF2B5EF4-FFF2-40B4-BE49-F238E27FC236}">
                          <a16:creationId xmlns:a16="http://schemas.microsoft.com/office/drawing/2014/main" id="{2BA9B2FD-ED67-5C46-990C-DEBD4552CBE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6" name="Freeform 725">
                      <a:extLst>
                        <a:ext uri="{FF2B5EF4-FFF2-40B4-BE49-F238E27FC236}">
                          <a16:creationId xmlns:a16="http://schemas.microsoft.com/office/drawing/2014/main" id="{852C178C-5A80-FA47-96E6-19EA6DCEC686}"/>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7" name="Freeform 726">
                      <a:extLst>
                        <a:ext uri="{FF2B5EF4-FFF2-40B4-BE49-F238E27FC236}">
                          <a16:creationId xmlns:a16="http://schemas.microsoft.com/office/drawing/2014/main" id="{BCCDAE1A-37E6-A740-84AD-3651F301C818}"/>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728" name="Straight Connector 727">
                      <a:extLst>
                        <a:ext uri="{FF2B5EF4-FFF2-40B4-BE49-F238E27FC236}">
                          <a16:creationId xmlns:a16="http://schemas.microsoft.com/office/drawing/2014/main" id="{79278D10-2F66-4843-BE2D-75C1E444A3FF}"/>
                        </a:ext>
                      </a:extLst>
                    </p:cNvPr>
                    <p:cNvCxnSpPr>
                      <a:endCxn id="723"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729" name="Straight Connector 728">
                      <a:extLst>
                        <a:ext uri="{FF2B5EF4-FFF2-40B4-BE49-F238E27FC236}">
                          <a16:creationId xmlns:a16="http://schemas.microsoft.com/office/drawing/2014/main" id="{64D394C8-4031-A04B-B39E-D20F1408177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718" name="Group 717">
                    <a:extLst>
                      <a:ext uri="{FF2B5EF4-FFF2-40B4-BE49-F238E27FC236}">
                        <a16:creationId xmlns:a16="http://schemas.microsoft.com/office/drawing/2014/main" id="{0BE34F3B-D7A6-C645-98A7-AC12A17D32D0}"/>
                      </a:ext>
                    </a:extLst>
                  </p:cNvPr>
                  <p:cNvGrpSpPr/>
                  <p:nvPr/>
                </p:nvGrpSpPr>
                <p:grpSpPr>
                  <a:xfrm>
                    <a:off x="7876581" y="5223365"/>
                    <a:ext cx="466894" cy="369332"/>
                    <a:chOff x="599495" y="1708643"/>
                    <a:chExt cx="491778" cy="409344"/>
                  </a:xfrm>
                </p:grpSpPr>
                <p:sp>
                  <p:nvSpPr>
                    <p:cNvPr id="719" name="Oval 718">
                      <a:extLst>
                        <a:ext uri="{FF2B5EF4-FFF2-40B4-BE49-F238E27FC236}">
                          <a16:creationId xmlns:a16="http://schemas.microsoft.com/office/drawing/2014/main" id="{D3AA4D2D-9268-D54B-A609-2916D44A7228}"/>
                        </a:ext>
                      </a:extLst>
                    </p:cNvPr>
                    <p:cNvSpPr/>
                    <p:nvPr/>
                  </p:nvSpPr>
                  <p:spPr bwMode="auto">
                    <a:xfrm>
                      <a:off x="725417" y="1787240"/>
                      <a:ext cx="356365" cy="231962"/>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0" name="TextBox 719">
                      <a:extLst>
                        <a:ext uri="{FF2B5EF4-FFF2-40B4-BE49-F238E27FC236}">
                          <a16:creationId xmlns:a16="http://schemas.microsoft.com/office/drawing/2014/main" id="{D7C545A8-1974-314F-8B84-D3FC912EB8D6}"/>
                        </a:ext>
                      </a:extLst>
                    </p:cNvPr>
                    <p:cNvSpPr txBox="1"/>
                    <p:nvPr/>
                  </p:nvSpPr>
                  <p:spPr>
                    <a:xfrm>
                      <a:off x="599495" y="1708643"/>
                      <a:ext cx="491778" cy="409344"/>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  X</a:t>
                      </a:r>
                    </a:p>
                  </p:txBody>
                </p:sp>
              </p:grpSp>
            </p:grpSp>
            <p:cxnSp>
              <p:nvCxnSpPr>
                <p:cNvPr id="715" name="Straight Connector 714">
                  <a:extLst>
                    <a:ext uri="{FF2B5EF4-FFF2-40B4-BE49-F238E27FC236}">
                      <a16:creationId xmlns:a16="http://schemas.microsoft.com/office/drawing/2014/main" id="{C7AD81D7-3B6A-D844-ABEA-CAF2858DD417}"/>
                    </a:ext>
                  </a:extLst>
                </p:cNvPr>
                <p:cNvCxnSpPr/>
                <p:nvPr/>
              </p:nvCxnSpPr>
              <p:spPr bwMode="auto">
                <a:xfrm flipH="1">
                  <a:off x="7158742" y="5764030"/>
                  <a:ext cx="870024" cy="9999"/>
                </a:xfrm>
                <a:prstGeom prst="line">
                  <a:avLst/>
                </a:prstGeom>
                <a:solidFill>
                  <a:srgbClr val="00CC99"/>
                </a:solidFill>
                <a:ln w="1905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cxnSp>
          <p:nvCxnSpPr>
            <p:cNvPr id="711" name="Straight Connector 710">
              <a:extLst>
                <a:ext uri="{FF2B5EF4-FFF2-40B4-BE49-F238E27FC236}">
                  <a16:creationId xmlns:a16="http://schemas.microsoft.com/office/drawing/2014/main" id="{A7F0587B-29EA-584F-81E3-E24C967738BB}"/>
                </a:ext>
              </a:extLst>
            </p:cNvPr>
            <p:cNvCxnSpPr>
              <a:cxnSpLocks/>
            </p:cNvCxnSpPr>
            <p:nvPr/>
          </p:nvCxnSpPr>
          <p:spPr bwMode="auto">
            <a:xfrm flipV="1">
              <a:off x="3540307" y="1929008"/>
              <a:ext cx="4451299" cy="422665"/>
            </a:xfrm>
            <a:prstGeom prst="line">
              <a:avLst/>
            </a:prstGeom>
            <a:solidFill>
              <a:srgbClr val="00CC99"/>
            </a:solidFill>
            <a:ln w="38100"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0515600" cy="894622"/>
          </a:xfrm>
        </p:spPr>
        <p:txBody>
          <a:bodyPr>
            <a:normAutofit fontScale="90000"/>
          </a:bodyPr>
          <a:lstStyle/>
          <a:p>
            <a:r>
              <a:rPr lang="en-US" dirty="0"/>
              <a:t>Hot potato </a:t>
            </a:r>
            <a:r>
              <a:rPr lang="en-US" dirty="0" smtClean="0"/>
              <a:t>routing  </a:t>
            </a:r>
            <a:br>
              <a:rPr lang="en-US" dirty="0" smtClean="0"/>
            </a:br>
            <a:r>
              <a:rPr lang="en-US" sz="3600" dirty="0" smtClean="0"/>
              <a:t>- a </a:t>
            </a:r>
            <a:r>
              <a:rPr lang="en-US" sz="3600" i="1" dirty="0" smtClean="0"/>
              <a:t>selfish</a:t>
            </a:r>
            <a:r>
              <a:rPr lang="en-US" sz="3600" dirty="0" smtClean="0"/>
              <a:t> algorithm</a:t>
            </a:r>
            <a:endParaRPr lang="en-US" sz="3600" dirty="0"/>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80" name="Content Placeholder 39">
            <a:extLst>
              <a:ext uri="{FF2B5EF4-FFF2-40B4-BE49-F238E27FC236}">
                <a16:creationId xmlns:a16="http://schemas.microsoft.com/office/drawing/2014/main" id="{B4272163-18FE-8D42-9D74-AD852AF94689}"/>
              </a:ext>
            </a:extLst>
          </p:cNvPr>
          <p:cNvSpPr txBox="1">
            <a:spLocks/>
          </p:cNvSpPr>
          <p:nvPr/>
        </p:nvSpPr>
        <p:spPr bwMode="auto">
          <a:xfrm>
            <a:off x="1102290" y="4634378"/>
            <a:ext cx="10809962" cy="18666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b="0" i="0" u="none" strike="noStrike" kern="0" cap="none" spc="0" normalizeH="0" baseline="0" noProof="0" dirty="0">
                <a:ln>
                  <a:noFill/>
                </a:ln>
                <a:solidFill>
                  <a:srgbClr val="000000"/>
                </a:solidFill>
                <a:effectLst/>
                <a:uLnTx/>
                <a:uFillTx/>
                <a:ea typeface="ＭＳ Ｐゴシック" charset="0"/>
              </a:rPr>
              <a:t>2d learns (via iBGP) it can route to X via 2a or 2c</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b="0" u="none" strike="noStrike" kern="0" cap="none" spc="0" normalizeH="0" baseline="0" noProof="0" dirty="0">
                <a:ln>
                  <a:noFill/>
                </a:ln>
                <a:solidFill>
                  <a:srgbClr val="C00000"/>
                </a:solidFill>
                <a:effectLst/>
                <a:uLnTx/>
                <a:uFillTx/>
                <a:ea typeface="ＭＳ Ｐゴシック" charset="0"/>
              </a:rPr>
              <a:t>hot potato routing: </a:t>
            </a:r>
            <a:r>
              <a:rPr kumimoji="0" lang="en-US" b="0" i="0" u="none" strike="noStrike" kern="0" cap="none" spc="0" normalizeH="0" baseline="0" noProof="0" dirty="0">
                <a:ln>
                  <a:noFill/>
                </a:ln>
                <a:solidFill>
                  <a:srgbClr val="000000"/>
                </a:solidFill>
                <a:effectLst/>
                <a:uLnTx/>
                <a:uFillTx/>
                <a:ea typeface="ＭＳ Ｐゴシック" charset="0"/>
              </a:rPr>
              <a:t>choose local gateway that has least </a:t>
            </a:r>
            <a:r>
              <a:rPr kumimoji="0" lang="en-US" b="0" i="1" u="none" strike="noStrike" kern="0" cap="none" spc="0" normalizeH="0" baseline="0" noProof="0" dirty="0">
                <a:ln>
                  <a:noFill/>
                </a:ln>
                <a:solidFill>
                  <a:srgbClr val="000000"/>
                </a:solidFill>
                <a:effectLst/>
                <a:uLnTx/>
                <a:uFillTx/>
                <a:ea typeface="ＭＳ Ｐゴシック" charset="0"/>
              </a:rPr>
              <a:t>intra-domain</a:t>
            </a:r>
            <a:r>
              <a:rPr kumimoji="0" lang="en-US" b="0" i="0" u="none" strike="noStrike" kern="0" cap="none" spc="0" normalizeH="0" baseline="0" noProof="0" dirty="0">
                <a:ln>
                  <a:noFill/>
                </a:ln>
                <a:solidFill>
                  <a:srgbClr val="000000"/>
                </a:solidFill>
                <a:effectLst/>
                <a:uLnTx/>
                <a:uFillTx/>
                <a:ea typeface="ＭＳ Ｐゴシック" charset="0"/>
              </a:rPr>
              <a:t> cost (e.g., 2d chooses 2a, even though more AS hops to </a:t>
            </a:r>
            <a:r>
              <a:rPr kumimoji="0" lang="en-US" b="0" i="1" u="none" strike="noStrike" kern="0" cap="none" spc="0" normalizeH="0" baseline="0" noProof="0" dirty="0">
                <a:ln>
                  <a:noFill/>
                </a:ln>
                <a:solidFill>
                  <a:srgbClr val="000000"/>
                </a:solidFill>
                <a:effectLst/>
                <a:uLnTx/>
                <a:uFillTx/>
                <a:ea typeface="ＭＳ Ｐゴシック" charset="0"/>
              </a:rPr>
              <a:t>X</a:t>
            </a:r>
            <a:r>
              <a:rPr kumimoji="0" lang="en-US" b="0" i="0" u="none" strike="noStrike" kern="0" cap="none" spc="0" normalizeH="0" baseline="0" noProof="0" dirty="0">
                <a:ln>
                  <a:noFill/>
                </a:ln>
                <a:solidFill>
                  <a:srgbClr val="000000"/>
                </a:solidFill>
                <a:effectLst/>
                <a:uLnTx/>
                <a:uFillTx/>
                <a:ea typeface="ＭＳ Ｐゴシック" charset="0"/>
              </a:rPr>
              <a:t>): don’t worry about inter-domain cost!</a:t>
            </a:r>
            <a:endParaRPr kumimoji="0" lang="en-US" b="0" i="0" u="none" strike="noStrike" kern="0" cap="none" spc="0" normalizeH="0" baseline="0" noProof="0" dirty="0">
              <a:ln>
                <a:noFill/>
              </a:ln>
              <a:solidFill>
                <a:srgbClr val="2D2DB9">
                  <a:lumMod val="75000"/>
                </a:srgbClr>
              </a:solidFill>
              <a:effectLst/>
              <a:uLnTx/>
              <a:uFillTx/>
              <a:ea typeface="ＭＳ Ｐゴシック" charset="0"/>
            </a:endParaRPr>
          </a:p>
        </p:txBody>
      </p:sp>
      <p:cxnSp>
        <p:nvCxnSpPr>
          <p:cNvPr id="281" name="Straight Connector 280">
            <a:extLst>
              <a:ext uri="{FF2B5EF4-FFF2-40B4-BE49-F238E27FC236}">
                <a16:creationId xmlns:a16="http://schemas.microsoft.com/office/drawing/2014/main" id="{31BA1DB9-2969-4441-97FB-835EAFDCA3ED}"/>
              </a:ext>
            </a:extLst>
          </p:cNvPr>
          <p:cNvCxnSpPr>
            <a:cxnSpLocks/>
          </p:cNvCxnSpPr>
          <p:nvPr/>
        </p:nvCxnSpPr>
        <p:spPr bwMode="auto">
          <a:xfrm flipH="1" flipV="1">
            <a:off x="6000873" y="3328637"/>
            <a:ext cx="424979" cy="441697"/>
          </a:xfrm>
          <a:prstGeom prst="line">
            <a:avLst/>
          </a:prstGeom>
          <a:solidFill>
            <a:srgbClr val="00CC99"/>
          </a:solidFill>
          <a:ln w="6350" cap="flat" cmpd="sng" algn="ctr">
            <a:solidFill>
              <a:srgbClr val="0000A8"/>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nvGrpSpPr>
          <p:cNvPr id="282" name="Group 281">
            <a:extLst>
              <a:ext uri="{FF2B5EF4-FFF2-40B4-BE49-F238E27FC236}">
                <a16:creationId xmlns:a16="http://schemas.microsoft.com/office/drawing/2014/main" id="{9B38A050-67CE-5644-A229-647B38C7B4DC}"/>
              </a:ext>
            </a:extLst>
          </p:cNvPr>
          <p:cNvGrpSpPr/>
          <p:nvPr/>
        </p:nvGrpSpPr>
        <p:grpSpPr>
          <a:xfrm>
            <a:off x="7095765" y="2483791"/>
            <a:ext cx="880227" cy="680442"/>
            <a:chOff x="5705376" y="2487543"/>
            <a:chExt cx="880227" cy="680442"/>
          </a:xfrm>
        </p:grpSpPr>
        <p:sp>
          <p:nvSpPr>
            <p:cNvPr id="283" name="AutoShape 118">
              <a:extLst>
                <a:ext uri="{FF2B5EF4-FFF2-40B4-BE49-F238E27FC236}">
                  <a16:creationId xmlns:a16="http://schemas.microsoft.com/office/drawing/2014/main" id="{D2EA5418-D2F2-9942-BF52-2F0B35DDEBF4}"/>
                </a:ext>
              </a:extLst>
            </p:cNvPr>
            <p:cNvSpPr>
              <a:spLocks noChangeArrowheads="1"/>
            </p:cNvSpPr>
            <p:nvPr/>
          </p:nvSpPr>
          <p:spPr bwMode="auto">
            <a:xfrm rot="19229657">
              <a:off x="5705376" y="2487543"/>
              <a:ext cx="768350" cy="276226"/>
            </a:xfrm>
            <a:prstGeom prst="leftArrow">
              <a:avLst>
                <a:gd name="adj1" fmla="val 50000"/>
                <a:gd name="adj2" fmla="val 69540"/>
              </a:avLst>
            </a:prstGeom>
            <a:gradFill rotWithShape="1">
              <a:gsLst>
                <a:gs pos="0">
                  <a:srgbClr val="C00000"/>
                </a:gs>
                <a:gs pos="100000">
                  <a:srgbClr val="FFFFFF"/>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4" name="Text Box 119">
              <a:extLst>
                <a:ext uri="{FF2B5EF4-FFF2-40B4-BE49-F238E27FC236}">
                  <a16:creationId xmlns:a16="http://schemas.microsoft.com/office/drawing/2014/main" id="{127D65CD-9295-E948-976F-8A832CE28756}"/>
                </a:ext>
              </a:extLst>
            </p:cNvPr>
            <p:cNvSpPr txBox="1">
              <a:spLocks noChangeArrowheads="1"/>
            </p:cNvSpPr>
            <p:nvPr/>
          </p:nvSpPr>
          <p:spPr bwMode="auto">
            <a:xfrm>
              <a:off x="5848435" y="2887139"/>
              <a:ext cx="737168" cy="280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CC0000"/>
                  </a:solidFill>
                  <a:effectLst/>
                  <a:uLnTx/>
                  <a:uFillTx/>
                  <a:latin typeface="Arial" charset="0"/>
                  <a:ea typeface="ＭＳ Ｐゴシック" charset="0"/>
                </a:rPr>
                <a:t>AS3,X </a:t>
              </a:r>
            </a:p>
          </p:txBody>
        </p:sp>
      </p:grpSp>
      <p:grpSp>
        <p:nvGrpSpPr>
          <p:cNvPr id="285" name="Group 284">
            <a:extLst>
              <a:ext uri="{FF2B5EF4-FFF2-40B4-BE49-F238E27FC236}">
                <a16:creationId xmlns:a16="http://schemas.microsoft.com/office/drawing/2014/main" id="{0084D847-A5E4-7448-8369-247D24C1C4FF}"/>
              </a:ext>
            </a:extLst>
          </p:cNvPr>
          <p:cNvGrpSpPr/>
          <p:nvPr/>
        </p:nvGrpSpPr>
        <p:grpSpPr>
          <a:xfrm>
            <a:off x="2970239" y="2693439"/>
            <a:ext cx="1359693" cy="525314"/>
            <a:chOff x="2143521" y="2684666"/>
            <a:chExt cx="1359693" cy="525314"/>
          </a:xfrm>
        </p:grpSpPr>
        <p:sp>
          <p:nvSpPr>
            <p:cNvPr id="286" name="Text Box 119">
              <a:extLst>
                <a:ext uri="{FF2B5EF4-FFF2-40B4-BE49-F238E27FC236}">
                  <a16:creationId xmlns:a16="http://schemas.microsoft.com/office/drawing/2014/main" id="{30A1DC45-762F-1E47-8308-E4920AA2B111}"/>
                </a:ext>
              </a:extLst>
            </p:cNvPr>
            <p:cNvSpPr txBox="1">
              <a:spLocks noChangeArrowheads="1"/>
            </p:cNvSpPr>
            <p:nvPr/>
          </p:nvSpPr>
          <p:spPr bwMode="auto">
            <a:xfrm>
              <a:off x="2143521" y="2929134"/>
              <a:ext cx="1126397" cy="280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CC0000"/>
                  </a:solidFill>
                  <a:effectLst/>
                  <a:uLnTx/>
                  <a:uFillTx/>
                  <a:latin typeface="Arial" charset="0"/>
                  <a:ea typeface="ＭＳ Ｐゴシック" charset="0"/>
                </a:rPr>
                <a:t>AS1,AS3,X </a:t>
              </a:r>
            </a:p>
          </p:txBody>
        </p:sp>
        <p:sp>
          <p:nvSpPr>
            <p:cNvPr id="287" name="AutoShape 118">
              <a:extLst>
                <a:ext uri="{FF2B5EF4-FFF2-40B4-BE49-F238E27FC236}">
                  <a16:creationId xmlns:a16="http://schemas.microsoft.com/office/drawing/2014/main" id="{24E303A9-1C25-904F-85A7-12C9D1683C4D}"/>
                </a:ext>
              </a:extLst>
            </p:cNvPr>
            <p:cNvSpPr>
              <a:spLocks noChangeArrowheads="1"/>
            </p:cNvSpPr>
            <p:nvPr/>
          </p:nvSpPr>
          <p:spPr bwMode="auto">
            <a:xfrm rot="12975073">
              <a:off x="2734864" y="2684666"/>
              <a:ext cx="768350" cy="276225"/>
            </a:xfrm>
            <a:prstGeom prst="leftArrow">
              <a:avLst>
                <a:gd name="adj1" fmla="val 50000"/>
                <a:gd name="adj2" fmla="val 69540"/>
              </a:avLst>
            </a:prstGeom>
            <a:gradFill rotWithShape="1">
              <a:gsLst>
                <a:gs pos="0">
                  <a:srgbClr val="C00000"/>
                </a:gs>
                <a:gs pos="100000">
                  <a:srgbClr val="FFFFFF"/>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88" name="TextBox 287">
            <a:extLst>
              <a:ext uri="{FF2B5EF4-FFF2-40B4-BE49-F238E27FC236}">
                <a16:creationId xmlns:a16="http://schemas.microsoft.com/office/drawing/2014/main" id="{6B1E1F16-BB2B-0F4C-9B24-BC894FF5CF79}"/>
              </a:ext>
            </a:extLst>
          </p:cNvPr>
          <p:cNvSpPr txBox="1"/>
          <p:nvPr/>
        </p:nvSpPr>
        <p:spPr>
          <a:xfrm>
            <a:off x="6375649" y="3642958"/>
            <a:ext cx="1860906" cy="338554"/>
          </a:xfrm>
          <a:prstGeom prst="rect">
            <a:avLst/>
          </a:prstGeom>
          <a:noFill/>
        </p:spPr>
        <p:txBody>
          <a:bodyPr wrap="none" rtlCol="0">
            <a:spAutoFit/>
          </a:bodyPr>
          <a:lstStyle/>
          <a:p>
            <a:pPr eaLnBrk="0" fontAlgn="base" hangingPunct="0">
              <a:spcBef>
                <a:spcPct val="0"/>
              </a:spcBef>
              <a:spcAft>
                <a:spcPct val="0"/>
              </a:spcAft>
            </a:pPr>
            <a:r>
              <a:rPr lang="en-US" sz="1600" dirty="0">
                <a:latin typeface="Arial" charset="0"/>
                <a:ea typeface="ＭＳ Ｐゴシック" charset="0"/>
              </a:rPr>
              <a:t>OSPF link weights</a:t>
            </a:r>
          </a:p>
        </p:txBody>
      </p:sp>
      <p:sp>
        <p:nvSpPr>
          <p:cNvPr id="289" name="TextBox 288">
            <a:extLst>
              <a:ext uri="{FF2B5EF4-FFF2-40B4-BE49-F238E27FC236}">
                <a16:creationId xmlns:a16="http://schemas.microsoft.com/office/drawing/2014/main" id="{9F04B398-1488-B84F-9A96-5791902C5242}"/>
              </a:ext>
            </a:extLst>
          </p:cNvPr>
          <p:cNvSpPr txBox="1"/>
          <p:nvPr/>
        </p:nvSpPr>
        <p:spPr>
          <a:xfrm>
            <a:off x="5162685" y="3108488"/>
            <a:ext cx="482824" cy="307777"/>
          </a:xfrm>
          <a:prstGeom prst="rect">
            <a:avLst/>
          </a:prstGeom>
          <a:noFill/>
        </p:spPr>
        <p:txBody>
          <a:bodyPr wrap="none" rtlCol="0">
            <a:spAutoFit/>
          </a:bodyPr>
          <a:lstStyle/>
          <a:p>
            <a:pPr eaLnBrk="0" fontAlgn="base" hangingPunct="0">
              <a:spcBef>
                <a:spcPct val="0"/>
              </a:spcBef>
              <a:spcAft>
                <a:spcPct val="0"/>
              </a:spcAft>
            </a:pPr>
            <a:r>
              <a:rPr lang="en-US" sz="1400" i="1" dirty="0">
                <a:latin typeface="Arial" charset="0"/>
                <a:ea typeface="ＭＳ Ｐゴシック" charset="0"/>
              </a:rPr>
              <a:t>201</a:t>
            </a:r>
            <a:endParaRPr lang="en-US" i="1" dirty="0">
              <a:latin typeface="Arial" charset="0"/>
              <a:ea typeface="ＭＳ Ｐゴシック" charset="0"/>
            </a:endParaRPr>
          </a:p>
        </p:txBody>
      </p:sp>
      <p:sp>
        <p:nvSpPr>
          <p:cNvPr id="291" name="TextBox 290">
            <a:extLst>
              <a:ext uri="{FF2B5EF4-FFF2-40B4-BE49-F238E27FC236}">
                <a16:creationId xmlns:a16="http://schemas.microsoft.com/office/drawing/2014/main" id="{7CAA43C0-74F2-9947-B546-F8906DDD43BC}"/>
              </a:ext>
            </a:extLst>
          </p:cNvPr>
          <p:cNvSpPr txBox="1"/>
          <p:nvPr/>
        </p:nvSpPr>
        <p:spPr>
          <a:xfrm>
            <a:off x="5952201" y="2502930"/>
            <a:ext cx="469487" cy="307777"/>
          </a:xfrm>
          <a:prstGeom prst="rect">
            <a:avLst/>
          </a:prstGeom>
          <a:noFill/>
        </p:spPr>
        <p:txBody>
          <a:bodyPr wrap="none" rtlCol="0">
            <a:spAutoFit/>
          </a:bodyPr>
          <a:lstStyle/>
          <a:p>
            <a:pPr eaLnBrk="0" fontAlgn="base" hangingPunct="0">
              <a:spcBef>
                <a:spcPct val="0"/>
              </a:spcBef>
              <a:spcAft>
                <a:spcPct val="0"/>
              </a:spcAft>
            </a:pPr>
            <a:r>
              <a:rPr lang="en-US" sz="1400" i="1" dirty="0">
                <a:latin typeface="Arial" charset="0"/>
                <a:ea typeface="ＭＳ Ｐゴシック" charset="0"/>
              </a:rPr>
              <a:t>112</a:t>
            </a:r>
            <a:endParaRPr lang="en-US" i="1" dirty="0">
              <a:latin typeface="Arial" charset="0"/>
              <a:ea typeface="ＭＳ Ｐゴシック" charset="0"/>
            </a:endParaRPr>
          </a:p>
        </p:txBody>
      </p:sp>
      <p:sp>
        <p:nvSpPr>
          <p:cNvPr id="292" name="TextBox 291">
            <a:extLst>
              <a:ext uri="{FF2B5EF4-FFF2-40B4-BE49-F238E27FC236}">
                <a16:creationId xmlns:a16="http://schemas.microsoft.com/office/drawing/2014/main" id="{BFFFC794-EB31-D845-8AFC-0FADD753D327}"/>
              </a:ext>
            </a:extLst>
          </p:cNvPr>
          <p:cNvSpPr txBox="1"/>
          <p:nvPr/>
        </p:nvSpPr>
        <p:spPr>
          <a:xfrm>
            <a:off x="5702048" y="3095306"/>
            <a:ext cx="482824" cy="307777"/>
          </a:xfrm>
          <a:prstGeom prst="rect">
            <a:avLst/>
          </a:prstGeom>
          <a:noFill/>
        </p:spPr>
        <p:txBody>
          <a:bodyPr wrap="none" rtlCol="0">
            <a:spAutoFit/>
          </a:bodyPr>
          <a:lstStyle/>
          <a:p>
            <a:pPr eaLnBrk="0" fontAlgn="base" hangingPunct="0">
              <a:spcBef>
                <a:spcPct val="0"/>
              </a:spcBef>
              <a:spcAft>
                <a:spcPct val="0"/>
              </a:spcAft>
            </a:pPr>
            <a:r>
              <a:rPr lang="en-US" sz="1400" i="1" dirty="0">
                <a:latin typeface="Arial" charset="0"/>
                <a:ea typeface="ＭＳ Ｐゴシック" charset="0"/>
              </a:rPr>
              <a:t>263</a:t>
            </a:r>
            <a:endParaRPr lang="en-US" i="1" dirty="0">
              <a:latin typeface="Arial" charset="0"/>
              <a:ea typeface="ＭＳ Ｐゴシック" charset="0"/>
            </a:endParaRPr>
          </a:p>
        </p:txBody>
      </p:sp>
      <p:sp>
        <p:nvSpPr>
          <p:cNvPr id="2" name="Oval 1">
            <a:extLst>
              <a:ext uri="{FF2B5EF4-FFF2-40B4-BE49-F238E27FC236}">
                <a16:creationId xmlns:a16="http://schemas.microsoft.com/office/drawing/2014/main" id="{0F43C6FC-329A-BD41-8BB6-95A12D72D350}"/>
              </a:ext>
            </a:extLst>
          </p:cNvPr>
          <p:cNvSpPr/>
          <p:nvPr/>
        </p:nvSpPr>
        <p:spPr>
          <a:xfrm>
            <a:off x="5334000" y="3352800"/>
            <a:ext cx="720436" cy="678873"/>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87542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2"/>
                                        </p:tgtEl>
                                        <p:attrNameLst>
                                          <p:attrName>style.visibility</p:attrName>
                                        </p:attrNameLst>
                                      </p:cBhvr>
                                      <p:to>
                                        <p:strVal val="visible"/>
                                      </p:to>
                                    </p:set>
                                    <p:animEffect transition="in" filter="wipe(up)">
                                      <p:cBhvr>
                                        <p:cTn id="7" dur="1000"/>
                                        <p:tgtEl>
                                          <p:spTgt spid="282"/>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285"/>
                                        </p:tgtEl>
                                        <p:attrNameLst>
                                          <p:attrName>style.visibility</p:attrName>
                                        </p:attrNameLst>
                                      </p:cBhvr>
                                      <p:to>
                                        <p:strVal val="visible"/>
                                      </p:to>
                                    </p:set>
                                    <p:animEffect transition="in" filter="wipe(up)">
                                      <p:cBhvr>
                                        <p:cTn id="11" dur="1000"/>
                                        <p:tgtEl>
                                          <p:spTgt spid="285"/>
                                        </p:tgtEl>
                                      </p:cBhvr>
                                    </p:animEffect>
                                  </p:childTnLst>
                                </p:cTn>
                              </p:par>
                            </p:childTnLst>
                          </p:cTn>
                        </p:par>
                        <p:par>
                          <p:cTn id="12" fill="hold">
                            <p:stCondLst>
                              <p:cond delay="2000"/>
                            </p:stCondLst>
                            <p:childTnLst>
                              <p:par>
                                <p:cTn id="13" presetID="9" presetClass="entr" presetSubtype="0" fill="hold" grpId="0" nodeType="afterEffect">
                                  <p:stCondLst>
                                    <p:cond delay="0"/>
                                  </p:stCondLst>
                                  <p:childTnLst>
                                    <p:set>
                                      <p:cBhvr>
                                        <p:cTn id="14" dur="1" fill="hold">
                                          <p:stCondLst>
                                            <p:cond delay="0"/>
                                          </p:stCondLst>
                                        </p:cTn>
                                        <p:tgtEl>
                                          <p:spTgt spid="280">
                                            <p:txEl>
                                              <p:pRg st="0" end="0"/>
                                            </p:txEl>
                                          </p:spTgt>
                                        </p:tgtEl>
                                        <p:attrNameLst>
                                          <p:attrName>style.visibility</p:attrName>
                                        </p:attrNameLst>
                                      </p:cBhvr>
                                      <p:to>
                                        <p:strVal val="visible"/>
                                      </p:to>
                                    </p:set>
                                    <p:animEffect transition="in" filter="dissolve">
                                      <p:cBhvr>
                                        <p:cTn id="15" dur="500"/>
                                        <p:tgtEl>
                                          <p:spTgt spid="280">
                                            <p:txEl>
                                              <p:pRg st="0" end="0"/>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dissolve">
                                      <p:cBhvr>
                                        <p:cTn id="18" dur="500"/>
                                        <p:tgtEl>
                                          <p:spTgt spid="2"/>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xit" presetSubtype="0" fill="hold" nodeType="clickEffect">
                                  <p:stCondLst>
                                    <p:cond delay="0"/>
                                  </p:stCondLst>
                                  <p:childTnLst>
                                    <p:animEffect transition="out" filter="dissolve">
                                      <p:cBhvr>
                                        <p:cTn id="22" dur="500"/>
                                        <p:tgtEl>
                                          <p:spTgt spid="282"/>
                                        </p:tgtEl>
                                      </p:cBhvr>
                                    </p:animEffect>
                                    <p:set>
                                      <p:cBhvr>
                                        <p:cTn id="23" dur="1" fill="hold">
                                          <p:stCondLst>
                                            <p:cond delay="499"/>
                                          </p:stCondLst>
                                        </p:cTn>
                                        <p:tgtEl>
                                          <p:spTgt spid="282"/>
                                        </p:tgtEl>
                                        <p:attrNameLst>
                                          <p:attrName>style.visibility</p:attrName>
                                        </p:attrNameLst>
                                      </p:cBhvr>
                                      <p:to>
                                        <p:strVal val="hidden"/>
                                      </p:to>
                                    </p:set>
                                  </p:childTnLst>
                                </p:cTn>
                              </p:par>
                              <p:par>
                                <p:cTn id="24" presetID="9" presetClass="exit" presetSubtype="0" fill="hold" nodeType="withEffect">
                                  <p:stCondLst>
                                    <p:cond delay="0"/>
                                  </p:stCondLst>
                                  <p:childTnLst>
                                    <p:animEffect transition="out" filter="dissolve">
                                      <p:cBhvr>
                                        <p:cTn id="25" dur="500"/>
                                        <p:tgtEl>
                                          <p:spTgt spid="285"/>
                                        </p:tgtEl>
                                      </p:cBhvr>
                                    </p:animEffect>
                                    <p:set>
                                      <p:cBhvr>
                                        <p:cTn id="26" dur="1" fill="hold">
                                          <p:stCondLst>
                                            <p:cond delay="499"/>
                                          </p:stCondLst>
                                        </p:cTn>
                                        <p:tgtEl>
                                          <p:spTgt spid="285"/>
                                        </p:tgtEl>
                                        <p:attrNameLst>
                                          <p:attrName>style.visibility</p:attrName>
                                        </p:attrNameLst>
                                      </p:cBhvr>
                                      <p:to>
                                        <p:strVal val="hidden"/>
                                      </p:to>
                                    </p:set>
                                  </p:childTnLst>
                                </p:cTn>
                              </p:par>
                              <p:par>
                                <p:cTn id="27" presetID="9" presetClass="exit" presetSubtype="0" fill="hold" grpId="1" nodeType="withEffect">
                                  <p:stCondLst>
                                    <p:cond delay="0"/>
                                  </p:stCondLst>
                                  <p:childTnLst>
                                    <p:animEffect transition="out" filter="dissolve">
                                      <p:cBhvr>
                                        <p:cTn id="28" dur="500"/>
                                        <p:tgtEl>
                                          <p:spTgt spid="2"/>
                                        </p:tgtEl>
                                      </p:cBhvr>
                                    </p:animEffect>
                                    <p:set>
                                      <p:cBhvr>
                                        <p:cTn id="29" dur="1" fill="hold">
                                          <p:stCondLst>
                                            <p:cond delay="499"/>
                                          </p:stCondLst>
                                        </p:cTn>
                                        <p:tgtEl>
                                          <p:spTgt spid="2"/>
                                        </p:tgtEl>
                                        <p:attrNameLst>
                                          <p:attrName>style.visibility</p:attrName>
                                        </p:attrNameLst>
                                      </p:cBhvr>
                                      <p:to>
                                        <p:strVal val="hidden"/>
                                      </p:to>
                                    </p:set>
                                  </p:childTnLst>
                                </p:cTn>
                              </p:par>
                              <p:par>
                                <p:cTn id="30" presetID="9" presetClass="entr" presetSubtype="0" fill="hold" grpId="0" nodeType="withEffect">
                                  <p:stCondLst>
                                    <p:cond delay="0"/>
                                  </p:stCondLst>
                                  <p:childTnLst>
                                    <p:set>
                                      <p:cBhvr>
                                        <p:cTn id="31" dur="1" fill="hold">
                                          <p:stCondLst>
                                            <p:cond delay="0"/>
                                          </p:stCondLst>
                                        </p:cTn>
                                        <p:tgtEl>
                                          <p:spTgt spid="280">
                                            <p:txEl>
                                              <p:pRg st="1" end="1"/>
                                            </p:txEl>
                                          </p:spTgt>
                                        </p:tgtEl>
                                        <p:attrNameLst>
                                          <p:attrName>style.visibility</p:attrName>
                                        </p:attrNameLst>
                                      </p:cBhvr>
                                      <p:to>
                                        <p:strVal val="visible"/>
                                      </p:to>
                                    </p:set>
                                    <p:animEffect transition="in" filter="dissolve">
                                      <p:cBhvr>
                                        <p:cTn id="32" dur="500"/>
                                        <p:tgtEl>
                                          <p:spTgt spid="2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 grpId="0" uiExpand="1" build="p"/>
      <p:bldP spid="2" grpId="0" animBg="1"/>
      <p:bldP spid="2" grpId="1"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0898688" cy="894622"/>
          </a:xfrm>
        </p:spPr>
        <p:txBody>
          <a:bodyPr>
            <a:normAutofit/>
          </a:bodyPr>
          <a:lstStyle/>
          <a:p>
            <a:r>
              <a:rPr lang="en-US" dirty="0"/>
              <a:t>BGP: achieving policy via advertisements</a:t>
            </a:r>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a:xfrm>
            <a:off x="9169512" y="6449034"/>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35" name="AutoShape 6">
            <a:extLst>
              <a:ext uri="{FF2B5EF4-FFF2-40B4-BE49-F238E27FC236}">
                <a16:creationId xmlns:a16="http://schemas.microsoft.com/office/drawing/2014/main" id="{A6E685A0-E830-5248-8CAD-7A0887943BA1}"/>
              </a:ext>
            </a:extLst>
          </p:cNvPr>
          <p:cNvSpPr>
            <a:spLocks noChangeAspect="1" noChangeArrowheads="1" noTextEdit="1"/>
          </p:cNvSpPr>
          <p:nvPr/>
        </p:nvSpPr>
        <p:spPr bwMode="auto">
          <a:xfrm>
            <a:off x="1916743" y="1048794"/>
            <a:ext cx="7539038"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p>
        </p:txBody>
      </p:sp>
      <p:grpSp>
        <p:nvGrpSpPr>
          <p:cNvPr id="7" name="Group 6">
            <a:extLst>
              <a:ext uri="{FF2B5EF4-FFF2-40B4-BE49-F238E27FC236}">
                <a16:creationId xmlns:a16="http://schemas.microsoft.com/office/drawing/2014/main" id="{75446BEA-A2E3-EC46-9788-E956885E072B}"/>
              </a:ext>
            </a:extLst>
          </p:cNvPr>
          <p:cNvGrpSpPr/>
          <p:nvPr/>
        </p:nvGrpSpPr>
        <p:grpSpPr>
          <a:xfrm>
            <a:off x="3983668" y="1440907"/>
            <a:ext cx="893763" cy="577850"/>
            <a:chOff x="3983668" y="1440907"/>
            <a:chExt cx="893763" cy="577850"/>
          </a:xfrm>
        </p:grpSpPr>
        <p:sp>
          <p:nvSpPr>
            <p:cNvPr id="236" name="Freeform 7">
              <a:extLst>
                <a:ext uri="{FF2B5EF4-FFF2-40B4-BE49-F238E27FC236}">
                  <a16:creationId xmlns:a16="http://schemas.microsoft.com/office/drawing/2014/main" id="{1EE69C16-4ABC-414D-8A5B-6DABA7A843DE}"/>
                </a:ext>
              </a:extLst>
            </p:cNvPr>
            <p:cNvSpPr>
              <a:spLocks/>
            </p:cNvSpPr>
            <p:nvPr/>
          </p:nvSpPr>
          <p:spPr bwMode="auto">
            <a:xfrm>
              <a:off x="3983668" y="1440907"/>
              <a:ext cx="893763" cy="577850"/>
            </a:xfrm>
            <a:custGeom>
              <a:avLst/>
              <a:gdLst>
                <a:gd name="T0" fmla="*/ 148 w 563"/>
                <a:gd name="T1" fmla="*/ 5 h 364"/>
                <a:gd name="T2" fmla="*/ 119 w 563"/>
                <a:gd name="T3" fmla="*/ 10 h 364"/>
                <a:gd name="T4" fmla="*/ 94 w 563"/>
                <a:gd name="T5" fmla="*/ 21 h 364"/>
                <a:gd name="T6" fmla="*/ 70 w 563"/>
                <a:gd name="T7" fmla="*/ 37 h 364"/>
                <a:gd name="T8" fmla="*/ 46 w 563"/>
                <a:gd name="T9" fmla="*/ 61 h 364"/>
                <a:gd name="T10" fmla="*/ 24 w 563"/>
                <a:gd name="T11" fmla="*/ 91 h 364"/>
                <a:gd name="T12" fmla="*/ 8 w 563"/>
                <a:gd name="T13" fmla="*/ 120 h 364"/>
                <a:gd name="T14" fmla="*/ 3 w 563"/>
                <a:gd name="T15" fmla="*/ 136 h 364"/>
                <a:gd name="T16" fmla="*/ 0 w 563"/>
                <a:gd name="T17" fmla="*/ 150 h 364"/>
                <a:gd name="T18" fmla="*/ 0 w 563"/>
                <a:gd name="T19" fmla="*/ 166 h 364"/>
                <a:gd name="T20" fmla="*/ 8 w 563"/>
                <a:gd name="T21" fmla="*/ 195 h 364"/>
                <a:gd name="T22" fmla="*/ 27 w 563"/>
                <a:gd name="T23" fmla="*/ 228 h 364"/>
                <a:gd name="T24" fmla="*/ 49 w 563"/>
                <a:gd name="T25" fmla="*/ 257 h 364"/>
                <a:gd name="T26" fmla="*/ 70 w 563"/>
                <a:gd name="T27" fmla="*/ 284 h 364"/>
                <a:gd name="T28" fmla="*/ 92 w 563"/>
                <a:gd name="T29" fmla="*/ 305 h 364"/>
                <a:gd name="T30" fmla="*/ 111 w 563"/>
                <a:gd name="T31" fmla="*/ 321 h 364"/>
                <a:gd name="T32" fmla="*/ 127 w 563"/>
                <a:gd name="T33" fmla="*/ 332 h 364"/>
                <a:gd name="T34" fmla="*/ 146 w 563"/>
                <a:gd name="T35" fmla="*/ 340 h 364"/>
                <a:gd name="T36" fmla="*/ 170 w 563"/>
                <a:gd name="T37" fmla="*/ 346 h 364"/>
                <a:gd name="T38" fmla="*/ 191 w 563"/>
                <a:gd name="T39" fmla="*/ 348 h 364"/>
                <a:gd name="T40" fmla="*/ 218 w 563"/>
                <a:gd name="T41" fmla="*/ 354 h 364"/>
                <a:gd name="T42" fmla="*/ 261 w 563"/>
                <a:gd name="T43" fmla="*/ 356 h 364"/>
                <a:gd name="T44" fmla="*/ 310 w 563"/>
                <a:gd name="T45" fmla="*/ 362 h 364"/>
                <a:gd name="T46" fmla="*/ 361 w 563"/>
                <a:gd name="T47" fmla="*/ 364 h 364"/>
                <a:gd name="T48" fmla="*/ 409 w 563"/>
                <a:gd name="T49" fmla="*/ 362 h 364"/>
                <a:gd name="T50" fmla="*/ 458 w 563"/>
                <a:gd name="T51" fmla="*/ 359 h 364"/>
                <a:gd name="T52" fmla="*/ 495 w 563"/>
                <a:gd name="T53" fmla="*/ 348 h 364"/>
                <a:gd name="T54" fmla="*/ 511 w 563"/>
                <a:gd name="T55" fmla="*/ 340 h 364"/>
                <a:gd name="T56" fmla="*/ 525 w 563"/>
                <a:gd name="T57" fmla="*/ 332 h 364"/>
                <a:gd name="T58" fmla="*/ 536 w 563"/>
                <a:gd name="T59" fmla="*/ 321 h 364"/>
                <a:gd name="T60" fmla="*/ 549 w 563"/>
                <a:gd name="T61" fmla="*/ 295 h 364"/>
                <a:gd name="T62" fmla="*/ 557 w 563"/>
                <a:gd name="T63" fmla="*/ 257 h 364"/>
                <a:gd name="T64" fmla="*/ 563 w 563"/>
                <a:gd name="T65" fmla="*/ 217 h 364"/>
                <a:gd name="T66" fmla="*/ 563 w 563"/>
                <a:gd name="T67" fmla="*/ 174 h 364"/>
                <a:gd name="T68" fmla="*/ 557 w 563"/>
                <a:gd name="T69" fmla="*/ 134 h 364"/>
                <a:gd name="T70" fmla="*/ 555 w 563"/>
                <a:gd name="T71" fmla="*/ 96 h 364"/>
                <a:gd name="T72" fmla="*/ 549 w 563"/>
                <a:gd name="T73" fmla="*/ 67 h 364"/>
                <a:gd name="T74" fmla="*/ 546 w 563"/>
                <a:gd name="T75" fmla="*/ 56 h 364"/>
                <a:gd name="T76" fmla="*/ 541 w 563"/>
                <a:gd name="T77" fmla="*/ 40 h 364"/>
                <a:gd name="T78" fmla="*/ 536 w 563"/>
                <a:gd name="T79" fmla="*/ 29 h 364"/>
                <a:gd name="T80" fmla="*/ 528 w 563"/>
                <a:gd name="T81" fmla="*/ 21 h 364"/>
                <a:gd name="T82" fmla="*/ 520 w 563"/>
                <a:gd name="T83" fmla="*/ 18 h 364"/>
                <a:gd name="T84" fmla="*/ 495 w 563"/>
                <a:gd name="T85" fmla="*/ 16 h 364"/>
                <a:gd name="T86" fmla="*/ 466 w 563"/>
                <a:gd name="T87" fmla="*/ 16 h 364"/>
                <a:gd name="T88" fmla="*/ 450 w 563"/>
                <a:gd name="T89" fmla="*/ 13 h 364"/>
                <a:gd name="T90" fmla="*/ 409 w 563"/>
                <a:gd name="T91" fmla="*/ 13 h 364"/>
                <a:gd name="T92" fmla="*/ 364 w 563"/>
                <a:gd name="T93" fmla="*/ 16 h 364"/>
                <a:gd name="T94" fmla="*/ 320 w 563"/>
                <a:gd name="T95" fmla="*/ 16 h 364"/>
                <a:gd name="T96" fmla="*/ 283 w 563"/>
                <a:gd name="T97" fmla="*/ 13 h 364"/>
                <a:gd name="T98" fmla="*/ 248 w 563"/>
                <a:gd name="T99" fmla="*/ 8 h 364"/>
                <a:gd name="T100" fmla="*/ 213 w 563"/>
                <a:gd name="T101" fmla="*/ 2 h 364"/>
                <a:gd name="T102" fmla="*/ 186 w 563"/>
                <a:gd name="T103" fmla="*/ 0 h 364"/>
                <a:gd name="T104" fmla="*/ 175 w 563"/>
                <a:gd name="T105" fmla="*/ 0 h 3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3"/>
                <a:gd name="T160" fmla="*/ 0 h 364"/>
                <a:gd name="T161" fmla="*/ 563 w 563"/>
                <a:gd name="T162" fmla="*/ 364 h 3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3" h="364">
                  <a:moveTo>
                    <a:pt x="175" y="0"/>
                  </a:moveTo>
                  <a:lnTo>
                    <a:pt x="148" y="5"/>
                  </a:lnTo>
                  <a:lnTo>
                    <a:pt x="132" y="8"/>
                  </a:lnTo>
                  <a:lnTo>
                    <a:pt x="119" y="10"/>
                  </a:lnTo>
                  <a:lnTo>
                    <a:pt x="108" y="16"/>
                  </a:lnTo>
                  <a:lnTo>
                    <a:pt x="94" y="21"/>
                  </a:lnTo>
                  <a:lnTo>
                    <a:pt x="81" y="29"/>
                  </a:lnTo>
                  <a:lnTo>
                    <a:pt x="70" y="37"/>
                  </a:lnTo>
                  <a:lnTo>
                    <a:pt x="59" y="48"/>
                  </a:lnTo>
                  <a:lnTo>
                    <a:pt x="46" y="61"/>
                  </a:lnTo>
                  <a:lnTo>
                    <a:pt x="35" y="75"/>
                  </a:lnTo>
                  <a:lnTo>
                    <a:pt x="24" y="91"/>
                  </a:lnTo>
                  <a:lnTo>
                    <a:pt x="14" y="104"/>
                  </a:lnTo>
                  <a:lnTo>
                    <a:pt x="8" y="120"/>
                  </a:lnTo>
                  <a:lnTo>
                    <a:pt x="3" y="128"/>
                  </a:lnTo>
                  <a:lnTo>
                    <a:pt x="3" y="136"/>
                  </a:lnTo>
                  <a:lnTo>
                    <a:pt x="0" y="142"/>
                  </a:lnTo>
                  <a:lnTo>
                    <a:pt x="0" y="150"/>
                  </a:lnTo>
                  <a:lnTo>
                    <a:pt x="0" y="158"/>
                  </a:lnTo>
                  <a:lnTo>
                    <a:pt x="0" y="166"/>
                  </a:lnTo>
                  <a:lnTo>
                    <a:pt x="3" y="182"/>
                  </a:lnTo>
                  <a:lnTo>
                    <a:pt x="8" y="195"/>
                  </a:lnTo>
                  <a:lnTo>
                    <a:pt x="16" y="212"/>
                  </a:lnTo>
                  <a:lnTo>
                    <a:pt x="27" y="228"/>
                  </a:lnTo>
                  <a:lnTo>
                    <a:pt x="35" y="244"/>
                  </a:lnTo>
                  <a:lnTo>
                    <a:pt x="49" y="257"/>
                  </a:lnTo>
                  <a:lnTo>
                    <a:pt x="59" y="271"/>
                  </a:lnTo>
                  <a:lnTo>
                    <a:pt x="70" y="284"/>
                  </a:lnTo>
                  <a:lnTo>
                    <a:pt x="81" y="295"/>
                  </a:lnTo>
                  <a:lnTo>
                    <a:pt x="92" y="305"/>
                  </a:lnTo>
                  <a:lnTo>
                    <a:pt x="103" y="319"/>
                  </a:lnTo>
                  <a:lnTo>
                    <a:pt x="111" y="321"/>
                  </a:lnTo>
                  <a:lnTo>
                    <a:pt x="119" y="327"/>
                  </a:lnTo>
                  <a:lnTo>
                    <a:pt x="127" y="332"/>
                  </a:lnTo>
                  <a:lnTo>
                    <a:pt x="135" y="335"/>
                  </a:lnTo>
                  <a:lnTo>
                    <a:pt x="146" y="340"/>
                  </a:lnTo>
                  <a:lnTo>
                    <a:pt x="156" y="343"/>
                  </a:lnTo>
                  <a:lnTo>
                    <a:pt x="170" y="346"/>
                  </a:lnTo>
                  <a:lnTo>
                    <a:pt x="183" y="348"/>
                  </a:lnTo>
                  <a:lnTo>
                    <a:pt x="191" y="348"/>
                  </a:lnTo>
                  <a:lnTo>
                    <a:pt x="199" y="351"/>
                  </a:lnTo>
                  <a:lnTo>
                    <a:pt x="218" y="354"/>
                  </a:lnTo>
                  <a:lnTo>
                    <a:pt x="240" y="356"/>
                  </a:lnTo>
                  <a:lnTo>
                    <a:pt x="261" y="356"/>
                  </a:lnTo>
                  <a:lnTo>
                    <a:pt x="285" y="359"/>
                  </a:lnTo>
                  <a:lnTo>
                    <a:pt x="310" y="362"/>
                  </a:lnTo>
                  <a:lnTo>
                    <a:pt x="334" y="362"/>
                  </a:lnTo>
                  <a:lnTo>
                    <a:pt x="361" y="364"/>
                  </a:lnTo>
                  <a:lnTo>
                    <a:pt x="385" y="364"/>
                  </a:lnTo>
                  <a:lnTo>
                    <a:pt x="409" y="362"/>
                  </a:lnTo>
                  <a:lnTo>
                    <a:pt x="433" y="362"/>
                  </a:lnTo>
                  <a:lnTo>
                    <a:pt x="458" y="359"/>
                  </a:lnTo>
                  <a:lnTo>
                    <a:pt x="477" y="354"/>
                  </a:lnTo>
                  <a:lnTo>
                    <a:pt x="495" y="348"/>
                  </a:lnTo>
                  <a:lnTo>
                    <a:pt x="503" y="346"/>
                  </a:lnTo>
                  <a:lnTo>
                    <a:pt x="511" y="340"/>
                  </a:lnTo>
                  <a:lnTo>
                    <a:pt x="520" y="338"/>
                  </a:lnTo>
                  <a:lnTo>
                    <a:pt x="525" y="332"/>
                  </a:lnTo>
                  <a:lnTo>
                    <a:pt x="530" y="327"/>
                  </a:lnTo>
                  <a:lnTo>
                    <a:pt x="536" y="321"/>
                  </a:lnTo>
                  <a:lnTo>
                    <a:pt x="544" y="308"/>
                  </a:lnTo>
                  <a:lnTo>
                    <a:pt x="549" y="295"/>
                  </a:lnTo>
                  <a:lnTo>
                    <a:pt x="555" y="276"/>
                  </a:lnTo>
                  <a:lnTo>
                    <a:pt x="557" y="257"/>
                  </a:lnTo>
                  <a:lnTo>
                    <a:pt x="560" y="238"/>
                  </a:lnTo>
                  <a:lnTo>
                    <a:pt x="563" y="217"/>
                  </a:lnTo>
                  <a:lnTo>
                    <a:pt x="563" y="195"/>
                  </a:lnTo>
                  <a:lnTo>
                    <a:pt x="563" y="174"/>
                  </a:lnTo>
                  <a:lnTo>
                    <a:pt x="560" y="155"/>
                  </a:lnTo>
                  <a:lnTo>
                    <a:pt x="557" y="134"/>
                  </a:lnTo>
                  <a:lnTo>
                    <a:pt x="557" y="115"/>
                  </a:lnTo>
                  <a:lnTo>
                    <a:pt x="555" y="96"/>
                  </a:lnTo>
                  <a:lnTo>
                    <a:pt x="552" y="80"/>
                  </a:lnTo>
                  <a:lnTo>
                    <a:pt x="549" y="67"/>
                  </a:lnTo>
                  <a:lnTo>
                    <a:pt x="546" y="61"/>
                  </a:lnTo>
                  <a:lnTo>
                    <a:pt x="546" y="56"/>
                  </a:lnTo>
                  <a:lnTo>
                    <a:pt x="544" y="48"/>
                  </a:lnTo>
                  <a:lnTo>
                    <a:pt x="541" y="40"/>
                  </a:lnTo>
                  <a:lnTo>
                    <a:pt x="538" y="32"/>
                  </a:lnTo>
                  <a:lnTo>
                    <a:pt x="536" y="29"/>
                  </a:lnTo>
                  <a:lnTo>
                    <a:pt x="533" y="24"/>
                  </a:lnTo>
                  <a:lnTo>
                    <a:pt x="528" y="21"/>
                  </a:lnTo>
                  <a:lnTo>
                    <a:pt x="522" y="18"/>
                  </a:lnTo>
                  <a:lnTo>
                    <a:pt x="520" y="18"/>
                  </a:lnTo>
                  <a:lnTo>
                    <a:pt x="506" y="16"/>
                  </a:lnTo>
                  <a:lnTo>
                    <a:pt x="495" y="16"/>
                  </a:lnTo>
                  <a:lnTo>
                    <a:pt x="479" y="16"/>
                  </a:lnTo>
                  <a:lnTo>
                    <a:pt x="466" y="16"/>
                  </a:lnTo>
                  <a:lnTo>
                    <a:pt x="458" y="16"/>
                  </a:lnTo>
                  <a:lnTo>
                    <a:pt x="450" y="13"/>
                  </a:lnTo>
                  <a:lnTo>
                    <a:pt x="431" y="13"/>
                  </a:lnTo>
                  <a:lnTo>
                    <a:pt x="409" y="13"/>
                  </a:lnTo>
                  <a:lnTo>
                    <a:pt x="388" y="13"/>
                  </a:lnTo>
                  <a:lnTo>
                    <a:pt x="364" y="16"/>
                  </a:lnTo>
                  <a:lnTo>
                    <a:pt x="342" y="16"/>
                  </a:lnTo>
                  <a:lnTo>
                    <a:pt x="320" y="16"/>
                  </a:lnTo>
                  <a:lnTo>
                    <a:pt x="302" y="16"/>
                  </a:lnTo>
                  <a:lnTo>
                    <a:pt x="283" y="13"/>
                  </a:lnTo>
                  <a:lnTo>
                    <a:pt x="264" y="13"/>
                  </a:lnTo>
                  <a:lnTo>
                    <a:pt x="248" y="8"/>
                  </a:lnTo>
                  <a:lnTo>
                    <a:pt x="229" y="5"/>
                  </a:lnTo>
                  <a:lnTo>
                    <a:pt x="213" y="2"/>
                  </a:lnTo>
                  <a:lnTo>
                    <a:pt x="199" y="0"/>
                  </a:lnTo>
                  <a:lnTo>
                    <a:pt x="186" y="0"/>
                  </a:lnTo>
                  <a:lnTo>
                    <a:pt x="181" y="0"/>
                  </a:lnTo>
                  <a:lnTo>
                    <a:pt x="175"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39" name="Rectangle 10">
              <a:extLst>
                <a:ext uri="{FF2B5EF4-FFF2-40B4-BE49-F238E27FC236}">
                  <a16:creationId xmlns:a16="http://schemas.microsoft.com/office/drawing/2014/main" id="{12E42E00-0E52-4F48-9E47-69FF57625A6A}"/>
                </a:ext>
              </a:extLst>
            </p:cNvPr>
            <p:cNvSpPr>
              <a:spLocks noChangeArrowheads="1"/>
            </p:cNvSpPr>
            <p:nvPr/>
          </p:nvSpPr>
          <p:spPr bwMode="auto">
            <a:xfrm>
              <a:off x="4346086" y="1490773"/>
              <a:ext cx="222818" cy="492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3200" dirty="0">
                  <a:solidFill>
                    <a:schemeClr val="bg1"/>
                  </a:solidFill>
                </a:rPr>
                <a:t>B</a:t>
              </a:r>
            </a:p>
          </p:txBody>
        </p:sp>
      </p:grpSp>
      <p:sp>
        <p:nvSpPr>
          <p:cNvPr id="251" name="Line 22">
            <a:extLst>
              <a:ext uri="{FF2B5EF4-FFF2-40B4-BE49-F238E27FC236}">
                <a16:creationId xmlns:a16="http://schemas.microsoft.com/office/drawing/2014/main" id="{AA591A70-D865-DF48-A927-67C81D690159}"/>
              </a:ext>
            </a:extLst>
          </p:cNvPr>
          <p:cNvSpPr>
            <a:spLocks noChangeShapeType="1"/>
          </p:cNvSpPr>
          <p:nvPr/>
        </p:nvSpPr>
        <p:spPr bwMode="auto">
          <a:xfrm>
            <a:off x="4877431" y="1734594"/>
            <a:ext cx="665163" cy="276225"/>
          </a:xfrm>
          <a:prstGeom prst="line">
            <a:avLst/>
          </a:prstGeom>
          <a:noFill/>
          <a:ln w="174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52" name="Line 23">
            <a:extLst>
              <a:ext uri="{FF2B5EF4-FFF2-40B4-BE49-F238E27FC236}">
                <a16:creationId xmlns:a16="http://schemas.microsoft.com/office/drawing/2014/main" id="{F6A31CA1-6D75-4F45-8F9E-E7EE6105F53C}"/>
              </a:ext>
            </a:extLst>
          </p:cNvPr>
          <p:cNvSpPr>
            <a:spLocks noChangeShapeType="1"/>
          </p:cNvSpPr>
          <p:nvPr/>
        </p:nvSpPr>
        <p:spPr bwMode="auto">
          <a:xfrm flipV="1">
            <a:off x="4920293" y="2117182"/>
            <a:ext cx="669925" cy="566738"/>
          </a:xfrm>
          <a:prstGeom prst="line">
            <a:avLst/>
          </a:prstGeom>
          <a:noFill/>
          <a:ln w="174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54" name="Line 25">
            <a:extLst>
              <a:ext uri="{FF2B5EF4-FFF2-40B4-BE49-F238E27FC236}">
                <a16:creationId xmlns:a16="http://schemas.microsoft.com/office/drawing/2014/main" id="{804A668C-99C3-C34B-A510-DEAA2A583752}"/>
              </a:ext>
            </a:extLst>
          </p:cNvPr>
          <p:cNvSpPr>
            <a:spLocks noChangeShapeType="1"/>
          </p:cNvSpPr>
          <p:nvPr/>
        </p:nvSpPr>
        <p:spPr bwMode="auto">
          <a:xfrm flipV="1">
            <a:off x="3791581" y="1874294"/>
            <a:ext cx="290513" cy="234950"/>
          </a:xfrm>
          <a:prstGeom prst="line">
            <a:avLst/>
          </a:prstGeom>
          <a:noFill/>
          <a:ln w="555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55" name="Line 26">
            <a:extLst>
              <a:ext uri="{FF2B5EF4-FFF2-40B4-BE49-F238E27FC236}">
                <a16:creationId xmlns:a16="http://schemas.microsoft.com/office/drawing/2014/main" id="{E1D1A110-7690-7041-9B8F-73E3BA5CD6B6}"/>
              </a:ext>
            </a:extLst>
          </p:cNvPr>
          <p:cNvSpPr>
            <a:spLocks noChangeShapeType="1"/>
          </p:cNvSpPr>
          <p:nvPr/>
        </p:nvSpPr>
        <p:spPr bwMode="auto">
          <a:xfrm flipH="1" flipV="1">
            <a:off x="4664705" y="2002882"/>
            <a:ext cx="1423" cy="538612"/>
          </a:xfrm>
          <a:prstGeom prst="line">
            <a:avLst/>
          </a:prstGeom>
          <a:noFill/>
          <a:ln w="555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56" name="Line 27">
            <a:extLst>
              <a:ext uri="{FF2B5EF4-FFF2-40B4-BE49-F238E27FC236}">
                <a16:creationId xmlns:a16="http://schemas.microsoft.com/office/drawing/2014/main" id="{A9456C19-2E00-BC4E-AEB5-F981440BD8C4}"/>
              </a:ext>
            </a:extLst>
          </p:cNvPr>
          <p:cNvSpPr>
            <a:spLocks noChangeShapeType="1"/>
          </p:cNvSpPr>
          <p:nvPr/>
        </p:nvSpPr>
        <p:spPr bwMode="auto">
          <a:xfrm>
            <a:off x="3816981" y="2428332"/>
            <a:ext cx="265113" cy="165100"/>
          </a:xfrm>
          <a:prstGeom prst="line">
            <a:avLst/>
          </a:prstGeom>
          <a:noFill/>
          <a:ln w="555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grpSp>
        <p:nvGrpSpPr>
          <p:cNvPr id="3" name="Group 2">
            <a:extLst>
              <a:ext uri="{FF2B5EF4-FFF2-40B4-BE49-F238E27FC236}">
                <a16:creationId xmlns:a16="http://schemas.microsoft.com/office/drawing/2014/main" id="{4D28DBA4-809E-E445-96B6-C8231D3525DE}"/>
              </a:ext>
            </a:extLst>
          </p:cNvPr>
          <p:cNvGrpSpPr/>
          <p:nvPr/>
        </p:nvGrpSpPr>
        <p:grpSpPr>
          <a:xfrm>
            <a:off x="6282368" y="1597639"/>
            <a:ext cx="3162301" cy="1711325"/>
            <a:chOff x="6282368" y="1597639"/>
            <a:chExt cx="3162301" cy="1711325"/>
          </a:xfrm>
        </p:grpSpPr>
        <p:sp>
          <p:nvSpPr>
            <p:cNvPr id="257" name="Rectangle 28">
              <a:extLst>
                <a:ext uri="{FF2B5EF4-FFF2-40B4-BE49-F238E27FC236}">
                  <a16:creationId xmlns:a16="http://schemas.microsoft.com/office/drawing/2014/main" id="{EA3BB9F5-969D-254D-AAFB-97DB8E65CC42}"/>
                </a:ext>
              </a:extLst>
            </p:cNvPr>
            <p:cNvSpPr>
              <a:spLocks noChangeArrowheads="1"/>
            </p:cNvSpPr>
            <p:nvPr/>
          </p:nvSpPr>
          <p:spPr bwMode="auto">
            <a:xfrm>
              <a:off x="6282368" y="1597639"/>
              <a:ext cx="965200" cy="4508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p>
          </p:txBody>
        </p:sp>
        <p:sp>
          <p:nvSpPr>
            <p:cNvPr id="258" name="Rectangle 29">
              <a:extLst>
                <a:ext uri="{FF2B5EF4-FFF2-40B4-BE49-F238E27FC236}">
                  <a16:creationId xmlns:a16="http://schemas.microsoft.com/office/drawing/2014/main" id="{0F2B0DF9-A08C-E449-8820-FB88603361FD}"/>
                </a:ext>
              </a:extLst>
            </p:cNvPr>
            <p:cNvSpPr>
              <a:spLocks noChangeArrowheads="1"/>
            </p:cNvSpPr>
            <p:nvPr/>
          </p:nvSpPr>
          <p:spPr bwMode="auto">
            <a:xfrm>
              <a:off x="6757320" y="2261646"/>
              <a:ext cx="835025"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legend</a:t>
              </a:r>
              <a:r>
                <a:rPr lang="en-US" sz="1700" b="1" dirty="0">
                  <a:solidFill>
                    <a:srgbClr val="000000"/>
                  </a:solidFill>
                </a:rPr>
                <a:t>:</a:t>
              </a:r>
              <a:endParaRPr lang="en-US" dirty="0"/>
            </a:p>
          </p:txBody>
        </p:sp>
        <p:sp>
          <p:nvSpPr>
            <p:cNvPr id="259" name="Rectangle 30">
              <a:extLst>
                <a:ext uri="{FF2B5EF4-FFF2-40B4-BE49-F238E27FC236}">
                  <a16:creationId xmlns:a16="http://schemas.microsoft.com/office/drawing/2014/main" id="{38525EEC-220F-6442-A6FD-576D6BDF75FB}"/>
                </a:ext>
              </a:extLst>
            </p:cNvPr>
            <p:cNvSpPr>
              <a:spLocks noChangeArrowheads="1"/>
            </p:cNvSpPr>
            <p:nvPr/>
          </p:nvSpPr>
          <p:spPr bwMode="auto">
            <a:xfrm>
              <a:off x="7072943" y="1669076"/>
              <a:ext cx="60325" cy="258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700" dirty="0">
                  <a:solidFill>
                    <a:srgbClr val="000000"/>
                  </a:solidFill>
                </a:rPr>
                <a:t> </a:t>
              </a:r>
              <a:endParaRPr lang="en-US" dirty="0"/>
            </a:p>
          </p:txBody>
        </p:sp>
        <p:sp>
          <p:nvSpPr>
            <p:cNvPr id="260" name="Rectangle 31">
              <a:extLst>
                <a:ext uri="{FF2B5EF4-FFF2-40B4-BE49-F238E27FC236}">
                  <a16:creationId xmlns:a16="http://schemas.microsoft.com/office/drawing/2014/main" id="{BBF94024-B3CB-F54E-A997-091AAB21C867}"/>
                </a:ext>
              </a:extLst>
            </p:cNvPr>
            <p:cNvSpPr>
              <a:spLocks noChangeArrowheads="1"/>
            </p:cNvSpPr>
            <p:nvPr/>
          </p:nvSpPr>
          <p:spPr bwMode="auto">
            <a:xfrm>
              <a:off x="8204831" y="2516801"/>
              <a:ext cx="1160463" cy="7921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p>
          </p:txBody>
        </p:sp>
        <p:sp>
          <p:nvSpPr>
            <p:cNvPr id="261" name="Rectangle 32">
              <a:extLst>
                <a:ext uri="{FF2B5EF4-FFF2-40B4-BE49-F238E27FC236}">
                  <a16:creationId xmlns:a16="http://schemas.microsoft.com/office/drawing/2014/main" id="{86876C5B-4C7E-6045-A2E6-2D64AA586E14}"/>
                </a:ext>
              </a:extLst>
            </p:cNvPr>
            <p:cNvSpPr>
              <a:spLocks noChangeArrowheads="1"/>
            </p:cNvSpPr>
            <p:nvPr/>
          </p:nvSpPr>
          <p:spPr bwMode="auto">
            <a:xfrm>
              <a:off x="8331831" y="2580301"/>
              <a:ext cx="11128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customer </a:t>
              </a:r>
              <a:endParaRPr lang="en-US" sz="2000" dirty="0"/>
            </a:p>
          </p:txBody>
        </p:sp>
        <p:sp>
          <p:nvSpPr>
            <p:cNvPr id="262" name="Rectangle 33">
              <a:extLst>
                <a:ext uri="{FF2B5EF4-FFF2-40B4-BE49-F238E27FC236}">
                  <a16:creationId xmlns:a16="http://schemas.microsoft.com/office/drawing/2014/main" id="{91309A28-5587-B847-921C-1169530D0CCF}"/>
                </a:ext>
              </a:extLst>
            </p:cNvPr>
            <p:cNvSpPr>
              <a:spLocks noChangeArrowheads="1"/>
            </p:cNvSpPr>
            <p:nvPr/>
          </p:nvSpPr>
          <p:spPr bwMode="auto">
            <a:xfrm>
              <a:off x="8331831" y="2831126"/>
              <a:ext cx="9588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network:</a:t>
              </a:r>
              <a:endParaRPr lang="en-US" sz="2000" dirty="0"/>
            </a:p>
          </p:txBody>
        </p:sp>
        <p:sp>
          <p:nvSpPr>
            <p:cNvPr id="263" name="Rectangle 34">
              <a:extLst>
                <a:ext uri="{FF2B5EF4-FFF2-40B4-BE49-F238E27FC236}">
                  <a16:creationId xmlns:a16="http://schemas.microsoft.com/office/drawing/2014/main" id="{D88C1427-E785-594C-A147-9BF9C7A01E4B}"/>
                </a:ext>
              </a:extLst>
            </p:cNvPr>
            <p:cNvSpPr>
              <a:spLocks noChangeArrowheads="1"/>
            </p:cNvSpPr>
            <p:nvPr/>
          </p:nvSpPr>
          <p:spPr bwMode="auto">
            <a:xfrm>
              <a:off x="9097006" y="2831126"/>
              <a:ext cx="698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 </a:t>
              </a:r>
              <a:endParaRPr lang="en-US" sz="2000" dirty="0"/>
            </a:p>
          </p:txBody>
        </p:sp>
        <p:sp>
          <p:nvSpPr>
            <p:cNvPr id="264" name="Rectangle 35">
              <a:extLst>
                <a:ext uri="{FF2B5EF4-FFF2-40B4-BE49-F238E27FC236}">
                  <a16:creationId xmlns:a16="http://schemas.microsoft.com/office/drawing/2014/main" id="{09BE3C5F-6857-0641-A39C-3D26CF65DF64}"/>
                </a:ext>
              </a:extLst>
            </p:cNvPr>
            <p:cNvSpPr>
              <a:spLocks noChangeArrowheads="1"/>
            </p:cNvSpPr>
            <p:nvPr/>
          </p:nvSpPr>
          <p:spPr bwMode="auto">
            <a:xfrm>
              <a:off x="8204831" y="1623039"/>
              <a:ext cx="1106488" cy="6731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p>
          </p:txBody>
        </p:sp>
        <p:sp>
          <p:nvSpPr>
            <p:cNvPr id="265" name="Rectangle 36">
              <a:extLst>
                <a:ext uri="{FF2B5EF4-FFF2-40B4-BE49-F238E27FC236}">
                  <a16:creationId xmlns:a16="http://schemas.microsoft.com/office/drawing/2014/main" id="{79A54306-01E1-864E-89D7-889A01740E68}"/>
                </a:ext>
              </a:extLst>
            </p:cNvPr>
            <p:cNvSpPr>
              <a:spLocks noChangeArrowheads="1"/>
            </p:cNvSpPr>
            <p:nvPr/>
          </p:nvSpPr>
          <p:spPr bwMode="auto">
            <a:xfrm>
              <a:off x="8331831" y="1686539"/>
              <a:ext cx="917575"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provider</a:t>
              </a:r>
              <a:endParaRPr lang="en-US" sz="2000" dirty="0"/>
            </a:p>
          </p:txBody>
        </p:sp>
        <p:sp>
          <p:nvSpPr>
            <p:cNvPr id="266" name="Rectangle 37">
              <a:extLst>
                <a:ext uri="{FF2B5EF4-FFF2-40B4-BE49-F238E27FC236}">
                  <a16:creationId xmlns:a16="http://schemas.microsoft.com/office/drawing/2014/main" id="{ACDD58AC-25A2-0E46-8F1B-98BD2643115D}"/>
                </a:ext>
              </a:extLst>
            </p:cNvPr>
            <p:cNvSpPr>
              <a:spLocks noChangeArrowheads="1"/>
            </p:cNvSpPr>
            <p:nvPr/>
          </p:nvSpPr>
          <p:spPr bwMode="auto">
            <a:xfrm>
              <a:off x="9054143" y="1686539"/>
              <a:ext cx="698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 </a:t>
              </a:r>
              <a:endParaRPr lang="en-US" sz="2000" dirty="0"/>
            </a:p>
          </p:txBody>
        </p:sp>
        <p:sp>
          <p:nvSpPr>
            <p:cNvPr id="267" name="Rectangle 38">
              <a:extLst>
                <a:ext uri="{FF2B5EF4-FFF2-40B4-BE49-F238E27FC236}">
                  <a16:creationId xmlns:a16="http://schemas.microsoft.com/office/drawing/2014/main" id="{CAF41458-347C-CE42-B2A1-363CAF8D8821}"/>
                </a:ext>
              </a:extLst>
            </p:cNvPr>
            <p:cNvSpPr>
              <a:spLocks noChangeArrowheads="1"/>
            </p:cNvSpPr>
            <p:nvPr/>
          </p:nvSpPr>
          <p:spPr bwMode="auto">
            <a:xfrm>
              <a:off x="8331831" y="1932601"/>
              <a:ext cx="8890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network</a:t>
              </a:r>
              <a:endParaRPr lang="en-US" sz="2000" dirty="0"/>
            </a:p>
          </p:txBody>
        </p:sp>
        <p:sp>
          <p:nvSpPr>
            <p:cNvPr id="268" name="Rectangle 39">
              <a:extLst>
                <a:ext uri="{FF2B5EF4-FFF2-40B4-BE49-F238E27FC236}">
                  <a16:creationId xmlns:a16="http://schemas.microsoft.com/office/drawing/2014/main" id="{91ACC31C-BC1D-C64F-809C-7953465C734B}"/>
                </a:ext>
              </a:extLst>
            </p:cNvPr>
            <p:cNvSpPr>
              <a:spLocks noChangeArrowheads="1"/>
            </p:cNvSpPr>
            <p:nvPr/>
          </p:nvSpPr>
          <p:spPr bwMode="auto">
            <a:xfrm>
              <a:off x="9036681" y="1932601"/>
              <a:ext cx="698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 </a:t>
              </a:r>
              <a:endParaRPr lang="en-US" sz="2000" dirty="0"/>
            </a:p>
          </p:txBody>
        </p:sp>
        <p:sp>
          <p:nvSpPr>
            <p:cNvPr id="269" name="Freeform 40">
              <a:extLst>
                <a:ext uri="{FF2B5EF4-FFF2-40B4-BE49-F238E27FC236}">
                  <a16:creationId xmlns:a16="http://schemas.microsoft.com/office/drawing/2014/main" id="{20CA1EB8-B9A7-6F47-A51D-2BBBDD4C725C}"/>
                </a:ext>
              </a:extLst>
            </p:cNvPr>
            <p:cNvSpPr>
              <a:spLocks/>
            </p:cNvSpPr>
            <p:nvPr/>
          </p:nvSpPr>
          <p:spPr bwMode="auto">
            <a:xfrm>
              <a:off x="7392031" y="1673839"/>
              <a:ext cx="893763" cy="574675"/>
            </a:xfrm>
            <a:custGeom>
              <a:avLst/>
              <a:gdLst>
                <a:gd name="T0" fmla="*/ 162 w 563"/>
                <a:gd name="T1" fmla="*/ 0 h 362"/>
                <a:gd name="T2" fmla="*/ 132 w 563"/>
                <a:gd name="T3" fmla="*/ 5 h 362"/>
                <a:gd name="T4" fmla="*/ 108 w 563"/>
                <a:gd name="T5" fmla="*/ 13 h 362"/>
                <a:gd name="T6" fmla="*/ 81 w 563"/>
                <a:gd name="T7" fmla="*/ 30 h 362"/>
                <a:gd name="T8" fmla="*/ 60 w 563"/>
                <a:gd name="T9" fmla="*/ 48 h 362"/>
                <a:gd name="T10" fmla="*/ 35 w 563"/>
                <a:gd name="T11" fmla="*/ 72 h 362"/>
                <a:gd name="T12" fmla="*/ 14 w 563"/>
                <a:gd name="T13" fmla="*/ 102 h 362"/>
                <a:gd name="T14" fmla="*/ 3 w 563"/>
                <a:gd name="T15" fmla="*/ 126 h 362"/>
                <a:gd name="T16" fmla="*/ 0 w 563"/>
                <a:gd name="T17" fmla="*/ 140 h 362"/>
                <a:gd name="T18" fmla="*/ 0 w 563"/>
                <a:gd name="T19" fmla="*/ 156 h 362"/>
                <a:gd name="T20" fmla="*/ 3 w 563"/>
                <a:gd name="T21" fmla="*/ 180 h 362"/>
                <a:gd name="T22" fmla="*/ 17 w 563"/>
                <a:gd name="T23" fmla="*/ 212 h 362"/>
                <a:gd name="T24" fmla="*/ 35 w 563"/>
                <a:gd name="T25" fmla="*/ 241 h 362"/>
                <a:gd name="T26" fmla="*/ 60 w 563"/>
                <a:gd name="T27" fmla="*/ 268 h 362"/>
                <a:gd name="T28" fmla="*/ 81 w 563"/>
                <a:gd name="T29" fmla="*/ 292 h 362"/>
                <a:gd name="T30" fmla="*/ 103 w 563"/>
                <a:gd name="T31" fmla="*/ 316 h 362"/>
                <a:gd name="T32" fmla="*/ 119 w 563"/>
                <a:gd name="T33" fmla="*/ 327 h 362"/>
                <a:gd name="T34" fmla="*/ 135 w 563"/>
                <a:gd name="T35" fmla="*/ 335 h 362"/>
                <a:gd name="T36" fmla="*/ 156 w 563"/>
                <a:gd name="T37" fmla="*/ 341 h 362"/>
                <a:gd name="T38" fmla="*/ 183 w 563"/>
                <a:gd name="T39" fmla="*/ 346 h 362"/>
                <a:gd name="T40" fmla="*/ 200 w 563"/>
                <a:gd name="T41" fmla="*/ 349 h 362"/>
                <a:gd name="T42" fmla="*/ 240 w 563"/>
                <a:gd name="T43" fmla="*/ 354 h 362"/>
                <a:gd name="T44" fmla="*/ 286 w 563"/>
                <a:gd name="T45" fmla="*/ 357 h 362"/>
                <a:gd name="T46" fmla="*/ 334 w 563"/>
                <a:gd name="T47" fmla="*/ 359 h 362"/>
                <a:gd name="T48" fmla="*/ 385 w 563"/>
                <a:gd name="T49" fmla="*/ 362 h 362"/>
                <a:gd name="T50" fmla="*/ 434 w 563"/>
                <a:gd name="T51" fmla="*/ 359 h 362"/>
                <a:gd name="T52" fmla="*/ 477 w 563"/>
                <a:gd name="T53" fmla="*/ 351 h 362"/>
                <a:gd name="T54" fmla="*/ 504 w 563"/>
                <a:gd name="T55" fmla="*/ 343 h 362"/>
                <a:gd name="T56" fmla="*/ 517 w 563"/>
                <a:gd name="T57" fmla="*/ 335 h 362"/>
                <a:gd name="T58" fmla="*/ 528 w 563"/>
                <a:gd name="T59" fmla="*/ 325 h 362"/>
                <a:gd name="T60" fmla="*/ 541 w 563"/>
                <a:gd name="T61" fmla="*/ 306 h 362"/>
                <a:gd name="T62" fmla="*/ 555 w 563"/>
                <a:gd name="T63" fmla="*/ 274 h 362"/>
                <a:gd name="T64" fmla="*/ 560 w 563"/>
                <a:gd name="T65" fmla="*/ 236 h 362"/>
                <a:gd name="T66" fmla="*/ 563 w 563"/>
                <a:gd name="T67" fmla="*/ 193 h 362"/>
                <a:gd name="T68" fmla="*/ 560 w 563"/>
                <a:gd name="T69" fmla="*/ 153 h 362"/>
                <a:gd name="T70" fmla="*/ 557 w 563"/>
                <a:gd name="T71" fmla="*/ 113 h 362"/>
                <a:gd name="T72" fmla="*/ 552 w 563"/>
                <a:gd name="T73" fmla="*/ 78 h 362"/>
                <a:gd name="T74" fmla="*/ 547 w 563"/>
                <a:gd name="T75" fmla="*/ 59 h 362"/>
                <a:gd name="T76" fmla="*/ 544 w 563"/>
                <a:gd name="T77" fmla="*/ 46 h 362"/>
                <a:gd name="T78" fmla="*/ 539 w 563"/>
                <a:gd name="T79" fmla="*/ 30 h 362"/>
                <a:gd name="T80" fmla="*/ 533 w 563"/>
                <a:gd name="T81" fmla="*/ 22 h 362"/>
                <a:gd name="T82" fmla="*/ 522 w 563"/>
                <a:gd name="T83" fmla="*/ 19 h 362"/>
                <a:gd name="T84" fmla="*/ 506 w 563"/>
                <a:gd name="T85" fmla="*/ 16 h 362"/>
                <a:gd name="T86" fmla="*/ 479 w 563"/>
                <a:gd name="T87" fmla="*/ 16 h 362"/>
                <a:gd name="T88" fmla="*/ 466 w 563"/>
                <a:gd name="T89" fmla="*/ 13 h 362"/>
                <a:gd name="T90" fmla="*/ 450 w 563"/>
                <a:gd name="T91" fmla="*/ 11 h 362"/>
                <a:gd name="T92" fmla="*/ 409 w 563"/>
                <a:gd name="T93" fmla="*/ 11 h 362"/>
                <a:gd name="T94" fmla="*/ 364 w 563"/>
                <a:gd name="T95" fmla="*/ 13 h 362"/>
                <a:gd name="T96" fmla="*/ 321 w 563"/>
                <a:gd name="T97" fmla="*/ 13 h 362"/>
                <a:gd name="T98" fmla="*/ 283 w 563"/>
                <a:gd name="T99" fmla="*/ 11 h 362"/>
                <a:gd name="T100" fmla="*/ 248 w 563"/>
                <a:gd name="T101" fmla="*/ 5 h 362"/>
                <a:gd name="T102" fmla="*/ 213 w 563"/>
                <a:gd name="T103" fmla="*/ 0 h 362"/>
                <a:gd name="T104" fmla="*/ 186 w 563"/>
                <a:gd name="T105" fmla="*/ 0 h 362"/>
                <a:gd name="T106" fmla="*/ 175 w 563"/>
                <a:gd name="T107" fmla="*/ 0 h 3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3"/>
                <a:gd name="T163" fmla="*/ 0 h 362"/>
                <a:gd name="T164" fmla="*/ 563 w 563"/>
                <a:gd name="T165" fmla="*/ 362 h 3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3" h="362">
                  <a:moveTo>
                    <a:pt x="175" y="0"/>
                  </a:moveTo>
                  <a:lnTo>
                    <a:pt x="162" y="0"/>
                  </a:lnTo>
                  <a:lnTo>
                    <a:pt x="148" y="3"/>
                  </a:lnTo>
                  <a:lnTo>
                    <a:pt x="132" y="5"/>
                  </a:lnTo>
                  <a:lnTo>
                    <a:pt x="119" y="11"/>
                  </a:lnTo>
                  <a:lnTo>
                    <a:pt x="108" y="13"/>
                  </a:lnTo>
                  <a:lnTo>
                    <a:pt x="95" y="22"/>
                  </a:lnTo>
                  <a:lnTo>
                    <a:pt x="81" y="30"/>
                  </a:lnTo>
                  <a:lnTo>
                    <a:pt x="70" y="38"/>
                  </a:lnTo>
                  <a:lnTo>
                    <a:pt x="60" y="48"/>
                  </a:lnTo>
                  <a:lnTo>
                    <a:pt x="46" y="59"/>
                  </a:lnTo>
                  <a:lnTo>
                    <a:pt x="35" y="72"/>
                  </a:lnTo>
                  <a:lnTo>
                    <a:pt x="25" y="89"/>
                  </a:lnTo>
                  <a:lnTo>
                    <a:pt x="14" y="102"/>
                  </a:lnTo>
                  <a:lnTo>
                    <a:pt x="8" y="118"/>
                  </a:lnTo>
                  <a:lnTo>
                    <a:pt x="3" y="126"/>
                  </a:lnTo>
                  <a:lnTo>
                    <a:pt x="3" y="134"/>
                  </a:lnTo>
                  <a:lnTo>
                    <a:pt x="0" y="140"/>
                  </a:lnTo>
                  <a:lnTo>
                    <a:pt x="0" y="148"/>
                  </a:lnTo>
                  <a:lnTo>
                    <a:pt x="0" y="156"/>
                  </a:lnTo>
                  <a:lnTo>
                    <a:pt x="0" y="164"/>
                  </a:lnTo>
                  <a:lnTo>
                    <a:pt x="3" y="180"/>
                  </a:lnTo>
                  <a:lnTo>
                    <a:pt x="8" y="196"/>
                  </a:lnTo>
                  <a:lnTo>
                    <a:pt x="17" y="212"/>
                  </a:lnTo>
                  <a:lnTo>
                    <a:pt x="27" y="225"/>
                  </a:lnTo>
                  <a:lnTo>
                    <a:pt x="35" y="241"/>
                  </a:lnTo>
                  <a:lnTo>
                    <a:pt x="49" y="255"/>
                  </a:lnTo>
                  <a:lnTo>
                    <a:pt x="60" y="268"/>
                  </a:lnTo>
                  <a:lnTo>
                    <a:pt x="70" y="282"/>
                  </a:lnTo>
                  <a:lnTo>
                    <a:pt x="81" y="292"/>
                  </a:lnTo>
                  <a:lnTo>
                    <a:pt x="92" y="306"/>
                  </a:lnTo>
                  <a:lnTo>
                    <a:pt x="103" y="316"/>
                  </a:lnTo>
                  <a:lnTo>
                    <a:pt x="111" y="322"/>
                  </a:lnTo>
                  <a:lnTo>
                    <a:pt x="119" y="327"/>
                  </a:lnTo>
                  <a:lnTo>
                    <a:pt x="127" y="330"/>
                  </a:lnTo>
                  <a:lnTo>
                    <a:pt x="135" y="335"/>
                  </a:lnTo>
                  <a:lnTo>
                    <a:pt x="146" y="338"/>
                  </a:lnTo>
                  <a:lnTo>
                    <a:pt x="156" y="341"/>
                  </a:lnTo>
                  <a:lnTo>
                    <a:pt x="170" y="343"/>
                  </a:lnTo>
                  <a:lnTo>
                    <a:pt x="183" y="346"/>
                  </a:lnTo>
                  <a:lnTo>
                    <a:pt x="191" y="346"/>
                  </a:lnTo>
                  <a:lnTo>
                    <a:pt x="200" y="349"/>
                  </a:lnTo>
                  <a:lnTo>
                    <a:pt x="218" y="351"/>
                  </a:lnTo>
                  <a:lnTo>
                    <a:pt x="240" y="354"/>
                  </a:lnTo>
                  <a:lnTo>
                    <a:pt x="261" y="354"/>
                  </a:lnTo>
                  <a:lnTo>
                    <a:pt x="286" y="357"/>
                  </a:lnTo>
                  <a:lnTo>
                    <a:pt x="310" y="359"/>
                  </a:lnTo>
                  <a:lnTo>
                    <a:pt x="334" y="359"/>
                  </a:lnTo>
                  <a:lnTo>
                    <a:pt x="361" y="362"/>
                  </a:lnTo>
                  <a:lnTo>
                    <a:pt x="385" y="362"/>
                  </a:lnTo>
                  <a:lnTo>
                    <a:pt x="409" y="359"/>
                  </a:lnTo>
                  <a:lnTo>
                    <a:pt x="434" y="359"/>
                  </a:lnTo>
                  <a:lnTo>
                    <a:pt x="455" y="357"/>
                  </a:lnTo>
                  <a:lnTo>
                    <a:pt x="477" y="351"/>
                  </a:lnTo>
                  <a:lnTo>
                    <a:pt x="493" y="346"/>
                  </a:lnTo>
                  <a:lnTo>
                    <a:pt x="504" y="343"/>
                  </a:lnTo>
                  <a:lnTo>
                    <a:pt x="509" y="338"/>
                  </a:lnTo>
                  <a:lnTo>
                    <a:pt x="517" y="335"/>
                  </a:lnTo>
                  <a:lnTo>
                    <a:pt x="522" y="330"/>
                  </a:lnTo>
                  <a:lnTo>
                    <a:pt x="528" y="325"/>
                  </a:lnTo>
                  <a:lnTo>
                    <a:pt x="533" y="319"/>
                  </a:lnTo>
                  <a:lnTo>
                    <a:pt x="541" y="306"/>
                  </a:lnTo>
                  <a:lnTo>
                    <a:pt x="549" y="292"/>
                  </a:lnTo>
                  <a:lnTo>
                    <a:pt x="555" y="274"/>
                  </a:lnTo>
                  <a:lnTo>
                    <a:pt x="557" y="255"/>
                  </a:lnTo>
                  <a:lnTo>
                    <a:pt x="560" y="236"/>
                  </a:lnTo>
                  <a:lnTo>
                    <a:pt x="563" y="215"/>
                  </a:lnTo>
                  <a:lnTo>
                    <a:pt x="563" y="193"/>
                  </a:lnTo>
                  <a:lnTo>
                    <a:pt x="560" y="172"/>
                  </a:lnTo>
                  <a:lnTo>
                    <a:pt x="560" y="153"/>
                  </a:lnTo>
                  <a:lnTo>
                    <a:pt x="557" y="131"/>
                  </a:lnTo>
                  <a:lnTo>
                    <a:pt x="557" y="113"/>
                  </a:lnTo>
                  <a:lnTo>
                    <a:pt x="555" y="94"/>
                  </a:lnTo>
                  <a:lnTo>
                    <a:pt x="552" y="78"/>
                  </a:lnTo>
                  <a:lnTo>
                    <a:pt x="549" y="64"/>
                  </a:lnTo>
                  <a:lnTo>
                    <a:pt x="547" y="59"/>
                  </a:lnTo>
                  <a:lnTo>
                    <a:pt x="547" y="54"/>
                  </a:lnTo>
                  <a:lnTo>
                    <a:pt x="544" y="46"/>
                  </a:lnTo>
                  <a:lnTo>
                    <a:pt x="541" y="38"/>
                  </a:lnTo>
                  <a:lnTo>
                    <a:pt x="539" y="30"/>
                  </a:lnTo>
                  <a:lnTo>
                    <a:pt x="536" y="27"/>
                  </a:lnTo>
                  <a:lnTo>
                    <a:pt x="533" y="22"/>
                  </a:lnTo>
                  <a:lnTo>
                    <a:pt x="528" y="19"/>
                  </a:lnTo>
                  <a:lnTo>
                    <a:pt x="522" y="19"/>
                  </a:lnTo>
                  <a:lnTo>
                    <a:pt x="520" y="16"/>
                  </a:lnTo>
                  <a:lnTo>
                    <a:pt x="506" y="16"/>
                  </a:lnTo>
                  <a:lnTo>
                    <a:pt x="495" y="16"/>
                  </a:lnTo>
                  <a:lnTo>
                    <a:pt x="479" y="16"/>
                  </a:lnTo>
                  <a:lnTo>
                    <a:pt x="474" y="13"/>
                  </a:lnTo>
                  <a:lnTo>
                    <a:pt x="466" y="13"/>
                  </a:lnTo>
                  <a:lnTo>
                    <a:pt x="458" y="13"/>
                  </a:lnTo>
                  <a:lnTo>
                    <a:pt x="450" y="11"/>
                  </a:lnTo>
                  <a:lnTo>
                    <a:pt x="431" y="11"/>
                  </a:lnTo>
                  <a:lnTo>
                    <a:pt x="409" y="11"/>
                  </a:lnTo>
                  <a:lnTo>
                    <a:pt x="388" y="13"/>
                  </a:lnTo>
                  <a:lnTo>
                    <a:pt x="364" y="13"/>
                  </a:lnTo>
                  <a:lnTo>
                    <a:pt x="342" y="13"/>
                  </a:lnTo>
                  <a:lnTo>
                    <a:pt x="321" y="13"/>
                  </a:lnTo>
                  <a:lnTo>
                    <a:pt x="302" y="13"/>
                  </a:lnTo>
                  <a:lnTo>
                    <a:pt x="283" y="11"/>
                  </a:lnTo>
                  <a:lnTo>
                    <a:pt x="264" y="11"/>
                  </a:lnTo>
                  <a:lnTo>
                    <a:pt x="248" y="5"/>
                  </a:lnTo>
                  <a:lnTo>
                    <a:pt x="229" y="3"/>
                  </a:lnTo>
                  <a:lnTo>
                    <a:pt x="213" y="0"/>
                  </a:lnTo>
                  <a:lnTo>
                    <a:pt x="200" y="0"/>
                  </a:lnTo>
                  <a:lnTo>
                    <a:pt x="186" y="0"/>
                  </a:lnTo>
                  <a:lnTo>
                    <a:pt x="181" y="0"/>
                  </a:lnTo>
                  <a:lnTo>
                    <a:pt x="175"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70" name="Freeform 41">
              <a:extLst>
                <a:ext uri="{FF2B5EF4-FFF2-40B4-BE49-F238E27FC236}">
                  <a16:creationId xmlns:a16="http://schemas.microsoft.com/office/drawing/2014/main" id="{52E41D46-1C3B-1E47-8CD3-9673A5CE4027}"/>
                </a:ext>
              </a:extLst>
            </p:cNvPr>
            <p:cNvSpPr>
              <a:spLocks/>
            </p:cNvSpPr>
            <p:nvPr/>
          </p:nvSpPr>
          <p:spPr bwMode="auto">
            <a:xfrm>
              <a:off x="7892093" y="2631101"/>
              <a:ext cx="346075" cy="336550"/>
            </a:xfrm>
            <a:custGeom>
              <a:avLst/>
              <a:gdLst>
                <a:gd name="T0" fmla="*/ 100 w 218"/>
                <a:gd name="T1" fmla="*/ 0 h 212"/>
                <a:gd name="T2" fmla="*/ 78 w 218"/>
                <a:gd name="T3" fmla="*/ 6 h 212"/>
                <a:gd name="T4" fmla="*/ 57 w 218"/>
                <a:gd name="T5" fmla="*/ 14 h 212"/>
                <a:gd name="T6" fmla="*/ 41 w 218"/>
                <a:gd name="T7" fmla="*/ 25 h 212"/>
                <a:gd name="T8" fmla="*/ 24 w 218"/>
                <a:gd name="T9" fmla="*/ 38 h 212"/>
                <a:gd name="T10" fmla="*/ 14 w 218"/>
                <a:gd name="T11" fmla="*/ 57 h 212"/>
                <a:gd name="T12" fmla="*/ 6 w 218"/>
                <a:gd name="T13" fmla="*/ 76 h 212"/>
                <a:gd name="T14" fmla="*/ 0 w 218"/>
                <a:gd name="T15" fmla="*/ 94 h 212"/>
                <a:gd name="T16" fmla="*/ 0 w 218"/>
                <a:gd name="T17" fmla="*/ 116 h 212"/>
                <a:gd name="T18" fmla="*/ 6 w 218"/>
                <a:gd name="T19" fmla="*/ 137 h 212"/>
                <a:gd name="T20" fmla="*/ 14 w 218"/>
                <a:gd name="T21" fmla="*/ 156 h 212"/>
                <a:gd name="T22" fmla="*/ 24 w 218"/>
                <a:gd name="T23" fmla="*/ 172 h 212"/>
                <a:gd name="T24" fmla="*/ 41 w 218"/>
                <a:gd name="T25" fmla="*/ 188 h 212"/>
                <a:gd name="T26" fmla="*/ 57 w 218"/>
                <a:gd name="T27" fmla="*/ 199 h 212"/>
                <a:gd name="T28" fmla="*/ 78 w 218"/>
                <a:gd name="T29" fmla="*/ 207 h 212"/>
                <a:gd name="T30" fmla="*/ 100 w 218"/>
                <a:gd name="T31" fmla="*/ 212 h 212"/>
                <a:gd name="T32" fmla="*/ 121 w 218"/>
                <a:gd name="T33" fmla="*/ 212 h 212"/>
                <a:gd name="T34" fmla="*/ 143 w 218"/>
                <a:gd name="T35" fmla="*/ 207 h 212"/>
                <a:gd name="T36" fmla="*/ 162 w 218"/>
                <a:gd name="T37" fmla="*/ 199 h 212"/>
                <a:gd name="T38" fmla="*/ 178 w 218"/>
                <a:gd name="T39" fmla="*/ 188 h 212"/>
                <a:gd name="T40" fmla="*/ 194 w 218"/>
                <a:gd name="T41" fmla="*/ 172 h 212"/>
                <a:gd name="T42" fmla="*/ 205 w 218"/>
                <a:gd name="T43" fmla="*/ 156 h 212"/>
                <a:gd name="T44" fmla="*/ 213 w 218"/>
                <a:gd name="T45" fmla="*/ 137 h 212"/>
                <a:gd name="T46" fmla="*/ 218 w 218"/>
                <a:gd name="T47" fmla="*/ 116 h 212"/>
                <a:gd name="T48" fmla="*/ 218 w 218"/>
                <a:gd name="T49" fmla="*/ 94 h 212"/>
                <a:gd name="T50" fmla="*/ 213 w 218"/>
                <a:gd name="T51" fmla="*/ 76 h 212"/>
                <a:gd name="T52" fmla="*/ 205 w 218"/>
                <a:gd name="T53" fmla="*/ 57 h 212"/>
                <a:gd name="T54" fmla="*/ 194 w 218"/>
                <a:gd name="T55" fmla="*/ 38 h 212"/>
                <a:gd name="T56" fmla="*/ 178 w 218"/>
                <a:gd name="T57" fmla="*/ 25 h 212"/>
                <a:gd name="T58" fmla="*/ 162 w 218"/>
                <a:gd name="T59" fmla="*/ 14 h 212"/>
                <a:gd name="T60" fmla="*/ 143 w 218"/>
                <a:gd name="T61" fmla="*/ 6 h 212"/>
                <a:gd name="T62" fmla="*/ 121 w 218"/>
                <a:gd name="T63" fmla="*/ 0 h 2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2"/>
                <a:gd name="T98" fmla="*/ 218 w 218"/>
                <a:gd name="T99" fmla="*/ 212 h 2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2">
                  <a:moveTo>
                    <a:pt x="111" y="0"/>
                  </a:moveTo>
                  <a:lnTo>
                    <a:pt x="100" y="0"/>
                  </a:lnTo>
                  <a:lnTo>
                    <a:pt x="89" y="3"/>
                  </a:lnTo>
                  <a:lnTo>
                    <a:pt x="78" y="6"/>
                  </a:lnTo>
                  <a:lnTo>
                    <a:pt x="67" y="8"/>
                  </a:lnTo>
                  <a:lnTo>
                    <a:pt x="57" y="14"/>
                  </a:lnTo>
                  <a:lnTo>
                    <a:pt x="49" y="19"/>
                  </a:lnTo>
                  <a:lnTo>
                    <a:pt x="41" y="25"/>
                  </a:lnTo>
                  <a:lnTo>
                    <a:pt x="33" y="33"/>
                  </a:lnTo>
                  <a:lnTo>
                    <a:pt x="24" y="38"/>
                  </a:lnTo>
                  <a:lnTo>
                    <a:pt x="19" y="46"/>
                  </a:lnTo>
                  <a:lnTo>
                    <a:pt x="14" y="57"/>
                  </a:lnTo>
                  <a:lnTo>
                    <a:pt x="8" y="65"/>
                  </a:lnTo>
                  <a:lnTo>
                    <a:pt x="6" y="76"/>
                  </a:lnTo>
                  <a:lnTo>
                    <a:pt x="3" y="84"/>
                  </a:lnTo>
                  <a:lnTo>
                    <a:pt x="0" y="94"/>
                  </a:lnTo>
                  <a:lnTo>
                    <a:pt x="0" y="105"/>
                  </a:lnTo>
                  <a:lnTo>
                    <a:pt x="0" y="116"/>
                  </a:lnTo>
                  <a:lnTo>
                    <a:pt x="3" y="126"/>
                  </a:lnTo>
                  <a:lnTo>
                    <a:pt x="6" y="137"/>
                  </a:lnTo>
                  <a:lnTo>
                    <a:pt x="8" y="148"/>
                  </a:lnTo>
                  <a:lnTo>
                    <a:pt x="14" y="156"/>
                  </a:lnTo>
                  <a:lnTo>
                    <a:pt x="19" y="164"/>
                  </a:lnTo>
                  <a:lnTo>
                    <a:pt x="24" y="172"/>
                  </a:lnTo>
                  <a:lnTo>
                    <a:pt x="33" y="180"/>
                  </a:lnTo>
                  <a:lnTo>
                    <a:pt x="41" y="188"/>
                  </a:lnTo>
                  <a:lnTo>
                    <a:pt x="49" y="193"/>
                  </a:lnTo>
                  <a:lnTo>
                    <a:pt x="57" y="199"/>
                  </a:lnTo>
                  <a:lnTo>
                    <a:pt x="67" y="204"/>
                  </a:lnTo>
                  <a:lnTo>
                    <a:pt x="78" y="207"/>
                  </a:lnTo>
                  <a:lnTo>
                    <a:pt x="89" y="210"/>
                  </a:lnTo>
                  <a:lnTo>
                    <a:pt x="100" y="212"/>
                  </a:lnTo>
                  <a:lnTo>
                    <a:pt x="111" y="212"/>
                  </a:lnTo>
                  <a:lnTo>
                    <a:pt x="121" y="212"/>
                  </a:lnTo>
                  <a:lnTo>
                    <a:pt x="132" y="210"/>
                  </a:lnTo>
                  <a:lnTo>
                    <a:pt x="143" y="207"/>
                  </a:lnTo>
                  <a:lnTo>
                    <a:pt x="154" y="204"/>
                  </a:lnTo>
                  <a:lnTo>
                    <a:pt x="162" y="199"/>
                  </a:lnTo>
                  <a:lnTo>
                    <a:pt x="170" y="193"/>
                  </a:lnTo>
                  <a:lnTo>
                    <a:pt x="178" y="188"/>
                  </a:lnTo>
                  <a:lnTo>
                    <a:pt x="186" y="180"/>
                  </a:lnTo>
                  <a:lnTo>
                    <a:pt x="194" y="172"/>
                  </a:lnTo>
                  <a:lnTo>
                    <a:pt x="199" y="164"/>
                  </a:lnTo>
                  <a:lnTo>
                    <a:pt x="205" y="156"/>
                  </a:lnTo>
                  <a:lnTo>
                    <a:pt x="210" y="148"/>
                  </a:lnTo>
                  <a:lnTo>
                    <a:pt x="213" y="137"/>
                  </a:lnTo>
                  <a:lnTo>
                    <a:pt x="215" y="126"/>
                  </a:lnTo>
                  <a:lnTo>
                    <a:pt x="218" y="116"/>
                  </a:lnTo>
                  <a:lnTo>
                    <a:pt x="218" y="105"/>
                  </a:lnTo>
                  <a:lnTo>
                    <a:pt x="218" y="94"/>
                  </a:lnTo>
                  <a:lnTo>
                    <a:pt x="215" y="84"/>
                  </a:lnTo>
                  <a:lnTo>
                    <a:pt x="213" y="76"/>
                  </a:lnTo>
                  <a:lnTo>
                    <a:pt x="210" y="65"/>
                  </a:lnTo>
                  <a:lnTo>
                    <a:pt x="205" y="57"/>
                  </a:lnTo>
                  <a:lnTo>
                    <a:pt x="199" y="46"/>
                  </a:lnTo>
                  <a:lnTo>
                    <a:pt x="194" y="38"/>
                  </a:lnTo>
                  <a:lnTo>
                    <a:pt x="186" y="33"/>
                  </a:lnTo>
                  <a:lnTo>
                    <a:pt x="178" y="25"/>
                  </a:lnTo>
                  <a:lnTo>
                    <a:pt x="170" y="19"/>
                  </a:lnTo>
                  <a:lnTo>
                    <a:pt x="162" y="14"/>
                  </a:lnTo>
                  <a:lnTo>
                    <a:pt x="154" y="8"/>
                  </a:lnTo>
                  <a:lnTo>
                    <a:pt x="143" y="6"/>
                  </a:lnTo>
                  <a:lnTo>
                    <a:pt x="132" y="3"/>
                  </a:lnTo>
                  <a:lnTo>
                    <a:pt x="121" y="0"/>
                  </a:lnTo>
                  <a:lnTo>
                    <a:pt x="111"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grpSp>
      <p:sp>
        <p:nvSpPr>
          <p:cNvPr id="271" name="Rectangle 3">
            <a:extLst>
              <a:ext uri="{FF2B5EF4-FFF2-40B4-BE49-F238E27FC236}">
                <a16:creationId xmlns:a16="http://schemas.microsoft.com/office/drawing/2014/main" id="{E54A3C0C-0F71-9345-9DF3-C62A1590C949}"/>
              </a:ext>
            </a:extLst>
          </p:cNvPr>
          <p:cNvSpPr>
            <a:spLocks noChangeArrowheads="1"/>
          </p:cNvSpPr>
          <p:nvPr/>
        </p:nvSpPr>
        <p:spPr bwMode="auto">
          <a:xfrm>
            <a:off x="1181100" y="3581400"/>
            <a:ext cx="6401562" cy="381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dirty="0"/>
          </a:p>
        </p:txBody>
      </p:sp>
      <p:sp>
        <p:nvSpPr>
          <p:cNvPr id="272" name="Rectangle 4">
            <a:extLst>
              <a:ext uri="{FF2B5EF4-FFF2-40B4-BE49-F238E27FC236}">
                <a16:creationId xmlns:a16="http://schemas.microsoft.com/office/drawing/2014/main" id="{75942C0D-9686-7045-8336-48F964013A0B}"/>
              </a:ext>
            </a:extLst>
          </p:cNvPr>
          <p:cNvSpPr>
            <a:spLocks noChangeArrowheads="1"/>
          </p:cNvSpPr>
          <p:nvPr/>
        </p:nvSpPr>
        <p:spPr bwMode="auto">
          <a:xfrm>
            <a:off x="1107929" y="4358794"/>
            <a:ext cx="10802636" cy="205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85000"/>
              </a:lnSpc>
              <a:spcBef>
                <a:spcPct val="20000"/>
              </a:spcBef>
              <a:buClr>
                <a:srgbClr val="000099"/>
              </a:buClr>
              <a:buSzPct val="100000"/>
              <a:buFont typeface="Wingdings" charset="2"/>
              <a:buChar char="§"/>
            </a:pPr>
            <a:r>
              <a:rPr lang="en-US" sz="2400" dirty="0">
                <a:latin typeface="+mn-lt"/>
              </a:rPr>
              <a:t>A advertises path Aw to B and to C</a:t>
            </a:r>
          </a:p>
          <a:p>
            <a:pPr marL="342900" indent="-342900">
              <a:lnSpc>
                <a:spcPct val="85000"/>
              </a:lnSpc>
              <a:spcBef>
                <a:spcPct val="20000"/>
              </a:spcBef>
              <a:buClr>
                <a:srgbClr val="000099"/>
              </a:buClr>
              <a:buSzPct val="100000"/>
              <a:buFont typeface="Wingdings" charset="2"/>
              <a:buChar char="§"/>
            </a:pPr>
            <a:r>
              <a:rPr lang="en-US" sz="2400" dirty="0">
                <a:latin typeface="+mn-lt"/>
              </a:rPr>
              <a:t>B </a:t>
            </a:r>
            <a:r>
              <a:rPr lang="en-US" sz="2400" i="1" dirty="0">
                <a:solidFill>
                  <a:srgbClr val="0000A8"/>
                </a:solidFill>
                <a:latin typeface="+mn-lt"/>
              </a:rPr>
              <a:t>chooses not to advertise </a:t>
            </a:r>
            <a:r>
              <a:rPr lang="en-US" sz="2400" dirty="0">
                <a:latin typeface="+mn-lt"/>
              </a:rPr>
              <a:t>BAw to C!  </a:t>
            </a:r>
          </a:p>
          <a:p>
            <a:pPr marL="800100" lvl="1" indent="-342900">
              <a:lnSpc>
                <a:spcPct val="85000"/>
              </a:lnSpc>
              <a:spcBef>
                <a:spcPct val="20000"/>
              </a:spcBef>
              <a:buClr>
                <a:srgbClr val="000099"/>
              </a:buClr>
              <a:buSzPct val="100000"/>
              <a:buFont typeface="Wingdings" charset="2"/>
              <a:buChar char="§"/>
            </a:pPr>
            <a:r>
              <a:rPr lang="en-US" sz="2400" dirty="0">
                <a:latin typeface="+mn-lt"/>
              </a:rPr>
              <a:t>B gets no </a:t>
            </a:r>
            <a:r>
              <a:rPr lang="en-US" sz="2400" dirty="0"/>
              <a:t>“</a:t>
            </a:r>
            <a:r>
              <a:rPr lang="en-US" altLang="ja-JP" sz="2400" dirty="0">
                <a:latin typeface="+mn-lt"/>
              </a:rPr>
              <a:t>revenue</a:t>
            </a:r>
            <a:r>
              <a:rPr lang="en-US" altLang="ja-JP" sz="2400" dirty="0"/>
              <a:t>”</a:t>
            </a:r>
            <a:r>
              <a:rPr lang="en-US" altLang="ja-JP" sz="2400" dirty="0">
                <a:latin typeface="+mn-lt"/>
              </a:rPr>
              <a:t> for routing CBAw, since none of  C, A, w are B</a:t>
            </a:r>
            <a:r>
              <a:rPr lang="en-US" altLang="ja-JP" sz="2400" dirty="0"/>
              <a:t>’</a:t>
            </a:r>
            <a:r>
              <a:rPr lang="en-US" altLang="ja-JP" sz="2400" dirty="0">
                <a:latin typeface="+mn-lt"/>
              </a:rPr>
              <a:t>s customers</a:t>
            </a:r>
          </a:p>
          <a:p>
            <a:pPr marL="800100" lvl="1" indent="-342900">
              <a:lnSpc>
                <a:spcPct val="85000"/>
              </a:lnSpc>
              <a:spcBef>
                <a:spcPct val="20000"/>
              </a:spcBef>
              <a:buClr>
                <a:srgbClr val="000099"/>
              </a:buClr>
              <a:buSzPct val="100000"/>
              <a:buFont typeface="Wingdings" charset="2"/>
              <a:buChar char="§"/>
            </a:pPr>
            <a:r>
              <a:rPr lang="en-US" altLang="ja-JP" sz="2400" dirty="0">
                <a:latin typeface="+mn-lt"/>
              </a:rPr>
              <a:t>C does </a:t>
            </a:r>
            <a:r>
              <a:rPr lang="en-US" altLang="ja-JP" sz="2400" i="1" dirty="0">
                <a:latin typeface="+mn-lt"/>
              </a:rPr>
              <a:t>not</a:t>
            </a:r>
            <a:r>
              <a:rPr lang="en-US" altLang="ja-JP" sz="2400" dirty="0">
                <a:latin typeface="+mn-lt"/>
              </a:rPr>
              <a:t> learn about CBAw path</a:t>
            </a:r>
          </a:p>
          <a:p>
            <a:pPr marL="342900" indent="-342900">
              <a:lnSpc>
                <a:spcPct val="85000"/>
              </a:lnSpc>
              <a:spcBef>
                <a:spcPct val="20000"/>
              </a:spcBef>
              <a:buClr>
                <a:srgbClr val="000099"/>
              </a:buClr>
              <a:buSzPct val="100000"/>
              <a:buFont typeface="Wingdings" charset="2"/>
              <a:buChar char="§"/>
            </a:pPr>
            <a:r>
              <a:rPr lang="en-US" sz="2400" dirty="0">
                <a:latin typeface="+mn-lt"/>
              </a:rPr>
              <a:t>C will route CAw (not using B) to get to w</a:t>
            </a:r>
          </a:p>
        </p:txBody>
      </p:sp>
      <p:sp>
        <p:nvSpPr>
          <p:cNvPr id="273" name="TextBox 272">
            <a:extLst>
              <a:ext uri="{FF2B5EF4-FFF2-40B4-BE49-F238E27FC236}">
                <a16:creationId xmlns:a16="http://schemas.microsoft.com/office/drawing/2014/main" id="{33DA0E0B-DE29-3147-B564-0EB3AC2AD342}"/>
              </a:ext>
            </a:extLst>
          </p:cNvPr>
          <p:cNvSpPr txBox="1"/>
          <p:nvPr/>
        </p:nvSpPr>
        <p:spPr>
          <a:xfrm>
            <a:off x="655786" y="3397142"/>
            <a:ext cx="11073610" cy="892552"/>
          </a:xfrm>
          <a:prstGeom prst="rect">
            <a:avLst/>
          </a:prstGeom>
          <a:noFill/>
        </p:spPr>
        <p:txBody>
          <a:bodyPr wrap="square" rtlCol="0">
            <a:spAutoFit/>
          </a:bodyPr>
          <a:lstStyle/>
          <a:p>
            <a:r>
              <a:rPr lang="en-US" sz="2800" dirty="0"/>
              <a:t>ISP only wants to route traffic to/from its customer networks </a:t>
            </a:r>
            <a:r>
              <a:rPr lang="en-US" sz="2400" dirty="0"/>
              <a:t>(does not want to carry transit traffic between other ISPs – a typical “real world” policy)</a:t>
            </a:r>
          </a:p>
        </p:txBody>
      </p:sp>
      <p:cxnSp>
        <p:nvCxnSpPr>
          <p:cNvPr id="4" name="Straight Connector 3">
            <a:extLst>
              <a:ext uri="{FF2B5EF4-FFF2-40B4-BE49-F238E27FC236}">
                <a16:creationId xmlns:a16="http://schemas.microsoft.com/office/drawing/2014/main" id="{1D6AEABC-D528-EA42-9F12-618E7DACB610}"/>
              </a:ext>
            </a:extLst>
          </p:cNvPr>
          <p:cNvCxnSpPr/>
          <p:nvPr/>
        </p:nvCxnSpPr>
        <p:spPr>
          <a:xfrm flipH="1">
            <a:off x="2407023" y="2232212"/>
            <a:ext cx="618565"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43" name="Freeform 14">
            <a:extLst>
              <a:ext uri="{FF2B5EF4-FFF2-40B4-BE49-F238E27FC236}">
                <a16:creationId xmlns:a16="http://schemas.microsoft.com/office/drawing/2014/main" id="{DFD5F628-1E9B-9047-B076-769DD7A8AB30}"/>
              </a:ext>
            </a:extLst>
          </p:cNvPr>
          <p:cNvSpPr>
            <a:spLocks/>
          </p:cNvSpPr>
          <p:nvPr/>
        </p:nvSpPr>
        <p:spPr bwMode="auto">
          <a:xfrm>
            <a:off x="2143756" y="2044157"/>
            <a:ext cx="346075" cy="341313"/>
          </a:xfrm>
          <a:custGeom>
            <a:avLst/>
            <a:gdLst>
              <a:gd name="T0" fmla="*/ 99 w 218"/>
              <a:gd name="T1" fmla="*/ 0 h 215"/>
              <a:gd name="T2" fmla="*/ 78 w 218"/>
              <a:gd name="T3" fmla="*/ 6 h 215"/>
              <a:gd name="T4" fmla="*/ 56 w 218"/>
              <a:gd name="T5" fmla="*/ 14 h 215"/>
              <a:gd name="T6" fmla="*/ 40 w 218"/>
              <a:gd name="T7" fmla="*/ 25 h 215"/>
              <a:gd name="T8" fmla="*/ 24 w 218"/>
              <a:gd name="T9" fmla="*/ 41 h 215"/>
              <a:gd name="T10" fmla="*/ 13 w 218"/>
              <a:gd name="T11" fmla="*/ 57 h 215"/>
              <a:gd name="T12" fmla="*/ 5 w 218"/>
              <a:gd name="T13" fmla="*/ 76 h 215"/>
              <a:gd name="T14" fmla="*/ 0 w 218"/>
              <a:gd name="T15" fmla="*/ 97 h 215"/>
              <a:gd name="T16" fmla="*/ 0 w 218"/>
              <a:gd name="T17" fmla="*/ 118 h 215"/>
              <a:gd name="T18" fmla="*/ 5 w 218"/>
              <a:gd name="T19" fmla="*/ 140 h 215"/>
              <a:gd name="T20" fmla="*/ 13 w 218"/>
              <a:gd name="T21" fmla="*/ 159 h 215"/>
              <a:gd name="T22" fmla="*/ 24 w 218"/>
              <a:gd name="T23" fmla="*/ 175 h 215"/>
              <a:gd name="T24" fmla="*/ 40 w 218"/>
              <a:gd name="T25" fmla="*/ 191 h 215"/>
              <a:gd name="T26" fmla="*/ 56 w 218"/>
              <a:gd name="T27" fmla="*/ 202 h 215"/>
              <a:gd name="T28" fmla="*/ 78 w 218"/>
              <a:gd name="T29" fmla="*/ 210 h 215"/>
              <a:gd name="T30" fmla="*/ 99 w 218"/>
              <a:gd name="T31" fmla="*/ 215 h 215"/>
              <a:gd name="T32" fmla="*/ 121 w 218"/>
              <a:gd name="T33" fmla="*/ 215 h 215"/>
              <a:gd name="T34" fmla="*/ 142 w 218"/>
              <a:gd name="T35" fmla="*/ 210 h 215"/>
              <a:gd name="T36" fmla="*/ 161 w 218"/>
              <a:gd name="T37" fmla="*/ 202 h 215"/>
              <a:gd name="T38" fmla="*/ 177 w 218"/>
              <a:gd name="T39" fmla="*/ 191 h 215"/>
              <a:gd name="T40" fmla="*/ 193 w 218"/>
              <a:gd name="T41" fmla="*/ 175 h 215"/>
              <a:gd name="T42" fmla="*/ 204 w 218"/>
              <a:gd name="T43" fmla="*/ 159 h 215"/>
              <a:gd name="T44" fmla="*/ 212 w 218"/>
              <a:gd name="T45" fmla="*/ 140 h 215"/>
              <a:gd name="T46" fmla="*/ 218 w 218"/>
              <a:gd name="T47" fmla="*/ 118 h 215"/>
              <a:gd name="T48" fmla="*/ 218 w 218"/>
              <a:gd name="T49" fmla="*/ 97 h 215"/>
              <a:gd name="T50" fmla="*/ 212 w 218"/>
              <a:gd name="T51" fmla="*/ 76 h 215"/>
              <a:gd name="T52" fmla="*/ 204 w 218"/>
              <a:gd name="T53" fmla="*/ 57 h 215"/>
              <a:gd name="T54" fmla="*/ 193 w 218"/>
              <a:gd name="T55" fmla="*/ 41 h 215"/>
              <a:gd name="T56" fmla="*/ 177 w 218"/>
              <a:gd name="T57" fmla="*/ 25 h 215"/>
              <a:gd name="T58" fmla="*/ 161 w 218"/>
              <a:gd name="T59" fmla="*/ 14 h 215"/>
              <a:gd name="T60" fmla="*/ 142 w 218"/>
              <a:gd name="T61" fmla="*/ 6 h 215"/>
              <a:gd name="T62" fmla="*/ 121 w 218"/>
              <a:gd name="T63" fmla="*/ 0 h 2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5"/>
              <a:gd name="T98" fmla="*/ 218 w 218"/>
              <a:gd name="T99" fmla="*/ 215 h 2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5">
                <a:moveTo>
                  <a:pt x="110" y="0"/>
                </a:moveTo>
                <a:lnTo>
                  <a:pt x="99" y="0"/>
                </a:lnTo>
                <a:lnTo>
                  <a:pt x="88" y="3"/>
                </a:lnTo>
                <a:lnTo>
                  <a:pt x="78" y="6"/>
                </a:lnTo>
                <a:lnTo>
                  <a:pt x="67" y="9"/>
                </a:lnTo>
                <a:lnTo>
                  <a:pt x="56" y="14"/>
                </a:lnTo>
                <a:lnTo>
                  <a:pt x="48" y="19"/>
                </a:lnTo>
                <a:lnTo>
                  <a:pt x="40" y="25"/>
                </a:lnTo>
                <a:lnTo>
                  <a:pt x="32" y="33"/>
                </a:lnTo>
                <a:lnTo>
                  <a:pt x="24" y="41"/>
                </a:lnTo>
                <a:lnTo>
                  <a:pt x="18" y="49"/>
                </a:lnTo>
                <a:lnTo>
                  <a:pt x="13" y="57"/>
                </a:lnTo>
                <a:lnTo>
                  <a:pt x="8" y="65"/>
                </a:lnTo>
                <a:lnTo>
                  <a:pt x="5" y="76"/>
                </a:lnTo>
                <a:lnTo>
                  <a:pt x="2" y="86"/>
                </a:lnTo>
                <a:lnTo>
                  <a:pt x="0" y="97"/>
                </a:lnTo>
                <a:lnTo>
                  <a:pt x="0" y="108"/>
                </a:lnTo>
                <a:lnTo>
                  <a:pt x="0" y="118"/>
                </a:lnTo>
                <a:lnTo>
                  <a:pt x="2" y="129"/>
                </a:lnTo>
                <a:lnTo>
                  <a:pt x="5" y="140"/>
                </a:lnTo>
                <a:lnTo>
                  <a:pt x="8" y="151"/>
                </a:lnTo>
                <a:lnTo>
                  <a:pt x="13" y="159"/>
                </a:lnTo>
                <a:lnTo>
                  <a:pt x="18" y="167"/>
                </a:lnTo>
                <a:lnTo>
                  <a:pt x="24" y="175"/>
                </a:lnTo>
                <a:lnTo>
                  <a:pt x="32" y="183"/>
                </a:lnTo>
                <a:lnTo>
                  <a:pt x="40" y="191"/>
                </a:lnTo>
                <a:lnTo>
                  <a:pt x="48" y="196"/>
                </a:lnTo>
                <a:lnTo>
                  <a:pt x="56" y="202"/>
                </a:lnTo>
                <a:lnTo>
                  <a:pt x="67" y="207"/>
                </a:lnTo>
                <a:lnTo>
                  <a:pt x="78" y="210"/>
                </a:lnTo>
                <a:lnTo>
                  <a:pt x="88" y="212"/>
                </a:lnTo>
                <a:lnTo>
                  <a:pt x="99" y="215"/>
                </a:lnTo>
                <a:lnTo>
                  <a:pt x="110" y="215"/>
                </a:lnTo>
                <a:lnTo>
                  <a:pt x="121" y="215"/>
                </a:lnTo>
                <a:lnTo>
                  <a:pt x="131" y="212"/>
                </a:lnTo>
                <a:lnTo>
                  <a:pt x="142" y="210"/>
                </a:lnTo>
                <a:lnTo>
                  <a:pt x="153" y="207"/>
                </a:lnTo>
                <a:lnTo>
                  <a:pt x="161" y="202"/>
                </a:lnTo>
                <a:lnTo>
                  <a:pt x="169" y="196"/>
                </a:lnTo>
                <a:lnTo>
                  <a:pt x="177" y="191"/>
                </a:lnTo>
                <a:lnTo>
                  <a:pt x="185" y="183"/>
                </a:lnTo>
                <a:lnTo>
                  <a:pt x="193" y="175"/>
                </a:lnTo>
                <a:lnTo>
                  <a:pt x="199" y="167"/>
                </a:lnTo>
                <a:lnTo>
                  <a:pt x="204" y="159"/>
                </a:lnTo>
                <a:lnTo>
                  <a:pt x="209" y="151"/>
                </a:lnTo>
                <a:lnTo>
                  <a:pt x="212" y="140"/>
                </a:lnTo>
                <a:lnTo>
                  <a:pt x="215" y="129"/>
                </a:lnTo>
                <a:lnTo>
                  <a:pt x="218" y="118"/>
                </a:lnTo>
                <a:lnTo>
                  <a:pt x="218" y="108"/>
                </a:lnTo>
                <a:lnTo>
                  <a:pt x="218" y="97"/>
                </a:lnTo>
                <a:lnTo>
                  <a:pt x="215" y="86"/>
                </a:lnTo>
                <a:lnTo>
                  <a:pt x="212" y="76"/>
                </a:lnTo>
                <a:lnTo>
                  <a:pt x="209" y="65"/>
                </a:lnTo>
                <a:lnTo>
                  <a:pt x="204" y="57"/>
                </a:lnTo>
                <a:lnTo>
                  <a:pt x="199" y="49"/>
                </a:lnTo>
                <a:lnTo>
                  <a:pt x="193" y="41"/>
                </a:lnTo>
                <a:lnTo>
                  <a:pt x="185" y="33"/>
                </a:lnTo>
                <a:lnTo>
                  <a:pt x="177" y="25"/>
                </a:lnTo>
                <a:lnTo>
                  <a:pt x="169" y="19"/>
                </a:lnTo>
                <a:lnTo>
                  <a:pt x="161" y="14"/>
                </a:lnTo>
                <a:lnTo>
                  <a:pt x="153" y="9"/>
                </a:lnTo>
                <a:lnTo>
                  <a:pt x="142" y="6"/>
                </a:lnTo>
                <a:lnTo>
                  <a:pt x="131" y="3"/>
                </a:lnTo>
                <a:lnTo>
                  <a:pt x="121" y="0"/>
                </a:lnTo>
                <a:lnTo>
                  <a:pt x="110"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44" name="Rectangle 15">
            <a:extLst>
              <a:ext uri="{FF2B5EF4-FFF2-40B4-BE49-F238E27FC236}">
                <a16:creationId xmlns:a16="http://schemas.microsoft.com/office/drawing/2014/main" id="{C1F5C79B-2FE7-554C-A52F-9036F9664224}"/>
              </a:ext>
            </a:extLst>
          </p:cNvPr>
          <p:cNvSpPr>
            <a:spLocks noChangeArrowheads="1"/>
          </p:cNvSpPr>
          <p:nvPr/>
        </p:nvSpPr>
        <p:spPr bwMode="auto">
          <a:xfrm>
            <a:off x="2196237" y="2009324"/>
            <a:ext cx="22923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dirty="0">
                <a:solidFill>
                  <a:schemeClr val="bg1"/>
                </a:solidFill>
              </a:rPr>
              <a:t>w</a:t>
            </a:r>
            <a:endParaRPr lang="en-US" sz="2000" b="1" dirty="0">
              <a:solidFill>
                <a:schemeClr val="bg1"/>
              </a:solidFill>
            </a:endParaRPr>
          </a:p>
        </p:txBody>
      </p:sp>
      <p:sp>
        <p:nvSpPr>
          <p:cNvPr id="245" name="Rectangle 16">
            <a:extLst>
              <a:ext uri="{FF2B5EF4-FFF2-40B4-BE49-F238E27FC236}">
                <a16:creationId xmlns:a16="http://schemas.microsoft.com/office/drawing/2014/main" id="{99072FE5-38EC-F64C-B60E-F3D505CCE338}"/>
              </a:ext>
            </a:extLst>
          </p:cNvPr>
          <p:cNvSpPr>
            <a:spLocks noChangeArrowheads="1"/>
          </p:cNvSpPr>
          <p:nvPr/>
        </p:nvSpPr>
        <p:spPr bwMode="auto">
          <a:xfrm>
            <a:off x="2419981" y="2083844"/>
            <a:ext cx="49213"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dirty="0">
                <a:solidFill>
                  <a:srgbClr val="000000"/>
                </a:solidFill>
              </a:rPr>
              <a:t> </a:t>
            </a:r>
            <a:endParaRPr lang="en-US" dirty="0"/>
          </a:p>
        </p:txBody>
      </p:sp>
      <p:grpSp>
        <p:nvGrpSpPr>
          <p:cNvPr id="2" name="Group 1">
            <a:extLst>
              <a:ext uri="{FF2B5EF4-FFF2-40B4-BE49-F238E27FC236}">
                <a16:creationId xmlns:a16="http://schemas.microsoft.com/office/drawing/2014/main" id="{C44E66DA-DCC6-7F44-AC06-FAE5FC3E60BF}"/>
              </a:ext>
            </a:extLst>
          </p:cNvPr>
          <p:cNvGrpSpPr/>
          <p:nvPr/>
        </p:nvGrpSpPr>
        <p:grpSpPr>
          <a:xfrm>
            <a:off x="2950206" y="1990648"/>
            <a:ext cx="892175" cy="579438"/>
            <a:chOff x="2950206" y="1990648"/>
            <a:chExt cx="892175" cy="579438"/>
          </a:xfrm>
        </p:grpSpPr>
        <p:sp>
          <p:nvSpPr>
            <p:cNvPr id="237" name="Freeform 8">
              <a:extLst>
                <a:ext uri="{FF2B5EF4-FFF2-40B4-BE49-F238E27FC236}">
                  <a16:creationId xmlns:a16="http://schemas.microsoft.com/office/drawing/2014/main" id="{FDB92971-5732-AB45-AC0C-7FEBEABF41CF}"/>
                </a:ext>
              </a:extLst>
            </p:cNvPr>
            <p:cNvSpPr>
              <a:spLocks/>
            </p:cNvSpPr>
            <p:nvPr/>
          </p:nvSpPr>
          <p:spPr bwMode="auto">
            <a:xfrm>
              <a:off x="2950206" y="1990648"/>
              <a:ext cx="892175" cy="579438"/>
            </a:xfrm>
            <a:custGeom>
              <a:avLst/>
              <a:gdLst>
                <a:gd name="T0" fmla="*/ 148 w 562"/>
                <a:gd name="T1" fmla="*/ 5 h 365"/>
                <a:gd name="T2" fmla="*/ 121 w 562"/>
                <a:gd name="T3" fmla="*/ 11 h 365"/>
                <a:gd name="T4" fmla="*/ 94 w 562"/>
                <a:gd name="T5" fmla="*/ 21 h 365"/>
                <a:gd name="T6" fmla="*/ 70 w 562"/>
                <a:gd name="T7" fmla="*/ 37 h 365"/>
                <a:gd name="T8" fmla="*/ 46 w 562"/>
                <a:gd name="T9" fmla="*/ 62 h 365"/>
                <a:gd name="T10" fmla="*/ 24 w 562"/>
                <a:gd name="T11" fmla="*/ 91 h 365"/>
                <a:gd name="T12" fmla="*/ 8 w 562"/>
                <a:gd name="T13" fmla="*/ 121 h 365"/>
                <a:gd name="T14" fmla="*/ 3 w 562"/>
                <a:gd name="T15" fmla="*/ 137 h 365"/>
                <a:gd name="T16" fmla="*/ 0 w 562"/>
                <a:gd name="T17" fmla="*/ 150 h 365"/>
                <a:gd name="T18" fmla="*/ 0 w 562"/>
                <a:gd name="T19" fmla="*/ 166 h 365"/>
                <a:gd name="T20" fmla="*/ 3 w 562"/>
                <a:gd name="T21" fmla="*/ 182 h 365"/>
                <a:gd name="T22" fmla="*/ 19 w 562"/>
                <a:gd name="T23" fmla="*/ 212 h 365"/>
                <a:gd name="T24" fmla="*/ 38 w 562"/>
                <a:gd name="T25" fmla="*/ 244 h 365"/>
                <a:gd name="T26" fmla="*/ 59 w 562"/>
                <a:gd name="T27" fmla="*/ 271 h 365"/>
                <a:gd name="T28" fmla="*/ 81 w 562"/>
                <a:gd name="T29" fmla="*/ 295 h 365"/>
                <a:gd name="T30" fmla="*/ 105 w 562"/>
                <a:gd name="T31" fmla="*/ 319 h 365"/>
                <a:gd name="T32" fmla="*/ 119 w 562"/>
                <a:gd name="T33" fmla="*/ 327 h 365"/>
                <a:gd name="T34" fmla="*/ 137 w 562"/>
                <a:gd name="T35" fmla="*/ 335 h 365"/>
                <a:gd name="T36" fmla="*/ 156 w 562"/>
                <a:gd name="T37" fmla="*/ 343 h 365"/>
                <a:gd name="T38" fmla="*/ 183 w 562"/>
                <a:gd name="T39" fmla="*/ 349 h 365"/>
                <a:gd name="T40" fmla="*/ 199 w 562"/>
                <a:gd name="T41" fmla="*/ 351 h 365"/>
                <a:gd name="T42" fmla="*/ 240 w 562"/>
                <a:gd name="T43" fmla="*/ 357 h 365"/>
                <a:gd name="T44" fmla="*/ 285 w 562"/>
                <a:gd name="T45" fmla="*/ 359 h 365"/>
                <a:gd name="T46" fmla="*/ 334 w 562"/>
                <a:gd name="T47" fmla="*/ 362 h 365"/>
                <a:gd name="T48" fmla="*/ 385 w 562"/>
                <a:gd name="T49" fmla="*/ 365 h 365"/>
                <a:gd name="T50" fmla="*/ 433 w 562"/>
                <a:gd name="T51" fmla="*/ 362 h 365"/>
                <a:gd name="T52" fmla="*/ 476 w 562"/>
                <a:gd name="T53" fmla="*/ 354 h 365"/>
                <a:gd name="T54" fmla="*/ 503 w 562"/>
                <a:gd name="T55" fmla="*/ 346 h 365"/>
                <a:gd name="T56" fmla="*/ 519 w 562"/>
                <a:gd name="T57" fmla="*/ 338 h 365"/>
                <a:gd name="T58" fmla="*/ 530 w 562"/>
                <a:gd name="T59" fmla="*/ 327 h 365"/>
                <a:gd name="T60" fmla="*/ 544 w 562"/>
                <a:gd name="T61" fmla="*/ 308 h 365"/>
                <a:gd name="T62" fmla="*/ 554 w 562"/>
                <a:gd name="T63" fmla="*/ 276 h 365"/>
                <a:gd name="T64" fmla="*/ 560 w 562"/>
                <a:gd name="T65" fmla="*/ 239 h 365"/>
                <a:gd name="T66" fmla="*/ 562 w 562"/>
                <a:gd name="T67" fmla="*/ 196 h 365"/>
                <a:gd name="T68" fmla="*/ 560 w 562"/>
                <a:gd name="T69" fmla="*/ 155 h 365"/>
                <a:gd name="T70" fmla="*/ 557 w 562"/>
                <a:gd name="T71" fmla="*/ 115 h 365"/>
                <a:gd name="T72" fmla="*/ 552 w 562"/>
                <a:gd name="T73" fmla="*/ 80 h 365"/>
                <a:gd name="T74" fmla="*/ 549 w 562"/>
                <a:gd name="T75" fmla="*/ 62 h 365"/>
                <a:gd name="T76" fmla="*/ 546 w 562"/>
                <a:gd name="T77" fmla="*/ 48 h 365"/>
                <a:gd name="T78" fmla="*/ 541 w 562"/>
                <a:gd name="T79" fmla="*/ 32 h 365"/>
                <a:gd name="T80" fmla="*/ 533 w 562"/>
                <a:gd name="T81" fmla="*/ 24 h 365"/>
                <a:gd name="T82" fmla="*/ 525 w 562"/>
                <a:gd name="T83" fmla="*/ 19 h 365"/>
                <a:gd name="T84" fmla="*/ 509 w 562"/>
                <a:gd name="T85" fmla="*/ 16 h 365"/>
                <a:gd name="T86" fmla="*/ 482 w 562"/>
                <a:gd name="T87" fmla="*/ 16 h 365"/>
                <a:gd name="T88" fmla="*/ 458 w 562"/>
                <a:gd name="T89" fmla="*/ 16 h 365"/>
                <a:gd name="T90" fmla="*/ 431 w 562"/>
                <a:gd name="T91" fmla="*/ 13 h 365"/>
                <a:gd name="T92" fmla="*/ 388 w 562"/>
                <a:gd name="T93" fmla="*/ 13 h 365"/>
                <a:gd name="T94" fmla="*/ 342 w 562"/>
                <a:gd name="T95" fmla="*/ 16 h 365"/>
                <a:gd name="T96" fmla="*/ 301 w 562"/>
                <a:gd name="T97" fmla="*/ 16 h 365"/>
                <a:gd name="T98" fmla="*/ 264 w 562"/>
                <a:gd name="T99" fmla="*/ 13 h 365"/>
                <a:gd name="T100" fmla="*/ 229 w 562"/>
                <a:gd name="T101" fmla="*/ 5 h 365"/>
                <a:gd name="T102" fmla="*/ 199 w 562"/>
                <a:gd name="T103" fmla="*/ 0 h 365"/>
                <a:gd name="T104" fmla="*/ 183 w 562"/>
                <a:gd name="T105" fmla="*/ 0 h 3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2"/>
                <a:gd name="T160" fmla="*/ 0 h 365"/>
                <a:gd name="T161" fmla="*/ 562 w 562"/>
                <a:gd name="T162" fmla="*/ 365 h 3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2" h="365">
                  <a:moveTo>
                    <a:pt x="178" y="0"/>
                  </a:moveTo>
                  <a:lnTo>
                    <a:pt x="148" y="5"/>
                  </a:lnTo>
                  <a:lnTo>
                    <a:pt x="135" y="8"/>
                  </a:lnTo>
                  <a:lnTo>
                    <a:pt x="121" y="11"/>
                  </a:lnTo>
                  <a:lnTo>
                    <a:pt x="108" y="16"/>
                  </a:lnTo>
                  <a:lnTo>
                    <a:pt x="94" y="21"/>
                  </a:lnTo>
                  <a:lnTo>
                    <a:pt x="81" y="29"/>
                  </a:lnTo>
                  <a:lnTo>
                    <a:pt x="70" y="37"/>
                  </a:lnTo>
                  <a:lnTo>
                    <a:pt x="59" y="48"/>
                  </a:lnTo>
                  <a:lnTo>
                    <a:pt x="46" y="62"/>
                  </a:lnTo>
                  <a:lnTo>
                    <a:pt x="35" y="75"/>
                  </a:lnTo>
                  <a:lnTo>
                    <a:pt x="24" y="91"/>
                  </a:lnTo>
                  <a:lnTo>
                    <a:pt x="16" y="104"/>
                  </a:lnTo>
                  <a:lnTo>
                    <a:pt x="8" y="121"/>
                  </a:lnTo>
                  <a:lnTo>
                    <a:pt x="6" y="129"/>
                  </a:lnTo>
                  <a:lnTo>
                    <a:pt x="3" y="137"/>
                  </a:lnTo>
                  <a:lnTo>
                    <a:pt x="0" y="142"/>
                  </a:lnTo>
                  <a:lnTo>
                    <a:pt x="0" y="150"/>
                  </a:lnTo>
                  <a:lnTo>
                    <a:pt x="0" y="158"/>
                  </a:lnTo>
                  <a:lnTo>
                    <a:pt x="0" y="166"/>
                  </a:lnTo>
                  <a:lnTo>
                    <a:pt x="3" y="174"/>
                  </a:lnTo>
                  <a:lnTo>
                    <a:pt x="3" y="182"/>
                  </a:lnTo>
                  <a:lnTo>
                    <a:pt x="11" y="196"/>
                  </a:lnTo>
                  <a:lnTo>
                    <a:pt x="19" y="212"/>
                  </a:lnTo>
                  <a:lnTo>
                    <a:pt x="27" y="228"/>
                  </a:lnTo>
                  <a:lnTo>
                    <a:pt x="38" y="244"/>
                  </a:lnTo>
                  <a:lnTo>
                    <a:pt x="49" y="257"/>
                  </a:lnTo>
                  <a:lnTo>
                    <a:pt x="59" y="271"/>
                  </a:lnTo>
                  <a:lnTo>
                    <a:pt x="70" y="284"/>
                  </a:lnTo>
                  <a:lnTo>
                    <a:pt x="81" y="295"/>
                  </a:lnTo>
                  <a:lnTo>
                    <a:pt x="92" y="306"/>
                  </a:lnTo>
                  <a:lnTo>
                    <a:pt x="105" y="319"/>
                  </a:lnTo>
                  <a:lnTo>
                    <a:pt x="110" y="322"/>
                  </a:lnTo>
                  <a:lnTo>
                    <a:pt x="119" y="327"/>
                  </a:lnTo>
                  <a:lnTo>
                    <a:pt x="127" y="332"/>
                  </a:lnTo>
                  <a:lnTo>
                    <a:pt x="137" y="335"/>
                  </a:lnTo>
                  <a:lnTo>
                    <a:pt x="145" y="340"/>
                  </a:lnTo>
                  <a:lnTo>
                    <a:pt x="156" y="343"/>
                  </a:lnTo>
                  <a:lnTo>
                    <a:pt x="170" y="346"/>
                  </a:lnTo>
                  <a:lnTo>
                    <a:pt x="183" y="349"/>
                  </a:lnTo>
                  <a:lnTo>
                    <a:pt x="191" y="349"/>
                  </a:lnTo>
                  <a:lnTo>
                    <a:pt x="199" y="351"/>
                  </a:lnTo>
                  <a:lnTo>
                    <a:pt x="218" y="354"/>
                  </a:lnTo>
                  <a:lnTo>
                    <a:pt x="240" y="357"/>
                  </a:lnTo>
                  <a:lnTo>
                    <a:pt x="261" y="357"/>
                  </a:lnTo>
                  <a:lnTo>
                    <a:pt x="285" y="359"/>
                  </a:lnTo>
                  <a:lnTo>
                    <a:pt x="310" y="362"/>
                  </a:lnTo>
                  <a:lnTo>
                    <a:pt x="334" y="362"/>
                  </a:lnTo>
                  <a:lnTo>
                    <a:pt x="361" y="365"/>
                  </a:lnTo>
                  <a:lnTo>
                    <a:pt x="385" y="365"/>
                  </a:lnTo>
                  <a:lnTo>
                    <a:pt x="409" y="362"/>
                  </a:lnTo>
                  <a:lnTo>
                    <a:pt x="433" y="362"/>
                  </a:lnTo>
                  <a:lnTo>
                    <a:pt x="458" y="359"/>
                  </a:lnTo>
                  <a:lnTo>
                    <a:pt x="476" y="354"/>
                  </a:lnTo>
                  <a:lnTo>
                    <a:pt x="495" y="349"/>
                  </a:lnTo>
                  <a:lnTo>
                    <a:pt x="503" y="346"/>
                  </a:lnTo>
                  <a:lnTo>
                    <a:pt x="511" y="340"/>
                  </a:lnTo>
                  <a:lnTo>
                    <a:pt x="519" y="338"/>
                  </a:lnTo>
                  <a:lnTo>
                    <a:pt x="525" y="332"/>
                  </a:lnTo>
                  <a:lnTo>
                    <a:pt x="530" y="327"/>
                  </a:lnTo>
                  <a:lnTo>
                    <a:pt x="536" y="322"/>
                  </a:lnTo>
                  <a:lnTo>
                    <a:pt x="544" y="308"/>
                  </a:lnTo>
                  <a:lnTo>
                    <a:pt x="549" y="295"/>
                  </a:lnTo>
                  <a:lnTo>
                    <a:pt x="554" y="276"/>
                  </a:lnTo>
                  <a:lnTo>
                    <a:pt x="557" y="257"/>
                  </a:lnTo>
                  <a:lnTo>
                    <a:pt x="560" y="239"/>
                  </a:lnTo>
                  <a:lnTo>
                    <a:pt x="562" y="217"/>
                  </a:lnTo>
                  <a:lnTo>
                    <a:pt x="562" y="196"/>
                  </a:lnTo>
                  <a:lnTo>
                    <a:pt x="562" y="174"/>
                  </a:lnTo>
                  <a:lnTo>
                    <a:pt x="560" y="155"/>
                  </a:lnTo>
                  <a:lnTo>
                    <a:pt x="560" y="134"/>
                  </a:lnTo>
                  <a:lnTo>
                    <a:pt x="557" y="115"/>
                  </a:lnTo>
                  <a:lnTo>
                    <a:pt x="554" y="96"/>
                  </a:lnTo>
                  <a:lnTo>
                    <a:pt x="552" y="80"/>
                  </a:lnTo>
                  <a:lnTo>
                    <a:pt x="552" y="67"/>
                  </a:lnTo>
                  <a:lnTo>
                    <a:pt x="549" y="62"/>
                  </a:lnTo>
                  <a:lnTo>
                    <a:pt x="549" y="56"/>
                  </a:lnTo>
                  <a:lnTo>
                    <a:pt x="546" y="48"/>
                  </a:lnTo>
                  <a:lnTo>
                    <a:pt x="544" y="40"/>
                  </a:lnTo>
                  <a:lnTo>
                    <a:pt x="541" y="32"/>
                  </a:lnTo>
                  <a:lnTo>
                    <a:pt x="538" y="29"/>
                  </a:lnTo>
                  <a:lnTo>
                    <a:pt x="533" y="24"/>
                  </a:lnTo>
                  <a:lnTo>
                    <a:pt x="530" y="21"/>
                  </a:lnTo>
                  <a:lnTo>
                    <a:pt x="525" y="19"/>
                  </a:lnTo>
                  <a:lnTo>
                    <a:pt x="519" y="19"/>
                  </a:lnTo>
                  <a:lnTo>
                    <a:pt x="509" y="16"/>
                  </a:lnTo>
                  <a:lnTo>
                    <a:pt x="495" y="16"/>
                  </a:lnTo>
                  <a:lnTo>
                    <a:pt x="482" y="16"/>
                  </a:lnTo>
                  <a:lnTo>
                    <a:pt x="466" y="16"/>
                  </a:lnTo>
                  <a:lnTo>
                    <a:pt x="458" y="16"/>
                  </a:lnTo>
                  <a:lnTo>
                    <a:pt x="449" y="13"/>
                  </a:lnTo>
                  <a:lnTo>
                    <a:pt x="431" y="13"/>
                  </a:lnTo>
                  <a:lnTo>
                    <a:pt x="409" y="13"/>
                  </a:lnTo>
                  <a:lnTo>
                    <a:pt x="388" y="13"/>
                  </a:lnTo>
                  <a:lnTo>
                    <a:pt x="363" y="16"/>
                  </a:lnTo>
                  <a:lnTo>
                    <a:pt x="342" y="16"/>
                  </a:lnTo>
                  <a:lnTo>
                    <a:pt x="320" y="16"/>
                  </a:lnTo>
                  <a:lnTo>
                    <a:pt x="301" y="16"/>
                  </a:lnTo>
                  <a:lnTo>
                    <a:pt x="283" y="13"/>
                  </a:lnTo>
                  <a:lnTo>
                    <a:pt x="264" y="13"/>
                  </a:lnTo>
                  <a:lnTo>
                    <a:pt x="248" y="8"/>
                  </a:lnTo>
                  <a:lnTo>
                    <a:pt x="229" y="5"/>
                  </a:lnTo>
                  <a:lnTo>
                    <a:pt x="213" y="3"/>
                  </a:lnTo>
                  <a:lnTo>
                    <a:pt x="199" y="0"/>
                  </a:lnTo>
                  <a:lnTo>
                    <a:pt x="188" y="0"/>
                  </a:lnTo>
                  <a:lnTo>
                    <a:pt x="183" y="0"/>
                  </a:lnTo>
                  <a:lnTo>
                    <a:pt x="178"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38" name="Rectangle 9">
              <a:extLst>
                <a:ext uri="{FF2B5EF4-FFF2-40B4-BE49-F238E27FC236}">
                  <a16:creationId xmlns:a16="http://schemas.microsoft.com/office/drawing/2014/main" id="{1EB1CCD9-1976-AB44-A2DC-E6F2E6A85DB9}"/>
                </a:ext>
              </a:extLst>
            </p:cNvPr>
            <p:cNvSpPr>
              <a:spLocks noChangeArrowheads="1"/>
            </p:cNvSpPr>
            <p:nvPr/>
          </p:nvSpPr>
          <p:spPr bwMode="auto">
            <a:xfrm flipH="1">
              <a:off x="3314700" y="2056297"/>
              <a:ext cx="33302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p>
              <a:r>
                <a:rPr lang="en-US" sz="2800" b="1" dirty="0">
                  <a:solidFill>
                    <a:schemeClr val="bg1"/>
                  </a:solidFill>
                </a:rPr>
                <a:t>A</a:t>
              </a:r>
            </a:p>
          </p:txBody>
        </p:sp>
      </p:grpSp>
      <p:cxnSp>
        <p:nvCxnSpPr>
          <p:cNvPr id="278" name="Straight Connector 277">
            <a:extLst>
              <a:ext uri="{FF2B5EF4-FFF2-40B4-BE49-F238E27FC236}">
                <a16:creationId xmlns:a16="http://schemas.microsoft.com/office/drawing/2014/main" id="{E2BBCBDF-DF9E-124A-9B86-A7AD76416AA3}"/>
              </a:ext>
            </a:extLst>
          </p:cNvPr>
          <p:cNvCxnSpPr/>
          <p:nvPr/>
        </p:nvCxnSpPr>
        <p:spPr>
          <a:xfrm flipH="1">
            <a:off x="4921623" y="2841812"/>
            <a:ext cx="618565"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48" name="Freeform 19">
            <a:extLst>
              <a:ext uri="{FF2B5EF4-FFF2-40B4-BE49-F238E27FC236}">
                <a16:creationId xmlns:a16="http://schemas.microsoft.com/office/drawing/2014/main" id="{723A073B-FC90-9C4B-AFAC-D8CF166CBB28}"/>
              </a:ext>
            </a:extLst>
          </p:cNvPr>
          <p:cNvSpPr>
            <a:spLocks/>
          </p:cNvSpPr>
          <p:nvPr/>
        </p:nvSpPr>
        <p:spPr bwMode="auto">
          <a:xfrm>
            <a:off x="5503279" y="2665056"/>
            <a:ext cx="346075" cy="336550"/>
          </a:xfrm>
          <a:custGeom>
            <a:avLst/>
            <a:gdLst>
              <a:gd name="T0" fmla="*/ 97 w 218"/>
              <a:gd name="T1" fmla="*/ 0 h 212"/>
              <a:gd name="T2" fmla="*/ 75 w 218"/>
              <a:gd name="T3" fmla="*/ 6 h 212"/>
              <a:gd name="T4" fmla="*/ 56 w 218"/>
              <a:gd name="T5" fmla="*/ 14 h 212"/>
              <a:gd name="T6" fmla="*/ 40 w 218"/>
              <a:gd name="T7" fmla="*/ 24 h 212"/>
              <a:gd name="T8" fmla="*/ 24 w 218"/>
              <a:gd name="T9" fmla="*/ 38 h 212"/>
              <a:gd name="T10" fmla="*/ 13 w 218"/>
              <a:gd name="T11" fmla="*/ 54 h 212"/>
              <a:gd name="T12" fmla="*/ 5 w 218"/>
              <a:gd name="T13" fmla="*/ 73 h 212"/>
              <a:gd name="T14" fmla="*/ 0 w 218"/>
              <a:gd name="T15" fmla="*/ 94 h 212"/>
              <a:gd name="T16" fmla="*/ 0 w 218"/>
              <a:gd name="T17" fmla="*/ 116 h 212"/>
              <a:gd name="T18" fmla="*/ 5 w 218"/>
              <a:gd name="T19" fmla="*/ 137 h 212"/>
              <a:gd name="T20" fmla="*/ 13 w 218"/>
              <a:gd name="T21" fmla="*/ 156 h 212"/>
              <a:gd name="T22" fmla="*/ 24 w 218"/>
              <a:gd name="T23" fmla="*/ 172 h 212"/>
              <a:gd name="T24" fmla="*/ 40 w 218"/>
              <a:gd name="T25" fmla="*/ 188 h 212"/>
              <a:gd name="T26" fmla="*/ 56 w 218"/>
              <a:gd name="T27" fmla="*/ 199 h 212"/>
              <a:gd name="T28" fmla="*/ 75 w 218"/>
              <a:gd name="T29" fmla="*/ 207 h 212"/>
              <a:gd name="T30" fmla="*/ 97 w 218"/>
              <a:gd name="T31" fmla="*/ 212 h 212"/>
              <a:gd name="T32" fmla="*/ 118 w 218"/>
              <a:gd name="T33" fmla="*/ 212 h 212"/>
              <a:gd name="T34" fmla="*/ 140 w 218"/>
              <a:gd name="T35" fmla="*/ 207 h 212"/>
              <a:gd name="T36" fmla="*/ 161 w 218"/>
              <a:gd name="T37" fmla="*/ 199 h 212"/>
              <a:gd name="T38" fmla="*/ 178 w 218"/>
              <a:gd name="T39" fmla="*/ 188 h 212"/>
              <a:gd name="T40" fmla="*/ 194 w 218"/>
              <a:gd name="T41" fmla="*/ 172 h 212"/>
              <a:gd name="T42" fmla="*/ 204 w 218"/>
              <a:gd name="T43" fmla="*/ 156 h 212"/>
              <a:gd name="T44" fmla="*/ 213 w 218"/>
              <a:gd name="T45" fmla="*/ 137 h 212"/>
              <a:gd name="T46" fmla="*/ 218 w 218"/>
              <a:gd name="T47" fmla="*/ 116 h 212"/>
              <a:gd name="T48" fmla="*/ 218 w 218"/>
              <a:gd name="T49" fmla="*/ 94 h 212"/>
              <a:gd name="T50" fmla="*/ 213 w 218"/>
              <a:gd name="T51" fmla="*/ 73 h 212"/>
              <a:gd name="T52" fmla="*/ 204 w 218"/>
              <a:gd name="T53" fmla="*/ 54 h 212"/>
              <a:gd name="T54" fmla="*/ 194 w 218"/>
              <a:gd name="T55" fmla="*/ 38 h 212"/>
              <a:gd name="T56" fmla="*/ 178 w 218"/>
              <a:gd name="T57" fmla="*/ 24 h 212"/>
              <a:gd name="T58" fmla="*/ 161 w 218"/>
              <a:gd name="T59" fmla="*/ 14 h 212"/>
              <a:gd name="T60" fmla="*/ 140 w 218"/>
              <a:gd name="T61" fmla="*/ 6 h 212"/>
              <a:gd name="T62" fmla="*/ 118 w 218"/>
              <a:gd name="T63" fmla="*/ 0 h 2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2"/>
              <a:gd name="T98" fmla="*/ 218 w 218"/>
              <a:gd name="T99" fmla="*/ 212 h 2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2">
                <a:moveTo>
                  <a:pt x="108" y="0"/>
                </a:moveTo>
                <a:lnTo>
                  <a:pt x="97" y="0"/>
                </a:lnTo>
                <a:lnTo>
                  <a:pt x="86" y="3"/>
                </a:lnTo>
                <a:lnTo>
                  <a:pt x="75" y="6"/>
                </a:lnTo>
                <a:lnTo>
                  <a:pt x="65" y="8"/>
                </a:lnTo>
                <a:lnTo>
                  <a:pt x="56" y="14"/>
                </a:lnTo>
                <a:lnTo>
                  <a:pt x="48" y="19"/>
                </a:lnTo>
                <a:lnTo>
                  <a:pt x="40" y="24"/>
                </a:lnTo>
                <a:lnTo>
                  <a:pt x="32" y="30"/>
                </a:lnTo>
                <a:lnTo>
                  <a:pt x="24" y="38"/>
                </a:lnTo>
                <a:lnTo>
                  <a:pt x="19" y="46"/>
                </a:lnTo>
                <a:lnTo>
                  <a:pt x="13" y="54"/>
                </a:lnTo>
                <a:lnTo>
                  <a:pt x="8" y="65"/>
                </a:lnTo>
                <a:lnTo>
                  <a:pt x="5" y="73"/>
                </a:lnTo>
                <a:lnTo>
                  <a:pt x="3" y="83"/>
                </a:lnTo>
                <a:lnTo>
                  <a:pt x="0" y="94"/>
                </a:lnTo>
                <a:lnTo>
                  <a:pt x="0" y="105"/>
                </a:lnTo>
                <a:lnTo>
                  <a:pt x="0" y="116"/>
                </a:lnTo>
                <a:lnTo>
                  <a:pt x="3" y="126"/>
                </a:lnTo>
                <a:lnTo>
                  <a:pt x="5" y="137"/>
                </a:lnTo>
                <a:lnTo>
                  <a:pt x="8" y="148"/>
                </a:lnTo>
                <a:lnTo>
                  <a:pt x="13" y="156"/>
                </a:lnTo>
                <a:lnTo>
                  <a:pt x="19" y="164"/>
                </a:lnTo>
                <a:lnTo>
                  <a:pt x="24" y="172"/>
                </a:lnTo>
                <a:lnTo>
                  <a:pt x="32" y="180"/>
                </a:lnTo>
                <a:lnTo>
                  <a:pt x="40" y="188"/>
                </a:lnTo>
                <a:lnTo>
                  <a:pt x="48" y="193"/>
                </a:lnTo>
                <a:lnTo>
                  <a:pt x="56" y="199"/>
                </a:lnTo>
                <a:lnTo>
                  <a:pt x="65" y="204"/>
                </a:lnTo>
                <a:lnTo>
                  <a:pt x="75" y="207"/>
                </a:lnTo>
                <a:lnTo>
                  <a:pt x="86" y="209"/>
                </a:lnTo>
                <a:lnTo>
                  <a:pt x="97" y="212"/>
                </a:lnTo>
                <a:lnTo>
                  <a:pt x="108" y="212"/>
                </a:lnTo>
                <a:lnTo>
                  <a:pt x="118" y="212"/>
                </a:lnTo>
                <a:lnTo>
                  <a:pt x="129" y="209"/>
                </a:lnTo>
                <a:lnTo>
                  <a:pt x="140" y="207"/>
                </a:lnTo>
                <a:lnTo>
                  <a:pt x="151" y="204"/>
                </a:lnTo>
                <a:lnTo>
                  <a:pt x="161" y="199"/>
                </a:lnTo>
                <a:lnTo>
                  <a:pt x="169" y="193"/>
                </a:lnTo>
                <a:lnTo>
                  <a:pt x="178" y="188"/>
                </a:lnTo>
                <a:lnTo>
                  <a:pt x="186" y="180"/>
                </a:lnTo>
                <a:lnTo>
                  <a:pt x="194" y="172"/>
                </a:lnTo>
                <a:lnTo>
                  <a:pt x="199" y="164"/>
                </a:lnTo>
                <a:lnTo>
                  <a:pt x="204" y="156"/>
                </a:lnTo>
                <a:lnTo>
                  <a:pt x="210" y="148"/>
                </a:lnTo>
                <a:lnTo>
                  <a:pt x="213" y="137"/>
                </a:lnTo>
                <a:lnTo>
                  <a:pt x="215" y="126"/>
                </a:lnTo>
                <a:lnTo>
                  <a:pt x="218" y="116"/>
                </a:lnTo>
                <a:lnTo>
                  <a:pt x="218" y="105"/>
                </a:lnTo>
                <a:lnTo>
                  <a:pt x="218" y="94"/>
                </a:lnTo>
                <a:lnTo>
                  <a:pt x="215" y="83"/>
                </a:lnTo>
                <a:lnTo>
                  <a:pt x="213" y="73"/>
                </a:lnTo>
                <a:lnTo>
                  <a:pt x="210" y="65"/>
                </a:lnTo>
                <a:lnTo>
                  <a:pt x="204" y="54"/>
                </a:lnTo>
                <a:lnTo>
                  <a:pt x="199" y="46"/>
                </a:lnTo>
                <a:lnTo>
                  <a:pt x="194" y="38"/>
                </a:lnTo>
                <a:lnTo>
                  <a:pt x="186" y="30"/>
                </a:lnTo>
                <a:lnTo>
                  <a:pt x="178" y="24"/>
                </a:lnTo>
                <a:lnTo>
                  <a:pt x="169" y="19"/>
                </a:lnTo>
                <a:lnTo>
                  <a:pt x="161" y="14"/>
                </a:lnTo>
                <a:lnTo>
                  <a:pt x="151" y="8"/>
                </a:lnTo>
                <a:lnTo>
                  <a:pt x="140" y="6"/>
                </a:lnTo>
                <a:lnTo>
                  <a:pt x="129" y="3"/>
                </a:lnTo>
                <a:lnTo>
                  <a:pt x="118" y="0"/>
                </a:lnTo>
                <a:lnTo>
                  <a:pt x="108"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49" name="Rectangle 20">
            <a:extLst>
              <a:ext uri="{FF2B5EF4-FFF2-40B4-BE49-F238E27FC236}">
                <a16:creationId xmlns:a16="http://schemas.microsoft.com/office/drawing/2014/main" id="{76D8181D-6A90-A54A-9EA1-BABDC131D3BD}"/>
              </a:ext>
            </a:extLst>
          </p:cNvPr>
          <p:cNvSpPr>
            <a:spLocks noChangeArrowheads="1"/>
          </p:cNvSpPr>
          <p:nvPr/>
        </p:nvSpPr>
        <p:spPr bwMode="auto">
          <a:xfrm>
            <a:off x="5611789" y="2615657"/>
            <a:ext cx="14587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dirty="0">
                <a:solidFill>
                  <a:schemeClr val="bg1"/>
                </a:solidFill>
              </a:rPr>
              <a:t>y</a:t>
            </a:r>
            <a:endParaRPr lang="en-US" sz="1600" b="1" dirty="0">
              <a:solidFill>
                <a:schemeClr val="bg1"/>
              </a:solidFill>
            </a:endParaRPr>
          </a:p>
        </p:txBody>
      </p:sp>
      <p:grpSp>
        <p:nvGrpSpPr>
          <p:cNvPr id="8" name="Group 7">
            <a:extLst>
              <a:ext uri="{FF2B5EF4-FFF2-40B4-BE49-F238E27FC236}">
                <a16:creationId xmlns:a16="http://schemas.microsoft.com/office/drawing/2014/main" id="{63B1E474-6B53-FB4E-8205-93DBD968BAEF}"/>
              </a:ext>
            </a:extLst>
          </p:cNvPr>
          <p:cNvGrpSpPr/>
          <p:nvPr/>
        </p:nvGrpSpPr>
        <p:grpSpPr>
          <a:xfrm>
            <a:off x="4043993" y="2436269"/>
            <a:ext cx="896938" cy="574675"/>
            <a:chOff x="4043993" y="2436269"/>
            <a:chExt cx="896938" cy="574675"/>
          </a:xfrm>
        </p:grpSpPr>
        <p:sp>
          <p:nvSpPr>
            <p:cNvPr id="240" name="Freeform 11">
              <a:extLst>
                <a:ext uri="{FF2B5EF4-FFF2-40B4-BE49-F238E27FC236}">
                  <a16:creationId xmlns:a16="http://schemas.microsoft.com/office/drawing/2014/main" id="{934069AD-3D2B-E54C-A5BD-47479567818B}"/>
                </a:ext>
              </a:extLst>
            </p:cNvPr>
            <p:cNvSpPr>
              <a:spLocks/>
            </p:cNvSpPr>
            <p:nvPr/>
          </p:nvSpPr>
          <p:spPr bwMode="auto">
            <a:xfrm>
              <a:off x="4043993" y="2436269"/>
              <a:ext cx="896938" cy="574675"/>
            </a:xfrm>
            <a:custGeom>
              <a:avLst/>
              <a:gdLst>
                <a:gd name="T0" fmla="*/ 164 w 565"/>
                <a:gd name="T1" fmla="*/ 0 h 362"/>
                <a:gd name="T2" fmla="*/ 134 w 565"/>
                <a:gd name="T3" fmla="*/ 6 h 362"/>
                <a:gd name="T4" fmla="*/ 108 w 565"/>
                <a:gd name="T5" fmla="*/ 14 h 362"/>
                <a:gd name="T6" fmla="*/ 83 w 565"/>
                <a:gd name="T7" fmla="*/ 30 h 362"/>
                <a:gd name="T8" fmla="*/ 62 w 565"/>
                <a:gd name="T9" fmla="*/ 48 h 362"/>
                <a:gd name="T10" fmla="*/ 38 w 565"/>
                <a:gd name="T11" fmla="*/ 73 h 362"/>
                <a:gd name="T12" fmla="*/ 16 w 565"/>
                <a:gd name="T13" fmla="*/ 105 h 362"/>
                <a:gd name="T14" fmla="*/ 5 w 565"/>
                <a:gd name="T15" fmla="*/ 126 h 362"/>
                <a:gd name="T16" fmla="*/ 0 w 565"/>
                <a:gd name="T17" fmla="*/ 142 h 362"/>
                <a:gd name="T18" fmla="*/ 0 w 565"/>
                <a:gd name="T19" fmla="*/ 158 h 362"/>
                <a:gd name="T20" fmla="*/ 5 w 565"/>
                <a:gd name="T21" fmla="*/ 180 h 362"/>
                <a:gd name="T22" fmla="*/ 19 w 565"/>
                <a:gd name="T23" fmla="*/ 212 h 362"/>
                <a:gd name="T24" fmla="*/ 38 w 565"/>
                <a:gd name="T25" fmla="*/ 242 h 362"/>
                <a:gd name="T26" fmla="*/ 59 w 565"/>
                <a:gd name="T27" fmla="*/ 268 h 362"/>
                <a:gd name="T28" fmla="*/ 81 w 565"/>
                <a:gd name="T29" fmla="*/ 295 h 362"/>
                <a:gd name="T30" fmla="*/ 105 w 565"/>
                <a:gd name="T31" fmla="*/ 317 h 362"/>
                <a:gd name="T32" fmla="*/ 121 w 565"/>
                <a:gd name="T33" fmla="*/ 327 h 362"/>
                <a:gd name="T34" fmla="*/ 137 w 565"/>
                <a:gd name="T35" fmla="*/ 335 h 362"/>
                <a:gd name="T36" fmla="*/ 159 w 565"/>
                <a:gd name="T37" fmla="*/ 343 h 362"/>
                <a:gd name="T38" fmla="*/ 186 w 565"/>
                <a:gd name="T39" fmla="*/ 349 h 362"/>
                <a:gd name="T40" fmla="*/ 202 w 565"/>
                <a:gd name="T41" fmla="*/ 351 h 362"/>
                <a:gd name="T42" fmla="*/ 239 w 565"/>
                <a:gd name="T43" fmla="*/ 354 h 362"/>
                <a:gd name="T44" fmla="*/ 285 w 565"/>
                <a:gd name="T45" fmla="*/ 360 h 362"/>
                <a:gd name="T46" fmla="*/ 334 w 565"/>
                <a:gd name="T47" fmla="*/ 362 h 362"/>
                <a:gd name="T48" fmla="*/ 385 w 565"/>
                <a:gd name="T49" fmla="*/ 362 h 362"/>
                <a:gd name="T50" fmla="*/ 433 w 565"/>
                <a:gd name="T51" fmla="*/ 360 h 362"/>
                <a:gd name="T52" fmla="*/ 476 w 565"/>
                <a:gd name="T53" fmla="*/ 354 h 362"/>
                <a:gd name="T54" fmla="*/ 503 w 565"/>
                <a:gd name="T55" fmla="*/ 343 h 362"/>
                <a:gd name="T56" fmla="*/ 519 w 565"/>
                <a:gd name="T57" fmla="*/ 338 h 362"/>
                <a:gd name="T58" fmla="*/ 530 w 565"/>
                <a:gd name="T59" fmla="*/ 327 h 362"/>
                <a:gd name="T60" fmla="*/ 543 w 565"/>
                <a:gd name="T61" fmla="*/ 309 h 362"/>
                <a:gd name="T62" fmla="*/ 557 w 565"/>
                <a:gd name="T63" fmla="*/ 276 h 362"/>
                <a:gd name="T64" fmla="*/ 562 w 565"/>
                <a:gd name="T65" fmla="*/ 236 h 362"/>
                <a:gd name="T66" fmla="*/ 565 w 565"/>
                <a:gd name="T67" fmla="*/ 196 h 362"/>
                <a:gd name="T68" fmla="*/ 562 w 565"/>
                <a:gd name="T69" fmla="*/ 153 h 362"/>
                <a:gd name="T70" fmla="*/ 560 w 565"/>
                <a:gd name="T71" fmla="*/ 113 h 362"/>
                <a:gd name="T72" fmla="*/ 554 w 565"/>
                <a:gd name="T73" fmla="*/ 78 h 362"/>
                <a:gd name="T74" fmla="*/ 549 w 565"/>
                <a:gd name="T75" fmla="*/ 59 h 362"/>
                <a:gd name="T76" fmla="*/ 546 w 565"/>
                <a:gd name="T77" fmla="*/ 46 h 362"/>
                <a:gd name="T78" fmla="*/ 541 w 565"/>
                <a:gd name="T79" fmla="*/ 32 h 362"/>
                <a:gd name="T80" fmla="*/ 533 w 565"/>
                <a:gd name="T81" fmla="*/ 24 h 362"/>
                <a:gd name="T82" fmla="*/ 525 w 565"/>
                <a:gd name="T83" fmla="*/ 19 h 362"/>
                <a:gd name="T84" fmla="*/ 508 w 565"/>
                <a:gd name="T85" fmla="*/ 16 h 362"/>
                <a:gd name="T86" fmla="*/ 482 w 565"/>
                <a:gd name="T87" fmla="*/ 16 h 362"/>
                <a:gd name="T88" fmla="*/ 460 w 565"/>
                <a:gd name="T89" fmla="*/ 14 h 362"/>
                <a:gd name="T90" fmla="*/ 430 w 565"/>
                <a:gd name="T91" fmla="*/ 11 h 362"/>
                <a:gd name="T92" fmla="*/ 387 w 565"/>
                <a:gd name="T93" fmla="*/ 14 h 362"/>
                <a:gd name="T94" fmla="*/ 342 w 565"/>
                <a:gd name="T95" fmla="*/ 14 h 362"/>
                <a:gd name="T96" fmla="*/ 301 w 565"/>
                <a:gd name="T97" fmla="*/ 14 h 362"/>
                <a:gd name="T98" fmla="*/ 264 w 565"/>
                <a:gd name="T99" fmla="*/ 11 h 362"/>
                <a:gd name="T100" fmla="*/ 229 w 565"/>
                <a:gd name="T101" fmla="*/ 3 h 362"/>
                <a:gd name="T102" fmla="*/ 199 w 565"/>
                <a:gd name="T103" fmla="*/ 0 h 362"/>
                <a:gd name="T104" fmla="*/ 183 w 565"/>
                <a:gd name="T105" fmla="*/ 0 h 3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5"/>
                <a:gd name="T160" fmla="*/ 0 h 362"/>
                <a:gd name="T161" fmla="*/ 565 w 565"/>
                <a:gd name="T162" fmla="*/ 362 h 3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5" h="362">
                  <a:moveTo>
                    <a:pt x="178" y="0"/>
                  </a:moveTo>
                  <a:lnTo>
                    <a:pt x="164" y="0"/>
                  </a:lnTo>
                  <a:lnTo>
                    <a:pt x="148" y="3"/>
                  </a:lnTo>
                  <a:lnTo>
                    <a:pt x="134" y="6"/>
                  </a:lnTo>
                  <a:lnTo>
                    <a:pt x="121" y="11"/>
                  </a:lnTo>
                  <a:lnTo>
                    <a:pt x="108" y="14"/>
                  </a:lnTo>
                  <a:lnTo>
                    <a:pt x="94" y="22"/>
                  </a:lnTo>
                  <a:lnTo>
                    <a:pt x="83" y="30"/>
                  </a:lnTo>
                  <a:lnTo>
                    <a:pt x="73" y="38"/>
                  </a:lnTo>
                  <a:lnTo>
                    <a:pt x="62" y="48"/>
                  </a:lnTo>
                  <a:lnTo>
                    <a:pt x="48" y="59"/>
                  </a:lnTo>
                  <a:lnTo>
                    <a:pt x="38" y="73"/>
                  </a:lnTo>
                  <a:lnTo>
                    <a:pt x="27" y="89"/>
                  </a:lnTo>
                  <a:lnTo>
                    <a:pt x="16" y="105"/>
                  </a:lnTo>
                  <a:lnTo>
                    <a:pt x="8" y="118"/>
                  </a:lnTo>
                  <a:lnTo>
                    <a:pt x="5" y="126"/>
                  </a:lnTo>
                  <a:lnTo>
                    <a:pt x="3" y="134"/>
                  </a:lnTo>
                  <a:lnTo>
                    <a:pt x="0" y="142"/>
                  </a:lnTo>
                  <a:lnTo>
                    <a:pt x="0" y="150"/>
                  </a:lnTo>
                  <a:lnTo>
                    <a:pt x="0" y="158"/>
                  </a:lnTo>
                  <a:lnTo>
                    <a:pt x="3" y="164"/>
                  </a:lnTo>
                  <a:lnTo>
                    <a:pt x="5" y="180"/>
                  </a:lnTo>
                  <a:lnTo>
                    <a:pt x="11" y="196"/>
                  </a:lnTo>
                  <a:lnTo>
                    <a:pt x="19" y="212"/>
                  </a:lnTo>
                  <a:lnTo>
                    <a:pt x="27" y="228"/>
                  </a:lnTo>
                  <a:lnTo>
                    <a:pt x="38" y="242"/>
                  </a:lnTo>
                  <a:lnTo>
                    <a:pt x="48" y="255"/>
                  </a:lnTo>
                  <a:lnTo>
                    <a:pt x="59" y="268"/>
                  </a:lnTo>
                  <a:lnTo>
                    <a:pt x="70" y="282"/>
                  </a:lnTo>
                  <a:lnTo>
                    <a:pt x="81" y="295"/>
                  </a:lnTo>
                  <a:lnTo>
                    <a:pt x="94" y="306"/>
                  </a:lnTo>
                  <a:lnTo>
                    <a:pt x="105" y="317"/>
                  </a:lnTo>
                  <a:lnTo>
                    <a:pt x="113" y="322"/>
                  </a:lnTo>
                  <a:lnTo>
                    <a:pt x="121" y="327"/>
                  </a:lnTo>
                  <a:lnTo>
                    <a:pt x="129" y="333"/>
                  </a:lnTo>
                  <a:lnTo>
                    <a:pt x="137" y="335"/>
                  </a:lnTo>
                  <a:lnTo>
                    <a:pt x="148" y="341"/>
                  </a:lnTo>
                  <a:lnTo>
                    <a:pt x="159" y="343"/>
                  </a:lnTo>
                  <a:lnTo>
                    <a:pt x="172" y="346"/>
                  </a:lnTo>
                  <a:lnTo>
                    <a:pt x="186" y="349"/>
                  </a:lnTo>
                  <a:lnTo>
                    <a:pt x="194" y="349"/>
                  </a:lnTo>
                  <a:lnTo>
                    <a:pt x="202" y="351"/>
                  </a:lnTo>
                  <a:lnTo>
                    <a:pt x="221" y="354"/>
                  </a:lnTo>
                  <a:lnTo>
                    <a:pt x="239" y="354"/>
                  </a:lnTo>
                  <a:lnTo>
                    <a:pt x="261" y="357"/>
                  </a:lnTo>
                  <a:lnTo>
                    <a:pt x="285" y="360"/>
                  </a:lnTo>
                  <a:lnTo>
                    <a:pt x="309" y="362"/>
                  </a:lnTo>
                  <a:lnTo>
                    <a:pt x="334" y="362"/>
                  </a:lnTo>
                  <a:lnTo>
                    <a:pt x="360" y="362"/>
                  </a:lnTo>
                  <a:lnTo>
                    <a:pt x="385" y="362"/>
                  </a:lnTo>
                  <a:lnTo>
                    <a:pt x="409" y="362"/>
                  </a:lnTo>
                  <a:lnTo>
                    <a:pt x="433" y="360"/>
                  </a:lnTo>
                  <a:lnTo>
                    <a:pt x="457" y="357"/>
                  </a:lnTo>
                  <a:lnTo>
                    <a:pt x="476" y="354"/>
                  </a:lnTo>
                  <a:lnTo>
                    <a:pt x="495" y="349"/>
                  </a:lnTo>
                  <a:lnTo>
                    <a:pt x="503" y="343"/>
                  </a:lnTo>
                  <a:lnTo>
                    <a:pt x="511" y="341"/>
                  </a:lnTo>
                  <a:lnTo>
                    <a:pt x="519" y="338"/>
                  </a:lnTo>
                  <a:lnTo>
                    <a:pt x="525" y="333"/>
                  </a:lnTo>
                  <a:lnTo>
                    <a:pt x="530" y="327"/>
                  </a:lnTo>
                  <a:lnTo>
                    <a:pt x="535" y="322"/>
                  </a:lnTo>
                  <a:lnTo>
                    <a:pt x="543" y="309"/>
                  </a:lnTo>
                  <a:lnTo>
                    <a:pt x="552" y="292"/>
                  </a:lnTo>
                  <a:lnTo>
                    <a:pt x="557" y="276"/>
                  </a:lnTo>
                  <a:lnTo>
                    <a:pt x="560" y="258"/>
                  </a:lnTo>
                  <a:lnTo>
                    <a:pt x="562" y="236"/>
                  </a:lnTo>
                  <a:lnTo>
                    <a:pt x="565" y="217"/>
                  </a:lnTo>
                  <a:lnTo>
                    <a:pt x="565" y="196"/>
                  </a:lnTo>
                  <a:lnTo>
                    <a:pt x="562" y="174"/>
                  </a:lnTo>
                  <a:lnTo>
                    <a:pt x="562" y="153"/>
                  </a:lnTo>
                  <a:lnTo>
                    <a:pt x="560" y="132"/>
                  </a:lnTo>
                  <a:lnTo>
                    <a:pt x="560" y="113"/>
                  </a:lnTo>
                  <a:lnTo>
                    <a:pt x="557" y="97"/>
                  </a:lnTo>
                  <a:lnTo>
                    <a:pt x="554" y="78"/>
                  </a:lnTo>
                  <a:lnTo>
                    <a:pt x="552" y="65"/>
                  </a:lnTo>
                  <a:lnTo>
                    <a:pt x="549" y="59"/>
                  </a:lnTo>
                  <a:lnTo>
                    <a:pt x="549" y="54"/>
                  </a:lnTo>
                  <a:lnTo>
                    <a:pt x="546" y="46"/>
                  </a:lnTo>
                  <a:lnTo>
                    <a:pt x="543" y="38"/>
                  </a:lnTo>
                  <a:lnTo>
                    <a:pt x="541" y="32"/>
                  </a:lnTo>
                  <a:lnTo>
                    <a:pt x="538" y="27"/>
                  </a:lnTo>
                  <a:lnTo>
                    <a:pt x="533" y="24"/>
                  </a:lnTo>
                  <a:lnTo>
                    <a:pt x="530" y="22"/>
                  </a:lnTo>
                  <a:lnTo>
                    <a:pt x="525" y="19"/>
                  </a:lnTo>
                  <a:lnTo>
                    <a:pt x="519" y="19"/>
                  </a:lnTo>
                  <a:lnTo>
                    <a:pt x="508" y="16"/>
                  </a:lnTo>
                  <a:lnTo>
                    <a:pt x="495" y="16"/>
                  </a:lnTo>
                  <a:lnTo>
                    <a:pt x="482" y="16"/>
                  </a:lnTo>
                  <a:lnTo>
                    <a:pt x="468" y="14"/>
                  </a:lnTo>
                  <a:lnTo>
                    <a:pt x="460" y="14"/>
                  </a:lnTo>
                  <a:lnTo>
                    <a:pt x="452" y="11"/>
                  </a:lnTo>
                  <a:lnTo>
                    <a:pt x="430" y="11"/>
                  </a:lnTo>
                  <a:lnTo>
                    <a:pt x="409" y="11"/>
                  </a:lnTo>
                  <a:lnTo>
                    <a:pt x="387" y="14"/>
                  </a:lnTo>
                  <a:lnTo>
                    <a:pt x="363" y="14"/>
                  </a:lnTo>
                  <a:lnTo>
                    <a:pt x="342" y="14"/>
                  </a:lnTo>
                  <a:lnTo>
                    <a:pt x="320" y="14"/>
                  </a:lnTo>
                  <a:lnTo>
                    <a:pt x="301" y="14"/>
                  </a:lnTo>
                  <a:lnTo>
                    <a:pt x="282" y="11"/>
                  </a:lnTo>
                  <a:lnTo>
                    <a:pt x="264" y="11"/>
                  </a:lnTo>
                  <a:lnTo>
                    <a:pt x="247" y="6"/>
                  </a:lnTo>
                  <a:lnTo>
                    <a:pt x="229" y="3"/>
                  </a:lnTo>
                  <a:lnTo>
                    <a:pt x="213" y="0"/>
                  </a:lnTo>
                  <a:lnTo>
                    <a:pt x="199" y="0"/>
                  </a:lnTo>
                  <a:lnTo>
                    <a:pt x="188" y="0"/>
                  </a:lnTo>
                  <a:lnTo>
                    <a:pt x="183" y="0"/>
                  </a:lnTo>
                  <a:lnTo>
                    <a:pt x="178"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41" name="Rectangle 12">
              <a:extLst>
                <a:ext uri="{FF2B5EF4-FFF2-40B4-BE49-F238E27FC236}">
                  <a16:creationId xmlns:a16="http://schemas.microsoft.com/office/drawing/2014/main" id="{C95AD2B6-A8EC-DE44-9080-AD67A5E9F6C9}"/>
                </a:ext>
              </a:extLst>
            </p:cNvPr>
            <p:cNvSpPr>
              <a:spLocks noChangeArrowheads="1"/>
            </p:cNvSpPr>
            <p:nvPr/>
          </p:nvSpPr>
          <p:spPr bwMode="auto">
            <a:xfrm>
              <a:off x="4378675" y="2470168"/>
              <a:ext cx="218008" cy="492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3200" b="1" dirty="0">
                  <a:solidFill>
                    <a:schemeClr val="bg1"/>
                  </a:solidFill>
                </a:rPr>
                <a:t>C</a:t>
              </a:r>
            </a:p>
          </p:txBody>
        </p:sp>
        <p:sp>
          <p:nvSpPr>
            <p:cNvPr id="242" name="Rectangle 13">
              <a:extLst>
                <a:ext uri="{FF2B5EF4-FFF2-40B4-BE49-F238E27FC236}">
                  <a16:creationId xmlns:a16="http://schemas.microsoft.com/office/drawing/2014/main" id="{E74E4801-5361-A743-B4AA-A6DC9A86347F}"/>
                </a:ext>
              </a:extLst>
            </p:cNvPr>
            <p:cNvSpPr>
              <a:spLocks noChangeArrowheads="1"/>
            </p:cNvSpPr>
            <p:nvPr/>
          </p:nvSpPr>
          <p:spPr bwMode="auto">
            <a:xfrm>
              <a:off x="4556756" y="2555332"/>
              <a:ext cx="49213"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dirty="0">
                  <a:solidFill>
                    <a:srgbClr val="000000"/>
                  </a:solidFill>
                </a:rPr>
                <a:t> </a:t>
              </a:r>
              <a:endParaRPr lang="en-US" dirty="0"/>
            </a:p>
          </p:txBody>
        </p:sp>
      </p:grpSp>
      <p:grpSp>
        <p:nvGrpSpPr>
          <p:cNvPr id="9" name="Group 8">
            <a:extLst>
              <a:ext uri="{FF2B5EF4-FFF2-40B4-BE49-F238E27FC236}">
                <a16:creationId xmlns:a16="http://schemas.microsoft.com/office/drawing/2014/main" id="{A0D9C2A9-04D8-5B42-BF0D-4E2BEAC548E0}"/>
              </a:ext>
            </a:extLst>
          </p:cNvPr>
          <p:cNvGrpSpPr/>
          <p:nvPr/>
        </p:nvGrpSpPr>
        <p:grpSpPr>
          <a:xfrm>
            <a:off x="5542593" y="1820692"/>
            <a:ext cx="346075" cy="377452"/>
            <a:chOff x="5542593" y="1820692"/>
            <a:chExt cx="346075" cy="377452"/>
          </a:xfrm>
        </p:grpSpPr>
        <p:sp>
          <p:nvSpPr>
            <p:cNvPr id="246" name="Freeform 17">
              <a:extLst>
                <a:ext uri="{FF2B5EF4-FFF2-40B4-BE49-F238E27FC236}">
                  <a16:creationId xmlns:a16="http://schemas.microsoft.com/office/drawing/2014/main" id="{F77A9DB2-59D7-BF47-8CF0-DA02378885DE}"/>
                </a:ext>
              </a:extLst>
            </p:cNvPr>
            <p:cNvSpPr>
              <a:spLocks/>
            </p:cNvSpPr>
            <p:nvPr/>
          </p:nvSpPr>
          <p:spPr bwMode="auto">
            <a:xfrm>
              <a:off x="5542593" y="1861594"/>
              <a:ext cx="346075" cy="336550"/>
            </a:xfrm>
            <a:custGeom>
              <a:avLst/>
              <a:gdLst>
                <a:gd name="T0" fmla="*/ 100 w 218"/>
                <a:gd name="T1" fmla="*/ 0 h 212"/>
                <a:gd name="T2" fmla="*/ 78 w 218"/>
                <a:gd name="T3" fmla="*/ 6 h 212"/>
                <a:gd name="T4" fmla="*/ 57 w 218"/>
                <a:gd name="T5" fmla="*/ 14 h 212"/>
                <a:gd name="T6" fmla="*/ 41 w 218"/>
                <a:gd name="T7" fmla="*/ 24 h 212"/>
                <a:gd name="T8" fmla="*/ 25 w 218"/>
                <a:gd name="T9" fmla="*/ 38 h 212"/>
                <a:gd name="T10" fmla="*/ 14 w 218"/>
                <a:gd name="T11" fmla="*/ 54 h 212"/>
                <a:gd name="T12" fmla="*/ 6 w 218"/>
                <a:gd name="T13" fmla="*/ 73 h 212"/>
                <a:gd name="T14" fmla="*/ 0 w 218"/>
                <a:gd name="T15" fmla="*/ 94 h 212"/>
                <a:gd name="T16" fmla="*/ 0 w 218"/>
                <a:gd name="T17" fmla="*/ 115 h 212"/>
                <a:gd name="T18" fmla="*/ 6 w 218"/>
                <a:gd name="T19" fmla="*/ 137 h 212"/>
                <a:gd name="T20" fmla="*/ 14 w 218"/>
                <a:gd name="T21" fmla="*/ 156 h 212"/>
                <a:gd name="T22" fmla="*/ 25 w 218"/>
                <a:gd name="T23" fmla="*/ 172 h 212"/>
                <a:gd name="T24" fmla="*/ 41 w 218"/>
                <a:gd name="T25" fmla="*/ 188 h 212"/>
                <a:gd name="T26" fmla="*/ 57 w 218"/>
                <a:gd name="T27" fmla="*/ 199 h 212"/>
                <a:gd name="T28" fmla="*/ 78 w 218"/>
                <a:gd name="T29" fmla="*/ 207 h 212"/>
                <a:gd name="T30" fmla="*/ 100 w 218"/>
                <a:gd name="T31" fmla="*/ 212 h 212"/>
                <a:gd name="T32" fmla="*/ 121 w 218"/>
                <a:gd name="T33" fmla="*/ 212 h 212"/>
                <a:gd name="T34" fmla="*/ 143 w 218"/>
                <a:gd name="T35" fmla="*/ 207 h 212"/>
                <a:gd name="T36" fmla="*/ 162 w 218"/>
                <a:gd name="T37" fmla="*/ 199 h 212"/>
                <a:gd name="T38" fmla="*/ 178 w 218"/>
                <a:gd name="T39" fmla="*/ 188 h 212"/>
                <a:gd name="T40" fmla="*/ 194 w 218"/>
                <a:gd name="T41" fmla="*/ 172 h 212"/>
                <a:gd name="T42" fmla="*/ 205 w 218"/>
                <a:gd name="T43" fmla="*/ 156 h 212"/>
                <a:gd name="T44" fmla="*/ 213 w 218"/>
                <a:gd name="T45" fmla="*/ 137 h 212"/>
                <a:gd name="T46" fmla="*/ 218 w 218"/>
                <a:gd name="T47" fmla="*/ 115 h 212"/>
                <a:gd name="T48" fmla="*/ 218 w 218"/>
                <a:gd name="T49" fmla="*/ 94 h 212"/>
                <a:gd name="T50" fmla="*/ 213 w 218"/>
                <a:gd name="T51" fmla="*/ 73 h 212"/>
                <a:gd name="T52" fmla="*/ 205 w 218"/>
                <a:gd name="T53" fmla="*/ 54 h 212"/>
                <a:gd name="T54" fmla="*/ 194 w 218"/>
                <a:gd name="T55" fmla="*/ 38 h 212"/>
                <a:gd name="T56" fmla="*/ 178 w 218"/>
                <a:gd name="T57" fmla="*/ 24 h 212"/>
                <a:gd name="T58" fmla="*/ 162 w 218"/>
                <a:gd name="T59" fmla="*/ 14 h 212"/>
                <a:gd name="T60" fmla="*/ 143 w 218"/>
                <a:gd name="T61" fmla="*/ 6 h 212"/>
                <a:gd name="T62" fmla="*/ 121 w 218"/>
                <a:gd name="T63" fmla="*/ 0 h 2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2"/>
                <a:gd name="T98" fmla="*/ 218 w 218"/>
                <a:gd name="T99" fmla="*/ 212 h 2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2">
                  <a:moveTo>
                    <a:pt x="111" y="0"/>
                  </a:moveTo>
                  <a:lnTo>
                    <a:pt x="100" y="0"/>
                  </a:lnTo>
                  <a:lnTo>
                    <a:pt x="89" y="3"/>
                  </a:lnTo>
                  <a:lnTo>
                    <a:pt x="78" y="6"/>
                  </a:lnTo>
                  <a:lnTo>
                    <a:pt x="68" y="8"/>
                  </a:lnTo>
                  <a:lnTo>
                    <a:pt x="57" y="14"/>
                  </a:lnTo>
                  <a:lnTo>
                    <a:pt x="49" y="19"/>
                  </a:lnTo>
                  <a:lnTo>
                    <a:pt x="41" y="24"/>
                  </a:lnTo>
                  <a:lnTo>
                    <a:pt x="33" y="30"/>
                  </a:lnTo>
                  <a:lnTo>
                    <a:pt x="25" y="38"/>
                  </a:lnTo>
                  <a:lnTo>
                    <a:pt x="19" y="46"/>
                  </a:lnTo>
                  <a:lnTo>
                    <a:pt x="14" y="54"/>
                  </a:lnTo>
                  <a:lnTo>
                    <a:pt x="8" y="65"/>
                  </a:lnTo>
                  <a:lnTo>
                    <a:pt x="6" y="73"/>
                  </a:lnTo>
                  <a:lnTo>
                    <a:pt x="3" y="83"/>
                  </a:lnTo>
                  <a:lnTo>
                    <a:pt x="0" y="94"/>
                  </a:lnTo>
                  <a:lnTo>
                    <a:pt x="0" y="105"/>
                  </a:lnTo>
                  <a:lnTo>
                    <a:pt x="0" y="115"/>
                  </a:lnTo>
                  <a:lnTo>
                    <a:pt x="3" y="126"/>
                  </a:lnTo>
                  <a:lnTo>
                    <a:pt x="6" y="137"/>
                  </a:lnTo>
                  <a:lnTo>
                    <a:pt x="8" y="148"/>
                  </a:lnTo>
                  <a:lnTo>
                    <a:pt x="14" y="156"/>
                  </a:lnTo>
                  <a:lnTo>
                    <a:pt x="19" y="164"/>
                  </a:lnTo>
                  <a:lnTo>
                    <a:pt x="25" y="172"/>
                  </a:lnTo>
                  <a:lnTo>
                    <a:pt x="33" y="180"/>
                  </a:lnTo>
                  <a:lnTo>
                    <a:pt x="41" y="188"/>
                  </a:lnTo>
                  <a:lnTo>
                    <a:pt x="49" y="193"/>
                  </a:lnTo>
                  <a:lnTo>
                    <a:pt x="57" y="199"/>
                  </a:lnTo>
                  <a:lnTo>
                    <a:pt x="68" y="204"/>
                  </a:lnTo>
                  <a:lnTo>
                    <a:pt x="78" y="207"/>
                  </a:lnTo>
                  <a:lnTo>
                    <a:pt x="89" y="209"/>
                  </a:lnTo>
                  <a:lnTo>
                    <a:pt x="100" y="212"/>
                  </a:lnTo>
                  <a:lnTo>
                    <a:pt x="111" y="212"/>
                  </a:lnTo>
                  <a:lnTo>
                    <a:pt x="121" y="212"/>
                  </a:lnTo>
                  <a:lnTo>
                    <a:pt x="132" y="209"/>
                  </a:lnTo>
                  <a:lnTo>
                    <a:pt x="143" y="207"/>
                  </a:lnTo>
                  <a:lnTo>
                    <a:pt x="154" y="204"/>
                  </a:lnTo>
                  <a:lnTo>
                    <a:pt x="162" y="199"/>
                  </a:lnTo>
                  <a:lnTo>
                    <a:pt x="170" y="193"/>
                  </a:lnTo>
                  <a:lnTo>
                    <a:pt x="178" y="188"/>
                  </a:lnTo>
                  <a:lnTo>
                    <a:pt x="186" y="180"/>
                  </a:lnTo>
                  <a:lnTo>
                    <a:pt x="194" y="172"/>
                  </a:lnTo>
                  <a:lnTo>
                    <a:pt x="199" y="164"/>
                  </a:lnTo>
                  <a:lnTo>
                    <a:pt x="205" y="156"/>
                  </a:lnTo>
                  <a:lnTo>
                    <a:pt x="210" y="148"/>
                  </a:lnTo>
                  <a:lnTo>
                    <a:pt x="213" y="137"/>
                  </a:lnTo>
                  <a:lnTo>
                    <a:pt x="216" y="126"/>
                  </a:lnTo>
                  <a:lnTo>
                    <a:pt x="218" y="115"/>
                  </a:lnTo>
                  <a:lnTo>
                    <a:pt x="218" y="105"/>
                  </a:lnTo>
                  <a:lnTo>
                    <a:pt x="218" y="94"/>
                  </a:lnTo>
                  <a:lnTo>
                    <a:pt x="216" y="83"/>
                  </a:lnTo>
                  <a:lnTo>
                    <a:pt x="213" y="73"/>
                  </a:lnTo>
                  <a:lnTo>
                    <a:pt x="210" y="65"/>
                  </a:lnTo>
                  <a:lnTo>
                    <a:pt x="205" y="54"/>
                  </a:lnTo>
                  <a:lnTo>
                    <a:pt x="199" y="46"/>
                  </a:lnTo>
                  <a:lnTo>
                    <a:pt x="194" y="38"/>
                  </a:lnTo>
                  <a:lnTo>
                    <a:pt x="186" y="30"/>
                  </a:lnTo>
                  <a:lnTo>
                    <a:pt x="178" y="24"/>
                  </a:lnTo>
                  <a:lnTo>
                    <a:pt x="170" y="19"/>
                  </a:lnTo>
                  <a:lnTo>
                    <a:pt x="162" y="14"/>
                  </a:lnTo>
                  <a:lnTo>
                    <a:pt x="154" y="8"/>
                  </a:lnTo>
                  <a:lnTo>
                    <a:pt x="143" y="6"/>
                  </a:lnTo>
                  <a:lnTo>
                    <a:pt x="132" y="3"/>
                  </a:lnTo>
                  <a:lnTo>
                    <a:pt x="121" y="0"/>
                  </a:lnTo>
                  <a:lnTo>
                    <a:pt x="111"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47" name="Rectangle 18">
              <a:extLst>
                <a:ext uri="{FF2B5EF4-FFF2-40B4-BE49-F238E27FC236}">
                  <a16:creationId xmlns:a16="http://schemas.microsoft.com/office/drawing/2014/main" id="{C0D8E696-5894-1844-B896-16B7719D5581}"/>
                </a:ext>
              </a:extLst>
            </p:cNvPr>
            <p:cNvSpPr>
              <a:spLocks noChangeArrowheads="1"/>
            </p:cNvSpPr>
            <p:nvPr/>
          </p:nvSpPr>
          <p:spPr bwMode="auto">
            <a:xfrm>
              <a:off x="5651010" y="1820692"/>
              <a:ext cx="1410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dirty="0">
                  <a:solidFill>
                    <a:schemeClr val="bg1"/>
                  </a:solidFill>
                </a:rPr>
                <a:t>x</a:t>
              </a:r>
            </a:p>
          </p:txBody>
        </p:sp>
      </p:grpSp>
      <p:grpSp>
        <p:nvGrpSpPr>
          <p:cNvPr id="48" name="Group 47">
            <a:extLst>
              <a:ext uri="{FF2B5EF4-FFF2-40B4-BE49-F238E27FC236}">
                <a16:creationId xmlns:a16="http://schemas.microsoft.com/office/drawing/2014/main" id="{A3F2E592-AAA1-3D4E-A539-CB1A0F406202}"/>
              </a:ext>
            </a:extLst>
          </p:cNvPr>
          <p:cNvGrpSpPr/>
          <p:nvPr/>
        </p:nvGrpSpPr>
        <p:grpSpPr>
          <a:xfrm>
            <a:off x="3351904" y="2629487"/>
            <a:ext cx="728450" cy="371714"/>
            <a:chOff x="2552896" y="2786969"/>
            <a:chExt cx="728450" cy="371714"/>
          </a:xfrm>
        </p:grpSpPr>
        <p:sp>
          <p:nvSpPr>
            <p:cNvPr id="49" name="Text Box 119">
              <a:extLst>
                <a:ext uri="{FF2B5EF4-FFF2-40B4-BE49-F238E27FC236}">
                  <a16:creationId xmlns:a16="http://schemas.microsoft.com/office/drawing/2014/main" id="{C82C0787-856A-B84B-B8B6-A460D5776BC5}"/>
                </a:ext>
              </a:extLst>
            </p:cNvPr>
            <p:cNvSpPr txBox="1">
              <a:spLocks noChangeArrowheads="1"/>
            </p:cNvSpPr>
            <p:nvPr/>
          </p:nvSpPr>
          <p:spPr bwMode="auto">
            <a:xfrm>
              <a:off x="2552896" y="2883223"/>
              <a:ext cx="484428" cy="275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kumimoji="0" lang="en-US" sz="1400" b="0" i="1" u="none" strike="noStrike" kern="0" cap="none" spc="0" normalizeH="0" baseline="0" noProof="0" dirty="0" err="1">
                  <a:ln>
                    <a:noFill/>
                  </a:ln>
                  <a:solidFill>
                    <a:srgbClr val="CC0000"/>
                  </a:solidFill>
                  <a:effectLst/>
                  <a:uLnTx/>
                  <a:uFillTx/>
                  <a:latin typeface="Arial" charset="0"/>
                  <a:ea typeface="ＭＳ Ｐゴシック" charset="0"/>
                </a:rPr>
                <a:t>A,w</a:t>
              </a:r>
              <a:endParaRPr kumimoji="0" lang="en-US" sz="1400" b="0" i="1" u="none" strike="noStrike" kern="0" cap="none" spc="0" normalizeH="0" baseline="0" noProof="0" dirty="0">
                <a:ln>
                  <a:noFill/>
                </a:ln>
                <a:solidFill>
                  <a:srgbClr val="CC0000"/>
                </a:solidFill>
                <a:effectLst/>
                <a:uLnTx/>
                <a:uFillTx/>
                <a:latin typeface="Arial" charset="0"/>
                <a:ea typeface="ＭＳ Ｐゴシック" charset="0"/>
              </a:endParaRPr>
            </a:p>
          </p:txBody>
        </p:sp>
        <p:sp>
          <p:nvSpPr>
            <p:cNvPr id="50" name="AutoShape 118">
              <a:extLst>
                <a:ext uri="{FF2B5EF4-FFF2-40B4-BE49-F238E27FC236}">
                  <a16:creationId xmlns:a16="http://schemas.microsoft.com/office/drawing/2014/main" id="{1A6D5E81-7156-8F47-90B1-AA8AF3AB9D29}"/>
                </a:ext>
              </a:extLst>
            </p:cNvPr>
            <p:cNvSpPr>
              <a:spLocks noChangeArrowheads="1"/>
            </p:cNvSpPr>
            <p:nvPr/>
          </p:nvSpPr>
          <p:spPr bwMode="auto">
            <a:xfrm rot="12975073">
              <a:off x="2824952" y="2786969"/>
              <a:ext cx="456394" cy="197302"/>
            </a:xfrm>
            <a:prstGeom prst="leftArrow">
              <a:avLst>
                <a:gd name="adj1" fmla="val 50000"/>
                <a:gd name="adj2" fmla="val 69540"/>
              </a:avLst>
            </a:prstGeom>
            <a:gradFill rotWithShape="1">
              <a:gsLst>
                <a:gs pos="0">
                  <a:srgbClr val="C00000"/>
                </a:gs>
                <a:gs pos="100000">
                  <a:srgbClr val="FFFFFF"/>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1" name="Group 50">
            <a:extLst>
              <a:ext uri="{FF2B5EF4-FFF2-40B4-BE49-F238E27FC236}">
                <a16:creationId xmlns:a16="http://schemas.microsoft.com/office/drawing/2014/main" id="{29652162-A172-3649-8DB4-8DA85121DCAA}"/>
              </a:ext>
            </a:extLst>
          </p:cNvPr>
          <p:cNvGrpSpPr/>
          <p:nvPr/>
        </p:nvGrpSpPr>
        <p:grpSpPr>
          <a:xfrm>
            <a:off x="3297703" y="1596452"/>
            <a:ext cx="728451" cy="307647"/>
            <a:chOff x="2656196" y="2871746"/>
            <a:chExt cx="728451" cy="307647"/>
          </a:xfrm>
        </p:grpSpPr>
        <p:sp>
          <p:nvSpPr>
            <p:cNvPr id="52" name="Text Box 119">
              <a:extLst>
                <a:ext uri="{FF2B5EF4-FFF2-40B4-BE49-F238E27FC236}">
                  <a16:creationId xmlns:a16="http://schemas.microsoft.com/office/drawing/2014/main" id="{89256336-C46E-C74E-9A9E-D03E391016D9}"/>
                </a:ext>
              </a:extLst>
            </p:cNvPr>
            <p:cNvSpPr txBox="1">
              <a:spLocks noChangeArrowheads="1"/>
            </p:cNvSpPr>
            <p:nvPr/>
          </p:nvSpPr>
          <p:spPr bwMode="auto">
            <a:xfrm>
              <a:off x="2656196" y="2871746"/>
              <a:ext cx="484428" cy="275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eaLnBrk="0" fontAlgn="base" latinLnBrk="0" hangingPunct="0">
                <a:lnSpc>
                  <a:spcPct val="85000"/>
                </a:lnSpc>
                <a:spcBef>
                  <a:spcPct val="0"/>
                </a:spcBef>
                <a:spcAft>
                  <a:spcPct val="0"/>
                </a:spcAft>
                <a:buClrTx/>
                <a:buSzTx/>
                <a:buFontTx/>
                <a:buNone/>
                <a:tabLst/>
                <a:defRPr/>
              </a:pPr>
              <a:r>
                <a:rPr kumimoji="0" lang="en-US" sz="1400" b="0" i="1" u="none" strike="noStrike" kern="0" cap="none" spc="0" normalizeH="0" baseline="0" noProof="0" dirty="0" err="1">
                  <a:ln>
                    <a:noFill/>
                  </a:ln>
                  <a:solidFill>
                    <a:srgbClr val="CC0000"/>
                  </a:solidFill>
                  <a:effectLst/>
                  <a:uLnTx/>
                  <a:uFillTx/>
                  <a:latin typeface="Arial" charset="0"/>
                  <a:ea typeface="ＭＳ Ｐゴシック" charset="0"/>
                </a:rPr>
                <a:t>A,w</a:t>
              </a:r>
              <a:endParaRPr kumimoji="0" lang="en-US" sz="1400" b="0" i="1" u="none" strike="noStrike" kern="0" cap="none" spc="0" normalizeH="0" baseline="0" noProof="0" dirty="0">
                <a:ln>
                  <a:noFill/>
                </a:ln>
                <a:solidFill>
                  <a:srgbClr val="CC0000"/>
                </a:solidFill>
                <a:effectLst/>
                <a:uLnTx/>
                <a:uFillTx/>
                <a:latin typeface="Arial" charset="0"/>
                <a:ea typeface="ＭＳ Ｐゴシック" charset="0"/>
              </a:endParaRPr>
            </a:p>
          </p:txBody>
        </p:sp>
        <p:sp>
          <p:nvSpPr>
            <p:cNvPr id="53" name="AutoShape 118">
              <a:extLst>
                <a:ext uri="{FF2B5EF4-FFF2-40B4-BE49-F238E27FC236}">
                  <a16:creationId xmlns:a16="http://schemas.microsoft.com/office/drawing/2014/main" id="{961133FF-3FC6-7949-9446-6069270CB565}"/>
                </a:ext>
              </a:extLst>
            </p:cNvPr>
            <p:cNvSpPr>
              <a:spLocks noChangeArrowheads="1"/>
            </p:cNvSpPr>
            <p:nvPr/>
          </p:nvSpPr>
          <p:spPr bwMode="auto">
            <a:xfrm rot="8256763">
              <a:off x="2928253" y="2982091"/>
              <a:ext cx="456394" cy="197302"/>
            </a:xfrm>
            <a:prstGeom prst="leftArrow">
              <a:avLst>
                <a:gd name="adj1" fmla="val 50000"/>
                <a:gd name="adj2" fmla="val 69540"/>
              </a:avLst>
            </a:prstGeom>
            <a:gradFill rotWithShape="1">
              <a:gsLst>
                <a:gs pos="0">
                  <a:srgbClr val="C00000"/>
                </a:gs>
                <a:gs pos="100000">
                  <a:srgbClr val="FFFFFF"/>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719677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0" end="0"/>
                                            </p:txEl>
                                          </p:spTgt>
                                        </p:tgtEl>
                                        <p:attrNameLst>
                                          <p:attrName>style.visibility</p:attrName>
                                        </p:attrNameLst>
                                      </p:cBhvr>
                                      <p:to>
                                        <p:strVal val="visible"/>
                                      </p:to>
                                    </p:set>
                                    <p:animEffect transition="in" filter="dissolve">
                                      <p:cBhvr>
                                        <p:cTn id="7" dur="500"/>
                                        <p:tgtEl>
                                          <p:spTgt spid="272">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wipe(left)">
                                      <p:cBhvr>
                                        <p:cTn id="11" dur="1000"/>
                                        <p:tgtEl>
                                          <p:spTgt spid="48"/>
                                        </p:tgtEl>
                                      </p:cBhvr>
                                    </p:animEffect>
                                  </p:childTnLst>
                                </p:cTn>
                              </p:par>
                              <p:par>
                                <p:cTn id="12" presetID="22" presetClass="entr" presetSubtype="8" fill="hold" nodeType="withEffect">
                                  <p:stCondLst>
                                    <p:cond delay="0"/>
                                  </p:stCondLst>
                                  <p:childTnLst>
                                    <p:set>
                                      <p:cBhvr>
                                        <p:cTn id="13" dur="1" fill="hold">
                                          <p:stCondLst>
                                            <p:cond delay="0"/>
                                          </p:stCondLst>
                                        </p:cTn>
                                        <p:tgtEl>
                                          <p:spTgt spid="51"/>
                                        </p:tgtEl>
                                        <p:attrNameLst>
                                          <p:attrName>style.visibility</p:attrName>
                                        </p:attrNameLst>
                                      </p:cBhvr>
                                      <p:to>
                                        <p:strVal val="visible"/>
                                      </p:to>
                                    </p:set>
                                    <p:animEffect transition="in" filter="wipe(left)">
                                      <p:cBhvr>
                                        <p:cTn id="14" dur="1000"/>
                                        <p:tgtEl>
                                          <p:spTgt spid="51"/>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nodeType="clickEffect">
                                  <p:stCondLst>
                                    <p:cond delay="0"/>
                                  </p:stCondLst>
                                  <p:childTnLst>
                                    <p:set>
                                      <p:cBhvr>
                                        <p:cTn id="18" dur="1" fill="hold">
                                          <p:stCondLst>
                                            <p:cond delay="0"/>
                                          </p:stCondLst>
                                        </p:cTn>
                                        <p:tgtEl>
                                          <p:spTgt spid="272">
                                            <p:txEl>
                                              <p:pRg st="1" end="1"/>
                                            </p:txEl>
                                          </p:spTgt>
                                        </p:tgtEl>
                                        <p:attrNameLst>
                                          <p:attrName>style.visibility</p:attrName>
                                        </p:attrNameLst>
                                      </p:cBhvr>
                                      <p:to>
                                        <p:strVal val="visible"/>
                                      </p:to>
                                    </p:set>
                                    <p:animEffect transition="in" filter="dissolve">
                                      <p:cBhvr>
                                        <p:cTn id="19" dur="500"/>
                                        <p:tgtEl>
                                          <p:spTgt spid="272">
                                            <p:txEl>
                                              <p:pRg st="1" end="1"/>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272">
                                            <p:txEl>
                                              <p:pRg st="2" end="2"/>
                                            </p:txEl>
                                          </p:spTgt>
                                        </p:tgtEl>
                                        <p:attrNameLst>
                                          <p:attrName>style.visibility</p:attrName>
                                        </p:attrNameLst>
                                      </p:cBhvr>
                                      <p:to>
                                        <p:strVal val="visible"/>
                                      </p:to>
                                    </p:set>
                                    <p:animEffect transition="in" filter="dissolve">
                                      <p:cBhvr>
                                        <p:cTn id="22" dur="500"/>
                                        <p:tgtEl>
                                          <p:spTgt spid="272">
                                            <p:txEl>
                                              <p:pRg st="2" end="2"/>
                                            </p:txEl>
                                          </p:spTgt>
                                        </p:tgtEl>
                                      </p:cBhvr>
                                    </p:animEffect>
                                  </p:childTnLst>
                                </p:cTn>
                              </p:par>
                              <p:par>
                                <p:cTn id="23" presetID="9" presetClass="entr" presetSubtype="0" fill="hold" nodeType="withEffect">
                                  <p:stCondLst>
                                    <p:cond delay="0"/>
                                  </p:stCondLst>
                                  <p:childTnLst>
                                    <p:set>
                                      <p:cBhvr>
                                        <p:cTn id="24" dur="1" fill="hold">
                                          <p:stCondLst>
                                            <p:cond delay="0"/>
                                          </p:stCondLst>
                                        </p:cTn>
                                        <p:tgtEl>
                                          <p:spTgt spid="272">
                                            <p:txEl>
                                              <p:pRg st="3" end="3"/>
                                            </p:txEl>
                                          </p:spTgt>
                                        </p:tgtEl>
                                        <p:attrNameLst>
                                          <p:attrName>style.visibility</p:attrName>
                                        </p:attrNameLst>
                                      </p:cBhvr>
                                      <p:to>
                                        <p:strVal val="visible"/>
                                      </p:to>
                                    </p:set>
                                    <p:animEffect transition="in" filter="dissolve">
                                      <p:cBhvr>
                                        <p:cTn id="25" dur="500"/>
                                        <p:tgtEl>
                                          <p:spTgt spid="272">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272">
                                            <p:txEl>
                                              <p:pRg st="4" end="4"/>
                                            </p:txEl>
                                          </p:spTgt>
                                        </p:tgtEl>
                                        <p:attrNameLst>
                                          <p:attrName>style.visibility</p:attrName>
                                        </p:attrNameLst>
                                      </p:cBhvr>
                                      <p:to>
                                        <p:strVal val="visible"/>
                                      </p:to>
                                    </p:set>
                                    <p:animEffect transition="in" filter="dissolve">
                                      <p:cBhvr>
                                        <p:cTn id="30" dur="500"/>
                                        <p:tgtEl>
                                          <p:spTgt spid="27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EE58ED7-62E2-2642-BB6A-E4AB185BFC3C}"/>
              </a:ext>
            </a:extLst>
          </p:cNvPr>
          <p:cNvSpPr>
            <a:spLocks noGrp="1"/>
          </p:cNvSpPr>
          <p:nvPr>
            <p:ph type="title"/>
          </p:nvPr>
        </p:nvSpPr>
        <p:spPr>
          <a:xfrm>
            <a:off x="838200" y="389191"/>
            <a:ext cx="11249416" cy="894622"/>
          </a:xfrm>
        </p:spPr>
        <p:txBody>
          <a:bodyPr>
            <a:normAutofit/>
          </a:bodyPr>
          <a:lstStyle/>
          <a:p>
            <a:r>
              <a:rPr lang="en-US" dirty="0"/>
              <a:t>BGP: achieving policy via advertisements </a:t>
            </a:r>
            <a:r>
              <a:rPr lang="en-US" sz="4000" dirty="0"/>
              <a:t>(more)</a:t>
            </a:r>
            <a:endParaRPr lang="en-US" dirty="0"/>
          </a:p>
        </p:txBody>
      </p:sp>
      <p:sp>
        <p:nvSpPr>
          <p:cNvPr id="5" name="Slide Number Placeholder 4">
            <a:extLst>
              <a:ext uri="{FF2B5EF4-FFF2-40B4-BE49-F238E27FC236}">
                <a16:creationId xmlns:a16="http://schemas.microsoft.com/office/drawing/2014/main" id="{BF56433D-1EBF-D447-9924-50E7F0E2E029}"/>
              </a:ext>
            </a:extLst>
          </p:cNvPr>
          <p:cNvSpPr>
            <a:spLocks noGrp="1"/>
          </p:cNvSpPr>
          <p:nvPr>
            <p:ph type="sldNum" sz="quarter" idx="4"/>
          </p:nvPr>
        </p:nvSpPr>
        <p:spPr>
          <a:xfrm>
            <a:off x="9169512" y="6449034"/>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35" name="AutoShape 6">
            <a:extLst>
              <a:ext uri="{FF2B5EF4-FFF2-40B4-BE49-F238E27FC236}">
                <a16:creationId xmlns:a16="http://schemas.microsoft.com/office/drawing/2014/main" id="{A6E685A0-E830-5248-8CAD-7A0887943BA1}"/>
              </a:ext>
            </a:extLst>
          </p:cNvPr>
          <p:cNvSpPr>
            <a:spLocks noChangeAspect="1" noChangeArrowheads="1" noTextEdit="1"/>
          </p:cNvSpPr>
          <p:nvPr/>
        </p:nvSpPr>
        <p:spPr bwMode="auto">
          <a:xfrm>
            <a:off x="1916743" y="1048794"/>
            <a:ext cx="7539038"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p>
        </p:txBody>
      </p:sp>
      <p:grpSp>
        <p:nvGrpSpPr>
          <p:cNvPr id="7" name="Group 6">
            <a:extLst>
              <a:ext uri="{FF2B5EF4-FFF2-40B4-BE49-F238E27FC236}">
                <a16:creationId xmlns:a16="http://schemas.microsoft.com/office/drawing/2014/main" id="{75446BEA-A2E3-EC46-9788-E956885E072B}"/>
              </a:ext>
            </a:extLst>
          </p:cNvPr>
          <p:cNvGrpSpPr/>
          <p:nvPr/>
        </p:nvGrpSpPr>
        <p:grpSpPr>
          <a:xfrm>
            <a:off x="3983668" y="1440907"/>
            <a:ext cx="893763" cy="577850"/>
            <a:chOff x="3983668" y="1440907"/>
            <a:chExt cx="893763" cy="577850"/>
          </a:xfrm>
        </p:grpSpPr>
        <p:sp>
          <p:nvSpPr>
            <p:cNvPr id="236" name="Freeform 7">
              <a:extLst>
                <a:ext uri="{FF2B5EF4-FFF2-40B4-BE49-F238E27FC236}">
                  <a16:creationId xmlns:a16="http://schemas.microsoft.com/office/drawing/2014/main" id="{1EE69C16-4ABC-414D-8A5B-6DABA7A843DE}"/>
                </a:ext>
              </a:extLst>
            </p:cNvPr>
            <p:cNvSpPr>
              <a:spLocks/>
            </p:cNvSpPr>
            <p:nvPr/>
          </p:nvSpPr>
          <p:spPr bwMode="auto">
            <a:xfrm>
              <a:off x="3983668" y="1440907"/>
              <a:ext cx="893763" cy="577850"/>
            </a:xfrm>
            <a:custGeom>
              <a:avLst/>
              <a:gdLst>
                <a:gd name="T0" fmla="*/ 148 w 563"/>
                <a:gd name="T1" fmla="*/ 5 h 364"/>
                <a:gd name="T2" fmla="*/ 119 w 563"/>
                <a:gd name="T3" fmla="*/ 10 h 364"/>
                <a:gd name="T4" fmla="*/ 94 w 563"/>
                <a:gd name="T5" fmla="*/ 21 h 364"/>
                <a:gd name="T6" fmla="*/ 70 w 563"/>
                <a:gd name="T7" fmla="*/ 37 h 364"/>
                <a:gd name="T8" fmla="*/ 46 w 563"/>
                <a:gd name="T9" fmla="*/ 61 h 364"/>
                <a:gd name="T10" fmla="*/ 24 w 563"/>
                <a:gd name="T11" fmla="*/ 91 h 364"/>
                <a:gd name="T12" fmla="*/ 8 w 563"/>
                <a:gd name="T13" fmla="*/ 120 h 364"/>
                <a:gd name="T14" fmla="*/ 3 w 563"/>
                <a:gd name="T15" fmla="*/ 136 h 364"/>
                <a:gd name="T16" fmla="*/ 0 w 563"/>
                <a:gd name="T17" fmla="*/ 150 h 364"/>
                <a:gd name="T18" fmla="*/ 0 w 563"/>
                <a:gd name="T19" fmla="*/ 166 h 364"/>
                <a:gd name="T20" fmla="*/ 8 w 563"/>
                <a:gd name="T21" fmla="*/ 195 h 364"/>
                <a:gd name="T22" fmla="*/ 27 w 563"/>
                <a:gd name="T23" fmla="*/ 228 h 364"/>
                <a:gd name="T24" fmla="*/ 49 w 563"/>
                <a:gd name="T25" fmla="*/ 257 h 364"/>
                <a:gd name="T26" fmla="*/ 70 w 563"/>
                <a:gd name="T27" fmla="*/ 284 h 364"/>
                <a:gd name="T28" fmla="*/ 92 w 563"/>
                <a:gd name="T29" fmla="*/ 305 h 364"/>
                <a:gd name="T30" fmla="*/ 111 w 563"/>
                <a:gd name="T31" fmla="*/ 321 h 364"/>
                <a:gd name="T32" fmla="*/ 127 w 563"/>
                <a:gd name="T33" fmla="*/ 332 h 364"/>
                <a:gd name="T34" fmla="*/ 146 w 563"/>
                <a:gd name="T35" fmla="*/ 340 h 364"/>
                <a:gd name="T36" fmla="*/ 170 w 563"/>
                <a:gd name="T37" fmla="*/ 346 h 364"/>
                <a:gd name="T38" fmla="*/ 191 w 563"/>
                <a:gd name="T39" fmla="*/ 348 h 364"/>
                <a:gd name="T40" fmla="*/ 218 w 563"/>
                <a:gd name="T41" fmla="*/ 354 h 364"/>
                <a:gd name="T42" fmla="*/ 261 w 563"/>
                <a:gd name="T43" fmla="*/ 356 h 364"/>
                <a:gd name="T44" fmla="*/ 310 w 563"/>
                <a:gd name="T45" fmla="*/ 362 h 364"/>
                <a:gd name="T46" fmla="*/ 361 w 563"/>
                <a:gd name="T47" fmla="*/ 364 h 364"/>
                <a:gd name="T48" fmla="*/ 409 w 563"/>
                <a:gd name="T49" fmla="*/ 362 h 364"/>
                <a:gd name="T50" fmla="*/ 458 w 563"/>
                <a:gd name="T51" fmla="*/ 359 h 364"/>
                <a:gd name="T52" fmla="*/ 495 w 563"/>
                <a:gd name="T53" fmla="*/ 348 h 364"/>
                <a:gd name="T54" fmla="*/ 511 w 563"/>
                <a:gd name="T55" fmla="*/ 340 h 364"/>
                <a:gd name="T56" fmla="*/ 525 w 563"/>
                <a:gd name="T57" fmla="*/ 332 h 364"/>
                <a:gd name="T58" fmla="*/ 536 w 563"/>
                <a:gd name="T59" fmla="*/ 321 h 364"/>
                <a:gd name="T60" fmla="*/ 549 w 563"/>
                <a:gd name="T61" fmla="*/ 295 h 364"/>
                <a:gd name="T62" fmla="*/ 557 w 563"/>
                <a:gd name="T63" fmla="*/ 257 h 364"/>
                <a:gd name="T64" fmla="*/ 563 w 563"/>
                <a:gd name="T65" fmla="*/ 217 h 364"/>
                <a:gd name="T66" fmla="*/ 563 w 563"/>
                <a:gd name="T67" fmla="*/ 174 h 364"/>
                <a:gd name="T68" fmla="*/ 557 w 563"/>
                <a:gd name="T69" fmla="*/ 134 h 364"/>
                <a:gd name="T70" fmla="*/ 555 w 563"/>
                <a:gd name="T71" fmla="*/ 96 h 364"/>
                <a:gd name="T72" fmla="*/ 549 w 563"/>
                <a:gd name="T73" fmla="*/ 67 h 364"/>
                <a:gd name="T74" fmla="*/ 546 w 563"/>
                <a:gd name="T75" fmla="*/ 56 h 364"/>
                <a:gd name="T76" fmla="*/ 541 w 563"/>
                <a:gd name="T77" fmla="*/ 40 h 364"/>
                <a:gd name="T78" fmla="*/ 536 w 563"/>
                <a:gd name="T79" fmla="*/ 29 h 364"/>
                <a:gd name="T80" fmla="*/ 528 w 563"/>
                <a:gd name="T81" fmla="*/ 21 h 364"/>
                <a:gd name="T82" fmla="*/ 520 w 563"/>
                <a:gd name="T83" fmla="*/ 18 h 364"/>
                <a:gd name="T84" fmla="*/ 495 w 563"/>
                <a:gd name="T85" fmla="*/ 16 h 364"/>
                <a:gd name="T86" fmla="*/ 466 w 563"/>
                <a:gd name="T87" fmla="*/ 16 h 364"/>
                <a:gd name="T88" fmla="*/ 450 w 563"/>
                <a:gd name="T89" fmla="*/ 13 h 364"/>
                <a:gd name="T90" fmla="*/ 409 w 563"/>
                <a:gd name="T91" fmla="*/ 13 h 364"/>
                <a:gd name="T92" fmla="*/ 364 w 563"/>
                <a:gd name="T93" fmla="*/ 16 h 364"/>
                <a:gd name="T94" fmla="*/ 320 w 563"/>
                <a:gd name="T95" fmla="*/ 16 h 364"/>
                <a:gd name="T96" fmla="*/ 283 w 563"/>
                <a:gd name="T97" fmla="*/ 13 h 364"/>
                <a:gd name="T98" fmla="*/ 248 w 563"/>
                <a:gd name="T99" fmla="*/ 8 h 364"/>
                <a:gd name="T100" fmla="*/ 213 w 563"/>
                <a:gd name="T101" fmla="*/ 2 h 364"/>
                <a:gd name="T102" fmla="*/ 186 w 563"/>
                <a:gd name="T103" fmla="*/ 0 h 364"/>
                <a:gd name="T104" fmla="*/ 175 w 563"/>
                <a:gd name="T105" fmla="*/ 0 h 3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3"/>
                <a:gd name="T160" fmla="*/ 0 h 364"/>
                <a:gd name="T161" fmla="*/ 563 w 563"/>
                <a:gd name="T162" fmla="*/ 364 h 3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3" h="364">
                  <a:moveTo>
                    <a:pt x="175" y="0"/>
                  </a:moveTo>
                  <a:lnTo>
                    <a:pt x="148" y="5"/>
                  </a:lnTo>
                  <a:lnTo>
                    <a:pt x="132" y="8"/>
                  </a:lnTo>
                  <a:lnTo>
                    <a:pt x="119" y="10"/>
                  </a:lnTo>
                  <a:lnTo>
                    <a:pt x="108" y="16"/>
                  </a:lnTo>
                  <a:lnTo>
                    <a:pt x="94" y="21"/>
                  </a:lnTo>
                  <a:lnTo>
                    <a:pt x="81" y="29"/>
                  </a:lnTo>
                  <a:lnTo>
                    <a:pt x="70" y="37"/>
                  </a:lnTo>
                  <a:lnTo>
                    <a:pt x="59" y="48"/>
                  </a:lnTo>
                  <a:lnTo>
                    <a:pt x="46" y="61"/>
                  </a:lnTo>
                  <a:lnTo>
                    <a:pt x="35" y="75"/>
                  </a:lnTo>
                  <a:lnTo>
                    <a:pt x="24" y="91"/>
                  </a:lnTo>
                  <a:lnTo>
                    <a:pt x="14" y="104"/>
                  </a:lnTo>
                  <a:lnTo>
                    <a:pt x="8" y="120"/>
                  </a:lnTo>
                  <a:lnTo>
                    <a:pt x="3" y="128"/>
                  </a:lnTo>
                  <a:lnTo>
                    <a:pt x="3" y="136"/>
                  </a:lnTo>
                  <a:lnTo>
                    <a:pt x="0" y="142"/>
                  </a:lnTo>
                  <a:lnTo>
                    <a:pt x="0" y="150"/>
                  </a:lnTo>
                  <a:lnTo>
                    <a:pt x="0" y="158"/>
                  </a:lnTo>
                  <a:lnTo>
                    <a:pt x="0" y="166"/>
                  </a:lnTo>
                  <a:lnTo>
                    <a:pt x="3" y="182"/>
                  </a:lnTo>
                  <a:lnTo>
                    <a:pt x="8" y="195"/>
                  </a:lnTo>
                  <a:lnTo>
                    <a:pt x="16" y="212"/>
                  </a:lnTo>
                  <a:lnTo>
                    <a:pt x="27" y="228"/>
                  </a:lnTo>
                  <a:lnTo>
                    <a:pt x="35" y="244"/>
                  </a:lnTo>
                  <a:lnTo>
                    <a:pt x="49" y="257"/>
                  </a:lnTo>
                  <a:lnTo>
                    <a:pt x="59" y="271"/>
                  </a:lnTo>
                  <a:lnTo>
                    <a:pt x="70" y="284"/>
                  </a:lnTo>
                  <a:lnTo>
                    <a:pt x="81" y="295"/>
                  </a:lnTo>
                  <a:lnTo>
                    <a:pt x="92" y="305"/>
                  </a:lnTo>
                  <a:lnTo>
                    <a:pt x="103" y="319"/>
                  </a:lnTo>
                  <a:lnTo>
                    <a:pt x="111" y="321"/>
                  </a:lnTo>
                  <a:lnTo>
                    <a:pt x="119" y="327"/>
                  </a:lnTo>
                  <a:lnTo>
                    <a:pt x="127" y="332"/>
                  </a:lnTo>
                  <a:lnTo>
                    <a:pt x="135" y="335"/>
                  </a:lnTo>
                  <a:lnTo>
                    <a:pt x="146" y="340"/>
                  </a:lnTo>
                  <a:lnTo>
                    <a:pt x="156" y="343"/>
                  </a:lnTo>
                  <a:lnTo>
                    <a:pt x="170" y="346"/>
                  </a:lnTo>
                  <a:lnTo>
                    <a:pt x="183" y="348"/>
                  </a:lnTo>
                  <a:lnTo>
                    <a:pt x="191" y="348"/>
                  </a:lnTo>
                  <a:lnTo>
                    <a:pt x="199" y="351"/>
                  </a:lnTo>
                  <a:lnTo>
                    <a:pt x="218" y="354"/>
                  </a:lnTo>
                  <a:lnTo>
                    <a:pt x="240" y="356"/>
                  </a:lnTo>
                  <a:lnTo>
                    <a:pt x="261" y="356"/>
                  </a:lnTo>
                  <a:lnTo>
                    <a:pt x="285" y="359"/>
                  </a:lnTo>
                  <a:lnTo>
                    <a:pt x="310" y="362"/>
                  </a:lnTo>
                  <a:lnTo>
                    <a:pt x="334" y="362"/>
                  </a:lnTo>
                  <a:lnTo>
                    <a:pt x="361" y="364"/>
                  </a:lnTo>
                  <a:lnTo>
                    <a:pt x="385" y="364"/>
                  </a:lnTo>
                  <a:lnTo>
                    <a:pt x="409" y="362"/>
                  </a:lnTo>
                  <a:lnTo>
                    <a:pt x="433" y="362"/>
                  </a:lnTo>
                  <a:lnTo>
                    <a:pt x="458" y="359"/>
                  </a:lnTo>
                  <a:lnTo>
                    <a:pt x="477" y="354"/>
                  </a:lnTo>
                  <a:lnTo>
                    <a:pt x="495" y="348"/>
                  </a:lnTo>
                  <a:lnTo>
                    <a:pt x="503" y="346"/>
                  </a:lnTo>
                  <a:lnTo>
                    <a:pt x="511" y="340"/>
                  </a:lnTo>
                  <a:lnTo>
                    <a:pt x="520" y="338"/>
                  </a:lnTo>
                  <a:lnTo>
                    <a:pt x="525" y="332"/>
                  </a:lnTo>
                  <a:lnTo>
                    <a:pt x="530" y="327"/>
                  </a:lnTo>
                  <a:lnTo>
                    <a:pt x="536" y="321"/>
                  </a:lnTo>
                  <a:lnTo>
                    <a:pt x="544" y="308"/>
                  </a:lnTo>
                  <a:lnTo>
                    <a:pt x="549" y="295"/>
                  </a:lnTo>
                  <a:lnTo>
                    <a:pt x="555" y="276"/>
                  </a:lnTo>
                  <a:lnTo>
                    <a:pt x="557" y="257"/>
                  </a:lnTo>
                  <a:lnTo>
                    <a:pt x="560" y="238"/>
                  </a:lnTo>
                  <a:lnTo>
                    <a:pt x="563" y="217"/>
                  </a:lnTo>
                  <a:lnTo>
                    <a:pt x="563" y="195"/>
                  </a:lnTo>
                  <a:lnTo>
                    <a:pt x="563" y="174"/>
                  </a:lnTo>
                  <a:lnTo>
                    <a:pt x="560" y="155"/>
                  </a:lnTo>
                  <a:lnTo>
                    <a:pt x="557" y="134"/>
                  </a:lnTo>
                  <a:lnTo>
                    <a:pt x="557" y="115"/>
                  </a:lnTo>
                  <a:lnTo>
                    <a:pt x="555" y="96"/>
                  </a:lnTo>
                  <a:lnTo>
                    <a:pt x="552" y="80"/>
                  </a:lnTo>
                  <a:lnTo>
                    <a:pt x="549" y="67"/>
                  </a:lnTo>
                  <a:lnTo>
                    <a:pt x="546" y="61"/>
                  </a:lnTo>
                  <a:lnTo>
                    <a:pt x="546" y="56"/>
                  </a:lnTo>
                  <a:lnTo>
                    <a:pt x="544" y="48"/>
                  </a:lnTo>
                  <a:lnTo>
                    <a:pt x="541" y="40"/>
                  </a:lnTo>
                  <a:lnTo>
                    <a:pt x="538" y="32"/>
                  </a:lnTo>
                  <a:lnTo>
                    <a:pt x="536" y="29"/>
                  </a:lnTo>
                  <a:lnTo>
                    <a:pt x="533" y="24"/>
                  </a:lnTo>
                  <a:lnTo>
                    <a:pt x="528" y="21"/>
                  </a:lnTo>
                  <a:lnTo>
                    <a:pt x="522" y="18"/>
                  </a:lnTo>
                  <a:lnTo>
                    <a:pt x="520" y="18"/>
                  </a:lnTo>
                  <a:lnTo>
                    <a:pt x="506" y="16"/>
                  </a:lnTo>
                  <a:lnTo>
                    <a:pt x="495" y="16"/>
                  </a:lnTo>
                  <a:lnTo>
                    <a:pt x="479" y="16"/>
                  </a:lnTo>
                  <a:lnTo>
                    <a:pt x="466" y="16"/>
                  </a:lnTo>
                  <a:lnTo>
                    <a:pt x="458" y="16"/>
                  </a:lnTo>
                  <a:lnTo>
                    <a:pt x="450" y="13"/>
                  </a:lnTo>
                  <a:lnTo>
                    <a:pt x="431" y="13"/>
                  </a:lnTo>
                  <a:lnTo>
                    <a:pt x="409" y="13"/>
                  </a:lnTo>
                  <a:lnTo>
                    <a:pt x="388" y="13"/>
                  </a:lnTo>
                  <a:lnTo>
                    <a:pt x="364" y="16"/>
                  </a:lnTo>
                  <a:lnTo>
                    <a:pt x="342" y="16"/>
                  </a:lnTo>
                  <a:lnTo>
                    <a:pt x="320" y="16"/>
                  </a:lnTo>
                  <a:lnTo>
                    <a:pt x="302" y="16"/>
                  </a:lnTo>
                  <a:lnTo>
                    <a:pt x="283" y="13"/>
                  </a:lnTo>
                  <a:lnTo>
                    <a:pt x="264" y="13"/>
                  </a:lnTo>
                  <a:lnTo>
                    <a:pt x="248" y="8"/>
                  </a:lnTo>
                  <a:lnTo>
                    <a:pt x="229" y="5"/>
                  </a:lnTo>
                  <a:lnTo>
                    <a:pt x="213" y="2"/>
                  </a:lnTo>
                  <a:lnTo>
                    <a:pt x="199" y="0"/>
                  </a:lnTo>
                  <a:lnTo>
                    <a:pt x="186" y="0"/>
                  </a:lnTo>
                  <a:lnTo>
                    <a:pt x="181" y="0"/>
                  </a:lnTo>
                  <a:lnTo>
                    <a:pt x="175"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39" name="Rectangle 10">
              <a:extLst>
                <a:ext uri="{FF2B5EF4-FFF2-40B4-BE49-F238E27FC236}">
                  <a16:creationId xmlns:a16="http://schemas.microsoft.com/office/drawing/2014/main" id="{12E42E00-0E52-4F48-9E47-69FF57625A6A}"/>
                </a:ext>
              </a:extLst>
            </p:cNvPr>
            <p:cNvSpPr>
              <a:spLocks noChangeArrowheads="1"/>
            </p:cNvSpPr>
            <p:nvPr/>
          </p:nvSpPr>
          <p:spPr bwMode="auto">
            <a:xfrm>
              <a:off x="4346086" y="1490773"/>
              <a:ext cx="222818" cy="492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3200" dirty="0">
                  <a:solidFill>
                    <a:schemeClr val="bg1"/>
                  </a:solidFill>
                </a:rPr>
                <a:t>B</a:t>
              </a:r>
            </a:p>
          </p:txBody>
        </p:sp>
      </p:grpSp>
      <p:sp>
        <p:nvSpPr>
          <p:cNvPr id="251" name="Line 22">
            <a:extLst>
              <a:ext uri="{FF2B5EF4-FFF2-40B4-BE49-F238E27FC236}">
                <a16:creationId xmlns:a16="http://schemas.microsoft.com/office/drawing/2014/main" id="{AA591A70-D865-DF48-A927-67C81D690159}"/>
              </a:ext>
            </a:extLst>
          </p:cNvPr>
          <p:cNvSpPr>
            <a:spLocks noChangeShapeType="1"/>
          </p:cNvSpPr>
          <p:nvPr/>
        </p:nvSpPr>
        <p:spPr bwMode="auto">
          <a:xfrm>
            <a:off x="4877431" y="1734594"/>
            <a:ext cx="665163" cy="276225"/>
          </a:xfrm>
          <a:prstGeom prst="line">
            <a:avLst/>
          </a:prstGeom>
          <a:noFill/>
          <a:ln w="174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52" name="Line 23">
            <a:extLst>
              <a:ext uri="{FF2B5EF4-FFF2-40B4-BE49-F238E27FC236}">
                <a16:creationId xmlns:a16="http://schemas.microsoft.com/office/drawing/2014/main" id="{F6A31CA1-6D75-4F45-8F9E-E7EE6105F53C}"/>
              </a:ext>
            </a:extLst>
          </p:cNvPr>
          <p:cNvSpPr>
            <a:spLocks noChangeShapeType="1"/>
          </p:cNvSpPr>
          <p:nvPr/>
        </p:nvSpPr>
        <p:spPr bwMode="auto">
          <a:xfrm flipV="1">
            <a:off x="4920293" y="2117182"/>
            <a:ext cx="669925" cy="566738"/>
          </a:xfrm>
          <a:prstGeom prst="line">
            <a:avLst/>
          </a:prstGeom>
          <a:noFill/>
          <a:ln w="174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54" name="Line 25">
            <a:extLst>
              <a:ext uri="{FF2B5EF4-FFF2-40B4-BE49-F238E27FC236}">
                <a16:creationId xmlns:a16="http://schemas.microsoft.com/office/drawing/2014/main" id="{804A668C-99C3-C34B-A510-DEAA2A583752}"/>
              </a:ext>
            </a:extLst>
          </p:cNvPr>
          <p:cNvSpPr>
            <a:spLocks noChangeShapeType="1"/>
          </p:cNvSpPr>
          <p:nvPr/>
        </p:nvSpPr>
        <p:spPr bwMode="auto">
          <a:xfrm flipV="1">
            <a:off x="3791581" y="1874294"/>
            <a:ext cx="290513" cy="234950"/>
          </a:xfrm>
          <a:prstGeom prst="line">
            <a:avLst/>
          </a:prstGeom>
          <a:noFill/>
          <a:ln w="555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55" name="Line 26">
            <a:extLst>
              <a:ext uri="{FF2B5EF4-FFF2-40B4-BE49-F238E27FC236}">
                <a16:creationId xmlns:a16="http://schemas.microsoft.com/office/drawing/2014/main" id="{E1D1A110-7690-7041-9B8F-73E3BA5CD6B6}"/>
              </a:ext>
            </a:extLst>
          </p:cNvPr>
          <p:cNvSpPr>
            <a:spLocks noChangeShapeType="1"/>
          </p:cNvSpPr>
          <p:nvPr/>
        </p:nvSpPr>
        <p:spPr bwMode="auto">
          <a:xfrm flipH="1" flipV="1">
            <a:off x="4664705" y="2002882"/>
            <a:ext cx="1423" cy="538612"/>
          </a:xfrm>
          <a:prstGeom prst="line">
            <a:avLst/>
          </a:prstGeom>
          <a:noFill/>
          <a:ln w="555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56" name="Line 27">
            <a:extLst>
              <a:ext uri="{FF2B5EF4-FFF2-40B4-BE49-F238E27FC236}">
                <a16:creationId xmlns:a16="http://schemas.microsoft.com/office/drawing/2014/main" id="{A9456C19-2E00-BC4E-AEB5-F981440BD8C4}"/>
              </a:ext>
            </a:extLst>
          </p:cNvPr>
          <p:cNvSpPr>
            <a:spLocks noChangeShapeType="1"/>
          </p:cNvSpPr>
          <p:nvPr/>
        </p:nvSpPr>
        <p:spPr bwMode="auto">
          <a:xfrm>
            <a:off x="3816981" y="2428332"/>
            <a:ext cx="265113" cy="165100"/>
          </a:xfrm>
          <a:prstGeom prst="line">
            <a:avLst/>
          </a:prstGeom>
          <a:noFill/>
          <a:ln w="555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dirty="0"/>
          </a:p>
        </p:txBody>
      </p:sp>
      <p:sp>
        <p:nvSpPr>
          <p:cNvPr id="271" name="Rectangle 3">
            <a:extLst>
              <a:ext uri="{FF2B5EF4-FFF2-40B4-BE49-F238E27FC236}">
                <a16:creationId xmlns:a16="http://schemas.microsoft.com/office/drawing/2014/main" id="{E54A3C0C-0F71-9345-9DF3-C62A1590C949}"/>
              </a:ext>
            </a:extLst>
          </p:cNvPr>
          <p:cNvSpPr>
            <a:spLocks noChangeArrowheads="1"/>
          </p:cNvSpPr>
          <p:nvPr/>
        </p:nvSpPr>
        <p:spPr bwMode="auto">
          <a:xfrm>
            <a:off x="1181100" y="3581400"/>
            <a:ext cx="6401562" cy="381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dirty="0"/>
          </a:p>
        </p:txBody>
      </p:sp>
      <p:sp>
        <p:nvSpPr>
          <p:cNvPr id="273" name="TextBox 272">
            <a:extLst>
              <a:ext uri="{FF2B5EF4-FFF2-40B4-BE49-F238E27FC236}">
                <a16:creationId xmlns:a16="http://schemas.microsoft.com/office/drawing/2014/main" id="{33DA0E0B-DE29-3147-B564-0EB3AC2AD342}"/>
              </a:ext>
            </a:extLst>
          </p:cNvPr>
          <p:cNvSpPr txBox="1"/>
          <p:nvPr/>
        </p:nvSpPr>
        <p:spPr>
          <a:xfrm>
            <a:off x="655786" y="3397142"/>
            <a:ext cx="11073610" cy="892552"/>
          </a:xfrm>
          <a:prstGeom prst="rect">
            <a:avLst/>
          </a:prstGeom>
          <a:noFill/>
        </p:spPr>
        <p:txBody>
          <a:bodyPr wrap="square" rtlCol="0">
            <a:spAutoFit/>
          </a:bodyPr>
          <a:lstStyle/>
          <a:p>
            <a:r>
              <a:rPr lang="en-US" sz="2800" dirty="0"/>
              <a:t>ISP only wants to route traffic to/from its customer networks </a:t>
            </a:r>
            <a:r>
              <a:rPr lang="en-US" sz="2400" dirty="0"/>
              <a:t>(does not want to carry transit traffic between other ISPs – a typical “real world” policy)</a:t>
            </a:r>
          </a:p>
        </p:txBody>
      </p:sp>
      <p:cxnSp>
        <p:nvCxnSpPr>
          <p:cNvPr id="4" name="Straight Connector 3">
            <a:extLst>
              <a:ext uri="{FF2B5EF4-FFF2-40B4-BE49-F238E27FC236}">
                <a16:creationId xmlns:a16="http://schemas.microsoft.com/office/drawing/2014/main" id="{1D6AEABC-D528-EA42-9F12-618E7DACB610}"/>
              </a:ext>
            </a:extLst>
          </p:cNvPr>
          <p:cNvCxnSpPr/>
          <p:nvPr/>
        </p:nvCxnSpPr>
        <p:spPr>
          <a:xfrm flipH="1">
            <a:off x="2407023" y="2232212"/>
            <a:ext cx="618565"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43" name="Freeform 14">
            <a:extLst>
              <a:ext uri="{FF2B5EF4-FFF2-40B4-BE49-F238E27FC236}">
                <a16:creationId xmlns:a16="http://schemas.microsoft.com/office/drawing/2014/main" id="{DFD5F628-1E9B-9047-B076-769DD7A8AB30}"/>
              </a:ext>
            </a:extLst>
          </p:cNvPr>
          <p:cNvSpPr>
            <a:spLocks/>
          </p:cNvSpPr>
          <p:nvPr/>
        </p:nvSpPr>
        <p:spPr bwMode="auto">
          <a:xfrm>
            <a:off x="2143756" y="2044157"/>
            <a:ext cx="346075" cy="341313"/>
          </a:xfrm>
          <a:custGeom>
            <a:avLst/>
            <a:gdLst>
              <a:gd name="T0" fmla="*/ 99 w 218"/>
              <a:gd name="T1" fmla="*/ 0 h 215"/>
              <a:gd name="T2" fmla="*/ 78 w 218"/>
              <a:gd name="T3" fmla="*/ 6 h 215"/>
              <a:gd name="T4" fmla="*/ 56 w 218"/>
              <a:gd name="T5" fmla="*/ 14 h 215"/>
              <a:gd name="T6" fmla="*/ 40 w 218"/>
              <a:gd name="T7" fmla="*/ 25 h 215"/>
              <a:gd name="T8" fmla="*/ 24 w 218"/>
              <a:gd name="T9" fmla="*/ 41 h 215"/>
              <a:gd name="T10" fmla="*/ 13 w 218"/>
              <a:gd name="T11" fmla="*/ 57 h 215"/>
              <a:gd name="T12" fmla="*/ 5 w 218"/>
              <a:gd name="T13" fmla="*/ 76 h 215"/>
              <a:gd name="T14" fmla="*/ 0 w 218"/>
              <a:gd name="T15" fmla="*/ 97 h 215"/>
              <a:gd name="T16" fmla="*/ 0 w 218"/>
              <a:gd name="T17" fmla="*/ 118 h 215"/>
              <a:gd name="T18" fmla="*/ 5 w 218"/>
              <a:gd name="T19" fmla="*/ 140 h 215"/>
              <a:gd name="T20" fmla="*/ 13 w 218"/>
              <a:gd name="T21" fmla="*/ 159 h 215"/>
              <a:gd name="T22" fmla="*/ 24 w 218"/>
              <a:gd name="T23" fmla="*/ 175 h 215"/>
              <a:gd name="T24" fmla="*/ 40 w 218"/>
              <a:gd name="T25" fmla="*/ 191 h 215"/>
              <a:gd name="T26" fmla="*/ 56 w 218"/>
              <a:gd name="T27" fmla="*/ 202 h 215"/>
              <a:gd name="T28" fmla="*/ 78 w 218"/>
              <a:gd name="T29" fmla="*/ 210 h 215"/>
              <a:gd name="T30" fmla="*/ 99 w 218"/>
              <a:gd name="T31" fmla="*/ 215 h 215"/>
              <a:gd name="T32" fmla="*/ 121 w 218"/>
              <a:gd name="T33" fmla="*/ 215 h 215"/>
              <a:gd name="T34" fmla="*/ 142 w 218"/>
              <a:gd name="T35" fmla="*/ 210 h 215"/>
              <a:gd name="T36" fmla="*/ 161 w 218"/>
              <a:gd name="T37" fmla="*/ 202 h 215"/>
              <a:gd name="T38" fmla="*/ 177 w 218"/>
              <a:gd name="T39" fmla="*/ 191 h 215"/>
              <a:gd name="T40" fmla="*/ 193 w 218"/>
              <a:gd name="T41" fmla="*/ 175 h 215"/>
              <a:gd name="T42" fmla="*/ 204 w 218"/>
              <a:gd name="T43" fmla="*/ 159 h 215"/>
              <a:gd name="T44" fmla="*/ 212 w 218"/>
              <a:gd name="T45" fmla="*/ 140 h 215"/>
              <a:gd name="T46" fmla="*/ 218 w 218"/>
              <a:gd name="T47" fmla="*/ 118 h 215"/>
              <a:gd name="T48" fmla="*/ 218 w 218"/>
              <a:gd name="T49" fmla="*/ 97 h 215"/>
              <a:gd name="T50" fmla="*/ 212 w 218"/>
              <a:gd name="T51" fmla="*/ 76 h 215"/>
              <a:gd name="T52" fmla="*/ 204 w 218"/>
              <a:gd name="T53" fmla="*/ 57 h 215"/>
              <a:gd name="T54" fmla="*/ 193 w 218"/>
              <a:gd name="T55" fmla="*/ 41 h 215"/>
              <a:gd name="T56" fmla="*/ 177 w 218"/>
              <a:gd name="T57" fmla="*/ 25 h 215"/>
              <a:gd name="T58" fmla="*/ 161 w 218"/>
              <a:gd name="T59" fmla="*/ 14 h 215"/>
              <a:gd name="T60" fmla="*/ 142 w 218"/>
              <a:gd name="T61" fmla="*/ 6 h 215"/>
              <a:gd name="T62" fmla="*/ 121 w 218"/>
              <a:gd name="T63" fmla="*/ 0 h 2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5"/>
              <a:gd name="T98" fmla="*/ 218 w 218"/>
              <a:gd name="T99" fmla="*/ 215 h 2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5">
                <a:moveTo>
                  <a:pt x="110" y="0"/>
                </a:moveTo>
                <a:lnTo>
                  <a:pt x="99" y="0"/>
                </a:lnTo>
                <a:lnTo>
                  <a:pt x="88" y="3"/>
                </a:lnTo>
                <a:lnTo>
                  <a:pt x="78" y="6"/>
                </a:lnTo>
                <a:lnTo>
                  <a:pt x="67" y="9"/>
                </a:lnTo>
                <a:lnTo>
                  <a:pt x="56" y="14"/>
                </a:lnTo>
                <a:lnTo>
                  <a:pt x="48" y="19"/>
                </a:lnTo>
                <a:lnTo>
                  <a:pt x="40" y="25"/>
                </a:lnTo>
                <a:lnTo>
                  <a:pt x="32" y="33"/>
                </a:lnTo>
                <a:lnTo>
                  <a:pt x="24" y="41"/>
                </a:lnTo>
                <a:lnTo>
                  <a:pt x="18" y="49"/>
                </a:lnTo>
                <a:lnTo>
                  <a:pt x="13" y="57"/>
                </a:lnTo>
                <a:lnTo>
                  <a:pt x="8" y="65"/>
                </a:lnTo>
                <a:lnTo>
                  <a:pt x="5" y="76"/>
                </a:lnTo>
                <a:lnTo>
                  <a:pt x="2" y="86"/>
                </a:lnTo>
                <a:lnTo>
                  <a:pt x="0" y="97"/>
                </a:lnTo>
                <a:lnTo>
                  <a:pt x="0" y="108"/>
                </a:lnTo>
                <a:lnTo>
                  <a:pt x="0" y="118"/>
                </a:lnTo>
                <a:lnTo>
                  <a:pt x="2" y="129"/>
                </a:lnTo>
                <a:lnTo>
                  <a:pt x="5" y="140"/>
                </a:lnTo>
                <a:lnTo>
                  <a:pt x="8" y="151"/>
                </a:lnTo>
                <a:lnTo>
                  <a:pt x="13" y="159"/>
                </a:lnTo>
                <a:lnTo>
                  <a:pt x="18" y="167"/>
                </a:lnTo>
                <a:lnTo>
                  <a:pt x="24" y="175"/>
                </a:lnTo>
                <a:lnTo>
                  <a:pt x="32" y="183"/>
                </a:lnTo>
                <a:lnTo>
                  <a:pt x="40" y="191"/>
                </a:lnTo>
                <a:lnTo>
                  <a:pt x="48" y="196"/>
                </a:lnTo>
                <a:lnTo>
                  <a:pt x="56" y="202"/>
                </a:lnTo>
                <a:lnTo>
                  <a:pt x="67" y="207"/>
                </a:lnTo>
                <a:lnTo>
                  <a:pt x="78" y="210"/>
                </a:lnTo>
                <a:lnTo>
                  <a:pt x="88" y="212"/>
                </a:lnTo>
                <a:lnTo>
                  <a:pt x="99" y="215"/>
                </a:lnTo>
                <a:lnTo>
                  <a:pt x="110" y="215"/>
                </a:lnTo>
                <a:lnTo>
                  <a:pt x="121" y="215"/>
                </a:lnTo>
                <a:lnTo>
                  <a:pt x="131" y="212"/>
                </a:lnTo>
                <a:lnTo>
                  <a:pt x="142" y="210"/>
                </a:lnTo>
                <a:lnTo>
                  <a:pt x="153" y="207"/>
                </a:lnTo>
                <a:lnTo>
                  <a:pt x="161" y="202"/>
                </a:lnTo>
                <a:lnTo>
                  <a:pt x="169" y="196"/>
                </a:lnTo>
                <a:lnTo>
                  <a:pt x="177" y="191"/>
                </a:lnTo>
                <a:lnTo>
                  <a:pt x="185" y="183"/>
                </a:lnTo>
                <a:lnTo>
                  <a:pt x="193" y="175"/>
                </a:lnTo>
                <a:lnTo>
                  <a:pt x="199" y="167"/>
                </a:lnTo>
                <a:lnTo>
                  <a:pt x="204" y="159"/>
                </a:lnTo>
                <a:lnTo>
                  <a:pt x="209" y="151"/>
                </a:lnTo>
                <a:lnTo>
                  <a:pt x="212" y="140"/>
                </a:lnTo>
                <a:lnTo>
                  <a:pt x="215" y="129"/>
                </a:lnTo>
                <a:lnTo>
                  <a:pt x="218" y="118"/>
                </a:lnTo>
                <a:lnTo>
                  <a:pt x="218" y="108"/>
                </a:lnTo>
                <a:lnTo>
                  <a:pt x="218" y="97"/>
                </a:lnTo>
                <a:lnTo>
                  <a:pt x="215" y="86"/>
                </a:lnTo>
                <a:lnTo>
                  <a:pt x="212" y="76"/>
                </a:lnTo>
                <a:lnTo>
                  <a:pt x="209" y="65"/>
                </a:lnTo>
                <a:lnTo>
                  <a:pt x="204" y="57"/>
                </a:lnTo>
                <a:lnTo>
                  <a:pt x="199" y="49"/>
                </a:lnTo>
                <a:lnTo>
                  <a:pt x="193" y="41"/>
                </a:lnTo>
                <a:lnTo>
                  <a:pt x="185" y="33"/>
                </a:lnTo>
                <a:lnTo>
                  <a:pt x="177" y="25"/>
                </a:lnTo>
                <a:lnTo>
                  <a:pt x="169" y="19"/>
                </a:lnTo>
                <a:lnTo>
                  <a:pt x="161" y="14"/>
                </a:lnTo>
                <a:lnTo>
                  <a:pt x="153" y="9"/>
                </a:lnTo>
                <a:lnTo>
                  <a:pt x="142" y="6"/>
                </a:lnTo>
                <a:lnTo>
                  <a:pt x="131" y="3"/>
                </a:lnTo>
                <a:lnTo>
                  <a:pt x="121" y="0"/>
                </a:lnTo>
                <a:lnTo>
                  <a:pt x="110"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44" name="Rectangle 15">
            <a:extLst>
              <a:ext uri="{FF2B5EF4-FFF2-40B4-BE49-F238E27FC236}">
                <a16:creationId xmlns:a16="http://schemas.microsoft.com/office/drawing/2014/main" id="{C1F5C79B-2FE7-554C-A52F-9036F9664224}"/>
              </a:ext>
            </a:extLst>
          </p:cNvPr>
          <p:cNvSpPr>
            <a:spLocks noChangeArrowheads="1"/>
          </p:cNvSpPr>
          <p:nvPr/>
        </p:nvSpPr>
        <p:spPr bwMode="auto">
          <a:xfrm>
            <a:off x="2196237" y="2009324"/>
            <a:ext cx="22923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dirty="0">
                <a:solidFill>
                  <a:schemeClr val="bg1"/>
                </a:solidFill>
              </a:rPr>
              <a:t>w</a:t>
            </a:r>
            <a:endParaRPr lang="en-US" sz="2000" b="1" dirty="0">
              <a:solidFill>
                <a:schemeClr val="bg1"/>
              </a:solidFill>
            </a:endParaRPr>
          </a:p>
        </p:txBody>
      </p:sp>
      <p:sp>
        <p:nvSpPr>
          <p:cNvPr id="245" name="Rectangle 16">
            <a:extLst>
              <a:ext uri="{FF2B5EF4-FFF2-40B4-BE49-F238E27FC236}">
                <a16:creationId xmlns:a16="http://schemas.microsoft.com/office/drawing/2014/main" id="{99072FE5-38EC-F64C-B60E-F3D505CCE338}"/>
              </a:ext>
            </a:extLst>
          </p:cNvPr>
          <p:cNvSpPr>
            <a:spLocks noChangeArrowheads="1"/>
          </p:cNvSpPr>
          <p:nvPr/>
        </p:nvSpPr>
        <p:spPr bwMode="auto">
          <a:xfrm>
            <a:off x="2419981" y="2083844"/>
            <a:ext cx="49213"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dirty="0">
                <a:solidFill>
                  <a:srgbClr val="000000"/>
                </a:solidFill>
              </a:rPr>
              <a:t> </a:t>
            </a:r>
            <a:endParaRPr lang="en-US" dirty="0"/>
          </a:p>
        </p:txBody>
      </p:sp>
      <p:grpSp>
        <p:nvGrpSpPr>
          <p:cNvPr id="2" name="Group 1">
            <a:extLst>
              <a:ext uri="{FF2B5EF4-FFF2-40B4-BE49-F238E27FC236}">
                <a16:creationId xmlns:a16="http://schemas.microsoft.com/office/drawing/2014/main" id="{C44E66DA-DCC6-7F44-AC06-FAE5FC3E60BF}"/>
              </a:ext>
            </a:extLst>
          </p:cNvPr>
          <p:cNvGrpSpPr/>
          <p:nvPr/>
        </p:nvGrpSpPr>
        <p:grpSpPr>
          <a:xfrm>
            <a:off x="2950206" y="1990648"/>
            <a:ext cx="892175" cy="579438"/>
            <a:chOff x="2950206" y="1990648"/>
            <a:chExt cx="892175" cy="579438"/>
          </a:xfrm>
        </p:grpSpPr>
        <p:sp>
          <p:nvSpPr>
            <p:cNvPr id="237" name="Freeform 8">
              <a:extLst>
                <a:ext uri="{FF2B5EF4-FFF2-40B4-BE49-F238E27FC236}">
                  <a16:creationId xmlns:a16="http://schemas.microsoft.com/office/drawing/2014/main" id="{FDB92971-5732-AB45-AC0C-7FEBEABF41CF}"/>
                </a:ext>
              </a:extLst>
            </p:cNvPr>
            <p:cNvSpPr>
              <a:spLocks/>
            </p:cNvSpPr>
            <p:nvPr/>
          </p:nvSpPr>
          <p:spPr bwMode="auto">
            <a:xfrm>
              <a:off x="2950206" y="1990648"/>
              <a:ext cx="892175" cy="579438"/>
            </a:xfrm>
            <a:custGeom>
              <a:avLst/>
              <a:gdLst>
                <a:gd name="T0" fmla="*/ 148 w 562"/>
                <a:gd name="T1" fmla="*/ 5 h 365"/>
                <a:gd name="T2" fmla="*/ 121 w 562"/>
                <a:gd name="T3" fmla="*/ 11 h 365"/>
                <a:gd name="T4" fmla="*/ 94 w 562"/>
                <a:gd name="T5" fmla="*/ 21 h 365"/>
                <a:gd name="T6" fmla="*/ 70 w 562"/>
                <a:gd name="T7" fmla="*/ 37 h 365"/>
                <a:gd name="T8" fmla="*/ 46 w 562"/>
                <a:gd name="T9" fmla="*/ 62 h 365"/>
                <a:gd name="T10" fmla="*/ 24 w 562"/>
                <a:gd name="T11" fmla="*/ 91 h 365"/>
                <a:gd name="T12" fmla="*/ 8 w 562"/>
                <a:gd name="T13" fmla="*/ 121 h 365"/>
                <a:gd name="T14" fmla="*/ 3 w 562"/>
                <a:gd name="T15" fmla="*/ 137 h 365"/>
                <a:gd name="T16" fmla="*/ 0 w 562"/>
                <a:gd name="T17" fmla="*/ 150 h 365"/>
                <a:gd name="T18" fmla="*/ 0 w 562"/>
                <a:gd name="T19" fmla="*/ 166 h 365"/>
                <a:gd name="T20" fmla="*/ 3 w 562"/>
                <a:gd name="T21" fmla="*/ 182 h 365"/>
                <a:gd name="T22" fmla="*/ 19 w 562"/>
                <a:gd name="T23" fmla="*/ 212 h 365"/>
                <a:gd name="T24" fmla="*/ 38 w 562"/>
                <a:gd name="T25" fmla="*/ 244 h 365"/>
                <a:gd name="T26" fmla="*/ 59 w 562"/>
                <a:gd name="T27" fmla="*/ 271 h 365"/>
                <a:gd name="T28" fmla="*/ 81 w 562"/>
                <a:gd name="T29" fmla="*/ 295 h 365"/>
                <a:gd name="T30" fmla="*/ 105 w 562"/>
                <a:gd name="T31" fmla="*/ 319 h 365"/>
                <a:gd name="T32" fmla="*/ 119 w 562"/>
                <a:gd name="T33" fmla="*/ 327 h 365"/>
                <a:gd name="T34" fmla="*/ 137 w 562"/>
                <a:gd name="T35" fmla="*/ 335 h 365"/>
                <a:gd name="T36" fmla="*/ 156 w 562"/>
                <a:gd name="T37" fmla="*/ 343 h 365"/>
                <a:gd name="T38" fmla="*/ 183 w 562"/>
                <a:gd name="T39" fmla="*/ 349 h 365"/>
                <a:gd name="T40" fmla="*/ 199 w 562"/>
                <a:gd name="T41" fmla="*/ 351 h 365"/>
                <a:gd name="T42" fmla="*/ 240 w 562"/>
                <a:gd name="T43" fmla="*/ 357 h 365"/>
                <a:gd name="T44" fmla="*/ 285 w 562"/>
                <a:gd name="T45" fmla="*/ 359 h 365"/>
                <a:gd name="T46" fmla="*/ 334 w 562"/>
                <a:gd name="T47" fmla="*/ 362 h 365"/>
                <a:gd name="T48" fmla="*/ 385 w 562"/>
                <a:gd name="T49" fmla="*/ 365 h 365"/>
                <a:gd name="T50" fmla="*/ 433 w 562"/>
                <a:gd name="T51" fmla="*/ 362 h 365"/>
                <a:gd name="T52" fmla="*/ 476 w 562"/>
                <a:gd name="T53" fmla="*/ 354 h 365"/>
                <a:gd name="T54" fmla="*/ 503 w 562"/>
                <a:gd name="T55" fmla="*/ 346 h 365"/>
                <a:gd name="T56" fmla="*/ 519 w 562"/>
                <a:gd name="T57" fmla="*/ 338 h 365"/>
                <a:gd name="T58" fmla="*/ 530 w 562"/>
                <a:gd name="T59" fmla="*/ 327 h 365"/>
                <a:gd name="T60" fmla="*/ 544 w 562"/>
                <a:gd name="T61" fmla="*/ 308 h 365"/>
                <a:gd name="T62" fmla="*/ 554 w 562"/>
                <a:gd name="T63" fmla="*/ 276 h 365"/>
                <a:gd name="T64" fmla="*/ 560 w 562"/>
                <a:gd name="T65" fmla="*/ 239 h 365"/>
                <a:gd name="T66" fmla="*/ 562 w 562"/>
                <a:gd name="T67" fmla="*/ 196 h 365"/>
                <a:gd name="T68" fmla="*/ 560 w 562"/>
                <a:gd name="T69" fmla="*/ 155 h 365"/>
                <a:gd name="T70" fmla="*/ 557 w 562"/>
                <a:gd name="T71" fmla="*/ 115 h 365"/>
                <a:gd name="T72" fmla="*/ 552 w 562"/>
                <a:gd name="T73" fmla="*/ 80 h 365"/>
                <a:gd name="T74" fmla="*/ 549 w 562"/>
                <a:gd name="T75" fmla="*/ 62 h 365"/>
                <a:gd name="T76" fmla="*/ 546 w 562"/>
                <a:gd name="T77" fmla="*/ 48 h 365"/>
                <a:gd name="T78" fmla="*/ 541 w 562"/>
                <a:gd name="T79" fmla="*/ 32 h 365"/>
                <a:gd name="T80" fmla="*/ 533 w 562"/>
                <a:gd name="T81" fmla="*/ 24 h 365"/>
                <a:gd name="T82" fmla="*/ 525 w 562"/>
                <a:gd name="T83" fmla="*/ 19 h 365"/>
                <a:gd name="T84" fmla="*/ 509 w 562"/>
                <a:gd name="T85" fmla="*/ 16 h 365"/>
                <a:gd name="T86" fmla="*/ 482 w 562"/>
                <a:gd name="T87" fmla="*/ 16 h 365"/>
                <a:gd name="T88" fmla="*/ 458 w 562"/>
                <a:gd name="T89" fmla="*/ 16 h 365"/>
                <a:gd name="T90" fmla="*/ 431 w 562"/>
                <a:gd name="T91" fmla="*/ 13 h 365"/>
                <a:gd name="T92" fmla="*/ 388 w 562"/>
                <a:gd name="T93" fmla="*/ 13 h 365"/>
                <a:gd name="T94" fmla="*/ 342 w 562"/>
                <a:gd name="T95" fmla="*/ 16 h 365"/>
                <a:gd name="T96" fmla="*/ 301 w 562"/>
                <a:gd name="T97" fmla="*/ 16 h 365"/>
                <a:gd name="T98" fmla="*/ 264 w 562"/>
                <a:gd name="T99" fmla="*/ 13 h 365"/>
                <a:gd name="T100" fmla="*/ 229 w 562"/>
                <a:gd name="T101" fmla="*/ 5 h 365"/>
                <a:gd name="T102" fmla="*/ 199 w 562"/>
                <a:gd name="T103" fmla="*/ 0 h 365"/>
                <a:gd name="T104" fmla="*/ 183 w 562"/>
                <a:gd name="T105" fmla="*/ 0 h 3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2"/>
                <a:gd name="T160" fmla="*/ 0 h 365"/>
                <a:gd name="T161" fmla="*/ 562 w 562"/>
                <a:gd name="T162" fmla="*/ 365 h 3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2" h="365">
                  <a:moveTo>
                    <a:pt x="178" y="0"/>
                  </a:moveTo>
                  <a:lnTo>
                    <a:pt x="148" y="5"/>
                  </a:lnTo>
                  <a:lnTo>
                    <a:pt x="135" y="8"/>
                  </a:lnTo>
                  <a:lnTo>
                    <a:pt x="121" y="11"/>
                  </a:lnTo>
                  <a:lnTo>
                    <a:pt x="108" y="16"/>
                  </a:lnTo>
                  <a:lnTo>
                    <a:pt x="94" y="21"/>
                  </a:lnTo>
                  <a:lnTo>
                    <a:pt x="81" y="29"/>
                  </a:lnTo>
                  <a:lnTo>
                    <a:pt x="70" y="37"/>
                  </a:lnTo>
                  <a:lnTo>
                    <a:pt x="59" y="48"/>
                  </a:lnTo>
                  <a:lnTo>
                    <a:pt x="46" y="62"/>
                  </a:lnTo>
                  <a:lnTo>
                    <a:pt x="35" y="75"/>
                  </a:lnTo>
                  <a:lnTo>
                    <a:pt x="24" y="91"/>
                  </a:lnTo>
                  <a:lnTo>
                    <a:pt x="16" y="104"/>
                  </a:lnTo>
                  <a:lnTo>
                    <a:pt x="8" y="121"/>
                  </a:lnTo>
                  <a:lnTo>
                    <a:pt x="6" y="129"/>
                  </a:lnTo>
                  <a:lnTo>
                    <a:pt x="3" y="137"/>
                  </a:lnTo>
                  <a:lnTo>
                    <a:pt x="0" y="142"/>
                  </a:lnTo>
                  <a:lnTo>
                    <a:pt x="0" y="150"/>
                  </a:lnTo>
                  <a:lnTo>
                    <a:pt x="0" y="158"/>
                  </a:lnTo>
                  <a:lnTo>
                    <a:pt x="0" y="166"/>
                  </a:lnTo>
                  <a:lnTo>
                    <a:pt x="3" y="174"/>
                  </a:lnTo>
                  <a:lnTo>
                    <a:pt x="3" y="182"/>
                  </a:lnTo>
                  <a:lnTo>
                    <a:pt x="11" y="196"/>
                  </a:lnTo>
                  <a:lnTo>
                    <a:pt x="19" y="212"/>
                  </a:lnTo>
                  <a:lnTo>
                    <a:pt x="27" y="228"/>
                  </a:lnTo>
                  <a:lnTo>
                    <a:pt x="38" y="244"/>
                  </a:lnTo>
                  <a:lnTo>
                    <a:pt x="49" y="257"/>
                  </a:lnTo>
                  <a:lnTo>
                    <a:pt x="59" y="271"/>
                  </a:lnTo>
                  <a:lnTo>
                    <a:pt x="70" y="284"/>
                  </a:lnTo>
                  <a:lnTo>
                    <a:pt x="81" y="295"/>
                  </a:lnTo>
                  <a:lnTo>
                    <a:pt x="92" y="306"/>
                  </a:lnTo>
                  <a:lnTo>
                    <a:pt x="105" y="319"/>
                  </a:lnTo>
                  <a:lnTo>
                    <a:pt x="110" y="322"/>
                  </a:lnTo>
                  <a:lnTo>
                    <a:pt x="119" y="327"/>
                  </a:lnTo>
                  <a:lnTo>
                    <a:pt x="127" y="332"/>
                  </a:lnTo>
                  <a:lnTo>
                    <a:pt x="137" y="335"/>
                  </a:lnTo>
                  <a:lnTo>
                    <a:pt x="145" y="340"/>
                  </a:lnTo>
                  <a:lnTo>
                    <a:pt x="156" y="343"/>
                  </a:lnTo>
                  <a:lnTo>
                    <a:pt x="170" y="346"/>
                  </a:lnTo>
                  <a:lnTo>
                    <a:pt x="183" y="349"/>
                  </a:lnTo>
                  <a:lnTo>
                    <a:pt x="191" y="349"/>
                  </a:lnTo>
                  <a:lnTo>
                    <a:pt x="199" y="351"/>
                  </a:lnTo>
                  <a:lnTo>
                    <a:pt x="218" y="354"/>
                  </a:lnTo>
                  <a:lnTo>
                    <a:pt x="240" y="357"/>
                  </a:lnTo>
                  <a:lnTo>
                    <a:pt x="261" y="357"/>
                  </a:lnTo>
                  <a:lnTo>
                    <a:pt x="285" y="359"/>
                  </a:lnTo>
                  <a:lnTo>
                    <a:pt x="310" y="362"/>
                  </a:lnTo>
                  <a:lnTo>
                    <a:pt x="334" y="362"/>
                  </a:lnTo>
                  <a:lnTo>
                    <a:pt x="361" y="365"/>
                  </a:lnTo>
                  <a:lnTo>
                    <a:pt x="385" y="365"/>
                  </a:lnTo>
                  <a:lnTo>
                    <a:pt x="409" y="362"/>
                  </a:lnTo>
                  <a:lnTo>
                    <a:pt x="433" y="362"/>
                  </a:lnTo>
                  <a:lnTo>
                    <a:pt x="458" y="359"/>
                  </a:lnTo>
                  <a:lnTo>
                    <a:pt x="476" y="354"/>
                  </a:lnTo>
                  <a:lnTo>
                    <a:pt x="495" y="349"/>
                  </a:lnTo>
                  <a:lnTo>
                    <a:pt x="503" y="346"/>
                  </a:lnTo>
                  <a:lnTo>
                    <a:pt x="511" y="340"/>
                  </a:lnTo>
                  <a:lnTo>
                    <a:pt x="519" y="338"/>
                  </a:lnTo>
                  <a:lnTo>
                    <a:pt x="525" y="332"/>
                  </a:lnTo>
                  <a:lnTo>
                    <a:pt x="530" y="327"/>
                  </a:lnTo>
                  <a:lnTo>
                    <a:pt x="536" y="322"/>
                  </a:lnTo>
                  <a:lnTo>
                    <a:pt x="544" y="308"/>
                  </a:lnTo>
                  <a:lnTo>
                    <a:pt x="549" y="295"/>
                  </a:lnTo>
                  <a:lnTo>
                    <a:pt x="554" y="276"/>
                  </a:lnTo>
                  <a:lnTo>
                    <a:pt x="557" y="257"/>
                  </a:lnTo>
                  <a:lnTo>
                    <a:pt x="560" y="239"/>
                  </a:lnTo>
                  <a:lnTo>
                    <a:pt x="562" y="217"/>
                  </a:lnTo>
                  <a:lnTo>
                    <a:pt x="562" y="196"/>
                  </a:lnTo>
                  <a:lnTo>
                    <a:pt x="562" y="174"/>
                  </a:lnTo>
                  <a:lnTo>
                    <a:pt x="560" y="155"/>
                  </a:lnTo>
                  <a:lnTo>
                    <a:pt x="560" y="134"/>
                  </a:lnTo>
                  <a:lnTo>
                    <a:pt x="557" y="115"/>
                  </a:lnTo>
                  <a:lnTo>
                    <a:pt x="554" y="96"/>
                  </a:lnTo>
                  <a:lnTo>
                    <a:pt x="552" y="80"/>
                  </a:lnTo>
                  <a:lnTo>
                    <a:pt x="552" y="67"/>
                  </a:lnTo>
                  <a:lnTo>
                    <a:pt x="549" y="62"/>
                  </a:lnTo>
                  <a:lnTo>
                    <a:pt x="549" y="56"/>
                  </a:lnTo>
                  <a:lnTo>
                    <a:pt x="546" y="48"/>
                  </a:lnTo>
                  <a:lnTo>
                    <a:pt x="544" y="40"/>
                  </a:lnTo>
                  <a:lnTo>
                    <a:pt x="541" y="32"/>
                  </a:lnTo>
                  <a:lnTo>
                    <a:pt x="538" y="29"/>
                  </a:lnTo>
                  <a:lnTo>
                    <a:pt x="533" y="24"/>
                  </a:lnTo>
                  <a:lnTo>
                    <a:pt x="530" y="21"/>
                  </a:lnTo>
                  <a:lnTo>
                    <a:pt x="525" y="19"/>
                  </a:lnTo>
                  <a:lnTo>
                    <a:pt x="519" y="19"/>
                  </a:lnTo>
                  <a:lnTo>
                    <a:pt x="509" y="16"/>
                  </a:lnTo>
                  <a:lnTo>
                    <a:pt x="495" y="16"/>
                  </a:lnTo>
                  <a:lnTo>
                    <a:pt x="482" y="16"/>
                  </a:lnTo>
                  <a:lnTo>
                    <a:pt x="466" y="16"/>
                  </a:lnTo>
                  <a:lnTo>
                    <a:pt x="458" y="16"/>
                  </a:lnTo>
                  <a:lnTo>
                    <a:pt x="449" y="13"/>
                  </a:lnTo>
                  <a:lnTo>
                    <a:pt x="431" y="13"/>
                  </a:lnTo>
                  <a:lnTo>
                    <a:pt x="409" y="13"/>
                  </a:lnTo>
                  <a:lnTo>
                    <a:pt x="388" y="13"/>
                  </a:lnTo>
                  <a:lnTo>
                    <a:pt x="363" y="16"/>
                  </a:lnTo>
                  <a:lnTo>
                    <a:pt x="342" y="16"/>
                  </a:lnTo>
                  <a:lnTo>
                    <a:pt x="320" y="16"/>
                  </a:lnTo>
                  <a:lnTo>
                    <a:pt x="301" y="16"/>
                  </a:lnTo>
                  <a:lnTo>
                    <a:pt x="283" y="13"/>
                  </a:lnTo>
                  <a:lnTo>
                    <a:pt x="264" y="13"/>
                  </a:lnTo>
                  <a:lnTo>
                    <a:pt x="248" y="8"/>
                  </a:lnTo>
                  <a:lnTo>
                    <a:pt x="229" y="5"/>
                  </a:lnTo>
                  <a:lnTo>
                    <a:pt x="213" y="3"/>
                  </a:lnTo>
                  <a:lnTo>
                    <a:pt x="199" y="0"/>
                  </a:lnTo>
                  <a:lnTo>
                    <a:pt x="188" y="0"/>
                  </a:lnTo>
                  <a:lnTo>
                    <a:pt x="183" y="0"/>
                  </a:lnTo>
                  <a:lnTo>
                    <a:pt x="178"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38" name="Rectangle 9">
              <a:extLst>
                <a:ext uri="{FF2B5EF4-FFF2-40B4-BE49-F238E27FC236}">
                  <a16:creationId xmlns:a16="http://schemas.microsoft.com/office/drawing/2014/main" id="{1EB1CCD9-1976-AB44-A2DC-E6F2E6A85DB9}"/>
                </a:ext>
              </a:extLst>
            </p:cNvPr>
            <p:cNvSpPr>
              <a:spLocks noChangeArrowheads="1"/>
            </p:cNvSpPr>
            <p:nvPr/>
          </p:nvSpPr>
          <p:spPr bwMode="auto">
            <a:xfrm flipH="1">
              <a:off x="3314700" y="2056297"/>
              <a:ext cx="33302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p>
              <a:r>
                <a:rPr lang="en-US" sz="2800" b="1" dirty="0">
                  <a:solidFill>
                    <a:schemeClr val="bg1"/>
                  </a:solidFill>
                </a:rPr>
                <a:t>A</a:t>
              </a:r>
            </a:p>
          </p:txBody>
        </p:sp>
      </p:grpSp>
      <p:cxnSp>
        <p:nvCxnSpPr>
          <p:cNvPr id="278" name="Straight Connector 277">
            <a:extLst>
              <a:ext uri="{FF2B5EF4-FFF2-40B4-BE49-F238E27FC236}">
                <a16:creationId xmlns:a16="http://schemas.microsoft.com/office/drawing/2014/main" id="{E2BBCBDF-DF9E-124A-9B86-A7AD76416AA3}"/>
              </a:ext>
            </a:extLst>
          </p:cNvPr>
          <p:cNvCxnSpPr/>
          <p:nvPr/>
        </p:nvCxnSpPr>
        <p:spPr>
          <a:xfrm flipH="1">
            <a:off x="4921623" y="2841812"/>
            <a:ext cx="618565"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48" name="Freeform 19">
            <a:extLst>
              <a:ext uri="{FF2B5EF4-FFF2-40B4-BE49-F238E27FC236}">
                <a16:creationId xmlns:a16="http://schemas.microsoft.com/office/drawing/2014/main" id="{723A073B-FC90-9C4B-AFAC-D8CF166CBB28}"/>
              </a:ext>
            </a:extLst>
          </p:cNvPr>
          <p:cNvSpPr>
            <a:spLocks/>
          </p:cNvSpPr>
          <p:nvPr/>
        </p:nvSpPr>
        <p:spPr bwMode="auto">
          <a:xfrm>
            <a:off x="5503279" y="2665056"/>
            <a:ext cx="346075" cy="336550"/>
          </a:xfrm>
          <a:custGeom>
            <a:avLst/>
            <a:gdLst>
              <a:gd name="T0" fmla="*/ 97 w 218"/>
              <a:gd name="T1" fmla="*/ 0 h 212"/>
              <a:gd name="T2" fmla="*/ 75 w 218"/>
              <a:gd name="T3" fmla="*/ 6 h 212"/>
              <a:gd name="T4" fmla="*/ 56 w 218"/>
              <a:gd name="T5" fmla="*/ 14 h 212"/>
              <a:gd name="T6" fmla="*/ 40 w 218"/>
              <a:gd name="T7" fmla="*/ 24 h 212"/>
              <a:gd name="T8" fmla="*/ 24 w 218"/>
              <a:gd name="T9" fmla="*/ 38 h 212"/>
              <a:gd name="T10" fmla="*/ 13 w 218"/>
              <a:gd name="T11" fmla="*/ 54 h 212"/>
              <a:gd name="T12" fmla="*/ 5 w 218"/>
              <a:gd name="T13" fmla="*/ 73 h 212"/>
              <a:gd name="T14" fmla="*/ 0 w 218"/>
              <a:gd name="T15" fmla="*/ 94 h 212"/>
              <a:gd name="T16" fmla="*/ 0 w 218"/>
              <a:gd name="T17" fmla="*/ 116 h 212"/>
              <a:gd name="T18" fmla="*/ 5 w 218"/>
              <a:gd name="T19" fmla="*/ 137 h 212"/>
              <a:gd name="T20" fmla="*/ 13 w 218"/>
              <a:gd name="T21" fmla="*/ 156 h 212"/>
              <a:gd name="T22" fmla="*/ 24 w 218"/>
              <a:gd name="T23" fmla="*/ 172 h 212"/>
              <a:gd name="T24" fmla="*/ 40 w 218"/>
              <a:gd name="T25" fmla="*/ 188 h 212"/>
              <a:gd name="T26" fmla="*/ 56 w 218"/>
              <a:gd name="T27" fmla="*/ 199 h 212"/>
              <a:gd name="T28" fmla="*/ 75 w 218"/>
              <a:gd name="T29" fmla="*/ 207 h 212"/>
              <a:gd name="T30" fmla="*/ 97 w 218"/>
              <a:gd name="T31" fmla="*/ 212 h 212"/>
              <a:gd name="T32" fmla="*/ 118 w 218"/>
              <a:gd name="T33" fmla="*/ 212 h 212"/>
              <a:gd name="T34" fmla="*/ 140 w 218"/>
              <a:gd name="T35" fmla="*/ 207 h 212"/>
              <a:gd name="T36" fmla="*/ 161 w 218"/>
              <a:gd name="T37" fmla="*/ 199 h 212"/>
              <a:gd name="T38" fmla="*/ 178 w 218"/>
              <a:gd name="T39" fmla="*/ 188 h 212"/>
              <a:gd name="T40" fmla="*/ 194 w 218"/>
              <a:gd name="T41" fmla="*/ 172 h 212"/>
              <a:gd name="T42" fmla="*/ 204 w 218"/>
              <a:gd name="T43" fmla="*/ 156 h 212"/>
              <a:gd name="T44" fmla="*/ 213 w 218"/>
              <a:gd name="T45" fmla="*/ 137 h 212"/>
              <a:gd name="T46" fmla="*/ 218 w 218"/>
              <a:gd name="T47" fmla="*/ 116 h 212"/>
              <a:gd name="T48" fmla="*/ 218 w 218"/>
              <a:gd name="T49" fmla="*/ 94 h 212"/>
              <a:gd name="T50" fmla="*/ 213 w 218"/>
              <a:gd name="T51" fmla="*/ 73 h 212"/>
              <a:gd name="T52" fmla="*/ 204 w 218"/>
              <a:gd name="T53" fmla="*/ 54 h 212"/>
              <a:gd name="T54" fmla="*/ 194 w 218"/>
              <a:gd name="T55" fmla="*/ 38 h 212"/>
              <a:gd name="T56" fmla="*/ 178 w 218"/>
              <a:gd name="T57" fmla="*/ 24 h 212"/>
              <a:gd name="T58" fmla="*/ 161 w 218"/>
              <a:gd name="T59" fmla="*/ 14 h 212"/>
              <a:gd name="T60" fmla="*/ 140 w 218"/>
              <a:gd name="T61" fmla="*/ 6 h 212"/>
              <a:gd name="T62" fmla="*/ 118 w 218"/>
              <a:gd name="T63" fmla="*/ 0 h 2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2"/>
              <a:gd name="T98" fmla="*/ 218 w 218"/>
              <a:gd name="T99" fmla="*/ 212 h 2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2">
                <a:moveTo>
                  <a:pt x="108" y="0"/>
                </a:moveTo>
                <a:lnTo>
                  <a:pt x="97" y="0"/>
                </a:lnTo>
                <a:lnTo>
                  <a:pt x="86" y="3"/>
                </a:lnTo>
                <a:lnTo>
                  <a:pt x="75" y="6"/>
                </a:lnTo>
                <a:lnTo>
                  <a:pt x="65" y="8"/>
                </a:lnTo>
                <a:lnTo>
                  <a:pt x="56" y="14"/>
                </a:lnTo>
                <a:lnTo>
                  <a:pt x="48" y="19"/>
                </a:lnTo>
                <a:lnTo>
                  <a:pt x="40" y="24"/>
                </a:lnTo>
                <a:lnTo>
                  <a:pt x="32" y="30"/>
                </a:lnTo>
                <a:lnTo>
                  <a:pt x="24" y="38"/>
                </a:lnTo>
                <a:lnTo>
                  <a:pt x="19" y="46"/>
                </a:lnTo>
                <a:lnTo>
                  <a:pt x="13" y="54"/>
                </a:lnTo>
                <a:lnTo>
                  <a:pt x="8" y="65"/>
                </a:lnTo>
                <a:lnTo>
                  <a:pt x="5" y="73"/>
                </a:lnTo>
                <a:lnTo>
                  <a:pt x="3" y="83"/>
                </a:lnTo>
                <a:lnTo>
                  <a:pt x="0" y="94"/>
                </a:lnTo>
                <a:lnTo>
                  <a:pt x="0" y="105"/>
                </a:lnTo>
                <a:lnTo>
                  <a:pt x="0" y="116"/>
                </a:lnTo>
                <a:lnTo>
                  <a:pt x="3" y="126"/>
                </a:lnTo>
                <a:lnTo>
                  <a:pt x="5" y="137"/>
                </a:lnTo>
                <a:lnTo>
                  <a:pt x="8" y="148"/>
                </a:lnTo>
                <a:lnTo>
                  <a:pt x="13" y="156"/>
                </a:lnTo>
                <a:lnTo>
                  <a:pt x="19" y="164"/>
                </a:lnTo>
                <a:lnTo>
                  <a:pt x="24" y="172"/>
                </a:lnTo>
                <a:lnTo>
                  <a:pt x="32" y="180"/>
                </a:lnTo>
                <a:lnTo>
                  <a:pt x="40" y="188"/>
                </a:lnTo>
                <a:lnTo>
                  <a:pt x="48" y="193"/>
                </a:lnTo>
                <a:lnTo>
                  <a:pt x="56" y="199"/>
                </a:lnTo>
                <a:lnTo>
                  <a:pt x="65" y="204"/>
                </a:lnTo>
                <a:lnTo>
                  <a:pt x="75" y="207"/>
                </a:lnTo>
                <a:lnTo>
                  <a:pt x="86" y="209"/>
                </a:lnTo>
                <a:lnTo>
                  <a:pt x="97" y="212"/>
                </a:lnTo>
                <a:lnTo>
                  <a:pt x="108" y="212"/>
                </a:lnTo>
                <a:lnTo>
                  <a:pt x="118" y="212"/>
                </a:lnTo>
                <a:lnTo>
                  <a:pt x="129" y="209"/>
                </a:lnTo>
                <a:lnTo>
                  <a:pt x="140" y="207"/>
                </a:lnTo>
                <a:lnTo>
                  <a:pt x="151" y="204"/>
                </a:lnTo>
                <a:lnTo>
                  <a:pt x="161" y="199"/>
                </a:lnTo>
                <a:lnTo>
                  <a:pt x="169" y="193"/>
                </a:lnTo>
                <a:lnTo>
                  <a:pt x="178" y="188"/>
                </a:lnTo>
                <a:lnTo>
                  <a:pt x="186" y="180"/>
                </a:lnTo>
                <a:lnTo>
                  <a:pt x="194" y="172"/>
                </a:lnTo>
                <a:lnTo>
                  <a:pt x="199" y="164"/>
                </a:lnTo>
                <a:lnTo>
                  <a:pt x="204" y="156"/>
                </a:lnTo>
                <a:lnTo>
                  <a:pt x="210" y="148"/>
                </a:lnTo>
                <a:lnTo>
                  <a:pt x="213" y="137"/>
                </a:lnTo>
                <a:lnTo>
                  <a:pt x="215" y="126"/>
                </a:lnTo>
                <a:lnTo>
                  <a:pt x="218" y="116"/>
                </a:lnTo>
                <a:lnTo>
                  <a:pt x="218" y="105"/>
                </a:lnTo>
                <a:lnTo>
                  <a:pt x="218" y="94"/>
                </a:lnTo>
                <a:lnTo>
                  <a:pt x="215" y="83"/>
                </a:lnTo>
                <a:lnTo>
                  <a:pt x="213" y="73"/>
                </a:lnTo>
                <a:lnTo>
                  <a:pt x="210" y="65"/>
                </a:lnTo>
                <a:lnTo>
                  <a:pt x="204" y="54"/>
                </a:lnTo>
                <a:lnTo>
                  <a:pt x="199" y="46"/>
                </a:lnTo>
                <a:lnTo>
                  <a:pt x="194" y="38"/>
                </a:lnTo>
                <a:lnTo>
                  <a:pt x="186" y="30"/>
                </a:lnTo>
                <a:lnTo>
                  <a:pt x="178" y="24"/>
                </a:lnTo>
                <a:lnTo>
                  <a:pt x="169" y="19"/>
                </a:lnTo>
                <a:lnTo>
                  <a:pt x="161" y="14"/>
                </a:lnTo>
                <a:lnTo>
                  <a:pt x="151" y="8"/>
                </a:lnTo>
                <a:lnTo>
                  <a:pt x="140" y="6"/>
                </a:lnTo>
                <a:lnTo>
                  <a:pt x="129" y="3"/>
                </a:lnTo>
                <a:lnTo>
                  <a:pt x="118" y="0"/>
                </a:lnTo>
                <a:lnTo>
                  <a:pt x="108"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49" name="Rectangle 20">
            <a:extLst>
              <a:ext uri="{FF2B5EF4-FFF2-40B4-BE49-F238E27FC236}">
                <a16:creationId xmlns:a16="http://schemas.microsoft.com/office/drawing/2014/main" id="{76D8181D-6A90-A54A-9EA1-BABDC131D3BD}"/>
              </a:ext>
            </a:extLst>
          </p:cNvPr>
          <p:cNvSpPr>
            <a:spLocks noChangeArrowheads="1"/>
          </p:cNvSpPr>
          <p:nvPr/>
        </p:nvSpPr>
        <p:spPr bwMode="auto">
          <a:xfrm>
            <a:off x="5611789" y="2615657"/>
            <a:ext cx="14587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dirty="0">
                <a:solidFill>
                  <a:schemeClr val="bg1"/>
                </a:solidFill>
              </a:rPr>
              <a:t>y</a:t>
            </a:r>
            <a:endParaRPr lang="en-US" sz="1600" b="1" dirty="0">
              <a:solidFill>
                <a:schemeClr val="bg1"/>
              </a:solidFill>
            </a:endParaRPr>
          </a:p>
        </p:txBody>
      </p:sp>
      <p:grpSp>
        <p:nvGrpSpPr>
          <p:cNvPr id="8" name="Group 7">
            <a:extLst>
              <a:ext uri="{FF2B5EF4-FFF2-40B4-BE49-F238E27FC236}">
                <a16:creationId xmlns:a16="http://schemas.microsoft.com/office/drawing/2014/main" id="{63B1E474-6B53-FB4E-8205-93DBD968BAEF}"/>
              </a:ext>
            </a:extLst>
          </p:cNvPr>
          <p:cNvGrpSpPr/>
          <p:nvPr/>
        </p:nvGrpSpPr>
        <p:grpSpPr>
          <a:xfrm>
            <a:off x="4043993" y="2436269"/>
            <a:ext cx="896938" cy="574675"/>
            <a:chOff x="4043993" y="2436269"/>
            <a:chExt cx="896938" cy="574675"/>
          </a:xfrm>
        </p:grpSpPr>
        <p:sp>
          <p:nvSpPr>
            <p:cNvPr id="240" name="Freeform 11">
              <a:extLst>
                <a:ext uri="{FF2B5EF4-FFF2-40B4-BE49-F238E27FC236}">
                  <a16:creationId xmlns:a16="http://schemas.microsoft.com/office/drawing/2014/main" id="{934069AD-3D2B-E54C-A5BD-47479567818B}"/>
                </a:ext>
              </a:extLst>
            </p:cNvPr>
            <p:cNvSpPr>
              <a:spLocks/>
            </p:cNvSpPr>
            <p:nvPr/>
          </p:nvSpPr>
          <p:spPr bwMode="auto">
            <a:xfrm>
              <a:off x="4043993" y="2436269"/>
              <a:ext cx="896938" cy="574675"/>
            </a:xfrm>
            <a:custGeom>
              <a:avLst/>
              <a:gdLst>
                <a:gd name="T0" fmla="*/ 164 w 565"/>
                <a:gd name="T1" fmla="*/ 0 h 362"/>
                <a:gd name="T2" fmla="*/ 134 w 565"/>
                <a:gd name="T3" fmla="*/ 6 h 362"/>
                <a:gd name="T4" fmla="*/ 108 w 565"/>
                <a:gd name="T5" fmla="*/ 14 h 362"/>
                <a:gd name="T6" fmla="*/ 83 w 565"/>
                <a:gd name="T7" fmla="*/ 30 h 362"/>
                <a:gd name="T8" fmla="*/ 62 w 565"/>
                <a:gd name="T9" fmla="*/ 48 h 362"/>
                <a:gd name="T10" fmla="*/ 38 w 565"/>
                <a:gd name="T11" fmla="*/ 73 h 362"/>
                <a:gd name="T12" fmla="*/ 16 w 565"/>
                <a:gd name="T13" fmla="*/ 105 h 362"/>
                <a:gd name="T14" fmla="*/ 5 w 565"/>
                <a:gd name="T15" fmla="*/ 126 h 362"/>
                <a:gd name="T16" fmla="*/ 0 w 565"/>
                <a:gd name="T17" fmla="*/ 142 h 362"/>
                <a:gd name="T18" fmla="*/ 0 w 565"/>
                <a:gd name="T19" fmla="*/ 158 h 362"/>
                <a:gd name="T20" fmla="*/ 5 w 565"/>
                <a:gd name="T21" fmla="*/ 180 h 362"/>
                <a:gd name="T22" fmla="*/ 19 w 565"/>
                <a:gd name="T23" fmla="*/ 212 h 362"/>
                <a:gd name="T24" fmla="*/ 38 w 565"/>
                <a:gd name="T25" fmla="*/ 242 h 362"/>
                <a:gd name="T26" fmla="*/ 59 w 565"/>
                <a:gd name="T27" fmla="*/ 268 h 362"/>
                <a:gd name="T28" fmla="*/ 81 w 565"/>
                <a:gd name="T29" fmla="*/ 295 h 362"/>
                <a:gd name="T30" fmla="*/ 105 w 565"/>
                <a:gd name="T31" fmla="*/ 317 h 362"/>
                <a:gd name="T32" fmla="*/ 121 w 565"/>
                <a:gd name="T33" fmla="*/ 327 h 362"/>
                <a:gd name="T34" fmla="*/ 137 w 565"/>
                <a:gd name="T35" fmla="*/ 335 h 362"/>
                <a:gd name="T36" fmla="*/ 159 w 565"/>
                <a:gd name="T37" fmla="*/ 343 h 362"/>
                <a:gd name="T38" fmla="*/ 186 w 565"/>
                <a:gd name="T39" fmla="*/ 349 h 362"/>
                <a:gd name="T40" fmla="*/ 202 w 565"/>
                <a:gd name="T41" fmla="*/ 351 h 362"/>
                <a:gd name="T42" fmla="*/ 239 w 565"/>
                <a:gd name="T43" fmla="*/ 354 h 362"/>
                <a:gd name="T44" fmla="*/ 285 w 565"/>
                <a:gd name="T45" fmla="*/ 360 h 362"/>
                <a:gd name="T46" fmla="*/ 334 w 565"/>
                <a:gd name="T47" fmla="*/ 362 h 362"/>
                <a:gd name="T48" fmla="*/ 385 w 565"/>
                <a:gd name="T49" fmla="*/ 362 h 362"/>
                <a:gd name="T50" fmla="*/ 433 w 565"/>
                <a:gd name="T51" fmla="*/ 360 h 362"/>
                <a:gd name="T52" fmla="*/ 476 w 565"/>
                <a:gd name="T53" fmla="*/ 354 h 362"/>
                <a:gd name="T54" fmla="*/ 503 w 565"/>
                <a:gd name="T55" fmla="*/ 343 h 362"/>
                <a:gd name="T56" fmla="*/ 519 w 565"/>
                <a:gd name="T57" fmla="*/ 338 h 362"/>
                <a:gd name="T58" fmla="*/ 530 w 565"/>
                <a:gd name="T59" fmla="*/ 327 h 362"/>
                <a:gd name="T60" fmla="*/ 543 w 565"/>
                <a:gd name="T61" fmla="*/ 309 h 362"/>
                <a:gd name="T62" fmla="*/ 557 w 565"/>
                <a:gd name="T63" fmla="*/ 276 h 362"/>
                <a:gd name="T64" fmla="*/ 562 w 565"/>
                <a:gd name="T65" fmla="*/ 236 h 362"/>
                <a:gd name="T66" fmla="*/ 565 w 565"/>
                <a:gd name="T67" fmla="*/ 196 h 362"/>
                <a:gd name="T68" fmla="*/ 562 w 565"/>
                <a:gd name="T69" fmla="*/ 153 h 362"/>
                <a:gd name="T70" fmla="*/ 560 w 565"/>
                <a:gd name="T71" fmla="*/ 113 h 362"/>
                <a:gd name="T72" fmla="*/ 554 w 565"/>
                <a:gd name="T73" fmla="*/ 78 h 362"/>
                <a:gd name="T74" fmla="*/ 549 w 565"/>
                <a:gd name="T75" fmla="*/ 59 h 362"/>
                <a:gd name="T76" fmla="*/ 546 w 565"/>
                <a:gd name="T77" fmla="*/ 46 h 362"/>
                <a:gd name="T78" fmla="*/ 541 w 565"/>
                <a:gd name="T79" fmla="*/ 32 h 362"/>
                <a:gd name="T80" fmla="*/ 533 w 565"/>
                <a:gd name="T81" fmla="*/ 24 h 362"/>
                <a:gd name="T82" fmla="*/ 525 w 565"/>
                <a:gd name="T83" fmla="*/ 19 h 362"/>
                <a:gd name="T84" fmla="*/ 508 w 565"/>
                <a:gd name="T85" fmla="*/ 16 h 362"/>
                <a:gd name="T86" fmla="*/ 482 w 565"/>
                <a:gd name="T87" fmla="*/ 16 h 362"/>
                <a:gd name="T88" fmla="*/ 460 w 565"/>
                <a:gd name="T89" fmla="*/ 14 h 362"/>
                <a:gd name="T90" fmla="*/ 430 w 565"/>
                <a:gd name="T91" fmla="*/ 11 h 362"/>
                <a:gd name="T92" fmla="*/ 387 w 565"/>
                <a:gd name="T93" fmla="*/ 14 h 362"/>
                <a:gd name="T94" fmla="*/ 342 w 565"/>
                <a:gd name="T95" fmla="*/ 14 h 362"/>
                <a:gd name="T96" fmla="*/ 301 w 565"/>
                <a:gd name="T97" fmla="*/ 14 h 362"/>
                <a:gd name="T98" fmla="*/ 264 w 565"/>
                <a:gd name="T99" fmla="*/ 11 h 362"/>
                <a:gd name="T100" fmla="*/ 229 w 565"/>
                <a:gd name="T101" fmla="*/ 3 h 362"/>
                <a:gd name="T102" fmla="*/ 199 w 565"/>
                <a:gd name="T103" fmla="*/ 0 h 362"/>
                <a:gd name="T104" fmla="*/ 183 w 565"/>
                <a:gd name="T105" fmla="*/ 0 h 3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65"/>
                <a:gd name="T160" fmla="*/ 0 h 362"/>
                <a:gd name="T161" fmla="*/ 565 w 565"/>
                <a:gd name="T162" fmla="*/ 362 h 3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65" h="362">
                  <a:moveTo>
                    <a:pt x="178" y="0"/>
                  </a:moveTo>
                  <a:lnTo>
                    <a:pt x="164" y="0"/>
                  </a:lnTo>
                  <a:lnTo>
                    <a:pt x="148" y="3"/>
                  </a:lnTo>
                  <a:lnTo>
                    <a:pt x="134" y="6"/>
                  </a:lnTo>
                  <a:lnTo>
                    <a:pt x="121" y="11"/>
                  </a:lnTo>
                  <a:lnTo>
                    <a:pt x="108" y="14"/>
                  </a:lnTo>
                  <a:lnTo>
                    <a:pt x="94" y="22"/>
                  </a:lnTo>
                  <a:lnTo>
                    <a:pt x="83" y="30"/>
                  </a:lnTo>
                  <a:lnTo>
                    <a:pt x="73" y="38"/>
                  </a:lnTo>
                  <a:lnTo>
                    <a:pt x="62" y="48"/>
                  </a:lnTo>
                  <a:lnTo>
                    <a:pt x="48" y="59"/>
                  </a:lnTo>
                  <a:lnTo>
                    <a:pt x="38" y="73"/>
                  </a:lnTo>
                  <a:lnTo>
                    <a:pt x="27" y="89"/>
                  </a:lnTo>
                  <a:lnTo>
                    <a:pt x="16" y="105"/>
                  </a:lnTo>
                  <a:lnTo>
                    <a:pt x="8" y="118"/>
                  </a:lnTo>
                  <a:lnTo>
                    <a:pt x="5" y="126"/>
                  </a:lnTo>
                  <a:lnTo>
                    <a:pt x="3" y="134"/>
                  </a:lnTo>
                  <a:lnTo>
                    <a:pt x="0" y="142"/>
                  </a:lnTo>
                  <a:lnTo>
                    <a:pt x="0" y="150"/>
                  </a:lnTo>
                  <a:lnTo>
                    <a:pt x="0" y="158"/>
                  </a:lnTo>
                  <a:lnTo>
                    <a:pt x="3" y="164"/>
                  </a:lnTo>
                  <a:lnTo>
                    <a:pt x="5" y="180"/>
                  </a:lnTo>
                  <a:lnTo>
                    <a:pt x="11" y="196"/>
                  </a:lnTo>
                  <a:lnTo>
                    <a:pt x="19" y="212"/>
                  </a:lnTo>
                  <a:lnTo>
                    <a:pt x="27" y="228"/>
                  </a:lnTo>
                  <a:lnTo>
                    <a:pt x="38" y="242"/>
                  </a:lnTo>
                  <a:lnTo>
                    <a:pt x="48" y="255"/>
                  </a:lnTo>
                  <a:lnTo>
                    <a:pt x="59" y="268"/>
                  </a:lnTo>
                  <a:lnTo>
                    <a:pt x="70" y="282"/>
                  </a:lnTo>
                  <a:lnTo>
                    <a:pt x="81" y="295"/>
                  </a:lnTo>
                  <a:lnTo>
                    <a:pt x="94" y="306"/>
                  </a:lnTo>
                  <a:lnTo>
                    <a:pt x="105" y="317"/>
                  </a:lnTo>
                  <a:lnTo>
                    <a:pt x="113" y="322"/>
                  </a:lnTo>
                  <a:lnTo>
                    <a:pt x="121" y="327"/>
                  </a:lnTo>
                  <a:lnTo>
                    <a:pt x="129" y="333"/>
                  </a:lnTo>
                  <a:lnTo>
                    <a:pt x="137" y="335"/>
                  </a:lnTo>
                  <a:lnTo>
                    <a:pt x="148" y="341"/>
                  </a:lnTo>
                  <a:lnTo>
                    <a:pt x="159" y="343"/>
                  </a:lnTo>
                  <a:lnTo>
                    <a:pt x="172" y="346"/>
                  </a:lnTo>
                  <a:lnTo>
                    <a:pt x="186" y="349"/>
                  </a:lnTo>
                  <a:lnTo>
                    <a:pt x="194" y="349"/>
                  </a:lnTo>
                  <a:lnTo>
                    <a:pt x="202" y="351"/>
                  </a:lnTo>
                  <a:lnTo>
                    <a:pt x="221" y="354"/>
                  </a:lnTo>
                  <a:lnTo>
                    <a:pt x="239" y="354"/>
                  </a:lnTo>
                  <a:lnTo>
                    <a:pt x="261" y="357"/>
                  </a:lnTo>
                  <a:lnTo>
                    <a:pt x="285" y="360"/>
                  </a:lnTo>
                  <a:lnTo>
                    <a:pt x="309" y="362"/>
                  </a:lnTo>
                  <a:lnTo>
                    <a:pt x="334" y="362"/>
                  </a:lnTo>
                  <a:lnTo>
                    <a:pt x="360" y="362"/>
                  </a:lnTo>
                  <a:lnTo>
                    <a:pt x="385" y="362"/>
                  </a:lnTo>
                  <a:lnTo>
                    <a:pt x="409" y="362"/>
                  </a:lnTo>
                  <a:lnTo>
                    <a:pt x="433" y="360"/>
                  </a:lnTo>
                  <a:lnTo>
                    <a:pt x="457" y="357"/>
                  </a:lnTo>
                  <a:lnTo>
                    <a:pt x="476" y="354"/>
                  </a:lnTo>
                  <a:lnTo>
                    <a:pt x="495" y="349"/>
                  </a:lnTo>
                  <a:lnTo>
                    <a:pt x="503" y="343"/>
                  </a:lnTo>
                  <a:lnTo>
                    <a:pt x="511" y="341"/>
                  </a:lnTo>
                  <a:lnTo>
                    <a:pt x="519" y="338"/>
                  </a:lnTo>
                  <a:lnTo>
                    <a:pt x="525" y="333"/>
                  </a:lnTo>
                  <a:lnTo>
                    <a:pt x="530" y="327"/>
                  </a:lnTo>
                  <a:lnTo>
                    <a:pt x="535" y="322"/>
                  </a:lnTo>
                  <a:lnTo>
                    <a:pt x="543" y="309"/>
                  </a:lnTo>
                  <a:lnTo>
                    <a:pt x="552" y="292"/>
                  </a:lnTo>
                  <a:lnTo>
                    <a:pt x="557" y="276"/>
                  </a:lnTo>
                  <a:lnTo>
                    <a:pt x="560" y="258"/>
                  </a:lnTo>
                  <a:lnTo>
                    <a:pt x="562" y="236"/>
                  </a:lnTo>
                  <a:lnTo>
                    <a:pt x="565" y="217"/>
                  </a:lnTo>
                  <a:lnTo>
                    <a:pt x="565" y="196"/>
                  </a:lnTo>
                  <a:lnTo>
                    <a:pt x="562" y="174"/>
                  </a:lnTo>
                  <a:lnTo>
                    <a:pt x="562" y="153"/>
                  </a:lnTo>
                  <a:lnTo>
                    <a:pt x="560" y="132"/>
                  </a:lnTo>
                  <a:lnTo>
                    <a:pt x="560" y="113"/>
                  </a:lnTo>
                  <a:lnTo>
                    <a:pt x="557" y="97"/>
                  </a:lnTo>
                  <a:lnTo>
                    <a:pt x="554" y="78"/>
                  </a:lnTo>
                  <a:lnTo>
                    <a:pt x="552" y="65"/>
                  </a:lnTo>
                  <a:lnTo>
                    <a:pt x="549" y="59"/>
                  </a:lnTo>
                  <a:lnTo>
                    <a:pt x="549" y="54"/>
                  </a:lnTo>
                  <a:lnTo>
                    <a:pt x="546" y="46"/>
                  </a:lnTo>
                  <a:lnTo>
                    <a:pt x="543" y="38"/>
                  </a:lnTo>
                  <a:lnTo>
                    <a:pt x="541" y="32"/>
                  </a:lnTo>
                  <a:lnTo>
                    <a:pt x="538" y="27"/>
                  </a:lnTo>
                  <a:lnTo>
                    <a:pt x="533" y="24"/>
                  </a:lnTo>
                  <a:lnTo>
                    <a:pt x="530" y="22"/>
                  </a:lnTo>
                  <a:lnTo>
                    <a:pt x="525" y="19"/>
                  </a:lnTo>
                  <a:lnTo>
                    <a:pt x="519" y="19"/>
                  </a:lnTo>
                  <a:lnTo>
                    <a:pt x="508" y="16"/>
                  </a:lnTo>
                  <a:lnTo>
                    <a:pt x="495" y="16"/>
                  </a:lnTo>
                  <a:lnTo>
                    <a:pt x="482" y="16"/>
                  </a:lnTo>
                  <a:lnTo>
                    <a:pt x="468" y="14"/>
                  </a:lnTo>
                  <a:lnTo>
                    <a:pt x="460" y="14"/>
                  </a:lnTo>
                  <a:lnTo>
                    <a:pt x="452" y="11"/>
                  </a:lnTo>
                  <a:lnTo>
                    <a:pt x="430" y="11"/>
                  </a:lnTo>
                  <a:lnTo>
                    <a:pt x="409" y="11"/>
                  </a:lnTo>
                  <a:lnTo>
                    <a:pt x="387" y="14"/>
                  </a:lnTo>
                  <a:lnTo>
                    <a:pt x="363" y="14"/>
                  </a:lnTo>
                  <a:lnTo>
                    <a:pt x="342" y="14"/>
                  </a:lnTo>
                  <a:lnTo>
                    <a:pt x="320" y="14"/>
                  </a:lnTo>
                  <a:lnTo>
                    <a:pt x="301" y="14"/>
                  </a:lnTo>
                  <a:lnTo>
                    <a:pt x="282" y="11"/>
                  </a:lnTo>
                  <a:lnTo>
                    <a:pt x="264" y="11"/>
                  </a:lnTo>
                  <a:lnTo>
                    <a:pt x="247" y="6"/>
                  </a:lnTo>
                  <a:lnTo>
                    <a:pt x="229" y="3"/>
                  </a:lnTo>
                  <a:lnTo>
                    <a:pt x="213" y="0"/>
                  </a:lnTo>
                  <a:lnTo>
                    <a:pt x="199" y="0"/>
                  </a:lnTo>
                  <a:lnTo>
                    <a:pt x="188" y="0"/>
                  </a:lnTo>
                  <a:lnTo>
                    <a:pt x="183" y="0"/>
                  </a:lnTo>
                  <a:lnTo>
                    <a:pt x="178"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41" name="Rectangle 12">
              <a:extLst>
                <a:ext uri="{FF2B5EF4-FFF2-40B4-BE49-F238E27FC236}">
                  <a16:creationId xmlns:a16="http://schemas.microsoft.com/office/drawing/2014/main" id="{C95AD2B6-A8EC-DE44-9080-AD67A5E9F6C9}"/>
                </a:ext>
              </a:extLst>
            </p:cNvPr>
            <p:cNvSpPr>
              <a:spLocks noChangeArrowheads="1"/>
            </p:cNvSpPr>
            <p:nvPr/>
          </p:nvSpPr>
          <p:spPr bwMode="auto">
            <a:xfrm>
              <a:off x="4378675" y="2470168"/>
              <a:ext cx="218008" cy="492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3200" b="1" dirty="0">
                  <a:solidFill>
                    <a:schemeClr val="bg1"/>
                  </a:solidFill>
                </a:rPr>
                <a:t>C</a:t>
              </a:r>
            </a:p>
          </p:txBody>
        </p:sp>
        <p:sp>
          <p:nvSpPr>
            <p:cNvPr id="242" name="Rectangle 13">
              <a:extLst>
                <a:ext uri="{FF2B5EF4-FFF2-40B4-BE49-F238E27FC236}">
                  <a16:creationId xmlns:a16="http://schemas.microsoft.com/office/drawing/2014/main" id="{E74E4801-5361-A743-B4AA-A6DC9A86347F}"/>
                </a:ext>
              </a:extLst>
            </p:cNvPr>
            <p:cNvSpPr>
              <a:spLocks noChangeArrowheads="1"/>
            </p:cNvSpPr>
            <p:nvPr/>
          </p:nvSpPr>
          <p:spPr bwMode="auto">
            <a:xfrm>
              <a:off x="4556756" y="2555332"/>
              <a:ext cx="49213"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dirty="0">
                  <a:solidFill>
                    <a:srgbClr val="000000"/>
                  </a:solidFill>
                </a:rPr>
                <a:t> </a:t>
              </a:r>
              <a:endParaRPr lang="en-US" dirty="0"/>
            </a:p>
          </p:txBody>
        </p:sp>
      </p:grpSp>
      <p:grpSp>
        <p:nvGrpSpPr>
          <p:cNvPr id="9" name="Group 8">
            <a:extLst>
              <a:ext uri="{FF2B5EF4-FFF2-40B4-BE49-F238E27FC236}">
                <a16:creationId xmlns:a16="http://schemas.microsoft.com/office/drawing/2014/main" id="{A0D9C2A9-04D8-5B42-BF0D-4E2BEAC548E0}"/>
              </a:ext>
            </a:extLst>
          </p:cNvPr>
          <p:cNvGrpSpPr/>
          <p:nvPr/>
        </p:nvGrpSpPr>
        <p:grpSpPr>
          <a:xfrm>
            <a:off x="5542593" y="1820692"/>
            <a:ext cx="346075" cy="377452"/>
            <a:chOff x="5542593" y="1820692"/>
            <a:chExt cx="346075" cy="377452"/>
          </a:xfrm>
        </p:grpSpPr>
        <p:sp>
          <p:nvSpPr>
            <p:cNvPr id="246" name="Freeform 17">
              <a:extLst>
                <a:ext uri="{FF2B5EF4-FFF2-40B4-BE49-F238E27FC236}">
                  <a16:creationId xmlns:a16="http://schemas.microsoft.com/office/drawing/2014/main" id="{F77A9DB2-59D7-BF47-8CF0-DA02378885DE}"/>
                </a:ext>
              </a:extLst>
            </p:cNvPr>
            <p:cNvSpPr>
              <a:spLocks/>
            </p:cNvSpPr>
            <p:nvPr/>
          </p:nvSpPr>
          <p:spPr bwMode="auto">
            <a:xfrm>
              <a:off x="5542593" y="1861594"/>
              <a:ext cx="346075" cy="336550"/>
            </a:xfrm>
            <a:custGeom>
              <a:avLst/>
              <a:gdLst>
                <a:gd name="T0" fmla="*/ 100 w 218"/>
                <a:gd name="T1" fmla="*/ 0 h 212"/>
                <a:gd name="T2" fmla="*/ 78 w 218"/>
                <a:gd name="T3" fmla="*/ 6 h 212"/>
                <a:gd name="T4" fmla="*/ 57 w 218"/>
                <a:gd name="T5" fmla="*/ 14 h 212"/>
                <a:gd name="T6" fmla="*/ 41 w 218"/>
                <a:gd name="T7" fmla="*/ 24 h 212"/>
                <a:gd name="T8" fmla="*/ 25 w 218"/>
                <a:gd name="T9" fmla="*/ 38 h 212"/>
                <a:gd name="T10" fmla="*/ 14 w 218"/>
                <a:gd name="T11" fmla="*/ 54 h 212"/>
                <a:gd name="T12" fmla="*/ 6 w 218"/>
                <a:gd name="T13" fmla="*/ 73 h 212"/>
                <a:gd name="T14" fmla="*/ 0 w 218"/>
                <a:gd name="T15" fmla="*/ 94 h 212"/>
                <a:gd name="T16" fmla="*/ 0 w 218"/>
                <a:gd name="T17" fmla="*/ 115 h 212"/>
                <a:gd name="T18" fmla="*/ 6 w 218"/>
                <a:gd name="T19" fmla="*/ 137 h 212"/>
                <a:gd name="T20" fmla="*/ 14 w 218"/>
                <a:gd name="T21" fmla="*/ 156 h 212"/>
                <a:gd name="T22" fmla="*/ 25 w 218"/>
                <a:gd name="T23" fmla="*/ 172 h 212"/>
                <a:gd name="T24" fmla="*/ 41 w 218"/>
                <a:gd name="T25" fmla="*/ 188 h 212"/>
                <a:gd name="T26" fmla="*/ 57 w 218"/>
                <a:gd name="T27" fmla="*/ 199 h 212"/>
                <a:gd name="T28" fmla="*/ 78 w 218"/>
                <a:gd name="T29" fmla="*/ 207 h 212"/>
                <a:gd name="T30" fmla="*/ 100 w 218"/>
                <a:gd name="T31" fmla="*/ 212 h 212"/>
                <a:gd name="T32" fmla="*/ 121 w 218"/>
                <a:gd name="T33" fmla="*/ 212 h 212"/>
                <a:gd name="T34" fmla="*/ 143 w 218"/>
                <a:gd name="T35" fmla="*/ 207 h 212"/>
                <a:gd name="T36" fmla="*/ 162 w 218"/>
                <a:gd name="T37" fmla="*/ 199 h 212"/>
                <a:gd name="T38" fmla="*/ 178 w 218"/>
                <a:gd name="T39" fmla="*/ 188 h 212"/>
                <a:gd name="T40" fmla="*/ 194 w 218"/>
                <a:gd name="T41" fmla="*/ 172 h 212"/>
                <a:gd name="T42" fmla="*/ 205 w 218"/>
                <a:gd name="T43" fmla="*/ 156 h 212"/>
                <a:gd name="T44" fmla="*/ 213 w 218"/>
                <a:gd name="T45" fmla="*/ 137 h 212"/>
                <a:gd name="T46" fmla="*/ 218 w 218"/>
                <a:gd name="T47" fmla="*/ 115 h 212"/>
                <a:gd name="T48" fmla="*/ 218 w 218"/>
                <a:gd name="T49" fmla="*/ 94 h 212"/>
                <a:gd name="T50" fmla="*/ 213 w 218"/>
                <a:gd name="T51" fmla="*/ 73 h 212"/>
                <a:gd name="T52" fmla="*/ 205 w 218"/>
                <a:gd name="T53" fmla="*/ 54 h 212"/>
                <a:gd name="T54" fmla="*/ 194 w 218"/>
                <a:gd name="T55" fmla="*/ 38 h 212"/>
                <a:gd name="T56" fmla="*/ 178 w 218"/>
                <a:gd name="T57" fmla="*/ 24 h 212"/>
                <a:gd name="T58" fmla="*/ 162 w 218"/>
                <a:gd name="T59" fmla="*/ 14 h 212"/>
                <a:gd name="T60" fmla="*/ 143 w 218"/>
                <a:gd name="T61" fmla="*/ 6 h 212"/>
                <a:gd name="T62" fmla="*/ 121 w 218"/>
                <a:gd name="T63" fmla="*/ 0 h 2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2"/>
                <a:gd name="T98" fmla="*/ 218 w 218"/>
                <a:gd name="T99" fmla="*/ 212 h 2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2">
                  <a:moveTo>
                    <a:pt x="111" y="0"/>
                  </a:moveTo>
                  <a:lnTo>
                    <a:pt x="100" y="0"/>
                  </a:lnTo>
                  <a:lnTo>
                    <a:pt x="89" y="3"/>
                  </a:lnTo>
                  <a:lnTo>
                    <a:pt x="78" y="6"/>
                  </a:lnTo>
                  <a:lnTo>
                    <a:pt x="68" y="8"/>
                  </a:lnTo>
                  <a:lnTo>
                    <a:pt x="57" y="14"/>
                  </a:lnTo>
                  <a:lnTo>
                    <a:pt x="49" y="19"/>
                  </a:lnTo>
                  <a:lnTo>
                    <a:pt x="41" y="24"/>
                  </a:lnTo>
                  <a:lnTo>
                    <a:pt x="33" y="30"/>
                  </a:lnTo>
                  <a:lnTo>
                    <a:pt x="25" y="38"/>
                  </a:lnTo>
                  <a:lnTo>
                    <a:pt x="19" y="46"/>
                  </a:lnTo>
                  <a:lnTo>
                    <a:pt x="14" y="54"/>
                  </a:lnTo>
                  <a:lnTo>
                    <a:pt x="8" y="65"/>
                  </a:lnTo>
                  <a:lnTo>
                    <a:pt x="6" y="73"/>
                  </a:lnTo>
                  <a:lnTo>
                    <a:pt x="3" y="83"/>
                  </a:lnTo>
                  <a:lnTo>
                    <a:pt x="0" y="94"/>
                  </a:lnTo>
                  <a:lnTo>
                    <a:pt x="0" y="105"/>
                  </a:lnTo>
                  <a:lnTo>
                    <a:pt x="0" y="115"/>
                  </a:lnTo>
                  <a:lnTo>
                    <a:pt x="3" y="126"/>
                  </a:lnTo>
                  <a:lnTo>
                    <a:pt x="6" y="137"/>
                  </a:lnTo>
                  <a:lnTo>
                    <a:pt x="8" y="148"/>
                  </a:lnTo>
                  <a:lnTo>
                    <a:pt x="14" y="156"/>
                  </a:lnTo>
                  <a:lnTo>
                    <a:pt x="19" y="164"/>
                  </a:lnTo>
                  <a:lnTo>
                    <a:pt x="25" y="172"/>
                  </a:lnTo>
                  <a:lnTo>
                    <a:pt x="33" y="180"/>
                  </a:lnTo>
                  <a:lnTo>
                    <a:pt x="41" y="188"/>
                  </a:lnTo>
                  <a:lnTo>
                    <a:pt x="49" y="193"/>
                  </a:lnTo>
                  <a:lnTo>
                    <a:pt x="57" y="199"/>
                  </a:lnTo>
                  <a:lnTo>
                    <a:pt x="68" y="204"/>
                  </a:lnTo>
                  <a:lnTo>
                    <a:pt x="78" y="207"/>
                  </a:lnTo>
                  <a:lnTo>
                    <a:pt x="89" y="209"/>
                  </a:lnTo>
                  <a:lnTo>
                    <a:pt x="100" y="212"/>
                  </a:lnTo>
                  <a:lnTo>
                    <a:pt x="111" y="212"/>
                  </a:lnTo>
                  <a:lnTo>
                    <a:pt x="121" y="212"/>
                  </a:lnTo>
                  <a:lnTo>
                    <a:pt x="132" y="209"/>
                  </a:lnTo>
                  <a:lnTo>
                    <a:pt x="143" y="207"/>
                  </a:lnTo>
                  <a:lnTo>
                    <a:pt x="154" y="204"/>
                  </a:lnTo>
                  <a:lnTo>
                    <a:pt x="162" y="199"/>
                  </a:lnTo>
                  <a:lnTo>
                    <a:pt x="170" y="193"/>
                  </a:lnTo>
                  <a:lnTo>
                    <a:pt x="178" y="188"/>
                  </a:lnTo>
                  <a:lnTo>
                    <a:pt x="186" y="180"/>
                  </a:lnTo>
                  <a:lnTo>
                    <a:pt x="194" y="172"/>
                  </a:lnTo>
                  <a:lnTo>
                    <a:pt x="199" y="164"/>
                  </a:lnTo>
                  <a:lnTo>
                    <a:pt x="205" y="156"/>
                  </a:lnTo>
                  <a:lnTo>
                    <a:pt x="210" y="148"/>
                  </a:lnTo>
                  <a:lnTo>
                    <a:pt x="213" y="137"/>
                  </a:lnTo>
                  <a:lnTo>
                    <a:pt x="216" y="126"/>
                  </a:lnTo>
                  <a:lnTo>
                    <a:pt x="218" y="115"/>
                  </a:lnTo>
                  <a:lnTo>
                    <a:pt x="218" y="105"/>
                  </a:lnTo>
                  <a:lnTo>
                    <a:pt x="218" y="94"/>
                  </a:lnTo>
                  <a:lnTo>
                    <a:pt x="216" y="83"/>
                  </a:lnTo>
                  <a:lnTo>
                    <a:pt x="213" y="73"/>
                  </a:lnTo>
                  <a:lnTo>
                    <a:pt x="210" y="65"/>
                  </a:lnTo>
                  <a:lnTo>
                    <a:pt x="205" y="54"/>
                  </a:lnTo>
                  <a:lnTo>
                    <a:pt x="199" y="46"/>
                  </a:lnTo>
                  <a:lnTo>
                    <a:pt x="194" y="38"/>
                  </a:lnTo>
                  <a:lnTo>
                    <a:pt x="186" y="30"/>
                  </a:lnTo>
                  <a:lnTo>
                    <a:pt x="178" y="24"/>
                  </a:lnTo>
                  <a:lnTo>
                    <a:pt x="170" y="19"/>
                  </a:lnTo>
                  <a:lnTo>
                    <a:pt x="162" y="14"/>
                  </a:lnTo>
                  <a:lnTo>
                    <a:pt x="154" y="8"/>
                  </a:lnTo>
                  <a:lnTo>
                    <a:pt x="143" y="6"/>
                  </a:lnTo>
                  <a:lnTo>
                    <a:pt x="132" y="3"/>
                  </a:lnTo>
                  <a:lnTo>
                    <a:pt x="121" y="0"/>
                  </a:lnTo>
                  <a:lnTo>
                    <a:pt x="111"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247" name="Rectangle 18">
              <a:extLst>
                <a:ext uri="{FF2B5EF4-FFF2-40B4-BE49-F238E27FC236}">
                  <a16:creationId xmlns:a16="http://schemas.microsoft.com/office/drawing/2014/main" id="{C0D8E696-5894-1844-B896-16B7719D5581}"/>
                </a:ext>
              </a:extLst>
            </p:cNvPr>
            <p:cNvSpPr>
              <a:spLocks noChangeArrowheads="1"/>
            </p:cNvSpPr>
            <p:nvPr/>
          </p:nvSpPr>
          <p:spPr bwMode="auto">
            <a:xfrm>
              <a:off x="5651010" y="1820692"/>
              <a:ext cx="14106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dirty="0">
                  <a:solidFill>
                    <a:schemeClr val="bg1"/>
                  </a:solidFill>
                </a:rPr>
                <a:t>x</a:t>
              </a:r>
            </a:p>
          </p:txBody>
        </p:sp>
      </p:grpSp>
      <p:sp>
        <p:nvSpPr>
          <p:cNvPr id="47" name="Rectangle 4">
            <a:extLst>
              <a:ext uri="{FF2B5EF4-FFF2-40B4-BE49-F238E27FC236}">
                <a16:creationId xmlns:a16="http://schemas.microsoft.com/office/drawing/2014/main" id="{FFA9A2E8-5EF4-9147-BF10-0AA1AF4E73D2}"/>
              </a:ext>
            </a:extLst>
          </p:cNvPr>
          <p:cNvSpPr>
            <a:spLocks noChangeArrowheads="1"/>
          </p:cNvSpPr>
          <p:nvPr/>
        </p:nvSpPr>
        <p:spPr bwMode="auto">
          <a:xfrm>
            <a:off x="1734926" y="4425878"/>
            <a:ext cx="8229600" cy="205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2575" indent="-282575">
              <a:lnSpc>
                <a:spcPct val="85000"/>
              </a:lnSpc>
              <a:spcBef>
                <a:spcPct val="20000"/>
              </a:spcBef>
              <a:buClr>
                <a:srgbClr val="000099"/>
              </a:buClr>
              <a:buSzPct val="100000"/>
              <a:buFont typeface="Wingdings" charset="2"/>
              <a:buChar char="§"/>
            </a:pPr>
            <a:r>
              <a:rPr lang="en-US" sz="2400" dirty="0"/>
              <a:t>A,B,C are </a:t>
            </a:r>
            <a:r>
              <a:rPr lang="en-US" sz="2400" dirty="0">
                <a:solidFill>
                  <a:srgbClr val="C00000"/>
                </a:solidFill>
              </a:rPr>
              <a:t>provider networks</a:t>
            </a:r>
          </a:p>
          <a:p>
            <a:pPr marL="282575" indent="-282575">
              <a:lnSpc>
                <a:spcPct val="85000"/>
              </a:lnSpc>
              <a:spcBef>
                <a:spcPct val="20000"/>
              </a:spcBef>
              <a:buClr>
                <a:srgbClr val="000099"/>
              </a:buClr>
              <a:buSzPct val="100000"/>
              <a:buFont typeface="Wingdings" charset="2"/>
              <a:buChar char="§"/>
            </a:pPr>
            <a:r>
              <a:rPr lang="en-US" sz="2400" dirty="0"/>
              <a:t>x,w,y are </a:t>
            </a:r>
            <a:r>
              <a:rPr lang="en-US" sz="2400" dirty="0">
                <a:solidFill>
                  <a:srgbClr val="C00000"/>
                </a:solidFill>
              </a:rPr>
              <a:t>customer</a:t>
            </a:r>
            <a:r>
              <a:rPr lang="en-US" sz="2400" dirty="0"/>
              <a:t> (of provider networks)</a:t>
            </a:r>
          </a:p>
          <a:p>
            <a:pPr marL="282575" indent="-282575">
              <a:lnSpc>
                <a:spcPct val="85000"/>
              </a:lnSpc>
              <a:spcBef>
                <a:spcPct val="20000"/>
              </a:spcBef>
              <a:buClr>
                <a:srgbClr val="000099"/>
              </a:buClr>
              <a:buSzPct val="100000"/>
              <a:buFont typeface="Wingdings" charset="2"/>
              <a:buChar char="§"/>
            </a:pPr>
            <a:r>
              <a:rPr lang="en-US" sz="2400" dirty="0"/>
              <a:t>x is</a:t>
            </a:r>
            <a:r>
              <a:rPr lang="en-US" sz="2400" i="1" dirty="0"/>
              <a:t> </a:t>
            </a:r>
            <a:r>
              <a:rPr lang="en-US" sz="2400" dirty="0">
                <a:solidFill>
                  <a:srgbClr val="C00000"/>
                </a:solidFill>
              </a:rPr>
              <a:t>dual-homed: </a:t>
            </a:r>
            <a:r>
              <a:rPr lang="en-US" sz="2400" dirty="0"/>
              <a:t>attached to two networks</a:t>
            </a:r>
          </a:p>
          <a:p>
            <a:pPr marL="228600" indent="-228600">
              <a:lnSpc>
                <a:spcPct val="85000"/>
              </a:lnSpc>
              <a:spcBef>
                <a:spcPct val="20000"/>
              </a:spcBef>
              <a:buClr>
                <a:srgbClr val="000099"/>
              </a:buClr>
              <a:buFont typeface="Wingdings" charset="0"/>
              <a:buChar char="§"/>
            </a:pPr>
            <a:r>
              <a:rPr lang="en-US" sz="2400" i="1" dirty="0">
                <a:solidFill>
                  <a:srgbClr val="000090"/>
                </a:solidFill>
              </a:rPr>
              <a:t>policy to enforce: </a:t>
            </a:r>
            <a:r>
              <a:rPr lang="en-US" sz="2400" dirty="0"/>
              <a:t>x does not want to route from B to C via x </a:t>
            </a:r>
          </a:p>
          <a:p>
            <a:pPr marL="685800" lvl="1" indent="-228600">
              <a:lnSpc>
                <a:spcPct val="85000"/>
              </a:lnSpc>
              <a:spcBef>
                <a:spcPct val="20000"/>
              </a:spcBef>
              <a:buClr>
                <a:srgbClr val="000099"/>
              </a:buClr>
              <a:buFont typeface="Wingdings" charset="0"/>
              <a:buChar char="§"/>
            </a:pPr>
            <a:r>
              <a:rPr lang="en-US" sz="2400" dirty="0"/>
              <a:t>.. so x will not advertise to B a route to C</a:t>
            </a:r>
          </a:p>
          <a:p>
            <a:pPr marL="342900" indent="-342900">
              <a:lnSpc>
                <a:spcPct val="85000"/>
              </a:lnSpc>
              <a:spcBef>
                <a:spcPct val="20000"/>
              </a:spcBef>
              <a:buClr>
                <a:srgbClr val="000099"/>
              </a:buClr>
              <a:buSzPct val="65000"/>
              <a:buFont typeface="Wingdings" charset="0"/>
              <a:buChar char="v"/>
            </a:pPr>
            <a:endParaRPr lang="en-US" sz="2400" dirty="0">
              <a:latin typeface="Gill Sans MT" charset="0"/>
            </a:endParaRPr>
          </a:p>
        </p:txBody>
      </p:sp>
      <p:grpSp>
        <p:nvGrpSpPr>
          <p:cNvPr id="48" name="Group 47">
            <a:extLst>
              <a:ext uri="{FF2B5EF4-FFF2-40B4-BE49-F238E27FC236}">
                <a16:creationId xmlns:a16="http://schemas.microsoft.com/office/drawing/2014/main" id="{E0386F36-C312-764C-9BCF-3547B020D100}"/>
              </a:ext>
            </a:extLst>
          </p:cNvPr>
          <p:cNvGrpSpPr/>
          <p:nvPr/>
        </p:nvGrpSpPr>
        <p:grpSpPr>
          <a:xfrm>
            <a:off x="6282368" y="1597639"/>
            <a:ext cx="3162301" cy="1711325"/>
            <a:chOff x="6282368" y="1597639"/>
            <a:chExt cx="3162301" cy="1711325"/>
          </a:xfrm>
        </p:grpSpPr>
        <p:sp>
          <p:nvSpPr>
            <p:cNvPr id="49" name="Rectangle 28">
              <a:extLst>
                <a:ext uri="{FF2B5EF4-FFF2-40B4-BE49-F238E27FC236}">
                  <a16:creationId xmlns:a16="http://schemas.microsoft.com/office/drawing/2014/main" id="{24F3B7D8-9D37-F940-BFE9-F4428C9975AD}"/>
                </a:ext>
              </a:extLst>
            </p:cNvPr>
            <p:cNvSpPr>
              <a:spLocks noChangeArrowheads="1"/>
            </p:cNvSpPr>
            <p:nvPr/>
          </p:nvSpPr>
          <p:spPr bwMode="auto">
            <a:xfrm>
              <a:off x="6282368" y="1597639"/>
              <a:ext cx="965200" cy="4508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p>
          </p:txBody>
        </p:sp>
        <p:sp>
          <p:nvSpPr>
            <p:cNvPr id="50" name="Rectangle 29">
              <a:extLst>
                <a:ext uri="{FF2B5EF4-FFF2-40B4-BE49-F238E27FC236}">
                  <a16:creationId xmlns:a16="http://schemas.microsoft.com/office/drawing/2014/main" id="{85649937-6DFB-A042-AAAB-9E56D5F25AD9}"/>
                </a:ext>
              </a:extLst>
            </p:cNvPr>
            <p:cNvSpPr>
              <a:spLocks noChangeArrowheads="1"/>
            </p:cNvSpPr>
            <p:nvPr/>
          </p:nvSpPr>
          <p:spPr bwMode="auto">
            <a:xfrm>
              <a:off x="6757320" y="2261646"/>
              <a:ext cx="835025"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legend</a:t>
              </a:r>
              <a:r>
                <a:rPr lang="en-US" sz="1700" b="1" dirty="0">
                  <a:solidFill>
                    <a:srgbClr val="000000"/>
                  </a:solidFill>
                </a:rPr>
                <a:t>:</a:t>
              </a:r>
              <a:endParaRPr lang="en-US" dirty="0"/>
            </a:p>
          </p:txBody>
        </p:sp>
        <p:sp>
          <p:nvSpPr>
            <p:cNvPr id="51" name="Rectangle 30">
              <a:extLst>
                <a:ext uri="{FF2B5EF4-FFF2-40B4-BE49-F238E27FC236}">
                  <a16:creationId xmlns:a16="http://schemas.microsoft.com/office/drawing/2014/main" id="{1D852B1A-E72F-CD43-ABB3-3A37701B5B02}"/>
                </a:ext>
              </a:extLst>
            </p:cNvPr>
            <p:cNvSpPr>
              <a:spLocks noChangeArrowheads="1"/>
            </p:cNvSpPr>
            <p:nvPr/>
          </p:nvSpPr>
          <p:spPr bwMode="auto">
            <a:xfrm>
              <a:off x="7072943" y="1669076"/>
              <a:ext cx="60325" cy="258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700" dirty="0">
                  <a:solidFill>
                    <a:srgbClr val="000000"/>
                  </a:solidFill>
                </a:rPr>
                <a:t> </a:t>
              </a:r>
              <a:endParaRPr lang="en-US" dirty="0"/>
            </a:p>
          </p:txBody>
        </p:sp>
        <p:sp>
          <p:nvSpPr>
            <p:cNvPr id="52" name="Rectangle 31">
              <a:extLst>
                <a:ext uri="{FF2B5EF4-FFF2-40B4-BE49-F238E27FC236}">
                  <a16:creationId xmlns:a16="http://schemas.microsoft.com/office/drawing/2014/main" id="{82AE1D29-FF3F-CF45-91A1-643422FCC57E}"/>
                </a:ext>
              </a:extLst>
            </p:cNvPr>
            <p:cNvSpPr>
              <a:spLocks noChangeArrowheads="1"/>
            </p:cNvSpPr>
            <p:nvPr/>
          </p:nvSpPr>
          <p:spPr bwMode="auto">
            <a:xfrm>
              <a:off x="8204831" y="2516801"/>
              <a:ext cx="1160463" cy="7921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p>
          </p:txBody>
        </p:sp>
        <p:sp>
          <p:nvSpPr>
            <p:cNvPr id="53" name="Rectangle 32">
              <a:extLst>
                <a:ext uri="{FF2B5EF4-FFF2-40B4-BE49-F238E27FC236}">
                  <a16:creationId xmlns:a16="http://schemas.microsoft.com/office/drawing/2014/main" id="{17F51638-2CAD-444B-8BDA-43180ED63A70}"/>
                </a:ext>
              </a:extLst>
            </p:cNvPr>
            <p:cNvSpPr>
              <a:spLocks noChangeArrowheads="1"/>
            </p:cNvSpPr>
            <p:nvPr/>
          </p:nvSpPr>
          <p:spPr bwMode="auto">
            <a:xfrm>
              <a:off x="8331831" y="2580301"/>
              <a:ext cx="1112838"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customer </a:t>
              </a:r>
              <a:endParaRPr lang="en-US" sz="2000" dirty="0"/>
            </a:p>
          </p:txBody>
        </p:sp>
        <p:sp>
          <p:nvSpPr>
            <p:cNvPr id="54" name="Rectangle 33">
              <a:extLst>
                <a:ext uri="{FF2B5EF4-FFF2-40B4-BE49-F238E27FC236}">
                  <a16:creationId xmlns:a16="http://schemas.microsoft.com/office/drawing/2014/main" id="{AB85211D-8380-6842-96A1-1823AD90A824}"/>
                </a:ext>
              </a:extLst>
            </p:cNvPr>
            <p:cNvSpPr>
              <a:spLocks noChangeArrowheads="1"/>
            </p:cNvSpPr>
            <p:nvPr/>
          </p:nvSpPr>
          <p:spPr bwMode="auto">
            <a:xfrm>
              <a:off x="8331831" y="2831126"/>
              <a:ext cx="9588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network:</a:t>
              </a:r>
              <a:endParaRPr lang="en-US" sz="2000" dirty="0"/>
            </a:p>
          </p:txBody>
        </p:sp>
        <p:sp>
          <p:nvSpPr>
            <p:cNvPr id="55" name="Rectangle 34">
              <a:extLst>
                <a:ext uri="{FF2B5EF4-FFF2-40B4-BE49-F238E27FC236}">
                  <a16:creationId xmlns:a16="http://schemas.microsoft.com/office/drawing/2014/main" id="{77B4ACFA-6A06-EE42-A3DF-AB4627040AF8}"/>
                </a:ext>
              </a:extLst>
            </p:cNvPr>
            <p:cNvSpPr>
              <a:spLocks noChangeArrowheads="1"/>
            </p:cNvSpPr>
            <p:nvPr/>
          </p:nvSpPr>
          <p:spPr bwMode="auto">
            <a:xfrm>
              <a:off x="9097006" y="2831126"/>
              <a:ext cx="698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 </a:t>
              </a:r>
              <a:endParaRPr lang="en-US" sz="2000" dirty="0"/>
            </a:p>
          </p:txBody>
        </p:sp>
        <p:sp>
          <p:nvSpPr>
            <p:cNvPr id="56" name="Rectangle 35">
              <a:extLst>
                <a:ext uri="{FF2B5EF4-FFF2-40B4-BE49-F238E27FC236}">
                  <a16:creationId xmlns:a16="http://schemas.microsoft.com/office/drawing/2014/main" id="{F6A80AB2-2FC0-3A47-B619-9C969E873BA7}"/>
                </a:ext>
              </a:extLst>
            </p:cNvPr>
            <p:cNvSpPr>
              <a:spLocks noChangeArrowheads="1"/>
            </p:cNvSpPr>
            <p:nvPr/>
          </p:nvSpPr>
          <p:spPr bwMode="auto">
            <a:xfrm>
              <a:off x="8204831" y="1623039"/>
              <a:ext cx="1106488" cy="6731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p>
          </p:txBody>
        </p:sp>
        <p:sp>
          <p:nvSpPr>
            <p:cNvPr id="57" name="Rectangle 36">
              <a:extLst>
                <a:ext uri="{FF2B5EF4-FFF2-40B4-BE49-F238E27FC236}">
                  <a16:creationId xmlns:a16="http://schemas.microsoft.com/office/drawing/2014/main" id="{CD47CD7E-C4EC-6B40-877A-E243595E049E}"/>
                </a:ext>
              </a:extLst>
            </p:cNvPr>
            <p:cNvSpPr>
              <a:spLocks noChangeArrowheads="1"/>
            </p:cNvSpPr>
            <p:nvPr/>
          </p:nvSpPr>
          <p:spPr bwMode="auto">
            <a:xfrm>
              <a:off x="8331831" y="1686539"/>
              <a:ext cx="917575"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provider</a:t>
              </a:r>
              <a:endParaRPr lang="en-US" sz="2000" dirty="0"/>
            </a:p>
          </p:txBody>
        </p:sp>
        <p:sp>
          <p:nvSpPr>
            <p:cNvPr id="58" name="Rectangle 37">
              <a:extLst>
                <a:ext uri="{FF2B5EF4-FFF2-40B4-BE49-F238E27FC236}">
                  <a16:creationId xmlns:a16="http://schemas.microsoft.com/office/drawing/2014/main" id="{40D8166F-9734-6A47-A15E-E3586D513FA5}"/>
                </a:ext>
              </a:extLst>
            </p:cNvPr>
            <p:cNvSpPr>
              <a:spLocks noChangeArrowheads="1"/>
            </p:cNvSpPr>
            <p:nvPr/>
          </p:nvSpPr>
          <p:spPr bwMode="auto">
            <a:xfrm>
              <a:off x="9054143" y="1686539"/>
              <a:ext cx="698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 </a:t>
              </a:r>
              <a:endParaRPr lang="en-US" sz="2000" dirty="0"/>
            </a:p>
          </p:txBody>
        </p:sp>
        <p:sp>
          <p:nvSpPr>
            <p:cNvPr id="59" name="Rectangle 38">
              <a:extLst>
                <a:ext uri="{FF2B5EF4-FFF2-40B4-BE49-F238E27FC236}">
                  <a16:creationId xmlns:a16="http://schemas.microsoft.com/office/drawing/2014/main" id="{2B521BB1-F059-AB4F-9FAC-BA48A0AC54F9}"/>
                </a:ext>
              </a:extLst>
            </p:cNvPr>
            <p:cNvSpPr>
              <a:spLocks noChangeArrowheads="1"/>
            </p:cNvSpPr>
            <p:nvPr/>
          </p:nvSpPr>
          <p:spPr bwMode="auto">
            <a:xfrm>
              <a:off x="8331831" y="1932601"/>
              <a:ext cx="88900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network</a:t>
              </a:r>
              <a:endParaRPr lang="en-US" sz="2000" dirty="0"/>
            </a:p>
          </p:txBody>
        </p:sp>
        <p:sp>
          <p:nvSpPr>
            <p:cNvPr id="60" name="Rectangle 39">
              <a:extLst>
                <a:ext uri="{FF2B5EF4-FFF2-40B4-BE49-F238E27FC236}">
                  <a16:creationId xmlns:a16="http://schemas.microsoft.com/office/drawing/2014/main" id="{19F10A6D-C8D7-0841-B816-27A52DA4F92C}"/>
                </a:ext>
              </a:extLst>
            </p:cNvPr>
            <p:cNvSpPr>
              <a:spLocks noChangeArrowheads="1"/>
            </p:cNvSpPr>
            <p:nvPr/>
          </p:nvSpPr>
          <p:spPr bwMode="auto">
            <a:xfrm>
              <a:off x="9036681" y="1932601"/>
              <a:ext cx="6985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000" dirty="0">
                  <a:solidFill>
                    <a:srgbClr val="000000"/>
                  </a:solidFill>
                </a:rPr>
                <a:t> </a:t>
              </a:r>
              <a:endParaRPr lang="en-US" sz="2000" dirty="0"/>
            </a:p>
          </p:txBody>
        </p:sp>
        <p:sp>
          <p:nvSpPr>
            <p:cNvPr id="61" name="Freeform 40">
              <a:extLst>
                <a:ext uri="{FF2B5EF4-FFF2-40B4-BE49-F238E27FC236}">
                  <a16:creationId xmlns:a16="http://schemas.microsoft.com/office/drawing/2014/main" id="{44EA4C67-04EF-9143-A1B2-F3114279A66F}"/>
                </a:ext>
              </a:extLst>
            </p:cNvPr>
            <p:cNvSpPr>
              <a:spLocks/>
            </p:cNvSpPr>
            <p:nvPr/>
          </p:nvSpPr>
          <p:spPr bwMode="auto">
            <a:xfrm>
              <a:off x="7392031" y="1673839"/>
              <a:ext cx="893763" cy="574675"/>
            </a:xfrm>
            <a:custGeom>
              <a:avLst/>
              <a:gdLst>
                <a:gd name="T0" fmla="*/ 162 w 563"/>
                <a:gd name="T1" fmla="*/ 0 h 362"/>
                <a:gd name="T2" fmla="*/ 132 w 563"/>
                <a:gd name="T3" fmla="*/ 5 h 362"/>
                <a:gd name="T4" fmla="*/ 108 w 563"/>
                <a:gd name="T5" fmla="*/ 13 h 362"/>
                <a:gd name="T6" fmla="*/ 81 w 563"/>
                <a:gd name="T7" fmla="*/ 30 h 362"/>
                <a:gd name="T8" fmla="*/ 60 w 563"/>
                <a:gd name="T9" fmla="*/ 48 h 362"/>
                <a:gd name="T10" fmla="*/ 35 w 563"/>
                <a:gd name="T11" fmla="*/ 72 h 362"/>
                <a:gd name="T12" fmla="*/ 14 w 563"/>
                <a:gd name="T13" fmla="*/ 102 h 362"/>
                <a:gd name="T14" fmla="*/ 3 w 563"/>
                <a:gd name="T15" fmla="*/ 126 h 362"/>
                <a:gd name="T16" fmla="*/ 0 w 563"/>
                <a:gd name="T17" fmla="*/ 140 h 362"/>
                <a:gd name="T18" fmla="*/ 0 w 563"/>
                <a:gd name="T19" fmla="*/ 156 h 362"/>
                <a:gd name="T20" fmla="*/ 3 w 563"/>
                <a:gd name="T21" fmla="*/ 180 h 362"/>
                <a:gd name="T22" fmla="*/ 17 w 563"/>
                <a:gd name="T23" fmla="*/ 212 h 362"/>
                <a:gd name="T24" fmla="*/ 35 w 563"/>
                <a:gd name="T25" fmla="*/ 241 h 362"/>
                <a:gd name="T26" fmla="*/ 60 w 563"/>
                <a:gd name="T27" fmla="*/ 268 h 362"/>
                <a:gd name="T28" fmla="*/ 81 w 563"/>
                <a:gd name="T29" fmla="*/ 292 h 362"/>
                <a:gd name="T30" fmla="*/ 103 w 563"/>
                <a:gd name="T31" fmla="*/ 316 h 362"/>
                <a:gd name="T32" fmla="*/ 119 w 563"/>
                <a:gd name="T33" fmla="*/ 327 h 362"/>
                <a:gd name="T34" fmla="*/ 135 w 563"/>
                <a:gd name="T35" fmla="*/ 335 h 362"/>
                <a:gd name="T36" fmla="*/ 156 w 563"/>
                <a:gd name="T37" fmla="*/ 341 h 362"/>
                <a:gd name="T38" fmla="*/ 183 w 563"/>
                <a:gd name="T39" fmla="*/ 346 h 362"/>
                <a:gd name="T40" fmla="*/ 200 w 563"/>
                <a:gd name="T41" fmla="*/ 349 h 362"/>
                <a:gd name="T42" fmla="*/ 240 w 563"/>
                <a:gd name="T43" fmla="*/ 354 h 362"/>
                <a:gd name="T44" fmla="*/ 286 w 563"/>
                <a:gd name="T45" fmla="*/ 357 h 362"/>
                <a:gd name="T46" fmla="*/ 334 w 563"/>
                <a:gd name="T47" fmla="*/ 359 h 362"/>
                <a:gd name="T48" fmla="*/ 385 w 563"/>
                <a:gd name="T49" fmla="*/ 362 h 362"/>
                <a:gd name="T50" fmla="*/ 434 w 563"/>
                <a:gd name="T51" fmla="*/ 359 h 362"/>
                <a:gd name="T52" fmla="*/ 477 w 563"/>
                <a:gd name="T53" fmla="*/ 351 h 362"/>
                <a:gd name="T54" fmla="*/ 504 w 563"/>
                <a:gd name="T55" fmla="*/ 343 h 362"/>
                <a:gd name="T56" fmla="*/ 517 w 563"/>
                <a:gd name="T57" fmla="*/ 335 h 362"/>
                <a:gd name="T58" fmla="*/ 528 w 563"/>
                <a:gd name="T59" fmla="*/ 325 h 362"/>
                <a:gd name="T60" fmla="*/ 541 w 563"/>
                <a:gd name="T61" fmla="*/ 306 h 362"/>
                <a:gd name="T62" fmla="*/ 555 w 563"/>
                <a:gd name="T63" fmla="*/ 274 h 362"/>
                <a:gd name="T64" fmla="*/ 560 w 563"/>
                <a:gd name="T65" fmla="*/ 236 h 362"/>
                <a:gd name="T66" fmla="*/ 563 w 563"/>
                <a:gd name="T67" fmla="*/ 193 h 362"/>
                <a:gd name="T68" fmla="*/ 560 w 563"/>
                <a:gd name="T69" fmla="*/ 153 h 362"/>
                <a:gd name="T70" fmla="*/ 557 w 563"/>
                <a:gd name="T71" fmla="*/ 113 h 362"/>
                <a:gd name="T72" fmla="*/ 552 w 563"/>
                <a:gd name="T73" fmla="*/ 78 h 362"/>
                <a:gd name="T74" fmla="*/ 547 w 563"/>
                <a:gd name="T75" fmla="*/ 59 h 362"/>
                <a:gd name="T76" fmla="*/ 544 w 563"/>
                <a:gd name="T77" fmla="*/ 46 h 362"/>
                <a:gd name="T78" fmla="*/ 539 w 563"/>
                <a:gd name="T79" fmla="*/ 30 h 362"/>
                <a:gd name="T80" fmla="*/ 533 w 563"/>
                <a:gd name="T81" fmla="*/ 22 h 362"/>
                <a:gd name="T82" fmla="*/ 522 w 563"/>
                <a:gd name="T83" fmla="*/ 19 h 362"/>
                <a:gd name="T84" fmla="*/ 506 w 563"/>
                <a:gd name="T85" fmla="*/ 16 h 362"/>
                <a:gd name="T86" fmla="*/ 479 w 563"/>
                <a:gd name="T87" fmla="*/ 16 h 362"/>
                <a:gd name="T88" fmla="*/ 466 w 563"/>
                <a:gd name="T89" fmla="*/ 13 h 362"/>
                <a:gd name="T90" fmla="*/ 450 w 563"/>
                <a:gd name="T91" fmla="*/ 11 h 362"/>
                <a:gd name="T92" fmla="*/ 409 w 563"/>
                <a:gd name="T93" fmla="*/ 11 h 362"/>
                <a:gd name="T94" fmla="*/ 364 w 563"/>
                <a:gd name="T95" fmla="*/ 13 h 362"/>
                <a:gd name="T96" fmla="*/ 321 w 563"/>
                <a:gd name="T97" fmla="*/ 13 h 362"/>
                <a:gd name="T98" fmla="*/ 283 w 563"/>
                <a:gd name="T99" fmla="*/ 11 h 362"/>
                <a:gd name="T100" fmla="*/ 248 w 563"/>
                <a:gd name="T101" fmla="*/ 5 h 362"/>
                <a:gd name="T102" fmla="*/ 213 w 563"/>
                <a:gd name="T103" fmla="*/ 0 h 362"/>
                <a:gd name="T104" fmla="*/ 186 w 563"/>
                <a:gd name="T105" fmla="*/ 0 h 362"/>
                <a:gd name="T106" fmla="*/ 175 w 563"/>
                <a:gd name="T107" fmla="*/ 0 h 3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63"/>
                <a:gd name="T163" fmla="*/ 0 h 362"/>
                <a:gd name="T164" fmla="*/ 563 w 563"/>
                <a:gd name="T165" fmla="*/ 362 h 3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63" h="362">
                  <a:moveTo>
                    <a:pt x="175" y="0"/>
                  </a:moveTo>
                  <a:lnTo>
                    <a:pt x="162" y="0"/>
                  </a:lnTo>
                  <a:lnTo>
                    <a:pt x="148" y="3"/>
                  </a:lnTo>
                  <a:lnTo>
                    <a:pt x="132" y="5"/>
                  </a:lnTo>
                  <a:lnTo>
                    <a:pt x="119" y="11"/>
                  </a:lnTo>
                  <a:lnTo>
                    <a:pt x="108" y="13"/>
                  </a:lnTo>
                  <a:lnTo>
                    <a:pt x="95" y="22"/>
                  </a:lnTo>
                  <a:lnTo>
                    <a:pt x="81" y="30"/>
                  </a:lnTo>
                  <a:lnTo>
                    <a:pt x="70" y="38"/>
                  </a:lnTo>
                  <a:lnTo>
                    <a:pt x="60" y="48"/>
                  </a:lnTo>
                  <a:lnTo>
                    <a:pt x="46" y="59"/>
                  </a:lnTo>
                  <a:lnTo>
                    <a:pt x="35" y="72"/>
                  </a:lnTo>
                  <a:lnTo>
                    <a:pt x="25" y="89"/>
                  </a:lnTo>
                  <a:lnTo>
                    <a:pt x="14" y="102"/>
                  </a:lnTo>
                  <a:lnTo>
                    <a:pt x="8" y="118"/>
                  </a:lnTo>
                  <a:lnTo>
                    <a:pt x="3" y="126"/>
                  </a:lnTo>
                  <a:lnTo>
                    <a:pt x="3" y="134"/>
                  </a:lnTo>
                  <a:lnTo>
                    <a:pt x="0" y="140"/>
                  </a:lnTo>
                  <a:lnTo>
                    <a:pt x="0" y="148"/>
                  </a:lnTo>
                  <a:lnTo>
                    <a:pt x="0" y="156"/>
                  </a:lnTo>
                  <a:lnTo>
                    <a:pt x="0" y="164"/>
                  </a:lnTo>
                  <a:lnTo>
                    <a:pt x="3" y="180"/>
                  </a:lnTo>
                  <a:lnTo>
                    <a:pt x="8" y="196"/>
                  </a:lnTo>
                  <a:lnTo>
                    <a:pt x="17" y="212"/>
                  </a:lnTo>
                  <a:lnTo>
                    <a:pt x="27" y="225"/>
                  </a:lnTo>
                  <a:lnTo>
                    <a:pt x="35" y="241"/>
                  </a:lnTo>
                  <a:lnTo>
                    <a:pt x="49" y="255"/>
                  </a:lnTo>
                  <a:lnTo>
                    <a:pt x="60" y="268"/>
                  </a:lnTo>
                  <a:lnTo>
                    <a:pt x="70" y="282"/>
                  </a:lnTo>
                  <a:lnTo>
                    <a:pt x="81" y="292"/>
                  </a:lnTo>
                  <a:lnTo>
                    <a:pt x="92" y="306"/>
                  </a:lnTo>
                  <a:lnTo>
                    <a:pt x="103" y="316"/>
                  </a:lnTo>
                  <a:lnTo>
                    <a:pt x="111" y="322"/>
                  </a:lnTo>
                  <a:lnTo>
                    <a:pt x="119" y="327"/>
                  </a:lnTo>
                  <a:lnTo>
                    <a:pt x="127" y="330"/>
                  </a:lnTo>
                  <a:lnTo>
                    <a:pt x="135" y="335"/>
                  </a:lnTo>
                  <a:lnTo>
                    <a:pt x="146" y="338"/>
                  </a:lnTo>
                  <a:lnTo>
                    <a:pt x="156" y="341"/>
                  </a:lnTo>
                  <a:lnTo>
                    <a:pt x="170" y="343"/>
                  </a:lnTo>
                  <a:lnTo>
                    <a:pt x="183" y="346"/>
                  </a:lnTo>
                  <a:lnTo>
                    <a:pt x="191" y="346"/>
                  </a:lnTo>
                  <a:lnTo>
                    <a:pt x="200" y="349"/>
                  </a:lnTo>
                  <a:lnTo>
                    <a:pt x="218" y="351"/>
                  </a:lnTo>
                  <a:lnTo>
                    <a:pt x="240" y="354"/>
                  </a:lnTo>
                  <a:lnTo>
                    <a:pt x="261" y="354"/>
                  </a:lnTo>
                  <a:lnTo>
                    <a:pt x="286" y="357"/>
                  </a:lnTo>
                  <a:lnTo>
                    <a:pt x="310" y="359"/>
                  </a:lnTo>
                  <a:lnTo>
                    <a:pt x="334" y="359"/>
                  </a:lnTo>
                  <a:lnTo>
                    <a:pt x="361" y="362"/>
                  </a:lnTo>
                  <a:lnTo>
                    <a:pt x="385" y="362"/>
                  </a:lnTo>
                  <a:lnTo>
                    <a:pt x="409" y="359"/>
                  </a:lnTo>
                  <a:lnTo>
                    <a:pt x="434" y="359"/>
                  </a:lnTo>
                  <a:lnTo>
                    <a:pt x="455" y="357"/>
                  </a:lnTo>
                  <a:lnTo>
                    <a:pt x="477" y="351"/>
                  </a:lnTo>
                  <a:lnTo>
                    <a:pt x="493" y="346"/>
                  </a:lnTo>
                  <a:lnTo>
                    <a:pt x="504" y="343"/>
                  </a:lnTo>
                  <a:lnTo>
                    <a:pt x="509" y="338"/>
                  </a:lnTo>
                  <a:lnTo>
                    <a:pt x="517" y="335"/>
                  </a:lnTo>
                  <a:lnTo>
                    <a:pt x="522" y="330"/>
                  </a:lnTo>
                  <a:lnTo>
                    <a:pt x="528" y="325"/>
                  </a:lnTo>
                  <a:lnTo>
                    <a:pt x="533" y="319"/>
                  </a:lnTo>
                  <a:lnTo>
                    <a:pt x="541" y="306"/>
                  </a:lnTo>
                  <a:lnTo>
                    <a:pt x="549" y="292"/>
                  </a:lnTo>
                  <a:lnTo>
                    <a:pt x="555" y="274"/>
                  </a:lnTo>
                  <a:lnTo>
                    <a:pt x="557" y="255"/>
                  </a:lnTo>
                  <a:lnTo>
                    <a:pt x="560" y="236"/>
                  </a:lnTo>
                  <a:lnTo>
                    <a:pt x="563" y="215"/>
                  </a:lnTo>
                  <a:lnTo>
                    <a:pt x="563" y="193"/>
                  </a:lnTo>
                  <a:lnTo>
                    <a:pt x="560" y="172"/>
                  </a:lnTo>
                  <a:lnTo>
                    <a:pt x="560" y="153"/>
                  </a:lnTo>
                  <a:lnTo>
                    <a:pt x="557" y="131"/>
                  </a:lnTo>
                  <a:lnTo>
                    <a:pt x="557" y="113"/>
                  </a:lnTo>
                  <a:lnTo>
                    <a:pt x="555" y="94"/>
                  </a:lnTo>
                  <a:lnTo>
                    <a:pt x="552" y="78"/>
                  </a:lnTo>
                  <a:lnTo>
                    <a:pt x="549" y="64"/>
                  </a:lnTo>
                  <a:lnTo>
                    <a:pt x="547" y="59"/>
                  </a:lnTo>
                  <a:lnTo>
                    <a:pt x="547" y="54"/>
                  </a:lnTo>
                  <a:lnTo>
                    <a:pt x="544" y="46"/>
                  </a:lnTo>
                  <a:lnTo>
                    <a:pt x="541" y="38"/>
                  </a:lnTo>
                  <a:lnTo>
                    <a:pt x="539" y="30"/>
                  </a:lnTo>
                  <a:lnTo>
                    <a:pt x="536" y="27"/>
                  </a:lnTo>
                  <a:lnTo>
                    <a:pt x="533" y="22"/>
                  </a:lnTo>
                  <a:lnTo>
                    <a:pt x="528" y="19"/>
                  </a:lnTo>
                  <a:lnTo>
                    <a:pt x="522" y="19"/>
                  </a:lnTo>
                  <a:lnTo>
                    <a:pt x="520" y="16"/>
                  </a:lnTo>
                  <a:lnTo>
                    <a:pt x="506" y="16"/>
                  </a:lnTo>
                  <a:lnTo>
                    <a:pt x="495" y="16"/>
                  </a:lnTo>
                  <a:lnTo>
                    <a:pt x="479" y="16"/>
                  </a:lnTo>
                  <a:lnTo>
                    <a:pt x="474" y="13"/>
                  </a:lnTo>
                  <a:lnTo>
                    <a:pt x="466" y="13"/>
                  </a:lnTo>
                  <a:lnTo>
                    <a:pt x="458" y="13"/>
                  </a:lnTo>
                  <a:lnTo>
                    <a:pt x="450" y="11"/>
                  </a:lnTo>
                  <a:lnTo>
                    <a:pt x="431" y="11"/>
                  </a:lnTo>
                  <a:lnTo>
                    <a:pt x="409" y="11"/>
                  </a:lnTo>
                  <a:lnTo>
                    <a:pt x="388" y="13"/>
                  </a:lnTo>
                  <a:lnTo>
                    <a:pt x="364" y="13"/>
                  </a:lnTo>
                  <a:lnTo>
                    <a:pt x="342" y="13"/>
                  </a:lnTo>
                  <a:lnTo>
                    <a:pt x="321" y="13"/>
                  </a:lnTo>
                  <a:lnTo>
                    <a:pt x="302" y="13"/>
                  </a:lnTo>
                  <a:lnTo>
                    <a:pt x="283" y="11"/>
                  </a:lnTo>
                  <a:lnTo>
                    <a:pt x="264" y="11"/>
                  </a:lnTo>
                  <a:lnTo>
                    <a:pt x="248" y="5"/>
                  </a:lnTo>
                  <a:lnTo>
                    <a:pt x="229" y="3"/>
                  </a:lnTo>
                  <a:lnTo>
                    <a:pt x="213" y="0"/>
                  </a:lnTo>
                  <a:lnTo>
                    <a:pt x="200" y="0"/>
                  </a:lnTo>
                  <a:lnTo>
                    <a:pt x="186" y="0"/>
                  </a:lnTo>
                  <a:lnTo>
                    <a:pt x="181" y="0"/>
                  </a:lnTo>
                  <a:lnTo>
                    <a:pt x="175"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sp>
          <p:nvSpPr>
            <p:cNvPr id="62" name="Freeform 41">
              <a:extLst>
                <a:ext uri="{FF2B5EF4-FFF2-40B4-BE49-F238E27FC236}">
                  <a16:creationId xmlns:a16="http://schemas.microsoft.com/office/drawing/2014/main" id="{E53B2DD8-4411-0F46-9988-1A06A5DAFE3B}"/>
                </a:ext>
              </a:extLst>
            </p:cNvPr>
            <p:cNvSpPr>
              <a:spLocks/>
            </p:cNvSpPr>
            <p:nvPr/>
          </p:nvSpPr>
          <p:spPr bwMode="auto">
            <a:xfrm>
              <a:off x="7892093" y="2631101"/>
              <a:ext cx="346075" cy="336550"/>
            </a:xfrm>
            <a:custGeom>
              <a:avLst/>
              <a:gdLst>
                <a:gd name="T0" fmla="*/ 100 w 218"/>
                <a:gd name="T1" fmla="*/ 0 h 212"/>
                <a:gd name="T2" fmla="*/ 78 w 218"/>
                <a:gd name="T3" fmla="*/ 6 h 212"/>
                <a:gd name="T4" fmla="*/ 57 w 218"/>
                <a:gd name="T5" fmla="*/ 14 h 212"/>
                <a:gd name="T6" fmla="*/ 41 w 218"/>
                <a:gd name="T7" fmla="*/ 25 h 212"/>
                <a:gd name="T8" fmla="*/ 24 w 218"/>
                <a:gd name="T9" fmla="*/ 38 h 212"/>
                <a:gd name="T10" fmla="*/ 14 w 218"/>
                <a:gd name="T11" fmla="*/ 57 h 212"/>
                <a:gd name="T12" fmla="*/ 6 w 218"/>
                <a:gd name="T13" fmla="*/ 76 h 212"/>
                <a:gd name="T14" fmla="*/ 0 w 218"/>
                <a:gd name="T15" fmla="*/ 94 h 212"/>
                <a:gd name="T16" fmla="*/ 0 w 218"/>
                <a:gd name="T17" fmla="*/ 116 h 212"/>
                <a:gd name="T18" fmla="*/ 6 w 218"/>
                <a:gd name="T19" fmla="*/ 137 h 212"/>
                <a:gd name="T20" fmla="*/ 14 w 218"/>
                <a:gd name="T21" fmla="*/ 156 h 212"/>
                <a:gd name="T22" fmla="*/ 24 w 218"/>
                <a:gd name="T23" fmla="*/ 172 h 212"/>
                <a:gd name="T24" fmla="*/ 41 w 218"/>
                <a:gd name="T25" fmla="*/ 188 h 212"/>
                <a:gd name="T26" fmla="*/ 57 w 218"/>
                <a:gd name="T27" fmla="*/ 199 h 212"/>
                <a:gd name="T28" fmla="*/ 78 w 218"/>
                <a:gd name="T29" fmla="*/ 207 h 212"/>
                <a:gd name="T30" fmla="*/ 100 w 218"/>
                <a:gd name="T31" fmla="*/ 212 h 212"/>
                <a:gd name="T32" fmla="*/ 121 w 218"/>
                <a:gd name="T33" fmla="*/ 212 h 212"/>
                <a:gd name="T34" fmla="*/ 143 w 218"/>
                <a:gd name="T35" fmla="*/ 207 h 212"/>
                <a:gd name="T36" fmla="*/ 162 w 218"/>
                <a:gd name="T37" fmla="*/ 199 h 212"/>
                <a:gd name="T38" fmla="*/ 178 w 218"/>
                <a:gd name="T39" fmla="*/ 188 h 212"/>
                <a:gd name="T40" fmla="*/ 194 w 218"/>
                <a:gd name="T41" fmla="*/ 172 h 212"/>
                <a:gd name="T42" fmla="*/ 205 w 218"/>
                <a:gd name="T43" fmla="*/ 156 h 212"/>
                <a:gd name="T44" fmla="*/ 213 w 218"/>
                <a:gd name="T45" fmla="*/ 137 h 212"/>
                <a:gd name="T46" fmla="*/ 218 w 218"/>
                <a:gd name="T47" fmla="*/ 116 h 212"/>
                <a:gd name="T48" fmla="*/ 218 w 218"/>
                <a:gd name="T49" fmla="*/ 94 h 212"/>
                <a:gd name="T50" fmla="*/ 213 w 218"/>
                <a:gd name="T51" fmla="*/ 76 h 212"/>
                <a:gd name="T52" fmla="*/ 205 w 218"/>
                <a:gd name="T53" fmla="*/ 57 h 212"/>
                <a:gd name="T54" fmla="*/ 194 w 218"/>
                <a:gd name="T55" fmla="*/ 38 h 212"/>
                <a:gd name="T56" fmla="*/ 178 w 218"/>
                <a:gd name="T57" fmla="*/ 25 h 212"/>
                <a:gd name="T58" fmla="*/ 162 w 218"/>
                <a:gd name="T59" fmla="*/ 14 h 212"/>
                <a:gd name="T60" fmla="*/ 143 w 218"/>
                <a:gd name="T61" fmla="*/ 6 h 212"/>
                <a:gd name="T62" fmla="*/ 121 w 218"/>
                <a:gd name="T63" fmla="*/ 0 h 2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8"/>
                <a:gd name="T97" fmla="*/ 0 h 212"/>
                <a:gd name="T98" fmla="*/ 218 w 218"/>
                <a:gd name="T99" fmla="*/ 212 h 21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8" h="212">
                  <a:moveTo>
                    <a:pt x="111" y="0"/>
                  </a:moveTo>
                  <a:lnTo>
                    <a:pt x="100" y="0"/>
                  </a:lnTo>
                  <a:lnTo>
                    <a:pt x="89" y="3"/>
                  </a:lnTo>
                  <a:lnTo>
                    <a:pt x="78" y="6"/>
                  </a:lnTo>
                  <a:lnTo>
                    <a:pt x="67" y="8"/>
                  </a:lnTo>
                  <a:lnTo>
                    <a:pt x="57" y="14"/>
                  </a:lnTo>
                  <a:lnTo>
                    <a:pt x="49" y="19"/>
                  </a:lnTo>
                  <a:lnTo>
                    <a:pt x="41" y="25"/>
                  </a:lnTo>
                  <a:lnTo>
                    <a:pt x="33" y="33"/>
                  </a:lnTo>
                  <a:lnTo>
                    <a:pt x="24" y="38"/>
                  </a:lnTo>
                  <a:lnTo>
                    <a:pt x="19" y="46"/>
                  </a:lnTo>
                  <a:lnTo>
                    <a:pt x="14" y="57"/>
                  </a:lnTo>
                  <a:lnTo>
                    <a:pt x="8" y="65"/>
                  </a:lnTo>
                  <a:lnTo>
                    <a:pt x="6" y="76"/>
                  </a:lnTo>
                  <a:lnTo>
                    <a:pt x="3" y="84"/>
                  </a:lnTo>
                  <a:lnTo>
                    <a:pt x="0" y="94"/>
                  </a:lnTo>
                  <a:lnTo>
                    <a:pt x="0" y="105"/>
                  </a:lnTo>
                  <a:lnTo>
                    <a:pt x="0" y="116"/>
                  </a:lnTo>
                  <a:lnTo>
                    <a:pt x="3" y="126"/>
                  </a:lnTo>
                  <a:lnTo>
                    <a:pt x="6" y="137"/>
                  </a:lnTo>
                  <a:lnTo>
                    <a:pt x="8" y="148"/>
                  </a:lnTo>
                  <a:lnTo>
                    <a:pt x="14" y="156"/>
                  </a:lnTo>
                  <a:lnTo>
                    <a:pt x="19" y="164"/>
                  </a:lnTo>
                  <a:lnTo>
                    <a:pt x="24" y="172"/>
                  </a:lnTo>
                  <a:lnTo>
                    <a:pt x="33" y="180"/>
                  </a:lnTo>
                  <a:lnTo>
                    <a:pt x="41" y="188"/>
                  </a:lnTo>
                  <a:lnTo>
                    <a:pt x="49" y="193"/>
                  </a:lnTo>
                  <a:lnTo>
                    <a:pt x="57" y="199"/>
                  </a:lnTo>
                  <a:lnTo>
                    <a:pt x="67" y="204"/>
                  </a:lnTo>
                  <a:lnTo>
                    <a:pt x="78" y="207"/>
                  </a:lnTo>
                  <a:lnTo>
                    <a:pt x="89" y="210"/>
                  </a:lnTo>
                  <a:lnTo>
                    <a:pt x="100" y="212"/>
                  </a:lnTo>
                  <a:lnTo>
                    <a:pt x="111" y="212"/>
                  </a:lnTo>
                  <a:lnTo>
                    <a:pt x="121" y="212"/>
                  </a:lnTo>
                  <a:lnTo>
                    <a:pt x="132" y="210"/>
                  </a:lnTo>
                  <a:lnTo>
                    <a:pt x="143" y="207"/>
                  </a:lnTo>
                  <a:lnTo>
                    <a:pt x="154" y="204"/>
                  </a:lnTo>
                  <a:lnTo>
                    <a:pt x="162" y="199"/>
                  </a:lnTo>
                  <a:lnTo>
                    <a:pt x="170" y="193"/>
                  </a:lnTo>
                  <a:lnTo>
                    <a:pt x="178" y="188"/>
                  </a:lnTo>
                  <a:lnTo>
                    <a:pt x="186" y="180"/>
                  </a:lnTo>
                  <a:lnTo>
                    <a:pt x="194" y="172"/>
                  </a:lnTo>
                  <a:lnTo>
                    <a:pt x="199" y="164"/>
                  </a:lnTo>
                  <a:lnTo>
                    <a:pt x="205" y="156"/>
                  </a:lnTo>
                  <a:lnTo>
                    <a:pt x="210" y="148"/>
                  </a:lnTo>
                  <a:lnTo>
                    <a:pt x="213" y="137"/>
                  </a:lnTo>
                  <a:lnTo>
                    <a:pt x="215" y="126"/>
                  </a:lnTo>
                  <a:lnTo>
                    <a:pt x="218" y="116"/>
                  </a:lnTo>
                  <a:lnTo>
                    <a:pt x="218" y="105"/>
                  </a:lnTo>
                  <a:lnTo>
                    <a:pt x="218" y="94"/>
                  </a:lnTo>
                  <a:lnTo>
                    <a:pt x="215" y="84"/>
                  </a:lnTo>
                  <a:lnTo>
                    <a:pt x="213" y="76"/>
                  </a:lnTo>
                  <a:lnTo>
                    <a:pt x="210" y="65"/>
                  </a:lnTo>
                  <a:lnTo>
                    <a:pt x="205" y="57"/>
                  </a:lnTo>
                  <a:lnTo>
                    <a:pt x="199" y="46"/>
                  </a:lnTo>
                  <a:lnTo>
                    <a:pt x="194" y="38"/>
                  </a:lnTo>
                  <a:lnTo>
                    <a:pt x="186" y="33"/>
                  </a:lnTo>
                  <a:lnTo>
                    <a:pt x="178" y="25"/>
                  </a:lnTo>
                  <a:lnTo>
                    <a:pt x="170" y="19"/>
                  </a:lnTo>
                  <a:lnTo>
                    <a:pt x="162" y="14"/>
                  </a:lnTo>
                  <a:lnTo>
                    <a:pt x="154" y="8"/>
                  </a:lnTo>
                  <a:lnTo>
                    <a:pt x="143" y="6"/>
                  </a:lnTo>
                  <a:lnTo>
                    <a:pt x="132" y="3"/>
                  </a:lnTo>
                  <a:lnTo>
                    <a:pt x="121" y="0"/>
                  </a:lnTo>
                  <a:lnTo>
                    <a:pt x="111" y="0"/>
                  </a:lnTo>
                  <a:close/>
                </a:path>
              </a:pathLst>
            </a:custGeom>
            <a:solidFill>
              <a:srgbClr val="33CC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p>
          </p:txBody>
        </p:sp>
      </p:grpSp>
      <p:sp>
        <p:nvSpPr>
          <p:cNvPr id="63" name="Oval 62">
            <a:extLst>
              <a:ext uri="{FF2B5EF4-FFF2-40B4-BE49-F238E27FC236}">
                <a16:creationId xmlns:a16="http://schemas.microsoft.com/office/drawing/2014/main" id="{B75BC6DE-5F37-8644-ADFF-E455ABD106FB}"/>
              </a:ext>
            </a:extLst>
          </p:cNvPr>
          <p:cNvSpPr/>
          <p:nvPr/>
        </p:nvSpPr>
        <p:spPr>
          <a:xfrm>
            <a:off x="5361709" y="1704109"/>
            <a:ext cx="720436" cy="678873"/>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63327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7">
                                            <p:txEl>
                                              <p:pRg st="2" end="2"/>
                                            </p:txEl>
                                          </p:spTgt>
                                        </p:tgtEl>
                                        <p:attrNameLst>
                                          <p:attrName>style.visibility</p:attrName>
                                        </p:attrNameLst>
                                      </p:cBhvr>
                                      <p:to>
                                        <p:strVal val="visible"/>
                                      </p:to>
                                    </p:set>
                                    <p:animEffect transition="in" filter="dissolve">
                                      <p:cBhvr>
                                        <p:cTn id="7" dur="500"/>
                                        <p:tgtEl>
                                          <p:spTgt spid="4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7">
                                            <p:txEl>
                                              <p:pRg st="3" end="3"/>
                                            </p:txEl>
                                          </p:spTgt>
                                        </p:tgtEl>
                                        <p:attrNameLst>
                                          <p:attrName>style.visibility</p:attrName>
                                        </p:attrNameLst>
                                      </p:cBhvr>
                                      <p:to>
                                        <p:strVal val="visible"/>
                                      </p:to>
                                    </p:set>
                                    <p:animEffect transition="in" filter="dissolve">
                                      <p:cBhvr>
                                        <p:cTn id="10" dur="500"/>
                                        <p:tgtEl>
                                          <p:spTgt spid="4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7">
                                            <p:txEl>
                                              <p:pRg st="4" end="4"/>
                                            </p:txEl>
                                          </p:spTgt>
                                        </p:tgtEl>
                                        <p:attrNameLst>
                                          <p:attrName>style.visibility</p:attrName>
                                        </p:attrNameLst>
                                      </p:cBhvr>
                                      <p:to>
                                        <p:strVal val="visible"/>
                                      </p:to>
                                    </p:set>
                                    <p:animEffect transition="in" filter="dissolve">
                                      <p:cBhvr>
                                        <p:cTn id="13" dur="500"/>
                                        <p:tgtEl>
                                          <p:spTgt spid="47">
                                            <p:txEl>
                                              <p:pRg st="4" end="4"/>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dissolve">
                                      <p:cBhvr>
                                        <p:cTn id="1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DC99B995-DF9B-954B-BF35-D3DB0A1E5B16}"/>
              </a:ext>
            </a:extLst>
          </p:cNvPr>
          <p:cNvSpPr>
            <a:spLocks noGrp="1"/>
          </p:cNvSpPr>
          <p:nvPr>
            <p:ph idx="1"/>
          </p:nvPr>
        </p:nvSpPr>
        <p:spPr>
          <a:xfrm>
            <a:off x="813148" y="1573714"/>
            <a:ext cx="10515600" cy="4351338"/>
          </a:xfrm>
        </p:spPr>
        <p:txBody>
          <a:bodyPr/>
          <a:lstStyle/>
          <a:p>
            <a:pPr marL="346075" indent="-346075">
              <a:defRPr/>
            </a:pPr>
            <a:r>
              <a:rPr lang="en-US" sz="3200" dirty="0"/>
              <a:t>router may learn about more than one route to destination AS, selects route based on:</a:t>
            </a:r>
          </a:p>
          <a:p>
            <a:pPr marL="1084263" lvl="1" indent="-457200">
              <a:buFont typeface="ZapfDingbats" charset="0"/>
              <a:buAutoNum type="arabicPeriod"/>
              <a:defRPr/>
            </a:pPr>
            <a:r>
              <a:rPr lang="en-US" sz="2800" dirty="0"/>
              <a:t>local preference value attribute: policy decision</a:t>
            </a:r>
          </a:p>
          <a:p>
            <a:pPr marL="1084263" lvl="1" indent="-457200">
              <a:buFont typeface="ZapfDingbats" charset="0"/>
              <a:buAutoNum type="arabicPeriod"/>
              <a:defRPr/>
            </a:pPr>
            <a:r>
              <a:rPr lang="en-US" sz="2800" dirty="0"/>
              <a:t>shortest AS-PATH </a:t>
            </a:r>
          </a:p>
          <a:p>
            <a:pPr marL="1084263" lvl="1" indent="-457200">
              <a:buFont typeface="ZapfDingbats" charset="0"/>
              <a:buAutoNum type="arabicPeriod"/>
              <a:defRPr/>
            </a:pPr>
            <a:r>
              <a:rPr lang="en-US" sz="2800" dirty="0"/>
              <a:t>closest NEXT-HOP router: hot potato routing</a:t>
            </a:r>
          </a:p>
          <a:p>
            <a:pPr marL="1084263" lvl="1" indent="-457200">
              <a:buFont typeface="ZapfDingbats" charset="0"/>
              <a:buAutoNum type="arabicPeriod"/>
              <a:defRPr/>
            </a:pPr>
            <a:r>
              <a:rPr lang="en-US" sz="2800" dirty="0"/>
              <a:t>additional criteria </a:t>
            </a:r>
          </a:p>
          <a:p>
            <a:pPr marL="130175" indent="0">
              <a:buNone/>
            </a:pPr>
            <a:endParaRPr lang="en-US" dirty="0"/>
          </a:p>
        </p:txBody>
      </p:sp>
      <p:sp>
        <p:nvSpPr>
          <p:cNvPr id="6" name="Title 5">
            <a:extLst>
              <a:ext uri="{FF2B5EF4-FFF2-40B4-BE49-F238E27FC236}">
                <a16:creationId xmlns:a16="http://schemas.microsoft.com/office/drawing/2014/main" id="{AFDCD413-006B-ED4B-AEF9-134A3BF97F67}"/>
              </a:ext>
            </a:extLst>
          </p:cNvPr>
          <p:cNvSpPr>
            <a:spLocks noGrp="1"/>
          </p:cNvSpPr>
          <p:nvPr>
            <p:ph type="title"/>
          </p:nvPr>
        </p:nvSpPr>
        <p:spPr/>
        <p:txBody>
          <a:bodyPr/>
          <a:lstStyle/>
          <a:p>
            <a:r>
              <a:rPr lang="en-US" dirty="0"/>
              <a:t>BGP route selection</a:t>
            </a:r>
          </a:p>
        </p:txBody>
      </p:sp>
      <p:sp>
        <p:nvSpPr>
          <p:cNvPr id="5" name="Slide Number Placeholder 4">
            <a:extLst>
              <a:ext uri="{FF2B5EF4-FFF2-40B4-BE49-F238E27FC236}">
                <a16:creationId xmlns:a16="http://schemas.microsoft.com/office/drawing/2014/main" id="{2E5074CB-2D14-604C-8CF3-955D4F09E5A9}"/>
              </a:ext>
            </a:extLst>
          </p:cNvPr>
          <p:cNvSpPr>
            <a:spLocks noGrp="1"/>
          </p:cNvSpPr>
          <p:nvPr>
            <p:ph type="sldNum" sz="quarter" idx="4"/>
          </p:nvPr>
        </p:nvSpPr>
        <p:spPr/>
        <p:txBody>
          <a:bodyPr/>
          <a:lstStyle/>
          <a:p>
            <a:r>
              <a:rPr lang="en-US" dirty="0"/>
              <a:t>Network Layer: 5-</a:t>
            </a:r>
            <a:fld id="{C4204591-24BD-A542-B9D5-F8D8A88D2FEE}" type="slidenum">
              <a:rPr lang="en-US" smtClean="0"/>
              <a:pPr/>
              <a:t>63</a:t>
            </a:fld>
            <a:endParaRPr lang="en-US" dirty="0"/>
          </a:p>
        </p:txBody>
      </p:sp>
    </p:spTree>
    <p:extLst>
      <p:ext uri="{BB962C8B-B14F-4D97-AF65-F5344CB8AC3E}">
        <p14:creationId xmlns:p14="http://schemas.microsoft.com/office/powerpoint/2010/main" val="2064664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“control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761675" y="4144564"/>
            <a:ext cx="5066531"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indent="-293688">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network management, configuration </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SNMP</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NETCONF/YANG</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protocols</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intra-ISP routing: OSPF</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among ISPs: BGP</a:t>
            </a:r>
          </a:p>
          <a:p>
            <a:pPr marL="285750" indent="-285750">
              <a:spcBef>
                <a:spcPts val="600"/>
              </a:spcBef>
              <a:buClr>
                <a:srgbClr val="0000A8"/>
              </a:buClr>
            </a:pPr>
            <a:r>
              <a:rPr lang="en-US" altLang="en-US" sz="3600" dirty="0">
                <a:ea typeface="ＭＳ Ｐゴシック" panose="020B0600070205080204" pitchFamily="34" charset="-128"/>
                <a:cs typeface="Arial" panose="020B0604020202020204" pitchFamily="34" charset="0"/>
              </a:rPr>
              <a:t>SDN control plane</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Internet Control Message Protocol </a:t>
            </a:r>
          </a:p>
          <a:p>
            <a:pPr marL="466725" indent="-409575">
              <a:spcBef>
                <a:spcPts val="600"/>
              </a:spcBef>
              <a:buNone/>
            </a:pPr>
            <a:endParaRPr lang="en-US" altLang="en-US" sz="3200" dirty="0">
              <a:ea typeface="ＭＳ Ｐゴシック" panose="020B0600070205080204" pitchFamily="34" charset="-128"/>
              <a:cs typeface="Arial" panose="020B0604020202020204" pitchFamily="34" charset="0"/>
            </a:endParaRPr>
          </a:p>
        </p:txBody>
      </p:sp>
      <p:sp>
        <p:nvSpPr>
          <p:cNvPr id="11" name="Slide Number Placeholder 4">
            <a:extLst>
              <a:ext uri="{FF2B5EF4-FFF2-40B4-BE49-F238E27FC236}">
                <a16:creationId xmlns:a16="http://schemas.microsoft.com/office/drawing/2014/main" id="{60E442AF-0FD6-9040-9BFF-CE4BE886AA41}"/>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64</a:t>
            </a:fld>
            <a:endParaRPr lang="en-US" dirty="0"/>
          </a:p>
        </p:txBody>
      </p:sp>
    </p:spTree>
    <p:extLst>
      <p:ext uri="{BB962C8B-B14F-4D97-AF65-F5344CB8AC3E}">
        <p14:creationId xmlns:p14="http://schemas.microsoft.com/office/powerpoint/2010/main" val="3897323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C702AB5-AB8E-3545-A5A9-FCEA06E6EC76}"/>
              </a:ext>
            </a:extLst>
          </p:cNvPr>
          <p:cNvSpPr>
            <a:spLocks noGrp="1"/>
          </p:cNvSpPr>
          <p:nvPr>
            <p:ph idx="1"/>
          </p:nvPr>
        </p:nvSpPr>
        <p:spPr/>
        <p:txBody>
          <a:bodyPr/>
          <a:lstStyle/>
          <a:p>
            <a:pPr indent="-290513"/>
            <a:r>
              <a:rPr lang="en-US" sz="3200" dirty="0"/>
              <a:t>Internet network layer: historically implemented via distributed, per-router control approach</a:t>
            </a:r>
            <a:r>
              <a:rPr lang="en-US" dirty="0"/>
              <a:t>:</a:t>
            </a:r>
          </a:p>
          <a:p>
            <a:pPr lvl="1"/>
            <a:r>
              <a:rPr lang="en-US" sz="2800" i="1" dirty="0">
                <a:solidFill>
                  <a:srgbClr val="000090"/>
                </a:solidFill>
              </a:rPr>
              <a:t>monolithic</a:t>
            </a:r>
            <a:r>
              <a:rPr lang="en-US" sz="2800" dirty="0"/>
              <a:t> router contains switching hardware, runs proprietary implementation of Internet standard protocols (IP, RIP, IS-IS, OSPF, BGP) in proprietary router OS (e.g., Cisco IOS)</a:t>
            </a:r>
          </a:p>
          <a:p>
            <a:pPr lvl="1"/>
            <a:r>
              <a:rPr lang="en-US" sz="2800" dirty="0"/>
              <a:t>different “middleboxes” for different network layer functions: firewalls, load balancers, NAT boxes, ..</a:t>
            </a:r>
          </a:p>
          <a:p>
            <a:pPr indent="-290513"/>
            <a:r>
              <a:rPr lang="en-US" sz="3200" dirty="0"/>
              <a:t>~2005: renewed interest in rethinking network control plane</a:t>
            </a:r>
          </a:p>
          <a:p>
            <a:endParaRPr lang="en-US" dirty="0"/>
          </a:p>
        </p:txBody>
      </p:sp>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p:txBody>
          <a:bodyPr>
            <a:normAutofit/>
          </a:bodyPr>
          <a:lstStyle/>
          <a:p>
            <a:r>
              <a:rPr lang="en-US" dirty="0"/>
              <a:t>Software defined networking (SDN)</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65</a:t>
            </a:fld>
            <a:endParaRPr lang="en-US" dirty="0"/>
          </a:p>
        </p:txBody>
      </p:sp>
    </p:spTree>
    <p:extLst>
      <p:ext uri="{BB962C8B-B14F-4D97-AF65-F5344CB8AC3E}">
        <p14:creationId xmlns:p14="http://schemas.microsoft.com/office/powerpoint/2010/main" val="821295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dissolv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Effect transition="in" filter="dissolve">
                                      <p:cBhvr>
                                        <p:cTn id="17"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110642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 to </a:t>
            </a:r>
            <a:r>
              <a:rPr kumimoji="0" lang="en-US" altLang="en-US" sz="3200" b="0" i="0" u="none" strike="noStrike" kern="1200" cap="none" spc="0" normalizeH="0" baseline="0" noProof="0" dirty="0" smtClean="0">
                <a:ln>
                  <a:noFill/>
                </a:ln>
                <a:solidFill>
                  <a:prstClr val="black"/>
                </a:solidFill>
                <a:effectLst/>
                <a:uLnTx/>
                <a:uFillTx/>
                <a:latin typeface="Calibri" panose="020F0502020204030204"/>
                <a:ea typeface="ＭＳ Ｐゴシック" panose="020B0600070205080204" pitchFamily="34" charset="-128"/>
                <a:cs typeface="+mn-cs"/>
              </a:rPr>
              <a:t>compute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forwarding tables</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4-</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83652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4-</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5077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C702AB5-AB8E-3545-A5A9-FCEA06E6EC76}"/>
              </a:ext>
            </a:extLst>
          </p:cNvPr>
          <p:cNvSpPr>
            <a:spLocks noGrp="1"/>
          </p:cNvSpPr>
          <p:nvPr>
            <p:ph idx="1"/>
          </p:nvPr>
        </p:nvSpPr>
        <p:spPr>
          <a:xfrm>
            <a:off x="813148" y="1586241"/>
            <a:ext cx="10515600" cy="4351338"/>
          </a:xfrm>
        </p:spPr>
        <p:txBody>
          <a:bodyPr>
            <a:normAutofit/>
          </a:bodyPr>
          <a:lstStyle/>
          <a:p>
            <a:pPr marL="0" indent="0">
              <a:buNone/>
            </a:pPr>
            <a:r>
              <a:rPr lang="en-US" sz="3200" i="1" dirty="0">
                <a:solidFill>
                  <a:srgbClr val="CC0000"/>
                </a:solidFill>
              </a:rPr>
              <a:t>Why</a:t>
            </a:r>
            <a:r>
              <a:rPr lang="en-US" sz="3200" dirty="0">
                <a:solidFill>
                  <a:srgbClr val="CC0000"/>
                </a:solidFill>
              </a:rPr>
              <a:t> </a:t>
            </a:r>
            <a:r>
              <a:rPr lang="en-US" sz="3200" dirty="0"/>
              <a:t>a</a:t>
            </a:r>
            <a:r>
              <a:rPr lang="en-US" sz="3200" dirty="0">
                <a:solidFill>
                  <a:srgbClr val="CC0000"/>
                </a:solidFill>
              </a:rPr>
              <a:t> </a:t>
            </a:r>
            <a:r>
              <a:rPr lang="en-US" sz="3200" i="1" dirty="0">
                <a:solidFill>
                  <a:srgbClr val="CC0000"/>
                </a:solidFill>
              </a:rPr>
              <a:t>logically centralized </a:t>
            </a:r>
            <a:r>
              <a:rPr lang="en-US" sz="3200" dirty="0">
                <a:solidFill>
                  <a:srgbClr val="000000"/>
                </a:solidFill>
              </a:rPr>
              <a:t>control plane?</a:t>
            </a:r>
          </a:p>
          <a:p>
            <a:pPr marL="635000" indent="-400050"/>
            <a:r>
              <a:rPr lang="en-US" dirty="0"/>
              <a:t>easier network management: avoid router misconfigurations, greater flexibility of traffic flows</a:t>
            </a:r>
          </a:p>
          <a:p>
            <a:pPr marL="635000" indent="-400050"/>
            <a:r>
              <a:rPr lang="en-US" dirty="0"/>
              <a:t>table-based forwarding (recall OpenFlow API) allows “programming” routers</a:t>
            </a:r>
          </a:p>
          <a:p>
            <a:pPr marL="1035050" lvl="1" indent="-176213"/>
            <a:r>
              <a:rPr lang="en-US" dirty="0"/>
              <a:t>centralized “programming” easier: compute tables centrally and distribute</a:t>
            </a:r>
          </a:p>
          <a:p>
            <a:pPr marL="1035050" lvl="1" indent="-176213"/>
            <a:r>
              <a:rPr lang="en-US" dirty="0"/>
              <a:t>distributed “programming” more difficult: compute tables as result of distributed algorithm (protocol) implemented in each-and-every router </a:t>
            </a:r>
          </a:p>
          <a:p>
            <a:pPr marL="635000" indent="-400050"/>
            <a:r>
              <a:rPr lang="en-US" dirty="0"/>
              <a:t>open (non-proprietary) implementation of control plane</a:t>
            </a:r>
          </a:p>
          <a:p>
            <a:pPr marL="977900" lvl="1" indent="-400050"/>
            <a:r>
              <a:rPr lang="en-US" dirty="0"/>
              <a:t>foster innovation: let 1000 flowers bloom</a:t>
            </a:r>
          </a:p>
          <a:p>
            <a:endParaRPr lang="en-US" dirty="0"/>
          </a:p>
        </p:txBody>
      </p:sp>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364139"/>
            <a:ext cx="10515600" cy="894622"/>
          </a:xfrm>
        </p:spPr>
        <p:txBody>
          <a:bodyPr>
            <a:normAutofit/>
          </a:bodyPr>
          <a:lstStyle/>
          <a:p>
            <a:r>
              <a:rPr lang="en-US" dirty="0"/>
              <a:t>Software defined networking (SDN)</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68</a:t>
            </a:fld>
            <a:endParaRPr lang="en-US" dirty="0"/>
          </a:p>
        </p:txBody>
      </p:sp>
    </p:spTree>
    <p:extLst>
      <p:ext uri="{BB962C8B-B14F-4D97-AF65-F5344CB8AC3E}">
        <p14:creationId xmlns:p14="http://schemas.microsoft.com/office/powerpoint/2010/main" val="3155169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dissolve">
                                      <p:cBhvr>
                                        <p:cTn id="12" dur="500"/>
                                        <p:tgtEl>
                                          <p:spTgt spid="2">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3" end="3"/>
                                            </p:txEl>
                                          </p:spTgt>
                                        </p:tgtEl>
                                        <p:attrNameLst>
                                          <p:attrName>style.visibility</p:attrName>
                                        </p:attrNameLst>
                                      </p:cBhvr>
                                      <p:to>
                                        <p:strVal val="visible"/>
                                      </p:to>
                                    </p:set>
                                    <p:animEffect transition="in" filter="dissolve">
                                      <p:cBhvr>
                                        <p:cTn id="15" dur="500"/>
                                        <p:tgtEl>
                                          <p:spTgt spid="2">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4" end="4"/>
                                            </p:txEl>
                                          </p:spTgt>
                                        </p:tgtEl>
                                        <p:attrNameLst>
                                          <p:attrName>style.visibility</p:attrName>
                                        </p:attrNameLst>
                                      </p:cBhvr>
                                      <p:to>
                                        <p:strVal val="visible"/>
                                      </p:to>
                                    </p:set>
                                    <p:animEffect transition="in" filter="dissolve">
                                      <p:cBhvr>
                                        <p:cTn id="18" dur="500"/>
                                        <p:tgtEl>
                                          <p:spTgt spid="2">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xEl>
                                              <p:pRg st="5" end="5"/>
                                            </p:txEl>
                                          </p:spTgt>
                                        </p:tgtEl>
                                        <p:attrNameLst>
                                          <p:attrName>style.visibility</p:attrName>
                                        </p:attrNameLst>
                                      </p:cBhvr>
                                      <p:to>
                                        <p:strVal val="visible"/>
                                      </p:to>
                                    </p:set>
                                    <p:animEffect transition="in" filter="dissolve">
                                      <p:cBhvr>
                                        <p:cTn id="23" dur="500"/>
                                        <p:tgtEl>
                                          <p:spTgt spid="2">
                                            <p:txEl>
                                              <p:pRg st="5" end="5"/>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2">
                                            <p:txEl>
                                              <p:pRg st="6" end="6"/>
                                            </p:txEl>
                                          </p:spTgt>
                                        </p:tgtEl>
                                        <p:attrNameLst>
                                          <p:attrName>style.visibility</p:attrName>
                                        </p:attrNameLst>
                                      </p:cBhvr>
                                      <p:to>
                                        <p:strVal val="visible"/>
                                      </p:to>
                                    </p:set>
                                    <p:animEffect transition="in" filter="dissolve">
                                      <p:cBhvr>
                                        <p:cTn id="26" dur="500"/>
                                        <p:tgtEl>
                                          <p:spTgt spid="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Journey Inside℠: Curriculum for Microprocessor">
            <a:extLst>
              <a:ext uri="{FF2B5EF4-FFF2-40B4-BE49-F238E27FC236}">
                <a16:creationId xmlns:a16="http://schemas.microsoft.com/office/drawing/2014/main" id="{6F4260B5-B666-D740-B13F-4C89BD1FAC0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40043" y="4454675"/>
            <a:ext cx="847596" cy="475791"/>
          </a:xfrm>
          <a:prstGeom prst="rect">
            <a:avLst/>
          </a:prstGeom>
          <a:noFill/>
          <a:extLst>
            <a:ext uri="{909E8E84-426E-40DD-AFC4-6F175D3DCCD1}">
              <a14:hiddenFill xmlns:a14="http://schemas.microsoft.com/office/drawing/2010/main">
                <a:solidFill>
                  <a:srgbClr val="FFFFFF"/>
                </a:solidFill>
              </a14:hiddenFill>
            </a:ext>
          </a:extLst>
        </p:spPr>
      </p:pic>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364139"/>
            <a:ext cx="10515600" cy="894622"/>
          </a:xfrm>
        </p:spPr>
        <p:txBody>
          <a:bodyPr>
            <a:normAutofit/>
          </a:bodyPr>
          <a:lstStyle/>
          <a:p>
            <a:r>
              <a:rPr lang="en-US" dirty="0"/>
              <a:t>SDN analogy: mainframe to PC revolution</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69</a:t>
            </a:fld>
            <a:endParaRPr lang="en-US" dirty="0"/>
          </a:p>
        </p:txBody>
      </p:sp>
      <p:sp>
        <p:nvSpPr>
          <p:cNvPr id="7" name="TextBox 6">
            <a:extLst>
              <a:ext uri="{FF2B5EF4-FFF2-40B4-BE49-F238E27FC236}">
                <a16:creationId xmlns:a16="http://schemas.microsoft.com/office/drawing/2014/main" id="{D14B582C-4A3D-524E-902F-B0945D4A724D}"/>
              </a:ext>
            </a:extLst>
          </p:cNvPr>
          <p:cNvSpPr txBox="1">
            <a:spLocks noChangeArrowheads="1"/>
          </p:cNvSpPr>
          <p:nvPr/>
        </p:nvSpPr>
        <p:spPr bwMode="auto">
          <a:xfrm>
            <a:off x="1555315" y="5097880"/>
            <a:ext cx="3276600" cy="14219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b="1">
                <a:solidFill>
                  <a:schemeClr val="tx1"/>
                </a:solidFill>
                <a:latin typeface="Helvetica" charset="0"/>
                <a:ea typeface="ＭＳ Ｐゴシック" charset="0"/>
                <a:cs typeface="ＭＳ Ｐゴシック" charset="0"/>
              </a:defRPr>
            </a:lvl1pPr>
            <a:lvl2pPr marL="37931725" indent="-37474525" eaLnBrk="0" hangingPunct="0">
              <a:defRPr sz="2000" b="1">
                <a:solidFill>
                  <a:schemeClr val="tx1"/>
                </a:solidFill>
                <a:latin typeface="Helvetica" charset="0"/>
                <a:ea typeface="ＭＳ Ｐゴシック" charset="0"/>
              </a:defRPr>
            </a:lvl2pPr>
            <a:lvl3pPr eaLnBrk="0" hangingPunct="0">
              <a:defRPr sz="2000" b="1">
                <a:solidFill>
                  <a:schemeClr val="tx1"/>
                </a:solidFill>
                <a:latin typeface="Helvetica" charset="0"/>
                <a:ea typeface="ＭＳ Ｐゴシック" charset="0"/>
              </a:defRPr>
            </a:lvl3pPr>
            <a:lvl4pPr eaLnBrk="0" hangingPunct="0">
              <a:defRPr sz="2000" b="1">
                <a:solidFill>
                  <a:schemeClr val="tx1"/>
                </a:solidFill>
                <a:latin typeface="Helvetica" charset="0"/>
                <a:ea typeface="ＭＳ Ｐゴシック" charset="0"/>
              </a:defRPr>
            </a:lvl4pPr>
            <a:lvl5pPr eaLnBrk="0" hangingPunct="0">
              <a:defRPr sz="2000" b="1">
                <a:solidFill>
                  <a:schemeClr val="tx1"/>
                </a:solidFill>
                <a:latin typeface="Helvetica" charset="0"/>
                <a:ea typeface="ＭＳ Ｐゴシック" charset="0"/>
              </a:defRPr>
            </a:lvl5pPr>
            <a:lvl6pPr marL="457200" eaLnBrk="0" fontAlgn="base" hangingPunct="0">
              <a:spcBef>
                <a:spcPct val="0"/>
              </a:spcBef>
              <a:spcAft>
                <a:spcPct val="0"/>
              </a:spcAft>
              <a:defRPr sz="2000" b="1">
                <a:solidFill>
                  <a:schemeClr val="tx1"/>
                </a:solidFill>
                <a:latin typeface="Helvetica" charset="0"/>
                <a:ea typeface="ＭＳ Ｐゴシック" charset="0"/>
              </a:defRPr>
            </a:lvl6pPr>
            <a:lvl7pPr marL="914400" eaLnBrk="0" fontAlgn="base" hangingPunct="0">
              <a:spcBef>
                <a:spcPct val="0"/>
              </a:spcBef>
              <a:spcAft>
                <a:spcPct val="0"/>
              </a:spcAft>
              <a:defRPr sz="2000" b="1">
                <a:solidFill>
                  <a:schemeClr val="tx1"/>
                </a:solidFill>
                <a:latin typeface="Helvetica" charset="0"/>
                <a:ea typeface="ＭＳ Ｐゴシック" charset="0"/>
              </a:defRPr>
            </a:lvl7pPr>
            <a:lvl8pPr marL="1371600" eaLnBrk="0" fontAlgn="base" hangingPunct="0">
              <a:spcBef>
                <a:spcPct val="0"/>
              </a:spcBef>
              <a:spcAft>
                <a:spcPct val="0"/>
              </a:spcAft>
              <a:defRPr sz="2000" b="1">
                <a:solidFill>
                  <a:schemeClr val="tx1"/>
                </a:solidFill>
                <a:latin typeface="Helvetica" charset="0"/>
                <a:ea typeface="ＭＳ Ｐゴシック" charset="0"/>
              </a:defRPr>
            </a:lvl8pPr>
            <a:lvl9pPr marL="1828800" eaLnBrk="0" fontAlgn="base" hangingPunct="0">
              <a:spcBef>
                <a:spcPct val="0"/>
              </a:spcBef>
              <a:spcAft>
                <a:spcPct val="0"/>
              </a:spcAft>
              <a:defRPr sz="2000" b="1">
                <a:solidFill>
                  <a:schemeClr val="tx1"/>
                </a:solidFill>
                <a:latin typeface="Helvetica" charset="0"/>
                <a:ea typeface="ＭＳ Ｐゴシック" charset="0"/>
              </a:defRPr>
            </a:lvl9pPr>
          </a:lstStyle>
          <a:p>
            <a:pPr algn="ctr" defTabSz="914400" eaLnBrk="1" fontAlgn="base" hangingPunct="1">
              <a:lnSpc>
                <a:spcPct val="90000"/>
              </a:lnSpc>
              <a:spcBef>
                <a:spcPct val="0"/>
              </a:spcBef>
              <a:spcAft>
                <a:spcPct val="0"/>
              </a:spcAft>
            </a:pPr>
            <a:r>
              <a:rPr lang="en-US" sz="2400" b="0" dirty="0">
                <a:solidFill>
                  <a:prstClr val="black"/>
                </a:solidFill>
                <a:latin typeface="+mn-lt"/>
              </a:rPr>
              <a:t>Vertically integrated</a:t>
            </a:r>
          </a:p>
          <a:p>
            <a:pPr algn="ctr" defTabSz="914400" eaLnBrk="1" fontAlgn="base" hangingPunct="1">
              <a:lnSpc>
                <a:spcPct val="90000"/>
              </a:lnSpc>
              <a:spcBef>
                <a:spcPct val="0"/>
              </a:spcBef>
              <a:spcAft>
                <a:spcPct val="0"/>
              </a:spcAft>
            </a:pPr>
            <a:r>
              <a:rPr lang="en-US" sz="2400" b="0" dirty="0">
                <a:solidFill>
                  <a:prstClr val="black"/>
                </a:solidFill>
                <a:latin typeface="+mn-lt"/>
              </a:rPr>
              <a:t>Closed, proprietary</a:t>
            </a:r>
          </a:p>
          <a:p>
            <a:pPr algn="ctr" defTabSz="914400" eaLnBrk="1" fontAlgn="base" hangingPunct="1">
              <a:lnSpc>
                <a:spcPct val="90000"/>
              </a:lnSpc>
              <a:spcBef>
                <a:spcPct val="0"/>
              </a:spcBef>
              <a:spcAft>
                <a:spcPct val="0"/>
              </a:spcAft>
            </a:pPr>
            <a:r>
              <a:rPr lang="en-US" sz="2400" b="0" dirty="0">
                <a:solidFill>
                  <a:prstClr val="black"/>
                </a:solidFill>
                <a:latin typeface="+mn-lt"/>
              </a:rPr>
              <a:t>Slow innovation</a:t>
            </a:r>
          </a:p>
          <a:p>
            <a:pPr algn="ctr" defTabSz="914400" eaLnBrk="1" fontAlgn="base" hangingPunct="1">
              <a:lnSpc>
                <a:spcPct val="90000"/>
              </a:lnSpc>
              <a:spcBef>
                <a:spcPct val="0"/>
              </a:spcBef>
              <a:spcAft>
                <a:spcPct val="0"/>
              </a:spcAft>
            </a:pPr>
            <a:r>
              <a:rPr lang="en-US" sz="2400" b="0" dirty="0">
                <a:solidFill>
                  <a:prstClr val="black"/>
                </a:solidFill>
                <a:latin typeface="+mn-lt"/>
              </a:rPr>
              <a:t>Small industry</a:t>
            </a:r>
          </a:p>
        </p:txBody>
      </p:sp>
      <p:pic>
        <p:nvPicPr>
          <p:cNvPr id="8" name="Picture 7">
            <a:extLst>
              <a:ext uri="{FF2B5EF4-FFF2-40B4-BE49-F238E27FC236}">
                <a16:creationId xmlns:a16="http://schemas.microsoft.com/office/drawing/2014/main" id="{68F68A64-2A5C-2844-A9AB-07E8C144CDB4}"/>
              </a:ext>
            </a:extLst>
          </p:cNvPr>
          <p:cNvPicPr>
            <a:picLocks noChangeAspect="1"/>
          </p:cNvPicPr>
          <p:nvPr/>
        </p:nvPicPr>
        <p:blipFill>
          <a:blip r:embed="rId3">
            <a:extLst>
              <a:ext uri="{28A0092B-C50C-407E-A947-70E740481C1C}">
                <a14:useLocalDpi xmlns:a14="http://schemas.microsoft.com/office/drawing/2010/main" val="0"/>
              </a:ext>
            </a:extLst>
          </a:blip>
          <a:srcRect l="6149" t="1500" r="3650" b="5499"/>
          <a:stretch>
            <a:fillRect/>
          </a:stretch>
        </p:blipFill>
        <p:spPr bwMode="auto">
          <a:xfrm>
            <a:off x="1971094" y="1538451"/>
            <a:ext cx="2496173" cy="3517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ounded Rectangle 8">
            <a:extLst>
              <a:ext uri="{FF2B5EF4-FFF2-40B4-BE49-F238E27FC236}">
                <a16:creationId xmlns:a16="http://schemas.microsoft.com/office/drawing/2014/main" id="{00BB31AF-E216-AA46-8DBE-CCADBF4769BC}"/>
              </a:ext>
            </a:extLst>
          </p:cNvPr>
          <p:cNvSpPr/>
          <p:nvPr/>
        </p:nvSpPr>
        <p:spPr>
          <a:xfrm>
            <a:off x="2212931" y="2734793"/>
            <a:ext cx="1905000" cy="965200"/>
          </a:xfrm>
          <a:prstGeom prst="roundRect">
            <a:avLst/>
          </a:prstGeom>
          <a:solidFill>
            <a:srgbClr val="000090"/>
          </a:solidFill>
        </p:spPr>
        <p:style>
          <a:lnRef idx="0">
            <a:schemeClr val="accent2"/>
          </a:lnRef>
          <a:fillRef idx="3">
            <a:schemeClr val="accent2"/>
          </a:fillRef>
          <a:effectRef idx="3">
            <a:schemeClr val="accent2"/>
          </a:effectRef>
          <a:fontRef idx="minor">
            <a:schemeClr val="lt1"/>
          </a:fontRef>
        </p:style>
        <p:txBody>
          <a:bodyPr anchor="ctr"/>
          <a:lstStyle/>
          <a:p>
            <a:pPr algn="ctr" defTabSz="914400" fontAlgn="base">
              <a:spcBef>
                <a:spcPct val="0"/>
              </a:spcBef>
              <a:spcAft>
                <a:spcPct val="0"/>
              </a:spcAft>
              <a:defRPr/>
            </a:pPr>
            <a:r>
              <a:rPr lang="en-US" sz="2000" b="1" dirty="0">
                <a:solidFill>
                  <a:prstClr val="white"/>
                </a:solidFill>
                <a:latin typeface="+mj-lt"/>
                <a:ea typeface="ＭＳ Ｐゴシック" charset="-128"/>
                <a:cs typeface="ＭＳ Ｐゴシック" charset="-128"/>
              </a:rPr>
              <a:t>Specialized</a:t>
            </a:r>
          </a:p>
          <a:p>
            <a:pPr algn="ctr" defTabSz="914400" fontAlgn="base">
              <a:spcBef>
                <a:spcPct val="0"/>
              </a:spcBef>
              <a:spcAft>
                <a:spcPct val="0"/>
              </a:spcAft>
              <a:defRPr/>
            </a:pPr>
            <a:r>
              <a:rPr lang="en-US" sz="2000" b="1" dirty="0">
                <a:solidFill>
                  <a:prstClr val="white"/>
                </a:solidFill>
                <a:latin typeface="+mj-lt"/>
                <a:ea typeface="ＭＳ Ｐゴシック" charset="-128"/>
                <a:cs typeface="ＭＳ Ｐゴシック" charset="-128"/>
              </a:rPr>
              <a:t>Operating</a:t>
            </a:r>
          </a:p>
          <a:p>
            <a:pPr algn="ctr" defTabSz="914400" fontAlgn="base">
              <a:spcBef>
                <a:spcPct val="0"/>
              </a:spcBef>
              <a:spcAft>
                <a:spcPct val="0"/>
              </a:spcAft>
              <a:defRPr/>
            </a:pPr>
            <a:r>
              <a:rPr lang="en-US" sz="2000" b="1" dirty="0">
                <a:solidFill>
                  <a:prstClr val="white"/>
                </a:solidFill>
                <a:latin typeface="+mj-lt"/>
                <a:ea typeface="ＭＳ Ｐゴシック" charset="-128"/>
                <a:cs typeface="ＭＳ Ｐゴシック" charset="-128"/>
              </a:rPr>
              <a:t>System</a:t>
            </a:r>
          </a:p>
        </p:txBody>
      </p:sp>
      <p:sp>
        <p:nvSpPr>
          <p:cNvPr id="10" name="Rounded Rectangle 9">
            <a:extLst>
              <a:ext uri="{FF2B5EF4-FFF2-40B4-BE49-F238E27FC236}">
                <a16:creationId xmlns:a16="http://schemas.microsoft.com/office/drawing/2014/main" id="{6B32807C-C0B7-B24D-93E7-7F0C57227BBA}"/>
              </a:ext>
            </a:extLst>
          </p:cNvPr>
          <p:cNvSpPr/>
          <p:nvPr/>
        </p:nvSpPr>
        <p:spPr>
          <a:xfrm>
            <a:off x="2212931" y="3776193"/>
            <a:ext cx="1905000" cy="838200"/>
          </a:xfrm>
          <a:prstGeom prst="roundRect">
            <a:avLst/>
          </a:prstGeom>
          <a:solidFill>
            <a:srgbClr val="000090"/>
          </a:solidFill>
        </p:spPr>
        <p:style>
          <a:lnRef idx="0">
            <a:schemeClr val="accent2"/>
          </a:lnRef>
          <a:fillRef idx="3">
            <a:schemeClr val="accent2"/>
          </a:fillRef>
          <a:effectRef idx="3">
            <a:schemeClr val="accent2"/>
          </a:effectRef>
          <a:fontRef idx="minor">
            <a:schemeClr val="lt1"/>
          </a:fontRef>
        </p:style>
        <p:txBody>
          <a:bodyPr anchor="ctr"/>
          <a:lstStyle/>
          <a:p>
            <a:pPr algn="ctr" defTabSz="914400" fontAlgn="base">
              <a:spcBef>
                <a:spcPct val="0"/>
              </a:spcBef>
              <a:spcAft>
                <a:spcPct val="0"/>
              </a:spcAft>
              <a:defRPr/>
            </a:pPr>
            <a:r>
              <a:rPr lang="en-US" sz="2000" b="1" dirty="0">
                <a:solidFill>
                  <a:prstClr val="white"/>
                </a:solidFill>
                <a:latin typeface="+mj-lt"/>
                <a:ea typeface="ＭＳ Ｐゴシック" charset="-128"/>
                <a:cs typeface="ＭＳ Ｐゴシック" charset="-128"/>
              </a:rPr>
              <a:t>Specialized</a:t>
            </a:r>
          </a:p>
          <a:p>
            <a:pPr algn="ctr" defTabSz="914400" fontAlgn="base">
              <a:spcBef>
                <a:spcPct val="0"/>
              </a:spcBef>
              <a:spcAft>
                <a:spcPct val="0"/>
              </a:spcAft>
              <a:defRPr/>
            </a:pPr>
            <a:r>
              <a:rPr lang="en-US" sz="2000" b="1" dirty="0">
                <a:solidFill>
                  <a:prstClr val="white"/>
                </a:solidFill>
                <a:latin typeface="+mj-lt"/>
                <a:ea typeface="ＭＳ Ｐゴシック" charset="-128"/>
                <a:cs typeface="ＭＳ Ｐゴシック" charset="-128"/>
              </a:rPr>
              <a:t>Hardware</a:t>
            </a:r>
          </a:p>
        </p:txBody>
      </p:sp>
      <p:grpSp>
        <p:nvGrpSpPr>
          <p:cNvPr id="11" name="Group 47">
            <a:extLst>
              <a:ext uri="{FF2B5EF4-FFF2-40B4-BE49-F238E27FC236}">
                <a16:creationId xmlns:a16="http://schemas.microsoft.com/office/drawing/2014/main" id="{E0A83BF7-262D-3E4B-BFBE-E825E97D4CEE}"/>
              </a:ext>
            </a:extLst>
          </p:cNvPr>
          <p:cNvGrpSpPr>
            <a:grpSpLocks/>
          </p:cNvGrpSpPr>
          <p:nvPr/>
        </p:nvGrpSpPr>
        <p:grpSpPr bwMode="auto">
          <a:xfrm>
            <a:off x="7244562" y="1743791"/>
            <a:ext cx="3048000" cy="417900"/>
            <a:chOff x="5334000" y="1371600"/>
            <a:chExt cx="3657600" cy="685800"/>
          </a:xfrm>
        </p:grpSpPr>
        <p:sp>
          <p:nvSpPr>
            <p:cNvPr id="12" name="Rounded Rectangle 11">
              <a:extLst>
                <a:ext uri="{FF2B5EF4-FFF2-40B4-BE49-F238E27FC236}">
                  <a16:creationId xmlns:a16="http://schemas.microsoft.com/office/drawing/2014/main" id="{E5E6F00E-9A65-BC45-9EA3-044F6CB86022}"/>
                </a:ext>
              </a:extLst>
            </p:cNvPr>
            <p:cNvSpPr/>
            <p:nvPr/>
          </p:nvSpPr>
          <p:spPr bwMode="auto">
            <a:xfrm>
              <a:off x="8382000" y="1371600"/>
              <a:ext cx="609600" cy="685800"/>
            </a:xfrm>
            <a:prstGeom prst="roundRect">
              <a:avLst/>
            </a:prstGeom>
            <a:solidFill>
              <a:srgbClr val="FFCC66"/>
            </a:solidFill>
          </p:spPr>
          <p:style>
            <a:lnRef idx="0">
              <a:schemeClr val="accent6"/>
            </a:lnRef>
            <a:fillRef idx="3">
              <a:schemeClr val="accent6"/>
            </a:fillRef>
            <a:effectRef idx="3">
              <a:schemeClr val="accent6"/>
            </a:effectRef>
            <a:fontRef idx="minor">
              <a:schemeClr val="lt1"/>
            </a:fontRef>
          </p:style>
          <p:txBody>
            <a:bodyPr anchor="ctr"/>
            <a:lstStyle/>
            <a:p>
              <a:pPr algn="ctr" defTabSz="914400">
                <a:defRPr/>
              </a:pPr>
              <a:r>
                <a:rPr lang="en-US" sz="1600" b="1" dirty="0">
                  <a:solidFill>
                    <a:srgbClr val="FFCC66"/>
                  </a:solidFill>
                  <a:latin typeface="Calibri"/>
                </a:rPr>
                <a:t>App</a:t>
              </a:r>
            </a:p>
          </p:txBody>
        </p:sp>
        <p:sp>
          <p:nvSpPr>
            <p:cNvPr id="13" name="Rounded Rectangle 12">
              <a:extLst>
                <a:ext uri="{FF2B5EF4-FFF2-40B4-BE49-F238E27FC236}">
                  <a16:creationId xmlns:a16="http://schemas.microsoft.com/office/drawing/2014/main" id="{27D778C1-1B34-314D-A430-D25E4B993AA8}"/>
                </a:ext>
              </a:extLst>
            </p:cNvPr>
            <p:cNvSpPr/>
            <p:nvPr/>
          </p:nvSpPr>
          <p:spPr bwMode="auto">
            <a:xfrm>
              <a:off x="8077200" y="1371600"/>
              <a:ext cx="609600" cy="685800"/>
            </a:xfrm>
            <a:prstGeom prst="roundRect">
              <a:avLst/>
            </a:prstGeom>
            <a:solidFill>
              <a:srgbClr val="FFCC66"/>
            </a:solidFill>
          </p:spPr>
          <p:style>
            <a:lnRef idx="0">
              <a:schemeClr val="accent6"/>
            </a:lnRef>
            <a:fillRef idx="3">
              <a:schemeClr val="accent6"/>
            </a:fillRef>
            <a:effectRef idx="3">
              <a:schemeClr val="accent6"/>
            </a:effectRef>
            <a:fontRef idx="minor">
              <a:schemeClr val="lt1"/>
            </a:fontRef>
          </p:style>
          <p:txBody>
            <a:bodyPr anchor="ctr"/>
            <a:lstStyle/>
            <a:p>
              <a:pPr algn="ctr" defTabSz="914400">
                <a:defRPr/>
              </a:pPr>
              <a:r>
                <a:rPr lang="en-US" sz="1600" b="1" dirty="0">
                  <a:solidFill>
                    <a:srgbClr val="FFCC66"/>
                  </a:solidFill>
                  <a:latin typeface="Calibri"/>
                </a:rPr>
                <a:t>App</a:t>
              </a:r>
            </a:p>
          </p:txBody>
        </p:sp>
        <p:sp>
          <p:nvSpPr>
            <p:cNvPr id="14" name="Rounded Rectangle 13">
              <a:extLst>
                <a:ext uri="{FF2B5EF4-FFF2-40B4-BE49-F238E27FC236}">
                  <a16:creationId xmlns:a16="http://schemas.microsoft.com/office/drawing/2014/main" id="{70A4B127-8BC2-FE45-9850-DEEF230B0F7E}"/>
                </a:ext>
              </a:extLst>
            </p:cNvPr>
            <p:cNvSpPr/>
            <p:nvPr/>
          </p:nvSpPr>
          <p:spPr bwMode="auto">
            <a:xfrm>
              <a:off x="7772400" y="1371600"/>
              <a:ext cx="609600" cy="685800"/>
            </a:xfrm>
            <a:prstGeom prst="roundRect">
              <a:avLst/>
            </a:prstGeom>
            <a:solidFill>
              <a:srgbClr val="FFCC66"/>
            </a:solidFill>
          </p:spPr>
          <p:style>
            <a:lnRef idx="0">
              <a:schemeClr val="accent6"/>
            </a:lnRef>
            <a:fillRef idx="3">
              <a:schemeClr val="accent6"/>
            </a:fillRef>
            <a:effectRef idx="3">
              <a:schemeClr val="accent6"/>
            </a:effectRef>
            <a:fontRef idx="minor">
              <a:schemeClr val="lt1"/>
            </a:fontRef>
          </p:style>
          <p:txBody>
            <a:bodyPr anchor="ctr"/>
            <a:lstStyle/>
            <a:p>
              <a:pPr algn="ctr" defTabSz="914400">
                <a:defRPr/>
              </a:pPr>
              <a:r>
                <a:rPr lang="en-US" sz="1600" b="1" dirty="0">
                  <a:solidFill>
                    <a:srgbClr val="FFCC66"/>
                  </a:solidFill>
                  <a:latin typeface="Calibri"/>
                </a:rPr>
                <a:t>App</a:t>
              </a:r>
            </a:p>
          </p:txBody>
        </p:sp>
        <p:sp>
          <p:nvSpPr>
            <p:cNvPr id="15" name="Rounded Rectangle 14">
              <a:extLst>
                <a:ext uri="{FF2B5EF4-FFF2-40B4-BE49-F238E27FC236}">
                  <a16:creationId xmlns:a16="http://schemas.microsoft.com/office/drawing/2014/main" id="{EBD99968-0970-E143-98A5-8905B2039C21}"/>
                </a:ext>
              </a:extLst>
            </p:cNvPr>
            <p:cNvSpPr/>
            <p:nvPr/>
          </p:nvSpPr>
          <p:spPr bwMode="auto">
            <a:xfrm>
              <a:off x="7467600" y="1371600"/>
              <a:ext cx="609600" cy="685800"/>
            </a:xfrm>
            <a:prstGeom prst="roundRect">
              <a:avLst/>
            </a:prstGeom>
            <a:solidFill>
              <a:srgbClr val="FFCC66"/>
            </a:solidFill>
          </p:spPr>
          <p:style>
            <a:lnRef idx="0">
              <a:schemeClr val="accent6"/>
            </a:lnRef>
            <a:fillRef idx="3">
              <a:schemeClr val="accent6"/>
            </a:fillRef>
            <a:effectRef idx="3">
              <a:schemeClr val="accent6"/>
            </a:effectRef>
            <a:fontRef idx="minor">
              <a:schemeClr val="lt1"/>
            </a:fontRef>
          </p:style>
          <p:txBody>
            <a:bodyPr anchor="ctr"/>
            <a:lstStyle/>
            <a:p>
              <a:pPr algn="ctr" defTabSz="914400">
                <a:defRPr/>
              </a:pPr>
              <a:r>
                <a:rPr lang="en-US" sz="1600" b="1" dirty="0">
                  <a:solidFill>
                    <a:srgbClr val="FFCC66"/>
                  </a:solidFill>
                  <a:latin typeface="Calibri"/>
                </a:rPr>
                <a:t>App</a:t>
              </a:r>
            </a:p>
          </p:txBody>
        </p:sp>
        <p:sp>
          <p:nvSpPr>
            <p:cNvPr id="16" name="Rounded Rectangle 15">
              <a:extLst>
                <a:ext uri="{FF2B5EF4-FFF2-40B4-BE49-F238E27FC236}">
                  <a16:creationId xmlns:a16="http://schemas.microsoft.com/office/drawing/2014/main" id="{7DC86D72-9D92-D443-8054-DCF935E70F8D}"/>
                </a:ext>
              </a:extLst>
            </p:cNvPr>
            <p:cNvSpPr/>
            <p:nvPr/>
          </p:nvSpPr>
          <p:spPr bwMode="auto">
            <a:xfrm>
              <a:off x="7162800" y="1371600"/>
              <a:ext cx="609600" cy="685800"/>
            </a:xfrm>
            <a:prstGeom prst="roundRect">
              <a:avLst/>
            </a:prstGeom>
            <a:solidFill>
              <a:srgbClr val="FFCC66"/>
            </a:solidFill>
          </p:spPr>
          <p:style>
            <a:lnRef idx="0">
              <a:schemeClr val="accent6"/>
            </a:lnRef>
            <a:fillRef idx="3">
              <a:schemeClr val="accent6"/>
            </a:fillRef>
            <a:effectRef idx="3">
              <a:schemeClr val="accent6"/>
            </a:effectRef>
            <a:fontRef idx="minor">
              <a:schemeClr val="lt1"/>
            </a:fontRef>
          </p:style>
          <p:txBody>
            <a:bodyPr anchor="ctr"/>
            <a:lstStyle/>
            <a:p>
              <a:pPr algn="ctr" defTabSz="914400">
                <a:defRPr/>
              </a:pPr>
              <a:r>
                <a:rPr lang="en-US" sz="1600" b="1" dirty="0">
                  <a:solidFill>
                    <a:srgbClr val="FFCC66"/>
                  </a:solidFill>
                  <a:latin typeface="Calibri"/>
                </a:rPr>
                <a:t>App</a:t>
              </a:r>
            </a:p>
          </p:txBody>
        </p:sp>
        <p:sp>
          <p:nvSpPr>
            <p:cNvPr id="17" name="Rounded Rectangle 16">
              <a:extLst>
                <a:ext uri="{FF2B5EF4-FFF2-40B4-BE49-F238E27FC236}">
                  <a16:creationId xmlns:a16="http://schemas.microsoft.com/office/drawing/2014/main" id="{C6974744-9162-704D-AE50-8D06BDD1DF4F}"/>
                </a:ext>
              </a:extLst>
            </p:cNvPr>
            <p:cNvSpPr/>
            <p:nvPr/>
          </p:nvSpPr>
          <p:spPr bwMode="auto">
            <a:xfrm>
              <a:off x="6858000" y="1371600"/>
              <a:ext cx="609600" cy="685800"/>
            </a:xfrm>
            <a:prstGeom prst="roundRect">
              <a:avLst/>
            </a:prstGeom>
            <a:solidFill>
              <a:srgbClr val="FFCC66"/>
            </a:solidFill>
          </p:spPr>
          <p:style>
            <a:lnRef idx="0">
              <a:schemeClr val="accent6"/>
            </a:lnRef>
            <a:fillRef idx="3">
              <a:schemeClr val="accent6"/>
            </a:fillRef>
            <a:effectRef idx="3">
              <a:schemeClr val="accent6"/>
            </a:effectRef>
            <a:fontRef idx="minor">
              <a:schemeClr val="lt1"/>
            </a:fontRef>
          </p:style>
          <p:txBody>
            <a:bodyPr anchor="ctr"/>
            <a:lstStyle/>
            <a:p>
              <a:pPr algn="ctr" defTabSz="914400">
                <a:defRPr/>
              </a:pPr>
              <a:r>
                <a:rPr lang="en-US" sz="1600" b="1" dirty="0">
                  <a:solidFill>
                    <a:srgbClr val="FFCC66"/>
                  </a:solidFill>
                  <a:latin typeface="Calibri"/>
                </a:rPr>
                <a:t>App</a:t>
              </a:r>
            </a:p>
          </p:txBody>
        </p:sp>
        <p:sp>
          <p:nvSpPr>
            <p:cNvPr id="18" name="Rounded Rectangle 17">
              <a:extLst>
                <a:ext uri="{FF2B5EF4-FFF2-40B4-BE49-F238E27FC236}">
                  <a16:creationId xmlns:a16="http://schemas.microsoft.com/office/drawing/2014/main" id="{C1F5E1D9-EE12-8E4A-AA42-9E6F8CA2A6F6}"/>
                </a:ext>
              </a:extLst>
            </p:cNvPr>
            <p:cNvSpPr/>
            <p:nvPr/>
          </p:nvSpPr>
          <p:spPr bwMode="auto">
            <a:xfrm>
              <a:off x="6553200" y="1371600"/>
              <a:ext cx="609600" cy="685800"/>
            </a:xfrm>
            <a:prstGeom prst="roundRect">
              <a:avLst/>
            </a:prstGeom>
            <a:solidFill>
              <a:srgbClr val="FFCC66"/>
            </a:solidFill>
          </p:spPr>
          <p:style>
            <a:lnRef idx="0">
              <a:schemeClr val="accent6"/>
            </a:lnRef>
            <a:fillRef idx="3">
              <a:schemeClr val="accent6"/>
            </a:fillRef>
            <a:effectRef idx="3">
              <a:schemeClr val="accent6"/>
            </a:effectRef>
            <a:fontRef idx="minor">
              <a:schemeClr val="lt1"/>
            </a:fontRef>
          </p:style>
          <p:txBody>
            <a:bodyPr anchor="ctr"/>
            <a:lstStyle/>
            <a:p>
              <a:pPr algn="ctr" defTabSz="914400">
                <a:defRPr/>
              </a:pPr>
              <a:r>
                <a:rPr lang="en-US" sz="1600" b="1" dirty="0">
                  <a:solidFill>
                    <a:srgbClr val="FFCC66"/>
                  </a:solidFill>
                  <a:latin typeface="Calibri"/>
                </a:rPr>
                <a:t>App</a:t>
              </a:r>
            </a:p>
          </p:txBody>
        </p:sp>
        <p:sp>
          <p:nvSpPr>
            <p:cNvPr id="19" name="Rounded Rectangle 18">
              <a:extLst>
                <a:ext uri="{FF2B5EF4-FFF2-40B4-BE49-F238E27FC236}">
                  <a16:creationId xmlns:a16="http://schemas.microsoft.com/office/drawing/2014/main" id="{09D4BEED-37E3-FD40-9E2C-95D09B647E1A}"/>
                </a:ext>
              </a:extLst>
            </p:cNvPr>
            <p:cNvSpPr/>
            <p:nvPr/>
          </p:nvSpPr>
          <p:spPr bwMode="auto">
            <a:xfrm>
              <a:off x="6248400" y="1371600"/>
              <a:ext cx="609600" cy="685800"/>
            </a:xfrm>
            <a:prstGeom prst="roundRect">
              <a:avLst/>
            </a:prstGeom>
            <a:solidFill>
              <a:srgbClr val="FFCC66"/>
            </a:solidFill>
          </p:spPr>
          <p:style>
            <a:lnRef idx="0">
              <a:schemeClr val="accent6"/>
            </a:lnRef>
            <a:fillRef idx="3">
              <a:schemeClr val="accent6"/>
            </a:fillRef>
            <a:effectRef idx="3">
              <a:schemeClr val="accent6"/>
            </a:effectRef>
            <a:fontRef idx="minor">
              <a:schemeClr val="lt1"/>
            </a:fontRef>
          </p:style>
          <p:txBody>
            <a:bodyPr anchor="ctr"/>
            <a:lstStyle/>
            <a:p>
              <a:pPr algn="ctr" defTabSz="914400">
                <a:defRPr/>
              </a:pPr>
              <a:r>
                <a:rPr lang="en-US" sz="1600" b="1" dirty="0">
                  <a:solidFill>
                    <a:srgbClr val="FFCC66"/>
                  </a:solidFill>
                  <a:latin typeface="Calibri"/>
                </a:rPr>
                <a:t>App</a:t>
              </a:r>
            </a:p>
          </p:txBody>
        </p:sp>
        <p:sp>
          <p:nvSpPr>
            <p:cNvPr id="20" name="Rounded Rectangle 19">
              <a:extLst>
                <a:ext uri="{FF2B5EF4-FFF2-40B4-BE49-F238E27FC236}">
                  <a16:creationId xmlns:a16="http://schemas.microsoft.com/office/drawing/2014/main" id="{5A92E4E3-7FA3-9F4E-8155-A06DA5BB28AB}"/>
                </a:ext>
              </a:extLst>
            </p:cNvPr>
            <p:cNvSpPr/>
            <p:nvPr/>
          </p:nvSpPr>
          <p:spPr bwMode="auto">
            <a:xfrm>
              <a:off x="5943600" y="1371600"/>
              <a:ext cx="609600" cy="685800"/>
            </a:xfrm>
            <a:prstGeom prst="roundRect">
              <a:avLst/>
            </a:prstGeom>
            <a:solidFill>
              <a:srgbClr val="FFCC66"/>
            </a:solidFill>
          </p:spPr>
          <p:style>
            <a:lnRef idx="0">
              <a:schemeClr val="accent6"/>
            </a:lnRef>
            <a:fillRef idx="3">
              <a:schemeClr val="accent6"/>
            </a:fillRef>
            <a:effectRef idx="3">
              <a:schemeClr val="accent6"/>
            </a:effectRef>
            <a:fontRef idx="minor">
              <a:schemeClr val="lt1"/>
            </a:fontRef>
          </p:style>
          <p:txBody>
            <a:bodyPr anchor="ctr"/>
            <a:lstStyle/>
            <a:p>
              <a:pPr algn="ctr" defTabSz="914400">
                <a:defRPr/>
              </a:pPr>
              <a:r>
                <a:rPr lang="en-US" sz="1600" b="1" dirty="0">
                  <a:solidFill>
                    <a:srgbClr val="FFCC66"/>
                  </a:solidFill>
                  <a:latin typeface="Calibri"/>
                </a:rPr>
                <a:t>App</a:t>
              </a:r>
            </a:p>
          </p:txBody>
        </p:sp>
        <p:sp>
          <p:nvSpPr>
            <p:cNvPr id="21" name="Rounded Rectangle 20">
              <a:extLst>
                <a:ext uri="{FF2B5EF4-FFF2-40B4-BE49-F238E27FC236}">
                  <a16:creationId xmlns:a16="http://schemas.microsoft.com/office/drawing/2014/main" id="{E657948B-92D2-FE47-9E12-07B81900D9DB}"/>
                </a:ext>
              </a:extLst>
            </p:cNvPr>
            <p:cNvSpPr/>
            <p:nvPr/>
          </p:nvSpPr>
          <p:spPr bwMode="auto">
            <a:xfrm>
              <a:off x="5638800" y="1371600"/>
              <a:ext cx="609600" cy="685800"/>
            </a:xfrm>
            <a:prstGeom prst="roundRect">
              <a:avLst/>
            </a:prstGeom>
            <a:solidFill>
              <a:srgbClr val="FFCC66"/>
            </a:solidFill>
          </p:spPr>
          <p:style>
            <a:lnRef idx="0">
              <a:schemeClr val="accent6"/>
            </a:lnRef>
            <a:fillRef idx="3">
              <a:schemeClr val="accent6"/>
            </a:fillRef>
            <a:effectRef idx="3">
              <a:schemeClr val="accent6"/>
            </a:effectRef>
            <a:fontRef idx="minor">
              <a:schemeClr val="lt1"/>
            </a:fontRef>
          </p:style>
          <p:txBody>
            <a:bodyPr anchor="ctr"/>
            <a:lstStyle/>
            <a:p>
              <a:pPr algn="ctr" defTabSz="914400">
                <a:defRPr/>
              </a:pPr>
              <a:r>
                <a:rPr lang="en-US" sz="1600" b="1" dirty="0">
                  <a:solidFill>
                    <a:srgbClr val="FFCC66"/>
                  </a:solidFill>
                  <a:latin typeface="Calibri"/>
                </a:rPr>
                <a:t>App</a:t>
              </a:r>
            </a:p>
          </p:txBody>
        </p:sp>
        <p:sp>
          <p:nvSpPr>
            <p:cNvPr id="22" name="Rounded Rectangle 21">
              <a:extLst>
                <a:ext uri="{FF2B5EF4-FFF2-40B4-BE49-F238E27FC236}">
                  <a16:creationId xmlns:a16="http://schemas.microsoft.com/office/drawing/2014/main" id="{1368ABFE-D808-9649-B64C-4850B5E73426}"/>
                </a:ext>
              </a:extLst>
            </p:cNvPr>
            <p:cNvSpPr/>
            <p:nvPr/>
          </p:nvSpPr>
          <p:spPr bwMode="auto">
            <a:xfrm>
              <a:off x="5334000" y="1371600"/>
              <a:ext cx="914400" cy="685800"/>
            </a:xfrm>
            <a:prstGeom prst="roundRect">
              <a:avLst/>
            </a:prstGeom>
            <a:solidFill>
              <a:srgbClr val="FFCC66"/>
            </a:solidFill>
          </p:spPr>
          <p:style>
            <a:lnRef idx="0">
              <a:schemeClr val="accent6"/>
            </a:lnRef>
            <a:fillRef idx="3">
              <a:schemeClr val="accent6"/>
            </a:fillRef>
            <a:effectRef idx="3">
              <a:schemeClr val="accent6"/>
            </a:effectRef>
            <a:fontRef idx="minor">
              <a:schemeClr val="lt1"/>
            </a:fontRef>
          </p:style>
          <p:txBody>
            <a:bodyPr anchor="ctr"/>
            <a:lstStyle/>
            <a:p>
              <a:pPr algn="ctr" defTabSz="914400">
                <a:defRPr/>
              </a:pPr>
              <a:r>
                <a:rPr lang="en-US" sz="1400" b="1" dirty="0">
                  <a:solidFill>
                    <a:prstClr val="black"/>
                  </a:solidFill>
                  <a:latin typeface="Calibri"/>
                </a:rPr>
                <a:t>App</a:t>
              </a:r>
            </a:p>
          </p:txBody>
        </p:sp>
      </p:grpSp>
      <p:sp>
        <p:nvSpPr>
          <p:cNvPr id="23" name="Rounded Rectangle 22">
            <a:extLst>
              <a:ext uri="{FF2B5EF4-FFF2-40B4-BE49-F238E27FC236}">
                <a16:creationId xmlns:a16="http://schemas.microsoft.com/office/drawing/2014/main" id="{7C1C0D48-1D6C-5749-86FB-67FF039653D9}"/>
              </a:ext>
            </a:extLst>
          </p:cNvPr>
          <p:cNvSpPr/>
          <p:nvPr/>
        </p:nvSpPr>
        <p:spPr>
          <a:xfrm>
            <a:off x="2212931" y="1896593"/>
            <a:ext cx="1905000" cy="736600"/>
          </a:xfrm>
          <a:prstGeom prst="roundRect">
            <a:avLst/>
          </a:prstGeom>
          <a:solidFill>
            <a:srgbClr val="000090"/>
          </a:solidFill>
        </p:spPr>
        <p:style>
          <a:lnRef idx="0">
            <a:schemeClr val="accent2"/>
          </a:lnRef>
          <a:fillRef idx="3">
            <a:schemeClr val="accent2"/>
          </a:fillRef>
          <a:effectRef idx="3">
            <a:schemeClr val="accent2"/>
          </a:effectRef>
          <a:fontRef idx="minor">
            <a:schemeClr val="lt1"/>
          </a:fontRef>
        </p:style>
        <p:txBody>
          <a:bodyPr anchor="ctr"/>
          <a:lstStyle/>
          <a:p>
            <a:pPr algn="ctr" defTabSz="914400" fontAlgn="base">
              <a:spcBef>
                <a:spcPct val="0"/>
              </a:spcBef>
              <a:spcAft>
                <a:spcPct val="0"/>
              </a:spcAft>
              <a:defRPr/>
            </a:pPr>
            <a:r>
              <a:rPr lang="en-US" sz="2000" b="1" dirty="0">
                <a:solidFill>
                  <a:prstClr val="white"/>
                </a:solidFill>
                <a:latin typeface="+mj-lt"/>
                <a:ea typeface="ＭＳ Ｐゴシック" charset="-128"/>
                <a:cs typeface="ＭＳ Ｐゴシック" charset="-128"/>
              </a:rPr>
              <a:t>Specialized</a:t>
            </a:r>
          </a:p>
          <a:p>
            <a:pPr algn="ctr" defTabSz="914400" fontAlgn="base">
              <a:spcBef>
                <a:spcPct val="0"/>
              </a:spcBef>
              <a:spcAft>
                <a:spcPct val="0"/>
              </a:spcAft>
              <a:defRPr/>
            </a:pPr>
            <a:r>
              <a:rPr lang="en-US" sz="2000" b="1" dirty="0">
                <a:solidFill>
                  <a:prstClr val="white"/>
                </a:solidFill>
                <a:latin typeface="+mj-lt"/>
                <a:ea typeface="ＭＳ Ｐゴシック" charset="-128"/>
                <a:cs typeface="ＭＳ Ｐゴシック" charset="-128"/>
              </a:rPr>
              <a:t>Applications</a:t>
            </a:r>
          </a:p>
        </p:txBody>
      </p:sp>
      <p:sp>
        <p:nvSpPr>
          <p:cNvPr id="24" name="TextBox 23">
            <a:extLst>
              <a:ext uri="{FF2B5EF4-FFF2-40B4-BE49-F238E27FC236}">
                <a16:creationId xmlns:a16="http://schemas.microsoft.com/office/drawing/2014/main" id="{92861905-1A74-AA4A-AFCB-AE04EA2CD7A7}"/>
              </a:ext>
            </a:extLst>
          </p:cNvPr>
          <p:cNvSpPr txBox="1">
            <a:spLocks noChangeArrowheads="1"/>
          </p:cNvSpPr>
          <p:nvPr/>
        </p:nvSpPr>
        <p:spPr bwMode="auto">
          <a:xfrm>
            <a:off x="6685766" y="5101088"/>
            <a:ext cx="4172211" cy="14219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000" b="1">
                <a:solidFill>
                  <a:schemeClr val="tx1"/>
                </a:solidFill>
                <a:latin typeface="Helvetica" charset="0"/>
                <a:ea typeface="ＭＳ Ｐゴシック" charset="0"/>
                <a:cs typeface="ＭＳ Ｐゴシック" charset="0"/>
              </a:defRPr>
            </a:lvl1pPr>
            <a:lvl2pPr marL="37931725" indent="-37474525" eaLnBrk="0" hangingPunct="0">
              <a:defRPr sz="2000" b="1">
                <a:solidFill>
                  <a:schemeClr val="tx1"/>
                </a:solidFill>
                <a:latin typeface="Helvetica" charset="0"/>
                <a:ea typeface="ＭＳ Ｐゴシック" charset="0"/>
              </a:defRPr>
            </a:lvl2pPr>
            <a:lvl3pPr eaLnBrk="0" hangingPunct="0">
              <a:defRPr sz="2000" b="1">
                <a:solidFill>
                  <a:schemeClr val="tx1"/>
                </a:solidFill>
                <a:latin typeface="Helvetica" charset="0"/>
                <a:ea typeface="ＭＳ Ｐゴシック" charset="0"/>
              </a:defRPr>
            </a:lvl3pPr>
            <a:lvl4pPr eaLnBrk="0" hangingPunct="0">
              <a:defRPr sz="2000" b="1">
                <a:solidFill>
                  <a:schemeClr val="tx1"/>
                </a:solidFill>
                <a:latin typeface="Helvetica" charset="0"/>
                <a:ea typeface="ＭＳ Ｐゴシック" charset="0"/>
              </a:defRPr>
            </a:lvl4pPr>
            <a:lvl5pPr eaLnBrk="0" hangingPunct="0">
              <a:defRPr sz="2000" b="1">
                <a:solidFill>
                  <a:schemeClr val="tx1"/>
                </a:solidFill>
                <a:latin typeface="Helvetica" charset="0"/>
                <a:ea typeface="ＭＳ Ｐゴシック" charset="0"/>
              </a:defRPr>
            </a:lvl5pPr>
            <a:lvl6pPr marL="457200" eaLnBrk="0" fontAlgn="base" hangingPunct="0">
              <a:spcBef>
                <a:spcPct val="0"/>
              </a:spcBef>
              <a:spcAft>
                <a:spcPct val="0"/>
              </a:spcAft>
              <a:defRPr sz="2000" b="1">
                <a:solidFill>
                  <a:schemeClr val="tx1"/>
                </a:solidFill>
                <a:latin typeface="Helvetica" charset="0"/>
                <a:ea typeface="ＭＳ Ｐゴシック" charset="0"/>
              </a:defRPr>
            </a:lvl6pPr>
            <a:lvl7pPr marL="914400" eaLnBrk="0" fontAlgn="base" hangingPunct="0">
              <a:spcBef>
                <a:spcPct val="0"/>
              </a:spcBef>
              <a:spcAft>
                <a:spcPct val="0"/>
              </a:spcAft>
              <a:defRPr sz="2000" b="1">
                <a:solidFill>
                  <a:schemeClr val="tx1"/>
                </a:solidFill>
                <a:latin typeface="Helvetica" charset="0"/>
                <a:ea typeface="ＭＳ Ｐゴシック" charset="0"/>
              </a:defRPr>
            </a:lvl7pPr>
            <a:lvl8pPr marL="1371600" eaLnBrk="0" fontAlgn="base" hangingPunct="0">
              <a:spcBef>
                <a:spcPct val="0"/>
              </a:spcBef>
              <a:spcAft>
                <a:spcPct val="0"/>
              </a:spcAft>
              <a:defRPr sz="2000" b="1">
                <a:solidFill>
                  <a:schemeClr val="tx1"/>
                </a:solidFill>
                <a:latin typeface="Helvetica" charset="0"/>
                <a:ea typeface="ＭＳ Ｐゴシック" charset="0"/>
              </a:defRPr>
            </a:lvl8pPr>
            <a:lvl9pPr marL="1828800" eaLnBrk="0" fontAlgn="base" hangingPunct="0">
              <a:spcBef>
                <a:spcPct val="0"/>
              </a:spcBef>
              <a:spcAft>
                <a:spcPct val="0"/>
              </a:spcAft>
              <a:defRPr sz="2000" b="1">
                <a:solidFill>
                  <a:schemeClr val="tx1"/>
                </a:solidFill>
                <a:latin typeface="Helvetica" charset="0"/>
                <a:ea typeface="ＭＳ Ｐゴシック" charset="0"/>
              </a:defRPr>
            </a:lvl9pPr>
          </a:lstStyle>
          <a:p>
            <a:pPr algn="ctr" defTabSz="914400" eaLnBrk="1" fontAlgn="base" hangingPunct="1">
              <a:lnSpc>
                <a:spcPct val="90000"/>
              </a:lnSpc>
              <a:spcBef>
                <a:spcPct val="0"/>
              </a:spcBef>
              <a:spcAft>
                <a:spcPct val="0"/>
              </a:spcAft>
            </a:pPr>
            <a:r>
              <a:rPr lang="en-US" sz="2400" b="0" dirty="0">
                <a:solidFill>
                  <a:prstClr val="black"/>
                </a:solidFill>
                <a:latin typeface="+mn-lt"/>
              </a:rPr>
              <a:t>Horizontal</a:t>
            </a:r>
          </a:p>
          <a:p>
            <a:pPr algn="ctr" defTabSz="914400" eaLnBrk="1" fontAlgn="base" hangingPunct="1">
              <a:lnSpc>
                <a:spcPct val="90000"/>
              </a:lnSpc>
              <a:spcBef>
                <a:spcPct val="0"/>
              </a:spcBef>
              <a:spcAft>
                <a:spcPct val="0"/>
              </a:spcAft>
            </a:pPr>
            <a:r>
              <a:rPr lang="en-US" sz="2400" b="0" dirty="0">
                <a:solidFill>
                  <a:prstClr val="black"/>
                </a:solidFill>
                <a:latin typeface="+mn-lt"/>
              </a:rPr>
              <a:t>Open interfaces</a:t>
            </a:r>
          </a:p>
          <a:p>
            <a:pPr algn="ctr" defTabSz="914400" eaLnBrk="1" fontAlgn="base" hangingPunct="1">
              <a:lnSpc>
                <a:spcPct val="90000"/>
              </a:lnSpc>
              <a:spcBef>
                <a:spcPct val="0"/>
              </a:spcBef>
              <a:spcAft>
                <a:spcPct val="0"/>
              </a:spcAft>
            </a:pPr>
            <a:r>
              <a:rPr lang="en-US" sz="2400" b="0" dirty="0">
                <a:solidFill>
                  <a:prstClr val="black"/>
                </a:solidFill>
                <a:latin typeface="+mn-lt"/>
              </a:rPr>
              <a:t>Rapid innovation</a:t>
            </a:r>
          </a:p>
          <a:p>
            <a:pPr algn="ctr" defTabSz="914400" eaLnBrk="1" fontAlgn="base" hangingPunct="1">
              <a:lnSpc>
                <a:spcPct val="90000"/>
              </a:lnSpc>
              <a:spcBef>
                <a:spcPct val="0"/>
              </a:spcBef>
              <a:spcAft>
                <a:spcPct val="0"/>
              </a:spcAft>
            </a:pPr>
            <a:r>
              <a:rPr lang="en-US" sz="2400" b="0" dirty="0">
                <a:solidFill>
                  <a:prstClr val="black"/>
                </a:solidFill>
                <a:latin typeface="+mn-lt"/>
              </a:rPr>
              <a:t>Huge industry</a:t>
            </a:r>
          </a:p>
        </p:txBody>
      </p:sp>
      <p:grpSp>
        <p:nvGrpSpPr>
          <p:cNvPr id="26" name="Group 56">
            <a:extLst>
              <a:ext uri="{FF2B5EF4-FFF2-40B4-BE49-F238E27FC236}">
                <a16:creationId xmlns:a16="http://schemas.microsoft.com/office/drawing/2014/main" id="{FACA84D3-EBD1-3842-8204-78C0ECE7E0E8}"/>
              </a:ext>
            </a:extLst>
          </p:cNvPr>
          <p:cNvGrpSpPr>
            <a:grpSpLocks/>
          </p:cNvGrpSpPr>
          <p:nvPr/>
        </p:nvGrpSpPr>
        <p:grpSpPr bwMode="auto">
          <a:xfrm>
            <a:off x="7513486" y="3922880"/>
            <a:ext cx="2532996" cy="1044813"/>
            <a:chOff x="5308190" y="3212068"/>
            <a:chExt cx="3212311" cy="1359931"/>
          </a:xfrm>
        </p:grpSpPr>
        <p:sp>
          <p:nvSpPr>
            <p:cNvPr id="27" name="Rounded Rectangle 26">
              <a:extLst>
                <a:ext uri="{FF2B5EF4-FFF2-40B4-BE49-F238E27FC236}">
                  <a16:creationId xmlns:a16="http://schemas.microsoft.com/office/drawing/2014/main" id="{AF4F8BF1-E3C3-C241-9BBC-A61078965EBB}"/>
                </a:ext>
              </a:extLst>
            </p:cNvPr>
            <p:cNvSpPr/>
            <p:nvPr/>
          </p:nvSpPr>
          <p:spPr bwMode="auto">
            <a:xfrm>
              <a:off x="6096000" y="3874196"/>
              <a:ext cx="2424501" cy="697803"/>
            </a:xfrm>
            <a:prstGeom prst="roundRect">
              <a:avLst/>
            </a:prstGeom>
            <a:solidFill>
              <a:srgbClr val="000090"/>
            </a:solidFill>
          </p:spPr>
          <p:style>
            <a:lnRef idx="0">
              <a:schemeClr val="accent2"/>
            </a:lnRef>
            <a:fillRef idx="3">
              <a:schemeClr val="accent2"/>
            </a:fillRef>
            <a:effectRef idx="3">
              <a:schemeClr val="accent2"/>
            </a:effectRef>
            <a:fontRef idx="minor">
              <a:schemeClr val="lt1"/>
            </a:fontRef>
          </p:style>
          <p:txBody>
            <a:bodyPr anchor="ctr"/>
            <a:lstStyle/>
            <a:p>
              <a:pPr algn="ctr" defTabSz="914400" fontAlgn="base">
                <a:spcBef>
                  <a:spcPct val="0"/>
                </a:spcBef>
                <a:spcAft>
                  <a:spcPct val="0"/>
                </a:spcAft>
                <a:defRPr/>
              </a:pPr>
              <a:r>
                <a:rPr lang="en-US" sz="1600" b="1" dirty="0">
                  <a:solidFill>
                    <a:prstClr val="white"/>
                  </a:solidFill>
                  <a:latin typeface="Arial" charset="0"/>
                  <a:ea typeface="ＭＳ Ｐゴシック" charset="-128"/>
                  <a:cs typeface="ＭＳ Ｐゴシック" charset="-128"/>
                </a:rPr>
                <a:t>Microprocessor</a:t>
              </a:r>
            </a:p>
          </p:txBody>
        </p:sp>
        <p:grpSp>
          <p:nvGrpSpPr>
            <p:cNvPr id="29" name="Group 51">
              <a:extLst>
                <a:ext uri="{FF2B5EF4-FFF2-40B4-BE49-F238E27FC236}">
                  <a16:creationId xmlns:a16="http://schemas.microsoft.com/office/drawing/2014/main" id="{B5637E9E-4E32-4940-846C-B353CC889ACF}"/>
                </a:ext>
              </a:extLst>
            </p:cNvPr>
            <p:cNvGrpSpPr>
              <a:grpSpLocks/>
            </p:cNvGrpSpPr>
            <p:nvPr/>
          </p:nvGrpSpPr>
          <p:grpSpPr bwMode="auto">
            <a:xfrm>
              <a:off x="5308190" y="3212068"/>
              <a:ext cx="3121640" cy="440663"/>
              <a:chOff x="5384390" y="3200400"/>
              <a:chExt cx="3121640" cy="440663"/>
            </a:xfrm>
          </p:grpSpPr>
          <p:cxnSp>
            <p:nvCxnSpPr>
              <p:cNvPr id="30" name="Straight Connector 29">
                <a:extLst>
                  <a:ext uri="{FF2B5EF4-FFF2-40B4-BE49-F238E27FC236}">
                    <a16:creationId xmlns:a16="http://schemas.microsoft.com/office/drawing/2014/main" id="{37974EAD-28B9-A54C-ADA5-9BD26A800CE7}"/>
                  </a:ext>
                </a:extLst>
              </p:cNvPr>
              <p:cNvCxnSpPr/>
              <p:nvPr/>
            </p:nvCxnSpPr>
            <p:spPr>
              <a:xfrm>
                <a:off x="5384390" y="3424423"/>
                <a:ext cx="3121640" cy="450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31" name="TextBox 23">
                <a:extLst>
                  <a:ext uri="{FF2B5EF4-FFF2-40B4-BE49-F238E27FC236}">
                    <a16:creationId xmlns:a16="http://schemas.microsoft.com/office/drawing/2014/main" id="{8CD3B736-6797-F94E-A7DB-43FFFD728C5D}"/>
                  </a:ext>
                </a:extLst>
              </p:cNvPr>
              <p:cNvSpPr txBox="1">
                <a:spLocks noChangeArrowheads="1"/>
              </p:cNvSpPr>
              <p:nvPr/>
            </p:nvSpPr>
            <p:spPr bwMode="auto">
              <a:xfrm>
                <a:off x="5761913" y="3200400"/>
                <a:ext cx="2465881" cy="4406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000" b="1">
                    <a:solidFill>
                      <a:schemeClr val="tx1"/>
                    </a:solidFill>
                    <a:latin typeface="Helvetica" charset="0"/>
                    <a:ea typeface="ＭＳ Ｐゴシック" charset="0"/>
                    <a:cs typeface="ＭＳ Ｐゴシック" charset="0"/>
                  </a:defRPr>
                </a:lvl1pPr>
                <a:lvl2pPr marL="37931725" indent="-37474525" eaLnBrk="0" hangingPunct="0">
                  <a:defRPr sz="2000" b="1">
                    <a:solidFill>
                      <a:schemeClr val="tx1"/>
                    </a:solidFill>
                    <a:latin typeface="Helvetica" charset="0"/>
                    <a:ea typeface="ＭＳ Ｐゴシック" charset="0"/>
                  </a:defRPr>
                </a:lvl2pPr>
                <a:lvl3pPr eaLnBrk="0" hangingPunct="0">
                  <a:defRPr sz="2000" b="1">
                    <a:solidFill>
                      <a:schemeClr val="tx1"/>
                    </a:solidFill>
                    <a:latin typeface="Helvetica" charset="0"/>
                    <a:ea typeface="ＭＳ Ｐゴシック" charset="0"/>
                  </a:defRPr>
                </a:lvl3pPr>
                <a:lvl4pPr eaLnBrk="0" hangingPunct="0">
                  <a:defRPr sz="2000" b="1">
                    <a:solidFill>
                      <a:schemeClr val="tx1"/>
                    </a:solidFill>
                    <a:latin typeface="Helvetica" charset="0"/>
                    <a:ea typeface="ＭＳ Ｐゴシック" charset="0"/>
                  </a:defRPr>
                </a:lvl4pPr>
                <a:lvl5pPr eaLnBrk="0" hangingPunct="0">
                  <a:defRPr sz="2000" b="1">
                    <a:solidFill>
                      <a:schemeClr val="tx1"/>
                    </a:solidFill>
                    <a:latin typeface="Helvetica" charset="0"/>
                    <a:ea typeface="ＭＳ Ｐゴシック" charset="0"/>
                  </a:defRPr>
                </a:lvl5pPr>
                <a:lvl6pPr marL="457200" eaLnBrk="0" fontAlgn="base" hangingPunct="0">
                  <a:spcBef>
                    <a:spcPct val="0"/>
                  </a:spcBef>
                  <a:spcAft>
                    <a:spcPct val="0"/>
                  </a:spcAft>
                  <a:defRPr sz="2000" b="1">
                    <a:solidFill>
                      <a:schemeClr val="tx1"/>
                    </a:solidFill>
                    <a:latin typeface="Helvetica" charset="0"/>
                    <a:ea typeface="ＭＳ Ｐゴシック" charset="0"/>
                  </a:defRPr>
                </a:lvl6pPr>
                <a:lvl7pPr marL="914400" eaLnBrk="0" fontAlgn="base" hangingPunct="0">
                  <a:spcBef>
                    <a:spcPct val="0"/>
                  </a:spcBef>
                  <a:spcAft>
                    <a:spcPct val="0"/>
                  </a:spcAft>
                  <a:defRPr sz="2000" b="1">
                    <a:solidFill>
                      <a:schemeClr val="tx1"/>
                    </a:solidFill>
                    <a:latin typeface="Helvetica" charset="0"/>
                    <a:ea typeface="ＭＳ Ｐゴシック" charset="0"/>
                  </a:defRPr>
                </a:lvl7pPr>
                <a:lvl8pPr marL="1371600" eaLnBrk="0" fontAlgn="base" hangingPunct="0">
                  <a:spcBef>
                    <a:spcPct val="0"/>
                  </a:spcBef>
                  <a:spcAft>
                    <a:spcPct val="0"/>
                  </a:spcAft>
                  <a:defRPr sz="2000" b="1">
                    <a:solidFill>
                      <a:schemeClr val="tx1"/>
                    </a:solidFill>
                    <a:latin typeface="Helvetica" charset="0"/>
                    <a:ea typeface="ＭＳ Ｐゴシック" charset="0"/>
                  </a:defRPr>
                </a:lvl8pPr>
                <a:lvl9pPr marL="1828800" eaLnBrk="0" fontAlgn="base" hangingPunct="0">
                  <a:spcBef>
                    <a:spcPct val="0"/>
                  </a:spcBef>
                  <a:spcAft>
                    <a:spcPct val="0"/>
                  </a:spcAft>
                  <a:defRPr sz="2000" b="1">
                    <a:solidFill>
                      <a:schemeClr val="tx1"/>
                    </a:solidFill>
                    <a:latin typeface="Helvetica" charset="0"/>
                    <a:ea typeface="ＭＳ Ｐゴシック" charset="0"/>
                  </a:defRPr>
                </a:lvl9pPr>
              </a:lstStyle>
              <a:p>
                <a:pPr algn="ctr" defTabSz="914400" eaLnBrk="1" fontAlgn="base" hangingPunct="1">
                  <a:spcBef>
                    <a:spcPct val="0"/>
                  </a:spcBef>
                  <a:spcAft>
                    <a:spcPct val="0"/>
                  </a:spcAft>
                </a:pPr>
                <a:r>
                  <a:rPr lang="en-US" sz="1600" dirty="0">
                    <a:solidFill>
                      <a:prstClr val="black"/>
                    </a:solidFill>
                    <a:latin typeface="Arial" charset="0"/>
                  </a:rPr>
                  <a:t>Open Interface</a:t>
                </a:r>
              </a:p>
            </p:txBody>
          </p:sp>
        </p:grpSp>
      </p:grpSp>
      <p:sp>
        <p:nvSpPr>
          <p:cNvPr id="42" name="TextBox 41">
            <a:extLst>
              <a:ext uri="{FF2B5EF4-FFF2-40B4-BE49-F238E27FC236}">
                <a16:creationId xmlns:a16="http://schemas.microsoft.com/office/drawing/2014/main" id="{0BE7CBDD-13E0-9349-9E5E-321561EDCACA}"/>
              </a:ext>
            </a:extLst>
          </p:cNvPr>
          <p:cNvSpPr txBox="1"/>
          <p:nvPr/>
        </p:nvSpPr>
        <p:spPr>
          <a:xfrm>
            <a:off x="152871" y="6550399"/>
            <a:ext cx="2254418" cy="276999"/>
          </a:xfrm>
          <a:prstGeom prst="rect">
            <a:avLst/>
          </a:prstGeom>
          <a:noFill/>
        </p:spPr>
        <p:txBody>
          <a:bodyPr wrap="none" rtlCol="0">
            <a:spAutoFit/>
          </a:bodyPr>
          <a:lstStyle/>
          <a:p>
            <a:r>
              <a:rPr lang="en-US" sz="1200" dirty="0"/>
              <a:t>* Slide  courtesy: N. McKeown</a:t>
            </a:r>
          </a:p>
        </p:txBody>
      </p:sp>
      <p:grpSp>
        <p:nvGrpSpPr>
          <p:cNvPr id="53" name="Group 52">
            <a:extLst>
              <a:ext uri="{FF2B5EF4-FFF2-40B4-BE49-F238E27FC236}">
                <a16:creationId xmlns:a16="http://schemas.microsoft.com/office/drawing/2014/main" id="{D74F9DCD-65BF-2B44-93FA-F3BAEA2A5B2F}"/>
              </a:ext>
            </a:extLst>
          </p:cNvPr>
          <p:cNvGrpSpPr/>
          <p:nvPr/>
        </p:nvGrpSpPr>
        <p:grpSpPr>
          <a:xfrm>
            <a:off x="7027102" y="2344247"/>
            <a:ext cx="3575135" cy="1597091"/>
            <a:chOff x="6751530" y="2043623"/>
            <a:chExt cx="3575135" cy="1597091"/>
          </a:xfrm>
        </p:grpSpPr>
        <p:sp>
          <p:nvSpPr>
            <p:cNvPr id="36" name="TextBox 23">
              <a:extLst>
                <a:ext uri="{FF2B5EF4-FFF2-40B4-BE49-F238E27FC236}">
                  <a16:creationId xmlns:a16="http://schemas.microsoft.com/office/drawing/2014/main" id="{2A4BDC74-4343-694A-A748-C85FF0A083EB}"/>
                </a:ext>
              </a:extLst>
            </p:cNvPr>
            <p:cNvSpPr txBox="1">
              <a:spLocks noChangeArrowheads="1"/>
            </p:cNvSpPr>
            <p:nvPr/>
          </p:nvSpPr>
          <p:spPr bwMode="auto">
            <a:xfrm>
              <a:off x="7864926" y="2718201"/>
              <a:ext cx="412292"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000" b="1">
                  <a:solidFill>
                    <a:schemeClr val="tx1"/>
                  </a:solidFill>
                  <a:latin typeface="Helvetica" charset="0"/>
                  <a:ea typeface="ＭＳ Ｐゴシック" charset="0"/>
                  <a:cs typeface="ＭＳ Ｐゴシック" charset="0"/>
                </a:defRPr>
              </a:lvl1pPr>
              <a:lvl2pPr marL="37931725" indent="-37474525" eaLnBrk="0" hangingPunct="0">
                <a:defRPr sz="2000" b="1">
                  <a:solidFill>
                    <a:schemeClr val="tx1"/>
                  </a:solidFill>
                  <a:latin typeface="Helvetica" charset="0"/>
                  <a:ea typeface="ＭＳ Ｐゴシック" charset="0"/>
                </a:defRPr>
              </a:lvl2pPr>
              <a:lvl3pPr eaLnBrk="0" hangingPunct="0">
                <a:defRPr sz="2000" b="1">
                  <a:solidFill>
                    <a:schemeClr val="tx1"/>
                  </a:solidFill>
                  <a:latin typeface="Helvetica" charset="0"/>
                  <a:ea typeface="ＭＳ Ｐゴシック" charset="0"/>
                </a:defRPr>
              </a:lvl3pPr>
              <a:lvl4pPr eaLnBrk="0" hangingPunct="0">
                <a:defRPr sz="2000" b="1">
                  <a:solidFill>
                    <a:schemeClr val="tx1"/>
                  </a:solidFill>
                  <a:latin typeface="Helvetica" charset="0"/>
                  <a:ea typeface="ＭＳ Ｐゴシック" charset="0"/>
                </a:defRPr>
              </a:lvl4pPr>
              <a:lvl5pPr eaLnBrk="0" hangingPunct="0">
                <a:defRPr sz="2000" b="1">
                  <a:solidFill>
                    <a:schemeClr val="tx1"/>
                  </a:solidFill>
                  <a:latin typeface="Helvetica" charset="0"/>
                  <a:ea typeface="ＭＳ Ｐゴシック" charset="0"/>
                </a:defRPr>
              </a:lvl5pPr>
              <a:lvl6pPr marL="457200" eaLnBrk="0" fontAlgn="base" hangingPunct="0">
                <a:spcBef>
                  <a:spcPct val="0"/>
                </a:spcBef>
                <a:spcAft>
                  <a:spcPct val="0"/>
                </a:spcAft>
                <a:defRPr sz="2000" b="1">
                  <a:solidFill>
                    <a:schemeClr val="tx1"/>
                  </a:solidFill>
                  <a:latin typeface="Helvetica" charset="0"/>
                  <a:ea typeface="ＭＳ Ｐゴシック" charset="0"/>
                </a:defRPr>
              </a:lvl6pPr>
              <a:lvl7pPr marL="914400" eaLnBrk="0" fontAlgn="base" hangingPunct="0">
                <a:spcBef>
                  <a:spcPct val="0"/>
                </a:spcBef>
                <a:spcAft>
                  <a:spcPct val="0"/>
                </a:spcAft>
                <a:defRPr sz="2000" b="1">
                  <a:solidFill>
                    <a:schemeClr val="tx1"/>
                  </a:solidFill>
                  <a:latin typeface="Helvetica" charset="0"/>
                  <a:ea typeface="ＭＳ Ｐゴシック" charset="0"/>
                </a:defRPr>
              </a:lvl7pPr>
              <a:lvl8pPr marL="1371600" eaLnBrk="0" fontAlgn="base" hangingPunct="0">
                <a:spcBef>
                  <a:spcPct val="0"/>
                </a:spcBef>
                <a:spcAft>
                  <a:spcPct val="0"/>
                </a:spcAft>
                <a:defRPr sz="2000" b="1">
                  <a:solidFill>
                    <a:schemeClr val="tx1"/>
                  </a:solidFill>
                  <a:latin typeface="Helvetica" charset="0"/>
                  <a:ea typeface="ＭＳ Ｐゴシック" charset="0"/>
                </a:defRPr>
              </a:lvl8pPr>
              <a:lvl9pPr marL="1828800" eaLnBrk="0" fontAlgn="base" hangingPunct="0">
                <a:spcBef>
                  <a:spcPct val="0"/>
                </a:spcBef>
                <a:spcAft>
                  <a:spcPct val="0"/>
                </a:spcAft>
                <a:defRPr sz="2000" b="1">
                  <a:solidFill>
                    <a:schemeClr val="tx1"/>
                  </a:solidFill>
                  <a:latin typeface="Helvetica" charset="0"/>
                  <a:ea typeface="ＭＳ Ｐゴシック" charset="0"/>
                </a:defRPr>
              </a:lvl9pPr>
            </a:lstStyle>
            <a:p>
              <a:pPr algn="ctr" defTabSz="914400" eaLnBrk="1" fontAlgn="base" hangingPunct="1">
                <a:spcBef>
                  <a:spcPct val="0"/>
                </a:spcBef>
                <a:spcAft>
                  <a:spcPct val="0"/>
                </a:spcAft>
              </a:pPr>
              <a:r>
                <a:rPr lang="en-US" b="0" i="1" dirty="0">
                  <a:solidFill>
                    <a:prstClr val="black"/>
                  </a:solidFill>
                  <a:latin typeface="+mn-lt"/>
                </a:rPr>
                <a:t>or</a:t>
              </a:r>
            </a:p>
          </p:txBody>
        </p:sp>
        <p:sp>
          <p:nvSpPr>
            <p:cNvPr id="37" name="TextBox 24">
              <a:extLst>
                <a:ext uri="{FF2B5EF4-FFF2-40B4-BE49-F238E27FC236}">
                  <a16:creationId xmlns:a16="http://schemas.microsoft.com/office/drawing/2014/main" id="{8ED40C4A-1DDE-D949-AFD4-640982319FB9}"/>
                </a:ext>
              </a:extLst>
            </p:cNvPr>
            <p:cNvSpPr txBox="1">
              <a:spLocks noChangeArrowheads="1"/>
            </p:cNvSpPr>
            <p:nvPr/>
          </p:nvSpPr>
          <p:spPr bwMode="auto">
            <a:xfrm>
              <a:off x="9007926" y="2706533"/>
              <a:ext cx="412292"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000" b="1">
                  <a:solidFill>
                    <a:schemeClr val="tx1"/>
                  </a:solidFill>
                  <a:latin typeface="Helvetica" charset="0"/>
                  <a:ea typeface="ＭＳ Ｐゴシック" charset="0"/>
                  <a:cs typeface="ＭＳ Ｐゴシック" charset="0"/>
                </a:defRPr>
              </a:lvl1pPr>
              <a:lvl2pPr marL="37931725" indent="-37474525" eaLnBrk="0" hangingPunct="0">
                <a:defRPr sz="2000" b="1">
                  <a:solidFill>
                    <a:schemeClr val="tx1"/>
                  </a:solidFill>
                  <a:latin typeface="Helvetica" charset="0"/>
                  <a:ea typeface="ＭＳ Ｐゴシック" charset="0"/>
                </a:defRPr>
              </a:lvl2pPr>
              <a:lvl3pPr eaLnBrk="0" hangingPunct="0">
                <a:defRPr sz="2000" b="1">
                  <a:solidFill>
                    <a:schemeClr val="tx1"/>
                  </a:solidFill>
                  <a:latin typeface="Helvetica" charset="0"/>
                  <a:ea typeface="ＭＳ Ｐゴシック" charset="0"/>
                </a:defRPr>
              </a:lvl3pPr>
              <a:lvl4pPr eaLnBrk="0" hangingPunct="0">
                <a:defRPr sz="2000" b="1">
                  <a:solidFill>
                    <a:schemeClr val="tx1"/>
                  </a:solidFill>
                  <a:latin typeface="Helvetica" charset="0"/>
                  <a:ea typeface="ＭＳ Ｐゴシック" charset="0"/>
                </a:defRPr>
              </a:lvl4pPr>
              <a:lvl5pPr eaLnBrk="0" hangingPunct="0">
                <a:defRPr sz="2000" b="1">
                  <a:solidFill>
                    <a:schemeClr val="tx1"/>
                  </a:solidFill>
                  <a:latin typeface="Helvetica" charset="0"/>
                  <a:ea typeface="ＭＳ Ｐゴシック" charset="0"/>
                </a:defRPr>
              </a:lvl5pPr>
              <a:lvl6pPr marL="457200" eaLnBrk="0" fontAlgn="base" hangingPunct="0">
                <a:spcBef>
                  <a:spcPct val="0"/>
                </a:spcBef>
                <a:spcAft>
                  <a:spcPct val="0"/>
                </a:spcAft>
                <a:defRPr sz="2000" b="1">
                  <a:solidFill>
                    <a:schemeClr val="tx1"/>
                  </a:solidFill>
                  <a:latin typeface="Helvetica" charset="0"/>
                  <a:ea typeface="ＭＳ Ｐゴシック" charset="0"/>
                </a:defRPr>
              </a:lvl6pPr>
              <a:lvl7pPr marL="914400" eaLnBrk="0" fontAlgn="base" hangingPunct="0">
                <a:spcBef>
                  <a:spcPct val="0"/>
                </a:spcBef>
                <a:spcAft>
                  <a:spcPct val="0"/>
                </a:spcAft>
                <a:defRPr sz="2000" b="1">
                  <a:solidFill>
                    <a:schemeClr val="tx1"/>
                  </a:solidFill>
                  <a:latin typeface="Helvetica" charset="0"/>
                  <a:ea typeface="ＭＳ Ｐゴシック" charset="0"/>
                </a:defRPr>
              </a:lvl7pPr>
              <a:lvl8pPr marL="1371600" eaLnBrk="0" fontAlgn="base" hangingPunct="0">
                <a:spcBef>
                  <a:spcPct val="0"/>
                </a:spcBef>
                <a:spcAft>
                  <a:spcPct val="0"/>
                </a:spcAft>
                <a:defRPr sz="2000" b="1">
                  <a:solidFill>
                    <a:schemeClr val="tx1"/>
                  </a:solidFill>
                  <a:latin typeface="Helvetica" charset="0"/>
                  <a:ea typeface="ＭＳ Ｐゴシック" charset="0"/>
                </a:defRPr>
              </a:lvl8pPr>
              <a:lvl9pPr marL="1828800" eaLnBrk="0" fontAlgn="base" hangingPunct="0">
                <a:spcBef>
                  <a:spcPct val="0"/>
                </a:spcBef>
                <a:spcAft>
                  <a:spcPct val="0"/>
                </a:spcAft>
                <a:defRPr sz="2000" b="1">
                  <a:solidFill>
                    <a:schemeClr val="tx1"/>
                  </a:solidFill>
                  <a:latin typeface="Helvetica" charset="0"/>
                  <a:ea typeface="ＭＳ Ｐゴシック" charset="0"/>
                </a:defRPr>
              </a:lvl9pPr>
            </a:lstStyle>
            <a:p>
              <a:pPr algn="ctr" defTabSz="914400" eaLnBrk="1" fontAlgn="base" hangingPunct="1">
                <a:spcBef>
                  <a:spcPct val="0"/>
                </a:spcBef>
                <a:spcAft>
                  <a:spcPct val="0"/>
                </a:spcAft>
              </a:pPr>
              <a:r>
                <a:rPr lang="en-US" dirty="0">
                  <a:solidFill>
                    <a:prstClr val="black"/>
                  </a:solidFill>
                  <a:latin typeface="+mn-lt"/>
                </a:rPr>
                <a:t>or</a:t>
              </a:r>
            </a:p>
          </p:txBody>
        </p:sp>
        <p:grpSp>
          <p:nvGrpSpPr>
            <p:cNvPr id="38" name="Group 52">
              <a:extLst>
                <a:ext uri="{FF2B5EF4-FFF2-40B4-BE49-F238E27FC236}">
                  <a16:creationId xmlns:a16="http://schemas.microsoft.com/office/drawing/2014/main" id="{F5EFFD42-FF20-9542-A0C8-56A2BD25C0C7}"/>
                </a:ext>
              </a:extLst>
            </p:cNvPr>
            <p:cNvGrpSpPr>
              <a:grpSpLocks/>
            </p:cNvGrpSpPr>
            <p:nvPr/>
          </p:nvGrpSpPr>
          <p:grpSpPr bwMode="auto">
            <a:xfrm>
              <a:off x="7216411" y="2043623"/>
              <a:ext cx="2590800" cy="338554"/>
              <a:chOff x="5806858" y="3260868"/>
              <a:chExt cx="2590800" cy="338554"/>
            </a:xfrm>
          </p:grpSpPr>
          <p:cxnSp>
            <p:nvCxnSpPr>
              <p:cNvPr id="39" name="Straight Connector 38">
                <a:extLst>
                  <a:ext uri="{FF2B5EF4-FFF2-40B4-BE49-F238E27FC236}">
                    <a16:creationId xmlns:a16="http://schemas.microsoft.com/office/drawing/2014/main" id="{397E7461-5099-A44B-806E-2E1E189AA593}"/>
                  </a:ext>
                </a:extLst>
              </p:cNvPr>
              <p:cNvCxnSpPr/>
              <p:nvPr/>
            </p:nvCxnSpPr>
            <p:spPr>
              <a:xfrm>
                <a:off x="5806858" y="3427413"/>
                <a:ext cx="2590800" cy="1587"/>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40" name="TextBox 23">
                <a:extLst>
                  <a:ext uri="{FF2B5EF4-FFF2-40B4-BE49-F238E27FC236}">
                    <a16:creationId xmlns:a16="http://schemas.microsoft.com/office/drawing/2014/main" id="{D1451D5C-DF4C-E74B-B024-F0A9F41BA975}"/>
                  </a:ext>
                </a:extLst>
              </p:cNvPr>
              <p:cNvSpPr txBox="1">
                <a:spLocks noChangeArrowheads="1"/>
              </p:cNvSpPr>
              <p:nvPr/>
            </p:nvSpPr>
            <p:spPr bwMode="auto">
              <a:xfrm>
                <a:off x="6287547" y="3260868"/>
                <a:ext cx="1621357" cy="33855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000" b="1">
                    <a:solidFill>
                      <a:schemeClr val="tx1"/>
                    </a:solidFill>
                    <a:latin typeface="Helvetica" charset="0"/>
                    <a:ea typeface="ＭＳ Ｐゴシック" charset="0"/>
                    <a:cs typeface="ＭＳ Ｐゴシック" charset="0"/>
                  </a:defRPr>
                </a:lvl1pPr>
                <a:lvl2pPr marL="37931725" indent="-37474525" eaLnBrk="0" hangingPunct="0">
                  <a:defRPr sz="2000" b="1">
                    <a:solidFill>
                      <a:schemeClr val="tx1"/>
                    </a:solidFill>
                    <a:latin typeface="Helvetica" charset="0"/>
                    <a:ea typeface="ＭＳ Ｐゴシック" charset="0"/>
                  </a:defRPr>
                </a:lvl2pPr>
                <a:lvl3pPr eaLnBrk="0" hangingPunct="0">
                  <a:defRPr sz="2000" b="1">
                    <a:solidFill>
                      <a:schemeClr val="tx1"/>
                    </a:solidFill>
                    <a:latin typeface="Helvetica" charset="0"/>
                    <a:ea typeface="ＭＳ Ｐゴシック" charset="0"/>
                  </a:defRPr>
                </a:lvl3pPr>
                <a:lvl4pPr eaLnBrk="0" hangingPunct="0">
                  <a:defRPr sz="2000" b="1">
                    <a:solidFill>
                      <a:schemeClr val="tx1"/>
                    </a:solidFill>
                    <a:latin typeface="Helvetica" charset="0"/>
                    <a:ea typeface="ＭＳ Ｐゴシック" charset="0"/>
                  </a:defRPr>
                </a:lvl4pPr>
                <a:lvl5pPr eaLnBrk="0" hangingPunct="0">
                  <a:defRPr sz="2000" b="1">
                    <a:solidFill>
                      <a:schemeClr val="tx1"/>
                    </a:solidFill>
                    <a:latin typeface="Helvetica" charset="0"/>
                    <a:ea typeface="ＭＳ Ｐゴシック" charset="0"/>
                  </a:defRPr>
                </a:lvl5pPr>
                <a:lvl6pPr marL="457200" eaLnBrk="0" fontAlgn="base" hangingPunct="0">
                  <a:spcBef>
                    <a:spcPct val="0"/>
                  </a:spcBef>
                  <a:spcAft>
                    <a:spcPct val="0"/>
                  </a:spcAft>
                  <a:defRPr sz="2000" b="1">
                    <a:solidFill>
                      <a:schemeClr val="tx1"/>
                    </a:solidFill>
                    <a:latin typeface="Helvetica" charset="0"/>
                    <a:ea typeface="ＭＳ Ｐゴシック" charset="0"/>
                  </a:defRPr>
                </a:lvl6pPr>
                <a:lvl7pPr marL="914400" eaLnBrk="0" fontAlgn="base" hangingPunct="0">
                  <a:spcBef>
                    <a:spcPct val="0"/>
                  </a:spcBef>
                  <a:spcAft>
                    <a:spcPct val="0"/>
                  </a:spcAft>
                  <a:defRPr sz="2000" b="1">
                    <a:solidFill>
                      <a:schemeClr val="tx1"/>
                    </a:solidFill>
                    <a:latin typeface="Helvetica" charset="0"/>
                    <a:ea typeface="ＭＳ Ｐゴシック" charset="0"/>
                  </a:defRPr>
                </a:lvl7pPr>
                <a:lvl8pPr marL="1371600" eaLnBrk="0" fontAlgn="base" hangingPunct="0">
                  <a:spcBef>
                    <a:spcPct val="0"/>
                  </a:spcBef>
                  <a:spcAft>
                    <a:spcPct val="0"/>
                  </a:spcAft>
                  <a:defRPr sz="2000" b="1">
                    <a:solidFill>
                      <a:schemeClr val="tx1"/>
                    </a:solidFill>
                    <a:latin typeface="Helvetica" charset="0"/>
                    <a:ea typeface="ＭＳ Ｐゴシック" charset="0"/>
                  </a:defRPr>
                </a:lvl8pPr>
                <a:lvl9pPr marL="1828800" eaLnBrk="0" fontAlgn="base" hangingPunct="0">
                  <a:spcBef>
                    <a:spcPct val="0"/>
                  </a:spcBef>
                  <a:spcAft>
                    <a:spcPct val="0"/>
                  </a:spcAft>
                  <a:defRPr sz="2000" b="1">
                    <a:solidFill>
                      <a:schemeClr val="tx1"/>
                    </a:solidFill>
                    <a:latin typeface="Helvetica" charset="0"/>
                    <a:ea typeface="ＭＳ Ｐゴシック" charset="0"/>
                  </a:defRPr>
                </a:lvl9pPr>
              </a:lstStyle>
              <a:p>
                <a:pPr algn="ctr" defTabSz="914400" eaLnBrk="1" fontAlgn="base" hangingPunct="1">
                  <a:spcBef>
                    <a:spcPct val="0"/>
                  </a:spcBef>
                  <a:spcAft>
                    <a:spcPct val="0"/>
                  </a:spcAft>
                </a:pPr>
                <a:r>
                  <a:rPr lang="en-US" sz="1600" dirty="0">
                    <a:solidFill>
                      <a:prstClr val="black"/>
                    </a:solidFill>
                    <a:latin typeface="Arial" charset="0"/>
                  </a:rPr>
                  <a:t>Open Interface</a:t>
                </a:r>
              </a:p>
            </p:txBody>
          </p:sp>
        </p:grpSp>
        <p:grpSp>
          <p:nvGrpSpPr>
            <p:cNvPr id="48" name="Group 47">
              <a:extLst>
                <a:ext uri="{FF2B5EF4-FFF2-40B4-BE49-F238E27FC236}">
                  <a16:creationId xmlns:a16="http://schemas.microsoft.com/office/drawing/2014/main" id="{913C6582-D002-B947-ADEA-9350E7BF41B7}"/>
                </a:ext>
              </a:extLst>
            </p:cNvPr>
            <p:cNvGrpSpPr/>
            <p:nvPr/>
          </p:nvGrpSpPr>
          <p:grpSpPr>
            <a:xfrm>
              <a:off x="6751530" y="2505206"/>
              <a:ext cx="1060162" cy="1108367"/>
              <a:chOff x="6914368" y="2467628"/>
              <a:chExt cx="1060162" cy="1108367"/>
            </a:xfrm>
          </p:grpSpPr>
          <p:pic>
            <p:nvPicPr>
              <p:cNvPr id="44" name="Picture 43">
                <a:extLst>
                  <a:ext uri="{FF2B5EF4-FFF2-40B4-BE49-F238E27FC236}">
                    <a16:creationId xmlns:a16="http://schemas.microsoft.com/office/drawing/2014/main" id="{50E78C78-BCB0-2347-9C1B-233CCCD2C5E8}"/>
                  </a:ext>
                </a:extLst>
              </p:cNvPr>
              <p:cNvPicPr>
                <a:picLocks noChangeAspect="1"/>
              </p:cNvPicPr>
              <p:nvPr/>
            </p:nvPicPr>
            <p:blipFill>
              <a:blip r:embed="rId4"/>
              <a:stretch>
                <a:fillRect/>
              </a:stretch>
            </p:blipFill>
            <p:spPr>
              <a:xfrm>
                <a:off x="6930000" y="2467628"/>
                <a:ext cx="1026811" cy="788444"/>
              </a:xfrm>
              <a:prstGeom prst="rect">
                <a:avLst/>
              </a:prstGeom>
            </p:spPr>
          </p:pic>
          <p:sp>
            <p:nvSpPr>
              <p:cNvPr id="47" name="TextBox 46">
                <a:extLst>
                  <a:ext uri="{FF2B5EF4-FFF2-40B4-BE49-F238E27FC236}">
                    <a16:creationId xmlns:a16="http://schemas.microsoft.com/office/drawing/2014/main" id="{3C85EF8D-B7E7-D84A-86F9-C7DB87B94C88}"/>
                  </a:ext>
                </a:extLst>
              </p:cNvPr>
              <p:cNvSpPr txBox="1"/>
              <p:nvPr/>
            </p:nvSpPr>
            <p:spPr>
              <a:xfrm>
                <a:off x="6914368" y="3206663"/>
                <a:ext cx="1060162" cy="369332"/>
              </a:xfrm>
              <a:prstGeom prst="rect">
                <a:avLst/>
              </a:prstGeom>
              <a:noFill/>
            </p:spPr>
            <p:txBody>
              <a:bodyPr wrap="none" rtlCol="0">
                <a:spAutoFit/>
              </a:bodyPr>
              <a:lstStyle/>
              <a:p>
                <a:r>
                  <a:rPr lang="en-US" dirty="0"/>
                  <a:t>Windows</a:t>
                </a:r>
              </a:p>
            </p:txBody>
          </p:sp>
        </p:grpSp>
        <p:grpSp>
          <p:nvGrpSpPr>
            <p:cNvPr id="49" name="Group 48">
              <a:extLst>
                <a:ext uri="{FF2B5EF4-FFF2-40B4-BE49-F238E27FC236}">
                  <a16:creationId xmlns:a16="http://schemas.microsoft.com/office/drawing/2014/main" id="{558F6482-06CD-7C45-8A8E-3A316A33259A}"/>
                </a:ext>
              </a:extLst>
            </p:cNvPr>
            <p:cNvGrpSpPr/>
            <p:nvPr/>
          </p:nvGrpSpPr>
          <p:grpSpPr>
            <a:xfrm>
              <a:off x="8166970" y="2450566"/>
              <a:ext cx="763916" cy="1190148"/>
              <a:chOff x="5173249" y="6258478"/>
              <a:chExt cx="763916" cy="1190148"/>
            </a:xfrm>
          </p:grpSpPr>
          <p:pic>
            <p:nvPicPr>
              <p:cNvPr id="46" name="Picture 45" descr="A picture containing table, toy, yellow&#10;&#10;Description automatically generated">
                <a:extLst>
                  <a:ext uri="{FF2B5EF4-FFF2-40B4-BE49-F238E27FC236}">
                    <a16:creationId xmlns:a16="http://schemas.microsoft.com/office/drawing/2014/main" id="{265C7ED0-C582-DF48-926F-149A44CA4BF5}"/>
                  </a:ext>
                </a:extLst>
              </p:cNvPr>
              <p:cNvPicPr>
                <a:picLocks noChangeAspect="1"/>
              </p:cNvPicPr>
              <p:nvPr/>
            </p:nvPicPr>
            <p:blipFill>
              <a:blip r:embed="rId5"/>
              <a:stretch>
                <a:fillRect/>
              </a:stretch>
            </p:blipFill>
            <p:spPr>
              <a:xfrm>
                <a:off x="5173249" y="6258478"/>
                <a:ext cx="763916" cy="900148"/>
              </a:xfrm>
              <a:prstGeom prst="rect">
                <a:avLst/>
              </a:prstGeom>
            </p:spPr>
          </p:pic>
          <p:sp>
            <p:nvSpPr>
              <p:cNvPr id="50" name="TextBox 49">
                <a:extLst>
                  <a:ext uri="{FF2B5EF4-FFF2-40B4-BE49-F238E27FC236}">
                    <a16:creationId xmlns:a16="http://schemas.microsoft.com/office/drawing/2014/main" id="{BE7A1F54-7F6C-0244-87D2-CE5D33A25F06}"/>
                  </a:ext>
                </a:extLst>
              </p:cNvPr>
              <p:cNvSpPr txBox="1"/>
              <p:nvPr/>
            </p:nvSpPr>
            <p:spPr>
              <a:xfrm>
                <a:off x="5187864" y="7079294"/>
                <a:ext cx="678391" cy="369332"/>
              </a:xfrm>
              <a:prstGeom prst="rect">
                <a:avLst/>
              </a:prstGeom>
              <a:noFill/>
            </p:spPr>
            <p:txBody>
              <a:bodyPr wrap="none" rtlCol="0">
                <a:spAutoFit/>
              </a:bodyPr>
              <a:lstStyle/>
              <a:p>
                <a:r>
                  <a:rPr lang="en-US" dirty="0"/>
                  <a:t>Linux</a:t>
                </a:r>
              </a:p>
            </p:txBody>
          </p:sp>
        </p:grpSp>
        <p:grpSp>
          <p:nvGrpSpPr>
            <p:cNvPr id="52" name="Group 51">
              <a:extLst>
                <a:ext uri="{FF2B5EF4-FFF2-40B4-BE49-F238E27FC236}">
                  <a16:creationId xmlns:a16="http://schemas.microsoft.com/office/drawing/2014/main" id="{31E83FAE-D11D-824A-9997-5BC344C130CD}"/>
                </a:ext>
              </a:extLst>
            </p:cNvPr>
            <p:cNvGrpSpPr/>
            <p:nvPr/>
          </p:nvGrpSpPr>
          <p:grpSpPr>
            <a:xfrm>
              <a:off x="9331890" y="2343411"/>
              <a:ext cx="994775" cy="1274338"/>
              <a:chOff x="6125227" y="6163850"/>
              <a:chExt cx="994775" cy="1274338"/>
            </a:xfrm>
          </p:grpSpPr>
          <p:pic>
            <p:nvPicPr>
              <p:cNvPr id="1028" name="Picture 4" descr="How to reset the Mac Os 9 password">
                <a:extLst>
                  <a:ext uri="{FF2B5EF4-FFF2-40B4-BE49-F238E27FC236}">
                    <a16:creationId xmlns:a16="http://schemas.microsoft.com/office/drawing/2014/main" id="{DDBF632B-C75A-2940-8E0A-E3CD6B50371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25227" y="6163850"/>
                <a:ext cx="994775" cy="994775"/>
              </a:xfrm>
              <a:prstGeom prst="rect">
                <a:avLst/>
              </a:prstGeom>
              <a:noFill/>
              <a:extLst>
                <a:ext uri="{909E8E84-426E-40DD-AFC4-6F175D3DCCD1}">
                  <a14:hiddenFill xmlns:a14="http://schemas.microsoft.com/office/drawing/2010/main">
                    <a:solidFill>
                      <a:srgbClr val="FFFFFF"/>
                    </a:solidFill>
                  </a14:hiddenFill>
                </a:ext>
              </a:extLst>
            </p:spPr>
          </p:pic>
          <p:sp>
            <p:nvSpPr>
              <p:cNvPr id="51" name="TextBox 50">
                <a:extLst>
                  <a:ext uri="{FF2B5EF4-FFF2-40B4-BE49-F238E27FC236}">
                    <a16:creationId xmlns:a16="http://schemas.microsoft.com/office/drawing/2014/main" id="{B3BFAAA5-9205-9D46-85D8-6CE3428E2994}"/>
                  </a:ext>
                </a:extLst>
              </p:cNvPr>
              <p:cNvSpPr txBox="1"/>
              <p:nvPr/>
            </p:nvSpPr>
            <p:spPr>
              <a:xfrm>
                <a:off x="6129404" y="7068856"/>
                <a:ext cx="947632" cy="369332"/>
              </a:xfrm>
              <a:prstGeom prst="rect">
                <a:avLst/>
              </a:prstGeom>
              <a:noFill/>
            </p:spPr>
            <p:txBody>
              <a:bodyPr wrap="none" rtlCol="0">
                <a:spAutoFit/>
              </a:bodyPr>
              <a:lstStyle/>
              <a:p>
                <a:r>
                  <a:rPr lang="en-US" dirty="0"/>
                  <a:t>MAC OS</a:t>
                </a:r>
              </a:p>
            </p:txBody>
          </p:sp>
        </p:grpSp>
      </p:grpSp>
      <p:sp>
        <p:nvSpPr>
          <p:cNvPr id="54" name="Right Arrow 53">
            <a:extLst>
              <a:ext uri="{FF2B5EF4-FFF2-40B4-BE49-F238E27FC236}">
                <a16:creationId xmlns:a16="http://schemas.microsoft.com/office/drawing/2014/main" id="{DA4F0CA8-C578-3F4E-B0B7-7D75647F7D87}"/>
              </a:ext>
            </a:extLst>
          </p:cNvPr>
          <p:cNvSpPr/>
          <p:nvPr/>
        </p:nvSpPr>
        <p:spPr>
          <a:xfrm>
            <a:off x="5273457" y="5336087"/>
            <a:ext cx="1178825" cy="764088"/>
          </a:xfrm>
          <a:prstGeom prst="rightArrow">
            <a:avLst/>
          </a:prstGeom>
          <a:gradFill>
            <a:gsLst>
              <a:gs pos="0">
                <a:schemeClr val="bg1"/>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Right Arrow 56">
            <a:extLst>
              <a:ext uri="{FF2B5EF4-FFF2-40B4-BE49-F238E27FC236}">
                <a16:creationId xmlns:a16="http://schemas.microsoft.com/office/drawing/2014/main" id="{B5F7B71C-D375-D14B-AFF2-44852436983E}"/>
              </a:ext>
            </a:extLst>
          </p:cNvPr>
          <p:cNvSpPr/>
          <p:nvPr/>
        </p:nvSpPr>
        <p:spPr>
          <a:xfrm>
            <a:off x="5275544" y="2845494"/>
            <a:ext cx="1178825" cy="764088"/>
          </a:xfrm>
          <a:prstGeom prst="rightArrow">
            <a:avLst/>
          </a:prstGeom>
          <a:gradFill>
            <a:gsLst>
              <a:gs pos="0">
                <a:schemeClr val="bg1"/>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9546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mph" presetSubtype="0" nodeType="clickEffect">
                                  <p:stCondLst>
                                    <p:cond delay="0"/>
                                  </p:stCondLst>
                                  <p:childTnLst>
                                    <p:set>
                                      <p:cBhvr rctx="PPT">
                                        <p:cTn id="6" dur="indefinite"/>
                                        <p:tgtEl>
                                          <p:spTgt spid="8"/>
                                        </p:tgtEl>
                                        <p:attrNameLst>
                                          <p:attrName>style.opacity</p:attrName>
                                        </p:attrNameLst>
                                      </p:cBhvr>
                                      <p:to>
                                        <p:strVal val="0.5"/>
                                      </p:to>
                                    </p:set>
                                    <p:animEffect filter="image" prLst="opacity: 0.5">
                                      <p:cBhvr rctx="IE">
                                        <p:cTn id="7" dur="indefinite"/>
                                        <p:tgtEl>
                                          <p:spTgt spid="8"/>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left)">
                                      <p:cBhvr>
                                        <p:cTn id="23" dur="500"/>
                                        <p:tgtEl>
                                          <p:spTgt spid="57"/>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9" presetClass="entr" presetSubtype="0" fill="hold" nodeType="withEffect">
                                  <p:stCondLst>
                                    <p:cond delay="0"/>
                                  </p:stCondLst>
                                  <p:childTnLst>
                                    <p:set>
                                      <p:cBhvr>
                                        <p:cTn id="30" dur="1" fill="hold">
                                          <p:stCondLst>
                                            <p:cond delay="0"/>
                                          </p:stCondLst>
                                        </p:cTn>
                                        <p:tgtEl>
                                          <p:spTgt spid="1026"/>
                                        </p:tgtEl>
                                        <p:attrNameLst>
                                          <p:attrName>style.visibility</p:attrName>
                                        </p:attrNameLst>
                                      </p:cBhvr>
                                      <p:to>
                                        <p:strVal val="visible"/>
                                      </p:to>
                                    </p:set>
                                    <p:animEffect transition="in" filter="dissolve">
                                      <p:cBhvr>
                                        <p:cTn id="31" dur="500"/>
                                        <p:tgtEl>
                                          <p:spTgt spid="1026"/>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dissolve">
                                      <p:cBhvr>
                                        <p:cTn id="36" dur="500"/>
                                        <p:tgtEl>
                                          <p:spTgt spid="5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left)">
                                      <p:cBhvr>
                                        <p:cTn id="41" dur="500"/>
                                        <p:tgtEl>
                                          <p:spTgt spid="1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500"/>
                                        <p:tgtEl>
                                          <p:spTgt spid="7"/>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54"/>
                                        </p:tgtEl>
                                        <p:attrNameLst>
                                          <p:attrName>style.visibility</p:attrName>
                                        </p:attrNameLst>
                                      </p:cBhvr>
                                      <p:to>
                                        <p:strVal val="visible"/>
                                      </p:to>
                                    </p:set>
                                    <p:animEffect transition="in" filter="wipe(left)">
                                      <p:cBhvr>
                                        <p:cTn id="51" dur="500"/>
                                        <p:tgtEl>
                                          <p:spTgt spid="54"/>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4" grpId="0"/>
      <p:bldP spid="54" grpId="0" animBg="1"/>
      <p:bldP spid="5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“control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761675" y="4144564"/>
            <a:ext cx="5066531"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indent="-293688">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network management, configuration </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SNMP</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NETCONF/YANG</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routing protocols</a:t>
            </a:r>
          </a:p>
          <a:p>
            <a:pPr marL="746125" lvl="1" indent="-273050">
              <a:spcBef>
                <a:spcPts val="600"/>
              </a:spcBef>
              <a:buFont typeface="Wingdings" pitchFamily="2" charset="2"/>
              <a:buChar char="§"/>
            </a:pPr>
            <a:r>
              <a:rPr lang="en-US" altLang="en-US" sz="3200" dirty="0">
                <a:ea typeface="ＭＳ Ｐゴシック" panose="020B0600070205080204" pitchFamily="34" charset="-128"/>
                <a:cs typeface="Arial" panose="020B0604020202020204" pitchFamily="34" charset="0"/>
              </a:rPr>
              <a:t>link state</a:t>
            </a:r>
          </a:p>
          <a:p>
            <a:pPr marL="746125" lvl="1" indent="-273050">
              <a:spcBef>
                <a:spcPts val="600"/>
              </a:spcBef>
              <a:buFont typeface="Wingdings" pitchFamily="2" charset="2"/>
              <a:buChar char="§"/>
            </a:pPr>
            <a:r>
              <a:rPr lang="en-US" altLang="en-US" sz="3200" dirty="0">
                <a:ea typeface="ＭＳ Ｐゴシック" panose="020B0600070205080204" pitchFamily="34" charset="-128"/>
                <a:cs typeface="Arial" panose="020B0604020202020204" pitchFamily="34" charset="0"/>
              </a:rPr>
              <a:t>distance vector</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intra-ISP routing: OSPF</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among ISPs: BGP</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SDN control plane</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Internet Control Message Protocol </a:t>
            </a:r>
          </a:p>
          <a:p>
            <a:pPr marL="466725" indent="-409575">
              <a:spcBef>
                <a:spcPts val="600"/>
              </a:spcBef>
              <a:buNone/>
            </a:pPr>
            <a:endParaRPr lang="en-US" altLang="en-US" sz="3200" dirty="0">
              <a:ea typeface="ＭＳ Ｐゴシック" panose="020B0600070205080204" pitchFamily="34" charset="-128"/>
              <a:cs typeface="Arial" panose="020B0604020202020204" pitchFamily="34" charset="0"/>
            </a:endParaRPr>
          </a:p>
        </p:txBody>
      </p:sp>
      <p:sp>
        <p:nvSpPr>
          <p:cNvPr id="11" name="Slide Number Placeholder 4">
            <a:extLst>
              <a:ext uri="{FF2B5EF4-FFF2-40B4-BE49-F238E27FC236}">
                <a16:creationId xmlns:a16="http://schemas.microsoft.com/office/drawing/2014/main" id="{60E442AF-0FD6-9040-9BFF-CE4BE886AA41}"/>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7</a:t>
            </a:fld>
            <a:endParaRPr lang="en-US" dirty="0"/>
          </a:p>
        </p:txBody>
      </p:sp>
    </p:spTree>
    <p:extLst>
      <p:ext uri="{BB962C8B-B14F-4D97-AF65-F5344CB8AC3E}">
        <p14:creationId xmlns:p14="http://schemas.microsoft.com/office/powerpoint/2010/main" val="3618097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1" name="Group 300">
            <a:extLst>
              <a:ext uri="{FF2B5EF4-FFF2-40B4-BE49-F238E27FC236}">
                <a16:creationId xmlns:a16="http://schemas.microsoft.com/office/drawing/2014/main" id="{3845CA21-8920-5B4D-A87A-8A24D6375DB1}"/>
              </a:ext>
            </a:extLst>
          </p:cNvPr>
          <p:cNvGrpSpPr/>
          <p:nvPr/>
        </p:nvGrpSpPr>
        <p:grpSpPr>
          <a:xfrm>
            <a:off x="2509218" y="1275410"/>
            <a:ext cx="6875191" cy="2404002"/>
            <a:chOff x="943464" y="1363093"/>
            <a:chExt cx="6875191" cy="2404002"/>
          </a:xfrm>
        </p:grpSpPr>
        <p:grpSp>
          <p:nvGrpSpPr>
            <p:cNvPr id="302" name="Group 1612">
              <a:extLst>
                <a:ext uri="{FF2B5EF4-FFF2-40B4-BE49-F238E27FC236}">
                  <a16:creationId xmlns:a16="http://schemas.microsoft.com/office/drawing/2014/main" id="{A636C80E-6B43-CC4F-850B-C168F1D97D43}"/>
                </a:ext>
              </a:extLst>
            </p:cNvPr>
            <p:cNvGrpSpPr>
              <a:grpSpLocks/>
            </p:cNvGrpSpPr>
            <p:nvPr/>
          </p:nvGrpSpPr>
          <p:grpSpPr bwMode="auto">
            <a:xfrm flipH="1">
              <a:off x="943464" y="2441244"/>
              <a:ext cx="855053" cy="655887"/>
              <a:chOff x="2839" y="3501"/>
              <a:chExt cx="755" cy="803"/>
            </a:xfrm>
          </p:grpSpPr>
          <p:pic>
            <p:nvPicPr>
              <p:cNvPr id="443" name="Picture 1613" descr="desktop_computer_stylized_medium">
                <a:extLst>
                  <a:ext uri="{FF2B5EF4-FFF2-40B4-BE49-F238E27FC236}">
                    <a16:creationId xmlns:a16="http://schemas.microsoft.com/office/drawing/2014/main" id="{A5D348C8-04A6-B04C-9E76-895E111C35F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4" name="Freeform 1614">
                <a:extLst>
                  <a:ext uri="{FF2B5EF4-FFF2-40B4-BE49-F238E27FC236}">
                    <a16:creationId xmlns:a16="http://schemas.microsoft.com/office/drawing/2014/main" id="{FF8802DC-B64F-B347-88B7-0434C6CD424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03" name="Freeform 3">
              <a:extLst>
                <a:ext uri="{FF2B5EF4-FFF2-40B4-BE49-F238E27FC236}">
                  <a16:creationId xmlns:a16="http://schemas.microsoft.com/office/drawing/2014/main" id="{96D2D58C-AF60-0D4C-9B3D-2EDF188D66B7}"/>
                </a:ext>
              </a:extLst>
            </p:cNvPr>
            <p:cNvSpPr>
              <a:spLocks/>
            </p:cNvSpPr>
            <p:nvPr/>
          </p:nvSpPr>
          <p:spPr bwMode="auto">
            <a:xfrm>
              <a:off x="2059747" y="1363093"/>
              <a:ext cx="5142041" cy="2404002"/>
            </a:xfrm>
            <a:custGeom>
              <a:avLst/>
              <a:gdLst>
                <a:gd name="T0" fmla="*/ 0 w 2250"/>
                <a:gd name="T1" fmla="*/ 624 h 1409"/>
                <a:gd name="T2" fmla="*/ 219 w 2250"/>
                <a:gd name="T3" fmla="*/ 321 h 1409"/>
                <a:gd name="T4" fmla="*/ 529 w 2250"/>
                <a:gd name="T5" fmla="*/ 35 h 1409"/>
                <a:gd name="T6" fmla="*/ 1551 w 2250"/>
                <a:gd name="T7" fmla="*/ 111 h 1409"/>
                <a:gd name="T8" fmla="*/ 1968 w 2250"/>
                <a:gd name="T9" fmla="*/ 483 h 1409"/>
                <a:gd name="T10" fmla="*/ 2199 w 2250"/>
                <a:gd name="T11" fmla="*/ 906 h 1409"/>
                <a:gd name="T12" fmla="*/ 1659 w 2250"/>
                <a:gd name="T13" fmla="*/ 1314 h 1409"/>
                <a:gd name="T14" fmla="*/ 993 w 2250"/>
                <a:gd name="T15" fmla="*/ 1386 h 1409"/>
                <a:gd name="T16" fmla="*/ 465 w 2250"/>
                <a:gd name="T17" fmla="*/ 1356 h 1409"/>
                <a:gd name="T18" fmla="*/ 102 w 2250"/>
                <a:gd name="T19" fmla="*/ 1068 h 1409"/>
                <a:gd name="T20" fmla="*/ 0 w 2250"/>
                <a:gd name="T21" fmla="*/ 624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Freeform 4">
              <a:extLst>
                <a:ext uri="{FF2B5EF4-FFF2-40B4-BE49-F238E27FC236}">
                  <a16:creationId xmlns:a16="http://schemas.microsoft.com/office/drawing/2014/main" id="{F4D4A5BF-F69B-0B47-A13E-DD8B915F8236}"/>
                </a:ext>
              </a:extLst>
            </p:cNvPr>
            <p:cNvSpPr>
              <a:spLocks/>
            </p:cNvSpPr>
            <p:nvPr/>
          </p:nvSpPr>
          <p:spPr bwMode="auto">
            <a:xfrm>
              <a:off x="2834105" y="2267385"/>
              <a:ext cx="781590" cy="317349"/>
            </a:xfrm>
            <a:custGeom>
              <a:avLst/>
              <a:gdLst>
                <a:gd name="T0" fmla="*/ 0 w 342"/>
                <a:gd name="T1" fmla="*/ 186 h 186"/>
                <a:gd name="T2" fmla="*/ 342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5" name="Freeform 35">
              <a:extLst>
                <a:ext uri="{FF2B5EF4-FFF2-40B4-BE49-F238E27FC236}">
                  <a16:creationId xmlns:a16="http://schemas.microsoft.com/office/drawing/2014/main" id="{ED9B70DF-192D-F94B-B428-B3533FBD3E3F}"/>
                </a:ext>
              </a:extLst>
            </p:cNvPr>
            <p:cNvSpPr>
              <a:spLocks/>
            </p:cNvSpPr>
            <p:nvPr/>
          </p:nvSpPr>
          <p:spPr bwMode="auto">
            <a:xfrm>
              <a:off x="5254292" y="2313451"/>
              <a:ext cx="2285" cy="890624"/>
            </a:xfrm>
            <a:custGeom>
              <a:avLst/>
              <a:gdLst>
                <a:gd name="T0" fmla="*/ 0 w 1"/>
                <a:gd name="T1" fmla="*/ 0 h 522"/>
                <a:gd name="T2" fmla="*/ 0 w 1"/>
                <a:gd name="T3" fmla="*/ 522 h 522"/>
                <a:gd name="T4" fmla="*/ 0 60000 65536"/>
                <a:gd name="T5" fmla="*/ 0 60000 65536"/>
                <a:gd name="T6" fmla="*/ 0 w 1"/>
                <a:gd name="T7" fmla="*/ 0 h 522"/>
                <a:gd name="T8" fmla="*/ 1 w 1"/>
                <a:gd name="T9" fmla="*/ 522 h 522"/>
              </a:gdLst>
              <a:ahLst/>
              <a:cxnLst>
                <a:cxn ang="T4">
                  <a:pos x="T0" y="T1"/>
                </a:cxn>
                <a:cxn ang="T5">
                  <a:pos x="T2" y="T3"/>
                </a:cxn>
              </a:cxnLst>
              <a:rect l="T6" t="T7" r="T8" b="T9"/>
              <a:pathLst>
                <a:path w="1" h="522">
                  <a:moveTo>
                    <a:pt x="0" y="0"/>
                  </a:moveTo>
                  <a:lnTo>
                    <a:pt x="0" y="522"/>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6" name="Freeform 36">
              <a:extLst>
                <a:ext uri="{FF2B5EF4-FFF2-40B4-BE49-F238E27FC236}">
                  <a16:creationId xmlns:a16="http://schemas.microsoft.com/office/drawing/2014/main" id="{933B14BF-F112-864E-B82A-E52E1D1964D2}"/>
                </a:ext>
              </a:extLst>
            </p:cNvPr>
            <p:cNvSpPr>
              <a:spLocks/>
            </p:cNvSpPr>
            <p:nvPr/>
          </p:nvSpPr>
          <p:spPr bwMode="auto">
            <a:xfrm>
              <a:off x="3670544" y="2323688"/>
              <a:ext cx="2285" cy="916217"/>
            </a:xfrm>
            <a:custGeom>
              <a:avLst/>
              <a:gdLst>
                <a:gd name="T0" fmla="*/ 0 w 1"/>
                <a:gd name="T1" fmla="*/ 0 h 537"/>
                <a:gd name="T2" fmla="*/ 0 w 1"/>
                <a:gd name="T3" fmla="*/ 537 h 537"/>
                <a:gd name="T4" fmla="*/ 0 60000 65536"/>
                <a:gd name="T5" fmla="*/ 0 60000 65536"/>
                <a:gd name="T6" fmla="*/ 0 w 1"/>
                <a:gd name="T7" fmla="*/ 0 h 537"/>
                <a:gd name="T8" fmla="*/ 1 w 1"/>
                <a:gd name="T9" fmla="*/ 537 h 537"/>
              </a:gdLst>
              <a:ahLst/>
              <a:cxnLst>
                <a:cxn ang="T4">
                  <a:pos x="T0" y="T1"/>
                </a:cxn>
                <a:cxn ang="T5">
                  <a:pos x="T2" y="T3"/>
                </a:cxn>
              </a:cxnLst>
              <a:rect l="T6" t="T7" r="T8" b="T9"/>
              <a:pathLst>
                <a:path w="1" h="537">
                  <a:moveTo>
                    <a:pt x="0" y="0"/>
                  </a:moveTo>
                  <a:lnTo>
                    <a:pt x="0" y="537"/>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7" name="Freeform 37">
              <a:extLst>
                <a:ext uri="{FF2B5EF4-FFF2-40B4-BE49-F238E27FC236}">
                  <a16:creationId xmlns:a16="http://schemas.microsoft.com/office/drawing/2014/main" id="{2E1EAAD1-D876-7B42-9CDB-B861F6327FE9}"/>
                </a:ext>
              </a:extLst>
            </p:cNvPr>
            <p:cNvSpPr>
              <a:spLocks/>
            </p:cNvSpPr>
            <p:nvPr/>
          </p:nvSpPr>
          <p:spPr bwMode="auto">
            <a:xfrm>
              <a:off x="3736497" y="2298095"/>
              <a:ext cx="1462948" cy="1050313"/>
            </a:xfrm>
            <a:custGeom>
              <a:avLst/>
              <a:gdLst>
                <a:gd name="T0" fmla="*/ 0 w 378"/>
                <a:gd name="T1" fmla="*/ 142610238 h 174"/>
                <a:gd name="T2" fmla="*/ 8951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Freeform 38">
              <a:extLst>
                <a:ext uri="{FF2B5EF4-FFF2-40B4-BE49-F238E27FC236}">
                  <a16:creationId xmlns:a16="http://schemas.microsoft.com/office/drawing/2014/main" id="{21DBE486-9CD8-C742-8B08-B1D3A3002B6A}"/>
                </a:ext>
              </a:extLst>
            </p:cNvPr>
            <p:cNvSpPr>
              <a:spLocks/>
            </p:cNvSpPr>
            <p:nvPr/>
          </p:nvSpPr>
          <p:spPr bwMode="auto">
            <a:xfrm>
              <a:off x="5292247" y="2891845"/>
              <a:ext cx="1161856" cy="455711"/>
            </a:xfrm>
            <a:custGeom>
              <a:avLst/>
              <a:gdLst>
                <a:gd name="T0" fmla="*/ 0 w 366"/>
                <a:gd name="T1" fmla="*/ 270 h 270"/>
                <a:gd name="T2" fmla="*/ 366 w 366"/>
                <a:gd name="T3" fmla="*/ 0 h 270"/>
                <a:gd name="T4" fmla="*/ 0 60000 65536"/>
                <a:gd name="T5" fmla="*/ 0 60000 65536"/>
                <a:gd name="T6" fmla="*/ 0 w 366"/>
                <a:gd name="T7" fmla="*/ 0 h 270"/>
                <a:gd name="T8" fmla="*/ 366 w 366"/>
                <a:gd name="T9" fmla="*/ 270 h 270"/>
              </a:gdLst>
              <a:ahLst/>
              <a:cxnLst>
                <a:cxn ang="T4">
                  <a:pos x="T0" y="T1"/>
                </a:cxn>
                <a:cxn ang="T5">
                  <a:pos x="T2" y="T3"/>
                </a:cxn>
              </a:cxnLst>
              <a:rect l="T6" t="T7" r="T8" b="T9"/>
              <a:pathLst>
                <a:path w="366" h="270">
                  <a:moveTo>
                    <a:pt x="0" y="270"/>
                  </a:moveTo>
                  <a:lnTo>
                    <a:pt x="366"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9" name="Freeform 39">
              <a:extLst>
                <a:ext uri="{FF2B5EF4-FFF2-40B4-BE49-F238E27FC236}">
                  <a16:creationId xmlns:a16="http://schemas.microsoft.com/office/drawing/2014/main" id="{597C0B72-56A7-CD46-B760-103D3071473B}"/>
                </a:ext>
              </a:extLst>
            </p:cNvPr>
            <p:cNvSpPr>
              <a:spLocks/>
            </p:cNvSpPr>
            <p:nvPr/>
          </p:nvSpPr>
          <p:spPr bwMode="auto">
            <a:xfrm flipV="1">
              <a:off x="4022465" y="3327268"/>
              <a:ext cx="908330" cy="45719"/>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Freeform 40">
              <a:extLst>
                <a:ext uri="{FF2B5EF4-FFF2-40B4-BE49-F238E27FC236}">
                  <a16:creationId xmlns:a16="http://schemas.microsoft.com/office/drawing/2014/main" id="{D8D34631-7C0A-0545-B8E7-D0B9D38422AC}"/>
                </a:ext>
              </a:extLst>
            </p:cNvPr>
            <p:cNvSpPr>
              <a:spLocks/>
            </p:cNvSpPr>
            <p:nvPr/>
          </p:nvSpPr>
          <p:spPr bwMode="auto">
            <a:xfrm>
              <a:off x="2710696" y="2820186"/>
              <a:ext cx="630757" cy="450430"/>
            </a:xfrm>
            <a:custGeom>
              <a:avLst/>
              <a:gdLst>
                <a:gd name="T0" fmla="*/ 276 w 276"/>
                <a:gd name="T1" fmla="*/ 264 h 264"/>
                <a:gd name="T2" fmla="*/ 0 w 276"/>
                <a:gd name="T3" fmla="*/ 0 h 264"/>
                <a:gd name="T4" fmla="*/ 0 60000 65536"/>
                <a:gd name="T5" fmla="*/ 0 60000 65536"/>
                <a:gd name="T6" fmla="*/ 0 w 276"/>
                <a:gd name="T7" fmla="*/ 0 h 264"/>
                <a:gd name="T8" fmla="*/ 276 w 276"/>
                <a:gd name="T9" fmla="*/ 264 h 264"/>
              </a:gdLst>
              <a:ahLst/>
              <a:cxnLst>
                <a:cxn ang="T4">
                  <a:pos x="T0" y="T1"/>
                </a:cxn>
                <a:cxn ang="T5">
                  <a:pos x="T2" y="T3"/>
                </a:cxn>
              </a:cxnLst>
              <a:rect l="T6" t="T7" r="T8" b="T9"/>
              <a:pathLst>
                <a:path w="276" h="264">
                  <a:moveTo>
                    <a:pt x="276" y="264"/>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Freeform 41">
              <a:extLst>
                <a:ext uri="{FF2B5EF4-FFF2-40B4-BE49-F238E27FC236}">
                  <a16:creationId xmlns:a16="http://schemas.microsoft.com/office/drawing/2014/main" id="{495956FE-5A6C-9B45-9B14-2BF0AF46F5EF}"/>
                </a:ext>
              </a:extLst>
            </p:cNvPr>
            <p:cNvSpPr>
              <a:spLocks/>
            </p:cNvSpPr>
            <p:nvPr/>
          </p:nvSpPr>
          <p:spPr bwMode="auto">
            <a:xfrm>
              <a:off x="4047627" y="2195725"/>
              <a:ext cx="836439" cy="1706"/>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Freeform 42">
              <a:extLst>
                <a:ext uri="{FF2B5EF4-FFF2-40B4-BE49-F238E27FC236}">
                  <a16:creationId xmlns:a16="http://schemas.microsoft.com/office/drawing/2014/main" id="{62622339-B69D-CE49-9D11-E82F0A5DA71F}"/>
                </a:ext>
              </a:extLst>
            </p:cNvPr>
            <p:cNvSpPr>
              <a:spLocks/>
            </p:cNvSpPr>
            <p:nvPr/>
          </p:nvSpPr>
          <p:spPr bwMode="auto">
            <a:xfrm>
              <a:off x="5572253" y="2248471"/>
              <a:ext cx="922986" cy="397685"/>
            </a:xfrm>
            <a:custGeom>
              <a:avLst/>
              <a:gdLst>
                <a:gd name="T0" fmla="*/ 396 w 396"/>
                <a:gd name="T1" fmla="*/ 267 h 267"/>
                <a:gd name="T2" fmla="*/ 0 w 396"/>
                <a:gd name="T3" fmla="*/ 0 h 267"/>
                <a:gd name="T4" fmla="*/ 0 60000 65536"/>
                <a:gd name="T5" fmla="*/ 0 60000 65536"/>
                <a:gd name="T6" fmla="*/ 0 w 396"/>
                <a:gd name="T7" fmla="*/ 0 h 267"/>
                <a:gd name="T8" fmla="*/ 396 w 396"/>
                <a:gd name="T9" fmla="*/ 267 h 267"/>
              </a:gdLst>
              <a:ahLst/>
              <a:cxnLst>
                <a:cxn ang="T4">
                  <a:pos x="T0" y="T1"/>
                </a:cxn>
                <a:cxn ang="T5">
                  <a:pos x="T2" y="T3"/>
                </a:cxn>
              </a:cxnLst>
              <a:rect l="T6" t="T7" r="T8" b="T9"/>
              <a:pathLst>
                <a:path w="396" h="267">
                  <a:moveTo>
                    <a:pt x="396" y="267"/>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Freeform 43">
              <a:extLst>
                <a:ext uri="{FF2B5EF4-FFF2-40B4-BE49-F238E27FC236}">
                  <a16:creationId xmlns:a16="http://schemas.microsoft.com/office/drawing/2014/main" id="{F66823EE-AAD5-8849-A172-4FF26DE6A4FB}"/>
                </a:ext>
              </a:extLst>
            </p:cNvPr>
            <p:cNvSpPr>
              <a:spLocks/>
            </p:cNvSpPr>
            <p:nvPr/>
          </p:nvSpPr>
          <p:spPr bwMode="auto">
            <a:xfrm>
              <a:off x="2580431" y="1458657"/>
              <a:ext cx="2536740" cy="1100484"/>
            </a:xfrm>
            <a:custGeom>
              <a:avLst/>
              <a:gdLst>
                <a:gd name="T0" fmla="*/ 1110 w 1110"/>
                <a:gd name="T1" fmla="*/ 342 h 645"/>
                <a:gd name="T2" fmla="*/ 0 w 1110"/>
                <a:gd name="T3" fmla="*/ 645 h 645"/>
                <a:gd name="T4" fmla="*/ 0 60000 65536"/>
                <a:gd name="T5" fmla="*/ 0 60000 65536"/>
                <a:gd name="T6" fmla="*/ 0 w 1110"/>
                <a:gd name="T7" fmla="*/ 0 h 645"/>
                <a:gd name="T8" fmla="*/ 1110 w 1110"/>
                <a:gd name="T9" fmla="*/ 645 h 645"/>
              </a:gdLst>
              <a:ahLst/>
              <a:cxnLst>
                <a:cxn ang="T4">
                  <a:pos x="T0" y="T1"/>
                </a:cxn>
                <a:cxn ang="T5">
                  <a:pos x="T2" y="T3"/>
                </a:cxn>
              </a:cxnLst>
              <a:rect l="T6" t="T7" r="T8" b="T9"/>
              <a:pathLst>
                <a:path w="1110" h="645">
                  <a:moveTo>
                    <a:pt x="1110" y="342"/>
                  </a:moveTo>
                  <a:cubicBezTo>
                    <a:pt x="1104" y="0"/>
                    <a:pt x="21" y="63"/>
                    <a:pt x="0" y="645"/>
                  </a:cubicBez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4" name="Text Box 62">
              <a:extLst>
                <a:ext uri="{FF2B5EF4-FFF2-40B4-BE49-F238E27FC236}">
                  <a16:creationId xmlns:a16="http://schemas.microsoft.com/office/drawing/2014/main" id="{345BA5C6-6EAC-1E45-AF81-FBB8E07BB74F}"/>
                </a:ext>
              </a:extLst>
            </p:cNvPr>
            <p:cNvSpPr txBox="1">
              <a:spLocks noChangeArrowheads="1"/>
            </p:cNvSpPr>
            <p:nvPr/>
          </p:nvSpPr>
          <p:spPr bwMode="auto">
            <a:xfrm>
              <a:off x="2822678" y="2178663"/>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5" name="Text Box 63">
              <a:extLst>
                <a:ext uri="{FF2B5EF4-FFF2-40B4-BE49-F238E27FC236}">
                  <a16:creationId xmlns:a16="http://schemas.microsoft.com/office/drawing/2014/main" id="{BE470A2A-6E14-D143-A915-F628456D82CD}"/>
                </a:ext>
              </a:extLst>
            </p:cNvPr>
            <p:cNvSpPr txBox="1">
              <a:spLocks noChangeArrowheads="1"/>
            </p:cNvSpPr>
            <p:nvPr/>
          </p:nvSpPr>
          <p:spPr bwMode="auto">
            <a:xfrm>
              <a:off x="3617981" y="2552316"/>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6" name="Text Box 64">
              <a:extLst>
                <a:ext uri="{FF2B5EF4-FFF2-40B4-BE49-F238E27FC236}">
                  <a16:creationId xmlns:a16="http://schemas.microsoft.com/office/drawing/2014/main" id="{42783024-D0DF-9843-9325-EBEBCD8115DC}"/>
                </a:ext>
              </a:extLst>
            </p:cNvPr>
            <p:cNvSpPr txBox="1">
              <a:spLocks noChangeArrowheads="1"/>
            </p:cNvSpPr>
            <p:nvPr/>
          </p:nvSpPr>
          <p:spPr bwMode="auto">
            <a:xfrm>
              <a:off x="2623853" y="2915732"/>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7" name="Text Box 65">
              <a:extLst>
                <a:ext uri="{FF2B5EF4-FFF2-40B4-BE49-F238E27FC236}">
                  <a16:creationId xmlns:a16="http://schemas.microsoft.com/office/drawing/2014/main" id="{B19A9366-0987-C24D-9D2D-02D5F48ADBE9}"/>
                </a:ext>
              </a:extLst>
            </p:cNvPr>
            <p:cNvSpPr txBox="1">
              <a:spLocks noChangeArrowheads="1"/>
            </p:cNvSpPr>
            <p:nvPr/>
          </p:nvSpPr>
          <p:spPr bwMode="auto">
            <a:xfrm>
              <a:off x="4495556" y="2710990"/>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8" name="Text Box 66">
              <a:extLst>
                <a:ext uri="{FF2B5EF4-FFF2-40B4-BE49-F238E27FC236}">
                  <a16:creationId xmlns:a16="http://schemas.microsoft.com/office/drawing/2014/main" id="{206F34B0-F5DA-A34C-9EA5-F1239C6339C8}"/>
                </a:ext>
              </a:extLst>
            </p:cNvPr>
            <p:cNvSpPr txBox="1">
              <a:spLocks noChangeArrowheads="1"/>
            </p:cNvSpPr>
            <p:nvPr/>
          </p:nvSpPr>
          <p:spPr bwMode="auto">
            <a:xfrm>
              <a:off x="4351579" y="3314977"/>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9" name="Text Box 67">
              <a:extLst>
                <a:ext uri="{FF2B5EF4-FFF2-40B4-BE49-F238E27FC236}">
                  <a16:creationId xmlns:a16="http://schemas.microsoft.com/office/drawing/2014/main" id="{55E4914B-D79C-2C4E-972E-82776A5CBF7E}"/>
                </a:ext>
              </a:extLst>
            </p:cNvPr>
            <p:cNvSpPr txBox="1">
              <a:spLocks noChangeArrowheads="1"/>
            </p:cNvSpPr>
            <p:nvPr/>
          </p:nvSpPr>
          <p:spPr bwMode="auto">
            <a:xfrm>
              <a:off x="5174305" y="2583027"/>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0" name="Text Box 68">
              <a:extLst>
                <a:ext uri="{FF2B5EF4-FFF2-40B4-BE49-F238E27FC236}">
                  <a16:creationId xmlns:a16="http://schemas.microsoft.com/office/drawing/2014/main" id="{04A67F28-42C5-0645-80B3-F79AD69D0BD0}"/>
                </a:ext>
              </a:extLst>
            </p:cNvPr>
            <p:cNvSpPr txBox="1">
              <a:spLocks noChangeArrowheads="1"/>
            </p:cNvSpPr>
            <p:nvPr/>
          </p:nvSpPr>
          <p:spPr bwMode="auto">
            <a:xfrm>
              <a:off x="5997032" y="3033458"/>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69">
              <a:extLst>
                <a:ext uri="{FF2B5EF4-FFF2-40B4-BE49-F238E27FC236}">
                  <a16:creationId xmlns:a16="http://schemas.microsoft.com/office/drawing/2014/main" id="{D62D6598-B7A6-7543-B5AC-525AE902D5D2}"/>
                </a:ext>
              </a:extLst>
            </p:cNvPr>
            <p:cNvSpPr txBox="1">
              <a:spLocks noChangeArrowheads="1"/>
            </p:cNvSpPr>
            <p:nvPr/>
          </p:nvSpPr>
          <p:spPr bwMode="auto">
            <a:xfrm>
              <a:off x="5935327" y="2117241"/>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2" name="Text Box 70">
              <a:extLst>
                <a:ext uri="{FF2B5EF4-FFF2-40B4-BE49-F238E27FC236}">
                  <a16:creationId xmlns:a16="http://schemas.microsoft.com/office/drawing/2014/main" id="{E1D6447A-1898-E44F-B48F-6280CB42221B}"/>
                </a:ext>
              </a:extLst>
            </p:cNvPr>
            <p:cNvSpPr txBox="1">
              <a:spLocks noChangeArrowheads="1"/>
            </p:cNvSpPr>
            <p:nvPr/>
          </p:nvSpPr>
          <p:spPr bwMode="auto">
            <a:xfrm>
              <a:off x="4255594" y="1861315"/>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Text Box 71">
              <a:extLst>
                <a:ext uri="{FF2B5EF4-FFF2-40B4-BE49-F238E27FC236}">
                  <a16:creationId xmlns:a16="http://schemas.microsoft.com/office/drawing/2014/main" id="{A49C6587-11BE-494E-A8D1-2C8ACC1A50E0}"/>
                </a:ext>
              </a:extLst>
            </p:cNvPr>
            <p:cNvSpPr txBox="1">
              <a:spLocks noChangeArrowheads="1"/>
            </p:cNvSpPr>
            <p:nvPr/>
          </p:nvSpPr>
          <p:spPr bwMode="auto">
            <a:xfrm>
              <a:off x="3453435" y="1405766"/>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24" name="Group 1507">
              <a:extLst>
                <a:ext uri="{FF2B5EF4-FFF2-40B4-BE49-F238E27FC236}">
                  <a16:creationId xmlns:a16="http://schemas.microsoft.com/office/drawing/2014/main" id="{5EBC8E71-8EAC-B74A-95A4-003CC229992F}"/>
                </a:ext>
              </a:extLst>
            </p:cNvPr>
            <p:cNvGrpSpPr>
              <a:grpSpLocks/>
            </p:cNvGrpSpPr>
            <p:nvPr/>
          </p:nvGrpSpPr>
          <p:grpSpPr bwMode="auto">
            <a:xfrm>
              <a:off x="7391175" y="2426604"/>
              <a:ext cx="427480" cy="711995"/>
              <a:chOff x="4140" y="429"/>
              <a:chExt cx="1425" cy="2396"/>
            </a:xfrm>
          </p:grpSpPr>
          <p:sp>
            <p:nvSpPr>
              <p:cNvPr id="411" name="Freeform 1508">
                <a:extLst>
                  <a:ext uri="{FF2B5EF4-FFF2-40B4-BE49-F238E27FC236}">
                    <a16:creationId xmlns:a16="http://schemas.microsoft.com/office/drawing/2014/main" id="{66D3A65B-6A9D-C84D-99F9-9807D7D0E19E}"/>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2" name="Rectangle 1509">
                <a:extLst>
                  <a:ext uri="{FF2B5EF4-FFF2-40B4-BE49-F238E27FC236}">
                    <a16:creationId xmlns:a16="http://schemas.microsoft.com/office/drawing/2014/main" id="{72CCF1A1-68A2-8B4D-AD9B-9C402AECDAB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3" name="Freeform 1510">
                <a:extLst>
                  <a:ext uri="{FF2B5EF4-FFF2-40B4-BE49-F238E27FC236}">
                    <a16:creationId xmlns:a16="http://schemas.microsoft.com/office/drawing/2014/main" id="{C8965F64-763B-FA4A-9557-6E9BC3C0BA86}"/>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4" name="Freeform 1511">
                <a:extLst>
                  <a:ext uri="{FF2B5EF4-FFF2-40B4-BE49-F238E27FC236}">
                    <a16:creationId xmlns:a16="http://schemas.microsoft.com/office/drawing/2014/main" id="{BB4B40A7-8B78-6A44-A214-97E44641B35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1512">
                <a:extLst>
                  <a:ext uri="{FF2B5EF4-FFF2-40B4-BE49-F238E27FC236}">
                    <a16:creationId xmlns:a16="http://schemas.microsoft.com/office/drawing/2014/main" id="{B0D7DE44-7345-624F-A93E-DBD69C098BB9}"/>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16" name="Group 1513">
                <a:extLst>
                  <a:ext uri="{FF2B5EF4-FFF2-40B4-BE49-F238E27FC236}">
                    <a16:creationId xmlns:a16="http://schemas.microsoft.com/office/drawing/2014/main" id="{A11AC80E-EE19-894D-A04D-DAE9AB703F88}"/>
                  </a:ext>
                </a:extLst>
              </p:cNvPr>
              <p:cNvGrpSpPr>
                <a:grpSpLocks/>
              </p:cNvGrpSpPr>
              <p:nvPr/>
            </p:nvGrpSpPr>
            <p:grpSpPr bwMode="auto">
              <a:xfrm>
                <a:off x="4749" y="668"/>
                <a:ext cx="581" cy="145"/>
                <a:chOff x="614" y="2568"/>
                <a:chExt cx="725" cy="139"/>
              </a:xfrm>
            </p:grpSpPr>
            <p:sp>
              <p:nvSpPr>
                <p:cNvPr id="441" name="AutoShape 1514">
                  <a:extLst>
                    <a:ext uri="{FF2B5EF4-FFF2-40B4-BE49-F238E27FC236}">
                      <a16:creationId xmlns:a16="http://schemas.microsoft.com/office/drawing/2014/main" id="{3C69CFB3-204B-1148-8AB5-1A0F733B5498}"/>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2" name="AutoShape 1515">
                  <a:extLst>
                    <a:ext uri="{FF2B5EF4-FFF2-40B4-BE49-F238E27FC236}">
                      <a16:creationId xmlns:a16="http://schemas.microsoft.com/office/drawing/2014/main" id="{9367CA35-AAAB-074E-A74E-59B2FA2FDEA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17" name="Rectangle 1516">
                <a:extLst>
                  <a:ext uri="{FF2B5EF4-FFF2-40B4-BE49-F238E27FC236}">
                    <a16:creationId xmlns:a16="http://schemas.microsoft.com/office/drawing/2014/main" id="{CE3693F3-C31B-C54F-B87F-42953AF9FBA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18" name="Group 1517">
                <a:extLst>
                  <a:ext uri="{FF2B5EF4-FFF2-40B4-BE49-F238E27FC236}">
                    <a16:creationId xmlns:a16="http://schemas.microsoft.com/office/drawing/2014/main" id="{E3DCD8E8-4A32-E242-9C26-66A32B851E03}"/>
                  </a:ext>
                </a:extLst>
              </p:cNvPr>
              <p:cNvGrpSpPr>
                <a:grpSpLocks/>
              </p:cNvGrpSpPr>
              <p:nvPr/>
            </p:nvGrpSpPr>
            <p:grpSpPr bwMode="auto">
              <a:xfrm>
                <a:off x="4747" y="994"/>
                <a:ext cx="581" cy="134"/>
                <a:chOff x="614" y="2568"/>
                <a:chExt cx="725" cy="139"/>
              </a:xfrm>
            </p:grpSpPr>
            <p:sp>
              <p:nvSpPr>
                <p:cNvPr id="439" name="AutoShape 1518">
                  <a:extLst>
                    <a:ext uri="{FF2B5EF4-FFF2-40B4-BE49-F238E27FC236}">
                      <a16:creationId xmlns:a16="http://schemas.microsoft.com/office/drawing/2014/main" id="{2A9C08ED-9421-7A43-8090-57057A615F34}"/>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0" name="AutoShape 1519">
                  <a:extLst>
                    <a:ext uri="{FF2B5EF4-FFF2-40B4-BE49-F238E27FC236}">
                      <a16:creationId xmlns:a16="http://schemas.microsoft.com/office/drawing/2014/main" id="{74EE41DC-C37D-3945-91F1-869FE9EBD70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19" name="Rectangle 1520">
                <a:extLst>
                  <a:ext uri="{FF2B5EF4-FFF2-40B4-BE49-F238E27FC236}">
                    <a16:creationId xmlns:a16="http://schemas.microsoft.com/office/drawing/2014/main" id="{D1A596BC-BD58-914C-B14A-A12660493BE5}"/>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1521">
                <a:extLst>
                  <a:ext uri="{FF2B5EF4-FFF2-40B4-BE49-F238E27FC236}">
                    <a16:creationId xmlns:a16="http://schemas.microsoft.com/office/drawing/2014/main" id="{A3DF6281-78D2-9045-91BD-8A0B4EB7DA2E}"/>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21" name="Group 1522">
                <a:extLst>
                  <a:ext uri="{FF2B5EF4-FFF2-40B4-BE49-F238E27FC236}">
                    <a16:creationId xmlns:a16="http://schemas.microsoft.com/office/drawing/2014/main" id="{4B5256C0-7FA2-BE4F-8AC5-EF516C5A483D}"/>
                  </a:ext>
                </a:extLst>
              </p:cNvPr>
              <p:cNvGrpSpPr>
                <a:grpSpLocks/>
              </p:cNvGrpSpPr>
              <p:nvPr/>
            </p:nvGrpSpPr>
            <p:grpSpPr bwMode="auto">
              <a:xfrm>
                <a:off x="4735" y="1627"/>
                <a:ext cx="582" cy="151"/>
                <a:chOff x="614" y="2568"/>
                <a:chExt cx="725" cy="139"/>
              </a:xfrm>
            </p:grpSpPr>
            <p:sp>
              <p:nvSpPr>
                <p:cNvPr id="437" name="AutoShape 1523">
                  <a:extLst>
                    <a:ext uri="{FF2B5EF4-FFF2-40B4-BE49-F238E27FC236}">
                      <a16:creationId xmlns:a16="http://schemas.microsoft.com/office/drawing/2014/main" id="{754D255D-5191-9344-A8E8-8FEA42603676}"/>
                    </a:ext>
                  </a:extLst>
                </p:cNvPr>
                <p:cNvSpPr>
                  <a:spLocks noChangeArrowheads="1"/>
                </p:cNvSpPr>
                <p:nvPr/>
              </p:nvSpPr>
              <p:spPr bwMode="auto">
                <a:xfrm>
                  <a:off x="618" y="2579"/>
                  <a:ext cx="720" cy="131"/>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8" name="AutoShape 1524">
                  <a:extLst>
                    <a:ext uri="{FF2B5EF4-FFF2-40B4-BE49-F238E27FC236}">
                      <a16:creationId xmlns:a16="http://schemas.microsoft.com/office/drawing/2014/main" id="{E14AD02B-285A-8E4E-9349-A7A65FE5809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2" name="Freeform 1525">
                <a:extLst>
                  <a:ext uri="{FF2B5EF4-FFF2-40B4-BE49-F238E27FC236}">
                    <a16:creationId xmlns:a16="http://schemas.microsoft.com/office/drawing/2014/main" id="{6A7D0A21-FEB6-AA49-BF73-7B454ABCC3F9}"/>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23" name="Group 1526">
                <a:extLst>
                  <a:ext uri="{FF2B5EF4-FFF2-40B4-BE49-F238E27FC236}">
                    <a16:creationId xmlns:a16="http://schemas.microsoft.com/office/drawing/2014/main" id="{D90C757B-43DB-BA46-B197-E499997AD492}"/>
                  </a:ext>
                </a:extLst>
              </p:cNvPr>
              <p:cNvGrpSpPr>
                <a:grpSpLocks/>
              </p:cNvGrpSpPr>
              <p:nvPr/>
            </p:nvGrpSpPr>
            <p:grpSpPr bwMode="auto">
              <a:xfrm>
                <a:off x="4739" y="1327"/>
                <a:ext cx="582" cy="139"/>
                <a:chOff x="614" y="2568"/>
                <a:chExt cx="725" cy="139"/>
              </a:xfrm>
            </p:grpSpPr>
            <p:sp>
              <p:nvSpPr>
                <p:cNvPr id="435" name="AutoShape 1527">
                  <a:extLst>
                    <a:ext uri="{FF2B5EF4-FFF2-40B4-BE49-F238E27FC236}">
                      <a16:creationId xmlns:a16="http://schemas.microsoft.com/office/drawing/2014/main" id="{8CA88821-0D55-EB40-A7C1-C3977CDA236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AutoShape 1528">
                  <a:extLst>
                    <a:ext uri="{FF2B5EF4-FFF2-40B4-BE49-F238E27FC236}">
                      <a16:creationId xmlns:a16="http://schemas.microsoft.com/office/drawing/2014/main" id="{DC4F78A8-7787-604B-A124-FCF43D75DFC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4" name="Rectangle 1529">
                <a:extLst>
                  <a:ext uri="{FF2B5EF4-FFF2-40B4-BE49-F238E27FC236}">
                    <a16:creationId xmlns:a16="http://schemas.microsoft.com/office/drawing/2014/main" id="{563CCF97-9884-9B45-B9F6-70D699E9983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5" name="Freeform 1530">
                <a:extLst>
                  <a:ext uri="{FF2B5EF4-FFF2-40B4-BE49-F238E27FC236}">
                    <a16:creationId xmlns:a16="http://schemas.microsoft.com/office/drawing/2014/main" id="{EBD39E8E-81C2-A844-BF20-C29C5E3AD43B}"/>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6" name="Freeform 1531">
                <a:extLst>
                  <a:ext uri="{FF2B5EF4-FFF2-40B4-BE49-F238E27FC236}">
                    <a16:creationId xmlns:a16="http://schemas.microsoft.com/office/drawing/2014/main" id="{D429C771-C29B-4746-8D5D-C4A8633312D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40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7" name="Oval 1532">
                <a:extLst>
                  <a:ext uri="{FF2B5EF4-FFF2-40B4-BE49-F238E27FC236}">
                    <a16:creationId xmlns:a16="http://schemas.microsoft.com/office/drawing/2014/main" id="{4C989AEC-8071-734A-8023-0434DC3EBB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8" name="Freeform 1533">
                <a:extLst>
                  <a:ext uri="{FF2B5EF4-FFF2-40B4-BE49-F238E27FC236}">
                    <a16:creationId xmlns:a16="http://schemas.microsoft.com/office/drawing/2014/main" id="{50D6A2AD-EDD3-0244-A157-84E85000479A}"/>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9" name="AutoShape 1534">
                <a:extLst>
                  <a:ext uri="{FF2B5EF4-FFF2-40B4-BE49-F238E27FC236}">
                    <a16:creationId xmlns:a16="http://schemas.microsoft.com/office/drawing/2014/main" id="{228D946A-767B-854E-8F60-21EDE8F6AFD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0" name="AutoShape 1535">
                <a:extLst>
                  <a:ext uri="{FF2B5EF4-FFF2-40B4-BE49-F238E27FC236}">
                    <a16:creationId xmlns:a16="http://schemas.microsoft.com/office/drawing/2014/main" id="{C77A208E-E580-6C48-B30A-8D6AF0241F7F}"/>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Oval 1536">
                <a:extLst>
                  <a:ext uri="{FF2B5EF4-FFF2-40B4-BE49-F238E27FC236}">
                    <a16:creationId xmlns:a16="http://schemas.microsoft.com/office/drawing/2014/main" id="{0584590D-C9DD-6B4F-8D43-3BD5D3BF0FD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Oval 1537">
                <a:extLst>
                  <a:ext uri="{FF2B5EF4-FFF2-40B4-BE49-F238E27FC236}">
                    <a16:creationId xmlns:a16="http://schemas.microsoft.com/office/drawing/2014/main" id="{E53705ED-8A28-2247-8F50-DFA2320E369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33" name="Oval 1538">
                <a:extLst>
                  <a:ext uri="{FF2B5EF4-FFF2-40B4-BE49-F238E27FC236}">
                    <a16:creationId xmlns:a16="http://schemas.microsoft.com/office/drawing/2014/main" id="{5DE8C3E4-50ED-A045-BBEF-6BD22BDB1CB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4" name="Rectangle 1539">
                <a:extLst>
                  <a:ext uri="{FF2B5EF4-FFF2-40B4-BE49-F238E27FC236}">
                    <a16:creationId xmlns:a16="http://schemas.microsoft.com/office/drawing/2014/main" id="{34EEF575-BCCE-F34E-815A-FDD087C077E5}"/>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cxnSp>
          <p:nvCxnSpPr>
            <p:cNvPr id="325" name="Straight Connector 324">
              <a:extLst>
                <a:ext uri="{FF2B5EF4-FFF2-40B4-BE49-F238E27FC236}">
                  <a16:creationId xmlns:a16="http://schemas.microsoft.com/office/drawing/2014/main" id="{267F2A04-82C7-CA43-AAA2-0B750999EE14}"/>
                </a:ext>
              </a:extLst>
            </p:cNvPr>
            <p:cNvCxnSpPr/>
            <p:nvPr/>
          </p:nvCxnSpPr>
          <p:spPr bwMode="auto">
            <a:xfrm>
              <a:off x="1682405" y="2744686"/>
              <a:ext cx="526774" cy="0"/>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26" name="Straight Connector 325">
              <a:extLst>
                <a:ext uri="{FF2B5EF4-FFF2-40B4-BE49-F238E27FC236}">
                  <a16:creationId xmlns:a16="http://schemas.microsoft.com/office/drawing/2014/main" id="{B91A95F9-EF84-0047-B227-765A487976D6}"/>
                </a:ext>
              </a:extLst>
            </p:cNvPr>
            <p:cNvCxnSpPr/>
            <p:nvPr/>
          </p:nvCxnSpPr>
          <p:spPr bwMode="auto">
            <a:xfrm>
              <a:off x="6895267" y="2779855"/>
              <a:ext cx="526774" cy="0"/>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nvGrpSpPr>
            <p:cNvPr id="327" name="Group 326">
              <a:extLst>
                <a:ext uri="{FF2B5EF4-FFF2-40B4-BE49-F238E27FC236}">
                  <a16:creationId xmlns:a16="http://schemas.microsoft.com/office/drawing/2014/main" id="{EE10E36D-E4DE-FC41-B05D-5CD4A5DBFA21}"/>
                </a:ext>
              </a:extLst>
            </p:cNvPr>
            <p:cNvGrpSpPr/>
            <p:nvPr/>
          </p:nvGrpSpPr>
          <p:grpSpPr>
            <a:xfrm>
              <a:off x="3414626" y="1982945"/>
              <a:ext cx="687402" cy="571677"/>
              <a:chOff x="1736090" y="2893762"/>
              <a:chExt cx="565150" cy="413310"/>
            </a:xfrm>
          </p:grpSpPr>
          <p:grpSp>
            <p:nvGrpSpPr>
              <p:cNvPr id="398" name="Group 327">
                <a:extLst>
                  <a:ext uri="{FF2B5EF4-FFF2-40B4-BE49-F238E27FC236}">
                    <a16:creationId xmlns:a16="http://schemas.microsoft.com/office/drawing/2014/main" id="{43DE9D84-6507-9E44-8FFE-C43353FBFFE0}"/>
                  </a:ext>
                </a:extLst>
              </p:cNvPr>
              <p:cNvGrpSpPr>
                <a:grpSpLocks/>
              </p:cNvGrpSpPr>
              <p:nvPr/>
            </p:nvGrpSpPr>
            <p:grpSpPr bwMode="auto">
              <a:xfrm>
                <a:off x="1736090" y="2893762"/>
                <a:ext cx="565150" cy="292100"/>
                <a:chOff x="1871277" y="1576300"/>
                <a:chExt cx="1128371" cy="437861"/>
              </a:xfrm>
            </p:grpSpPr>
            <p:sp>
              <p:nvSpPr>
                <p:cNvPr id="402" name="Oval 401">
                  <a:extLst>
                    <a:ext uri="{FF2B5EF4-FFF2-40B4-BE49-F238E27FC236}">
                      <a16:creationId xmlns:a16="http://schemas.microsoft.com/office/drawing/2014/main" id="{BDBEE8E4-14FE-2342-B5F0-4B459123059B}"/>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03" name="Rectangle 402">
                  <a:extLst>
                    <a:ext uri="{FF2B5EF4-FFF2-40B4-BE49-F238E27FC236}">
                      <a16:creationId xmlns:a16="http://schemas.microsoft.com/office/drawing/2014/main" id="{35360FF6-9142-814C-BC6A-900E8714152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4" name="Oval 403">
                  <a:extLst>
                    <a:ext uri="{FF2B5EF4-FFF2-40B4-BE49-F238E27FC236}">
                      <a16:creationId xmlns:a16="http://schemas.microsoft.com/office/drawing/2014/main" id="{CD7B45FB-2D33-6849-8696-831389F7A797}"/>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05" name="Freeform 404">
                  <a:extLst>
                    <a:ext uri="{FF2B5EF4-FFF2-40B4-BE49-F238E27FC236}">
                      <a16:creationId xmlns:a16="http://schemas.microsoft.com/office/drawing/2014/main" id="{55DD05D2-A87A-9E4B-8F3E-A4613BC094AB}"/>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6" name="Freeform 405">
                  <a:extLst>
                    <a:ext uri="{FF2B5EF4-FFF2-40B4-BE49-F238E27FC236}">
                      <a16:creationId xmlns:a16="http://schemas.microsoft.com/office/drawing/2014/main" id="{CEAF7229-E9D5-D042-B7AE-1BF525F56D4B}"/>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7" name="Freeform 406">
                  <a:extLst>
                    <a:ext uri="{FF2B5EF4-FFF2-40B4-BE49-F238E27FC236}">
                      <a16:creationId xmlns:a16="http://schemas.microsoft.com/office/drawing/2014/main" id="{AB1AF264-1139-CE43-AFF8-E76758CE960A}"/>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8" name="Freeform 407">
                  <a:extLst>
                    <a:ext uri="{FF2B5EF4-FFF2-40B4-BE49-F238E27FC236}">
                      <a16:creationId xmlns:a16="http://schemas.microsoft.com/office/drawing/2014/main" id="{57245D9A-2DA2-E246-9F87-68EA8D71DFA2}"/>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09" name="Straight Connector 408">
                  <a:extLst>
                    <a:ext uri="{FF2B5EF4-FFF2-40B4-BE49-F238E27FC236}">
                      <a16:creationId xmlns:a16="http://schemas.microsoft.com/office/drawing/2014/main" id="{1E15FBCF-E2FF-FD4E-8803-68E979C60B5F}"/>
                    </a:ext>
                  </a:extLst>
                </p:cNvPr>
                <p:cNvCxnSpPr>
                  <a:endCxn id="40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10" name="Straight Connector 409">
                  <a:extLst>
                    <a:ext uri="{FF2B5EF4-FFF2-40B4-BE49-F238E27FC236}">
                      <a16:creationId xmlns:a16="http://schemas.microsoft.com/office/drawing/2014/main" id="{76BF3722-BBAD-924E-BD4C-E031ACC5D682}"/>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99" name="Group 398">
                <a:extLst>
                  <a:ext uri="{FF2B5EF4-FFF2-40B4-BE49-F238E27FC236}">
                    <a16:creationId xmlns:a16="http://schemas.microsoft.com/office/drawing/2014/main" id="{493B1A9C-61C8-154E-89A5-A9513BFD54DE}"/>
                  </a:ext>
                </a:extLst>
              </p:cNvPr>
              <p:cNvGrpSpPr/>
              <p:nvPr/>
            </p:nvGrpSpPr>
            <p:grpSpPr>
              <a:xfrm>
                <a:off x="1844715" y="2907714"/>
                <a:ext cx="356365" cy="399358"/>
                <a:chOff x="741398" y="1743005"/>
                <a:chExt cx="356365" cy="399358"/>
              </a:xfrm>
            </p:grpSpPr>
            <p:sp>
              <p:nvSpPr>
                <p:cNvPr id="400" name="Oval 399">
                  <a:extLst>
                    <a:ext uri="{FF2B5EF4-FFF2-40B4-BE49-F238E27FC236}">
                      <a16:creationId xmlns:a16="http://schemas.microsoft.com/office/drawing/2014/main" id="{63725DC4-5667-494C-877B-306B214225CA}"/>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1" name="TextBox 400">
                  <a:extLst>
                    <a:ext uri="{FF2B5EF4-FFF2-40B4-BE49-F238E27FC236}">
                      <a16:creationId xmlns:a16="http://schemas.microsoft.com/office/drawing/2014/main" id="{610E4D3B-522B-8441-8253-4A007172715F}"/>
                    </a:ext>
                  </a:extLst>
                </p:cNvPr>
                <p:cNvSpPr txBox="1"/>
                <p:nvPr/>
              </p:nvSpPr>
              <p:spPr>
                <a:xfrm>
                  <a:off x="783895" y="1743005"/>
                  <a:ext cx="288887" cy="399358"/>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v</a:t>
                  </a:r>
                </a:p>
              </p:txBody>
            </p:sp>
          </p:grpSp>
        </p:grpSp>
        <p:grpSp>
          <p:nvGrpSpPr>
            <p:cNvPr id="328" name="Group 327">
              <a:extLst>
                <a:ext uri="{FF2B5EF4-FFF2-40B4-BE49-F238E27FC236}">
                  <a16:creationId xmlns:a16="http://schemas.microsoft.com/office/drawing/2014/main" id="{DF814D63-F965-FA4E-9920-D211CDA69879}"/>
                </a:ext>
              </a:extLst>
            </p:cNvPr>
            <p:cNvGrpSpPr/>
            <p:nvPr/>
          </p:nvGrpSpPr>
          <p:grpSpPr>
            <a:xfrm>
              <a:off x="4888811" y="1979830"/>
              <a:ext cx="687402" cy="480963"/>
              <a:chOff x="1736090" y="2893762"/>
              <a:chExt cx="565150" cy="347726"/>
            </a:xfrm>
          </p:grpSpPr>
          <p:grpSp>
            <p:nvGrpSpPr>
              <p:cNvPr id="385" name="Group 327">
                <a:extLst>
                  <a:ext uri="{FF2B5EF4-FFF2-40B4-BE49-F238E27FC236}">
                    <a16:creationId xmlns:a16="http://schemas.microsoft.com/office/drawing/2014/main" id="{1319D0A2-3DA4-6D46-B723-C78612DBD57D}"/>
                  </a:ext>
                </a:extLst>
              </p:cNvPr>
              <p:cNvGrpSpPr>
                <a:grpSpLocks/>
              </p:cNvGrpSpPr>
              <p:nvPr/>
            </p:nvGrpSpPr>
            <p:grpSpPr bwMode="auto">
              <a:xfrm>
                <a:off x="1736090" y="2893762"/>
                <a:ext cx="565150" cy="292100"/>
                <a:chOff x="1871277" y="1576300"/>
                <a:chExt cx="1128371" cy="437861"/>
              </a:xfrm>
            </p:grpSpPr>
            <p:sp>
              <p:nvSpPr>
                <p:cNvPr id="389" name="Oval 388">
                  <a:extLst>
                    <a:ext uri="{FF2B5EF4-FFF2-40B4-BE49-F238E27FC236}">
                      <a16:creationId xmlns:a16="http://schemas.microsoft.com/office/drawing/2014/main" id="{406A0DA8-5D66-B54B-BF3C-74FEB059E5F1}"/>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90" name="Rectangle 389">
                  <a:extLst>
                    <a:ext uri="{FF2B5EF4-FFF2-40B4-BE49-F238E27FC236}">
                      <a16:creationId xmlns:a16="http://schemas.microsoft.com/office/drawing/2014/main" id="{16912ED9-B4B9-274B-8C8B-A301769701DC}"/>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1" name="Oval 390">
                  <a:extLst>
                    <a:ext uri="{FF2B5EF4-FFF2-40B4-BE49-F238E27FC236}">
                      <a16:creationId xmlns:a16="http://schemas.microsoft.com/office/drawing/2014/main" id="{0FC9220C-ECBF-BC42-AA17-47066E49F672}"/>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92" name="Freeform 391">
                  <a:extLst>
                    <a:ext uri="{FF2B5EF4-FFF2-40B4-BE49-F238E27FC236}">
                      <a16:creationId xmlns:a16="http://schemas.microsoft.com/office/drawing/2014/main" id="{EFD001D2-54C5-0042-A5AA-702968D107C1}"/>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3" name="Freeform 392">
                  <a:extLst>
                    <a:ext uri="{FF2B5EF4-FFF2-40B4-BE49-F238E27FC236}">
                      <a16:creationId xmlns:a16="http://schemas.microsoft.com/office/drawing/2014/main" id="{DF0C4D73-F5CE-1E43-B64E-A1555129729A}"/>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4" name="Freeform 393">
                  <a:extLst>
                    <a:ext uri="{FF2B5EF4-FFF2-40B4-BE49-F238E27FC236}">
                      <a16:creationId xmlns:a16="http://schemas.microsoft.com/office/drawing/2014/main" id="{2FD88090-C275-6140-AAC7-18542BD977C0}"/>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5" name="Freeform 394">
                  <a:extLst>
                    <a:ext uri="{FF2B5EF4-FFF2-40B4-BE49-F238E27FC236}">
                      <a16:creationId xmlns:a16="http://schemas.microsoft.com/office/drawing/2014/main" id="{F52A43F0-D631-014F-9B59-69076BD7A214}"/>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6" name="Straight Connector 395">
                  <a:extLst>
                    <a:ext uri="{FF2B5EF4-FFF2-40B4-BE49-F238E27FC236}">
                      <a16:creationId xmlns:a16="http://schemas.microsoft.com/office/drawing/2014/main" id="{7B9292D1-E5A5-F44E-8DC8-0DDB894A0004}"/>
                    </a:ext>
                  </a:extLst>
                </p:cNvPr>
                <p:cNvCxnSpPr>
                  <a:endCxn id="391"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97" name="Straight Connector 396">
                  <a:extLst>
                    <a:ext uri="{FF2B5EF4-FFF2-40B4-BE49-F238E27FC236}">
                      <a16:creationId xmlns:a16="http://schemas.microsoft.com/office/drawing/2014/main" id="{82695498-3E06-C549-BDEB-3B3BC72D74A8}"/>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86" name="Group 385">
                <a:extLst>
                  <a:ext uri="{FF2B5EF4-FFF2-40B4-BE49-F238E27FC236}">
                    <a16:creationId xmlns:a16="http://schemas.microsoft.com/office/drawing/2014/main" id="{58CC84C2-4686-2643-A790-875AD3D2EB15}"/>
                  </a:ext>
                </a:extLst>
              </p:cNvPr>
              <p:cNvGrpSpPr/>
              <p:nvPr/>
            </p:nvGrpSpPr>
            <p:grpSpPr>
              <a:xfrm>
                <a:off x="1844715" y="2907714"/>
                <a:ext cx="378664" cy="333774"/>
                <a:chOff x="741398" y="1743005"/>
                <a:chExt cx="378664" cy="333774"/>
              </a:xfrm>
            </p:grpSpPr>
            <p:sp>
              <p:nvSpPr>
                <p:cNvPr id="387" name="Oval 386">
                  <a:extLst>
                    <a:ext uri="{FF2B5EF4-FFF2-40B4-BE49-F238E27FC236}">
                      <a16:creationId xmlns:a16="http://schemas.microsoft.com/office/drawing/2014/main" id="{91E65A3C-37C4-FB49-A4C5-66DD49380A20}"/>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8" name="TextBox 387">
                  <a:extLst>
                    <a:ext uri="{FF2B5EF4-FFF2-40B4-BE49-F238E27FC236}">
                      <a16:creationId xmlns:a16="http://schemas.microsoft.com/office/drawing/2014/main" id="{7D7D52A1-09FA-B245-A51E-503672F88792}"/>
                    </a:ext>
                  </a:extLst>
                </p:cNvPr>
                <p:cNvSpPr txBox="1"/>
                <p:nvPr/>
              </p:nvSpPr>
              <p:spPr>
                <a:xfrm>
                  <a:off x="767915" y="1743005"/>
                  <a:ext cx="352147"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w</a:t>
                  </a:r>
                </a:p>
              </p:txBody>
            </p:sp>
          </p:grpSp>
        </p:grpSp>
        <p:grpSp>
          <p:nvGrpSpPr>
            <p:cNvPr id="329" name="Group 328">
              <a:extLst>
                <a:ext uri="{FF2B5EF4-FFF2-40B4-BE49-F238E27FC236}">
                  <a16:creationId xmlns:a16="http://schemas.microsoft.com/office/drawing/2014/main" id="{7F5B202E-84B1-8546-ABE7-0D873A53CB3A}"/>
                </a:ext>
              </a:extLst>
            </p:cNvPr>
            <p:cNvGrpSpPr/>
            <p:nvPr/>
          </p:nvGrpSpPr>
          <p:grpSpPr>
            <a:xfrm>
              <a:off x="2206359" y="2517647"/>
              <a:ext cx="687402" cy="480963"/>
              <a:chOff x="1736090" y="2893762"/>
              <a:chExt cx="565150" cy="347726"/>
            </a:xfrm>
          </p:grpSpPr>
          <p:grpSp>
            <p:nvGrpSpPr>
              <p:cNvPr id="372" name="Group 327">
                <a:extLst>
                  <a:ext uri="{FF2B5EF4-FFF2-40B4-BE49-F238E27FC236}">
                    <a16:creationId xmlns:a16="http://schemas.microsoft.com/office/drawing/2014/main" id="{74C66983-6367-A346-9811-03B6B660BD5A}"/>
                  </a:ext>
                </a:extLst>
              </p:cNvPr>
              <p:cNvGrpSpPr>
                <a:grpSpLocks/>
              </p:cNvGrpSpPr>
              <p:nvPr/>
            </p:nvGrpSpPr>
            <p:grpSpPr bwMode="auto">
              <a:xfrm>
                <a:off x="1736090" y="2893762"/>
                <a:ext cx="565150" cy="292100"/>
                <a:chOff x="1871277" y="1576300"/>
                <a:chExt cx="1128371" cy="437861"/>
              </a:xfrm>
            </p:grpSpPr>
            <p:sp>
              <p:nvSpPr>
                <p:cNvPr id="376" name="Oval 375">
                  <a:extLst>
                    <a:ext uri="{FF2B5EF4-FFF2-40B4-BE49-F238E27FC236}">
                      <a16:creationId xmlns:a16="http://schemas.microsoft.com/office/drawing/2014/main" id="{23D87A19-41D5-2F4B-A759-D658AB6DE7F5}"/>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77" name="Rectangle 376">
                  <a:extLst>
                    <a:ext uri="{FF2B5EF4-FFF2-40B4-BE49-F238E27FC236}">
                      <a16:creationId xmlns:a16="http://schemas.microsoft.com/office/drawing/2014/main" id="{BF010680-E14C-AB41-B12D-005B0B3FBA7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8" name="Oval 377">
                  <a:extLst>
                    <a:ext uri="{FF2B5EF4-FFF2-40B4-BE49-F238E27FC236}">
                      <a16:creationId xmlns:a16="http://schemas.microsoft.com/office/drawing/2014/main" id="{773506FA-CDA9-A14E-9C9B-2D5E7F909A9E}"/>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79" name="Freeform 378">
                  <a:extLst>
                    <a:ext uri="{FF2B5EF4-FFF2-40B4-BE49-F238E27FC236}">
                      <a16:creationId xmlns:a16="http://schemas.microsoft.com/office/drawing/2014/main" id="{39B04F67-6A6D-6245-B8C8-CF7114C9D7F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0" name="Freeform 379">
                  <a:extLst>
                    <a:ext uri="{FF2B5EF4-FFF2-40B4-BE49-F238E27FC236}">
                      <a16:creationId xmlns:a16="http://schemas.microsoft.com/office/drawing/2014/main" id="{C46B0DC1-1017-4146-A422-109C3BAD2551}"/>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1" name="Freeform 380">
                  <a:extLst>
                    <a:ext uri="{FF2B5EF4-FFF2-40B4-BE49-F238E27FC236}">
                      <a16:creationId xmlns:a16="http://schemas.microsoft.com/office/drawing/2014/main" id="{CA725F35-AC0C-C543-A8A7-24E9625350C8}"/>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2" name="Freeform 381">
                  <a:extLst>
                    <a:ext uri="{FF2B5EF4-FFF2-40B4-BE49-F238E27FC236}">
                      <a16:creationId xmlns:a16="http://schemas.microsoft.com/office/drawing/2014/main" id="{977CD25B-F33C-BA45-8069-AC4B98057578}"/>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54C74B7C-6FCA-5B45-9A2B-DC09E5CDE689}"/>
                    </a:ext>
                  </a:extLst>
                </p:cNvPr>
                <p:cNvCxnSpPr>
                  <a:endCxn id="378"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84" name="Straight Connector 383">
                  <a:extLst>
                    <a:ext uri="{FF2B5EF4-FFF2-40B4-BE49-F238E27FC236}">
                      <a16:creationId xmlns:a16="http://schemas.microsoft.com/office/drawing/2014/main" id="{F18B4945-5B3A-CC4D-AD10-A9969F3DC39C}"/>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73" name="Group 372">
                <a:extLst>
                  <a:ext uri="{FF2B5EF4-FFF2-40B4-BE49-F238E27FC236}">
                    <a16:creationId xmlns:a16="http://schemas.microsoft.com/office/drawing/2014/main" id="{79ADB3AE-0BAC-E846-91C0-DA740CA9923D}"/>
                  </a:ext>
                </a:extLst>
              </p:cNvPr>
              <p:cNvGrpSpPr/>
              <p:nvPr/>
            </p:nvGrpSpPr>
            <p:grpSpPr>
              <a:xfrm>
                <a:off x="1844715" y="2907714"/>
                <a:ext cx="356365" cy="333774"/>
                <a:chOff x="741398" y="1743005"/>
                <a:chExt cx="356365" cy="333774"/>
              </a:xfrm>
            </p:grpSpPr>
            <p:sp>
              <p:nvSpPr>
                <p:cNvPr id="374" name="Oval 373">
                  <a:extLst>
                    <a:ext uri="{FF2B5EF4-FFF2-40B4-BE49-F238E27FC236}">
                      <a16:creationId xmlns:a16="http://schemas.microsoft.com/office/drawing/2014/main" id="{D1EDF0F4-E8FD-6841-A11F-DBF2430F102B}"/>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5" name="TextBox 374">
                  <a:extLst>
                    <a:ext uri="{FF2B5EF4-FFF2-40B4-BE49-F238E27FC236}">
                      <a16:creationId xmlns:a16="http://schemas.microsoft.com/office/drawing/2014/main" id="{1AFA689E-3A33-DF4B-A8F3-403F0D901A93}"/>
                    </a:ext>
                  </a:extLst>
                </p:cNvPr>
                <p:cNvSpPr txBox="1"/>
                <p:nvPr/>
              </p:nvSpPr>
              <p:spPr>
                <a:xfrm>
                  <a:off x="783895" y="1743005"/>
                  <a:ext cx="29255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u</a:t>
                  </a:r>
                </a:p>
              </p:txBody>
            </p:sp>
          </p:grpSp>
        </p:grpSp>
        <p:grpSp>
          <p:nvGrpSpPr>
            <p:cNvPr id="330" name="Group 329">
              <a:extLst>
                <a:ext uri="{FF2B5EF4-FFF2-40B4-BE49-F238E27FC236}">
                  <a16:creationId xmlns:a16="http://schemas.microsoft.com/office/drawing/2014/main" id="{C6EB4006-BDBE-0A46-98DE-BE7F5F85E41C}"/>
                </a:ext>
              </a:extLst>
            </p:cNvPr>
            <p:cNvGrpSpPr/>
            <p:nvPr/>
          </p:nvGrpSpPr>
          <p:grpSpPr>
            <a:xfrm>
              <a:off x="6285253" y="2579331"/>
              <a:ext cx="687402" cy="480963"/>
              <a:chOff x="1736090" y="2893762"/>
              <a:chExt cx="565150" cy="347726"/>
            </a:xfrm>
          </p:grpSpPr>
          <p:grpSp>
            <p:nvGrpSpPr>
              <p:cNvPr id="359" name="Group 327">
                <a:extLst>
                  <a:ext uri="{FF2B5EF4-FFF2-40B4-BE49-F238E27FC236}">
                    <a16:creationId xmlns:a16="http://schemas.microsoft.com/office/drawing/2014/main" id="{19323E07-6D65-4A4C-A34C-8931919B7A6E}"/>
                  </a:ext>
                </a:extLst>
              </p:cNvPr>
              <p:cNvGrpSpPr>
                <a:grpSpLocks/>
              </p:cNvGrpSpPr>
              <p:nvPr/>
            </p:nvGrpSpPr>
            <p:grpSpPr bwMode="auto">
              <a:xfrm>
                <a:off x="1736090" y="2893762"/>
                <a:ext cx="565150" cy="292100"/>
                <a:chOff x="1871277" y="1576300"/>
                <a:chExt cx="1128371" cy="437861"/>
              </a:xfrm>
            </p:grpSpPr>
            <p:sp>
              <p:nvSpPr>
                <p:cNvPr id="363" name="Oval 362">
                  <a:extLst>
                    <a:ext uri="{FF2B5EF4-FFF2-40B4-BE49-F238E27FC236}">
                      <a16:creationId xmlns:a16="http://schemas.microsoft.com/office/drawing/2014/main" id="{8A90C563-3889-7546-B079-B0069EBCDD8E}"/>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4" name="Rectangle 363">
                  <a:extLst>
                    <a:ext uri="{FF2B5EF4-FFF2-40B4-BE49-F238E27FC236}">
                      <a16:creationId xmlns:a16="http://schemas.microsoft.com/office/drawing/2014/main" id="{F906AAC0-18E3-3C42-9638-4B9554929AD2}"/>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5" name="Oval 364">
                  <a:extLst>
                    <a:ext uri="{FF2B5EF4-FFF2-40B4-BE49-F238E27FC236}">
                      <a16:creationId xmlns:a16="http://schemas.microsoft.com/office/drawing/2014/main" id="{D7FE9FC4-31C2-7545-8E5A-A107662814D2}"/>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6" name="Freeform 365">
                  <a:extLst>
                    <a:ext uri="{FF2B5EF4-FFF2-40B4-BE49-F238E27FC236}">
                      <a16:creationId xmlns:a16="http://schemas.microsoft.com/office/drawing/2014/main" id="{115FE479-5C3C-474A-A53B-50B85C152ABA}"/>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7" name="Freeform 366">
                  <a:extLst>
                    <a:ext uri="{FF2B5EF4-FFF2-40B4-BE49-F238E27FC236}">
                      <a16:creationId xmlns:a16="http://schemas.microsoft.com/office/drawing/2014/main" id="{AD2C9A8C-6369-A54C-9D6C-E64BF41BE070}"/>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8" name="Freeform 367">
                  <a:extLst>
                    <a:ext uri="{FF2B5EF4-FFF2-40B4-BE49-F238E27FC236}">
                      <a16:creationId xmlns:a16="http://schemas.microsoft.com/office/drawing/2014/main" id="{D3174F82-A842-4A4B-8B8E-F9394399D6CD}"/>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9" name="Freeform 368">
                  <a:extLst>
                    <a:ext uri="{FF2B5EF4-FFF2-40B4-BE49-F238E27FC236}">
                      <a16:creationId xmlns:a16="http://schemas.microsoft.com/office/drawing/2014/main" id="{715ED35F-F03C-3844-AAF7-4A4022009E6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0" name="Straight Connector 369">
                  <a:extLst>
                    <a:ext uri="{FF2B5EF4-FFF2-40B4-BE49-F238E27FC236}">
                      <a16:creationId xmlns:a16="http://schemas.microsoft.com/office/drawing/2014/main" id="{E168B24C-7C31-704F-9C70-9283F9D101DE}"/>
                    </a:ext>
                  </a:extLst>
                </p:cNvPr>
                <p:cNvCxnSpPr>
                  <a:endCxn id="365"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71" name="Straight Connector 370">
                  <a:extLst>
                    <a:ext uri="{FF2B5EF4-FFF2-40B4-BE49-F238E27FC236}">
                      <a16:creationId xmlns:a16="http://schemas.microsoft.com/office/drawing/2014/main" id="{A8773E23-D37D-7F4D-959F-FFCF3E4EAD35}"/>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60" name="Group 359">
                <a:extLst>
                  <a:ext uri="{FF2B5EF4-FFF2-40B4-BE49-F238E27FC236}">
                    <a16:creationId xmlns:a16="http://schemas.microsoft.com/office/drawing/2014/main" id="{661612F3-E94B-0E4F-B158-1E1F5536E408}"/>
                  </a:ext>
                </a:extLst>
              </p:cNvPr>
              <p:cNvGrpSpPr/>
              <p:nvPr/>
            </p:nvGrpSpPr>
            <p:grpSpPr>
              <a:xfrm>
                <a:off x="1844715" y="2907714"/>
                <a:ext cx="356365" cy="333774"/>
                <a:chOff x="741398" y="1743005"/>
                <a:chExt cx="356365" cy="333774"/>
              </a:xfrm>
            </p:grpSpPr>
            <p:sp>
              <p:nvSpPr>
                <p:cNvPr id="361" name="Oval 360">
                  <a:extLst>
                    <a:ext uri="{FF2B5EF4-FFF2-40B4-BE49-F238E27FC236}">
                      <a16:creationId xmlns:a16="http://schemas.microsoft.com/office/drawing/2014/main" id="{C763175D-A9C3-EF48-81B5-5B18EF6185F4}"/>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2" name="TextBox 361">
                  <a:extLst>
                    <a:ext uri="{FF2B5EF4-FFF2-40B4-BE49-F238E27FC236}">
                      <a16:creationId xmlns:a16="http://schemas.microsoft.com/office/drawing/2014/main" id="{56CD500D-CEB7-684C-A583-1A90F979E021}"/>
                    </a:ext>
                  </a:extLst>
                </p:cNvPr>
                <p:cNvSpPr txBox="1"/>
                <p:nvPr/>
              </p:nvSpPr>
              <p:spPr>
                <a:xfrm>
                  <a:off x="783895" y="1743005"/>
                  <a:ext cx="27834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z</a:t>
                  </a:r>
                </a:p>
              </p:txBody>
            </p:sp>
          </p:grpSp>
        </p:grpSp>
        <p:grpSp>
          <p:nvGrpSpPr>
            <p:cNvPr id="331" name="Group 330">
              <a:extLst>
                <a:ext uri="{FF2B5EF4-FFF2-40B4-BE49-F238E27FC236}">
                  <a16:creationId xmlns:a16="http://schemas.microsoft.com/office/drawing/2014/main" id="{8CC7A315-C254-4746-8CBE-0E76B9C4970F}"/>
                </a:ext>
              </a:extLst>
            </p:cNvPr>
            <p:cNvGrpSpPr/>
            <p:nvPr/>
          </p:nvGrpSpPr>
          <p:grpSpPr>
            <a:xfrm>
              <a:off x="4927962" y="3152913"/>
              <a:ext cx="687402" cy="480963"/>
              <a:chOff x="1736090" y="2893762"/>
              <a:chExt cx="565150" cy="347726"/>
            </a:xfrm>
          </p:grpSpPr>
          <p:grpSp>
            <p:nvGrpSpPr>
              <p:cNvPr id="346" name="Group 327">
                <a:extLst>
                  <a:ext uri="{FF2B5EF4-FFF2-40B4-BE49-F238E27FC236}">
                    <a16:creationId xmlns:a16="http://schemas.microsoft.com/office/drawing/2014/main" id="{57B82EFC-992A-174F-B228-FA314BDF20EC}"/>
                  </a:ext>
                </a:extLst>
              </p:cNvPr>
              <p:cNvGrpSpPr>
                <a:grpSpLocks/>
              </p:cNvGrpSpPr>
              <p:nvPr/>
            </p:nvGrpSpPr>
            <p:grpSpPr bwMode="auto">
              <a:xfrm>
                <a:off x="1736090" y="2893762"/>
                <a:ext cx="565150" cy="292100"/>
                <a:chOff x="1871277" y="1576300"/>
                <a:chExt cx="1128371" cy="437861"/>
              </a:xfrm>
            </p:grpSpPr>
            <p:sp>
              <p:nvSpPr>
                <p:cNvPr id="350" name="Oval 349">
                  <a:extLst>
                    <a:ext uri="{FF2B5EF4-FFF2-40B4-BE49-F238E27FC236}">
                      <a16:creationId xmlns:a16="http://schemas.microsoft.com/office/drawing/2014/main" id="{5516324A-B35A-FF49-96A8-4C3ABFAA279D}"/>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51" name="Rectangle 350">
                  <a:extLst>
                    <a:ext uri="{FF2B5EF4-FFF2-40B4-BE49-F238E27FC236}">
                      <a16:creationId xmlns:a16="http://schemas.microsoft.com/office/drawing/2014/main" id="{218BB1BC-107B-9548-B7F8-1205053933E2}"/>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2" name="Oval 351">
                  <a:extLst>
                    <a:ext uri="{FF2B5EF4-FFF2-40B4-BE49-F238E27FC236}">
                      <a16:creationId xmlns:a16="http://schemas.microsoft.com/office/drawing/2014/main" id="{E0CC4DE9-4E37-1945-B621-6990957A8C90}"/>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53" name="Freeform 352">
                  <a:extLst>
                    <a:ext uri="{FF2B5EF4-FFF2-40B4-BE49-F238E27FC236}">
                      <a16:creationId xmlns:a16="http://schemas.microsoft.com/office/drawing/2014/main" id="{A2CF0E3A-0B11-A242-94A3-D1972489953C}"/>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4" name="Freeform 353">
                  <a:extLst>
                    <a:ext uri="{FF2B5EF4-FFF2-40B4-BE49-F238E27FC236}">
                      <a16:creationId xmlns:a16="http://schemas.microsoft.com/office/drawing/2014/main" id="{078DD177-3C9A-AC4A-994C-913F0A08C1F8}"/>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5" name="Freeform 354">
                  <a:extLst>
                    <a:ext uri="{FF2B5EF4-FFF2-40B4-BE49-F238E27FC236}">
                      <a16:creationId xmlns:a16="http://schemas.microsoft.com/office/drawing/2014/main" id="{7D050A20-78F8-D446-BFB0-855E64D3DFB6}"/>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6" name="Freeform 355">
                  <a:extLst>
                    <a:ext uri="{FF2B5EF4-FFF2-40B4-BE49-F238E27FC236}">
                      <a16:creationId xmlns:a16="http://schemas.microsoft.com/office/drawing/2014/main" id="{DFC753F6-0104-C144-A482-28D91E9FF18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F6B0AE2-B7AF-4349-A241-B96871C3DFBE}"/>
                    </a:ext>
                  </a:extLst>
                </p:cNvPr>
                <p:cNvCxnSpPr>
                  <a:endCxn id="35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58" name="Straight Connector 357">
                  <a:extLst>
                    <a:ext uri="{FF2B5EF4-FFF2-40B4-BE49-F238E27FC236}">
                      <a16:creationId xmlns:a16="http://schemas.microsoft.com/office/drawing/2014/main" id="{0C461AF1-3611-CA4A-8113-D6B33D79EFD8}"/>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47" name="Group 346">
                <a:extLst>
                  <a:ext uri="{FF2B5EF4-FFF2-40B4-BE49-F238E27FC236}">
                    <a16:creationId xmlns:a16="http://schemas.microsoft.com/office/drawing/2014/main" id="{5DDD6435-5804-824F-9844-11EE108986C8}"/>
                  </a:ext>
                </a:extLst>
              </p:cNvPr>
              <p:cNvGrpSpPr/>
              <p:nvPr/>
            </p:nvGrpSpPr>
            <p:grpSpPr>
              <a:xfrm>
                <a:off x="1844715" y="2907714"/>
                <a:ext cx="356365" cy="333774"/>
                <a:chOff x="741398" y="1743005"/>
                <a:chExt cx="356365" cy="333774"/>
              </a:xfrm>
            </p:grpSpPr>
            <p:sp>
              <p:nvSpPr>
                <p:cNvPr id="348" name="Oval 347">
                  <a:extLst>
                    <a:ext uri="{FF2B5EF4-FFF2-40B4-BE49-F238E27FC236}">
                      <a16:creationId xmlns:a16="http://schemas.microsoft.com/office/drawing/2014/main" id="{3DD41EFD-A71B-A447-B957-8B7AEA9E0494}"/>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9" name="TextBox 348">
                  <a:extLst>
                    <a:ext uri="{FF2B5EF4-FFF2-40B4-BE49-F238E27FC236}">
                      <a16:creationId xmlns:a16="http://schemas.microsoft.com/office/drawing/2014/main" id="{0808DE23-7FF1-1B41-9706-BEF8D8DE36D2}"/>
                    </a:ext>
                  </a:extLst>
                </p:cNvPr>
                <p:cNvSpPr txBox="1"/>
                <p:nvPr/>
              </p:nvSpPr>
              <p:spPr>
                <a:xfrm>
                  <a:off x="783895" y="1743005"/>
                  <a:ext cx="27834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y</a:t>
                  </a:r>
                </a:p>
              </p:txBody>
            </p:sp>
          </p:grpSp>
        </p:grpSp>
        <p:grpSp>
          <p:nvGrpSpPr>
            <p:cNvPr id="332" name="Group 331">
              <a:extLst>
                <a:ext uri="{FF2B5EF4-FFF2-40B4-BE49-F238E27FC236}">
                  <a16:creationId xmlns:a16="http://schemas.microsoft.com/office/drawing/2014/main" id="{FC31B094-3896-AB43-9216-D41F5CF5B5CD}"/>
                </a:ext>
              </a:extLst>
            </p:cNvPr>
            <p:cNvGrpSpPr/>
            <p:nvPr/>
          </p:nvGrpSpPr>
          <p:grpSpPr>
            <a:xfrm>
              <a:off x="3337414" y="3136841"/>
              <a:ext cx="687402" cy="480963"/>
              <a:chOff x="1736090" y="2893762"/>
              <a:chExt cx="565150" cy="347726"/>
            </a:xfrm>
          </p:grpSpPr>
          <p:grpSp>
            <p:nvGrpSpPr>
              <p:cNvPr id="333" name="Group 327">
                <a:extLst>
                  <a:ext uri="{FF2B5EF4-FFF2-40B4-BE49-F238E27FC236}">
                    <a16:creationId xmlns:a16="http://schemas.microsoft.com/office/drawing/2014/main" id="{68165765-2BED-214D-88D7-9D28666BA0D6}"/>
                  </a:ext>
                </a:extLst>
              </p:cNvPr>
              <p:cNvGrpSpPr>
                <a:grpSpLocks/>
              </p:cNvGrpSpPr>
              <p:nvPr/>
            </p:nvGrpSpPr>
            <p:grpSpPr bwMode="auto">
              <a:xfrm>
                <a:off x="1736090" y="2893762"/>
                <a:ext cx="565150" cy="292100"/>
                <a:chOff x="1871277" y="1576300"/>
                <a:chExt cx="1128371" cy="437861"/>
              </a:xfrm>
            </p:grpSpPr>
            <p:sp>
              <p:nvSpPr>
                <p:cNvPr id="337" name="Oval 336">
                  <a:extLst>
                    <a:ext uri="{FF2B5EF4-FFF2-40B4-BE49-F238E27FC236}">
                      <a16:creationId xmlns:a16="http://schemas.microsoft.com/office/drawing/2014/main" id="{BEB24274-A728-564C-9B37-C2301DC5667F}"/>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38" name="Rectangle 337">
                  <a:extLst>
                    <a:ext uri="{FF2B5EF4-FFF2-40B4-BE49-F238E27FC236}">
                      <a16:creationId xmlns:a16="http://schemas.microsoft.com/office/drawing/2014/main" id="{C7018D81-D070-D343-8442-C9B813B94FC5}"/>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9" name="Oval 338">
                  <a:extLst>
                    <a:ext uri="{FF2B5EF4-FFF2-40B4-BE49-F238E27FC236}">
                      <a16:creationId xmlns:a16="http://schemas.microsoft.com/office/drawing/2014/main" id="{7CC9DA44-AB58-A143-A7E4-5DCC05563B28}"/>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0" name="Freeform 339">
                  <a:extLst>
                    <a:ext uri="{FF2B5EF4-FFF2-40B4-BE49-F238E27FC236}">
                      <a16:creationId xmlns:a16="http://schemas.microsoft.com/office/drawing/2014/main" id="{A345A354-C439-1346-B8B1-9B77F484F731}"/>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1" name="Freeform 340">
                  <a:extLst>
                    <a:ext uri="{FF2B5EF4-FFF2-40B4-BE49-F238E27FC236}">
                      <a16:creationId xmlns:a16="http://schemas.microsoft.com/office/drawing/2014/main" id="{47254DC2-0CCD-1D43-9A9E-AF30B25F4771}"/>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2" name="Freeform 341">
                  <a:extLst>
                    <a:ext uri="{FF2B5EF4-FFF2-40B4-BE49-F238E27FC236}">
                      <a16:creationId xmlns:a16="http://schemas.microsoft.com/office/drawing/2014/main" id="{D09BD497-0854-FF41-BB16-ACF44392BCA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3" name="Freeform 342">
                  <a:extLst>
                    <a:ext uri="{FF2B5EF4-FFF2-40B4-BE49-F238E27FC236}">
                      <a16:creationId xmlns:a16="http://schemas.microsoft.com/office/drawing/2014/main" id="{35285FEF-CAD9-224F-91A6-C0D14EBDC940}"/>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4" name="Straight Connector 343">
                  <a:extLst>
                    <a:ext uri="{FF2B5EF4-FFF2-40B4-BE49-F238E27FC236}">
                      <a16:creationId xmlns:a16="http://schemas.microsoft.com/office/drawing/2014/main" id="{CF9122C4-270A-B24E-A5AE-0EFA7376067D}"/>
                    </a:ext>
                  </a:extLst>
                </p:cNvPr>
                <p:cNvCxnSpPr>
                  <a:endCxn id="339"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45" name="Straight Connector 344">
                  <a:extLst>
                    <a:ext uri="{FF2B5EF4-FFF2-40B4-BE49-F238E27FC236}">
                      <a16:creationId xmlns:a16="http://schemas.microsoft.com/office/drawing/2014/main" id="{3D3021B9-325F-1E4E-8CE0-091CA2DB4D0B}"/>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34" name="Group 333">
                <a:extLst>
                  <a:ext uri="{FF2B5EF4-FFF2-40B4-BE49-F238E27FC236}">
                    <a16:creationId xmlns:a16="http://schemas.microsoft.com/office/drawing/2014/main" id="{ABF5A136-419C-8E48-B84C-19084D8846E1}"/>
                  </a:ext>
                </a:extLst>
              </p:cNvPr>
              <p:cNvGrpSpPr/>
              <p:nvPr/>
            </p:nvGrpSpPr>
            <p:grpSpPr>
              <a:xfrm>
                <a:off x="1844715" y="2907714"/>
                <a:ext cx="356365" cy="333774"/>
                <a:chOff x="741398" y="1743005"/>
                <a:chExt cx="356365" cy="333774"/>
              </a:xfrm>
            </p:grpSpPr>
            <p:sp>
              <p:nvSpPr>
                <p:cNvPr id="335" name="Oval 334">
                  <a:extLst>
                    <a:ext uri="{FF2B5EF4-FFF2-40B4-BE49-F238E27FC236}">
                      <a16:creationId xmlns:a16="http://schemas.microsoft.com/office/drawing/2014/main" id="{7D9024F5-F6D2-724B-8783-4785743461C6}"/>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6" name="TextBox 335">
                  <a:extLst>
                    <a:ext uri="{FF2B5EF4-FFF2-40B4-BE49-F238E27FC236}">
                      <a16:creationId xmlns:a16="http://schemas.microsoft.com/office/drawing/2014/main" id="{6953032B-5A97-DA45-B4BF-C48C5E119377}"/>
                    </a:ext>
                  </a:extLst>
                </p:cNvPr>
                <p:cNvSpPr txBox="1"/>
                <p:nvPr/>
              </p:nvSpPr>
              <p:spPr>
                <a:xfrm>
                  <a:off x="783895" y="1743005"/>
                  <a:ext cx="27834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x</a:t>
                  </a:r>
                </a:p>
              </p:txBody>
            </p:sp>
          </p:grpSp>
        </p:grpSp>
      </p:grpSp>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199" y="364139"/>
            <a:ext cx="10710797" cy="894622"/>
          </a:xfrm>
        </p:spPr>
        <p:txBody>
          <a:bodyPr>
            <a:normAutofit fontScale="90000"/>
          </a:bodyPr>
          <a:lstStyle/>
          <a:p>
            <a:r>
              <a:rPr lang="en-US" dirty="0"/>
              <a:t>Traffic engineering: difficult with traditional routing</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70</a:t>
            </a:fld>
            <a:endParaRPr lang="en-US" dirty="0"/>
          </a:p>
        </p:txBody>
      </p:sp>
      <p:sp>
        <p:nvSpPr>
          <p:cNvPr id="152" name="TextBox 151">
            <a:extLst>
              <a:ext uri="{FF2B5EF4-FFF2-40B4-BE49-F238E27FC236}">
                <a16:creationId xmlns:a16="http://schemas.microsoft.com/office/drawing/2014/main" id="{B8C4E43C-52C5-9843-9797-566EB715CE33}"/>
              </a:ext>
            </a:extLst>
          </p:cNvPr>
          <p:cNvSpPr txBox="1"/>
          <p:nvPr/>
        </p:nvSpPr>
        <p:spPr>
          <a:xfrm>
            <a:off x="1728591" y="3928028"/>
            <a:ext cx="9727879" cy="1969770"/>
          </a:xfrm>
          <a:prstGeom prst="rect">
            <a:avLst/>
          </a:prstGeom>
          <a:noFill/>
        </p:spPr>
        <p:txBody>
          <a:bodyPr wrap="square" rtlCol="0">
            <a:spAutoFit/>
          </a:bodyPr>
          <a:lstStyle/>
          <a:p>
            <a:pPr eaLnBrk="0" fontAlgn="base" hangingPunct="0">
              <a:spcBef>
                <a:spcPct val="0"/>
              </a:spcBef>
              <a:spcAft>
                <a:spcPct val="0"/>
              </a:spcAft>
            </a:pPr>
            <a:r>
              <a:rPr lang="en-US" sz="2800" i="1" u="sng" dirty="0">
                <a:solidFill>
                  <a:srgbClr val="000090"/>
                </a:solidFill>
                <a:ea typeface="ＭＳ Ｐゴシック" charset="0"/>
              </a:rPr>
              <a:t>Q: </a:t>
            </a:r>
            <a:r>
              <a:rPr lang="en-US" sz="2800" dirty="0">
                <a:solidFill>
                  <a:srgbClr val="000000"/>
                </a:solidFill>
                <a:ea typeface="ＭＳ Ｐゴシック" charset="0"/>
              </a:rPr>
              <a:t>what if network operator wants u-to-z traffic to flow along </a:t>
            </a:r>
            <a:r>
              <a:rPr lang="en-US" sz="2800" i="1" dirty="0">
                <a:solidFill>
                  <a:srgbClr val="000000"/>
                </a:solidFill>
                <a:ea typeface="ＭＳ Ｐゴシック" charset="0"/>
              </a:rPr>
              <a:t>uvw</a:t>
            </a:r>
            <a:r>
              <a:rPr lang="en-US" sz="2800" dirty="0">
                <a:solidFill>
                  <a:srgbClr val="000000"/>
                </a:solidFill>
                <a:ea typeface="ＭＳ Ｐゴシック" charset="0"/>
              </a:rPr>
              <a:t>z, rather than </a:t>
            </a:r>
            <a:r>
              <a:rPr lang="en-US" sz="2800" i="1" dirty="0">
                <a:solidFill>
                  <a:srgbClr val="000000"/>
                </a:solidFill>
                <a:ea typeface="ＭＳ Ｐゴシック" charset="0"/>
              </a:rPr>
              <a:t>uxyz</a:t>
            </a:r>
            <a:r>
              <a:rPr lang="en-US" sz="2800" dirty="0">
                <a:solidFill>
                  <a:srgbClr val="000000"/>
                </a:solidFill>
                <a:ea typeface="ＭＳ Ｐゴシック" charset="0"/>
              </a:rPr>
              <a:t>?</a:t>
            </a:r>
          </a:p>
          <a:p>
            <a:pPr eaLnBrk="0" fontAlgn="base" hangingPunct="0">
              <a:spcBef>
                <a:spcPts val="1200"/>
              </a:spcBef>
              <a:spcAft>
                <a:spcPct val="0"/>
              </a:spcAft>
            </a:pPr>
            <a:r>
              <a:rPr lang="en-US" sz="2800" i="1" u="sng" dirty="0">
                <a:solidFill>
                  <a:srgbClr val="000090"/>
                </a:solidFill>
                <a:ea typeface="ＭＳ Ｐゴシック" charset="0"/>
              </a:rPr>
              <a:t>A: </a:t>
            </a:r>
            <a:r>
              <a:rPr lang="en-US" sz="2800" dirty="0">
                <a:solidFill>
                  <a:srgbClr val="000000"/>
                </a:solidFill>
                <a:ea typeface="ＭＳ Ｐゴシック" charset="0"/>
              </a:rPr>
              <a:t>need to re-define link weights so traffic routing algorithm computes routes accordingly </a:t>
            </a:r>
            <a:r>
              <a:rPr lang="en-US" sz="2400" dirty="0">
                <a:solidFill>
                  <a:srgbClr val="000000"/>
                </a:solidFill>
                <a:ea typeface="ＭＳ Ｐゴシック" charset="0"/>
              </a:rPr>
              <a:t>(or need a new routing algorithm)!</a:t>
            </a:r>
          </a:p>
        </p:txBody>
      </p:sp>
      <p:sp>
        <p:nvSpPr>
          <p:cNvPr id="153" name="TextBox 152">
            <a:extLst>
              <a:ext uri="{FF2B5EF4-FFF2-40B4-BE49-F238E27FC236}">
                <a16:creationId xmlns:a16="http://schemas.microsoft.com/office/drawing/2014/main" id="{C89243ED-7091-A745-8FC9-42D617C322A8}"/>
              </a:ext>
            </a:extLst>
          </p:cNvPr>
          <p:cNvSpPr txBox="1"/>
          <p:nvPr/>
        </p:nvSpPr>
        <p:spPr>
          <a:xfrm>
            <a:off x="2003306" y="5938073"/>
            <a:ext cx="8276048" cy="523220"/>
          </a:xfrm>
          <a:prstGeom prst="rect">
            <a:avLst/>
          </a:prstGeom>
          <a:noFill/>
        </p:spPr>
        <p:txBody>
          <a:bodyPr wrap="none" rtlCol="0">
            <a:spAutoFit/>
          </a:bodyPr>
          <a:lstStyle/>
          <a:p>
            <a:pPr eaLnBrk="0" fontAlgn="base" hangingPunct="0">
              <a:spcBef>
                <a:spcPct val="0"/>
              </a:spcBef>
              <a:spcAft>
                <a:spcPct val="0"/>
              </a:spcAft>
            </a:pPr>
            <a:r>
              <a:rPr lang="en-US" sz="2800" i="1" dirty="0">
                <a:solidFill>
                  <a:srgbClr val="C00000"/>
                </a:solidFill>
                <a:ea typeface="ＭＳ Ｐゴシック" charset="0"/>
              </a:rPr>
              <a:t>link weights are only control “knobs”: not much control!</a:t>
            </a:r>
          </a:p>
        </p:txBody>
      </p:sp>
      <p:sp>
        <p:nvSpPr>
          <p:cNvPr id="298" name="Freeform 297">
            <a:extLst>
              <a:ext uri="{FF2B5EF4-FFF2-40B4-BE49-F238E27FC236}">
                <a16:creationId xmlns:a16="http://schemas.microsoft.com/office/drawing/2014/main" id="{AD8B86B2-93D9-A745-9897-F855B37ADC0B}"/>
              </a:ext>
            </a:extLst>
          </p:cNvPr>
          <p:cNvSpPr/>
          <p:nvPr/>
        </p:nvSpPr>
        <p:spPr>
          <a:xfrm>
            <a:off x="3283003" y="2063149"/>
            <a:ext cx="5676290" cy="537233"/>
          </a:xfrm>
          <a:custGeom>
            <a:avLst/>
            <a:gdLst>
              <a:gd name="connsiteX0" fmla="*/ 0 w 5035463"/>
              <a:gd name="connsiteY0" fmla="*/ 551145 h 551145"/>
              <a:gd name="connsiteX1" fmla="*/ 901874 w 5035463"/>
              <a:gd name="connsiteY1" fmla="*/ 551145 h 551145"/>
              <a:gd name="connsiteX2" fmla="*/ 2329841 w 5035463"/>
              <a:gd name="connsiteY2" fmla="*/ 0 h 551145"/>
              <a:gd name="connsiteX3" fmla="*/ 3933173 w 5035463"/>
              <a:gd name="connsiteY3" fmla="*/ 12526 h 551145"/>
              <a:gd name="connsiteX4" fmla="*/ 5035463 w 5035463"/>
              <a:gd name="connsiteY4" fmla="*/ 488515 h 551145"/>
              <a:gd name="connsiteX0" fmla="*/ 0 w 5035463"/>
              <a:gd name="connsiteY0" fmla="*/ 554892 h 554892"/>
              <a:gd name="connsiteX1" fmla="*/ 901874 w 5035463"/>
              <a:gd name="connsiteY1" fmla="*/ 554892 h 554892"/>
              <a:gd name="connsiteX2" fmla="*/ 2082503 w 5035463"/>
              <a:gd name="connsiteY2" fmla="*/ 0 h 554892"/>
              <a:gd name="connsiteX3" fmla="*/ 3933173 w 5035463"/>
              <a:gd name="connsiteY3" fmla="*/ 16273 h 554892"/>
              <a:gd name="connsiteX4" fmla="*/ 5035463 w 5035463"/>
              <a:gd name="connsiteY4" fmla="*/ 492262 h 554892"/>
              <a:gd name="connsiteX0" fmla="*/ 0 w 5035463"/>
              <a:gd name="connsiteY0" fmla="*/ 554892 h 554892"/>
              <a:gd name="connsiteX1" fmla="*/ 860651 w 5035463"/>
              <a:gd name="connsiteY1" fmla="*/ 487436 h 554892"/>
              <a:gd name="connsiteX2" fmla="*/ 2082503 w 5035463"/>
              <a:gd name="connsiteY2" fmla="*/ 0 h 554892"/>
              <a:gd name="connsiteX3" fmla="*/ 3933173 w 5035463"/>
              <a:gd name="connsiteY3" fmla="*/ 16273 h 554892"/>
              <a:gd name="connsiteX4" fmla="*/ 5035463 w 5035463"/>
              <a:gd name="connsiteY4" fmla="*/ 492262 h 554892"/>
              <a:gd name="connsiteX0" fmla="*/ 0 w 5024220"/>
              <a:gd name="connsiteY0" fmla="*/ 491184 h 492262"/>
              <a:gd name="connsiteX1" fmla="*/ 849408 w 5024220"/>
              <a:gd name="connsiteY1" fmla="*/ 487436 h 492262"/>
              <a:gd name="connsiteX2" fmla="*/ 2071260 w 5024220"/>
              <a:gd name="connsiteY2" fmla="*/ 0 h 492262"/>
              <a:gd name="connsiteX3" fmla="*/ 3921930 w 5024220"/>
              <a:gd name="connsiteY3" fmla="*/ 16273 h 492262"/>
              <a:gd name="connsiteX4" fmla="*/ 5024220 w 5024220"/>
              <a:gd name="connsiteY4" fmla="*/ 492262 h 492262"/>
              <a:gd name="connsiteX0" fmla="*/ 0 w 5020472"/>
              <a:gd name="connsiteY0" fmla="*/ 479942 h 492262"/>
              <a:gd name="connsiteX1" fmla="*/ 845660 w 5020472"/>
              <a:gd name="connsiteY1" fmla="*/ 487436 h 492262"/>
              <a:gd name="connsiteX2" fmla="*/ 2067512 w 5020472"/>
              <a:gd name="connsiteY2" fmla="*/ 0 h 492262"/>
              <a:gd name="connsiteX3" fmla="*/ 3918182 w 5020472"/>
              <a:gd name="connsiteY3" fmla="*/ 16273 h 492262"/>
              <a:gd name="connsiteX4" fmla="*/ 5020472 w 5020472"/>
              <a:gd name="connsiteY4" fmla="*/ 492262 h 492262"/>
              <a:gd name="connsiteX0" fmla="*/ 0 w 5020472"/>
              <a:gd name="connsiteY0" fmla="*/ 494932 h 494932"/>
              <a:gd name="connsiteX1" fmla="*/ 845660 w 5020472"/>
              <a:gd name="connsiteY1" fmla="*/ 487436 h 494932"/>
              <a:gd name="connsiteX2" fmla="*/ 2067512 w 5020472"/>
              <a:gd name="connsiteY2" fmla="*/ 0 h 494932"/>
              <a:gd name="connsiteX3" fmla="*/ 3918182 w 5020472"/>
              <a:gd name="connsiteY3" fmla="*/ 16273 h 494932"/>
              <a:gd name="connsiteX4" fmla="*/ 5020472 w 5020472"/>
              <a:gd name="connsiteY4" fmla="*/ 492262 h 494932"/>
              <a:gd name="connsiteX0" fmla="*/ 0 w 5009229"/>
              <a:gd name="connsiteY0" fmla="*/ 479941 h 492262"/>
              <a:gd name="connsiteX1" fmla="*/ 834417 w 5009229"/>
              <a:gd name="connsiteY1" fmla="*/ 487436 h 492262"/>
              <a:gd name="connsiteX2" fmla="*/ 2056269 w 5009229"/>
              <a:gd name="connsiteY2" fmla="*/ 0 h 492262"/>
              <a:gd name="connsiteX3" fmla="*/ 3906939 w 5009229"/>
              <a:gd name="connsiteY3" fmla="*/ 16273 h 492262"/>
              <a:gd name="connsiteX4" fmla="*/ 5009229 w 5009229"/>
              <a:gd name="connsiteY4" fmla="*/ 492262 h 492262"/>
              <a:gd name="connsiteX0" fmla="*/ 0 w 5009229"/>
              <a:gd name="connsiteY0" fmla="*/ 491183 h 492262"/>
              <a:gd name="connsiteX1" fmla="*/ 834417 w 5009229"/>
              <a:gd name="connsiteY1" fmla="*/ 487436 h 492262"/>
              <a:gd name="connsiteX2" fmla="*/ 2056269 w 5009229"/>
              <a:gd name="connsiteY2" fmla="*/ 0 h 492262"/>
              <a:gd name="connsiteX3" fmla="*/ 3906939 w 5009229"/>
              <a:gd name="connsiteY3" fmla="*/ 16273 h 492262"/>
              <a:gd name="connsiteX4" fmla="*/ 5009229 w 5009229"/>
              <a:gd name="connsiteY4" fmla="*/ 492262 h 492262"/>
              <a:gd name="connsiteX0" fmla="*/ 0 w 5009229"/>
              <a:gd name="connsiteY0" fmla="*/ 519881 h 520960"/>
              <a:gd name="connsiteX1" fmla="*/ 834417 w 5009229"/>
              <a:gd name="connsiteY1" fmla="*/ 516134 h 520960"/>
              <a:gd name="connsiteX2" fmla="*/ 2056269 w 5009229"/>
              <a:gd name="connsiteY2" fmla="*/ 28698 h 520960"/>
              <a:gd name="connsiteX3" fmla="*/ 3663349 w 5009229"/>
              <a:gd name="connsiteY3" fmla="*/ 0 h 520960"/>
              <a:gd name="connsiteX4" fmla="*/ 5009229 w 5009229"/>
              <a:gd name="connsiteY4" fmla="*/ 520960 h 520960"/>
              <a:gd name="connsiteX0" fmla="*/ 0 w 4953016"/>
              <a:gd name="connsiteY0" fmla="*/ 519881 h 558436"/>
              <a:gd name="connsiteX1" fmla="*/ 834417 w 4953016"/>
              <a:gd name="connsiteY1" fmla="*/ 516134 h 558436"/>
              <a:gd name="connsiteX2" fmla="*/ 2056269 w 4953016"/>
              <a:gd name="connsiteY2" fmla="*/ 28698 h 558436"/>
              <a:gd name="connsiteX3" fmla="*/ 3663349 w 4953016"/>
              <a:gd name="connsiteY3" fmla="*/ 0 h 558436"/>
              <a:gd name="connsiteX4" fmla="*/ 4953016 w 4953016"/>
              <a:gd name="connsiteY4" fmla="*/ 558436 h 558436"/>
              <a:gd name="connsiteX0" fmla="*/ 0 w 4953016"/>
              <a:gd name="connsiteY0" fmla="*/ 519881 h 558436"/>
              <a:gd name="connsiteX1" fmla="*/ 834417 w 4953016"/>
              <a:gd name="connsiteY1" fmla="*/ 516134 h 558436"/>
              <a:gd name="connsiteX2" fmla="*/ 2056269 w 4953016"/>
              <a:gd name="connsiteY2" fmla="*/ 28698 h 558436"/>
              <a:gd name="connsiteX3" fmla="*/ 3663349 w 4953016"/>
              <a:gd name="connsiteY3" fmla="*/ 0 h 558436"/>
              <a:gd name="connsiteX4" fmla="*/ 4631805 w 4953016"/>
              <a:gd name="connsiteY4" fmla="*/ 415156 h 558436"/>
              <a:gd name="connsiteX5" fmla="*/ 4953016 w 4953016"/>
              <a:gd name="connsiteY5" fmla="*/ 558436 h 558436"/>
              <a:gd name="connsiteX0" fmla="*/ 0 w 5676291"/>
              <a:gd name="connsiteY0" fmla="*/ 519881 h 558436"/>
              <a:gd name="connsiteX1" fmla="*/ 834417 w 5676291"/>
              <a:gd name="connsiteY1" fmla="*/ 516134 h 558436"/>
              <a:gd name="connsiteX2" fmla="*/ 2056269 w 5676291"/>
              <a:gd name="connsiteY2" fmla="*/ 28698 h 558436"/>
              <a:gd name="connsiteX3" fmla="*/ 3663349 w 5676291"/>
              <a:gd name="connsiteY3" fmla="*/ 0 h 558436"/>
              <a:gd name="connsiteX4" fmla="*/ 4631805 w 5676291"/>
              <a:gd name="connsiteY4" fmla="*/ 415156 h 558436"/>
              <a:gd name="connsiteX5" fmla="*/ 5676291 w 5676291"/>
              <a:gd name="connsiteY5" fmla="*/ 558436 h 558436"/>
              <a:gd name="connsiteX0" fmla="*/ 0 w 5676291"/>
              <a:gd name="connsiteY0" fmla="*/ 519881 h 558436"/>
              <a:gd name="connsiteX1" fmla="*/ 834417 w 5676291"/>
              <a:gd name="connsiteY1" fmla="*/ 516134 h 558436"/>
              <a:gd name="connsiteX2" fmla="*/ 2056269 w 5676291"/>
              <a:gd name="connsiteY2" fmla="*/ 28698 h 558436"/>
              <a:gd name="connsiteX3" fmla="*/ 3663349 w 5676291"/>
              <a:gd name="connsiteY3" fmla="*/ 0 h 558436"/>
              <a:gd name="connsiteX4" fmla="*/ 4909124 w 5676291"/>
              <a:gd name="connsiteY4" fmla="*/ 527582 h 558436"/>
              <a:gd name="connsiteX5" fmla="*/ 5676291 w 5676291"/>
              <a:gd name="connsiteY5" fmla="*/ 558436 h 558436"/>
              <a:gd name="connsiteX0" fmla="*/ 0 w 5672543"/>
              <a:gd name="connsiteY0" fmla="*/ 519881 h 535951"/>
              <a:gd name="connsiteX1" fmla="*/ 834417 w 5672543"/>
              <a:gd name="connsiteY1" fmla="*/ 516134 h 535951"/>
              <a:gd name="connsiteX2" fmla="*/ 2056269 w 5672543"/>
              <a:gd name="connsiteY2" fmla="*/ 28698 h 535951"/>
              <a:gd name="connsiteX3" fmla="*/ 3663349 w 5672543"/>
              <a:gd name="connsiteY3" fmla="*/ 0 h 535951"/>
              <a:gd name="connsiteX4" fmla="*/ 4909124 w 5672543"/>
              <a:gd name="connsiteY4" fmla="*/ 527582 h 535951"/>
              <a:gd name="connsiteX5" fmla="*/ 5672543 w 5672543"/>
              <a:gd name="connsiteY5" fmla="*/ 535951 h 535951"/>
              <a:gd name="connsiteX0" fmla="*/ 0 w 5676290"/>
              <a:gd name="connsiteY0" fmla="*/ 519881 h 528456"/>
              <a:gd name="connsiteX1" fmla="*/ 834417 w 5676290"/>
              <a:gd name="connsiteY1" fmla="*/ 516134 h 528456"/>
              <a:gd name="connsiteX2" fmla="*/ 2056269 w 5676290"/>
              <a:gd name="connsiteY2" fmla="*/ 28698 h 528456"/>
              <a:gd name="connsiteX3" fmla="*/ 3663349 w 5676290"/>
              <a:gd name="connsiteY3" fmla="*/ 0 h 528456"/>
              <a:gd name="connsiteX4" fmla="*/ 4909124 w 5676290"/>
              <a:gd name="connsiteY4" fmla="*/ 527582 h 528456"/>
              <a:gd name="connsiteX5" fmla="*/ 5676290 w 5676290"/>
              <a:gd name="connsiteY5" fmla="*/ 528456 h 528456"/>
              <a:gd name="connsiteX0" fmla="*/ 0 w 5676290"/>
              <a:gd name="connsiteY0" fmla="*/ 519881 h 528456"/>
              <a:gd name="connsiteX1" fmla="*/ 834417 w 5676290"/>
              <a:gd name="connsiteY1" fmla="*/ 516134 h 528456"/>
              <a:gd name="connsiteX2" fmla="*/ 2052521 w 5676290"/>
              <a:gd name="connsiteY2" fmla="*/ 6213 h 528456"/>
              <a:gd name="connsiteX3" fmla="*/ 3663349 w 5676290"/>
              <a:gd name="connsiteY3" fmla="*/ 0 h 528456"/>
              <a:gd name="connsiteX4" fmla="*/ 4909124 w 5676290"/>
              <a:gd name="connsiteY4" fmla="*/ 527582 h 528456"/>
              <a:gd name="connsiteX5" fmla="*/ 5676290 w 5676290"/>
              <a:gd name="connsiteY5" fmla="*/ 528456 h 528456"/>
              <a:gd name="connsiteX0" fmla="*/ 0 w 5676290"/>
              <a:gd name="connsiteY0" fmla="*/ 528658 h 537233"/>
              <a:gd name="connsiteX1" fmla="*/ 834417 w 5676290"/>
              <a:gd name="connsiteY1" fmla="*/ 524911 h 537233"/>
              <a:gd name="connsiteX2" fmla="*/ 2052521 w 5676290"/>
              <a:gd name="connsiteY2" fmla="*/ 0 h 537233"/>
              <a:gd name="connsiteX3" fmla="*/ 3663349 w 5676290"/>
              <a:gd name="connsiteY3" fmla="*/ 8777 h 537233"/>
              <a:gd name="connsiteX4" fmla="*/ 4909124 w 5676290"/>
              <a:gd name="connsiteY4" fmla="*/ 536359 h 537233"/>
              <a:gd name="connsiteX5" fmla="*/ 5676290 w 5676290"/>
              <a:gd name="connsiteY5" fmla="*/ 537233 h 537233"/>
              <a:gd name="connsiteX0" fmla="*/ 0 w 5676290"/>
              <a:gd name="connsiteY0" fmla="*/ 528658 h 537233"/>
              <a:gd name="connsiteX1" fmla="*/ 834417 w 5676290"/>
              <a:gd name="connsiteY1" fmla="*/ 524911 h 537233"/>
              <a:gd name="connsiteX2" fmla="*/ 2052521 w 5676290"/>
              <a:gd name="connsiteY2" fmla="*/ 0 h 537233"/>
              <a:gd name="connsiteX3" fmla="*/ 3637117 w 5676290"/>
              <a:gd name="connsiteY3" fmla="*/ 1282 h 537233"/>
              <a:gd name="connsiteX4" fmla="*/ 4909124 w 5676290"/>
              <a:gd name="connsiteY4" fmla="*/ 536359 h 537233"/>
              <a:gd name="connsiteX5" fmla="*/ 5676290 w 5676290"/>
              <a:gd name="connsiteY5" fmla="*/ 537233 h 53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6290" h="537233">
                <a:moveTo>
                  <a:pt x="0" y="528658"/>
                </a:moveTo>
                <a:lnTo>
                  <a:pt x="834417" y="524911"/>
                </a:lnTo>
                <a:lnTo>
                  <a:pt x="2052521" y="0"/>
                </a:lnTo>
                <a:lnTo>
                  <a:pt x="3637117" y="1282"/>
                </a:lnTo>
                <a:lnTo>
                  <a:pt x="4909124" y="536359"/>
                </a:lnTo>
                <a:lnTo>
                  <a:pt x="5676290" y="537233"/>
                </a:lnTo>
              </a:path>
            </a:pathLst>
          </a:custGeom>
          <a:noFill/>
          <a:ln w="571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0" name="Freeform 299">
            <a:extLst>
              <a:ext uri="{FF2B5EF4-FFF2-40B4-BE49-F238E27FC236}">
                <a16:creationId xmlns:a16="http://schemas.microsoft.com/office/drawing/2014/main" id="{E4023168-5BBC-A041-9BCB-41551A518F03}"/>
              </a:ext>
            </a:extLst>
          </p:cNvPr>
          <p:cNvSpPr/>
          <p:nvPr/>
        </p:nvSpPr>
        <p:spPr>
          <a:xfrm flipV="1">
            <a:off x="3247513" y="2729116"/>
            <a:ext cx="5676290" cy="537233"/>
          </a:xfrm>
          <a:custGeom>
            <a:avLst/>
            <a:gdLst>
              <a:gd name="connsiteX0" fmla="*/ 0 w 5035463"/>
              <a:gd name="connsiteY0" fmla="*/ 551145 h 551145"/>
              <a:gd name="connsiteX1" fmla="*/ 901874 w 5035463"/>
              <a:gd name="connsiteY1" fmla="*/ 551145 h 551145"/>
              <a:gd name="connsiteX2" fmla="*/ 2329841 w 5035463"/>
              <a:gd name="connsiteY2" fmla="*/ 0 h 551145"/>
              <a:gd name="connsiteX3" fmla="*/ 3933173 w 5035463"/>
              <a:gd name="connsiteY3" fmla="*/ 12526 h 551145"/>
              <a:gd name="connsiteX4" fmla="*/ 5035463 w 5035463"/>
              <a:gd name="connsiteY4" fmla="*/ 488515 h 551145"/>
              <a:gd name="connsiteX0" fmla="*/ 0 w 5035463"/>
              <a:gd name="connsiteY0" fmla="*/ 554892 h 554892"/>
              <a:gd name="connsiteX1" fmla="*/ 901874 w 5035463"/>
              <a:gd name="connsiteY1" fmla="*/ 554892 h 554892"/>
              <a:gd name="connsiteX2" fmla="*/ 2082503 w 5035463"/>
              <a:gd name="connsiteY2" fmla="*/ 0 h 554892"/>
              <a:gd name="connsiteX3" fmla="*/ 3933173 w 5035463"/>
              <a:gd name="connsiteY3" fmla="*/ 16273 h 554892"/>
              <a:gd name="connsiteX4" fmla="*/ 5035463 w 5035463"/>
              <a:gd name="connsiteY4" fmla="*/ 492262 h 554892"/>
              <a:gd name="connsiteX0" fmla="*/ 0 w 5035463"/>
              <a:gd name="connsiteY0" fmla="*/ 554892 h 554892"/>
              <a:gd name="connsiteX1" fmla="*/ 860651 w 5035463"/>
              <a:gd name="connsiteY1" fmla="*/ 487436 h 554892"/>
              <a:gd name="connsiteX2" fmla="*/ 2082503 w 5035463"/>
              <a:gd name="connsiteY2" fmla="*/ 0 h 554892"/>
              <a:gd name="connsiteX3" fmla="*/ 3933173 w 5035463"/>
              <a:gd name="connsiteY3" fmla="*/ 16273 h 554892"/>
              <a:gd name="connsiteX4" fmla="*/ 5035463 w 5035463"/>
              <a:gd name="connsiteY4" fmla="*/ 492262 h 554892"/>
              <a:gd name="connsiteX0" fmla="*/ 0 w 5024220"/>
              <a:gd name="connsiteY0" fmla="*/ 491184 h 492262"/>
              <a:gd name="connsiteX1" fmla="*/ 849408 w 5024220"/>
              <a:gd name="connsiteY1" fmla="*/ 487436 h 492262"/>
              <a:gd name="connsiteX2" fmla="*/ 2071260 w 5024220"/>
              <a:gd name="connsiteY2" fmla="*/ 0 h 492262"/>
              <a:gd name="connsiteX3" fmla="*/ 3921930 w 5024220"/>
              <a:gd name="connsiteY3" fmla="*/ 16273 h 492262"/>
              <a:gd name="connsiteX4" fmla="*/ 5024220 w 5024220"/>
              <a:gd name="connsiteY4" fmla="*/ 492262 h 492262"/>
              <a:gd name="connsiteX0" fmla="*/ 0 w 5020472"/>
              <a:gd name="connsiteY0" fmla="*/ 479942 h 492262"/>
              <a:gd name="connsiteX1" fmla="*/ 845660 w 5020472"/>
              <a:gd name="connsiteY1" fmla="*/ 487436 h 492262"/>
              <a:gd name="connsiteX2" fmla="*/ 2067512 w 5020472"/>
              <a:gd name="connsiteY2" fmla="*/ 0 h 492262"/>
              <a:gd name="connsiteX3" fmla="*/ 3918182 w 5020472"/>
              <a:gd name="connsiteY3" fmla="*/ 16273 h 492262"/>
              <a:gd name="connsiteX4" fmla="*/ 5020472 w 5020472"/>
              <a:gd name="connsiteY4" fmla="*/ 492262 h 492262"/>
              <a:gd name="connsiteX0" fmla="*/ 0 w 5020472"/>
              <a:gd name="connsiteY0" fmla="*/ 494932 h 494932"/>
              <a:gd name="connsiteX1" fmla="*/ 845660 w 5020472"/>
              <a:gd name="connsiteY1" fmla="*/ 487436 h 494932"/>
              <a:gd name="connsiteX2" fmla="*/ 2067512 w 5020472"/>
              <a:gd name="connsiteY2" fmla="*/ 0 h 494932"/>
              <a:gd name="connsiteX3" fmla="*/ 3918182 w 5020472"/>
              <a:gd name="connsiteY3" fmla="*/ 16273 h 494932"/>
              <a:gd name="connsiteX4" fmla="*/ 5020472 w 5020472"/>
              <a:gd name="connsiteY4" fmla="*/ 492262 h 494932"/>
              <a:gd name="connsiteX0" fmla="*/ 0 w 5009229"/>
              <a:gd name="connsiteY0" fmla="*/ 479941 h 492262"/>
              <a:gd name="connsiteX1" fmla="*/ 834417 w 5009229"/>
              <a:gd name="connsiteY1" fmla="*/ 487436 h 492262"/>
              <a:gd name="connsiteX2" fmla="*/ 2056269 w 5009229"/>
              <a:gd name="connsiteY2" fmla="*/ 0 h 492262"/>
              <a:gd name="connsiteX3" fmla="*/ 3906939 w 5009229"/>
              <a:gd name="connsiteY3" fmla="*/ 16273 h 492262"/>
              <a:gd name="connsiteX4" fmla="*/ 5009229 w 5009229"/>
              <a:gd name="connsiteY4" fmla="*/ 492262 h 492262"/>
              <a:gd name="connsiteX0" fmla="*/ 0 w 5009229"/>
              <a:gd name="connsiteY0" fmla="*/ 491183 h 492262"/>
              <a:gd name="connsiteX1" fmla="*/ 834417 w 5009229"/>
              <a:gd name="connsiteY1" fmla="*/ 487436 h 492262"/>
              <a:gd name="connsiteX2" fmla="*/ 2056269 w 5009229"/>
              <a:gd name="connsiteY2" fmla="*/ 0 h 492262"/>
              <a:gd name="connsiteX3" fmla="*/ 3906939 w 5009229"/>
              <a:gd name="connsiteY3" fmla="*/ 16273 h 492262"/>
              <a:gd name="connsiteX4" fmla="*/ 5009229 w 5009229"/>
              <a:gd name="connsiteY4" fmla="*/ 492262 h 492262"/>
              <a:gd name="connsiteX0" fmla="*/ 0 w 5009229"/>
              <a:gd name="connsiteY0" fmla="*/ 519881 h 520960"/>
              <a:gd name="connsiteX1" fmla="*/ 834417 w 5009229"/>
              <a:gd name="connsiteY1" fmla="*/ 516134 h 520960"/>
              <a:gd name="connsiteX2" fmla="*/ 2056269 w 5009229"/>
              <a:gd name="connsiteY2" fmla="*/ 28698 h 520960"/>
              <a:gd name="connsiteX3" fmla="*/ 3663349 w 5009229"/>
              <a:gd name="connsiteY3" fmla="*/ 0 h 520960"/>
              <a:gd name="connsiteX4" fmla="*/ 5009229 w 5009229"/>
              <a:gd name="connsiteY4" fmla="*/ 520960 h 520960"/>
              <a:gd name="connsiteX0" fmla="*/ 0 w 4953016"/>
              <a:gd name="connsiteY0" fmla="*/ 519881 h 558436"/>
              <a:gd name="connsiteX1" fmla="*/ 834417 w 4953016"/>
              <a:gd name="connsiteY1" fmla="*/ 516134 h 558436"/>
              <a:gd name="connsiteX2" fmla="*/ 2056269 w 4953016"/>
              <a:gd name="connsiteY2" fmla="*/ 28698 h 558436"/>
              <a:gd name="connsiteX3" fmla="*/ 3663349 w 4953016"/>
              <a:gd name="connsiteY3" fmla="*/ 0 h 558436"/>
              <a:gd name="connsiteX4" fmla="*/ 4953016 w 4953016"/>
              <a:gd name="connsiteY4" fmla="*/ 558436 h 558436"/>
              <a:gd name="connsiteX0" fmla="*/ 0 w 4953016"/>
              <a:gd name="connsiteY0" fmla="*/ 519881 h 558436"/>
              <a:gd name="connsiteX1" fmla="*/ 834417 w 4953016"/>
              <a:gd name="connsiteY1" fmla="*/ 516134 h 558436"/>
              <a:gd name="connsiteX2" fmla="*/ 2056269 w 4953016"/>
              <a:gd name="connsiteY2" fmla="*/ 28698 h 558436"/>
              <a:gd name="connsiteX3" fmla="*/ 3663349 w 4953016"/>
              <a:gd name="connsiteY3" fmla="*/ 0 h 558436"/>
              <a:gd name="connsiteX4" fmla="*/ 4631805 w 4953016"/>
              <a:gd name="connsiteY4" fmla="*/ 415156 h 558436"/>
              <a:gd name="connsiteX5" fmla="*/ 4953016 w 4953016"/>
              <a:gd name="connsiteY5" fmla="*/ 558436 h 558436"/>
              <a:gd name="connsiteX0" fmla="*/ 0 w 5676291"/>
              <a:gd name="connsiteY0" fmla="*/ 519881 h 558436"/>
              <a:gd name="connsiteX1" fmla="*/ 834417 w 5676291"/>
              <a:gd name="connsiteY1" fmla="*/ 516134 h 558436"/>
              <a:gd name="connsiteX2" fmla="*/ 2056269 w 5676291"/>
              <a:gd name="connsiteY2" fmla="*/ 28698 h 558436"/>
              <a:gd name="connsiteX3" fmla="*/ 3663349 w 5676291"/>
              <a:gd name="connsiteY3" fmla="*/ 0 h 558436"/>
              <a:gd name="connsiteX4" fmla="*/ 4631805 w 5676291"/>
              <a:gd name="connsiteY4" fmla="*/ 415156 h 558436"/>
              <a:gd name="connsiteX5" fmla="*/ 5676291 w 5676291"/>
              <a:gd name="connsiteY5" fmla="*/ 558436 h 558436"/>
              <a:gd name="connsiteX0" fmla="*/ 0 w 5676291"/>
              <a:gd name="connsiteY0" fmla="*/ 519881 h 558436"/>
              <a:gd name="connsiteX1" fmla="*/ 834417 w 5676291"/>
              <a:gd name="connsiteY1" fmla="*/ 516134 h 558436"/>
              <a:gd name="connsiteX2" fmla="*/ 2056269 w 5676291"/>
              <a:gd name="connsiteY2" fmla="*/ 28698 h 558436"/>
              <a:gd name="connsiteX3" fmla="*/ 3663349 w 5676291"/>
              <a:gd name="connsiteY3" fmla="*/ 0 h 558436"/>
              <a:gd name="connsiteX4" fmla="*/ 4909124 w 5676291"/>
              <a:gd name="connsiteY4" fmla="*/ 527582 h 558436"/>
              <a:gd name="connsiteX5" fmla="*/ 5676291 w 5676291"/>
              <a:gd name="connsiteY5" fmla="*/ 558436 h 558436"/>
              <a:gd name="connsiteX0" fmla="*/ 0 w 5672543"/>
              <a:gd name="connsiteY0" fmla="*/ 519881 h 535951"/>
              <a:gd name="connsiteX1" fmla="*/ 834417 w 5672543"/>
              <a:gd name="connsiteY1" fmla="*/ 516134 h 535951"/>
              <a:gd name="connsiteX2" fmla="*/ 2056269 w 5672543"/>
              <a:gd name="connsiteY2" fmla="*/ 28698 h 535951"/>
              <a:gd name="connsiteX3" fmla="*/ 3663349 w 5672543"/>
              <a:gd name="connsiteY3" fmla="*/ 0 h 535951"/>
              <a:gd name="connsiteX4" fmla="*/ 4909124 w 5672543"/>
              <a:gd name="connsiteY4" fmla="*/ 527582 h 535951"/>
              <a:gd name="connsiteX5" fmla="*/ 5672543 w 5672543"/>
              <a:gd name="connsiteY5" fmla="*/ 535951 h 535951"/>
              <a:gd name="connsiteX0" fmla="*/ 0 w 5676290"/>
              <a:gd name="connsiteY0" fmla="*/ 519881 h 528456"/>
              <a:gd name="connsiteX1" fmla="*/ 834417 w 5676290"/>
              <a:gd name="connsiteY1" fmla="*/ 516134 h 528456"/>
              <a:gd name="connsiteX2" fmla="*/ 2056269 w 5676290"/>
              <a:gd name="connsiteY2" fmla="*/ 28698 h 528456"/>
              <a:gd name="connsiteX3" fmla="*/ 3663349 w 5676290"/>
              <a:gd name="connsiteY3" fmla="*/ 0 h 528456"/>
              <a:gd name="connsiteX4" fmla="*/ 4909124 w 5676290"/>
              <a:gd name="connsiteY4" fmla="*/ 527582 h 528456"/>
              <a:gd name="connsiteX5" fmla="*/ 5676290 w 5676290"/>
              <a:gd name="connsiteY5" fmla="*/ 528456 h 528456"/>
              <a:gd name="connsiteX0" fmla="*/ 0 w 5676290"/>
              <a:gd name="connsiteY0" fmla="*/ 519881 h 528456"/>
              <a:gd name="connsiteX1" fmla="*/ 834417 w 5676290"/>
              <a:gd name="connsiteY1" fmla="*/ 516134 h 528456"/>
              <a:gd name="connsiteX2" fmla="*/ 2052521 w 5676290"/>
              <a:gd name="connsiteY2" fmla="*/ 6213 h 528456"/>
              <a:gd name="connsiteX3" fmla="*/ 3663349 w 5676290"/>
              <a:gd name="connsiteY3" fmla="*/ 0 h 528456"/>
              <a:gd name="connsiteX4" fmla="*/ 4909124 w 5676290"/>
              <a:gd name="connsiteY4" fmla="*/ 527582 h 528456"/>
              <a:gd name="connsiteX5" fmla="*/ 5676290 w 5676290"/>
              <a:gd name="connsiteY5" fmla="*/ 528456 h 528456"/>
              <a:gd name="connsiteX0" fmla="*/ 0 w 5676290"/>
              <a:gd name="connsiteY0" fmla="*/ 528658 h 537233"/>
              <a:gd name="connsiteX1" fmla="*/ 834417 w 5676290"/>
              <a:gd name="connsiteY1" fmla="*/ 524911 h 537233"/>
              <a:gd name="connsiteX2" fmla="*/ 2052521 w 5676290"/>
              <a:gd name="connsiteY2" fmla="*/ 0 h 537233"/>
              <a:gd name="connsiteX3" fmla="*/ 3663349 w 5676290"/>
              <a:gd name="connsiteY3" fmla="*/ 8777 h 537233"/>
              <a:gd name="connsiteX4" fmla="*/ 4909124 w 5676290"/>
              <a:gd name="connsiteY4" fmla="*/ 536359 h 537233"/>
              <a:gd name="connsiteX5" fmla="*/ 5676290 w 5676290"/>
              <a:gd name="connsiteY5" fmla="*/ 537233 h 537233"/>
              <a:gd name="connsiteX0" fmla="*/ 0 w 5676290"/>
              <a:gd name="connsiteY0" fmla="*/ 528658 h 537233"/>
              <a:gd name="connsiteX1" fmla="*/ 834417 w 5676290"/>
              <a:gd name="connsiteY1" fmla="*/ 524911 h 537233"/>
              <a:gd name="connsiteX2" fmla="*/ 2052521 w 5676290"/>
              <a:gd name="connsiteY2" fmla="*/ 0 h 537233"/>
              <a:gd name="connsiteX3" fmla="*/ 3637117 w 5676290"/>
              <a:gd name="connsiteY3" fmla="*/ 1282 h 537233"/>
              <a:gd name="connsiteX4" fmla="*/ 4909124 w 5676290"/>
              <a:gd name="connsiteY4" fmla="*/ 536359 h 537233"/>
              <a:gd name="connsiteX5" fmla="*/ 5676290 w 5676290"/>
              <a:gd name="connsiteY5" fmla="*/ 537233 h 53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6290" h="537233">
                <a:moveTo>
                  <a:pt x="0" y="528658"/>
                </a:moveTo>
                <a:lnTo>
                  <a:pt x="834417" y="524911"/>
                </a:lnTo>
                <a:lnTo>
                  <a:pt x="2052521" y="0"/>
                </a:lnTo>
                <a:lnTo>
                  <a:pt x="3637117" y="1282"/>
                </a:lnTo>
                <a:lnTo>
                  <a:pt x="4909124" y="536359"/>
                </a:lnTo>
                <a:lnTo>
                  <a:pt x="5676290" y="537233"/>
                </a:lnTo>
              </a:path>
            </a:pathLst>
          </a:custGeom>
          <a:noFill/>
          <a:ln w="571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88226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2">
                                            <p:txEl>
                                              <p:pRg st="0" end="0"/>
                                            </p:txEl>
                                          </p:spTgt>
                                        </p:tgtEl>
                                        <p:attrNameLst>
                                          <p:attrName>style.visibility</p:attrName>
                                        </p:attrNameLst>
                                      </p:cBhvr>
                                      <p:to>
                                        <p:strVal val="visible"/>
                                      </p:to>
                                    </p:set>
                                    <p:animEffect transition="in" filter="dissolve">
                                      <p:cBhvr>
                                        <p:cTn id="7" dur="500"/>
                                        <p:tgtEl>
                                          <p:spTgt spid="152">
                                            <p:txEl>
                                              <p:pRg st="0" end="0"/>
                                            </p:txEl>
                                          </p:spTgt>
                                        </p:tgtEl>
                                      </p:cBhvr>
                                    </p:animEffect>
                                  </p:childTnLst>
                                </p:cTn>
                              </p:par>
                              <p:par>
                                <p:cTn id="8" presetID="9" presetClass="exit" presetSubtype="0" fill="hold" grpId="0" nodeType="withEffect">
                                  <p:stCondLst>
                                    <p:cond delay="0"/>
                                  </p:stCondLst>
                                  <p:childTnLst>
                                    <p:animEffect transition="out" filter="dissolve">
                                      <p:cBhvr>
                                        <p:cTn id="9" dur="500"/>
                                        <p:tgtEl>
                                          <p:spTgt spid="300"/>
                                        </p:tgtEl>
                                      </p:cBhvr>
                                    </p:animEffect>
                                    <p:set>
                                      <p:cBhvr>
                                        <p:cTn id="10" dur="1" fill="hold">
                                          <p:stCondLst>
                                            <p:cond delay="499"/>
                                          </p:stCondLst>
                                        </p:cTn>
                                        <p:tgtEl>
                                          <p:spTgt spid="300"/>
                                        </p:tgtEl>
                                        <p:attrNameLst>
                                          <p:attrName>style.visibility</p:attrName>
                                        </p:attrNameLst>
                                      </p:cBhvr>
                                      <p:to>
                                        <p:strVal val="hidden"/>
                                      </p:to>
                                    </p:se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298"/>
                                        </p:tgtEl>
                                        <p:attrNameLst>
                                          <p:attrName>style.visibility</p:attrName>
                                        </p:attrNameLst>
                                      </p:cBhvr>
                                      <p:to>
                                        <p:strVal val="visible"/>
                                      </p:to>
                                    </p:set>
                                    <p:animEffect transition="in" filter="wipe(left)">
                                      <p:cBhvr>
                                        <p:cTn id="14" dur="500"/>
                                        <p:tgtEl>
                                          <p:spTgt spid="298"/>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nodeType="clickEffect">
                                  <p:stCondLst>
                                    <p:cond delay="0"/>
                                  </p:stCondLst>
                                  <p:childTnLst>
                                    <p:set>
                                      <p:cBhvr>
                                        <p:cTn id="18" dur="1" fill="hold">
                                          <p:stCondLst>
                                            <p:cond delay="0"/>
                                          </p:stCondLst>
                                        </p:cTn>
                                        <p:tgtEl>
                                          <p:spTgt spid="152">
                                            <p:txEl>
                                              <p:pRg st="1" end="1"/>
                                            </p:txEl>
                                          </p:spTgt>
                                        </p:tgtEl>
                                        <p:attrNameLst>
                                          <p:attrName>style.visibility</p:attrName>
                                        </p:attrNameLst>
                                      </p:cBhvr>
                                      <p:to>
                                        <p:strVal val="visible"/>
                                      </p:to>
                                    </p:set>
                                    <p:animEffect transition="in" filter="dissolve">
                                      <p:cBhvr>
                                        <p:cTn id="19" dur="500"/>
                                        <p:tgtEl>
                                          <p:spTgt spid="152">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53"/>
                                        </p:tgtEl>
                                        <p:attrNameLst>
                                          <p:attrName>style.visibility</p:attrName>
                                        </p:attrNameLst>
                                      </p:cBhvr>
                                      <p:to>
                                        <p:strVal val="visible"/>
                                      </p:to>
                                    </p:set>
                                    <p:animEffect transition="in" filter="dissolve">
                                      <p:cBhvr>
                                        <p:cTn id="24"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p:bldP spid="298" grpId="0" animBg="1"/>
      <p:bldP spid="30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4" name="Group 303">
            <a:extLst>
              <a:ext uri="{FF2B5EF4-FFF2-40B4-BE49-F238E27FC236}">
                <a16:creationId xmlns:a16="http://schemas.microsoft.com/office/drawing/2014/main" id="{34A0280E-1B37-684D-9F61-81611D0B2C79}"/>
              </a:ext>
            </a:extLst>
          </p:cNvPr>
          <p:cNvGrpSpPr/>
          <p:nvPr/>
        </p:nvGrpSpPr>
        <p:grpSpPr>
          <a:xfrm>
            <a:off x="2509218" y="1275410"/>
            <a:ext cx="6875191" cy="2404002"/>
            <a:chOff x="943464" y="1363093"/>
            <a:chExt cx="6875191" cy="2404002"/>
          </a:xfrm>
        </p:grpSpPr>
        <p:grpSp>
          <p:nvGrpSpPr>
            <p:cNvPr id="305" name="Group 1612">
              <a:extLst>
                <a:ext uri="{FF2B5EF4-FFF2-40B4-BE49-F238E27FC236}">
                  <a16:creationId xmlns:a16="http://schemas.microsoft.com/office/drawing/2014/main" id="{7A1A9C4E-0BE7-994B-A5A6-7C974C41F47C}"/>
                </a:ext>
              </a:extLst>
            </p:cNvPr>
            <p:cNvGrpSpPr>
              <a:grpSpLocks/>
            </p:cNvGrpSpPr>
            <p:nvPr/>
          </p:nvGrpSpPr>
          <p:grpSpPr bwMode="auto">
            <a:xfrm flipH="1">
              <a:off x="943464" y="2441244"/>
              <a:ext cx="855053" cy="655887"/>
              <a:chOff x="2839" y="3501"/>
              <a:chExt cx="755" cy="803"/>
            </a:xfrm>
          </p:grpSpPr>
          <p:pic>
            <p:nvPicPr>
              <p:cNvPr id="446" name="Picture 1613" descr="desktop_computer_stylized_medium">
                <a:extLst>
                  <a:ext uri="{FF2B5EF4-FFF2-40B4-BE49-F238E27FC236}">
                    <a16:creationId xmlns:a16="http://schemas.microsoft.com/office/drawing/2014/main" id="{A7BA478E-2CCC-C348-8264-BF99D7C0450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7" name="Freeform 1614">
                <a:extLst>
                  <a:ext uri="{FF2B5EF4-FFF2-40B4-BE49-F238E27FC236}">
                    <a16:creationId xmlns:a16="http://schemas.microsoft.com/office/drawing/2014/main" id="{1168E9FF-EDB4-7F43-A0CA-DA640A2A046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06" name="Freeform 3">
              <a:extLst>
                <a:ext uri="{FF2B5EF4-FFF2-40B4-BE49-F238E27FC236}">
                  <a16:creationId xmlns:a16="http://schemas.microsoft.com/office/drawing/2014/main" id="{862E1C82-76BD-3D48-BC16-0652D77CF1A7}"/>
                </a:ext>
              </a:extLst>
            </p:cNvPr>
            <p:cNvSpPr>
              <a:spLocks/>
            </p:cNvSpPr>
            <p:nvPr/>
          </p:nvSpPr>
          <p:spPr bwMode="auto">
            <a:xfrm>
              <a:off x="2059747" y="1363093"/>
              <a:ext cx="5142041" cy="2404002"/>
            </a:xfrm>
            <a:custGeom>
              <a:avLst/>
              <a:gdLst>
                <a:gd name="T0" fmla="*/ 0 w 2250"/>
                <a:gd name="T1" fmla="*/ 624 h 1409"/>
                <a:gd name="T2" fmla="*/ 219 w 2250"/>
                <a:gd name="T3" fmla="*/ 321 h 1409"/>
                <a:gd name="T4" fmla="*/ 529 w 2250"/>
                <a:gd name="T5" fmla="*/ 35 h 1409"/>
                <a:gd name="T6" fmla="*/ 1551 w 2250"/>
                <a:gd name="T7" fmla="*/ 111 h 1409"/>
                <a:gd name="T8" fmla="*/ 1968 w 2250"/>
                <a:gd name="T9" fmla="*/ 483 h 1409"/>
                <a:gd name="T10" fmla="*/ 2199 w 2250"/>
                <a:gd name="T11" fmla="*/ 906 h 1409"/>
                <a:gd name="T12" fmla="*/ 1659 w 2250"/>
                <a:gd name="T13" fmla="*/ 1314 h 1409"/>
                <a:gd name="T14" fmla="*/ 993 w 2250"/>
                <a:gd name="T15" fmla="*/ 1386 h 1409"/>
                <a:gd name="T16" fmla="*/ 465 w 2250"/>
                <a:gd name="T17" fmla="*/ 1356 h 1409"/>
                <a:gd name="T18" fmla="*/ 102 w 2250"/>
                <a:gd name="T19" fmla="*/ 1068 h 1409"/>
                <a:gd name="T20" fmla="*/ 0 w 2250"/>
                <a:gd name="T21" fmla="*/ 624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7" name="Freeform 4">
              <a:extLst>
                <a:ext uri="{FF2B5EF4-FFF2-40B4-BE49-F238E27FC236}">
                  <a16:creationId xmlns:a16="http://schemas.microsoft.com/office/drawing/2014/main" id="{F98435AB-4F6C-F94C-A72A-9011705077E4}"/>
                </a:ext>
              </a:extLst>
            </p:cNvPr>
            <p:cNvSpPr>
              <a:spLocks/>
            </p:cNvSpPr>
            <p:nvPr/>
          </p:nvSpPr>
          <p:spPr bwMode="auto">
            <a:xfrm>
              <a:off x="2834105" y="2267385"/>
              <a:ext cx="781590" cy="317349"/>
            </a:xfrm>
            <a:custGeom>
              <a:avLst/>
              <a:gdLst>
                <a:gd name="T0" fmla="*/ 0 w 342"/>
                <a:gd name="T1" fmla="*/ 186 h 186"/>
                <a:gd name="T2" fmla="*/ 342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Freeform 35">
              <a:extLst>
                <a:ext uri="{FF2B5EF4-FFF2-40B4-BE49-F238E27FC236}">
                  <a16:creationId xmlns:a16="http://schemas.microsoft.com/office/drawing/2014/main" id="{15E5087C-7665-1448-8A55-FE8FD716FE21}"/>
                </a:ext>
              </a:extLst>
            </p:cNvPr>
            <p:cNvSpPr>
              <a:spLocks/>
            </p:cNvSpPr>
            <p:nvPr/>
          </p:nvSpPr>
          <p:spPr bwMode="auto">
            <a:xfrm>
              <a:off x="5254292" y="2313451"/>
              <a:ext cx="2285" cy="890624"/>
            </a:xfrm>
            <a:custGeom>
              <a:avLst/>
              <a:gdLst>
                <a:gd name="T0" fmla="*/ 0 w 1"/>
                <a:gd name="T1" fmla="*/ 0 h 522"/>
                <a:gd name="T2" fmla="*/ 0 w 1"/>
                <a:gd name="T3" fmla="*/ 522 h 522"/>
                <a:gd name="T4" fmla="*/ 0 60000 65536"/>
                <a:gd name="T5" fmla="*/ 0 60000 65536"/>
                <a:gd name="T6" fmla="*/ 0 w 1"/>
                <a:gd name="T7" fmla="*/ 0 h 522"/>
                <a:gd name="T8" fmla="*/ 1 w 1"/>
                <a:gd name="T9" fmla="*/ 522 h 522"/>
              </a:gdLst>
              <a:ahLst/>
              <a:cxnLst>
                <a:cxn ang="T4">
                  <a:pos x="T0" y="T1"/>
                </a:cxn>
                <a:cxn ang="T5">
                  <a:pos x="T2" y="T3"/>
                </a:cxn>
              </a:cxnLst>
              <a:rect l="T6" t="T7" r="T8" b="T9"/>
              <a:pathLst>
                <a:path w="1" h="522">
                  <a:moveTo>
                    <a:pt x="0" y="0"/>
                  </a:moveTo>
                  <a:lnTo>
                    <a:pt x="0" y="522"/>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9" name="Freeform 36">
              <a:extLst>
                <a:ext uri="{FF2B5EF4-FFF2-40B4-BE49-F238E27FC236}">
                  <a16:creationId xmlns:a16="http://schemas.microsoft.com/office/drawing/2014/main" id="{3935C04E-C5C9-E24F-A9AD-1744D25FC935}"/>
                </a:ext>
              </a:extLst>
            </p:cNvPr>
            <p:cNvSpPr>
              <a:spLocks/>
            </p:cNvSpPr>
            <p:nvPr/>
          </p:nvSpPr>
          <p:spPr bwMode="auto">
            <a:xfrm>
              <a:off x="3670544" y="2323688"/>
              <a:ext cx="2285" cy="916217"/>
            </a:xfrm>
            <a:custGeom>
              <a:avLst/>
              <a:gdLst>
                <a:gd name="T0" fmla="*/ 0 w 1"/>
                <a:gd name="T1" fmla="*/ 0 h 537"/>
                <a:gd name="T2" fmla="*/ 0 w 1"/>
                <a:gd name="T3" fmla="*/ 537 h 537"/>
                <a:gd name="T4" fmla="*/ 0 60000 65536"/>
                <a:gd name="T5" fmla="*/ 0 60000 65536"/>
                <a:gd name="T6" fmla="*/ 0 w 1"/>
                <a:gd name="T7" fmla="*/ 0 h 537"/>
                <a:gd name="T8" fmla="*/ 1 w 1"/>
                <a:gd name="T9" fmla="*/ 537 h 537"/>
              </a:gdLst>
              <a:ahLst/>
              <a:cxnLst>
                <a:cxn ang="T4">
                  <a:pos x="T0" y="T1"/>
                </a:cxn>
                <a:cxn ang="T5">
                  <a:pos x="T2" y="T3"/>
                </a:cxn>
              </a:cxnLst>
              <a:rect l="T6" t="T7" r="T8" b="T9"/>
              <a:pathLst>
                <a:path w="1" h="537">
                  <a:moveTo>
                    <a:pt x="0" y="0"/>
                  </a:moveTo>
                  <a:lnTo>
                    <a:pt x="0" y="537"/>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Freeform 37">
              <a:extLst>
                <a:ext uri="{FF2B5EF4-FFF2-40B4-BE49-F238E27FC236}">
                  <a16:creationId xmlns:a16="http://schemas.microsoft.com/office/drawing/2014/main" id="{CEECEC50-04B0-2647-B641-39231C0C227A}"/>
                </a:ext>
              </a:extLst>
            </p:cNvPr>
            <p:cNvSpPr>
              <a:spLocks/>
            </p:cNvSpPr>
            <p:nvPr/>
          </p:nvSpPr>
          <p:spPr bwMode="auto">
            <a:xfrm>
              <a:off x="3736497" y="2298095"/>
              <a:ext cx="1462948" cy="1050313"/>
            </a:xfrm>
            <a:custGeom>
              <a:avLst/>
              <a:gdLst>
                <a:gd name="T0" fmla="*/ 0 w 378"/>
                <a:gd name="T1" fmla="*/ 142610238 h 174"/>
                <a:gd name="T2" fmla="*/ 8951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Freeform 38">
              <a:extLst>
                <a:ext uri="{FF2B5EF4-FFF2-40B4-BE49-F238E27FC236}">
                  <a16:creationId xmlns:a16="http://schemas.microsoft.com/office/drawing/2014/main" id="{F6519774-52BA-6F40-822C-52BB2380B045}"/>
                </a:ext>
              </a:extLst>
            </p:cNvPr>
            <p:cNvSpPr>
              <a:spLocks/>
            </p:cNvSpPr>
            <p:nvPr/>
          </p:nvSpPr>
          <p:spPr bwMode="auto">
            <a:xfrm>
              <a:off x="5292247" y="2891845"/>
              <a:ext cx="1161856" cy="455711"/>
            </a:xfrm>
            <a:custGeom>
              <a:avLst/>
              <a:gdLst>
                <a:gd name="T0" fmla="*/ 0 w 366"/>
                <a:gd name="T1" fmla="*/ 270 h 270"/>
                <a:gd name="T2" fmla="*/ 366 w 366"/>
                <a:gd name="T3" fmla="*/ 0 h 270"/>
                <a:gd name="T4" fmla="*/ 0 60000 65536"/>
                <a:gd name="T5" fmla="*/ 0 60000 65536"/>
                <a:gd name="T6" fmla="*/ 0 w 366"/>
                <a:gd name="T7" fmla="*/ 0 h 270"/>
                <a:gd name="T8" fmla="*/ 366 w 366"/>
                <a:gd name="T9" fmla="*/ 270 h 270"/>
              </a:gdLst>
              <a:ahLst/>
              <a:cxnLst>
                <a:cxn ang="T4">
                  <a:pos x="T0" y="T1"/>
                </a:cxn>
                <a:cxn ang="T5">
                  <a:pos x="T2" y="T3"/>
                </a:cxn>
              </a:cxnLst>
              <a:rect l="T6" t="T7" r="T8" b="T9"/>
              <a:pathLst>
                <a:path w="366" h="270">
                  <a:moveTo>
                    <a:pt x="0" y="270"/>
                  </a:moveTo>
                  <a:lnTo>
                    <a:pt x="366"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Freeform 39">
              <a:extLst>
                <a:ext uri="{FF2B5EF4-FFF2-40B4-BE49-F238E27FC236}">
                  <a16:creationId xmlns:a16="http://schemas.microsoft.com/office/drawing/2014/main" id="{24215A43-6854-B54A-BC13-286ED0971C5B}"/>
                </a:ext>
              </a:extLst>
            </p:cNvPr>
            <p:cNvSpPr>
              <a:spLocks/>
            </p:cNvSpPr>
            <p:nvPr/>
          </p:nvSpPr>
          <p:spPr bwMode="auto">
            <a:xfrm flipV="1">
              <a:off x="4022465" y="3327268"/>
              <a:ext cx="908330" cy="45719"/>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3" name="Freeform 40">
              <a:extLst>
                <a:ext uri="{FF2B5EF4-FFF2-40B4-BE49-F238E27FC236}">
                  <a16:creationId xmlns:a16="http://schemas.microsoft.com/office/drawing/2014/main" id="{3EEADCA8-4EED-9744-98D0-B5D6F81C62E1}"/>
                </a:ext>
              </a:extLst>
            </p:cNvPr>
            <p:cNvSpPr>
              <a:spLocks/>
            </p:cNvSpPr>
            <p:nvPr/>
          </p:nvSpPr>
          <p:spPr bwMode="auto">
            <a:xfrm>
              <a:off x="2710696" y="2820186"/>
              <a:ext cx="630757" cy="450430"/>
            </a:xfrm>
            <a:custGeom>
              <a:avLst/>
              <a:gdLst>
                <a:gd name="T0" fmla="*/ 276 w 276"/>
                <a:gd name="T1" fmla="*/ 264 h 264"/>
                <a:gd name="T2" fmla="*/ 0 w 276"/>
                <a:gd name="T3" fmla="*/ 0 h 264"/>
                <a:gd name="T4" fmla="*/ 0 60000 65536"/>
                <a:gd name="T5" fmla="*/ 0 60000 65536"/>
                <a:gd name="T6" fmla="*/ 0 w 276"/>
                <a:gd name="T7" fmla="*/ 0 h 264"/>
                <a:gd name="T8" fmla="*/ 276 w 276"/>
                <a:gd name="T9" fmla="*/ 264 h 264"/>
              </a:gdLst>
              <a:ahLst/>
              <a:cxnLst>
                <a:cxn ang="T4">
                  <a:pos x="T0" y="T1"/>
                </a:cxn>
                <a:cxn ang="T5">
                  <a:pos x="T2" y="T3"/>
                </a:cxn>
              </a:cxnLst>
              <a:rect l="T6" t="T7" r="T8" b="T9"/>
              <a:pathLst>
                <a:path w="276" h="264">
                  <a:moveTo>
                    <a:pt x="276" y="264"/>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4" name="Freeform 41">
              <a:extLst>
                <a:ext uri="{FF2B5EF4-FFF2-40B4-BE49-F238E27FC236}">
                  <a16:creationId xmlns:a16="http://schemas.microsoft.com/office/drawing/2014/main" id="{FE766A70-BB42-7E40-B5AF-B9D72EEBDF0E}"/>
                </a:ext>
              </a:extLst>
            </p:cNvPr>
            <p:cNvSpPr>
              <a:spLocks/>
            </p:cNvSpPr>
            <p:nvPr/>
          </p:nvSpPr>
          <p:spPr bwMode="auto">
            <a:xfrm>
              <a:off x="4047627" y="2195725"/>
              <a:ext cx="836439" cy="1706"/>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5" name="Freeform 42">
              <a:extLst>
                <a:ext uri="{FF2B5EF4-FFF2-40B4-BE49-F238E27FC236}">
                  <a16:creationId xmlns:a16="http://schemas.microsoft.com/office/drawing/2014/main" id="{2B4598F4-8ABA-6146-B304-09A494982C19}"/>
                </a:ext>
              </a:extLst>
            </p:cNvPr>
            <p:cNvSpPr>
              <a:spLocks/>
            </p:cNvSpPr>
            <p:nvPr/>
          </p:nvSpPr>
          <p:spPr bwMode="auto">
            <a:xfrm>
              <a:off x="5572253" y="2248471"/>
              <a:ext cx="922986" cy="397685"/>
            </a:xfrm>
            <a:custGeom>
              <a:avLst/>
              <a:gdLst>
                <a:gd name="T0" fmla="*/ 396 w 396"/>
                <a:gd name="T1" fmla="*/ 267 h 267"/>
                <a:gd name="T2" fmla="*/ 0 w 396"/>
                <a:gd name="T3" fmla="*/ 0 h 267"/>
                <a:gd name="T4" fmla="*/ 0 60000 65536"/>
                <a:gd name="T5" fmla="*/ 0 60000 65536"/>
                <a:gd name="T6" fmla="*/ 0 w 396"/>
                <a:gd name="T7" fmla="*/ 0 h 267"/>
                <a:gd name="T8" fmla="*/ 396 w 396"/>
                <a:gd name="T9" fmla="*/ 267 h 267"/>
              </a:gdLst>
              <a:ahLst/>
              <a:cxnLst>
                <a:cxn ang="T4">
                  <a:pos x="T0" y="T1"/>
                </a:cxn>
                <a:cxn ang="T5">
                  <a:pos x="T2" y="T3"/>
                </a:cxn>
              </a:cxnLst>
              <a:rect l="T6" t="T7" r="T8" b="T9"/>
              <a:pathLst>
                <a:path w="396" h="267">
                  <a:moveTo>
                    <a:pt x="396" y="267"/>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6" name="Freeform 43">
              <a:extLst>
                <a:ext uri="{FF2B5EF4-FFF2-40B4-BE49-F238E27FC236}">
                  <a16:creationId xmlns:a16="http://schemas.microsoft.com/office/drawing/2014/main" id="{9B7D5C70-1858-3548-A1D2-DF173D24FF86}"/>
                </a:ext>
              </a:extLst>
            </p:cNvPr>
            <p:cNvSpPr>
              <a:spLocks/>
            </p:cNvSpPr>
            <p:nvPr/>
          </p:nvSpPr>
          <p:spPr bwMode="auto">
            <a:xfrm>
              <a:off x="2580431" y="1458657"/>
              <a:ext cx="2536740" cy="1100484"/>
            </a:xfrm>
            <a:custGeom>
              <a:avLst/>
              <a:gdLst>
                <a:gd name="T0" fmla="*/ 1110 w 1110"/>
                <a:gd name="T1" fmla="*/ 342 h 645"/>
                <a:gd name="T2" fmla="*/ 0 w 1110"/>
                <a:gd name="T3" fmla="*/ 645 h 645"/>
                <a:gd name="T4" fmla="*/ 0 60000 65536"/>
                <a:gd name="T5" fmla="*/ 0 60000 65536"/>
                <a:gd name="T6" fmla="*/ 0 w 1110"/>
                <a:gd name="T7" fmla="*/ 0 h 645"/>
                <a:gd name="T8" fmla="*/ 1110 w 1110"/>
                <a:gd name="T9" fmla="*/ 645 h 645"/>
              </a:gdLst>
              <a:ahLst/>
              <a:cxnLst>
                <a:cxn ang="T4">
                  <a:pos x="T0" y="T1"/>
                </a:cxn>
                <a:cxn ang="T5">
                  <a:pos x="T2" y="T3"/>
                </a:cxn>
              </a:cxnLst>
              <a:rect l="T6" t="T7" r="T8" b="T9"/>
              <a:pathLst>
                <a:path w="1110" h="645">
                  <a:moveTo>
                    <a:pt x="1110" y="342"/>
                  </a:moveTo>
                  <a:cubicBezTo>
                    <a:pt x="1104" y="0"/>
                    <a:pt x="21" y="63"/>
                    <a:pt x="0" y="645"/>
                  </a:cubicBez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7" name="Text Box 62">
              <a:extLst>
                <a:ext uri="{FF2B5EF4-FFF2-40B4-BE49-F238E27FC236}">
                  <a16:creationId xmlns:a16="http://schemas.microsoft.com/office/drawing/2014/main" id="{E9C6C532-7B09-B543-99FC-E31F8B5A1952}"/>
                </a:ext>
              </a:extLst>
            </p:cNvPr>
            <p:cNvSpPr txBox="1">
              <a:spLocks noChangeArrowheads="1"/>
            </p:cNvSpPr>
            <p:nvPr/>
          </p:nvSpPr>
          <p:spPr bwMode="auto">
            <a:xfrm>
              <a:off x="2822678" y="2178663"/>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8" name="Text Box 63">
              <a:extLst>
                <a:ext uri="{FF2B5EF4-FFF2-40B4-BE49-F238E27FC236}">
                  <a16:creationId xmlns:a16="http://schemas.microsoft.com/office/drawing/2014/main" id="{0A99317D-3568-EF4D-A723-76AADE9F061F}"/>
                </a:ext>
              </a:extLst>
            </p:cNvPr>
            <p:cNvSpPr txBox="1">
              <a:spLocks noChangeArrowheads="1"/>
            </p:cNvSpPr>
            <p:nvPr/>
          </p:nvSpPr>
          <p:spPr bwMode="auto">
            <a:xfrm>
              <a:off x="3617981" y="2552316"/>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9" name="Text Box 64">
              <a:extLst>
                <a:ext uri="{FF2B5EF4-FFF2-40B4-BE49-F238E27FC236}">
                  <a16:creationId xmlns:a16="http://schemas.microsoft.com/office/drawing/2014/main" id="{856CDF8E-EE88-C646-92B6-211909BF3C00}"/>
                </a:ext>
              </a:extLst>
            </p:cNvPr>
            <p:cNvSpPr txBox="1">
              <a:spLocks noChangeArrowheads="1"/>
            </p:cNvSpPr>
            <p:nvPr/>
          </p:nvSpPr>
          <p:spPr bwMode="auto">
            <a:xfrm>
              <a:off x="2623853" y="2915732"/>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0" name="Text Box 65">
              <a:extLst>
                <a:ext uri="{FF2B5EF4-FFF2-40B4-BE49-F238E27FC236}">
                  <a16:creationId xmlns:a16="http://schemas.microsoft.com/office/drawing/2014/main" id="{FE09FFF8-AAB4-664E-9D7F-F0E8F5B10D53}"/>
                </a:ext>
              </a:extLst>
            </p:cNvPr>
            <p:cNvSpPr txBox="1">
              <a:spLocks noChangeArrowheads="1"/>
            </p:cNvSpPr>
            <p:nvPr/>
          </p:nvSpPr>
          <p:spPr bwMode="auto">
            <a:xfrm>
              <a:off x="4495556" y="2710990"/>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Text Box 66">
              <a:extLst>
                <a:ext uri="{FF2B5EF4-FFF2-40B4-BE49-F238E27FC236}">
                  <a16:creationId xmlns:a16="http://schemas.microsoft.com/office/drawing/2014/main" id="{ED1E277A-76C4-2841-92C2-515DB259665F}"/>
                </a:ext>
              </a:extLst>
            </p:cNvPr>
            <p:cNvSpPr txBox="1">
              <a:spLocks noChangeArrowheads="1"/>
            </p:cNvSpPr>
            <p:nvPr/>
          </p:nvSpPr>
          <p:spPr bwMode="auto">
            <a:xfrm>
              <a:off x="4351579" y="3314977"/>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2" name="Text Box 67">
              <a:extLst>
                <a:ext uri="{FF2B5EF4-FFF2-40B4-BE49-F238E27FC236}">
                  <a16:creationId xmlns:a16="http://schemas.microsoft.com/office/drawing/2014/main" id="{6C2CF0D3-5A12-304F-9B12-35C0DC6088B2}"/>
                </a:ext>
              </a:extLst>
            </p:cNvPr>
            <p:cNvSpPr txBox="1">
              <a:spLocks noChangeArrowheads="1"/>
            </p:cNvSpPr>
            <p:nvPr/>
          </p:nvSpPr>
          <p:spPr bwMode="auto">
            <a:xfrm>
              <a:off x="5174305" y="2583027"/>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Text Box 68">
              <a:extLst>
                <a:ext uri="{FF2B5EF4-FFF2-40B4-BE49-F238E27FC236}">
                  <a16:creationId xmlns:a16="http://schemas.microsoft.com/office/drawing/2014/main" id="{A70BD26B-DEF9-9D4F-9B95-D8E411BB92D7}"/>
                </a:ext>
              </a:extLst>
            </p:cNvPr>
            <p:cNvSpPr txBox="1">
              <a:spLocks noChangeArrowheads="1"/>
            </p:cNvSpPr>
            <p:nvPr/>
          </p:nvSpPr>
          <p:spPr bwMode="auto">
            <a:xfrm>
              <a:off x="5997032" y="3033458"/>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4" name="Text Box 69">
              <a:extLst>
                <a:ext uri="{FF2B5EF4-FFF2-40B4-BE49-F238E27FC236}">
                  <a16:creationId xmlns:a16="http://schemas.microsoft.com/office/drawing/2014/main" id="{BF43A2CB-D47A-6F44-AFE7-D9277DCB5B40}"/>
                </a:ext>
              </a:extLst>
            </p:cNvPr>
            <p:cNvSpPr txBox="1">
              <a:spLocks noChangeArrowheads="1"/>
            </p:cNvSpPr>
            <p:nvPr/>
          </p:nvSpPr>
          <p:spPr bwMode="auto">
            <a:xfrm>
              <a:off x="5935327" y="2117241"/>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Text Box 70">
              <a:extLst>
                <a:ext uri="{FF2B5EF4-FFF2-40B4-BE49-F238E27FC236}">
                  <a16:creationId xmlns:a16="http://schemas.microsoft.com/office/drawing/2014/main" id="{36C3AD09-41D6-4E40-A665-3733BB8757B0}"/>
                </a:ext>
              </a:extLst>
            </p:cNvPr>
            <p:cNvSpPr txBox="1">
              <a:spLocks noChangeArrowheads="1"/>
            </p:cNvSpPr>
            <p:nvPr/>
          </p:nvSpPr>
          <p:spPr bwMode="auto">
            <a:xfrm>
              <a:off x="4255594" y="1861315"/>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Text Box 71">
              <a:extLst>
                <a:ext uri="{FF2B5EF4-FFF2-40B4-BE49-F238E27FC236}">
                  <a16:creationId xmlns:a16="http://schemas.microsoft.com/office/drawing/2014/main" id="{12D1AD8F-8BC6-5F46-8A7D-071C2B7D5BCD}"/>
                </a:ext>
              </a:extLst>
            </p:cNvPr>
            <p:cNvSpPr txBox="1">
              <a:spLocks noChangeArrowheads="1"/>
            </p:cNvSpPr>
            <p:nvPr/>
          </p:nvSpPr>
          <p:spPr bwMode="auto">
            <a:xfrm>
              <a:off x="3453435" y="1405766"/>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27" name="Group 1507">
              <a:extLst>
                <a:ext uri="{FF2B5EF4-FFF2-40B4-BE49-F238E27FC236}">
                  <a16:creationId xmlns:a16="http://schemas.microsoft.com/office/drawing/2014/main" id="{C559921E-B9C2-0042-9E6C-A661502DC8AF}"/>
                </a:ext>
              </a:extLst>
            </p:cNvPr>
            <p:cNvGrpSpPr>
              <a:grpSpLocks/>
            </p:cNvGrpSpPr>
            <p:nvPr/>
          </p:nvGrpSpPr>
          <p:grpSpPr bwMode="auto">
            <a:xfrm>
              <a:off x="7391175" y="2426604"/>
              <a:ext cx="427480" cy="711995"/>
              <a:chOff x="4140" y="429"/>
              <a:chExt cx="1425" cy="2396"/>
            </a:xfrm>
          </p:grpSpPr>
          <p:sp>
            <p:nvSpPr>
              <p:cNvPr id="414" name="Freeform 1508">
                <a:extLst>
                  <a:ext uri="{FF2B5EF4-FFF2-40B4-BE49-F238E27FC236}">
                    <a16:creationId xmlns:a16="http://schemas.microsoft.com/office/drawing/2014/main" id="{5A4BEC17-590A-4543-9F29-1CF0B38C3736}"/>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1509">
                <a:extLst>
                  <a:ext uri="{FF2B5EF4-FFF2-40B4-BE49-F238E27FC236}">
                    <a16:creationId xmlns:a16="http://schemas.microsoft.com/office/drawing/2014/main" id="{A98FBE95-481D-8F47-8981-46EDD8E9741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6" name="Freeform 1510">
                <a:extLst>
                  <a:ext uri="{FF2B5EF4-FFF2-40B4-BE49-F238E27FC236}">
                    <a16:creationId xmlns:a16="http://schemas.microsoft.com/office/drawing/2014/main" id="{EE41BFE7-A16A-3243-9517-E8023C4F317B}"/>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Freeform 1511">
                <a:extLst>
                  <a:ext uri="{FF2B5EF4-FFF2-40B4-BE49-F238E27FC236}">
                    <a16:creationId xmlns:a16="http://schemas.microsoft.com/office/drawing/2014/main" id="{2D734235-2C97-9B44-8B59-EFCEFDEC1268}"/>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8" name="Rectangle 1512">
                <a:extLst>
                  <a:ext uri="{FF2B5EF4-FFF2-40B4-BE49-F238E27FC236}">
                    <a16:creationId xmlns:a16="http://schemas.microsoft.com/office/drawing/2014/main" id="{916BFACE-E488-F841-9687-DD32E652715F}"/>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19" name="Group 1513">
                <a:extLst>
                  <a:ext uri="{FF2B5EF4-FFF2-40B4-BE49-F238E27FC236}">
                    <a16:creationId xmlns:a16="http://schemas.microsoft.com/office/drawing/2014/main" id="{E4DAEBB9-2602-554D-B536-D0600B2B4DCE}"/>
                  </a:ext>
                </a:extLst>
              </p:cNvPr>
              <p:cNvGrpSpPr>
                <a:grpSpLocks/>
              </p:cNvGrpSpPr>
              <p:nvPr/>
            </p:nvGrpSpPr>
            <p:grpSpPr bwMode="auto">
              <a:xfrm>
                <a:off x="4749" y="668"/>
                <a:ext cx="581" cy="145"/>
                <a:chOff x="614" y="2568"/>
                <a:chExt cx="725" cy="139"/>
              </a:xfrm>
            </p:grpSpPr>
            <p:sp>
              <p:nvSpPr>
                <p:cNvPr id="444" name="AutoShape 1514">
                  <a:extLst>
                    <a:ext uri="{FF2B5EF4-FFF2-40B4-BE49-F238E27FC236}">
                      <a16:creationId xmlns:a16="http://schemas.microsoft.com/office/drawing/2014/main" id="{DD1B8DFA-FCC7-674E-996F-A1FBD250CC0E}"/>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5" name="AutoShape 1515">
                  <a:extLst>
                    <a:ext uri="{FF2B5EF4-FFF2-40B4-BE49-F238E27FC236}">
                      <a16:creationId xmlns:a16="http://schemas.microsoft.com/office/drawing/2014/main" id="{14A870AC-7411-F946-B590-D85A88AF10B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0" name="Rectangle 1516">
                <a:extLst>
                  <a:ext uri="{FF2B5EF4-FFF2-40B4-BE49-F238E27FC236}">
                    <a16:creationId xmlns:a16="http://schemas.microsoft.com/office/drawing/2014/main" id="{F0940D2C-FEFC-D549-8746-A8523AFD533C}"/>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21" name="Group 1517">
                <a:extLst>
                  <a:ext uri="{FF2B5EF4-FFF2-40B4-BE49-F238E27FC236}">
                    <a16:creationId xmlns:a16="http://schemas.microsoft.com/office/drawing/2014/main" id="{6ADF3A52-0897-2545-98B5-137A84813609}"/>
                  </a:ext>
                </a:extLst>
              </p:cNvPr>
              <p:cNvGrpSpPr>
                <a:grpSpLocks/>
              </p:cNvGrpSpPr>
              <p:nvPr/>
            </p:nvGrpSpPr>
            <p:grpSpPr bwMode="auto">
              <a:xfrm>
                <a:off x="4747" y="994"/>
                <a:ext cx="581" cy="134"/>
                <a:chOff x="614" y="2568"/>
                <a:chExt cx="725" cy="139"/>
              </a:xfrm>
            </p:grpSpPr>
            <p:sp>
              <p:nvSpPr>
                <p:cNvPr id="442" name="AutoShape 1518">
                  <a:extLst>
                    <a:ext uri="{FF2B5EF4-FFF2-40B4-BE49-F238E27FC236}">
                      <a16:creationId xmlns:a16="http://schemas.microsoft.com/office/drawing/2014/main" id="{FDC39CDD-16C8-7D4D-8275-C1710C631610}"/>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3" name="AutoShape 1519">
                  <a:extLst>
                    <a:ext uri="{FF2B5EF4-FFF2-40B4-BE49-F238E27FC236}">
                      <a16:creationId xmlns:a16="http://schemas.microsoft.com/office/drawing/2014/main" id="{6853AB63-2301-0946-A174-AE28245DB0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2" name="Rectangle 1520">
                <a:extLst>
                  <a:ext uri="{FF2B5EF4-FFF2-40B4-BE49-F238E27FC236}">
                    <a16:creationId xmlns:a16="http://schemas.microsoft.com/office/drawing/2014/main" id="{4EDC7779-F322-974C-A13E-0F5161D4B331}"/>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3" name="Rectangle 1521">
                <a:extLst>
                  <a:ext uri="{FF2B5EF4-FFF2-40B4-BE49-F238E27FC236}">
                    <a16:creationId xmlns:a16="http://schemas.microsoft.com/office/drawing/2014/main" id="{B39F0706-91BA-9F4D-8D0F-337754FAC9B1}"/>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24" name="Group 1522">
                <a:extLst>
                  <a:ext uri="{FF2B5EF4-FFF2-40B4-BE49-F238E27FC236}">
                    <a16:creationId xmlns:a16="http://schemas.microsoft.com/office/drawing/2014/main" id="{088E2790-CA68-C846-BD0F-F7BBF682350E}"/>
                  </a:ext>
                </a:extLst>
              </p:cNvPr>
              <p:cNvGrpSpPr>
                <a:grpSpLocks/>
              </p:cNvGrpSpPr>
              <p:nvPr/>
            </p:nvGrpSpPr>
            <p:grpSpPr bwMode="auto">
              <a:xfrm>
                <a:off x="4735" y="1627"/>
                <a:ext cx="582" cy="151"/>
                <a:chOff x="614" y="2568"/>
                <a:chExt cx="725" cy="139"/>
              </a:xfrm>
            </p:grpSpPr>
            <p:sp>
              <p:nvSpPr>
                <p:cNvPr id="440" name="AutoShape 1523">
                  <a:extLst>
                    <a:ext uri="{FF2B5EF4-FFF2-40B4-BE49-F238E27FC236}">
                      <a16:creationId xmlns:a16="http://schemas.microsoft.com/office/drawing/2014/main" id="{8952BAA7-F061-3B4A-BF31-D37E6425DCDD}"/>
                    </a:ext>
                  </a:extLst>
                </p:cNvPr>
                <p:cNvSpPr>
                  <a:spLocks noChangeArrowheads="1"/>
                </p:cNvSpPr>
                <p:nvPr/>
              </p:nvSpPr>
              <p:spPr bwMode="auto">
                <a:xfrm>
                  <a:off x="618" y="2579"/>
                  <a:ext cx="720" cy="131"/>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1" name="AutoShape 1524">
                  <a:extLst>
                    <a:ext uri="{FF2B5EF4-FFF2-40B4-BE49-F238E27FC236}">
                      <a16:creationId xmlns:a16="http://schemas.microsoft.com/office/drawing/2014/main" id="{0E27D760-9B8B-4945-9863-BC9F0C41F9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5" name="Freeform 1525">
                <a:extLst>
                  <a:ext uri="{FF2B5EF4-FFF2-40B4-BE49-F238E27FC236}">
                    <a16:creationId xmlns:a16="http://schemas.microsoft.com/office/drawing/2014/main" id="{7320D145-C685-7149-A68E-8925075E0936}"/>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26" name="Group 1526">
                <a:extLst>
                  <a:ext uri="{FF2B5EF4-FFF2-40B4-BE49-F238E27FC236}">
                    <a16:creationId xmlns:a16="http://schemas.microsoft.com/office/drawing/2014/main" id="{A58F7467-420F-E345-9BD5-439C10D37BE4}"/>
                  </a:ext>
                </a:extLst>
              </p:cNvPr>
              <p:cNvGrpSpPr>
                <a:grpSpLocks/>
              </p:cNvGrpSpPr>
              <p:nvPr/>
            </p:nvGrpSpPr>
            <p:grpSpPr bwMode="auto">
              <a:xfrm>
                <a:off x="4739" y="1327"/>
                <a:ext cx="582" cy="139"/>
                <a:chOff x="614" y="2568"/>
                <a:chExt cx="725" cy="139"/>
              </a:xfrm>
            </p:grpSpPr>
            <p:sp>
              <p:nvSpPr>
                <p:cNvPr id="438" name="AutoShape 1527">
                  <a:extLst>
                    <a:ext uri="{FF2B5EF4-FFF2-40B4-BE49-F238E27FC236}">
                      <a16:creationId xmlns:a16="http://schemas.microsoft.com/office/drawing/2014/main" id="{15FD94B1-0C23-1844-B9EC-328B31810310}"/>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9" name="AutoShape 1528">
                  <a:extLst>
                    <a:ext uri="{FF2B5EF4-FFF2-40B4-BE49-F238E27FC236}">
                      <a16:creationId xmlns:a16="http://schemas.microsoft.com/office/drawing/2014/main" id="{11D88682-9EAF-E844-9EDA-915A36C1EB9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7" name="Rectangle 1529">
                <a:extLst>
                  <a:ext uri="{FF2B5EF4-FFF2-40B4-BE49-F238E27FC236}">
                    <a16:creationId xmlns:a16="http://schemas.microsoft.com/office/drawing/2014/main" id="{87A3DBB5-122D-AA42-AA5F-DCE83699921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8" name="Freeform 1530">
                <a:extLst>
                  <a:ext uri="{FF2B5EF4-FFF2-40B4-BE49-F238E27FC236}">
                    <a16:creationId xmlns:a16="http://schemas.microsoft.com/office/drawing/2014/main" id="{DB3BDAEB-C0A1-E740-AECD-F50278175F7E}"/>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9" name="Freeform 1531">
                <a:extLst>
                  <a:ext uri="{FF2B5EF4-FFF2-40B4-BE49-F238E27FC236}">
                    <a16:creationId xmlns:a16="http://schemas.microsoft.com/office/drawing/2014/main" id="{9532A3AC-833E-7A43-8329-81247A5E6B3F}"/>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40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0" name="Oval 1532">
                <a:extLst>
                  <a:ext uri="{FF2B5EF4-FFF2-40B4-BE49-F238E27FC236}">
                    <a16:creationId xmlns:a16="http://schemas.microsoft.com/office/drawing/2014/main" id="{288EBEE3-4297-224C-AD46-28879E6A1B5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Freeform 1533">
                <a:extLst>
                  <a:ext uri="{FF2B5EF4-FFF2-40B4-BE49-F238E27FC236}">
                    <a16:creationId xmlns:a16="http://schemas.microsoft.com/office/drawing/2014/main" id="{3FE7CEBE-4BC6-F644-B9B1-CCCE6990FC6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AutoShape 1534">
                <a:extLst>
                  <a:ext uri="{FF2B5EF4-FFF2-40B4-BE49-F238E27FC236}">
                    <a16:creationId xmlns:a16="http://schemas.microsoft.com/office/drawing/2014/main" id="{978B2207-20F5-804B-A3B3-4C26DFE98AD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AutoShape 1535">
                <a:extLst>
                  <a:ext uri="{FF2B5EF4-FFF2-40B4-BE49-F238E27FC236}">
                    <a16:creationId xmlns:a16="http://schemas.microsoft.com/office/drawing/2014/main" id="{33928060-4AE4-1F4D-BEE3-C45BB6D2EF5D}"/>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4" name="Oval 1536">
                <a:extLst>
                  <a:ext uri="{FF2B5EF4-FFF2-40B4-BE49-F238E27FC236}">
                    <a16:creationId xmlns:a16="http://schemas.microsoft.com/office/drawing/2014/main" id="{F9FB74F8-49C8-6E4B-824C-D9D631D498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Oval 1537">
                <a:extLst>
                  <a:ext uri="{FF2B5EF4-FFF2-40B4-BE49-F238E27FC236}">
                    <a16:creationId xmlns:a16="http://schemas.microsoft.com/office/drawing/2014/main" id="{10618A8B-63CD-6442-8B7A-099C5459AE5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436" name="Oval 1538">
                <a:extLst>
                  <a:ext uri="{FF2B5EF4-FFF2-40B4-BE49-F238E27FC236}">
                    <a16:creationId xmlns:a16="http://schemas.microsoft.com/office/drawing/2014/main" id="{97727A51-FDBA-8D4B-910B-17DBF18A46E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7" name="Rectangle 1539">
                <a:extLst>
                  <a:ext uri="{FF2B5EF4-FFF2-40B4-BE49-F238E27FC236}">
                    <a16:creationId xmlns:a16="http://schemas.microsoft.com/office/drawing/2014/main" id="{970EDF53-297E-EA44-92BE-C2F97533DFBA}"/>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cxnSp>
          <p:nvCxnSpPr>
            <p:cNvPr id="328" name="Straight Connector 327">
              <a:extLst>
                <a:ext uri="{FF2B5EF4-FFF2-40B4-BE49-F238E27FC236}">
                  <a16:creationId xmlns:a16="http://schemas.microsoft.com/office/drawing/2014/main" id="{CC1738F7-B8A1-9947-9EA4-1523E924127F}"/>
                </a:ext>
              </a:extLst>
            </p:cNvPr>
            <p:cNvCxnSpPr/>
            <p:nvPr/>
          </p:nvCxnSpPr>
          <p:spPr bwMode="auto">
            <a:xfrm>
              <a:off x="1682405" y="2744686"/>
              <a:ext cx="526774" cy="0"/>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29" name="Straight Connector 328">
              <a:extLst>
                <a:ext uri="{FF2B5EF4-FFF2-40B4-BE49-F238E27FC236}">
                  <a16:creationId xmlns:a16="http://schemas.microsoft.com/office/drawing/2014/main" id="{39855349-2D43-7C4A-B353-74029E8BA4BD}"/>
                </a:ext>
              </a:extLst>
            </p:cNvPr>
            <p:cNvCxnSpPr/>
            <p:nvPr/>
          </p:nvCxnSpPr>
          <p:spPr bwMode="auto">
            <a:xfrm>
              <a:off x="6895267" y="2779855"/>
              <a:ext cx="526774" cy="0"/>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nvGrpSpPr>
            <p:cNvPr id="330" name="Group 329">
              <a:extLst>
                <a:ext uri="{FF2B5EF4-FFF2-40B4-BE49-F238E27FC236}">
                  <a16:creationId xmlns:a16="http://schemas.microsoft.com/office/drawing/2014/main" id="{54C81718-AB53-EC48-8CA0-41A17EEA9C4F}"/>
                </a:ext>
              </a:extLst>
            </p:cNvPr>
            <p:cNvGrpSpPr/>
            <p:nvPr/>
          </p:nvGrpSpPr>
          <p:grpSpPr>
            <a:xfrm>
              <a:off x="3414626" y="1982945"/>
              <a:ext cx="687402" cy="571677"/>
              <a:chOff x="1736090" y="2893762"/>
              <a:chExt cx="565150" cy="413310"/>
            </a:xfrm>
          </p:grpSpPr>
          <p:grpSp>
            <p:nvGrpSpPr>
              <p:cNvPr id="401" name="Group 327">
                <a:extLst>
                  <a:ext uri="{FF2B5EF4-FFF2-40B4-BE49-F238E27FC236}">
                    <a16:creationId xmlns:a16="http://schemas.microsoft.com/office/drawing/2014/main" id="{DA91FBE5-CFD0-764B-9319-580E8A886F26}"/>
                  </a:ext>
                </a:extLst>
              </p:cNvPr>
              <p:cNvGrpSpPr>
                <a:grpSpLocks/>
              </p:cNvGrpSpPr>
              <p:nvPr/>
            </p:nvGrpSpPr>
            <p:grpSpPr bwMode="auto">
              <a:xfrm>
                <a:off x="1736090" y="2893762"/>
                <a:ext cx="565150" cy="292100"/>
                <a:chOff x="1871277" y="1576300"/>
                <a:chExt cx="1128371" cy="437861"/>
              </a:xfrm>
            </p:grpSpPr>
            <p:sp>
              <p:nvSpPr>
                <p:cNvPr id="405" name="Oval 404">
                  <a:extLst>
                    <a:ext uri="{FF2B5EF4-FFF2-40B4-BE49-F238E27FC236}">
                      <a16:creationId xmlns:a16="http://schemas.microsoft.com/office/drawing/2014/main" id="{AB5BE366-3696-3444-BEED-B2D3E9A552B4}"/>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06" name="Rectangle 405">
                  <a:extLst>
                    <a:ext uri="{FF2B5EF4-FFF2-40B4-BE49-F238E27FC236}">
                      <a16:creationId xmlns:a16="http://schemas.microsoft.com/office/drawing/2014/main" id="{014C0E46-985C-064D-9955-6DBD816F7710}"/>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7" name="Oval 406">
                  <a:extLst>
                    <a:ext uri="{FF2B5EF4-FFF2-40B4-BE49-F238E27FC236}">
                      <a16:creationId xmlns:a16="http://schemas.microsoft.com/office/drawing/2014/main" id="{B8592CE9-885E-7948-9885-40869BFBEECC}"/>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08" name="Freeform 407">
                  <a:extLst>
                    <a:ext uri="{FF2B5EF4-FFF2-40B4-BE49-F238E27FC236}">
                      <a16:creationId xmlns:a16="http://schemas.microsoft.com/office/drawing/2014/main" id="{B2A3A479-23C9-374A-AD09-A3B80F0EF409}"/>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9" name="Freeform 408">
                  <a:extLst>
                    <a:ext uri="{FF2B5EF4-FFF2-40B4-BE49-F238E27FC236}">
                      <a16:creationId xmlns:a16="http://schemas.microsoft.com/office/drawing/2014/main" id="{7E3C8C30-970D-AA49-8416-454E3AD9F4EB}"/>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0" name="Freeform 409">
                  <a:extLst>
                    <a:ext uri="{FF2B5EF4-FFF2-40B4-BE49-F238E27FC236}">
                      <a16:creationId xmlns:a16="http://schemas.microsoft.com/office/drawing/2014/main" id="{DA5747D1-6ED5-2C46-94C9-0EB423C8C5D2}"/>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1" name="Freeform 410">
                  <a:extLst>
                    <a:ext uri="{FF2B5EF4-FFF2-40B4-BE49-F238E27FC236}">
                      <a16:creationId xmlns:a16="http://schemas.microsoft.com/office/drawing/2014/main" id="{DF23003A-4DCD-DC4B-8861-7B76CD1E54F4}"/>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2" name="Straight Connector 411">
                  <a:extLst>
                    <a:ext uri="{FF2B5EF4-FFF2-40B4-BE49-F238E27FC236}">
                      <a16:creationId xmlns:a16="http://schemas.microsoft.com/office/drawing/2014/main" id="{365A8E44-4CBE-0E4C-82AF-500CF5C75E81}"/>
                    </a:ext>
                  </a:extLst>
                </p:cNvPr>
                <p:cNvCxnSpPr>
                  <a:endCxn id="407"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13" name="Straight Connector 412">
                  <a:extLst>
                    <a:ext uri="{FF2B5EF4-FFF2-40B4-BE49-F238E27FC236}">
                      <a16:creationId xmlns:a16="http://schemas.microsoft.com/office/drawing/2014/main" id="{C26017F9-54C2-314E-B28C-087D5A4210BF}"/>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02" name="Group 401">
                <a:extLst>
                  <a:ext uri="{FF2B5EF4-FFF2-40B4-BE49-F238E27FC236}">
                    <a16:creationId xmlns:a16="http://schemas.microsoft.com/office/drawing/2014/main" id="{05B2825B-A7A6-B346-A195-362C44BBE9A9}"/>
                  </a:ext>
                </a:extLst>
              </p:cNvPr>
              <p:cNvGrpSpPr/>
              <p:nvPr/>
            </p:nvGrpSpPr>
            <p:grpSpPr>
              <a:xfrm>
                <a:off x="1844715" y="2907714"/>
                <a:ext cx="356365" cy="399358"/>
                <a:chOff x="741398" y="1743005"/>
                <a:chExt cx="356365" cy="399358"/>
              </a:xfrm>
            </p:grpSpPr>
            <p:sp>
              <p:nvSpPr>
                <p:cNvPr id="403" name="Oval 402">
                  <a:extLst>
                    <a:ext uri="{FF2B5EF4-FFF2-40B4-BE49-F238E27FC236}">
                      <a16:creationId xmlns:a16="http://schemas.microsoft.com/office/drawing/2014/main" id="{711DAB05-728C-6A49-AC89-08153D128077}"/>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4" name="TextBox 403">
                  <a:extLst>
                    <a:ext uri="{FF2B5EF4-FFF2-40B4-BE49-F238E27FC236}">
                      <a16:creationId xmlns:a16="http://schemas.microsoft.com/office/drawing/2014/main" id="{698467EC-D43B-314B-94F0-6D24FE81E796}"/>
                    </a:ext>
                  </a:extLst>
                </p:cNvPr>
                <p:cNvSpPr txBox="1"/>
                <p:nvPr/>
              </p:nvSpPr>
              <p:spPr>
                <a:xfrm>
                  <a:off x="783895" y="1743005"/>
                  <a:ext cx="288887" cy="399358"/>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v</a:t>
                  </a:r>
                </a:p>
              </p:txBody>
            </p:sp>
          </p:grpSp>
        </p:grpSp>
        <p:grpSp>
          <p:nvGrpSpPr>
            <p:cNvPr id="331" name="Group 330">
              <a:extLst>
                <a:ext uri="{FF2B5EF4-FFF2-40B4-BE49-F238E27FC236}">
                  <a16:creationId xmlns:a16="http://schemas.microsoft.com/office/drawing/2014/main" id="{4E6BDBA9-3548-B946-98EB-9AE749E9F937}"/>
                </a:ext>
              </a:extLst>
            </p:cNvPr>
            <p:cNvGrpSpPr/>
            <p:nvPr/>
          </p:nvGrpSpPr>
          <p:grpSpPr>
            <a:xfrm>
              <a:off x="4888811" y="1979830"/>
              <a:ext cx="687402" cy="480963"/>
              <a:chOff x="1736090" y="2893762"/>
              <a:chExt cx="565150" cy="347726"/>
            </a:xfrm>
          </p:grpSpPr>
          <p:grpSp>
            <p:nvGrpSpPr>
              <p:cNvPr id="388" name="Group 327">
                <a:extLst>
                  <a:ext uri="{FF2B5EF4-FFF2-40B4-BE49-F238E27FC236}">
                    <a16:creationId xmlns:a16="http://schemas.microsoft.com/office/drawing/2014/main" id="{F646075B-0210-E145-92F7-2C7F57A21E91}"/>
                  </a:ext>
                </a:extLst>
              </p:cNvPr>
              <p:cNvGrpSpPr>
                <a:grpSpLocks/>
              </p:cNvGrpSpPr>
              <p:nvPr/>
            </p:nvGrpSpPr>
            <p:grpSpPr bwMode="auto">
              <a:xfrm>
                <a:off x="1736090" y="2893762"/>
                <a:ext cx="565150" cy="292100"/>
                <a:chOff x="1871277" y="1576300"/>
                <a:chExt cx="1128371" cy="437861"/>
              </a:xfrm>
            </p:grpSpPr>
            <p:sp>
              <p:nvSpPr>
                <p:cNvPr id="392" name="Oval 391">
                  <a:extLst>
                    <a:ext uri="{FF2B5EF4-FFF2-40B4-BE49-F238E27FC236}">
                      <a16:creationId xmlns:a16="http://schemas.microsoft.com/office/drawing/2014/main" id="{81AFD18E-0D9A-B449-8E1B-E5E544ED512D}"/>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93" name="Rectangle 392">
                  <a:extLst>
                    <a:ext uri="{FF2B5EF4-FFF2-40B4-BE49-F238E27FC236}">
                      <a16:creationId xmlns:a16="http://schemas.microsoft.com/office/drawing/2014/main" id="{09742F60-F878-CC40-B53A-2F912DCBE337}"/>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4" name="Oval 393">
                  <a:extLst>
                    <a:ext uri="{FF2B5EF4-FFF2-40B4-BE49-F238E27FC236}">
                      <a16:creationId xmlns:a16="http://schemas.microsoft.com/office/drawing/2014/main" id="{D089913E-3116-5942-BC7E-07C6208B204A}"/>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95" name="Freeform 394">
                  <a:extLst>
                    <a:ext uri="{FF2B5EF4-FFF2-40B4-BE49-F238E27FC236}">
                      <a16:creationId xmlns:a16="http://schemas.microsoft.com/office/drawing/2014/main" id="{7691F655-F63F-2347-97E3-F8AD9695B5B6}"/>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6" name="Freeform 395">
                  <a:extLst>
                    <a:ext uri="{FF2B5EF4-FFF2-40B4-BE49-F238E27FC236}">
                      <a16:creationId xmlns:a16="http://schemas.microsoft.com/office/drawing/2014/main" id="{97D4BABA-50C0-C64B-BDF1-E0D6998D7CFA}"/>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7" name="Freeform 396">
                  <a:extLst>
                    <a:ext uri="{FF2B5EF4-FFF2-40B4-BE49-F238E27FC236}">
                      <a16:creationId xmlns:a16="http://schemas.microsoft.com/office/drawing/2014/main" id="{0A01411A-9D7A-994A-A0CE-3453871ED908}"/>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8" name="Freeform 397">
                  <a:extLst>
                    <a:ext uri="{FF2B5EF4-FFF2-40B4-BE49-F238E27FC236}">
                      <a16:creationId xmlns:a16="http://schemas.microsoft.com/office/drawing/2014/main" id="{5C18C6F3-1443-CE44-AEA8-5EB74E9B300A}"/>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9" name="Straight Connector 398">
                  <a:extLst>
                    <a:ext uri="{FF2B5EF4-FFF2-40B4-BE49-F238E27FC236}">
                      <a16:creationId xmlns:a16="http://schemas.microsoft.com/office/drawing/2014/main" id="{836DA7B6-225C-CA4C-BE47-00A59751C43C}"/>
                    </a:ext>
                  </a:extLst>
                </p:cNvPr>
                <p:cNvCxnSpPr>
                  <a:endCxn id="39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00" name="Straight Connector 399">
                  <a:extLst>
                    <a:ext uri="{FF2B5EF4-FFF2-40B4-BE49-F238E27FC236}">
                      <a16:creationId xmlns:a16="http://schemas.microsoft.com/office/drawing/2014/main" id="{DEF7E2A6-FA97-154A-BD4D-79EE8753D930}"/>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89" name="Group 388">
                <a:extLst>
                  <a:ext uri="{FF2B5EF4-FFF2-40B4-BE49-F238E27FC236}">
                    <a16:creationId xmlns:a16="http://schemas.microsoft.com/office/drawing/2014/main" id="{E3DC6576-9970-E447-99D0-AC11398D26FE}"/>
                  </a:ext>
                </a:extLst>
              </p:cNvPr>
              <p:cNvGrpSpPr/>
              <p:nvPr/>
            </p:nvGrpSpPr>
            <p:grpSpPr>
              <a:xfrm>
                <a:off x="1844715" y="2907714"/>
                <a:ext cx="378664" cy="333774"/>
                <a:chOff x="741398" y="1743005"/>
                <a:chExt cx="378664" cy="333774"/>
              </a:xfrm>
            </p:grpSpPr>
            <p:sp>
              <p:nvSpPr>
                <p:cNvPr id="390" name="Oval 389">
                  <a:extLst>
                    <a:ext uri="{FF2B5EF4-FFF2-40B4-BE49-F238E27FC236}">
                      <a16:creationId xmlns:a16="http://schemas.microsoft.com/office/drawing/2014/main" id="{98BB2803-575E-E049-B163-D2026BE7F0B0}"/>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1" name="TextBox 390">
                  <a:extLst>
                    <a:ext uri="{FF2B5EF4-FFF2-40B4-BE49-F238E27FC236}">
                      <a16:creationId xmlns:a16="http://schemas.microsoft.com/office/drawing/2014/main" id="{18716BE7-82ED-D14C-9928-AF15495F05EC}"/>
                    </a:ext>
                  </a:extLst>
                </p:cNvPr>
                <p:cNvSpPr txBox="1"/>
                <p:nvPr/>
              </p:nvSpPr>
              <p:spPr>
                <a:xfrm>
                  <a:off x="767915" y="1743005"/>
                  <a:ext cx="352147"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w</a:t>
                  </a:r>
                </a:p>
              </p:txBody>
            </p:sp>
          </p:grpSp>
        </p:grpSp>
        <p:grpSp>
          <p:nvGrpSpPr>
            <p:cNvPr id="332" name="Group 331">
              <a:extLst>
                <a:ext uri="{FF2B5EF4-FFF2-40B4-BE49-F238E27FC236}">
                  <a16:creationId xmlns:a16="http://schemas.microsoft.com/office/drawing/2014/main" id="{1DD8783F-1A55-EB4C-B3C4-852DAE0C6CF0}"/>
                </a:ext>
              </a:extLst>
            </p:cNvPr>
            <p:cNvGrpSpPr/>
            <p:nvPr/>
          </p:nvGrpSpPr>
          <p:grpSpPr>
            <a:xfrm>
              <a:off x="2206359" y="2517647"/>
              <a:ext cx="687402" cy="480963"/>
              <a:chOff x="1736090" y="2893762"/>
              <a:chExt cx="565150" cy="347726"/>
            </a:xfrm>
          </p:grpSpPr>
          <p:grpSp>
            <p:nvGrpSpPr>
              <p:cNvPr id="375" name="Group 327">
                <a:extLst>
                  <a:ext uri="{FF2B5EF4-FFF2-40B4-BE49-F238E27FC236}">
                    <a16:creationId xmlns:a16="http://schemas.microsoft.com/office/drawing/2014/main" id="{269FEBD4-E3E1-5645-BF55-D2033B31ED09}"/>
                  </a:ext>
                </a:extLst>
              </p:cNvPr>
              <p:cNvGrpSpPr>
                <a:grpSpLocks/>
              </p:cNvGrpSpPr>
              <p:nvPr/>
            </p:nvGrpSpPr>
            <p:grpSpPr bwMode="auto">
              <a:xfrm>
                <a:off x="1736090" y="2893762"/>
                <a:ext cx="565150" cy="292100"/>
                <a:chOff x="1871277" y="1576300"/>
                <a:chExt cx="1128371" cy="437861"/>
              </a:xfrm>
            </p:grpSpPr>
            <p:sp>
              <p:nvSpPr>
                <p:cNvPr id="379" name="Oval 378">
                  <a:extLst>
                    <a:ext uri="{FF2B5EF4-FFF2-40B4-BE49-F238E27FC236}">
                      <a16:creationId xmlns:a16="http://schemas.microsoft.com/office/drawing/2014/main" id="{7E1FC68E-A1FE-574A-94C0-90C1E270401E}"/>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0" name="Rectangle 379">
                  <a:extLst>
                    <a:ext uri="{FF2B5EF4-FFF2-40B4-BE49-F238E27FC236}">
                      <a16:creationId xmlns:a16="http://schemas.microsoft.com/office/drawing/2014/main" id="{E97E3D1C-D3CA-8D44-AB02-74B31DF8CE35}"/>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1" name="Oval 380">
                  <a:extLst>
                    <a:ext uri="{FF2B5EF4-FFF2-40B4-BE49-F238E27FC236}">
                      <a16:creationId xmlns:a16="http://schemas.microsoft.com/office/drawing/2014/main" id="{DA4F6523-8F37-7047-BC5F-19E4B1E17DBD}"/>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2" name="Freeform 381">
                  <a:extLst>
                    <a:ext uri="{FF2B5EF4-FFF2-40B4-BE49-F238E27FC236}">
                      <a16:creationId xmlns:a16="http://schemas.microsoft.com/office/drawing/2014/main" id="{B5E52805-9174-A644-8ABD-91F588F0CDF9}"/>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3" name="Freeform 382">
                  <a:extLst>
                    <a:ext uri="{FF2B5EF4-FFF2-40B4-BE49-F238E27FC236}">
                      <a16:creationId xmlns:a16="http://schemas.microsoft.com/office/drawing/2014/main" id="{76D2CD28-1F92-3D41-B7AE-29A160B712A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4" name="Freeform 383">
                  <a:extLst>
                    <a:ext uri="{FF2B5EF4-FFF2-40B4-BE49-F238E27FC236}">
                      <a16:creationId xmlns:a16="http://schemas.microsoft.com/office/drawing/2014/main" id="{04612F60-D252-974D-93EB-FDB70B903443}"/>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5" name="Freeform 384">
                  <a:extLst>
                    <a:ext uri="{FF2B5EF4-FFF2-40B4-BE49-F238E27FC236}">
                      <a16:creationId xmlns:a16="http://schemas.microsoft.com/office/drawing/2014/main" id="{923BAC06-842B-F147-83CF-E13A0EA0CCBC}"/>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86" name="Straight Connector 385">
                  <a:extLst>
                    <a:ext uri="{FF2B5EF4-FFF2-40B4-BE49-F238E27FC236}">
                      <a16:creationId xmlns:a16="http://schemas.microsoft.com/office/drawing/2014/main" id="{40C05CBD-7D1C-8541-92D2-BC763E8E8EED}"/>
                    </a:ext>
                  </a:extLst>
                </p:cNvPr>
                <p:cNvCxnSpPr>
                  <a:endCxn id="381"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87" name="Straight Connector 386">
                  <a:extLst>
                    <a:ext uri="{FF2B5EF4-FFF2-40B4-BE49-F238E27FC236}">
                      <a16:creationId xmlns:a16="http://schemas.microsoft.com/office/drawing/2014/main" id="{D6AD7786-A1F4-C449-A6DD-1E2537A3772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76" name="Group 375">
                <a:extLst>
                  <a:ext uri="{FF2B5EF4-FFF2-40B4-BE49-F238E27FC236}">
                    <a16:creationId xmlns:a16="http://schemas.microsoft.com/office/drawing/2014/main" id="{CB56850E-A076-8247-B3B4-11EC70C4086D}"/>
                  </a:ext>
                </a:extLst>
              </p:cNvPr>
              <p:cNvGrpSpPr/>
              <p:nvPr/>
            </p:nvGrpSpPr>
            <p:grpSpPr>
              <a:xfrm>
                <a:off x="1844715" y="2907714"/>
                <a:ext cx="356365" cy="333774"/>
                <a:chOff x="741398" y="1743005"/>
                <a:chExt cx="356365" cy="333774"/>
              </a:xfrm>
            </p:grpSpPr>
            <p:sp>
              <p:nvSpPr>
                <p:cNvPr id="377" name="Oval 376">
                  <a:extLst>
                    <a:ext uri="{FF2B5EF4-FFF2-40B4-BE49-F238E27FC236}">
                      <a16:creationId xmlns:a16="http://schemas.microsoft.com/office/drawing/2014/main" id="{824D8097-5CC3-2E4C-9F15-B993F3A6D5A5}"/>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8" name="TextBox 377">
                  <a:extLst>
                    <a:ext uri="{FF2B5EF4-FFF2-40B4-BE49-F238E27FC236}">
                      <a16:creationId xmlns:a16="http://schemas.microsoft.com/office/drawing/2014/main" id="{E11DE245-B5B5-3649-868A-4CD4FF70FE95}"/>
                    </a:ext>
                  </a:extLst>
                </p:cNvPr>
                <p:cNvSpPr txBox="1"/>
                <p:nvPr/>
              </p:nvSpPr>
              <p:spPr>
                <a:xfrm>
                  <a:off x="783895" y="1743005"/>
                  <a:ext cx="29255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u</a:t>
                  </a:r>
                </a:p>
              </p:txBody>
            </p:sp>
          </p:grpSp>
        </p:grpSp>
        <p:grpSp>
          <p:nvGrpSpPr>
            <p:cNvPr id="333" name="Group 332">
              <a:extLst>
                <a:ext uri="{FF2B5EF4-FFF2-40B4-BE49-F238E27FC236}">
                  <a16:creationId xmlns:a16="http://schemas.microsoft.com/office/drawing/2014/main" id="{431BBE16-D442-054B-BAC5-76CAFD6BD2A5}"/>
                </a:ext>
              </a:extLst>
            </p:cNvPr>
            <p:cNvGrpSpPr/>
            <p:nvPr/>
          </p:nvGrpSpPr>
          <p:grpSpPr>
            <a:xfrm>
              <a:off x="6285253" y="2579331"/>
              <a:ext cx="687402" cy="480963"/>
              <a:chOff x="1736090" y="2893762"/>
              <a:chExt cx="565150" cy="347726"/>
            </a:xfrm>
          </p:grpSpPr>
          <p:grpSp>
            <p:nvGrpSpPr>
              <p:cNvPr id="362" name="Group 327">
                <a:extLst>
                  <a:ext uri="{FF2B5EF4-FFF2-40B4-BE49-F238E27FC236}">
                    <a16:creationId xmlns:a16="http://schemas.microsoft.com/office/drawing/2014/main" id="{838F87CD-61CF-C943-AC83-B826FFFF7A3F}"/>
                  </a:ext>
                </a:extLst>
              </p:cNvPr>
              <p:cNvGrpSpPr>
                <a:grpSpLocks/>
              </p:cNvGrpSpPr>
              <p:nvPr/>
            </p:nvGrpSpPr>
            <p:grpSpPr bwMode="auto">
              <a:xfrm>
                <a:off x="1736090" y="2893762"/>
                <a:ext cx="565150" cy="292100"/>
                <a:chOff x="1871277" y="1576300"/>
                <a:chExt cx="1128371" cy="437861"/>
              </a:xfrm>
            </p:grpSpPr>
            <p:sp>
              <p:nvSpPr>
                <p:cNvPr id="366" name="Oval 365">
                  <a:extLst>
                    <a:ext uri="{FF2B5EF4-FFF2-40B4-BE49-F238E27FC236}">
                      <a16:creationId xmlns:a16="http://schemas.microsoft.com/office/drawing/2014/main" id="{0ED521EC-D0D3-1247-B3BB-E47DF2D2F0C7}"/>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3F6E4DA5-C998-6F45-A49A-5B26D59B20C1}"/>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E05A0AC1-DC1A-964A-97CC-83B9E3375C5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9" name="Freeform 368">
                  <a:extLst>
                    <a:ext uri="{FF2B5EF4-FFF2-40B4-BE49-F238E27FC236}">
                      <a16:creationId xmlns:a16="http://schemas.microsoft.com/office/drawing/2014/main" id="{42E7681D-A64C-F04C-94F3-FA8697E4D3AF}"/>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BBF48F50-0417-D740-ADB8-939BE1EA867A}"/>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1" name="Freeform 370">
                  <a:extLst>
                    <a:ext uri="{FF2B5EF4-FFF2-40B4-BE49-F238E27FC236}">
                      <a16:creationId xmlns:a16="http://schemas.microsoft.com/office/drawing/2014/main" id="{36FD4761-DA58-F74F-8F44-310BBFFE0DED}"/>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2" name="Freeform 371">
                  <a:extLst>
                    <a:ext uri="{FF2B5EF4-FFF2-40B4-BE49-F238E27FC236}">
                      <a16:creationId xmlns:a16="http://schemas.microsoft.com/office/drawing/2014/main" id="{F8DF6EB3-3D4E-344A-B8CD-29D84ECE8F7B}"/>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3" name="Straight Connector 372">
                  <a:extLst>
                    <a:ext uri="{FF2B5EF4-FFF2-40B4-BE49-F238E27FC236}">
                      <a16:creationId xmlns:a16="http://schemas.microsoft.com/office/drawing/2014/main" id="{549A5C46-56F8-A240-9B8D-EFB1D85344AA}"/>
                    </a:ext>
                  </a:extLst>
                </p:cNvPr>
                <p:cNvCxnSpPr>
                  <a:endCxn id="368"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74" name="Straight Connector 373">
                  <a:extLst>
                    <a:ext uri="{FF2B5EF4-FFF2-40B4-BE49-F238E27FC236}">
                      <a16:creationId xmlns:a16="http://schemas.microsoft.com/office/drawing/2014/main" id="{85F33945-95FF-464E-B661-0CC95E3B1DCF}"/>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63" name="Group 362">
                <a:extLst>
                  <a:ext uri="{FF2B5EF4-FFF2-40B4-BE49-F238E27FC236}">
                    <a16:creationId xmlns:a16="http://schemas.microsoft.com/office/drawing/2014/main" id="{3F98D8AA-23AB-DD4F-8F23-362741C6E1CA}"/>
                  </a:ext>
                </a:extLst>
              </p:cNvPr>
              <p:cNvGrpSpPr/>
              <p:nvPr/>
            </p:nvGrpSpPr>
            <p:grpSpPr>
              <a:xfrm>
                <a:off x="1844715" y="2907714"/>
                <a:ext cx="356365" cy="333774"/>
                <a:chOff x="741398" y="1743005"/>
                <a:chExt cx="356365" cy="333774"/>
              </a:xfrm>
            </p:grpSpPr>
            <p:sp>
              <p:nvSpPr>
                <p:cNvPr id="364" name="Oval 363">
                  <a:extLst>
                    <a:ext uri="{FF2B5EF4-FFF2-40B4-BE49-F238E27FC236}">
                      <a16:creationId xmlns:a16="http://schemas.microsoft.com/office/drawing/2014/main" id="{C4070F47-79D5-1D43-8087-8F32388338D0}"/>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5" name="TextBox 364">
                  <a:extLst>
                    <a:ext uri="{FF2B5EF4-FFF2-40B4-BE49-F238E27FC236}">
                      <a16:creationId xmlns:a16="http://schemas.microsoft.com/office/drawing/2014/main" id="{7018147D-1608-E247-AF2F-0A3FA61F6872}"/>
                    </a:ext>
                  </a:extLst>
                </p:cNvPr>
                <p:cNvSpPr txBox="1"/>
                <p:nvPr/>
              </p:nvSpPr>
              <p:spPr>
                <a:xfrm>
                  <a:off x="783895" y="1743005"/>
                  <a:ext cx="27834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z</a:t>
                  </a:r>
                </a:p>
              </p:txBody>
            </p:sp>
          </p:grpSp>
        </p:grpSp>
        <p:grpSp>
          <p:nvGrpSpPr>
            <p:cNvPr id="334" name="Group 333">
              <a:extLst>
                <a:ext uri="{FF2B5EF4-FFF2-40B4-BE49-F238E27FC236}">
                  <a16:creationId xmlns:a16="http://schemas.microsoft.com/office/drawing/2014/main" id="{61A2A150-9A5E-2E46-B3B6-B8E0444FDA40}"/>
                </a:ext>
              </a:extLst>
            </p:cNvPr>
            <p:cNvGrpSpPr/>
            <p:nvPr/>
          </p:nvGrpSpPr>
          <p:grpSpPr>
            <a:xfrm>
              <a:off x="4927962" y="3152913"/>
              <a:ext cx="687402" cy="480963"/>
              <a:chOff x="1736090" y="2893762"/>
              <a:chExt cx="565150" cy="347726"/>
            </a:xfrm>
          </p:grpSpPr>
          <p:grpSp>
            <p:nvGrpSpPr>
              <p:cNvPr id="349" name="Group 327">
                <a:extLst>
                  <a:ext uri="{FF2B5EF4-FFF2-40B4-BE49-F238E27FC236}">
                    <a16:creationId xmlns:a16="http://schemas.microsoft.com/office/drawing/2014/main" id="{D9B4429C-85AB-E840-84D8-FA40FE4AAD7B}"/>
                  </a:ext>
                </a:extLst>
              </p:cNvPr>
              <p:cNvGrpSpPr>
                <a:grpSpLocks/>
              </p:cNvGrpSpPr>
              <p:nvPr/>
            </p:nvGrpSpPr>
            <p:grpSpPr bwMode="auto">
              <a:xfrm>
                <a:off x="1736090" y="2893762"/>
                <a:ext cx="565150" cy="292100"/>
                <a:chOff x="1871277" y="1576300"/>
                <a:chExt cx="1128371" cy="437861"/>
              </a:xfrm>
            </p:grpSpPr>
            <p:sp>
              <p:nvSpPr>
                <p:cNvPr id="353" name="Oval 352">
                  <a:extLst>
                    <a:ext uri="{FF2B5EF4-FFF2-40B4-BE49-F238E27FC236}">
                      <a16:creationId xmlns:a16="http://schemas.microsoft.com/office/drawing/2014/main" id="{EAB42D73-2A2D-FA4C-9CE4-AB00D07503EF}"/>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54" name="Rectangle 353">
                  <a:extLst>
                    <a:ext uri="{FF2B5EF4-FFF2-40B4-BE49-F238E27FC236}">
                      <a16:creationId xmlns:a16="http://schemas.microsoft.com/office/drawing/2014/main" id="{64BE1C9C-3344-3D42-8250-14C1226B42B2}"/>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5" name="Oval 354">
                  <a:extLst>
                    <a:ext uri="{FF2B5EF4-FFF2-40B4-BE49-F238E27FC236}">
                      <a16:creationId xmlns:a16="http://schemas.microsoft.com/office/drawing/2014/main" id="{4EA0FEC9-B172-2F49-B3E9-B131F0BBAFF3}"/>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56" name="Freeform 355">
                  <a:extLst>
                    <a:ext uri="{FF2B5EF4-FFF2-40B4-BE49-F238E27FC236}">
                      <a16:creationId xmlns:a16="http://schemas.microsoft.com/office/drawing/2014/main" id="{DB5061C7-9E8A-D046-B17E-E5570300DE1D}"/>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7" name="Freeform 356">
                  <a:extLst>
                    <a:ext uri="{FF2B5EF4-FFF2-40B4-BE49-F238E27FC236}">
                      <a16:creationId xmlns:a16="http://schemas.microsoft.com/office/drawing/2014/main" id="{62A5B80A-DD73-F74C-9F2C-58AECB292CB1}"/>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8" name="Freeform 357">
                  <a:extLst>
                    <a:ext uri="{FF2B5EF4-FFF2-40B4-BE49-F238E27FC236}">
                      <a16:creationId xmlns:a16="http://schemas.microsoft.com/office/drawing/2014/main" id="{FCD61B9F-ACCC-6247-8A0D-B092E4119A1F}"/>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9" name="Freeform 358">
                  <a:extLst>
                    <a:ext uri="{FF2B5EF4-FFF2-40B4-BE49-F238E27FC236}">
                      <a16:creationId xmlns:a16="http://schemas.microsoft.com/office/drawing/2014/main" id="{94E1C9C7-8C08-6549-B805-129570A13983}"/>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A4659640-7F4B-0B49-BF24-166017C6A55C}"/>
                    </a:ext>
                  </a:extLst>
                </p:cNvPr>
                <p:cNvCxnSpPr>
                  <a:endCxn id="355"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61" name="Straight Connector 360">
                  <a:extLst>
                    <a:ext uri="{FF2B5EF4-FFF2-40B4-BE49-F238E27FC236}">
                      <a16:creationId xmlns:a16="http://schemas.microsoft.com/office/drawing/2014/main" id="{FCB37C50-EDC1-DA4D-9C1E-43EC565B4844}"/>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50" name="Group 349">
                <a:extLst>
                  <a:ext uri="{FF2B5EF4-FFF2-40B4-BE49-F238E27FC236}">
                    <a16:creationId xmlns:a16="http://schemas.microsoft.com/office/drawing/2014/main" id="{4CCC8E41-AE12-2E45-9CDA-81815FBE6A31}"/>
                  </a:ext>
                </a:extLst>
              </p:cNvPr>
              <p:cNvGrpSpPr/>
              <p:nvPr/>
            </p:nvGrpSpPr>
            <p:grpSpPr>
              <a:xfrm>
                <a:off x="1844715" y="2907714"/>
                <a:ext cx="356365" cy="333774"/>
                <a:chOff x="741398" y="1743005"/>
                <a:chExt cx="356365" cy="333774"/>
              </a:xfrm>
            </p:grpSpPr>
            <p:sp>
              <p:nvSpPr>
                <p:cNvPr id="351" name="Oval 350">
                  <a:extLst>
                    <a:ext uri="{FF2B5EF4-FFF2-40B4-BE49-F238E27FC236}">
                      <a16:creationId xmlns:a16="http://schemas.microsoft.com/office/drawing/2014/main" id="{EE9F6CD0-DD61-534F-B730-D6272896CA5F}"/>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2" name="TextBox 351">
                  <a:extLst>
                    <a:ext uri="{FF2B5EF4-FFF2-40B4-BE49-F238E27FC236}">
                      <a16:creationId xmlns:a16="http://schemas.microsoft.com/office/drawing/2014/main" id="{606A2E50-67A7-944A-BFBE-007FE0561769}"/>
                    </a:ext>
                  </a:extLst>
                </p:cNvPr>
                <p:cNvSpPr txBox="1"/>
                <p:nvPr/>
              </p:nvSpPr>
              <p:spPr>
                <a:xfrm>
                  <a:off x="783895" y="1743005"/>
                  <a:ext cx="27834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y</a:t>
                  </a:r>
                </a:p>
              </p:txBody>
            </p:sp>
          </p:grpSp>
        </p:grpSp>
        <p:grpSp>
          <p:nvGrpSpPr>
            <p:cNvPr id="335" name="Group 334">
              <a:extLst>
                <a:ext uri="{FF2B5EF4-FFF2-40B4-BE49-F238E27FC236}">
                  <a16:creationId xmlns:a16="http://schemas.microsoft.com/office/drawing/2014/main" id="{197C3411-8ACC-A144-B943-909C445C648C}"/>
                </a:ext>
              </a:extLst>
            </p:cNvPr>
            <p:cNvGrpSpPr/>
            <p:nvPr/>
          </p:nvGrpSpPr>
          <p:grpSpPr>
            <a:xfrm>
              <a:off x="3337414" y="3136841"/>
              <a:ext cx="687402" cy="480963"/>
              <a:chOff x="1736090" y="2893762"/>
              <a:chExt cx="565150" cy="347726"/>
            </a:xfrm>
          </p:grpSpPr>
          <p:grpSp>
            <p:nvGrpSpPr>
              <p:cNvPr id="336" name="Group 327">
                <a:extLst>
                  <a:ext uri="{FF2B5EF4-FFF2-40B4-BE49-F238E27FC236}">
                    <a16:creationId xmlns:a16="http://schemas.microsoft.com/office/drawing/2014/main" id="{FA996CF8-59FA-CC40-ABE8-FDC6CACF059D}"/>
                  </a:ext>
                </a:extLst>
              </p:cNvPr>
              <p:cNvGrpSpPr>
                <a:grpSpLocks/>
              </p:cNvGrpSpPr>
              <p:nvPr/>
            </p:nvGrpSpPr>
            <p:grpSpPr bwMode="auto">
              <a:xfrm>
                <a:off x="1736090" y="2893762"/>
                <a:ext cx="565150" cy="292100"/>
                <a:chOff x="1871277" y="1576300"/>
                <a:chExt cx="1128371" cy="437861"/>
              </a:xfrm>
            </p:grpSpPr>
            <p:sp>
              <p:nvSpPr>
                <p:cNvPr id="340" name="Oval 339">
                  <a:extLst>
                    <a:ext uri="{FF2B5EF4-FFF2-40B4-BE49-F238E27FC236}">
                      <a16:creationId xmlns:a16="http://schemas.microsoft.com/office/drawing/2014/main" id="{22C80AE6-A280-4F4B-BB3C-510377C8C0F4}"/>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1" name="Rectangle 340">
                  <a:extLst>
                    <a:ext uri="{FF2B5EF4-FFF2-40B4-BE49-F238E27FC236}">
                      <a16:creationId xmlns:a16="http://schemas.microsoft.com/office/drawing/2014/main" id="{7A7898E7-4AEB-F249-8E1A-BB05B6E7C9A1}"/>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2" name="Oval 341">
                  <a:extLst>
                    <a:ext uri="{FF2B5EF4-FFF2-40B4-BE49-F238E27FC236}">
                      <a16:creationId xmlns:a16="http://schemas.microsoft.com/office/drawing/2014/main" id="{9F50EA59-1055-3C43-B49F-67EE49989A84}"/>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3" name="Freeform 342">
                  <a:extLst>
                    <a:ext uri="{FF2B5EF4-FFF2-40B4-BE49-F238E27FC236}">
                      <a16:creationId xmlns:a16="http://schemas.microsoft.com/office/drawing/2014/main" id="{D1F158B9-CEAB-D242-AB06-53FBCFA9D5B2}"/>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4" name="Freeform 343">
                  <a:extLst>
                    <a:ext uri="{FF2B5EF4-FFF2-40B4-BE49-F238E27FC236}">
                      <a16:creationId xmlns:a16="http://schemas.microsoft.com/office/drawing/2014/main" id="{08E9302C-A5DE-0241-BE60-AE05D920ACD3}"/>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5" name="Freeform 344">
                  <a:extLst>
                    <a:ext uri="{FF2B5EF4-FFF2-40B4-BE49-F238E27FC236}">
                      <a16:creationId xmlns:a16="http://schemas.microsoft.com/office/drawing/2014/main" id="{EAAE4EC6-E487-8A47-8AF3-2A052E995BCF}"/>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6" name="Freeform 345">
                  <a:extLst>
                    <a:ext uri="{FF2B5EF4-FFF2-40B4-BE49-F238E27FC236}">
                      <a16:creationId xmlns:a16="http://schemas.microsoft.com/office/drawing/2014/main" id="{0164778C-A0F6-7F4F-9284-7AE8E2F673FA}"/>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7" name="Straight Connector 346">
                  <a:extLst>
                    <a:ext uri="{FF2B5EF4-FFF2-40B4-BE49-F238E27FC236}">
                      <a16:creationId xmlns:a16="http://schemas.microsoft.com/office/drawing/2014/main" id="{ACED6B67-F910-AB41-9E13-0CA1E6D4BA56}"/>
                    </a:ext>
                  </a:extLst>
                </p:cNvPr>
                <p:cNvCxnSpPr>
                  <a:endCxn id="34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48" name="Straight Connector 347">
                  <a:extLst>
                    <a:ext uri="{FF2B5EF4-FFF2-40B4-BE49-F238E27FC236}">
                      <a16:creationId xmlns:a16="http://schemas.microsoft.com/office/drawing/2014/main" id="{6F5908E8-6AF8-F24C-9B0C-EA7C236DCA30}"/>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37" name="Group 336">
                <a:extLst>
                  <a:ext uri="{FF2B5EF4-FFF2-40B4-BE49-F238E27FC236}">
                    <a16:creationId xmlns:a16="http://schemas.microsoft.com/office/drawing/2014/main" id="{FF9A239B-8694-AE47-A6A5-D2E2B19846A6}"/>
                  </a:ext>
                </a:extLst>
              </p:cNvPr>
              <p:cNvGrpSpPr/>
              <p:nvPr/>
            </p:nvGrpSpPr>
            <p:grpSpPr>
              <a:xfrm>
                <a:off x="1844715" y="2907714"/>
                <a:ext cx="356365" cy="333774"/>
                <a:chOff x="741398" y="1743005"/>
                <a:chExt cx="356365" cy="333774"/>
              </a:xfrm>
            </p:grpSpPr>
            <p:sp>
              <p:nvSpPr>
                <p:cNvPr id="338" name="Oval 337">
                  <a:extLst>
                    <a:ext uri="{FF2B5EF4-FFF2-40B4-BE49-F238E27FC236}">
                      <a16:creationId xmlns:a16="http://schemas.microsoft.com/office/drawing/2014/main" id="{2B59912B-55F6-B640-9431-9D0C0A4BCB3C}"/>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9" name="TextBox 338">
                  <a:extLst>
                    <a:ext uri="{FF2B5EF4-FFF2-40B4-BE49-F238E27FC236}">
                      <a16:creationId xmlns:a16="http://schemas.microsoft.com/office/drawing/2014/main" id="{972EBFF0-B83B-E347-8110-C86DE56A7485}"/>
                    </a:ext>
                  </a:extLst>
                </p:cNvPr>
                <p:cNvSpPr txBox="1"/>
                <p:nvPr/>
              </p:nvSpPr>
              <p:spPr>
                <a:xfrm>
                  <a:off x="783895" y="1743005"/>
                  <a:ext cx="27834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x</a:t>
                  </a:r>
                </a:p>
              </p:txBody>
            </p:sp>
          </p:grpSp>
        </p:grpSp>
      </p:grpSp>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199" y="364139"/>
            <a:ext cx="10710797" cy="894622"/>
          </a:xfrm>
        </p:spPr>
        <p:txBody>
          <a:bodyPr>
            <a:normAutofit fontScale="90000"/>
          </a:bodyPr>
          <a:lstStyle/>
          <a:p>
            <a:r>
              <a:rPr lang="en-US" dirty="0"/>
              <a:t>Traffic engineering: difficult with traditional routing</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71</a:t>
            </a:fld>
            <a:endParaRPr lang="en-US" dirty="0"/>
          </a:p>
        </p:txBody>
      </p:sp>
      <p:sp>
        <p:nvSpPr>
          <p:cNvPr id="300" name="TextBox 299">
            <a:extLst>
              <a:ext uri="{FF2B5EF4-FFF2-40B4-BE49-F238E27FC236}">
                <a16:creationId xmlns:a16="http://schemas.microsoft.com/office/drawing/2014/main" id="{FA073D9B-37E7-E64E-96CA-547CD0B3CCE6}"/>
              </a:ext>
            </a:extLst>
          </p:cNvPr>
          <p:cNvSpPr txBox="1"/>
          <p:nvPr/>
        </p:nvSpPr>
        <p:spPr>
          <a:xfrm>
            <a:off x="2623386" y="4329157"/>
            <a:ext cx="7417563" cy="1384995"/>
          </a:xfrm>
          <a:prstGeom prst="rect">
            <a:avLst/>
          </a:prstGeom>
          <a:noFill/>
        </p:spPr>
        <p:txBody>
          <a:bodyPr wrap="square" rtlCol="0">
            <a:spAutoFit/>
          </a:bodyPr>
          <a:lstStyle/>
          <a:p>
            <a:r>
              <a:rPr lang="en-US" sz="2800" i="1" u="sng" dirty="0">
                <a:solidFill>
                  <a:srgbClr val="000090"/>
                </a:solidFill>
              </a:rPr>
              <a:t>Q: </a:t>
            </a:r>
            <a:r>
              <a:rPr lang="en-US" sz="2800" dirty="0"/>
              <a:t>what if network operator wants to split  u-to-z traffic along uvwz </a:t>
            </a:r>
            <a:r>
              <a:rPr lang="en-US" sz="2800" i="1" dirty="0">
                <a:solidFill>
                  <a:srgbClr val="CC0000"/>
                </a:solidFill>
              </a:rPr>
              <a:t>and</a:t>
            </a:r>
            <a:r>
              <a:rPr lang="en-US" sz="2800" dirty="0"/>
              <a:t> uxyz (load balancing)?</a:t>
            </a:r>
          </a:p>
          <a:p>
            <a:r>
              <a:rPr lang="en-US" sz="2800" i="1" u="sng" dirty="0">
                <a:solidFill>
                  <a:srgbClr val="000090"/>
                </a:solidFill>
              </a:rPr>
              <a:t>A: </a:t>
            </a:r>
            <a:r>
              <a:rPr lang="en-US" sz="2800" dirty="0"/>
              <a:t>can’t do it (or need a new routing algorithm)</a:t>
            </a:r>
          </a:p>
        </p:txBody>
      </p:sp>
      <p:grpSp>
        <p:nvGrpSpPr>
          <p:cNvPr id="301" name="Group 300">
            <a:extLst>
              <a:ext uri="{FF2B5EF4-FFF2-40B4-BE49-F238E27FC236}">
                <a16:creationId xmlns:a16="http://schemas.microsoft.com/office/drawing/2014/main" id="{5D2685C4-8AFE-C64F-82B9-C2917F255438}"/>
              </a:ext>
            </a:extLst>
          </p:cNvPr>
          <p:cNvGrpSpPr/>
          <p:nvPr/>
        </p:nvGrpSpPr>
        <p:grpSpPr>
          <a:xfrm>
            <a:off x="3389946" y="2087513"/>
            <a:ext cx="1838752" cy="1207922"/>
            <a:chOff x="1800839" y="2199110"/>
            <a:chExt cx="1838752" cy="1207922"/>
          </a:xfrm>
        </p:grpSpPr>
        <p:sp>
          <p:nvSpPr>
            <p:cNvPr id="302" name="Freeform 301">
              <a:extLst>
                <a:ext uri="{FF2B5EF4-FFF2-40B4-BE49-F238E27FC236}">
                  <a16:creationId xmlns:a16="http://schemas.microsoft.com/office/drawing/2014/main" id="{7C98F31C-E02C-894D-B8D6-652C4F3EC9FD}"/>
                </a:ext>
              </a:extLst>
            </p:cNvPr>
            <p:cNvSpPr/>
            <p:nvPr/>
          </p:nvSpPr>
          <p:spPr>
            <a:xfrm>
              <a:off x="1800839" y="2199110"/>
              <a:ext cx="1838752" cy="549777"/>
            </a:xfrm>
            <a:custGeom>
              <a:avLst/>
              <a:gdLst>
                <a:gd name="connsiteX0" fmla="*/ 0 w 1876665"/>
                <a:gd name="connsiteY0" fmla="*/ 739356 h 739356"/>
                <a:gd name="connsiteX1" fmla="*/ 985723 w 1876665"/>
                <a:gd name="connsiteY1" fmla="*/ 720399 h 739356"/>
                <a:gd name="connsiteX2" fmla="*/ 1876665 w 1876665"/>
                <a:gd name="connsiteY2" fmla="*/ 0 h 739356"/>
                <a:gd name="connsiteX0" fmla="*/ 0 w 1876665"/>
                <a:gd name="connsiteY0" fmla="*/ 739356 h 739356"/>
                <a:gd name="connsiteX1" fmla="*/ 818495 w 1876665"/>
                <a:gd name="connsiteY1" fmla="*/ 720399 h 739356"/>
                <a:gd name="connsiteX2" fmla="*/ 1876665 w 1876665"/>
                <a:gd name="connsiteY2" fmla="*/ 0 h 739356"/>
                <a:gd name="connsiteX0" fmla="*/ 0 w 1802341"/>
                <a:gd name="connsiteY0" fmla="*/ 630627 h 630627"/>
                <a:gd name="connsiteX1" fmla="*/ 818495 w 1802341"/>
                <a:gd name="connsiteY1" fmla="*/ 611670 h 630627"/>
                <a:gd name="connsiteX2" fmla="*/ 1802341 w 1802341"/>
                <a:gd name="connsiteY2" fmla="*/ 0 h 630627"/>
              </a:gdLst>
              <a:ahLst/>
              <a:cxnLst>
                <a:cxn ang="0">
                  <a:pos x="connsiteX0" y="connsiteY0"/>
                </a:cxn>
                <a:cxn ang="0">
                  <a:pos x="connsiteX1" y="connsiteY1"/>
                </a:cxn>
                <a:cxn ang="0">
                  <a:pos x="connsiteX2" y="connsiteY2"/>
                </a:cxn>
              </a:cxnLst>
              <a:rect l="l" t="t" r="r" b="b"/>
              <a:pathLst>
                <a:path w="1802341" h="630627">
                  <a:moveTo>
                    <a:pt x="0" y="630627"/>
                  </a:moveTo>
                  <a:lnTo>
                    <a:pt x="818495" y="611670"/>
                  </a:lnTo>
                  <a:lnTo>
                    <a:pt x="1802341" y="0"/>
                  </a:lnTo>
                </a:path>
              </a:pathLst>
            </a:custGeom>
            <a:ln w="50800" cmpd="sng">
              <a:solidFill>
                <a:srgbClr val="CC0000"/>
              </a:solidFill>
              <a:tailEnd type="triangle"/>
            </a:ln>
          </p:spPr>
          <p:txBody>
            <a:bodyPr rtlCol="0" anchor="ctr"/>
            <a:lstStyle/>
            <a:p>
              <a:pPr algn="ctr"/>
              <a:endParaRPr lang="en-US" dirty="0"/>
            </a:p>
          </p:txBody>
        </p:sp>
        <p:sp>
          <p:nvSpPr>
            <p:cNvPr id="303" name="Freeform 302">
              <a:extLst>
                <a:ext uri="{FF2B5EF4-FFF2-40B4-BE49-F238E27FC236}">
                  <a16:creationId xmlns:a16="http://schemas.microsoft.com/office/drawing/2014/main" id="{A72301BF-F676-BD4D-99F2-0250E62D90CF}"/>
                </a:ext>
              </a:extLst>
            </p:cNvPr>
            <p:cNvSpPr/>
            <p:nvPr/>
          </p:nvSpPr>
          <p:spPr>
            <a:xfrm flipV="1">
              <a:off x="1801588" y="2749626"/>
              <a:ext cx="1741891" cy="657406"/>
            </a:xfrm>
            <a:custGeom>
              <a:avLst/>
              <a:gdLst>
                <a:gd name="connsiteX0" fmla="*/ 0 w 1876665"/>
                <a:gd name="connsiteY0" fmla="*/ 739356 h 739356"/>
                <a:gd name="connsiteX1" fmla="*/ 985723 w 1876665"/>
                <a:gd name="connsiteY1" fmla="*/ 720399 h 739356"/>
                <a:gd name="connsiteX2" fmla="*/ 1876665 w 1876665"/>
                <a:gd name="connsiteY2" fmla="*/ 0 h 739356"/>
                <a:gd name="connsiteX0" fmla="*/ 0 w 1876665"/>
                <a:gd name="connsiteY0" fmla="*/ 739356 h 739356"/>
                <a:gd name="connsiteX1" fmla="*/ 818495 w 1876665"/>
                <a:gd name="connsiteY1" fmla="*/ 720399 h 739356"/>
                <a:gd name="connsiteX2" fmla="*/ 1876665 w 1876665"/>
                <a:gd name="connsiteY2" fmla="*/ 0 h 739356"/>
                <a:gd name="connsiteX0" fmla="*/ 0 w 1802341"/>
                <a:gd name="connsiteY0" fmla="*/ 630627 h 630627"/>
                <a:gd name="connsiteX1" fmla="*/ 818495 w 1802341"/>
                <a:gd name="connsiteY1" fmla="*/ 611670 h 630627"/>
                <a:gd name="connsiteX2" fmla="*/ 1802341 w 1802341"/>
                <a:gd name="connsiteY2" fmla="*/ 0 h 630627"/>
                <a:gd name="connsiteX0" fmla="*/ 0 w 1707398"/>
                <a:gd name="connsiteY0" fmla="*/ 754084 h 754084"/>
                <a:gd name="connsiteX1" fmla="*/ 818495 w 1707398"/>
                <a:gd name="connsiteY1" fmla="*/ 735127 h 754084"/>
                <a:gd name="connsiteX2" fmla="*/ 1707398 w 1707398"/>
                <a:gd name="connsiteY2" fmla="*/ 0 h 754084"/>
              </a:gdLst>
              <a:ahLst/>
              <a:cxnLst>
                <a:cxn ang="0">
                  <a:pos x="connsiteX0" y="connsiteY0"/>
                </a:cxn>
                <a:cxn ang="0">
                  <a:pos x="connsiteX1" y="connsiteY1"/>
                </a:cxn>
                <a:cxn ang="0">
                  <a:pos x="connsiteX2" y="connsiteY2"/>
                </a:cxn>
              </a:cxnLst>
              <a:rect l="l" t="t" r="r" b="b"/>
              <a:pathLst>
                <a:path w="1707398" h="754084">
                  <a:moveTo>
                    <a:pt x="0" y="754084"/>
                  </a:moveTo>
                  <a:lnTo>
                    <a:pt x="818495" y="735127"/>
                  </a:lnTo>
                  <a:lnTo>
                    <a:pt x="1707398" y="0"/>
                  </a:lnTo>
                </a:path>
              </a:pathLst>
            </a:custGeom>
            <a:ln w="50800" cmpd="sng">
              <a:solidFill>
                <a:srgbClr val="CC0000"/>
              </a:solidFill>
              <a:tailEnd type="triangle"/>
            </a:ln>
          </p:spPr>
          <p:txBody>
            <a:bodyPr rtlCol="0" anchor="ctr"/>
            <a:lstStyle/>
            <a:p>
              <a:pPr algn="ctr"/>
              <a:endParaRPr lang="en-US" dirty="0"/>
            </a:p>
          </p:txBody>
        </p:sp>
      </p:grpSp>
    </p:spTree>
    <p:extLst>
      <p:ext uri="{BB962C8B-B14F-4D97-AF65-F5344CB8AC3E}">
        <p14:creationId xmlns:p14="http://schemas.microsoft.com/office/powerpoint/2010/main" val="3301473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0">
                                            <p:txEl>
                                              <p:pRg st="0" end="0"/>
                                            </p:txEl>
                                          </p:spTgt>
                                        </p:tgtEl>
                                        <p:attrNameLst>
                                          <p:attrName>style.visibility</p:attrName>
                                        </p:attrNameLst>
                                      </p:cBhvr>
                                      <p:to>
                                        <p:strVal val="visible"/>
                                      </p:to>
                                    </p:set>
                                    <p:animEffect transition="in" filter="dissolve">
                                      <p:cBhvr>
                                        <p:cTn id="7" dur="500"/>
                                        <p:tgtEl>
                                          <p:spTgt spid="30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01"/>
                                        </p:tgtEl>
                                        <p:attrNameLst>
                                          <p:attrName>style.visibility</p:attrName>
                                        </p:attrNameLst>
                                      </p:cBhvr>
                                      <p:to>
                                        <p:strVal val="visible"/>
                                      </p:to>
                                    </p:set>
                                    <p:animEffect transition="in" filter="dissolve">
                                      <p:cBhvr>
                                        <p:cTn id="10" dur="500"/>
                                        <p:tgtEl>
                                          <p:spTgt spid="30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00">
                                            <p:txEl>
                                              <p:pRg st="1" end="1"/>
                                            </p:txEl>
                                          </p:spTgt>
                                        </p:tgtEl>
                                        <p:attrNameLst>
                                          <p:attrName>style.visibility</p:attrName>
                                        </p:attrNameLst>
                                      </p:cBhvr>
                                      <p:to>
                                        <p:strVal val="visible"/>
                                      </p:to>
                                    </p:set>
                                    <p:animEffect transition="in" filter="dissolve">
                                      <p:cBhvr>
                                        <p:cTn id="15" dur="500"/>
                                        <p:tgtEl>
                                          <p:spTgt spid="30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199" y="364139"/>
            <a:ext cx="10710797" cy="894622"/>
          </a:xfrm>
        </p:spPr>
        <p:txBody>
          <a:bodyPr>
            <a:normAutofit fontScale="90000"/>
          </a:bodyPr>
          <a:lstStyle/>
          <a:p>
            <a:r>
              <a:rPr lang="en-US" dirty="0"/>
              <a:t>Traffic engineering: difficult with traditional routing</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72</a:t>
            </a:fld>
            <a:endParaRPr lang="en-US" dirty="0"/>
          </a:p>
        </p:txBody>
      </p:sp>
      <p:sp>
        <p:nvSpPr>
          <p:cNvPr id="152" name="TextBox 151">
            <a:extLst>
              <a:ext uri="{FF2B5EF4-FFF2-40B4-BE49-F238E27FC236}">
                <a16:creationId xmlns:a16="http://schemas.microsoft.com/office/drawing/2014/main" id="{B8C4E43C-52C5-9843-9797-566EB715CE33}"/>
              </a:ext>
            </a:extLst>
          </p:cNvPr>
          <p:cNvSpPr txBox="1"/>
          <p:nvPr/>
        </p:nvSpPr>
        <p:spPr>
          <a:xfrm>
            <a:off x="1207432" y="4302204"/>
            <a:ext cx="10513513" cy="1107996"/>
          </a:xfrm>
          <a:prstGeom prst="rect">
            <a:avLst/>
          </a:prstGeom>
          <a:noFill/>
        </p:spPr>
        <p:txBody>
          <a:bodyPr wrap="square" rtlCol="0">
            <a:spAutoFit/>
          </a:bodyPr>
          <a:lstStyle/>
          <a:p>
            <a:pPr eaLnBrk="0" fontAlgn="base" hangingPunct="0">
              <a:spcBef>
                <a:spcPct val="0"/>
              </a:spcBef>
              <a:spcAft>
                <a:spcPct val="0"/>
              </a:spcAft>
            </a:pPr>
            <a:r>
              <a:rPr lang="en-US" sz="2800" i="1" u="sng" dirty="0">
                <a:solidFill>
                  <a:srgbClr val="000090"/>
                </a:solidFill>
                <a:ea typeface="ＭＳ Ｐゴシック" charset="0"/>
              </a:rPr>
              <a:t>Q: </a:t>
            </a:r>
            <a:r>
              <a:rPr lang="en-US" sz="2800" dirty="0"/>
              <a:t>what if w wants to route blue and red traffic differently from w to z?</a:t>
            </a:r>
          </a:p>
          <a:p>
            <a:pPr eaLnBrk="0" fontAlgn="base" hangingPunct="0">
              <a:spcBef>
                <a:spcPts val="1200"/>
              </a:spcBef>
              <a:spcAft>
                <a:spcPct val="0"/>
              </a:spcAft>
            </a:pPr>
            <a:r>
              <a:rPr lang="en-US" sz="2800" i="1" u="sng" dirty="0">
                <a:solidFill>
                  <a:srgbClr val="000090"/>
                </a:solidFill>
                <a:ea typeface="ＭＳ Ｐゴシック" charset="0"/>
              </a:rPr>
              <a:t>A: </a:t>
            </a:r>
            <a:r>
              <a:rPr lang="en-US" sz="2800" dirty="0"/>
              <a:t>can’t do it (with destination-based forwarding, and LS, DV routing)</a:t>
            </a:r>
            <a:endParaRPr lang="en-US" sz="2400" dirty="0">
              <a:solidFill>
                <a:srgbClr val="000000"/>
              </a:solidFill>
              <a:ea typeface="ＭＳ Ｐゴシック" charset="0"/>
            </a:endParaRPr>
          </a:p>
        </p:txBody>
      </p:sp>
      <p:grpSp>
        <p:nvGrpSpPr>
          <p:cNvPr id="297" name="Group 296">
            <a:extLst>
              <a:ext uri="{FF2B5EF4-FFF2-40B4-BE49-F238E27FC236}">
                <a16:creationId xmlns:a16="http://schemas.microsoft.com/office/drawing/2014/main" id="{A94D9CBD-C23E-8E41-A1FD-57F5454A51C2}"/>
              </a:ext>
            </a:extLst>
          </p:cNvPr>
          <p:cNvGrpSpPr/>
          <p:nvPr/>
        </p:nvGrpSpPr>
        <p:grpSpPr>
          <a:xfrm>
            <a:off x="2509218" y="1275410"/>
            <a:ext cx="6875191" cy="2404002"/>
            <a:chOff x="943464" y="1363093"/>
            <a:chExt cx="6875191" cy="2404002"/>
          </a:xfrm>
        </p:grpSpPr>
        <p:grpSp>
          <p:nvGrpSpPr>
            <p:cNvPr id="154" name="Group 1612">
              <a:extLst>
                <a:ext uri="{FF2B5EF4-FFF2-40B4-BE49-F238E27FC236}">
                  <a16:creationId xmlns:a16="http://schemas.microsoft.com/office/drawing/2014/main" id="{0BD8AB97-2D6D-9043-9508-FC2F9B50DE4C}"/>
                </a:ext>
              </a:extLst>
            </p:cNvPr>
            <p:cNvGrpSpPr>
              <a:grpSpLocks/>
            </p:cNvGrpSpPr>
            <p:nvPr/>
          </p:nvGrpSpPr>
          <p:grpSpPr bwMode="auto">
            <a:xfrm flipH="1">
              <a:off x="943464" y="2441244"/>
              <a:ext cx="855053" cy="655887"/>
              <a:chOff x="2839" y="3501"/>
              <a:chExt cx="755" cy="803"/>
            </a:xfrm>
          </p:grpSpPr>
          <p:pic>
            <p:nvPicPr>
              <p:cNvPr id="155" name="Picture 1613" descr="desktop_computer_stylized_medium">
                <a:extLst>
                  <a:ext uri="{FF2B5EF4-FFF2-40B4-BE49-F238E27FC236}">
                    <a16:creationId xmlns:a16="http://schemas.microsoft.com/office/drawing/2014/main" id="{00E6DCF3-67BA-4E41-887B-347DDF9653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6" name="Freeform 1614">
                <a:extLst>
                  <a:ext uri="{FF2B5EF4-FFF2-40B4-BE49-F238E27FC236}">
                    <a16:creationId xmlns:a16="http://schemas.microsoft.com/office/drawing/2014/main" id="{09FB0C63-6B22-4043-96F0-FC9B82E593A2}"/>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57" name="Freeform 3">
              <a:extLst>
                <a:ext uri="{FF2B5EF4-FFF2-40B4-BE49-F238E27FC236}">
                  <a16:creationId xmlns:a16="http://schemas.microsoft.com/office/drawing/2014/main" id="{8E69ABA6-8634-5845-9434-96BFB8B841E4}"/>
                </a:ext>
              </a:extLst>
            </p:cNvPr>
            <p:cNvSpPr>
              <a:spLocks/>
            </p:cNvSpPr>
            <p:nvPr/>
          </p:nvSpPr>
          <p:spPr bwMode="auto">
            <a:xfrm>
              <a:off x="2059747" y="1363093"/>
              <a:ext cx="5142041" cy="2404002"/>
            </a:xfrm>
            <a:custGeom>
              <a:avLst/>
              <a:gdLst>
                <a:gd name="T0" fmla="*/ 0 w 2250"/>
                <a:gd name="T1" fmla="*/ 624 h 1409"/>
                <a:gd name="T2" fmla="*/ 219 w 2250"/>
                <a:gd name="T3" fmla="*/ 321 h 1409"/>
                <a:gd name="T4" fmla="*/ 529 w 2250"/>
                <a:gd name="T5" fmla="*/ 35 h 1409"/>
                <a:gd name="T6" fmla="*/ 1551 w 2250"/>
                <a:gd name="T7" fmla="*/ 111 h 1409"/>
                <a:gd name="T8" fmla="*/ 1968 w 2250"/>
                <a:gd name="T9" fmla="*/ 483 h 1409"/>
                <a:gd name="T10" fmla="*/ 2199 w 2250"/>
                <a:gd name="T11" fmla="*/ 906 h 1409"/>
                <a:gd name="T12" fmla="*/ 1659 w 2250"/>
                <a:gd name="T13" fmla="*/ 1314 h 1409"/>
                <a:gd name="T14" fmla="*/ 993 w 2250"/>
                <a:gd name="T15" fmla="*/ 1386 h 1409"/>
                <a:gd name="T16" fmla="*/ 465 w 2250"/>
                <a:gd name="T17" fmla="*/ 1356 h 1409"/>
                <a:gd name="T18" fmla="*/ 102 w 2250"/>
                <a:gd name="T19" fmla="*/ 1068 h 1409"/>
                <a:gd name="T20" fmla="*/ 0 w 2250"/>
                <a:gd name="T21" fmla="*/ 624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Freeform 4">
              <a:extLst>
                <a:ext uri="{FF2B5EF4-FFF2-40B4-BE49-F238E27FC236}">
                  <a16:creationId xmlns:a16="http://schemas.microsoft.com/office/drawing/2014/main" id="{8D497D06-6BFF-794A-BBB9-2BD260DF6FE3}"/>
                </a:ext>
              </a:extLst>
            </p:cNvPr>
            <p:cNvSpPr>
              <a:spLocks/>
            </p:cNvSpPr>
            <p:nvPr/>
          </p:nvSpPr>
          <p:spPr bwMode="auto">
            <a:xfrm>
              <a:off x="2834105" y="2267385"/>
              <a:ext cx="781590" cy="317349"/>
            </a:xfrm>
            <a:custGeom>
              <a:avLst/>
              <a:gdLst>
                <a:gd name="T0" fmla="*/ 0 w 342"/>
                <a:gd name="T1" fmla="*/ 186 h 186"/>
                <a:gd name="T2" fmla="*/ 342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9" name="Freeform 35">
              <a:extLst>
                <a:ext uri="{FF2B5EF4-FFF2-40B4-BE49-F238E27FC236}">
                  <a16:creationId xmlns:a16="http://schemas.microsoft.com/office/drawing/2014/main" id="{4365C0F0-386F-5444-A46B-58693A027568}"/>
                </a:ext>
              </a:extLst>
            </p:cNvPr>
            <p:cNvSpPr>
              <a:spLocks/>
            </p:cNvSpPr>
            <p:nvPr/>
          </p:nvSpPr>
          <p:spPr bwMode="auto">
            <a:xfrm>
              <a:off x="5254292" y="2313451"/>
              <a:ext cx="2285" cy="890624"/>
            </a:xfrm>
            <a:custGeom>
              <a:avLst/>
              <a:gdLst>
                <a:gd name="T0" fmla="*/ 0 w 1"/>
                <a:gd name="T1" fmla="*/ 0 h 522"/>
                <a:gd name="T2" fmla="*/ 0 w 1"/>
                <a:gd name="T3" fmla="*/ 522 h 522"/>
                <a:gd name="T4" fmla="*/ 0 60000 65536"/>
                <a:gd name="T5" fmla="*/ 0 60000 65536"/>
                <a:gd name="T6" fmla="*/ 0 w 1"/>
                <a:gd name="T7" fmla="*/ 0 h 522"/>
                <a:gd name="T8" fmla="*/ 1 w 1"/>
                <a:gd name="T9" fmla="*/ 522 h 522"/>
              </a:gdLst>
              <a:ahLst/>
              <a:cxnLst>
                <a:cxn ang="T4">
                  <a:pos x="T0" y="T1"/>
                </a:cxn>
                <a:cxn ang="T5">
                  <a:pos x="T2" y="T3"/>
                </a:cxn>
              </a:cxnLst>
              <a:rect l="T6" t="T7" r="T8" b="T9"/>
              <a:pathLst>
                <a:path w="1" h="522">
                  <a:moveTo>
                    <a:pt x="0" y="0"/>
                  </a:moveTo>
                  <a:lnTo>
                    <a:pt x="0" y="522"/>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0" name="Freeform 36">
              <a:extLst>
                <a:ext uri="{FF2B5EF4-FFF2-40B4-BE49-F238E27FC236}">
                  <a16:creationId xmlns:a16="http://schemas.microsoft.com/office/drawing/2014/main" id="{C77BBDC2-B941-6546-9C6F-9F6FE73C0C1B}"/>
                </a:ext>
              </a:extLst>
            </p:cNvPr>
            <p:cNvSpPr>
              <a:spLocks/>
            </p:cNvSpPr>
            <p:nvPr/>
          </p:nvSpPr>
          <p:spPr bwMode="auto">
            <a:xfrm>
              <a:off x="3670544" y="2323688"/>
              <a:ext cx="2285" cy="916217"/>
            </a:xfrm>
            <a:custGeom>
              <a:avLst/>
              <a:gdLst>
                <a:gd name="T0" fmla="*/ 0 w 1"/>
                <a:gd name="T1" fmla="*/ 0 h 537"/>
                <a:gd name="T2" fmla="*/ 0 w 1"/>
                <a:gd name="T3" fmla="*/ 537 h 537"/>
                <a:gd name="T4" fmla="*/ 0 60000 65536"/>
                <a:gd name="T5" fmla="*/ 0 60000 65536"/>
                <a:gd name="T6" fmla="*/ 0 w 1"/>
                <a:gd name="T7" fmla="*/ 0 h 537"/>
                <a:gd name="T8" fmla="*/ 1 w 1"/>
                <a:gd name="T9" fmla="*/ 537 h 537"/>
              </a:gdLst>
              <a:ahLst/>
              <a:cxnLst>
                <a:cxn ang="T4">
                  <a:pos x="T0" y="T1"/>
                </a:cxn>
                <a:cxn ang="T5">
                  <a:pos x="T2" y="T3"/>
                </a:cxn>
              </a:cxnLst>
              <a:rect l="T6" t="T7" r="T8" b="T9"/>
              <a:pathLst>
                <a:path w="1" h="537">
                  <a:moveTo>
                    <a:pt x="0" y="0"/>
                  </a:moveTo>
                  <a:lnTo>
                    <a:pt x="0" y="537"/>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1" name="Freeform 37">
              <a:extLst>
                <a:ext uri="{FF2B5EF4-FFF2-40B4-BE49-F238E27FC236}">
                  <a16:creationId xmlns:a16="http://schemas.microsoft.com/office/drawing/2014/main" id="{23546693-3BF2-A145-ABBB-84180074DDE1}"/>
                </a:ext>
              </a:extLst>
            </p:cNvPr>
            <p:cNvSpPr>
              <a:spLocks/>
            </p:cNvSpPr>
            <p:nvPr/>
          </p:nvSpPr>
          <p:spPr bwMode="auto">
            <a:xfrm>
              <a:off x="3736497" y="2298095"/>
              <a:ext cx="1462948" cy="1050313"/>
            </a:xfrm>
            <a:custGeom>
              <a:avLst/>
              <a:gdLst>
                <a:gd name="T0" fmla="*/ 0 w 378"/>
                <a:gd name="T1" fmla="*/ 142610238 h 174"/>
                <a:gd name="T2" fmla="*/ 8951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2" name="Freeform 38">
              <a:extLst>
                <a:ext uri="{FF2B5EF4-FFF2-40B4-BE49-F238E27FC236}">
                  <a16:creationId xmlns:a16="http://schemas.microsoft.com/office/drawing/2014/main" id="{4B108790-D860-1A40-8A30-29BC147110C8}"/>
                </a:ext>
              </a:extLst>
            </p:cNvPr>
            <p:cNvSpPr>
              <a:spLocks/>
            </p:cNvSpPr>
            <p:nvPr/>
          </p:nvSpPr>
          <p:spPr bwMode="auto">
            <a:xfrm>
              <a:off x="5292247" y="2891845"/>
              <a:ext cx="1161856" cy="455711"/>
            </a:xfrm>
            <a:custGeom>
              <a:avLst/>
              <a:gdLst>
                <a:gd name="T0" fmla="*/ 0 w 366"/>
                <a:gd name="T1" fmla="*/ 270 h 270"/>
                <a:gd name="T2" fmla="*/ 366 w 366"/>
                <a:gd name="T3" fmla="*/ 0 h 270"/>
                <a:gd name="T4" fmla="*/ 0 60000 65536"/>
                <a:gd name="T5" fmla="*/ 0 60000 65536"/>
                <a:gd name="T6" fmla="*/ 0 w 366"/>
                <a:gd name="T7" fmla="*/ 0 h 270"/>
                <a:gd name="T8" fmla="*/ 366 w 366"/>
                <a:gd name="T9" fmla="*/ 270 h 270"/>
              </a:gdLst>
              <a:ahLst/>
              <a:cxnLst>
                <a:cxn ang="T4">
                  <a:pos x="T0" y="T1"/>
                </a:cxn>
                <a:cxn ang="T5">
                  <a:pos x="T2" y="T3"/>
                </a:cxn>
              </a:cxnLst>
              <a:rect l="T6" t="T7" r="T8" b="T9"/>
              <a:pathLst>
                <a:path w="366" h="270">
                  <a:moveTo>
                    <a:pt x="0" y="270"/>
                  </a:moveTo>
                  <a:lnTo>
                    <a:pt x="366"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3" name="Freeform 39">
              <a:extLst>
                <a:ext uri="{FF2B5EF4-FFF2-40B4-BE49-F238E27FC236}">
                  <a16:creationId xmlns:a16="http://schemas.microsoft.com/office/drawing/2014/main" id="{673850FE-4FB2-384A-95A9-0192EBDCBEC4}"/>
                </a:ext>
              </a:extLst>
            </p:cNvPr>
            <p:cNvSpPr>
              <a:spLocks/>
            </p:cNvSpPr>
            <p:nvPr/>
          </p:nvSpPr>
          <p:spPr bwMode="auto">
            <a:xfrm flipV="1">
              <a:off x="4022465" y="3327268"/>
              <a:ext cx="908330" cy="45719"/>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4" name="Freeform 40">
              <a:extLst>
                <a:ext uri="{FF2B5EF4-FFF2-40B4-BE49-F238E27FC236}">
                  <a16:creationId xmlns:a16="http://schemas.microsoft.com/office/drawing/2014/main" id="{831F2C0E-017B-6F47-B699-72D1057035A7}"/>
                </a:ext>
              </a:extLst>
            </p:cNvPr>
            <p:cNvSpPr>
              <a:spLocks/>
            </p:cNvSpPr>
            <p:nvPr/>
          </p:nvSpPr>
          <p:spPr bwMode="auto">
            <a:xfrm>
              <a:off x="2710696" y="2820186"/>
              <a:ext cx="630757" cy="450430"/>
            </a:xfrm>
            <a:custGeom>
              <a:avLst/>
              <a:gdLst>
                <a:gd name="T0" fmla="*/ 276 w 276"/>
                <a:gd name="T1" fmla="*/ 264 h 264"/>
                <a:gd name="T2" fmla="*/ 0 w 276"/>
                <a:gd name="T3" fmla="*/ 0 h 264"/>
                <a:gd name="T4" fmla="*/ 0 60000 65536"/>
                <a:gd name="T5" fmla="*/ 0 60000 65536"/>
                <a:gd name="T6" fmla="*/ 0 w 276"/>
                <a:gd name="T7" fmla="*/ 0 h 264"/>
                <a:gd name="T8" fmla="*/ 276 w 276"/>
                <a:gd name="T9" fmla="*/ 264 h 264"/>
              </a:gdLst>
              <a:ahLst/>
              <a:cxnLst>
                <a:cxn ang="T4">
                  <a:pos x="T0" y="T1"/>
                </a:cxn>
                <a:cxn ang="T5">
                  <a:pos x="T2" y="T3"/>
                </a:cxn>
              </a:cxnLst>
              <a:rect l="T6" t="T7" r="T8" b="T9"/>
              <a:pathLst>
                <a:path w="276" h="264">
                  <a:moveTo>
                    <a:pt x="276" y="264"/>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5" name="Freeform 41">
              <a:extLst>
                <a:ext uri="{FF2B5EF4-FFF2-40B4-BE49-F238E27FC236}">
                  <a16:creationId xmlns:a16="http://schemas.microsoft.com/office/drawing/2014/main" id="{6A4B4D8E-FA05-2C41-84E8-F4C9EDC49C0D}"/>
                </a:ext>
              </a:extLst>
            </p:cNvPr>
            <p:cNvSpPr>
              <a:spLocks/>
            </p:cNvSpPr>
            <p:nvPr/>
          </p:nvSpPr>
          <p:spPr bwMode="auto">
            <a:xfrm>
              <a:off x="4047627" y="2195725"/>
              <a:ext cx="836439" cy="1706"/>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6" name="Freeform 42">
              <a:extLst>
                <a:ext uri="{FF2B5EF4-FFF2-40B4-BE49-F238E27FC236}">
                  <a16:creationId xmlns:a16="http://schemas.microsoft.com/office/drawing/2014/main" id="{918A6C29-ABC4-E04D-BD68-BEAFDF1C9DFA}"/>
                </a:ext>
              </a:extLst>
            </p:cNvPr>
            <p:cNvSpPr>
              <a:spLocks/>
            </p:cNvSpPr>
            <p:nvPr/>
          </p:nvSpPr>
          <p:spPr bwMode="auto">
            <a:xfrm>
              <a:off x="5572253" y="2248471"/>
              <a:ext cx="922986" cy="397685"/>
            </a:xfrm>
            <a:custGeom>
              <a:avLst/>
              <a:gdLst>
                <a:gd name="T0" fmla="*/ 396 w 396"/>
                <a:gd name="T1" fmla="*/ 267 h 267"/>
                <a:gd name="T2" fmla="*/ 0 w 396"/>
                <a:gd name="T3" fmla="*/ 0 h 267"/>
                <a:gd name="T4" fmla="*/ 0 60000 65536"/>
                <a:gd name="T5" fmla="*/ 0 60000 65536"/>
                <a:gd name="T6" fmla="*/ 0 w 396"/>
                <a:gd name="T7" fmla="*/ 0 h 267"/>
                <a:gd name="T8" fmla="*/ 396 w 396"/>
                <a:gd name="T9" fmla="*/ 267 h 267"/>
              </a:gdLst>
              <a:ahLst/>
              <a:cxnLst>
                <a:cxn ang="T4">
                  <a:pos x="T0" y="T1"/>
                </a:cxn>
                <a:cxn ang="T5">
                  <a:pos x="T2" y="T3"/>
                </a:cxn>
              </a:cxnLst>
              <a:rect l="T6" t="T7" r="T8" b="T9"/>
              <a:pathLst>
                <a:path w="396" h="267">
                  <a:moveTo>
                    <a:pt x="396" y="267"/>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Freeform 43">
              <a:extLst>
                <a:ext uri="{FF2B5EF4-FFF2-40B4-BE49-F238E27FC236}">
                  <a16:creationId xmlns:a16="http://schemas.microsoft.com/office/drawing/2014/main" id="{EB32E367-2118-A94D-BF00-9C13677782C2}"/>
                </a:ext>
              </a:extLst>
            </p:cNvPr>
            <p:cNvSpPr>
              <a:spLocks/>
            </p:cNvSpPr>
            <p:nvPr/>
          </p:nvSpPr>
          <p:spPr bwMode="auto">
            <a:xfrm>
              <a:off x="2580431" y="1458657"/>
              <a:ext cx="2536740" cy="1100484"/>
            </a:xfrm>
            <a:custGeom>
              <a:avLst/>
              <a:gdLst>
                <a:gd name="T0" fmla="*/ 1110 w 1110"/>
                <a:gd name="T1" fmla="*/ 342 h 645"/>
                <a:gd name="T2" fmla="*/ 0 w 1110"/>
                <a:gd name="T3" fmla="*/ 645 h 645"/>
                <a:gd name="T4" fmla="*/ 0 60000 65536"/>
                <a:gd name="T5" fmla="*/ 0 60000 65536"/>
                <a:gd name="T6" fmla="*/ 0 w 1110"/>
                <a:gd name="T7" fmla="*/ 0 h 645"/>
                <a:gd name="T8" fmla="*/ 1110 w 1110"/>
                <a:gd name="T9" fmla="*/ 645 h 645"/>
              </a:gdLst>
              <a:ahLst/>
              <a:cxnLst>
                <a:cxn ang="T4">
                  <a:pos x="T0" y="T1"/>
                </a:cxn>
                <a:cxn ang="T5">
                  <a:pos x="T2" y="T3"/>
                </a:cxn>
              </a:cxnLst>
              <a:rect l="T6" t="T7" r="T8" b="T9"/>
              <a:pathLst>
                <a:path w="1110" h="645">
                  <a:moveTo>
                    <a:pt x="1110" y="342"/>
                  </a:moveTo>
                  <a:cubicBezTo>
                    <a:pt x="1104" y="0"/>
                    <a:pt x="21" y="63"/>
                    <a:pt x="0" y="645"/>
                  </a:cubicBez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8" name="Text Box 62">
              <a:extLst>
                <a:ext uri="{FF2B5EF4-FFF2-40B4-BE49-F238E27FC236}">
                  <a16:creationId xmlns:a16="http://schemas.microsoft.com/office/drawing/2014/main" id="{40CFA898-AE18-AA4C-B890-BC5A32115436}"/>
                </a:ext>
              </a:extLst>
            </p:cNvPr>
            <p:cNvSpPr txBox="1">
              <a:spLocks noChangeArrowheads="1"/>
            </p:cNvSpPr>
            <p:nvPr/>
          </p:nvSpPr>
          <p:spPr bwMode="auto">
            <a:xfrm>
              <a:off x="2822678" y="2178663"/>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9" name="Text Box 63">
              <a:extLst>
                <a:ext uri="{FF2B5EF4-FFF2-40B4-BE49-F238E27FC236}">
                  <a16:creationId xmlns:a16="http://schemas.microsoft.com/office/drawing/2014/main" id="{7F410C6B-8CD5-444B-B3B5-0BE3A1A00F03}"/>
                </a:ext>
              </a:extLst>
            </p:cNvPr>
            <p:cNvSpPr txBox="1">
              <a:spLocks noChangeArrowheads="1"/>
            </p:cNvSpPr>
            <p:nvPr/>
          </p:nvSpPr>
          <p:spPr bwMode="auto">
            <a:xfrm>
              <a:off x="3617981" y="2552316"/>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0" name="Text Box 64">
              <a:extLst>
                <a:ext uri="{FF2B5EF4-FFF2-40B4-BE49-F238E27FC236}">
                  <a16:creationId xmlns:a16="http://schemas.microsoft.com/office/drawing/2014/main" id="{E8BAF6B1-6822-6740-9788-557793FE7F01}"/>
                </a:ext>
              </a:extLst>
            </p:cNvPr>
            <p:cNvSpPr txBox="1">
              <a:spLocks noChangeArrowheads="1"/>
            </p:cNvSpPr>
            <p:nvPr/>
          </p:nvSpPr>
          <p:spPr bwMode="auto">
            <a:xfrm>
              <a:off x="2623853" y="2915732"/>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1" name="Text Box 65">
              <a:extLst>
                <a:ext uri="{FF2B5EF4-FFF2-40B4-BE49-F238E27FC236}">
                  <a16:creationId xmlns:a16="http://schemas.microsoft.com/office/drawing/2014/main" id="{9B6FC99A-D559-1742-9432-5A6A153482E8}"/>
                </a:ext>
              </a:extLst>
            </p:cNvPr>
            <p:cNvSpPr txBox="1">
              <a:spLocks noChangeArrowheads="1"/>
            </p:cNvSpPr>
            <p:nvPr/>
          </p:nvSpPr>
          <p:spPr bwMode="auto">
            <a:xfrm>
              <a:off x="4495556" y="2710990"/>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2" name="Text Box 66">
              <a:extLst>
                <a:ext uri="{FF2B5EF4-FFF2-40B4-BE49-F238E27FC236}">
                  <a16:creationId xmlns:a16="http://schemas.microsoft.com/office/drawing/2014/main" id="{F6A2F549-C6AA-564D-9B19-4C5435640D96}"/>
                </a:ext>
              </a:extLst>
            </p:cNvPr>
            <p:cNvSpPr txBox="1">
              <a:spLocks noChangeArrowheads="1"/>
            </p:cNvSpPr>
            <p:nvPr/>
          </p:nvSpPr>
          <p:spPr bwMode="auto">
            <a:xfrm>
              <a:off x="4351579" y="3314977"/>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3" name="Text Box 67">
              <a:extLst>
                <a:ext uri="{FF2B5EF4-FFF2-40B4-BE49-F238E27FC236}">
                  <a16:creationId xmlns:a16="http://schemas.microsoft.com/office/drawing/2014/main" id="{2DF2DEE5-DD0B-5C4A-A7A2-9E21D9EE3A18}"/>
                </a:ext>
              </a:extLst>
            </p:cNvPr>
            <p:cNvSpPr txBox="1">
              <a:spLocks noChangeArrowheads="1"/>
            </p:cNvSpPr>
            <p:nvPr/>
          </p:nvSpPr>
          <p:spPr bwMode="auto">
            <a:xfrm>
              <a:off x="5174305" y="2583027"/>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4" name="Text Box 68">
              <a:extLst>
                <a:ext uri="{FF2B5EF4-FFF2-40B4-BE49-F238E27FC236}">
                  <a16:creationId xmlns:a16="http://schemas.microsoft.com/office/drawing/2014/main" id="{C755B828-30E8-C041-9870-4446F2CA45CA}"/>
                </a:ext>
              </a:extLst>
            </p:cNvPr>
            <p:cNvSpPr txBox="1">
              <a:spLocks noChangeArrowheads="1"/>
            </p:cNvSpPr>
            <p:nvPr/>
          </p:nvSpPr>
          <p:spPr bwMode="auto">
            <a:xfrm>
              <a:off x="5997032" y="3033458"/>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5" name="Text Box 69">
              <a:extLst>
                <a:ext uri="{FF2B5EF4-FFF2-40B4-BE49-F238E27FC236}">
                  <a16:creationId xmlns:a16="http://schemas.microsoft.com/office/drawing/2014/main" id="{BE7844F9-45FF-334E-8175-B2939E1BB8D6}"/>
                </a:ext>
              </a:extLst>
            </p:cNvPr>
            <p:cNvSpPr txBox="1">
              <a:spLocks noChangeArrowheads="1"/>
            </p:cNvSpPr>
            <p:nvPr/>
          </p:nvSpPr>
          <p:spPr bwMode="auto">
            <a:xfrm>
              <a:off x="5935327" y="2117241"/>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Text Box 70">
              <a:extLst>
                <a:ext uri="{FF2B5EF4-FFF2-40B4-BE49-F238E27FC236}">
                  <a16:creationId xmlns:a16="http://schemas.microsoft.com/office/drawing/2014/main" id="{4001CA90-07A9-534E-BEBA-99903C0B7D29}"/>
                </a:ext>
              </a:extLst>
            </p:cNvPr>
            <p:cNvSpPr txBox="1">
              <a:spLocks noChangeArrowheads="1"/>
            </p:cNvSpPr>
            <p:nvPr/>
          </p:nvSpPr>
          <p:spPr bwMode="auto">
            <a:xfrm>
              <a:off x="4255594" y="1861315"/>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Text Box 71">
              <a:extLst>
                <a:ext uri="{FF2B5EF4-FFF2-40B4-BE49-F238E27FC236}">
                  <a16:creationId xmlns:a16="http://schemas.microsoft.com/office/drawing/2014/main" id="{66FFC234-ABD7-A34C-9CAA-28A69EBD05CB}"/>
                </a:ext>
              </a:extLst>
            </p:cNvPr>
            <p:cNvSpPr txBox="1">
              <a:spLocks noChangeArrowheads="1"/>
            </p:cNvSpPr>
            <p:nvPr/>
          </p:nvSpPr>
          <p:spPr bwMode="auto">
            <a:xfrm>
              <a:off x="3453435" y="1405766"/>
              <a:ext cx="447929" cy="394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78" name="Group 1507">
              <a:extLst>
                <a:ext uri="{FF2B5EF4-FFF2-40B4-BE49-F238E27FC236}">
                  <a16:creationId xmlns:a16="http://schemas.microsoft.com/office/drawing/2014/main" id="{BDCCE051-86D6-FF44-A3CF-726B13876185}"/>
                </a:ext>
              </a:extLst>
            </p:cNvPr>
            <p:cNvGrpSpPr>
              <a:grpSpLocks/>
            </p:cNvGrpSpPr>
            <p:nvPr/>
          </p:nvGrpSpPr>
          <p:grpSpPr bwMode="auto">
            <a:xfrm>
              <a:off x="7391175" y="2426604"/>
              <a:ext cx="427480" cy="711995"/>
              <a:chOff x="4140" y="429"/>
              <a:chExt cx="1425" cy="2396"/>
            </a:xfrm>
          </p:grpSpPr>
          <p:sp>
            <p:nvSpPr>
              <p:cNvPr id="179" name="Freeform 1508">
                <a:extLst>
                  <a:ext uri="{FF2B5EF4-FFF2-40B4-BE49-F238E27FC236}">
                    <a16:creationId xmlns:a16="http://schemas.microsoft.com/office/drawing/2014/main" id="{96985BD9-1EBB-5048-A404-89C3430CE2D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0" name="Rectangle 1509">
                <a:extLst>
                  <a:ext uri="{FF2B5EF4-FFF2-40B4-BE49-F238E27FC236}">
                    <a16:creationId xmlns:a16="http://schemas.microsoft.com/office/drawing/2014/main" id="{EBC1A6A1-C52E-B240-AA5F-AD38052E4C3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1" name="Freeform 1510">
                <a:extLst>
                  <a:ext uri="{FF2B5EF4-FFF2-40B4-BE49-F238E27FC236}">
                    <a16:creationId xmlns:a16="http://schemas.microsoft.com/office/drawing/2014/main" id="{A55FF62B-453D-0144-8D3A-790924C62579}"/>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2" name="Freeform 1511">
                <a:extLst>
                  <a:ext uri="{FF2B5EF4-FFF2-40B4-BE49-F238E27FC236}">
                    <a16:creationId xmlns:a16="http://schemas.microsoft.com/office/drawing/2014/main" id="{09704F97-85BB-CC48-A684-04599496D92C}"/>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3" name="Rectangle 1512">
                <a:extLst>
                  <a:ext uri="{FF2B5EF4-FFF2-40B4-BE49-F238E27FC236}">
                    <a16:creationId xmlns:a16="http://schemas.microsoft.com/office/drawing/2014/main" id="{884A67DF-619B-ED4E-AC3D-21AB000470A4}"/>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4" name="Group 1513">
                <a:extLst>
                  <a:ext uri="{FF2B5EF4-FFF2-40B4-BE49-F238E27FC236}">
                    <a16:creationId xmlns:a16="http://schemas.microsoft.com/office/drawing/2014/main" id="{5BEA2F45-C020-AA43-A2F3-A46C75D266CD}"/>
                  </a:ext>
                </a:extLst>
              </p:cNvPr>
              <p:cNvGrpSpPr>
                <a:grpSpLocks/>
              </p:cNvGrpSpPr>
              <p:nvPr/>
            </p:nvGrpSpPr>
            <p:grpSpPr bwMode="auto">
              <a:xfrm>
                <a:off x="4749" y="668"/>
                <a:ext cx="581" cy="145"/>
                <a:chOff x="614" y="2568"/>
                <a:chExt cx="725" cy="139"/>
              </a:xfrm>
            </p:grpSpPr>
            <p:sp>
              <p:nvSpPr>
                <p:cNvPr id="209" name="AutoShape 1514">
                  <a:extLst>
                    <a:ext uri="{FF2B5EF4-FFF2-40B4-BE49-F238E27FC236}">
                      <a16:creationId xmlns:a16="http://schemas.microsoft.com/office/drawing/2014/main" id="{70D4B9E7-296E-0642-B673-79A2D94158A0}"/>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AutoShape 1515">
                  <a:extLst>
                    <a:ext uri="{FF2B5EF4-FFF2-40B4-BE49-F238E27FC236}">
                      <a16:creationId xmlns:a16="http://schemas.microsoft.com/office/drawing/2014/main" id="{AA93C4D3-C495-5046-A8E9-F2A7E980B2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5" name="Rectangle 1516">
                <a:extLst>
                  <a:ext uri="{FF2B5EF4-FFF2-40B4-BE49-F238E27FC236}">
                    <a16:creationId xmlns:a16="http://schemas.microsoft.com/office/drawing/2014/main" id="{D8B79EE5-423F-7444-81CA-736BD5E2A4C6}"/>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6" name="Group 1517">
                <a:extLst>
                  <a:ext uri="{FF2B5EF4-FFF2-40B4-BE49-F238E27FC236}">
                    <a16:creationId xmlns:a16="http://schemas.microsoft.com/office/drawing/2014/main" id="{37C890AE-D818-BF45-B21B-D1B6C466BFB5}"/>
                  </a:ext>
                </a:extLst>
              </p:cNvPr>
              <p:cNvGrpSpPr>
                <a:grpSpLocks/>
              </p:cNvGrpSpPr>
              <p:nvPr/>
            </p:nvGrpSpPr>
            <p:grpSpPr bwMode="auto">
              <a:xfrm>
                <a:off x="4747" y="994"/>
                <a:ext cx="581" cy="134"/>
                <a:chOff x="614" y="2568"/>
                <a:chExt cx="725" cy="139"/>
              </a:xfrm>
            </p:grpSpPr>
            <p:sp>
              <p:nvSpPr>
                <p:cNvPr id="207" name="AutoShape 1518">
                  <a:extLst>
                    <a:ext uri="{FF2B5EF4-FFF2-40B4-BE49-F238E27FC236}">
                      <a16:creationId xmlns:a16="http://schemas.microsoft.com/office/drawing/2014/main" id="{6F23D5AB-733A-5249-8006-6597617C9959}"/>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AutoShape 1519">
                  <a:extLst>
                    <a:ext uri="{FF2B5EF4-FFF2-40B4-BE49-F238E27FC236}">
                      <a16:creationId xmlns:a16="http://schemas.microsoft.com/office/drawing/2014/main" id="{57310829-30E6-DA40-B6D5-EB6E78A6A04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7" name="Rectangle 1520">
                <a:extLst>
                  <a:ext uri="{FF2B5EF4-FFF2-40B4-BE49-F238E27FC236}">
                    <a16:creationId xmlns:a16="http://schemas.microsoft.com/office/drawing/2014/main" id="{ED536B88-CB7A-A448-873C-F9B4921A0662}"/>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Rectangle 1521">
                <a:extLst>
                  <a:ext uri="{FF2B5EF4-FFF2-40B4-BE49-F238E27FC236}">
                    <a16:creationId xmlns:a16="http://schemas.microsoft.com/office/drawing/2014/main" id="{0BD5D15A-96F4-1E43-BA8D-CA897B1ECF5F}"/>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9" name="Group 1522">
                <a:extLst>
                  <a:ext uri="{FF2B5EF4-FFF2-40B4-BE49-F238E27FC236}">
                    <a16:creationId xmlns:a16="http://schemas.microsoft.com/office/drawing/2014/main" id="{ACD0D4F4-7531-684D-BF06-52E8951CA2E6}"/>
                  </a:ext>
                </a:extLst>
              </p:cNvPr>
              <p:cNvGrpSpPr>
                <a:grpSpLocks/>
              </p:cNvGrpSpPr>
              <p:nvPr/>
            </p:nvGrpSpPr>
            <p:grpSpPr bwMode="auto">
              <a:xfrm>
                <a:off x="4735" y="1627"/>
                <a:ext cx="582" cy="151"/>
                <a:chOff x="614" y="2568"/>
                <a:chExt cx="725" cy="139"/>
              </a:xfrm>
            </p:grpSpPr>
            <p:sp>
              <p:nvSpPr>
                <p:cNvPr id="205" name="AutoShape 1523">
                  <a:extLst>
                    <a:ext uri="{FF2B5EF4-FFF2-40B4-BE49-F238E27FC236}">
                      <a16:creationId xmlns:a16="http://schemas.microsoft.com/office/drawing/2014/main" id="{37699AFB-C392-2E4A-8E48-55F40CF67BA3}"/>
                    </a:ext>
                  </a:extLst>
                </p:cNvPr>
                <p:cNvSpPr>
                  <a:spLocks noChangeArrowheads="1"/>
                </p:cNvSpPr>
                <p:nvPr/>
              </p:nvSpPr>
              <p:spPr bwMode="auto">
                <a:xfrm>
                  <a:off x="618" y="2579"/>
                  <a:ext cx="720" cy="131"/>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6" name="AutoShape 1524">
                  <a:extLst>
                    <a:ext uri="{FF2B5EF4-FFF2-40B4-BE49-F238E27FC236}">
                      <a16:creationId xmlns:a16="http://schemas.microsoft.com/office/drawing/2014/main" id="{CE0317EE-B4C0-5D42-95BC-29707D2FCFD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0" name="Freeform 1525">
                <a:extLst>
                  <a:ext uri="{FF2B5EF4-FFF2-40B4-BE49-F238E27FC236}">
                    <a16:creationId xmlns:a16="http://schemas.microsoft.com/office/drawing/2014/main" id="{58FA48BF-5BEB-3649-B255-981849965023}"/>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91" name="Group 1526">
                <a:extLst>
                  <a:ext uri="{FF2B5EF4-FFF2-40B4-BE49-F238E27FC236}">
                    <a16:creationId xmlns:a16="http://schemas.microsoft.com/office/drawing/2014/main" id="{426B7E5E-5886-A941-849E-119A9FC704E2}"/>
                  </a:ext>
                </a:extLst>
              </p:cNvPr>
              <p:cNvGrpSpPr>
                <a:grpSpLocks/>
              </p:cNvGrpSpPr>
              <p:nvPr/>
            </p:nvGrpSpPr>
            <p:grpSpPr bwMode="auto">
              <a:xfrm>
                <a:off x="4739" y="1327"/>
                <a:ext cx="582" cy="139"/>
                <a:chOff x="614" y="2568"/>
                <a:chExt cx="725" cy="139"/>
              </a:xfrm>
            </p:grpSpPr>
            <p:sp>
              <p:nvSpPr>
                <p:cNvPr id="203" name="AutoShape 1527">
                  <a:extLst>
                    <a:ext uri="{FF2B5EF4-FFF2-40B4-BE49-F238E27FC236}">
                      <a16:creationId xmlns:a16="http://schemas.microsoft.com/office/drawing/2014/main" id="{FEEE27D4-C7E7-FA4E-857E-93ABC50DDA59}"/>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4" name="AutoShape 1528">
                  <a:extLst>
                    <a:ext uri="{FF2B5EF4-FFF2-40B4-BE49-F238E27FC236}">
                      <a16:creationId xmlns:a16="http://schemas.microsoft.com/office/drawing/2014/main" id="{91BF4DF9-F566-6447-8DDA-39EFA14AC0E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92" name="Rectangle 1529">
                <a:extLst>
                  <a:ext uri="{FF2B5EF4-FFF2-40B4-BE49-F238E27FC236}">
                    <a16:creationId xmlns:a16="http://schemas.microsoft.com/office/drawing/2014/main" id="{21A34DD1-4C7B-B64E-85BE-35537CC7B92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Freeform 1530">
                <a:extLst>
                  <a:ext uri="{FF2B5EF4-FFF2-40B4-BE49-F238E27FC236}">
                    <a16:creationId xmlns:a16="http://schemas.microsoft.com/office/drawing/2014/main" id="{C603D6E1-AAFA-184D-89A9-72B6A6EAB1F6}"/>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Freeform 1531">
                <a:extLst>
                  <a:ext uri="{FF2B5EF4-FFF2-40B4-BE49-F238E27FC236}">
                    <a16:creationId xmlns:a16="http://schemas.microsoft.com/office/drawing/2014/main" id="{90AB7BB6-28E1-D445-B0FB-681F6A7E9996}"/>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40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1532">
                <a:extLst>
                  <a:ext uri="{FF2B5EF4-FFF2-40B4-BE49-F238E27FC236}">
                    <a16:creationId xmlns:a16="http://schemas.microsoft.com/office/drawing/2014/main" id="{2E3BA9CB-71B1-E146-B00D-2A6A4254EAF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6" name="Freeform 1533">
                <a:extLst>
                  <a:ext uri="{FF2B5EF4-FFF2-40B4-BE49-F238E27FC236}">
                    <a16:creationId xmlns:a16="http://schemas.microsoft.com/office/drawing/2014/main" id="{3FBB51DC-60AC-004B-9988-DFC6F2C5E22C}"/>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7" name="AutoShape 1534">
                <a:extLst>
                  <a:ext uri="{FF2B5EF4-FFF2-40B4-BE49-F238E27FC236}">
                    <a16:creationId xmlns:a16="http://schemas.microsoft.com/office/drawing/2014/main" id="{C7D92014-93F6-FD42-B391-41AFA50F9E4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8" name="AutoShape 1535">
                <a:extLst>
                  <a:ext uri="{FF2B5EF4-FFF2-40B4-BE49-F238E27FC236}">
                    <a16:creationId xmlns:a16="http://schemas.microsoft.com/office/drawing/2014/main" id="{E1E9DDBF-EA47-9840-A949-BA74FC4701A4}"/>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Oval 1536">
                <a:extLst>
                  <a:ext uri="{FF2B5EF4-FFF2-40B4-BE49-F238E27FC236}">
                    <a16:creationId xmlns:a16="http://schemas.microsoft.com/office/drawing/2014/main" id="{0DB1E3FB-C59B-1646-8EE3-E608AB063E9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Oval 1537">
                <a:extLst>
                  <a:ext uri="{FF2B5EF4-FFF2-40B4-BE49-F238E27FC236}">
                    <a16:creationId xmlns:a16="http://schemas.microsoft.com/office/drawing/2014/main" id="{340DC864-66D1-7E49-9A72-B3F8F5C2C58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01" name="Oval 1538">
                <a:extLst>
                  <a:ext uri="{FF2B5EF4-FFF2-40B4-BE49-F238E27FC236}">
                    <a16:creationId xmlns:a16="http://schemas.microsoft.com/office/drawing/2014/main" id="{75A0ADC4-73B5-B648-A6A2-76D3FC07A2C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2" name="Rectangle 1539">
                <a:extLst>
                  <a:ext uri="{FF2B5EF4-FFF2-40B4-BE49-F238E27FC236}">
                    <a16:creationId xmlns:a16="http://schemas.microsoft.com/office/drawing/2014/main" id="{E031E688-0428-B34F-B6AF-D877388491AC}"/>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cxnSp>
          <p:nvCxnSpPr>
            <p:cNvPr id="211" name="Straight Connector 210">
              <a:extLst>
                <a:ext uri="{FF2B5EF4-FFF2-40B4-BE49-F238E27FC236}">
                  <a16:creationId xmlns:a16="http://schemas.microsoft.com/office/drawing/2014/main" id="{FD8ABA05-7BC6-134E-9842-E13088DD5085}"/>
                </a:ext>
              </a:extLst>
            </p:cNvPr>
            <p:cNvCxnSpPr/>
            <p:nvPr/>
          </p:nvCxnSpPr>
          <p:spPr bwMode="auto">
            <a:xfrm>
              <a:off x="1682405" y="2744686"/>
              <a:ext cx="526774" cy="0"/>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212" name="Straight Connector 211">
              <a:extLst>
                <a:ext uri="{FF2B5EF4-FFF2-40B4-BE49-F238E27FC236}">
                  <a16:creationId xmlns:a16="http://schemas.microsoft.com/office/drawing/2014/main" id="{2972B3E4-2EF5-1C4D-BA48-9E2DBFF13DD6}"/>
                </a:ext>
              </a:extLst>
            </p:cNvPr>
            <p:cNvCxnSpPr/>
            <p:nvPr/>
          </p:nvCxnSpPr>
          <p:spPr bwMode="auto">
            <a:xfrm>
              <a:off x="6895267" y="2779855"/>
              <a:ext cx="526774" cy="0"/>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nvGrpSpPr>
            <p:cNvPr id="213" name="Group 212">
              <a:extLst>
                <a:ext uri="{FF2B5EF4-FFF2-40B4-BE49-F238E27FC236}">
                  <a16:creationId xmlns:a16="http://schemas.microsoft.com/office/drawing/2014/main" id="{1B62057E-7CD5-784D-AF16-F589A9C2A126}"/>
                </a:ext>
              </a:extLst>
            </p:cNvPr>
            <p:cNvGrpSpPr/>
            <p:nvPr/>
          </p:nvGrpSpPr>
          <p:grpSpPr>
            <a:xfrm>
              <a:off x="3414626" y="1982945"/>
              <a:ext cx="687402" cy="571677"/>
              <a:chOff x="1736090" y="2893762"/>
              <a:chExt cx="565150" cy="413310"/>
            </a:xfrm>
          </p:grpSpPr>
          <p:grpSp>
            <p:nvGrpSpPr>
              <p:cNvPr id="214" name="Group 327">
                <a:extLst>
                  <a:ext uri="{FF2B5EF4-FFF2-40B4-BE49-F238E27FC236}">
                    <a16:creationId xmlns:a16="http://schemas.microsoft.com/office/drawing/2014/main" id="{93A249A5-94E0-DD46-8A08-0F2A4B828A9B}"/>
                  </a:ext>
                </a:extLst>
              </p:cNvPr>
              <p:cNvGrpSpPr>
                <a:grpSpLocks/>
              </p:cNvGrpSpPr>
              <p:nvPr/>
            </p:nvGrpSpPr>
            <p:grpSpPr bwMode="auto">
              <a:xfrm>
                <a:off x="1736090" y="2893762"/>
                <a:ext cx="565150" cy="292100"/>
                <a:chOff x="1871277" y="1576300"/>
                <a:chExt cx="1128371" cy="437861"/>
              </a:xfrm>
            </p:grpSpPr>
            <p:sp>
              <p:nvSpPr>
                <p:cNvPr id="218" name="Oval 217">
                  <a:extLst>
                    <a:ext uri="{FF2B5EF4-FFF2-40B4-BE49-F238E27FC236}">
                      <a16:creationId xmlns:a16="http://schemas.microsoft.com/office/drawing/2014/main" id="{3F2A420C-9228-DC44-8575-064D82A5F82B}"/>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19" name="Rectangle 218">
                  <a:extLst>
                    <a:ext uri="{FF2B5EF4-FFF2-40B4-BE49-F238E27FC236}">
                      <a16:creationId xmlns:a16="http://schemas.microsoft.com/office/drawing/2014/main" id="{4B0BD2B3-55EF-BC4D-99F1-1B2D1ECE76BA}"/>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20" name="Oval 219">
                  <a:extLst>
                    <a:ext uri="{FF2B5EF4-FFF2-40B4-BE49-F238E27FC236}">
                      <a16:creationId xmlns:a16="http://schemas.microsoft.com/office/drawing/2014/main" id="{41023A7C-8CE9-1142-A7AB-F6A4085CC15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21" name="Freeform 220">
                  <a:extLst>
                    <a:ext uri="{FF2B5EF4-FFF2-40B4-BE49-F238E27FC236}">
                      <a16:creationId xmlns:a16="http://schemas.microsoft.com/office/drawing/2014/main" id="{B3447922-7710-ED42-A095-3F29AAAAE27C}"/>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22" name="Freeform 221">
                  <a:extLst>
                    <a:ext uri="{FF2B5EF4-FFF2-40B4-BE49-F238E27FC236}">
                      <a16:creationId xmlns:a16="http://schemas.microsoft.com/office/drawing/2014/main" id="{B95E7BF2-F4C0-D540-BEB2-B8D00E34EC7A}"/>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23" name="Freeform 222">
                  <a:extLst>
                    <a:ext uri="{FF2B5EF4-FFF2-40B4-BE49-F238E27FC236}">
                      <a16:creationId xmlns:a16="http://schemas.microsoft.com/office/drawing/2014/main" id="{9C765D4A-55C5-3E4F-990F-F1DDDA19366B}"/>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24" name="Freeform 223">
                  <a:extLst>
                    <a:ext uri="{FF2B5EF4-FFF2-40B4-BE49-F238E27FC236}">
                      <a16:creationId xmlns:a16="http://schemas.microsoft.com/office/drawing/2014/main" id="{D0F89FFE-2A39-B248-9E77-478786D44164}"/>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25" name="Straight Connector 224">
                  <a:extLst>
                    <a:ext uri="{FF2B5EF4-FFF2-40B4-BE49-F238E27FC236}">
                      <a16:creationId xmlns:a16="http://schemas.microsoft.com/office/drawing/2014/main" id="{90ED5833-7FE8-B445-9816-C17A89B3786B}"/>
                    </a:ext>
                  </a:extLst>
                </p:cNvPr>
                <p:cNvCxnSpPr>
                  <a:endCxn id="22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226" name="Straight Connector 225">
                  <a:extLst>
                    <a:ext uri="{FF2B5EF4-FFF2-40B4-BE49-F238E27FC236}">
                      <a16:creationId xmlns:a16="http://schemas.microsoft.com/office/drawing/2014/main" id="{B7F901BF-BDFF-904E-B0FC-6E44C7DE552B}"/>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215" name="Group 214">
                <a:extLst>
                  <a:ext uri="{FF2B5EF4-FFF2-40B4-BE49-F238E27FC236}">
                    <a16:creationId xmlns:a16="http://schemas.microsoft.com/office/drawing/2014/main" id="{69196583-C3F0-CE45-A74B-E4899AB2ED27}"/>
                  </a:ext>
                </a:extLst>
              </p:cNvPr>
              <p:cNvGrpSpPr/>
              <p:nvPr/>
            </p:nvGrpSpPr>
            <p:grpSpPr>
              <a:xfrm>
                <a:off x="1844715" y="2907714"/>
                <a:ext cx="356365" cy="399358"/>
                <a:chOff x="741398" y="1743005"/>
                <a:chExt cx="356365" cy="399358"/>
              </a:xfrm>
            </p:grpSpPr>
            <p:sp>
              <p:nvSpPr>
                <p:cNvPr id="216" name="Oval 215">
                  <a:extLst>
                    <a:ext uri="{FF2B5EF4-FFF2-40B4-BE49-F238E27FC236}">
                      <a16:creationId xmlns:a16="http://schemas.microsoft.com/office/drawing/2014/main" id="{8A4F8C42-5E86-E244-8596-BEF6A12DA5F2}"/>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17" name="TextBox 216">
                  <a:extLst>
                    <a:ext uri="{FF2B5EF4-FFF2-40B4-BE49-F238E27FC236}">
                      <a16:creationId xmlns:a16="http://schemas.microsoft.com/office/drawing/2014/main" id="{E4B1ABDE-7C4C-FD4B-930B-55A7063D558B}"/>
                    </a:ext>
                  </a:extLst>
                </p:cNvPr>
                <p:cNvSpPr txBox="1"/>
                <p:nvPr/>
              </p:nvSpPr>
              <p:spPr>
                <a:xfrm>
                  <a:off x="783895" y="1743005"/>
                  <a:ext cx="288887" cy="399358"/>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v</a:t>
                  </a:r>
                </a:p>
              </p:txBody>
            </p:sp>
          </p:grpSp>
        </p:grpSp>
        <p:grpSp>
          <p:nvGrpSpPr>
            <p:cNvPr id="227" name="Group 226">
              <a:extLst>
                <a:ext uri="{FF2B5EF4-FFF2-40B4-BE49-F238E27FC236}">
                  <a16:creationId xmlns:a16="http://schemas.microsoft.com/office/drawing/2014/main" id="{BB40F0D0-1681-A642-8442-C8696E3F8350}"/>
                </a:ext>
              </a:extLst>
            </p:cNvPr>
            <p:cNvGrpSpPr/>
            <p:nvPr/>
          </p:nvGrpSpPr>
          <p:grpSpPr>
            <a:xfrm>
              <a:off x="4888811" y="1979830"/>
              <a:ext cx="687402" cy="480963"/>
              <a:chOff x="1736090" y="2893762"/>
              <a:chExt cx="565150" cy="347726"/>
            </a:xfrm>
          </p:grpSpPr>
          <p:grpSp>
            <p:nvGrpSpPr>
              <p:cNvPr id="228" name="Group 327">
                <a:extLst>
                  <a:ext uri="{FF2B5EF4-FFF2-40B4-BE49-F238E27FC236}">
                    <a16:creationId xmlns:a16="http://schemas.microsoft.com/office/drawing/2014/main" id="{BBD74363-E296-CB47-97E2-38C963491948}"/>
                  </a:ext>
                </a:extLst>
              </p:cNvPr>
              <p:cNvGrpSpPr>
                <a:grpSpLocks/>
              </p:cNvGrpSpPr>
              <p:nvPr/>
            </p:nvGrpSpPr>
            <p:grpSpPr bwMode="auto">
              <a:xfrm>
                <a:off x="1736090" y="2893762"/>
                <a:ext cx="565150" cy="292100"/>
                <a:chOff x="1871277" y="1576300"/>
                <a:chExt cx="1128371" cy="437861"/>
              </a:xfrm>
            </p:grpSpPr>
            <p:sp>
              <p:nvSpPr>
                <p:cNvPr id="232" name="Oval 231">
                  <a:extLst>
                    <a:ext uri="{FF2B5EF4-FFF2-40B4-BE49-F238E27FC236}">
                      <a16:creationId xmlns:a16="http://schemas.microsoft.com/office/drawing/2014/main" id="{40A23250-28E2-4140-BD06-5BC0EF037CEF}"/>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33" name="Rectangle 232">
                  <a:extLst>
                    <a:ext uri="{FF2B5EF4-FFF2-40B4-BE49-F238E27FC236}">
                      <a16:creationId xmlns:a16="http://schemas.microsoft.com/office/drawing/2014/main" id="{F03F3BEF-3FA5-5A4F-89E4-C489D0348533}"/>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34" name="Oval 233">
                  <a:extLst>
                    <a:ext uri="{FF2B5EF4-FFF2-40B4-BE49-F238E27FC236}">
                      <a16:creationId xmlns:a16="http://schemas.microsoft.com/office/drawing/2014/main" id="{30C68CB3-9FD0-7F4C-9398-ACD7ADE72C8D}"/>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35" name="Freeform 234">
                  <a:extLst>
                    <a:ext uri="{FF2B5EF4-FFF2-40B4-BE49-F238E27FC236}">
                      <a16:creationId xmlns:a16="http://schemas.microsoft.com/office/drawing/2014/main" id="{89617952-F6E8-134F-8A66-706B8A6A1BB1}"/>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36" name="Freeform 235">
                  <a:extLst>
                    <a:ext uri="{FF2B5EF4-FFF2-40B4-BE49-F238E27FC236}">
                      <a16:creationId xmlns:a16="http://schemas.microsoft.com/office/drawing/2014/main" id="{FE82D86E-5093-454D-B8F9-E82414DE6A78}"/>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37" name="Freeform 236">
                  <a:extLst>
                    <a:ext uri="{FF2B5EF4-FFF2-40B4-BE49-F238E27FC236}">
                      <a16:creationId xmlns:a16="http://schemas.microsoft.com/office/drawing/2014/main" id="{12203A1F-D864-CF45-BE84-52982D97F8CF}"/>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38" name="Freeform 237">
                  <a:extLst>
                    <a:ext uri="{FF2B5EF4-FFF2-40B4-BE49-F238E27FC236}">
                      <a16:creationId xmlns:a16="http://schemas.microsoft.com/office/drawing/2014/main" id="{DDD0C91B-747F-1F40-BE95-2DEDEFFD28F0}"/>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39" name="Straight Connector 238">
                  <a:extLst>
                    <a:ext uri="{FF2B5EF4-FFF2-40B4-BE49-F238E27FC236}">
                      <a16:creationId xmlns:a16="http://schemas.microsoft.com/office/drawing/2014/main" id="{60855AB5-38E2-5047-94CF-F93AEDE48463}"/>
                    </a:ext>
                  </a:extLst>
                </p:cNvPr>
                <p:cNvCxnSpPr>
                  <a:endCxn id="23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240" name="Straight Connector 239">
                  <a:extLst>
                    <a:ext uri="{FF2B5EF4-FFF2-40B4-BE49-F238E27FC236}">
                      <a16:creationId xmlns:a16="http://schemas.microsoft.com/office/drawing/2014/main" id="{E9F2AF81-8A25-1748-839B-04227AB45EBE}"/>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229" name="Group 228">
                <a:extLst>
                  <a:ext uri="{FF2B5EF4-FFF2-40B4-BE49-F238E27FC236}">
                    <a16:creationId xmlns:a16="http://schemas.microsoft.com/office/drawing/2014/main" id="{7964B355-4810-014B-A1C5-041691B6C17A}"/>
                  </a:ext>
                </a:extLst>
              </p:cNvPr>
              <p:cNvGrpSpPr/>
              <p:nvPr/>
            </p:nvGrpSpPr>
            <p:grpSpPr>
              <a:xfrm>
                <a:off x="1844715" y="2907714"/>
                <a:ext cx="378664" cy="333774"/>
                <a:chOff x="741398" y="1743005"/>
                <a:chExt cx="378664" cy="333774"/>
              </a:xfrm>
            </p:grpSpPr>
            <p:sp>
              <p:nvSpPr>
                <p:cNvPr id="230" name="Oval 229">
                  <a:extLst>
                    <a:ext uri="{FF2B5EF4-FFF2-40B4-BE49-F238E27FC236}">
                      <a16:creationId xmlns:a16="http://schemas.microsoft.com/office/drawing/2014/main" id="{214D36DA-D0EB-D543-A626-A7D40DAEB48E}"/>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31" name="TextBox 230">
                  <a:extLst>
                    <a:ext uri="{FF2B5EF4-FFF2-40B4-BE49-F238E27FC236}">
                      <a16:creationId xmlns:a16="http://schemas.microsoft.com/office/drawing/2014/main" id="{9DEC418F-B51C-C844-81EE-773597B27C20}"/>
                    </a:ext>
                  </a:extLst>
                </p:cNvPr>
                <p:cNvSpPr txBox="1"/>
                <p:nvPr/>
              </p:nvSpPr>
              <p:spPr>
                <a:xfrm>
                  <a:off x="767915" y="1743005"/>
                  <a:ext cx="352147"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w</a:t>
                  </a:r>
                </a:p>
              </p:txBody>
            </p:sp>
          </p:grpSp>
        </p:grpSp>
        <p:grpSp>
          <p:nvGrpSpPr>
            <p:cNvPr id="241" name="Group 240">
              <a:extLst>
                <a:ext uri="{FF2B5EF4-FFF2-40B4-BE49-F238E27FC236}">
                  <a16:creationId xmlns:a16="http://schemas.microsoft.com/office/drawing/2014/main" id="{6F7C5052-E03F-3F44-9006-7B4324064CF0}"/>
                </a:ext>
              </a:extLst>
            </p:cNvPr>
            <p:cNvGrpSpPr/>
            <p:nvPr/>
          </p:nvGrpSpPr>
          <p:grpSpPr>
            <a:xfrm>
              <a:off x="2206359" y="2517647"/>
              <a:ext cx="687402" cy="480963"/>
              <a:chOff x="1736090" y="2893762"/>
              <a:chExt cx="565150" cy="347726"/>
            </a:xfrm>
          </p:grpSpPr>
          <p:grpSp>
            <p:nvGrpSpPr>
              <p:cNvPr id="242" name="Group 327">
                <a:extLst>
                  <a:ext uri="{FF2B5EF4-FFF2-40B4-BE49-F238E27FC236}">
                    <a16:creationId xmlns:a16="http://schemas.microsoft.com/office/drawing/2014/main" id="{6FF0A418-9FF8-0142-A079-37FA364359F8}"/>
                  </a:ext>
                </a:extLst>
              </p:cNvPr>
              <p:cNvGrpSpPr>
                <a:grpSpLocks/>
              </p:cNvGrpSpPr>
              <p:nvPr/>
            </p:nvGrpSpPr>
            <p:grpSpPr bwMode="auto">
              <a:xfrm>
                <a:off x="1736090" y="2893762"/>
                <a:ext cx="565150" cy="292100"/>
                <a:chOff x="1871277" y="1576300"/>
                <a:chExt cx="1128371" cy="437861"/>
              </a:xfrm>
            </p:grpSpPr>
            <p:sp>
              <p:nvSpPr>
                <p:cNvPr id="246" name="Oval 245">
                  <a:extLst>
                    <a:ext uri="{FF2B5EF4-FFF2-40B4-BE49-F238E27FC236}">
                      <a16:creationId xmlns:a16="http://schemas.microsoft.com/office/drawing/2014/main" id="{AB990880-7418-D044-9529-416A5ED05A19}"/>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47" name="Rectangle 246">
                  <a:extLst>
                    <a:ext uri="{FF2B5EF4-FFF2-40B4-BE49-F238E27FC236}">
                      <a16:creationId xmlns:a16="http://schemas.microsoft.com/office/drawing/2014/main" id="{1D705EBC-50CA-2A42-8813-5D96DE5B1AB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48" name="Oval 247">
                  <a:extLst>
                    <a:ext uri="{FF2B5EF4-FFF2-40B4-BE49-F238E27FC236}">
                      <a16:creationId xmlns:a16="http://schemas.microsoft.com/office/drawing/2014/main" id="{7EFB9376-B654-4543-AA2A-0DACC7370FC8}"/>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49" name="Freeform 248">
                  <a:extLst>
                    <a:ext uri="{FF2B5EF4-FFF2-40B4-BE49-F238E27FC236}">
                      <a16:creationId xmlns:a16="http://schemas.microsoft.com/office/drawing/2014/main" id="{831C19D8-CB06-A44F-90E3-1ECF60BAD47C}"/>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0" name="Freeform 249">
                  <a:extLst>
                    <a:ext uri="{FF2B5EF4-FFF2-40B4-BE49-F238E27FC236}">
                      <a16:creationId xmlns:a16="http://schemas.microsoft.com/office/drawing/2014/main" id="{81C1E223-772D-EE4D-ADE8-4A33BDBF011B}"/>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1" name="Freeform 250">
                  <a:extLst>
                    <a:ext uri="{FF2B5EF4-FFF2-40B4-BE49-F238E27FC236}">
                      <a16:creationId xmlns:a16="http://schemas.microsoft.com/office/drawing/2014/main" id="{3A21FED8-257D-4D4F-8266-417E16396504}"/>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8608EE4-3075-7F4C-AE2B-A2C6F83CC6A4}"/>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53" name="Straight Connector 252">
                  <a:extLst>
                    <a:ext uri="{FF2B5EF4-FFF2-40B4-BE49-F238E27FC236}">
                      <a16:creationId xmlns:a16="http://schemas.microsoft.com/office/drawing/2014/main" id="{5825568B-5099-AF44-AC2F-41690811932A}"/>
                    </a:ext>
                  </a:extLst>
                </p:cNvPr>
                <p:cNvCxnSpPr>
                  <a:endCxn id="248"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254" name="Straight Connector 253">
                  <a:extLst>
                    <a:ext uri="{FF2B5EF4-FFF2-40B4-BE49-F238E27FC236}">
                      <a16:creationId xmlns:a16="http://schemas.microsoft.com/office/drawing/2014/main" id="{5F28E881-2020-0D42-B363-6D96ED5803B0}"/>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243" name="Group 242">
                <a:extLst>
                  <a:ext uri="{FF2B5EF4-FFF2-40B4-BE49-F238E27FC236}">
                    <a16:creationId xmlns:a16="http://schemas.microsoft.com/office/drawing/2014/main" id="{8942E785-C91F-D449-B979-854D754BD3E4}"/>
                  </a:ext>
                </a:extLst>
              </p:cNvPr>
              <p:cNvGrpSpPr/>
              <p:nvPr/>
            </p:nvGrpSpPr>
            <p:grpSpPr>
              <a:xfrm>
                <a:off x="1844715" y="2907714"/>
                <a:ext cx="356365" cy="333774"/>
                <a:chOff x="741398" y="1743005"/>
                <a:chExt cx="356365" cy="333774"/>
              </a:xfrm>
            </p:grpSpPr>
            <p:sp>
              <p:nvSpPr>
                <p:cNvPr id="244" name="Oval 243">
                  <a:extLst>
                    <a:ext uri="{FF2B5EF4-FFF2-40B4-BE49-F238E27FC236}">
                      <a16:creationId xmlns:a16="http://schemas.microsoft.com/office/drawing/2014/main" id="{5E94977C-1E2D-8947-8A9C-60855CC9E8D6}"/>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45" name="TextBox 244">
                  <a:extLst>
                    <a:ext uri="{FF2B5EF4-FFF2-40B4-BE49-F238E27FC236}">
                      <a16:creationId xmlns:a16="http://schemas.microsoft.com/office/drawing/2014/main" id="{1B734CED-54CE-704F-AE6B-10957858188E}"/>
                    </a:ext>
                  </a:extLst>
                </p:cNvPr>
                <p:cNvSpPr txBox="1"/>
                <p:nvPr/>
              </p:nvSpPr>
              <p:spPr>
                <a:xfrm>
                  <a:off x="783895" y="1743005"/>
                  <a:ext cx="29255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u</a:t>
                  </a:r>
                </a:p>
              </p:txBody>
            </p:sp>
          </p:grpSp>
        </p:grpSp>
        <p:grpSp>
          <p:nvGrpSpPr>
            <p:cNvPr id="255" name="Group 254">
              <a:extLst>
                <a:ext uri="{FF2B5EF4-FFF2-40B4-BE49-F238E27FC236}">
                  <a16:creationId xmlns:a16="http://schemas.microsoft.com/office/drawing/2014/main" id="{C73C2842-BC87-F64D-93B6-3A74B566211B}"/>
                </a:ext>
              </a:extLst>
            </p:cNvPr>
            <p:cNvGrpSpPr/>
            <p:nvPr/>
          </p:nvGrpSpPr>
          <p:grpSpPr>
            <a:xfrm>
              <a:off x="6285253" y="2579331"/>
              <a:ext cx="687402" cy="480963"/>
              <a:chOff x="1736090" y="2893762"/>
              <a:chExt cx="565150" cy="347726"/>
            </a:xfrm>
          </p:grpSpPr>
          <p:grpSp>
            <p:nvGrpSpPr>
              <p:cNvPr id="256" name="Group 327">
                <a:extLst>
                  <a:ext uri="{FF2B5EF4-FFF2-40B4-BE49-F238E27FC236}">
                    <a16:creationId xmlns:a16="http://schemas.microsoft.com/office/drawing/2014/main" id="{DBD0C7BB-475C-C54A-A290-4C368241C8D3}"/>
                  </a:ext>
                </a:extLst>
              </p:cNvPr>
              <p:cNvGrpSpPr>
                <a:grpSpLocks/>
              </p:cNvGrpSpPr>
              <p:nvPr/>
            </p:nvGrpSpPr>
            <p:grpSpPr bwMode="auto">
              <a:xfrm>
                <a:off x="1736090" y="2893762"/>
                <a:ext cx="565150" cy="292100"/>
                <a:chOff x="1871277" y="1576300"/>
                <a:chExt cx="1128371" cy="437861"/>
              </a:xfrm>
            </p:grpSpPr>
            <p:sp>
              <p:nvSpPr>
                <p:cNvPr id="260" name="Oval 259">
                  <a:extLst>
                    <a:ext uri="{FF2B5EF4-FFF2-40B4-BE49-F238E27FC236}">
                      <a16:creationId xmlns:a16="http://schemas.microsoft.com/office/drawing/2014/main" id="{F8843434-4582-0843-9F4A-1008055D6DF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61" name="Rectangle 260">
                  <a:extLst>
                    <a:ext uri="{FF2B5EF4-FFF2-40B4-BE49-F238E27FC236}">
                      <a16:creationId xmlns:a16="http://schemas.microsoft.com/office/drawing/2014/main" id="{A9A40BF1-CB31-E949-A261-1F2A4DFAF06C}"/>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2" name="Oval 261">
                  <a:extLst>
                    <a:ext uri="{FF2B5EF4-FFF2-40B4-BE49-F238E27FC236}">
                      <a16:creationId xmlns:a16="http://schemas.microsoft.com/office/drawing/2014/main" id="{49DC5033-E57A-E141-A201-4131DC4C631A}"/>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63" name="Freeform 262">
                  <a:extLst>
                    <a:ext uri="{FF2B5EF4-FFF2-40B4-BE49-F238E27FC236}">
                      <a16:creationId xmlns:a16="http://schemas.microsoft.com/office/drawing/2014/main" id="{0214BA56-A328-6F4F-A2BE-0749009F07CF}"/>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4" name="Freeform 263">
                  <a:extLst>
                    <a:ext uri="{FF2B5EF4-FFF2-40B4-BE49-F238E27FC236}">
                      <a16:creationId xmlns:a16="http://schemas.microsoft.com/office/drawing/2014/main" id="{C65ECECE-0DE1-EF4A-A9B8-9A0333FF13CB}"/>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5" name="Freeform 264">
                  <a:extLst>
                    <a:ext uri="{FF2B5EF4-FFF2-40B4-BE49-F238E27FC236}">
                      <a16:creationId xmlns:a16="http://schemas.microsoft.com/office/drawing/2014/main" id="{961A33AE-7BC4-964E-A16D-5F0E752527D4}"/>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6" name="Freeform 265">
                  <a:extLst>
                    <a:ext uri="{FF2B5EF4-FFF2-40B4-BE49-F238E27FC236}">
                      <a16:creationId xmlns:a16="http://schemas.microsoft.com/office/drawing/2014/main" id="{A6CC4429-65CD-1642-AECF-7C1343F2F0E2}"/>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67" name="Straight Connector 266">
                  <a:extLst>
                    <a:ext uri="{FF2B5EF4-FFF2-40B4-BE49-F238E27FC236}">
                      <a16:creationId xmlns:a16="http://schemas.microsoft.com/office/drawing/2014/main" id="{5D432486-69DB-1345-B0F3-ED8A873DCB5E}"/>
                    </a:ext>
                  </a:extLst>
                </p:cNvPr>
                <p:cNvCxnSpPr>
                  <a:endCxn id="26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268" name="Straight Connector 267">
                  <a:extLst>
                    <a:ext uri="{FF2B5EF4-FFF2-40B4-BE49-F238E27FC236}">
                      <a16:creationId xmlns:a16="http://schemas.microsoft.com/office/drawing/2014/main" id="{E78B3E25-A5E6-7F45-A0A0-E859C35ED6B8}"/>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257" name="Group 256">
                <a:extLst>
                  <a:ext uri="{FF2B5EF4-FFF2-40B4-BE49-F238E27FC236}">
                    <a16:creationId xmlns:a16="http://schemas.microsoft.com/office/drawing/2014/main" id="{3F4386B1-C072-514B-8E42-6DBFE6D4CFE4}"/>
                  </a:ext>
                </a:extLst>
              </p:cNvPr>
              <p:cNvGrpSpPr/>
              <p:nvPr/>
            </p:nvGrpSpPr>
            <p:grpSpPr>
              <a:xfrm>
                <a:off x="1844715" y="2907714"/>
                <a:ext cx="356365" cy="333774"/>
                <a:chOff x="741398" y="1743005"/>
                <a:chExt cx="356365" cy="333774"/>
              </a:xfrm>
            </p:grpSpPr>
            <p:sp>
              <p:nvSpPr>
                <p:cNvPr id="258" name="Oval 257">
                  <a:extLst>
                    <a:ext uri="{FF2B5EF4-FFF2-40B4-BE49-F238E27FC236}">
                      <a16:creationId xmlns:a16="http://schemas.microsoft.com/office/drawing/2014/main" id="{CF8E4305-903D-2B48-9BDE-E2C9AA960E7E}"/>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9" name="TextBox 258">
                  <a:extLst>
                    <a:ext uri="{FF2B5EF4-FFF2-40B4-BE49-F238E27FC236}">
                      <a16:creationId xmlns:a16="http://schemas.microsoft.com/office/drawing/2014/main" id="{6F4540FF-A271-7F4F-BBE3-820E3626E6AB}"/>
                    </a:ext>
                  </a:extLst>
                </p:cNvPr>
                <p:cNvSpPr txBox="1"/>
                <p:nvPr/>
              </p:nvSpPr>
              <p:spPr>
                <a:xfrm>
                  <a:off x="783895" y="1743005"/>
                  <a:ext cx="27834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z</a:t>
                  </a:r>
                </a:p>
              </p:txBody>
            </p:sp>
          </p:grpSp>
        </p:grpSp>
        <p:grpSp>
          <p:nvGrpSpPr>
            <p:cNvPr id="269" name="Group 268">
              <a:extLst>
                <a:ext uri="{FF2B5EF4-FFF2-40B4-BE49-F238E27FC236}">
                  <a16:creationId xmlns:a16="http://schemas.microsoft.com/office/drawing/2014/main" id="{F06FFBAB-9268-9D4B-9E0A-DCC585BF1D65}"/>
                </a:ext>
              </a:extLst>
            </p:cNvPr>
            <p:cNvGrpSpPr/>
            <p:nvPr/>
          </p:nvGrpSpPr>
          <p:grpSpPr>
            <a:xfrm>
              <a:off x="4927962" y="3152913"/>
              <a:ext cx="687402" cy="480963"/>
              <a:chOff x="1736090" y="2893762"/>
              <a:chExt cx="565150" cy="347726"/>
            </a:xfrm>
          </p:grpSpPr>
          <p:grpSp>
            <p:nvGrpSpPr>
              <p:cNvPr id="270" name="Group 327">
                <a:extLst>
                  <a:ext uri="{FF2B5EF4-FFF2-40B4-BE49-F238E27FC236}">
                    <a16:creationId xmlns:a16="http://schemas.microsoft.com/office/drawing/2014/main" id="{9E2D60CF-76F8-3843-92F3-50D9E0242799}"/>
                  </a:ext>
                </a:extLst>
              </p:cNvPr>
              <p:cNvGrpSpPr>
                <a:grpSpLocks/>
              </p:cNvGrpSpPr>
              <p:nvPr/>
            </p:nvGrpSpPr>
            <p:grpSpPr bwMode="auto">
              <a:xfrm>
                <a:off x="1736090" y="2893762"/>
                <a:ext cx="565150" cy="292100"/>
                <a:chOff x="1871277" y="1576300"/>
                <a:chExt cx="1128371" cy="437861"/>
              </a:xfrm>
            </p:grpSpPr>
            <p:sp>
              <p:nvSpPr>
                <p:cNvPr id="274" name="Oval 273">
                  <a:extLst>
                    <a:ext uri="{FF2B5EF4-FFF2-40B4-BE49-F238E27FC236}">
                      <a16:creationId xmlns:a16="http://schemas.microsoft.com/office/drawing/2014/main" id="{E2796E7A-4522-1740-9C93-D723E5BE5A12}"/>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75" name="Rectangle 274">
                  <a:extLst>
                    <a:ext uri="{FF2B5EF4-FFF2-40B4-BE49-F238E27FC236}">
                      <a16:creationId xmlns:a16="http://schemas.microsoft.com/office/drawing/2014/main" id="{57FCA721-4235-434E-9F5B-731DB7B25D92}"/>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6" name="Oval 275">
                  <a:extLst>
                    <a:ext uri="{FF2B5EF4-FFF2-40B4-BE49-F238E27FC236}">
                      <a16:creationId xmlns:a16="http://schemas.microsoft.com/office/drawing/2014/main" id="{AD3266EF-03F4-CD46-8377-C2E54F3E0AA1}"/>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77" name="Freeform 276">
                  <a:extLst>
                    <a:ext uri="{FF2B5EF4-FFF2-40B4-BE49-F238E27FC236}">
                      <a16:creationId xmlns:a16="http://schemas.microsoft.com/office/drawing/2014/main" id="{427D0060-E833-BB40-975E-DDC3D3F318F4}"/>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8" name="Freeform 277">
                  <a:extLst>
                    <a:ext uri="{FF2B5EF4-FFF2-40B4-BE49-F238E27FC236}">
                      <a16:creationId xmlns:a16="http://schemas.microsoft.com/office/drawing/2014/main" id="{27B8B9DD-0624-CC4A-9EBD-343860A97402}"/>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9" name="Freeform 278">
                  <a:extLst>
                    <a:ext uri="{FF2B5EF4-FFF2-40B4-BE49-F238E27FC236}">
                      <a16:creationId xmlns:a16="http://schemas.microsoft.com/office/drawing/2014/main" id="{46653F1B-468B-6D44-AC59-FCD05DD98609}"/>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0" name="Freeform 279">
                  <a:extLst>
                    <a:ext uri="{FF2B5EF4-FFF2-40B4-BE49-F238E27FC236}">
                      <a16:creationId xmlns:a16="http://schemas.microsoft.com/office/drawing/2014/main" id="{66341352-4465-F948-88CD-0DF7F30D5051}"/>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81" name="Straight Connector 280">
                  <a:extLst>
                    <a:ext uri="{FF2B5EF4-FFF2-40B4-BE49-F238E27FC236}">
                      <a16:creationId xmlns:a16="http://schemas.microsoft.com/office/drawing/2014/main" id="{EBAAB9DD-CF43-DE40-875C-A58E46E15251}"/>
                    </a:ext>
                  </a:extLst>
                </p:cNvPr>
                <p:cNvCxnSpPr>
                  <a:endCxn id="27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282" name="Straight Connector 281">
                  <a:extLst>
                    <a:ext uri="{FF2B5EF4-FFF2-40B4-BE49-F238E27FC236}">
                      <a16:creationId xmlns:a16="http://schemas.microsoft.com/office/drawing/2014/main" id="{AF65CEB3-91DB-E246-AF96-E16A191475A5}"/>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271" name="Group 270">
                <a:extLst>
                  <a:ext uri="{FF2B5EF4-FFF2-40B4-BE49-F238E27FC236}">
                    <a16:creationId xmlns:a16="http://schemas.microsoft.com/office/drawing/2014/main" id="{0F61F705-7F75-D443-9776-8FCCA4C0CDE7}"/>
                  </a:ext>
                </a:extLst>
              </p:cNvPr>
              <p:cNvGrpSpPr/>
              <p:nvPr/>
            </p:nvGrpSpPr>
            <p:grpSpPr>
              <a:xfrm>
                <a:off x="1844715" y="2907714"/>
                <a:ext cx="356365" cy="333774"/>
                <a:chOff x="741398" y="1743005"/>
                <a:chExt cx="356365" cy="333774"/>
              </a:xfrm>
            </p:grpSpPr>
            <p:sp>
              <p:nvSpPr>
                <p:cNvPr id="272" name="Oval 271">
                  <a:extLst>
                    <a:ext uri="{FF2B5EF4-FFF2-40B4-BE49-F238E27FC236}">
                      <a16:creationId xmlns:a16="http://schemas.microsoft.com/office/drawing/2014/main" id="{D2E419CF-FF59-6547-A602-DC62BC454686}"/>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3" name="TextBox 272">
                  <a:extLst>
                    <a:ext uri="{FF2B5EF4-FFF2-40B4-BE49-F238E27FC236}">
                      <a16:creationId xmlns:a16="http://schemas.microsoft.com/office/drawing/2014/main" id="{08FC805C-5378-7142-9D2C-F267CF6568D7}"/>
                    </a:ext>
                  </a:extLst>
                </p:cNvPr>
                <p:cNvSpPr txBox="1"/>
                <p:nvPr/>
              </p:nvSpPr>
              <p:spPr>
                <a:xfrm>
                  <a:off x="783895" y="1743005"/>
                  <a:ext cx="27834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y</a:t>
                  </a:r>
                </a:p>
              </p:txBody>
            </p:sp>
          </p:grpSp>
        </p:grpSp>
        <p:grpSp>
          <p:nvGrpSpPr>
            <p:cNvPr id="283" name="Group 282">
              <a:extLst>
                <a:ext uri="{FF2B5EF4-FFF2-40B4-BE49-F238E27FC236}">
                  <a16:creationId xmlns:a16="http://schemas.microsoft.com/office/drawing/2014/main" id="{D5092B0D-E5F5-194B-813D-67A3F6D11D28}"/>
                </a:ext>
              </a:extLst>
            </p:cNvPr>
            <p:cNvGrpSpPr/>
            <p:nvPr/>
          </p:nvGrpSpPr>
          <p:grpSpPr>
            <a:xfrm>
              <a:off x="3337414" y="3136841"/>
              <a:ext cx="687402" cy="480963"/>
              <a:chOff x="1736090" y="2893762"/>
              <a:chExt cx="565150" cy="347726"/>
            </a:xfrm>
          </p:grpSpPr>
          <p:grpSp>
            <p:nvGrpSpPr>
              <p:cNvPr id="284" name="Group 327">
                <a:extLst>
                  <a:ext uri="{FF2B5EF4-FFF2-40B4-BE49-F238E27FC236}">
                    <a16:creationId xmlns:a16="http://schemas.microsoft.com/office/drawing/2014/main" id="{CC880B25-57E8-3E49-A44B-E22B95743771}"/>
                  </a:ext>
                </a:extLst>
              </p:cNvPr>
              <p:cNvGrpSpPr>
                <a:grpSpLocks/>
              </p:cNvGrpSpPr>
              <p:nvPr/>
            </p:nvGrpSpPr>
            <p:grpSpPr bwMode="auto">
              <a:xfrm>
                <a:off x="1736090" y="2893762"/>
                <a:ext cx="565150" cy="292100"/>
                <a:chOff x="1871277" y="1576300"/>
                <a:chExt cx="1128371" cy="437861"/>
              </a:xfrm>
            </p:grpSpPr>
            <p:sp>
              <p:nvSpPr>
                <p:cNvPr id="288" name="Oval 287">
                  <a:extLst>
                    <a:ext uri="{FF2B5EF4-FFF2-40B4-BE49-F238E27FC236}">
                      <a16:creationId xmlns:a16="http://schemas.microsoft.com/office/drawing/2014/main" id="{EAEA361B-12C2-D240-B391-D3E93CE399B1}"/>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89" name="Rectangle 288">
                  <a:extLst>
                    <a:ext uri="{FF2B5EF4-FFF2-40B4-BE49-F238E27FC236}">
                      <a16:creationId xmlns:a16="http://schemas.microsoft.com/office/drawing/2014/main" id="{5DEA8AC2-81D9-1E48-B9A5-42237FF4F86E}"/>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0" name="Oval 289">
                  <a:extLst>
                    <a:ext uri="{FF2B5EF4-FFF2-40B4-BE49-F238E27FC236}">
                      <a16:creationId xmlns:a16="http://schemas.microsoft.com/office/drawing/2014/main" id="{9EA8E302-D309-3445-AF9E-77C489DDA721}"/>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B9A89D72-61A0-1142-AF3F-FE8B2EB5433B}"/>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66FE1286-64A8-D841-BB84-F9A16C15EC4E}"/>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3" name="Freeform 292">
                  <a:extLst>
                    <a:ext uri="{FF2B5EF4-FFF2-40B4-BE49-F238E27FC236}">
                      <a16:creationId xmlns:a16="http://schemas.microsoft.com/office/drawing/2014/main" id="{6E1013B2-FB9A-9643-A3CD-C4A3A5A083EB}"/>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4" name="Freeform 293">
                  <a:extLst>
                    <a:ext uri="{FF2B5EF4-FFF2-40B4-BE49-F238E27FC236}">
                      <a16:creationId xmlns:a16="http://schemas.microsoft.com/office/drawing/2014/main" id="{E439E20D-546B-B24F-AC7A-2BA85C329D8B}"/>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95" name="Straight Connector 294">
                  <a:extLst>
                    <a:ext uri="{FF2B5EF4-FFF2-40B4-BE49-F238E27FC236}">
                      <a16:creationId xmlns:a16="http://schemas.microsoft.com/office/drawing/2014/main" id="{7540BE15-9182-9544-A6CE-B6E1CA592097}"/>
                    </a:ext>
                  </a:extLst>
                </p:cNvPr>
                <p:cNvCxnSpPr>
                  <a:endCxn id="29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296" name="Straight Connector 295">
                  <a:extLst>
                    <a:ext uri="{FF2B5EF4-FFF2-40B4-BE49-F238E27FC236}">
                      <a16:creationId xmlns:a16="http://schemas.microsoft.com/office/drawing/2014/main" id="{FF4B6776-17EA-2D43-9D3F-6F2BBF3C1234}"/>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285" name="Group 284">
                <a:extLst>
                  <a:ext uri="{FF2B5EF4-FFF2-40B4-BE49-F238E27FC236}">
                    <a16:creationId xmlns:a16="http://schemas.microsoft.com/office/drawing/2014/main" id="{05552A60-CDAD-BC43-B8BC-B7439F5C3402}"/>
                  </a:ext>
                </a:extLst>
              </p:cNvPr>
              <p:cNvGrpSpPr/>
              <p:nvPr/>
            </p:nvGrpSpPr>
            <p:grpSpPr>
              <a:xfrm>
                <a:off x="1844715" y="2907714"/>
                <a:ext cx="356365" cy="333774"/>
                <a:chOff x="741398" y="1743005"/>
                <a:chExt cx="356365" cy="333774"/>
              </a:xfrm>
            </p:grpSpPr>
            <p:sp>
              <p:nvSpPr>
                <p:cNvPr id="286" name="Oval 285">
                  <a:extLst>
                    <a:ext uri="{FF2B5EF4-FFF2-40B4-BE49-F238E27FC236}">
                      <a16:creationId xmlns:a16="http://schemas.microsoft.com/office/drawing/2014/main" id="{5BF2E95A-EACF-9143-B987-FD7A353ADE6F}"/>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7" name="TextBox 286">
                  <a:extLst>
                    <a:ext uri="{FF2B5EF4-FFF2-40B4-BE49-F238E27FC236}">
                      <a16:creationId xmlns:a16="http://schemas.microsoft.com/office/drawing/2014/main" id="{AA2DCF6D-54DC-0A47-8B69-0F1B77FF66B0}"/>
                    </a:ext>
                  </a:extLst>
                </p:cNvPr>
                <p:cNvSpPr txBox="1"/>
                <p:nvPr/>
              </p:nvSpPr>
              <p:spPr>
                <a:xfrm>
                  <a:off x="783895" y="1743005"/>
                  <a:ext cx="278343" cy="33377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x</a:t>
                  </a:r>
                </a:p>
              </p:txBody>
            </p:sp>
          </p:grpSp>
        </p:grpSp>
      </p:grpSp>
      <p:sp>
        <p:nvSpPr>
          <p:cNvPr id="298" name="Freeform 297">
            <a:extLst>
              <a:ext uri="{FF2B5EF4-FFF2-40B4-BE49-F238E27FC236}">
                <a16:creationId xmlns:a16="http://schemas.microsoft.com/office/drawing/2014/main" id="{AD8B86B2-93D9-A745-9897-F855B37ADC0B}"/>
              </a:ext>
            </a:extLst>
          </p:cNvPr>
          <p:cNvSpPr/>
          <p:nvPr/>
        </p:nvSpPr>
        <p:spPr>
          <a:xfrm>
            <a:off x="3283003" y="2075675"/>
            <a:ext cx="5676290" cy="537233"/>
          </a:xfrm>
          <a:custGeom>
            <a:avLst/>
            <a:gdLst>
              <a:gd name="connsiteX0" fmla="*/ 0 w 5035463"/>
              <a:gd name="connsiteY0" fmla="*/ 551145 h 551145"/>
              <a:gd name="connsiteX1" fmla="*/ 901874 w 5035463"/>
              <a:gd name="connsiteY1" fmla="*/ 551145 h 551145"/>
              <a:gd name="connsiteX2" fmla="*/ 2329841 w 5035463"/>
              <a:gd name="connsiteY2" fmla="*/ 0 h 551145"/>
              <a:gd name="connsiteX3" fmla="*/ 3933173 w 5035463"/>
              <a:gd name="connsiteY3" fmla="*/ 12526 h 551145"/>
              <a:gd name="connsiteX4" fmla="*/ 5035463 w 5035463"/>
              <a:gd name="connsiteY4" fmla="*/ 488515 h 551145"/>
              <a:gd name="connsiteX0" fmla="*/ 0 w 5035463"/>
              <a:gd name="connsiteY0" fmla="*/ 554892 h 554892"/>
              <a:gd name="connsiteX1" fmla="*/ 901874 w 5035463"/>
              <a:gd name="connsiteY1" fmla="*/ 554892 h 554892"/>
              <a:gd name="connsiteX2" fmla="*/ 2082503 w 5035463"/>
              <a:gd name="connsiteY2" fmla="*/ 0 h 554892"/>
              <a:gd name="connsiteX3" fmla="*/ 3933173 w 5035463"/>
              <a:gd name="connsiteY3" fmla="*/ 16273 h 554892"/>
              <a:gd name="connsiteX4" fmla="*/ 5035463 w 5035463"/>
              <a:gd name="connsiteY4" fmla="*/ 492262 h 554892"/>
              <a:gd name="connsiteX0" fmla="*/ 0 w 5035463"/>
              <a:gd name="connsiteY0" fmla="*/ 554892 h 554892"/>
              <a:gd name="connsiteX1" fmla="*/ 860651 w 5035463"/>
              <a:gd name="connsiteY1" fmla="*/ 487436 h 554892"/>
              <a:gd name="connsiteX2" fmla="*/ 2082503 w 5035463"/>
              <a:gd name="connsiteY2" fmla="*/ 0 h 554892"/>
              <a:gd name="connsiteX3" fmla="*/ 3933173 w 5035463"/>
              <a:gd name="connsiteY3" fmla="*/ 16273 h 554892"/>
              <a:gd name="connsiteX4" fmla="*/ 5035463 w 5035463"/>
              <a:gd name="connsiteY4" fmla="*/ 492262 h 554892"/>
              <a:gd name="connsiteX0" fmla="*/ 0 w 5024220"/>
              <a:gd name="connsiteY0" fmla="*/ 491184 h 492262"/>
              <a:gd name="connsiteX1" fmla="*/ 849408 w 5024220"/>
              <a:gd name="connsiteY1" fmla="*/ 487436 h 492262"/>
              <a:gd name="connsiteX2" fmla="*/ 2071260 w 5024220"/>
              <a:gd name="connsiteY2" fmla="*/ 0 h 492262"/>
              <a:gd name="connsiteX3" fmla="*/ 3921930 w 5024220"/>
              <a:gd name="connsiteY3" fmla="*/ 16273 h 492262"/>
              <a:gd name="connsiteX4" fmla="*/ 5024220 w 5024220"/>
              <a:gd name="connsiteY4" fmla="*/ 492262 h 492262"/>
              <a:gd name="connsiteX0" fmla="*/ 0 w 5020472"/>
              <a:gd name="connsiteY0" fmla="*/ 479942 h 492262"/>
              <a:gd name="connsiteX1" fmla="*/ 845660 w 5020472"/>
              <a:gd name="connsiteY1" fmla="*/ 487436 h 492262"/>
              <a:gd name="connsiteX2" fmla="*/ 2067512 w 5020472"/>
              <a:gd name="connsiteY2" fmla="*/ 0 h 492262"/>
              <a:gd name="connsiteX3" fmla="*/ 3918182 w 5020472"/>
              <a:gd name="connsiteY3" fmla="*/ 16273 h 492262"/>
              <a:gd name="connsiteX4" fmla="*/ 5020472 w 5020472"/>
              <a:gd name="connsiteY4" fmla="*/ 492262 h 492262"/>
              <a:gd name="connsiteX0" fmla="*/ 0 w 5020472"/>
              <a:gd name="connsiteY0" fmla="*/ 494932 h 494932"/>
              <a:gd name="connsiteX1" fmla="*/ 845660 w 5020472"/>
              <a:gd name="connsiteY1" fmla="*/ 487436 h 494932"/>
              <a:gd name="connsiteX2" fmla="*/ 2067512 w 5020472"/>
              <a:gd name="connsiteY2" fmla="*/ 0 h 494932"/>
              <a:gd name="connsiteX3" fmla="*/ 3918182 w 5020472"/>
              <a:gd name="connsiteY3" fmla="*/ 16273 h 494932"/>
              <a:gd name="connsiteX4" fmla="*/ 5020472 w 5020472"/>
              <a:gd name="connsiteY4" fmla="*/ 492262 h 494932"/>
              <a:gd name="connsiteX0" fmla="*/ 0 w 5009229"/>
              <a:gd name="connsiteY0" fmla="*/ 479941 h 492262"/>
              <a:gd name="connsiteX1" fmla="*/ 834417 w 5009229"/>
              <a:gd name="connsiteY1" fmla="*/ 487436 h 492262"/>
              <a:gd name="connsiteX2" fmla="*/ 2056269 w 5009229"/>
              <a:gd name="connsiteY2" fmla="*/ 0 h 492262"/>
              <a:gd name="connsiteX3" fmla="*/ 3906939 w 5009229"/>
              <a:gd name="connsiteY3" fmla="*/ 16273 h 492262"/>
              <a:gd name="connsiteX4" fmla="*/ 5009229 w 5009229"/>
              <a:gd name="connsiteY4" fmla="*/ 492262 h 492262"/>
              <a:gd name="connsiteX0" fmla="*/ 0 w 5009229"/>
              <a:gd name="connsiteY0" fmla="*/ 491183 h 492262"/>
              <a:gd name="connsiteX1" fmla="*/ 834417 w 5009229"/>
              <a:gd name="connsiteY1" fmla="*/ 487436 h 492262"/>
              <a:gd name="connsiteX2" fmla="*/ 2056269 w 5009229"/>
              <a:gd name="connsiteY2" fmla="*/ 0 h 492262"/>
              <a:gd name="connsiteX3" fmla="*/ 3906939 w 5009229"/>
              <a:gd name="connsiteY3" fmla="*/ 16273 h 492262"/>
              <a:gd name="connsiteX4" fmla="*/ 5009229 w 5009229"/>
              <a:gd name="connsiteY4" fmla="*/ 492262 h 492262"/>
              <a:gd name="connsiteX0" fmla="*/ 0 w 5009229"/>
              <a:gd name="connsiteY0" fmla="*/ 519881 h 520960"/>
              <a:gd name="connsiteX1" fmla="*/ 834417 w 5009229"/>
              <a:gd name="connsiteY1" fmla="*/ 516134 h 520960"/>
              <a:gd name="connsiteX2" fmla="*/ 2056269 w 5009229"/>
              <a:gd name="connsiteY2" fmla="*/ 28698 h 520960"/>
              <a:gd name="connsiteX3" fmla="*/ 3663349 w 5009229"/>
              <a:gd name="connsiteY3" fmla="*/ 0 h 520960"/>
              <a:gd name="connsiteX4" fmla="*/ 5009229 w 5009229"/>
              <a:gd name="connsiteY4" fmla="*/ 520960 h 520960"/>
              <a:gd name="connsiteX0" fmla="*/ 0 w 4953016"/>
              <a:gd name="connsiteY0" fmla="*/ 519881 h 558436"/>
              <a:gd name="connsiteX1" fmla="*/ 834417 w 4953016"/>
              <a:gd name="connsiteY1" fmla="*/ 516134 h 558436"/>
              <a:gd name="connsiteX2" fmla="*/ 2056269 w 4953016"/>
              <a:gd name="connsiteY2" fmla="*/ 28698 h 558436"/>
              <a:gd name="connsiteX3" fmla="*/ 3663349 w 4953016"/>
              <a:gd name="connsiteY3" fmla="*/ 0 h 558436"/>
              <a:gd name="connsiteX4" fmla="*/ 4953016 w 4953016"/>
              <a:gd name="connsiteY4" fmla="*/ 558436 h 558436"/>
              <a:gd name="connsiteX0" fmla="*/ 0 w 4953016"/>
              <a:gd name="connsiteY0" fmla="*/ 519881 h 558436"/>
              <a:gd name="connsiteX1" fmla="*/ 834417 w 4953016"/>
              <a:gd name="connsiteY1" fmla="*/ 516134 h 558436"/>
              <a:gd name="connsiteX2" fmla="*/ 2056269 w 4953016"/>
              <a:gd name="connsiteY2" fmla="*/ 28698 h 558436"/>
              <a:gd name="connsiteX3" fmla="*/ 3663349 w 4953016"/>
              <a:gd name="connsiteY3" fmla="*/ 0 h 558436"/>
              <a:gd name="connsiteX4" fmla="*/ 4631805 w 4953016"/>
              <a:gd name="connsiteY4" fmla="*/ 415156 h 558436"/>
              <a:gd name="connsiteX5" fmla="*/ 4953016 w 4953016"/>
              <a:gd name="connsiteY5" fmla="*/ 558436 h 558436"/>
              <a:gd name="connsiteX0" fmla="*/ 0 w 5676291"/>
              <a:gd name="connsiteY0" fmla="*/ 519881 h 558436"/>
              <a:gd name="connsiteX1" fmla="*/ 834417 w 5676291"/>
              <a:gd name="connsiteY1" fmla="*/ 516134 h 558436"/>
              <a:gd name="connsiteX2" fmla="*/ 2056269 w 5676291"/>
              <a:gd name="connsiteY2" fmla="*/ 28698 h 558436"/>
              <a:gd name="connsiteX3" fmla="*/ 3663349 w 5676291"/>
              <a:gd name="connsiteY3" fmla="*/ 0 h 558436"/>
              <a:gd name="connsiteX4" fmla="*/ 4631805 w 5676291"/>
              <a:gd name="connsiteY4" fmla="*/ 415156 h 558436"/>
              <a:gd name="connsiteX5" fmla="*/ 5676291 w 5676291"/>
              <a:gd name="connsiteY5" fmla="*/ 558436 h 558436"/>
              <a:gd name="connsiteX0" fmla="*/ 0 w 5676291"/>
              <a:gd name="connsiteY0" fmla="*/ 519881 h 558436"/>
              <a:gd name="connsiteX1" fmla="*/ 834417 w 5676291"/>
              <a:gd name="connsiteY1" fmla="*/ 516134 h 558436"/>
              <a:gd name="connsiteX2" fmla="*/ 2056269 w 5676291"/>
              <a:gd name="connsiteY2" fmla="*/ 28698 h 558436"/>
              <a:gd name="connsiteX3" fmla="*/ 3663349 w 5676291"/>
              <a:gd name="connsiteY3" fmla="*/ 0 h 558436"/>
              <a:gd name="connsiteX4" fmla="*/ 4909124 w 5676291"/>
              <a:gd name="connsiteY4" fmla="*/ 527582 h 558436"/>
              <a:gd name="connsiteX5" fmla="*/ 5676291 w 5676291"/>
              <a:gd name="connsiteY5" fmla="*/ 558436 h 558436"/>
              <a:gd name="connsiteX0" fmla="*/ 0 w 5672543"/>
              <a:gd name="connsiteY0" fmla="*/ 519881 h 535951"/>
              <a:gd name="connsiteX1" fmla="*/ 834417 w 5672543"/>
              <a:gd name="connsiteY1" fmla="*/ 516134 h 535951"/>
              <a:gd name="connsiteX2" fmla="*/ 2056269 w 5672543"/>
              <a:gd name="connsiteY2" fmla="*/ 28698 h 535951"/>
              <a:gd name="connsiteX3" fmla="*/ 3663349 w 5672543"/>
              <a:gd name="connsiteY3" fmla="*/ 0 h 535951"/>
              <a:gd name="connsiteX4" fmla="*/ 4909124 w 5672543"/>
              <a:gd name="connsiteY4" fmla="*/ 527582 h 535951"/>
              <a:gd name="connsiteX5" fmla="*/ 5672543 w 5672543"/>
              <a:gd name="connsiteY5" fmla="*/ 535951 h 535951"/>
              <a:gd name="connsiteX0" fmla="*/ 0 w 5676290"/>
              <a:gd name="connsiteY0" fmla="*/ 519881 h 528456"/>
              <a:gd name="connsiteX1" fmla="*/ 834417 w 5676290"/>
              <a:gd name="connsiteY1" fmla="*/ 516134 h 528456"/>
              <a:gd name="connsiteX2" fmla="*/ 2056269 w 5676290"/>
              <a:gd name="connsiteY2" fmla="*/ 28698 h 528456"/>
              <a:gd name="connsiteX3" fmla="*/ 3663349 w 5676290"/>
              <a:gd name="connsiteY3" fmla="*/ 0 h 528456"/>
              <a:gd name="connsiteX4" fmla="*/ 4909124 w 5676290"/>
              <a:gd name="connsiteY4" fmla="*/ 527582 h 528456"/>
              <a:gd name="connsiteX5" fmla="*/ 5676290 w 5676290"/>
              <a:gd name="connsiteY5" fmla="*/ 528456 h 528456"/>
              <a:gd name="connsiteX0" fmla="*/ 0 w 5676290"/>
              <a:gd name="connsiteY0" fmla="*/ 519881 h 528456"/>
              <a:gd name="connsiteX1" fmla="*/ 834417 w 5676290"/>
              <a:gd name="connsiteY1" fmla="*/ 516134 h 528456"/>
              <a:gd name="connsiteX2" fmla="*/ 2052521 w 5676290"/>
              <a:gd name="connsiteY2" fmla="*/ 6213 h 528456"/>
              <a:gd name="connsiteX3" fmla="*/ 3663349 w 5676290"/>
              <a:gd name="connsiteY3" fmla="*/ 0 h 528456"/>
              <a:gd name="connsiteX4" fmla="*/ 4909124 w 5676290"/>
              <a:gd name="connsiteY4" fmla="*/ 527582 h 528456"/>
              <a:gd name="connsiteX5" fmla="*/ 5676290 w 5676290"/>
              <a:gd name="connsiteY5" fmla="*/ 528456 h 528456"/>
              <a:gd name="connsiteX0" fmla="*/ 0 w 5676290"/>
              <a:gd name="connsiteY0" fmla="*/ 528658 h 537233"/>
              <a:gd name="connsiteX1" fmla="*/ 834417 w 5676290"/>
              <a:gd name="connsiteY1" fmla="*/ 524911 h 537233"/>
              <a:gd name="connsiteX2" fmla="*/ 2052521 w 5676290"/>
              <a:gd name="connsiteY2" fmla="*/ 0 h 537233"/>
              <a:gd name="connsiteX3" fmla="*/ 3663349 w 5676290"/>
              <a:gd name="connsiteY3" fmla="*/ 8777 h 537233"/>
              <a:gd name="connsiteX4" fmla="*/ 4909124 w 5676290"/>
              <a:gd name="connsiteY4" fmla="*/ 536359 h 537233"/>
              <a:gd name="connsiteX5" fmla="*/ 5676290 w 5676290"/>
              <a:gd name="connsiteY5" fmla="*/ 537233 h 537233"/>
              <a:gd name="connsiteX0" fmla="*/ 0 w 5676290"/>
              <a:gd name="connsiteY0" fmla="*/ 528658 h 537233"/>
              <a:gd name="connsiteX1" fmla="*/ 834417 w 5676290"/>
              <a:gd name="connsiteY1" fmla="*/ 524911 h 537233"/>
              <a:gd name="connsiteX2" fmla="*/ 2052521 w 5676290"/>
              <a:gd name="connsiteY2" fmla="*/ 0 h 537233"/>
              <a:gd name="connsiteX3" fmla="*/ 3637117 w 5676290"/>
              <a:gd name="connsiteY3" fmla="*/ 1282 h 537233"/>
              <a:gd name="connsiteX4" fmla="*/ 4909124 w 5676290"/>
              <a:gd name="connsiteY4" fmla="*/ 536359 h 537233"/>
              <a:gd name="connsiteX5" fmla="*/ 5676290 w 5676290"/>
              <a:gd name="connsiteY5" fmla="*/ 537233 h 53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6290" h="537233">
                <a:moveTo>
                  <a:pt x="0" y="528658"/>
                </a:moveTo>
                <a:lnTo>
                  <a:pt x="834417" y="524911"/>
                </a:lnTo>
                <a:lnTo>
                  <a:pt x="2052521" y="0"/>
                </a:lnTo>
                <a:lnTo>
                  <a:pt x="3637117" y="1282"/>
                </a:lnTo>
                <a:lnTo>
                  <a:pt x="4909124" y="536359"/>
                </a:lnTo>
                <a:lnTo>
                  <a:pt x="5676290" y="537233"/>
                </a:lnTo>
              </a:path>
            </a:pathLst>
          </a:custGeom>
          <a:noFill/>
          <a:ln w="571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9" name="Freeform 298">
            <a:extLst>
              <a:ext uri="{FF2B5EF4-FFF2-40B4-BE49-F238E27FC236}">
                <a16:creationId xmlns:a16="http://schemas.microsoft.com/office/drawing/2014/main" id="{5B662D9B-5836-4A49-AEF3-3844A1A658DF}"/>
              </a:ext>
            </a:extLst>
          </p:cNvPr>
          <p:cNvSpPr/>
          <p:nvPr/>
        </p:nvSpPr>
        <p:spPr>
          <a:xfrm>
            <a:off x="5246494" y="2202412"/>
            <a:ext cx="3684951" cy="1712667"/>
          </a:xfrm>
          <a:custGeom>
            <a:avLst/>
            <a:gdLst>
              <a:gd name="connsiteX0" fmla="*/ 0 w 3494761"/>
              <a:gd name="connsiteY0" fmla="*/ 1202498 h 1202498"/>
              <a:gd name="connsiteX1" fmla="*/ 1415441 w 3494761"/>
              <a:gd name="connsiteY1" fmla="*/ 0 h 1202498"/>
              <a:gd name="connsiteX2" fmla="*/ 1427967 w 3494761"/>
              <a:gd name="connsiteY2" fmla="*/ 1027134 h 1202498"/>
              <a:gd name="connsiteX3" fmla="*/ 2793304 w 3494761"/>
              <a:gd name="connsiteY3" fmla="*/ 538619 h 1202498"/>
              <a:gd name="connsiteX4" fmla="*/ 3494761 w 3494761"/>
              <a:gd name="connsiteY4" fmla="*/ 551145 h 1202498"/>
              <a:gd name="connsiteX0" fmla="*/ 0 w 3494761"/>
              <a:gd name="connsiteY0" fmla="*/ 1202498 h 1202498"/>
              <a:gd name="connsiteX1" fmla="*/ 1415441 w 3494761"/>
              <a:gd name="connsiteY1" fmla="*/ 0 h 1202498"/>
              <a:gd name="connsiteX2" fmla="*/ 1490597 w 3494761"/>
              <a:gd name="connsiteY2" fmla="*/ 1102290 h 1202498"/>
              <a:gd name="connsiteX3" fmla="*/ 2793304 w 3494761"/>
              <a:gd name="connsiteY3" fmla="*/ 538619 h 1202498"/>
              <a:gd name="connsiteX4" fmla="*/ 3494761 w 3494761"/>
              <a:gd name="connsiteY4" fmla="*/ 551145 h 1202498"/>
              <a:gd name="connsiteX0" fmla="*/ 0 w 3494761"/>
              <a:gd name="connsiteY0" fmla="*/ 1202498 h 1202498"/>
              <a:gd name="connsiteX1" fmla="*/ 1415441 w 3494761"/>
              <a:gd name="connsiteY1" fmla="*/ 0 h 1202498"/>
              <a:gd name="connsiteX2" fmla="*/ 1472012 w 3494761"/>
              <a:gd name="connsiteY2" fmla="*/ 1050251 h 1202498"/>
              <a:gd name="connsiteX3" fmla="*/ 2793304 w 3494761"/>
              <a:gd name="connsiteY3" fmla="*/ 538619 h 1202498"/>
              <a:gd name="connsiteX4" fmla="*/ 3494761 w 3494761"/>
              <a:gd name="connsiteY4" fmla="*/ 551145 h 1202498"/>
              <a:gd name="connsiteX0" fmla="*/ 0 w 3494761"/>
              <a:gd name="connsiteY0" fmla="*/ 1202498 h 1202498"/>
              <a:gd name="connsiteX1" fmla="*/ 1415441 w 3494761"/>
              <a:gd name="connsiteY1" fmla="*/ 0 h 1202498"/>
              <a:gd name="connsiteX2" fmla="*/ 1438558 w 3494761"/>
              <a:gd name="connsiteY2" fmla="*/ 1050251 h 1202498"/>
              <a:gd name="connsiteX3" fmla="*/ 2793304 w 3494761"/>
              <a:gd name="connsiteY3" fmla="*/ 538619 h 1202498"/>
              <a:gd name="connsiteX4" fmla="*/ 3494761 w 3494761"/>
              <a:gd name="connsiteY4" fmla="*/ 551145 h 1202498"/>
              <a:gd name="connsiteX0" fmla="*/ 0 w 3494761"/>
              <a:gd name="connsiteY0" fmla="*/ 1217367 h 1217367"/>
              <a:gd name="connsiteX1" fmla="*/ 1441460 w 3494761"/>
              <a:gd name="connsiteY1" fmla="*/ 0 h 1217367"/>
              <a:gd name="connsiteX2" fmla="*/ 1438558 w 3494761"/>
              <a:gd name="connsiteY2" fmla="*/ 1065120 h 1217367"/>
              <a:gd name="connsiteX3" fmla="*/ 2793304 w 3494761"/>
              <a:gd name="connsiteY3" fmla="*/ 553488 h 1217367"/>
              <a:gd name="connsiteX4" fmla="*/ 3494761 w 3494761"/>
              <a:gd name="connsiteY4" fmla="*/ 566014 h 1217367"/>
              <a:gd name="connsiteX0" fmla="*/ 0 w 3494761"/>
              <a:gd name="connsiteY0" fmla="*/ 1217367 h 1217367"/>
              <a:gd name="connsiteX1" fmla="*/ 1441460 w 3494761"/>
              <a:gd name="connsiteY1" fmla="*/ 0 h 1217367"/>
              <a:gd name="connsiteX2" fmla="*/ 1438558 w 3494761"/>
              <a:gd name="connsiteY2" fmla="*/ 1065120 h 1217367"/>
              <a:gd name="connsiteX3" fmla="*/ 2808172 w 3494761"/>
              <a:gd name="connsiteY3" fmla="*/ 557205 h 1217367"/>
              <a:gd name="connsiteX4" fmla="*/ 3494761 w 3494761"/>
              <a:gd name="connsiteY4" fmla="*/ 566014 h 1217367"/>
              <a:gd name="connsiteX0" fmla="*/ 0 w 3494761"/>
              <a:gd name="connsiteY0" fmla="*/ 1217367 h 1217367"/>
              <a:gd name="connsiteX1" fmla="*/ 1441460 w 3494761"/>
              <a:gd name="connsiteY1" fmla="*/ 0 h 1217367"/>
              <a:gd name="connsiteX2" fmla="*/ 1438558 w 3494761"/>
              <a:gd name="connsiteY2" fmla="*/ 1065120 h 1217367"/>
              <a:gd name="connsiteX3" fmla="*/ 2808172 w 3494761"/>
              <a:gd name="connsiteY3" fmla="*/ 572073 h 1217367"/>
              <a:gd name="connsiteX4" fmla="*/ 3494761 w 3494761"/>
              <a:gd name="connsiteY4" fmla="*/ 566014 h 1217367"/>
              <a:gd name="connsiteX0" fmla="*/ 0 w 3505912"/>
              <a:gd name="connsiteY0" fmla="*/ 1217367 h 1217367"/>
              <a:gd name="connsiteX1" fmla="*/ 1441460 w 3505912"/>
              <a:gd name="connsiteY1" fmla="*/ 0 h 1217367"/>
              <a:gd name="connsiteX2" fmla="*/ 1438558 w 3505912"/>
              <a:gd name="connsiteY2" fmla="*/ 1065120 h 1217367"/>
              <a:gd name="connsiteX3" fmla="*/ 2808172 w 3505912"/>
              <a:gd name="connsiteY3" fmla="*/ 572073 h 1217367"/>
              <a:gd name="connsiteX4" fmla="*/ 3505912 w 3505912"/>
              <a:gd name="connsiteY4" fmla="*/ 588317 h 1217367"/>
              <a:gd name="connsiteX0" fmla="*/ 0 w 3505912"/>
              <a:gd name="connsiteY0" fmla="*/ 1217367 h 1217367"/>
              <a:gd name="connsiteX1" fmla="*/ 1441460 w 3505912"/>
              <a:gd name="connsiteY1" fmla="*/ 0 h 1217367"/>
              <a:gd name="connsiteX2" fmla="*/ 1438558 w 3505912"/>
              <a:gd name="connsiteY2" fmla="*/ 1065120 h 1217367"/>
              <a:gd name="connsiteX3" fmla="*/ 2845343 w 3505912"/>
              <a:gd name="connsiteY3" fmla="*/ 583224 h 1217367"/>
              <a:gd name="connsiteX4" fmla="*/ 3505912 w 3505912"/>
              <a:gd name="connsiteY4" fmla="*/ 588317 h 1217367"/>
              <a:gd name="connsiteX0" fmla="*/ 0 w 3505912"/>
              <a:gd name="connsiteY0" fmla="*/ 1217367 h 1217367"/>
              <a:gd name="connsiteX1" fmla="*/ 1441460 w 3505912"/>
              <a:gd name="connsiteY1" fmla="*/ 0 h 1217367"/>
              <a:gd name="connsiteX2" fmla="*/ 1438558 w 3505912"/>
              <a:gd name="connsiteY2" fmla="*/ 1065120 h 1217367"/>
              <a:gd name="connsiteX3" fmla="*/ 2785870 w 3505912"/>
              <a:gd name="connsiteY3" fmla="*/ 564639 h 1217367"/>
              <a:gd name="connsiteX4" fmla="*/ 3505912 w 3505912"/>
              <a:gd name="connsiteY4" fmla="*/ 588317 h 1217367"/>
              <a:gd name="connsiteX0" fmla="*/ 0 w 3557951"/>
              <a:gd name="connsiteY0" fmla="*/ 1217367 h 1217367"/>
              <a:gd name="connsiteX1" fmla="*/ 1441460 w 3557951"/>
              <a:gd name="connsiteY1" fmla="*/ 0 h 1217367"/>
              <a:gd name="connsiteX2" fmla="*/ 1438558 w 3557951"/>
              <a:gd name="connsiteY2" fmla="*/ 1065120 h 1217367"/>
              <a:gd name="connsiteX3" fmla="*/ 2785870 w 3557951"/>
              <a:gd name="connsiteY3" fmla="*/ 564639 h 1217367"/>
              <a:gd name="connsiteX4" fmla="*/ 3557951 w 3557951"/>
              <a:gd name="connsiteY4" fmla="*/ 577165 h 1217367"/>
              <a:gd name="connsiteX0" fmla="*/ 0 w 3557951"/>
              <a:gd name="connsiteY0" fmla="*/ 1217367 h 1217367"/>
              <a:gd name="connsiteX1" fmla="*/ 71632 w 3557951"/>
              <a:gd name="connsiteY1" fmla="*/ 1153564 h 1217367"/>
              <a:gd name="connsiteX2" fmla="*/ 1441460 w 3557951"/>
              <a:gd name="connsiteY2" fmla="*/ 0 h 1217367"/>
              <a:gd name="connsiteX3" fmla="*/ 1438558 w 3557951"/>
              <a:gd name="connsiteY3" fmla="*/ 1065120 h 1217367"/>
              <a:gd name="connsiteX4" fmla="*/ 2785870 w 3557951"/>
              <a:gd name="connsiteY4" fmla="*/ 564639 h 1217367"/>
              <a:gd name="connsiteX5" fmla="*/ 3557951 w 3557951"/>
              <a:gd name="connsiteY5" fmla="*/ 577165 h 1217367"/>
              <a:gd name="connsiteX0" fmla="*/ 0 w 3831001"/>
              <a:gd name="connsiteY0" fmla="*/ 1595192 h 1595192"/>
              <a:gd name="connsiteX1" fmla="*/ 344682 w 3831001"/>
              <a:gd name="connsiteY1" fmla="*/ 1153564 h 1595192"/>
              <a:gd name="connsiteX2" fmla="*/ 1714510 w 3831001"/>
              <a:gd name="connsiteY2" fmla="*/ 0 h 1595192"/>
              <a:gd name="connsiteX3" fmla="*/ 1711608 w 3831001"/>
              <a:gd name="connsiteY3" fmla="*/ 1065120 h 1595192"/>
              <a:gd name="connsiteX4" fmla="*/ 3058920 w 3831001"/>
              <a:gd name="connsiteY4" fmla="*/ 564639 h 1595192"/>
              <a:gd name="connsiteX5" fmla="*/ 3831001 w 3831001"/>
              <a:gd name="connsiteY5" fmla="*/ 577165 h 1595192"/>
              <a:gd name="connsiteX0" fmla="*/ 0 w 3831001"/>
              <a:gd name="connsiteY0" fmla="*/ 1595192 h 1595192"/>
              <a:gd name="connsiteX1" fmla="*/ 125607 w 3831001"/>
              <a:gd name="connsiteY1" fmla="*/ 1226589 h 1595192"/>
              <a:gd name="connsiteX2" fmla="*/ 1714510 w 3831001"/>
              <a:gd name="connsiteY2" fmla="*/ 0 h 1595192"/>
              <a:gd name="connsiteX3" fmla="*/ 1711608 w 3831001"/>
              <a:gd name="connsiteY3" fmla="*/ 1065120 h 1595192"/>
              <a:gd name="connsiteX4" fmla="*/ 3058920 w 3831001"/>
              <a:gd name="connsiteY4" fmla="*/ 564639 h 1595192"/>
              <a:gd name="connsiteX5" fmla="*/ 3831001 w 3831001"/>
              <a:gd name="connsiteY5" fmla="*/ 577165 h 1595192"/>
              <a:gd name="connsiteX0" fmla="*/ 0 w 3831001"/>
              <a:gd name="connsiteY0" fmla="*/ 1595192 h 1595192"/>
              <a:gd name="connsiteX1" fmla="*/ 131957 w 3831001"/>
              <a:gd name="connsiteY1" fmla="*/ 1220239 h 1595192"/>
              <a:gd name="connsiteX2" fmla="*/ 1714510 w 3831001"/>
              <a:gd name="connsiteY2" fmla="*/ 0 h 1595192"/>
              <a:gd name="connsiteX3" fmla="*/ 1711608 w 3831001"/>
              <a:gd name="connsiteY3" fmla="*/ 1065120 h 1595192"/>
              <a:gd name="connsiteX4" fmla="*/ 3058920 w 3831001"/>
              <a:gd name="connsiteY4" fmla="*/ 564639 h 1595192"/>
              <a:gd name="connsiteX5" fmla="*/ 3831001 w 3831001"/>
              <a:gd name="connsiteY5" fmla="*/ 577165 h 1595192"/>
              <a:gd name="connsiteX0" fmla="*/ 0 w 3831001"/>
              <a:gd name="connsiteY0" fmla="*/ 1595192 h 1595192"/>
              <a:gd name="connsiteX1" fmla="*/ 147832 w 3831001"/>
              <a:gd name="connsiteY1" fmla="*/ 1051964 h 1595192"/>
              <a:gd name="connsiteX2" fmla="*/ 1714510 w 3831001"/>
              <a:gd name="connsiteY2" fmla="*/ 0 h 1595192"/>
              <a:gd name="connsiteX3" fmla="*/ 1711608 w 3831001"/>
              <a:gd name="connsiteY3" fmla="*/ 1065120 h 1595192"/>
              <a:gd name="connsiteX4" fmla="*/ 3058920 w 3831001"/>
              <a:gd name="connsiteY4" fmla="*/ 564639 h 1595192"/>
              <a:gd name="connsiteX5" fmla="*/ 3831001 w 3831001"/>
              <a:gd name="connsiteY5" fmla="*/ 577165 h 1595192"/>
              <a:gd name="connsiteX0" fmla="*/ 0 w 3688126"/>
              <a:gd name="connsiteY0" fmla="*/ 1680917 h 1680917"/>
              <a:gd name="connsiteX1" fmla="*/ 4957 w 3688126"/>
              <a:gd name="connsiteY1" fmla="*/ 1051964 h 1680917"/>
              <a:gd name="connsiteX2" fmla="*/ 1571635 w 3688126"/>
              <a:gd name="connsiteY2" fmla="*/ 0 h 1680917"/>
              <a:gd name="connsiteX3" fmla="*/ 1568733 w 3688126"/>
              <a:gd name="connsiteY3" fmla="*/ 1065120 h 1680917"/>
              <a:gd name="connsiteX4" fmla="*/ 2916045 w 3688126"/>
              <a:gd name="connsiteY4" fmla="*/ 564639 h 1680917"/>
              <a:gd name="connsiteX5" fmla="*/ 3688126 w 3688126"/>
              <a:gd name="connsiteY5" fmla="*/ 577165 h 1680917"/>
              <a:gd name="connsiteX0" fmla="*/ 0 w 3684951"/>
              <a:gd name="connsiteY0" fmla="*/ 1712667 h 1712667"/>
              <a:gd name="connsiteX1" fmla="*/ 1782 w 3684951"/>
              <a:gd name="connsiteY1" fmla="*/ 1051964 h 1712667"/>
              <a:gd name="connsiteX2" fmla="*/ 1568460 w 3684951"/>
              <a:gd name="connsiteY2" fmla="*/ 0 h 1712667"/>
              <a:gd name="connsiteX3" fmla="*/ 1565558 w 3684951"/>
              <a:gd name="connsiteY3" fmla="*/ 1065120 h 1712667"/>
              <a:gd name="connsiteX4" fmla="*/ 2912870 w 3684951"/>
              <a:gd name="connsiteY4" fmla="*/ 564639 h 1712667"/>
              <a:gd name="connsiteX5" fmla="*/ 3684951 w 3684951"/>
              <a:gd name="connsiteY5" fmla="*/ 577165 h 1712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84951" h="1712667">
                <a:moveTo>
                  <a:pt x="0" y="1712667"/>
                </a:moveTo>
                <a:cubicBezTo>
                  <a:pt x="1652" y="1503016"/>
                  <a:pt x="130" y="1261615"/>
                  <a:pt x="1782" y="1051964"/>
                </a:cubicBezTo>
                <a:lnTo>
                  <a:pt x="1568460" y="0"/>
                </a:lnTo>
                <a:cubicBezTo>
                  <a:pt x="1567493" y="355040"/>
                  <a:pt x="1566525" y="710080"/>
                  <a:pt x="1565558" y="1065120"/>
                </a:cubicBezTo>
                <a:lnTo>
                  <a:pt x="2912870" y="564639"/>
                </a:lnTo>
                <a:lnTo>
                  <a:pt x="3684951" y="577165"/>
                </a:lnTo>
              </a:path>
            </a:pathLst>
          </a:custGeom>
          <a:noFill/>
          <a:ln w="47625">
            <a:solidFill>
              <a:srgbClr val="0000A8"/>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0" name="TextBox 299">
            <a:extLst>
              <a:ext uri="{FF2B5EF4-FFF2-40B4-BE49-F238E27FC236}">
                <a16:creationId xmlns:a16="http://schemas.microsoft.com/office/drawing/2014/main" id="{4BA8D4EB-6400-5347-8FCF-BA0939582BD3}"/>
              </a:ext>
            </a:extLst>
          </p:cNvPr>
          <p:cNvSpPr txBox="1"/>
          <p:nvPr/>
        </p:nvSpPr>
        <p:spPr>
          <a:xfrm>
            <a:off x="1351953" y="5524714"/>
            <a:ext cx="9783686" cy="954107"/>
          </a:xfrm>
          <a:prstGeom prst="rect">
            <a:avLst/>
          </a:prstGeom>
          <a:noFill/>
        </p:spPr>
        <p:txBody>
          <a:bodyPr wrap="square" rtlCol="0">
            <a:spAutoFit/>
          </a:bodyPr>
          <a:lstStyle/>
          <a:p>
            <a:pPr algn="ctr" eaLnBrk="0" fontAlgn="base" hangingPunct="0">
              <a:spcBef>
                <a:spcPct val="0"/>
              </a:spcBef>
              <a:spcAft>
                <a:spcPct val="0"/>
              </a:spcAft>
            </a:pPr>
            <a:r>
              <a:rPr lang="en-US" sz="2800" dirty="0">
                <a:solidFill>
                  <a:srgbClr val="CC0000"/>
                </a:solidFill>
                <a:ea typeface="ＭＳ Ｐゴシック" charset="0"/>
              </a:rPr>
              <a:t>We learned in Chapter 4 that generalized forwarding and SDN can be used to achieve </a:t>
            </a:r>
            <a:r>
              <a:rPr lang="en-US" sz="2800" i="1" dirty="0">
                <a:solidFill>
                  <a:srgbClr val="CC0000"/>
                </a:solidFill>
                <a:ea typeface="ＭＳ Ｐゴシック" charset="0"/>
              </a:rPr>
              <a:t>any</a:t>
            </a:r>
            <a:r>
              <a:rPr lang="en-US" sz="2800" dirty="0">
                <a:solidFill>
                  <a:srgbClr val="CC0000"/>
                </a:solidFill>
                <a:ea typeface="ＭＳ Ｐゴシック" charset="0"/>
              </a:rPr>
              <a:t> routing desired</a:t>
            </a:r>
          </a:p>
        </p:txBody>
      </p:sp>
    </p:spTree>
    <p:extLst>
      <p:ext uri="{BB962C8B-B14F-4D97-AF65-F5344CB8AC3E}">
        <p14:creationId xmlns:p14="http://schemas.microsoft.com/office/powerpoint/2010/main" val="4221452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2">
                                            <p:txEl>
                                              <p:pRg st="0" end="0"/>
                                            </p:txEl>
                                          </p:spTgt>
                                        </p:tgtEl>
                                        <p:attrNameLst>
                                          <p:attrName>style.visibility</p:attrName>
                                        </p:attrNameLst>
                                      </p:cBhvr>
                                      <p:to>
                                        <p:strVal val="visible"/>
                                      </p:to>
                                    </p:set>
                                    <p:animEffect transition="in" filter="dissolve">
                                      <p:cBhvr>
                                        <p:cTn id="7" dur="500"/>
                                        <p:tgtEl>
                                          <p:spTgt spid="152">
                                            <p:txEl>
                                              <p:pRg st="0" end="0"/>
                                            </p:tx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98"/>
                                        </p:tgtEl>
                                        <p:attrNameLst>
                                          <p:attrName>style.visibility</p:attrName>
                                        </p:attrNameLst>
                                      </p:cBhvr>
                                      <p:to>
                                        <p:strVal val="visible"/>
                                      </p:to>
                                    </p:set>
                                    <p:animEffect transition="in" filter="wipe(left)">
                                      <p:cBhvr>
                                        <p:cTn id="11" dur="500"/>
                                        <p:tgtEl>
                                          <p:spTgt spid="29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99"/>
                                        </p:tgtEl>
                                        <p:attrNameLst>
                                          <p:attrName>style.visibility</p:attrName>
                                        </p:attrNameLst>
                                      </p:cBhvr>
                                      <p:to>
                                        <p:strVal val="visible"/>
                                      </p:to>
                                    </p:set>
                                    <p:animEffect transition="in" filter="wipe(left)">
                                      <p:cBhvr>
                                        <p:cTn id="15" dur="500"/>
                                        <p:tgtEl>
                                          <p:spTgt spid="29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52">
                                            <p:txEl>
                                              <p:pRg st="1" end="1"/>
                                            </p:txEl>
                                          </p:spTgt>
                                        </p:tgtEl>
                                        <p:attrNameLst>
                                          <p:attrName>style.visibility</p:attrName>
                                        </p:attrNameLst>
                                      </p:cBhvr>
                                      <p:to>
                                        <p:strVal val="visible"/>
                                      </p:to>
                                    </p:set>
                                    <p:animEffect transition="in" filter="dissolve">
                                      <p:cBhvr>
                                        <p:cTn id="20" dur="500"/>
                                        <p:tgtEl>
                                          <p:spTgt spid="152">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00"/>
                                        </p:tgtEl>
                                        <p:attrNameLst>
                                          <p:attrName>style.visibility</p:attrName>
                                        </p:attrNameLst>
                                      </p:cBhvr>
                                      <p:to>
                                        <p:strVal val="visible"/>
                                      </p:to>
                                    </p:set>
                                    <p:animEffect transition="in" filter="dissolve">
                                      <p:cBhvr>
                                        <p:cTn id="25"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 grpId="0" animBg="1"/>
      <p:bldP spid="299" grpId="0" animBg="1"/>
      <p:bldP spid="30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364139"/>
            <a:ext cx="10515600" cy="894622"/>
          </a:xfrm>
        </p:spPr>
        <p:txBody>
          <a:bodyPr>
            <a:normAutofit/>
          </a:bodyPr>
          <a:lstStyle/>
          <a:p>
            <a:r>
              <a:rPr lang="en-US" dirty="0"/>
              <a:t>Software defined networking (SDN)</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73</a:t>
            </a:fld>
            <a:endParaRPr lang="en-US" dirty="0"/>
          </a:p>
        </p:txBody>
      </p:sp>
      <p:grpSp>
        <p:nvGrpSpPr>
          <p:cNvPr id="368" name="Group 367">
            <a:extLst>
              <a:ext uri="{FF2B5EF4-FFF2-40B4-BE49-F238E27FC236}">
                <a16:creationId xmlns:a16="http://schemas.microsoft.com/office/drawing/2014/main" id="{97528339-91BF-A047-B131-DB1084069AD0}"/>
              </a:ext>
            </a:extLst>
          </p:cNvPr>
          <p:cNvGrpSpPr/>
          <p:nvPr/>
        </p:nvGrpSpPr>
        <p:grpSpPr>
          <a:xfrm>
            <a:off x="3056815" y="1998116"/>
            <a:ext cx="7050773" cy="4668701"/>
            <a:chOff x="1453484" y="1555350"/>
            <a:chExt cx="7050773" cy="4668701"/>
          </a:xfrm>
        </p:grpSpPr>
        <p:grpSp>
          <p:nvGrpSpPr>
            <p:cNvPr id="369" name="Group 368">
              <a:extLst>
                <a:ext uri="{FF2B5EF4-FFF2-40B4-BE49-F238E27FC236}">
                  <a16:creationId xmlns:a16="http://schemas.microsoft.com/office/drawing/2014/main" id="{65D1C995-A844-2B42-9010-C4218A5CA77D}"/>
                </a:ext>
              </a:extLst>
            </p:cNvPr>
            <p:cNvGrpSpPr/>
            <p:nvPr/>
          </p:nvGrpSpPr>
          <p:grpSpPr>
            <a:xfrm>
              <a:off x="1453484" y="1555350"/>
              <a:ext cx="6027737" cy="1440135"/>
              <a:chOff x="1492879" y="2061336"/>
              <a:chExt cx="6027737" cy="1440135"/>
            </a:xfrm>
          </p:grpSpPr>
          <p:sp>
            <p:nvSpPr>
              <p:cNvPr id="641" name="Rectangle 640">
                <a:extLst>
                  <a:ext uri="{FF2B5EF4-FFF2-40B4-BE49-F238E27FC236}">
                    <a16:creationId xmlns:a16="http://schemas.microsoft.com/office/drawing/2014/main" id="{0E8C8ADE-E45C-8948-918B-042EEC2FAE7D}"/>
                  </a:ext>
                </a:extLst>
              </p:cNvPr>
              <p:cNvSpPr/>
              <p:nvPr/>
            </p:nvSpPr>
            <p:spPr bwMode="auto">
              <a:xfrm>
                <a:off x="1929251" y="2064703"/>
                <a:ext cx="5043488" cy="1017588"/>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42" name="Freeform 641">
                <a:extLst>
                  <a:ext uri="{FF2B5EF4-FFF2-40B4-BE49-F238E27FC236}">
                    <a16:creationId xmlns:a16="http://schemas.microsoft.com/office/drawing/2014/main" id="{4C064E57-91B4-C64F-BC29-DB5B58D5D836}"/>
                  </a:ext>
                </a:extLst>
              </p:cNvPr>
              <p:cNvSpPr/>
              <p:nvPr/>
            </p:nvSpPr>
            <p:spPr bwMode="auto">
              <a:xfrm>
                <a:off x="1739747" y="2067585"/>
                <a:ext cx="198437" cy="1385888"/>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43" name="Freeform 642">
                <a:extLst>
                  <a:ext uri="{FF2B5EF4-FFF2-40B4-BE49-F238E27FC236}">
                    <a16:creationId xmlns:a16="http://schemas.microsoft.com/office/drawing/2014/main" id="{FA5C362A-704A-E343-9748-70DE7380E98C}"/>
                  </a:ext>
                </a:extLst>
              </p:cNvPr>
              <p:cNvSpPr/>
              <p:nvPr/>
            </p:nvSpPr>
            <p:spPr bwMode="auto">
              <a:xfrm flipH="1">
                <a:off x="6969078" y="2061336"/>
                <a:ext cx="220427" cy="1370587"/>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644" name="Group 950">
                <a:extLst>
                  <a:ext uri="{FF2B5EF4-FFF2-40B4-BE49-F238E27FC236}">
                    <a16:creationId xmlns:a16="http://schemas.microsoft.com/office/drawing/2014/main" id="{BFB22C9B-BC09-B440-A46F-2D76736973CC}"/>
                  </a:ext>
                </a:extLst>
              </p:cNvPr>
              <p:cNvGrpSpPr>
                <a:grpSpLocks/>
              </p:cNvGrpSpPr>
              <p:nvPr/>
            </p:nvGrpSpPr>
            <p:grpSpPr bwMode="auto">
              <a:xfrm>
                <a:off x="1492879" y="2820676"/>
                <a:ext cx="338137" cy="653816"/>
                <a:chOff x="4140" y="429"/>
                <a:chExt cx="1425" cy="2396"/>
              </a:xfrm>
            </p:grpSpPr>
            <p:sp>
              <p:nvSpPr>
                <p:cNvPr id="678" name="Freeform 951">
                  <a:extLst>
                    <a:ext uri="{FF2B5EF4-FFF2-40B4-BE49-F238E27FC236}">
                      <a16:creationId xmlns:a16="http://schemas.microsoft.com/office/drawing/2014/main" id="{C93B17FF-0040-E143-8CD8-47B3382C9E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9" name="Rectangle 952">
                  <a:extLst>
                    <a:ext uri="{FF2B5EF4-FFF2-40B4-BE49-F238E27FC236}">
                      <a16:creationId xmlns:a16="http://schemas.microsoft.com/office/drawing/2014/main" id="{94E3F1D7-858E-134B-B23C-9AEF0360420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0" name="Freeform 953">
                  <a:extLst>
                    <a:ext uri="{FF2B5EF4-FFF2-40B4-BE49-F238E27FC236}">
                      <a16:creationId xmlns:a16="http://schemas.microsoft.com/office/drawing/2014/main" id="{A5ADCD62-7F66-5342-A67A-0AAD6E62980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1" name="Freeform 954">
                  <a:extLst>
                    <a:ext uri="{FF2B5EF4-FFF2-40B4-BE49-F238E27FC236}">
                      <a16:creationId xmlns:a16="http://schemas.microsoft.com/office/drawing/2014/main" id="{798CC50B-B3EC-314B-9757-048EDA8728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2" name="Rectangle 955">
                  <a:extLst>
                    <a:ext uri="{FF2B5EF4-FFF2-40B4-BE49-F238E27FC236}">
                      <a16:creationId xmlns:a16="http://schemas.microsoft.com/office/drawing/2014/main" id="{8AC0730C-7FD1-954C-9651-01160E90FBBD}"/>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83" name="Group 956">
                  <a:extLst>
                    <a:ext uri="{FF2B5EF4-FFF2-40B4-BE49-F238E27FC236}">
                      <a16:creationId xmlns:a16="http://schemas.microsoft.com/office/drawing/2014/main" id="{46F1238A-3BE5-7E4D-9C16-6AF856100F5B}"/>
                    </a:ext>
                  </a:extLst>
                </p:cNvPr>
                <p:cNvGrpSpPr>
                  <a:grpSpLocks/>
                </p:cNvGrpSpPr>
                <p:nvPr/>
              </p:nvGrpSpPr>
              <p:grpSpPr bwMode="auto">
                <a:xfrm>
                  <a:off x="4749" y="668"/>
                  <a:ext cx="581" cy="145"/>
                  <a:chOff x="614" y="2568"/>
                  <a:chExt cx="725" cy="139"/>
                </a:xfrm>
              </p:grpSpPr>
              <p:sp>
                <p:nvSpPr>
                  <p:cNvPr id="708" name="AutoShape 957">
                    <a:extLst>
                      <a:ext uri="{FF2B5EF4-FFF2-40B4-BE49-F238E27FC236}">
                        <a16:creationId xmlns:a16="http://schemas.microsoft.com/office/drawing/2014/main" id="{8F3DFBFB-DFA3-5F48-8418-ED7B15AEE23E}"/>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9" name="AutoShape 958">
                    <a:extLst>
                      <a:ext uri="{FF2B5EF4-FFF2-40B4-BE49-F238E27FC236}">
                        <a16:creationId xmlns:a16="http://schemas.microsoft.com/office/drawing/2014/main" id="{3EF6C38B-BA43-AE4B-8950-AC4EC3C4696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84" name="Rectangle 959">
                  <a:extLst>
                    <a:ext uri="{FF2B5EF4-FFF2-40B4-BE49-F238E27FC236}">
                      <a16:creationId xmlns:a16="http://schemas.microsoft.com/office/drawing/2014/main" id="{A5086A21-7AAE-C24B-A458-7EA58661E9EA}"/>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85" name="Group 960">
                  <a:extLst>
                    <a:ext uri="{FF2B5EF4-FFF2-40B4-BE49-F238E27FC236}">
                      <a16:creationId xmlns:a16="http://schemas.microsoft.com/office/drawing/2014/main" id="{DC0F35FB-5641-C341-93CC-CF394A1D806B}"/>
                    </a:ext>
                  </a:extLst>
                </p:cNvPr>
                <p:cNvGrpSpPr>
                  <a:grpSpLocks/>
                </p:cNvGrpSpPr>
                <p:nvPr/>
              </p:nvGrpSpPr>
              <p:grpSpPr bwMode="auto">
                <a:xfrm>
                  <a:off x="4747" y="994"/>
                  <a:ext cx="581" cy="134"/>
                  <a:chOff x="614" y="2568"/>
                  <a:chExt cx="725" cy="139"/>
                </a:xfrm>
              </p:grpSpPr>
              <p:sp>
                <p:nvSpPr>
                  <p:cNvPr id="706" name="AutoShape 961">
                    <a:extLst>
                      <a:ext uri="{FF2B5EF4-FFF2-40B4-BE49-F238E27FC236}">
                        <a16:creationId xmlns:a16="http://schemas.microsoft.com/office/drawing/2014/main" id="{77FB2B1D-3750-5049-9EFA-8AC3214A62C5}"/>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7" name="AutoShape 962">
                    <a:extLst>
                      <a:ext uri="{FF2B5EF4-FFF2-40B4-BE49-F238E27FC236}">
                        <a16:creationId xmlns:a16="http://schemas.microsoft.com/office/drawing/2014/main" id="{956944B6-375A-5147-8F14-3875730F0727}"/>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86" name="Rectangle 963">
                  <a:extLst>
                    <a:ext uri="{FF2B5EF4-FFF2-40B4-BE49-F238E27FC236}">
                      <a16:creationId xmlns:a16="http://schemas.microsoft.com/office/drawing/2014/main" id="{51250F08-E9E0-8947-B41A-98CA619BEBE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7" name="Rectangle 964">
                  <a:extLst>
                    <a:ext uri="{FF2B5EF4-FFF2-40B4-BE49-F238E27FC236}">
                      <a16:creationId xmlns:a16="http://schemas.microsoft.com/office/drawing/2014/main" id="{A7290D91-148F-E442-B5BE-7041CAA1277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88" name="Group 965">
                  <a:extLst>
                    <a:ext uri="{FF2B5EF4-FFF2-40B4-BE49-F238E27FC236}">
                      <a16:creationId xmlns:a16="http://schemas.microsoft.com/office/drawing/2014/main" id="{A4AC7B26-9599-E447-9575-F78EA7DB36A9}"/>
                    </a:ext>
                  </a:extLst>
                </p:cNvPr>
                <p:cNvGrpSpPr>
                  <a:grpSpLocks/>
                </p:cNvGrpSpPr>
                <p:nvPr/>
              </p:nvGrpSpPr>
              <p:grpSpPr bwMode="auto">
                <a:xfrm>
                  <a:off x="4735" y="1627"/>
                  <a:ext cx="582" cy="151"/>
                  <a:chOff x="614" y="2568"/>
                  <a:chExt cx="725" cy="139"/>
                </a:xfrm>
              </p:grpSpPr>
              <p:sp>
                <p:nvSpPr>
                  <p:cNvPr id="704" name="AutoShape 966">
                    <a:extLst>
                      <a:ext uri="{FF2B5EF4-FFF2-40B4-BE49-F238E27FC236}">
                        <a16:creationId xmlns:a16="http://schemas.microsoft.com/office/drawing/2014/main" id="{16872CF0-ABED-9445-8EA2-8FBA6496009D}"/>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5" name="AutoShape 967">
                    <a:extLst>
                      <a:ext uri="{FF2B5EF4-FFF2-40B4-BE49-F238E27FC236}">
                        <a16:creationId xmlns:a16="http://schemas.microsoft.com/office/drawing/2014/main" id="{64523BD2-4BE8-E847-BE4E-D2CBBC05CE7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89" name="Freeform 968">
                  <a:extLst>
                    <a:ext uri="{FF2B5EF4-FFF2-40B4-BE49-F238E27FC236}">
                      <a16:creationId xmlns:a16="http://schemas.microsoft.com/office/drawing/2014/main" id="{766AF934-6B9F-7A4A-BA2F-5AC0F59DDC5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90" name="Group 969">
                  <a:extLst>
                    <a:ext uri="{FF2B5EF4-FFF2-40B4-BE49-F238E27FC236}">
                      <a16:creationId xmlns:a16="http://schemas.microsoft.com/office/drawing/2014/main" id="{01B1207E-761E-8B48-A649-9F16B0E817FF}"/>
                    </a:ext>
                  </a:extLst>
                </p:cNvPr>
                <p:cNvGrpSpPr>
                  <a:grpSpLocks/>
                </p:cNvGrpSpPr>
                <p:nvPr/>
              </p:nvGrpSpPr>
              <p:grpSpPr bwMode="auto">
                <a:xfrm>
                  <a:off x="4739" y="1327"/>
                  <a:ext cx="582" cy="139"/>
                  <a:chOff x="614" y="2568"/>
                  <a:chExt cx="725" cy="139"/>
                </a:xfrm>
              </p:grpSpPr>
              <p:sp>
                <p:nvSpPr>
                  <p:cNvPr id="702" name="AutoShape 970">
                    <a:extLst>
                      <a:ext uri="{FF2B5EF4-FFF2-40B4-BE49-F238E27FC236}">
                        <a16:creationId xmlns:a16="http://schemas.microsoft.com/office/drawing/2014/main" id="{08367B9F-30AC-DB4D-86E0-8706AB6F17B4}"/>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3" name="AutoShape 971">
                    <a:extLst>
                      <a:ext uri="{FF2B5EF4-FFF2-40B4-BE49-F238E27FC236}">
                        <a16:creationId xmlns:a16="http://schemas.microsoft.com/office/drawing/2014/main" id="{0CCF312D-E5E0-DD42-BC43-029376F07D0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91" name="Rectangle 972">
                  <a:extLst>
                    <a:ext uri="{FF2B5EF4-FFF2-40B4-BE49-F238E27FC236}">
                      <a16:creationId xmlns:a16="http://schemas.microsoft.com/office/drawing/2014/main" id="{77C87858-B0B9-CD40-83EF-2AE4B8CE36A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2" name="Freeform 973">
                  <a:extLst>
                    <a:ext uri="{FF2B5EF4-FFF2-40B4-BE49-F238E27FC236}">
                      <a16:creationId xmlns:a16="http://schemas.microsoft.com/office/drawing/2014/main" id="{A75FB760-53D9-F645-965D-EACA234C7B3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3" name="Freeform 974">
                  <a:extLst>
                    <a:ext uri="{FF2B5EF4-FFF2-40B4-BE49-F238E27FC236}">
                      <a16:creationId xmlns:a16="http://schemas.microsoft.com/office/drawing/2014/main" id="{D0F6A067-0F6C-1542-93C8-8767BAB2817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4" name="Oval 975">
                  <a:extLst>
                    <a:ext uri="{FF2B5EF4-FFF2-40B4-BE49-F238E27FC236}">
                      <a16:creationId xmlns:a16="http://schemas.microsoft.com/office/drawing/2014/main" id="{B148E6EE-1086-9D40-820A-A5B06CF3073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5" name="Freeform 976">
                  <a:extLst>
                    <a:ext uri="{FF2B5EF4-FFF2-40B4-BE49-F238E27FC236}">
                      <a16:creationId xmlns:a16="http://schemas.microsoft.com/office/drawing/2014/main" id="{D8F25B87-4D7C-9E4E-A7D7-69EF334ADEA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6" name="AutoShape 977">
                  <a:extLst>
                    <a:ext uri="{FF2B5EF4-FFF2-40B4-BE49-F238E27FC236}">
                      <a16:creationId xmlns:a16="http://schemas.microsoft.com/office/drawing/2014/main" id="{F19FCB47-2C02-3A4D-8F7C-5C007AACF9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7" name="AutoShape 978">
                  <a:extLst>
                    <a:ext uri="{FF2B5EF4-FFF2-40B4-BE49-F238E27FC236}">
                      <a16:creationId xmlns:a16="http://schemas.microsoft.com/office/drawing/2014/main" id="{02DAEA9E-1C92-1E49-ADA1-E12E559547AD}"/>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8" name="Oval 979">
                  <a:extLst>
                    <a:ext uri="{FF2B5EF4-FFF2-40B4-BE49-F238E27FC236}">
                      <a16:creationId xmlns:a16="http://schemas.microsoft.com/office/drawing/2014/main" id="{05D8FE8F-A7EC-5C49-899C-04C2851574D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9" name="Oval 980">
                  <a:extLst>
                    <a:ext uri="{FF2B5EF4-FFF2-40B4-BE49-F238E27FC236}">
                      <a16:creationId xmlns:a16="http://schemas.microsoft.com/office/drawing/2014/main" id="{9EF3949A-4727-6545-8662-15885849059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00" name="Oval 981">
                  <a:extLst>
                    <a:ext uri="{FF2B5EF4-FFF2-40B4-BE49-F238E27FC236}">
                      <a16:creationId xmlns:a16="http://schemas.microsoft.com/office/drawing/2014/main" id="{0403B0BF-BF1F-DA46-9D8B-5B8849E3B9AA}"/>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1" name="Rectangle 982">
                  <a:extLst>
                    <a:ext uri="{FF2B5EF4-FFF2-40B4-BE49-F238E27FC236}">
                      <a16:creationId xmlns:a16="http://schemas.microsoft.com/office/drawing/2014/main" id="{11732AD1-CADA-424C-B568-61AE7615F998}"/>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45" name="Group 950">
                <a:extLst>
                  <a:ext uri="{FF2B5EF4-FFF2-40B4-BE49-F238E27FC236}">
                    <a16:creationId xmlns:a16="http://schemas.microsoft.com/office/drawing/2014/main" id="{FECCC7AA-D327-D443-87B8-617FD0401735}"/>
                  </a:ext>
                </a:extLst>
              </p:cNvPr>
              <p:cNvGrpSpPr>
                <a:grpSpLocks/>
              </p:cNvGrpSpPr>
              <p:nvPr/>
            </p:nvGrpSpPr>
            <p:grpSpPr bwMode="auto">
              <a:xfrm>
                <a:off x="7182479" y="2847655"/>
                <a:ext cx="338137" cy="653816"/>
                <a:chOff x="4140" y="429"/>
                <a:chExt cx="1425" cy="2396"/>
              </a:xfrm>
            </p:grpSpPr>
            <p:sp>
              <p:nvSpPr>
                <p:cNvPr id="646" name="Freeform 951">
                  <a:extLst>
                    <a:ext uri="{FF2B5EF4-FFF2-40B4-BE49-F238E27FC236}">
                      <a16:creationId xmlns:a16="http://schemas.microsoft.com/office/drawing/2014/main" id="{D0EE5BDB-2A71-CE4D-A062-CF068F3292F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7" name="Rectangle 952">
                  <a:extLst>
                    <a:ext uri="{FF2B5EF4-FFF2-40B4-BE49-F238E27FC236}">
                      <a16:creationId xmlns:a16="http://schemas.microsoft.com/office/drawing/2014/main" id="{9E873E53-60F1-0244-90AF-FCDF28B9639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8" name="Freeform 953">
                  <a:extLst>
                    <a:ext uri="{FF2B5EF4-FFF2-40B4-BE49-F238E27FC236}">
                      <a16:creationId xmlns:a16="http://schemas.microsoft.com/office/drawing/2014/main" id="{0FAA8939-0162-2647-AA4C-426D1152D4D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9" name="Freeform 954">
                  <a:extLst>
                    <a:ext uri="{FF2B5EF4-FFF2-40B4-BE49-F238E27FC236}">
                      <a16:creationId xmlns:a16="http://schemas.microsoft.com/office/drawing/2014/main" id="{ACF078AF-FFA7-DC47-91FC-2294F2AE48F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0" name="Rectangle 955">
                  <a:extLst>
                    <a:ext uri="{FF2B5EF4-FFF2-40B4-BE49-F238E27FC236}">
                      <a16:creationId xmlns:a16="http://schemas.microsoft.com/office/drawing/2014/main" id="{5AB29191-3455-804D-BDB2-439F7285B70C}"/>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51" name="Group 956">
                  <a:extLst>
                    <a:ext uri="{FF2B5EF4-FFF2-40B4-BE49-F238E27FC236}">
                      <a16:creationId xmlns:a16="http://schemas.microsoft.com/office/drawing/2014/main" id="{4B1AE814-DE01-8344-A38E-AB9760179910}"/>
                    </a:ext>
                  </a:extLst>
                </p:cNvPr>
                <p:cNvGrpSpPr>
                  <a:grpSpLocks/>
                </p:cNvGrpSpPr>
                <p:nvPr/>
              </p:nvGrpSpPr>
              <p:grpSpPr bwMode="auto">
                <a:xfrm>
                  <a:off x="4749" y="668"/>
                  <a:ext cx="581" cy="145"/>
                  <a:chOff x="614" y="2568"/>
                  <a:chExt cx="725" cy="139"/>
                </a:xfrm>
              </p:grpSpPr>
              <p:sp>
                <p:nvSpPr>
                  <p:cNvPr id="676" name="AutoShape 957">
                    <a:extLst>
                      <a:ext uri="{FF2B5EF4-FFF2-40B4-BE49-F238E27FC236}">
                        <a16:creationId xmlns:a16="http://schemas.microsoft.com/office/drawing/2014/main" id="{3D8B382B-4EE2-3044-AB03-ED5E89F6208E}"/>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7" name="AutoShape 958">
                    <a:extLst>
                      <a:ext uri="{FF2B5EF4-FFF2-40B4-BE49-F238E27FC236}">
                        <a16:creationId xmlns:a16="http://schemas.microsoft.com/office/drawing/2014/main" id="{EE12B379-2B8C-6249-85FA-34B6B72F880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52" name="Rectangle 959">
                  <a:extLst>
                    <a:ext uri="{FF2B5EF4-FFF2-40B4-BE49-F238E27FC236}">
                      <a16:creationId xmlns:a16="http://schemas.microsoft.com/office/drawing/2014/main" id="{8B337E37-83E3-8A4F-A114-0556F0655BB0}"/>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53" name="Group 960">
                  <a:extLst>
                    <a:ext uri="{FF2B5EF4-FFF2-40B4-BE49-F238E27FC236}">
                      <a16:creationId xmlns:a16="http://schemas.microsoft.com/office/drawing/2014/main" id="{2B1B316A-27F7-544C-BB1F-529B81FEBCE0}"/>
                    </a:ext>
                  </a:extLst>
                </p:cNvPr>
                <p:cNvGrpSpPr>
                  <a:grpSpLocks/>
                </p:cNvGrpSpPr>
                <p:nvPr/>
              </p:nvGrpSpPr>
              <p:grpSpPr bwMode="auto">
                <a:xfrm>
                  <a:off x="4747" y="994"/>
                  <a:ext cx="581" cy="134"/>
                  <a:chOff x="614" y="2568"/>
                  <a:chExt cx="725" cy="139"/>
                </a:xfrm>
              </p:grpSpPr>
              <p:sp>
                <p:nvSpPr>
                  <p:cNvPr id="674" name="AutoShape 961">
                    <a:extLst>
                      <a:ext uri="{FF2B5EF4-FFF2-40B4-BE49-F238E27FC236}">
                        <a16:creationId xmlns:a16="http://schemas.microsoft.com/office/drawing/2014/main" id="{82CB4D18-8227-7449-A037-629C0FF8F63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5" name="AutoShape 962">
                    <a:extLst>
                      <a:ext uri="{FF2B5EF4-FFF2-40B4-BE49-F238E27FC236}">
                        <a16:creationId xmlns:a16="http://schemas.microsoft.com/office/drawing/2014/main" id="{77C4C892-C52D-2A43-9E00-5E5F89DAA9C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54" name="Rectangle 963">
                  <a:extLst>
                    <a:ext uri="{FF2B5EF4-FFF2-40B4-BE49-F238E27FC236}">
                      <a16:creationId xmlns:a16="http://schemas.microsoft.com/office/drawing/2014/main" id="{9B59ADB0-5FC1-6947-8652-152C4431F5FD}"/>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5" name="Rectangle 964">
                  <a:extLst>
                    <a:ext uri="{FF2B5EF4-FFF2-40B4-BE49-F238E27FC236}">
                      <a16:creationId xmlns:a16="http://schemas.microsoft.com/office/drawing/2014/main" id="{8036EA19-0F4F-4C4C-AB33-071D6E220F8E}"/>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56" name="Group 965">
                  <a:extLst>
                    <a:ext uri="{FF2B5EF4-FFF2-40B4-BE49-F238E27FC236}">
                      <a16:creationId xmlns:a16="http://schemas.microsoft.com/office/drawing/2014/main" id="{A1852D81-9CD2-8342-A865-F1FC4DE773FD}"/>
                    </a:ext>
                  </a:extLst>
                </p:cNvPr>
                <p:cNvGrpSpPr>
                  <a:grpSpLocks/>
                </p:cNvGrpSpPr>
                <p:nvPr/>
              </p:nvGrpSpPr>
              <p:grpSpPr bwMode="auto">
                <a:xfrm>
                  <a:off x="4735" y="1627"/>
                  <a:ext cx="582" cy="151"/>
                  <a:chOff x="614" y="2568"/>
                  <a:chExt cx="725" cy="139"/>
                </a:xfrm>
              </p:grpSpPr>
              <p:sp>
                <p:nvSpPr>
                  <p:cNvPr id="672" name="AutoShape 966">
                    <a:extLst>
                      <a:ext uri="{FF2B5EF4-FFF2-40B4-BE49-F238E27FC236}">
                        <a16:creationId xmlns:a16="http://schemas.microsoft.com/office/drawing/2014/main" id="{108E3B46-89A3-BF49-B0A1-1143515C5F28}"/>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3" name="AutoShape 967">
                    <a:extLst>
                      <a:ext uri="{FF2B5EF4-FFF2-40B4-BE49-F238E27FC236}">
                        <a16:creationId xmlns:a16="http://schemas.microsoft.com/office/drawing/2014/main" id="{EC7B04A0-DF7A-634B-9639-ECB3A2ECCD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57" name="Freeform 968">
                  <a:extLst>
                    <a:ext uri="{FF2B5EF4-FFF2-40B4-BE49-F238E27FC236}">
                      <a16:creationId xmlns:a16="http://schemas.microsoft.com/office/drawing/2014/main" id="{CEABE947-354F-A444-B6A6-162F825E5B4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58" name="Group 969">
                  <a:extLst>
                    <a:ext uri="{FF2B5EF4-FFF2-40B4-BE49-F238E27FC236}">
                      <a16:creationId xmlns:a16="http://schemas.microsoft.com/office/drawing/2014/main" id="{C17DC2A8-1A2D-024C-81BB-C671F1D74297}"/>
                    </a:ext>
                  </a:extLst>
                </p:cNvPr>
                <p:cNvGrpSpPr>
                  <a:grpSpLocks/>
                </p:cNvGrpSpPr>
                <p:nvPr/>
              </p:nvGrpSpPr>
              <p:grpSpPr bwMode="auto">
                <a:xfrm>
                  <a:off x="4739" y="1327"/>
                  <a:ext cx="582" cy="139"/>
                  <a:chOff x="614" y="2568"/>
                  <a:chExt cx="725" cy="139"/>
                </a:xfrm>
              </p:grpSpPr>
              <p:sp>
                <p:nvSpPr>
                  <p:cNvPr id="670" name="AutoShape 970">
                    <a:extLst>
                      <a:ext uri="{FF2B5EF4-FFF2-40B4-BE49-F238E27FC236}">
                        <a16:creationId xmlns:a16="http://schemas.microsoft.com/office/drawing/2014/main" id="{F160E30B-0993-AE40-BCC2-F036B6614B56}"/>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1" name="AutoShape 971">
                    <a:extLst>
                      <a:ext uri="{FF2B5EF4-FFF2-40B4-BE49-F238E27FC236}">
                        <a16:creationId xmlns:a16="http://schemas.microsoft.com/office/drawing/2014/main" id="{538FC7AE-F6DF-8747-A7AB-B6B79861FEE4}"/>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59" name="Rectangle 972">
                  <a:extLst>
                    <a:ext uri="{FF2B5EF4-FFF2-40B4-BE49-F238E27FC236}">
                      <a16:creationId xmlns:a16="http://schemas.microsoft.com/office/drawing/2014/main" id="{B8C1B32E-8389-0C40-AC5D-FE4DC23D4D2C}"/>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0" name="Freeform 973">
                  <a:extLst>
                    <a:ext uri="{FF2B5EF4-FFF2-40B4-BE49-F238E27FC236}">
                      <a16:creationId xmlns:a16="http://schemas.microsoft.com/office/drawing/2014/main" id="{C409700D-9137-5047-8DD1-2ADBEDCE3E0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1" name="Freeform 974">
                  <a:extLst>
                    <a:ext uri="{FF2B5EF4-FFF2-40B4-BE49-F238E27FC236}">
                      <a16:creationId xmlns:a16="http://schemas.microsoft.com/office/drawing/2014/main" id="{5B9FA4F0-FCB9-934A-B103-01E54A04CFF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2" name="Oval 975">
                  <a:extLst>
                    <a:ext uri="{FF2B5EF4-FFF2-40B4-BE49-F238E27FC236}">
                      <a16:creationId xmlns:a16="http://schemas.microsoft.com/office/drawing/2014/main" id="{023DC606-4CC2-3F4F-9F3C-9273A59A46D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3" name="Freeform 976">
                  <a:extLst>
                    <a:ext uri="{FF2B5EF4-FFF2-40B4-BE49-F238E27FC236}">
                      <a16:creationId xmlns:a16="http://schemas.microsoft.com/office/drawing/2014/main" id="{53BD9118-EC44-984F-BEE7-589634D00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4" name="AutoShape 977">
                  <a:extLst>
                    <a:ext uri="{FF2B5EF4-FFF2-40B4-BE49-F238E27FC236}">
                      <a16:creationId xmlns:a16="http://schemas.microsoft.com/office/drawing/2014/main" id="{EAE28A53-589D-8949-97F5-B64BCC5E941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5" name="AutoShape 978">
                  <a:extLst>
                    <a:ext uri="{FF2B5EF4-FFF2-40B4-BE49-F238E27FC236}">
                      <a16:creationId xmlns:a16="http://schemas.microsoft.com/office/drawing/2014/main" id="{B726ADB7-E2D7-4A4D-8A36-F54F820A7D7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6" name="Oval 979">
                  <a:extLst>
                    <a:ext uri="{FF2B5EF4-FFF2-40B4-BE49-F238E27FC236}">
                      <a16:creationId xmlns:a16="http://schemas.microsoft.com/office/drawing/2014/main" id="{72BFBA95-D735-264D-9CF3-6336547B057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7" name="Oval 980">
                  <a:extLst>
                    <a:ext uri="{FF2B5EF4-FFF2-40B4-BE49-F238E27FC236}">
                      <a16:creationId xmlns:a16="http://schemas.microsoft.com/office/drawing/2014/main" id="{17EC0A8D-B065-BF41-B9E4-498E2464722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668" name="Oval 981">
                  <a:extLst>
                    <a:ext uri="{FF2B5EF4-FFF2-40B4-BE49-F238E27FC236}">
                      <a16:creationId xmlns:a16="http://schemas.microsoft.com/office/drawing/2014/main" id="{D57BC389-6B5C-B547-B5A5-0A29CCF6C15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9" name="Rectangle 982">
                  <a:extLst>
                    <a:ext uri="{FF2B5EF4-FFF2-40B4-BE49-F238E27FC236}">
                      <a16:creationId xmlns:a16="http://schemas.microsoft.com/office/drawing/2014/main" id="{B32EABF4-6F89-1849-A226-D1AAB432C6B6}"/>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70" name="Freeform 2">
              <a:extLst>
                <a:ext uri="{FF2B5EF4-FFF2-40B4-BE49-F238E27FC236}">
                  <a16:creationId xmlns:a16="http://schemas.microsoft.com/office/drawing/2014/main" id="{3BB28199-D5FC-D443-8567-6C0DFD261CDC}"/>
                </a:ext>
              </a:extLst>
            </p:cNvPr>
            <p:cNvSpPr>
              <a:spLocks/>
            </p:cNvSpPr>
            <p:nvPr/>
          </p:nvSpPr>
          <p:spPr bwMode="auto">
            <a:xfrm>
              <a:off x="2592388" y="5284251"/>
              <a:ext cx="4027487" cy="939800"/>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cxnSp>
          <p:nvCxnSpPr>
            <p:cNvPr id="371" name="Straight Connector 370">
              <a:extLst>
                <a:ext uri="{FF2B5EF4-FFF2-40B4-BE49-F238E27FC236}">
                  <a16:creationId xmlns:a16="http://schemas.microsoft.com/office/drawing/2014/main" id="{0FAAA199-AEB8-E64A-B909-18FBC3F37878}"/>
                </a:ext>
              </a:extLst>
            </p:cNvPr>
            <p:cNvCxnSpPr/>
            <p:nvPr/>
          </p:nvCxnSpPr>
          <p:spPr>
            <a:xfrm flipV="1">
              <a:off x="3262941" y="5435064"/>
              <a:ext cx="1316038" cy="131762"/>
            </a:xfrm>
            <a:prstGeom prst="line">
              <a:avLst/>
            </a:prstGeom>
            <a:noFill/>
            <a:ln w="12700" cap="flat" cmpd="sng" algn="ctr">
              <a:solidFill>
                <a:srgbClr val="000000"/>
              </a:solidFill>
              <a:prstDash val="solid"/>
            </a:ln>
            <a:effectLst/>
          </p:spPr>
        </p:cxnSp>
        <p:cxnSp>
          <p:nvCxnSpPr>
            <p:cNvPr id="372" name="Straight Connector 371">
              <a:extLst>
                <a:ext uri="{FF2B5EF4-FFF2-40B4-BE49-F238E27FC236}">
                  <a16:creationId xmlns:a16="http://schemas.microsoft.com/office/drawing/2014/main" id="{2ABBCC09-F2C0-4C45-87E5-813EA3F60370}"/>
                </a:ext>
              </a:extLst>
            </p:cNvPr>
            <p:cNvCxnSpPr/>
            <p:nvPr/>
          </p:nvCxnSpPr>
          <p:spPr>
            <a:xfrm>
              <a:off x="3151816" y="5622389"/>
              <a:ext cx="2259013" cy="298450"/>
            </a:xfrm>
            <a:prstGeom prst="line">
              <a:avLst/>
            </a:prstGeom>
            <a:noFill/>
            <a:ln w="12700" cap="flat" cmpd="sng" algn="ctr">
              <a:solidFill>
                <a:srgbClr val="000000"/>
              </a:solidFill>
              <a:prstDash val="solid"/>
            </a:ln>
            <a:effectLst/>
          </p:spPr>
        </p:cxnSp>
        <p:cxnSp>
          <p:nvCxnSpPr>
            <p:cNvPr id="373" name="Straight Connector 372">
              <a:extLst>
                <a:ext uri="{FF2B5EF4-FFF2-40B4-BE49-F238E27FC236}">
                  <a16:creationId xmlns:a16="http://schemas.microsoft.com/office/drawing/2014/main" id="{9AFB164F-4D28-5C4F-B4A4-CF779B610802}"/>
                </a:ext>
              </a:extLst>
            </p:cNvPr>
            <p:cNvCxnSpPr/>
            <p:nvPr/>
          </p:nvCxnSpPr>
          <p:spPr>
            <a:xfrm>
              <a:off x="3164516" y="5727164"/>
              <a:ext cx="714375" cy="276225"/>
            </a:xfrm>
            <a:prstGeom prst="line">
              <a:avLst/>
            </a:prstGeom>
            <a:noFill/>
            <a:ln w="12700" cap="flat" cmpd="sng" algn="ctr">
              <a:solidFill>
                <a:srgbClr val="000000"/>
              </a:solidFill>
              <a:prstDash val="solid"/>
            </a:ln>
            <a:effectLst/>
          </p:spPr>
        </p:cxnSp>
        <p:cxnSp>
          <p:nvCxnSpPr>
            <p:cNvPr id="374" name="Straight Connector 373">
              <a:extLst>
                <a:ext uri="{FF2B5EF4-FFF2-40B4-BE49-F238E27FC236}">
                  <a16:creationId xmlns:a16="http://schemas.microsoft.com/office/drawing/2014/main" id="{CA14130F-9391-1649-BCE9-D4C5BF17E520}"/>
                </a:ext>
              </a:extLst>
            </p:cNvPr>
            <p:cNvCxnSpPr/>
            <p:nvPr/>
          </p:nvCxnSpPr>
          <p:spPr>
            <a:xfrm flipV="1">
              <a:off x="4182104" y="5920839"/>
              <a:ext cx="1247775" cy="82550"/>
            </a:xfrm>
            <a:prstGeom prst="line">
              <a:avLst/>
            </a:prstGeom>
            <a:noFill/>
            <a:ln w="12700" cap="flat" cmpd="sng" algn="ctr">
              <a:solidFill>
                <a:srgbClr val="000000"/>
              </a:solidFill>
              <a:prstDash val="solid"/>
            </a:ln>
            <a:effectLst/>
          </p:spPr>
        </p:cxnSp>
        <p:cxnSp>
          <p:nvCxnSpPr>
            <p:cNvPr id="375" name="Straight Connector 374">
              <a:extLst>
                <a:ext uri="{FF2B5EF4-FFF2-40B4-BE49-F238E27FC236}">
                  <a16:creationId xmlns:a16="http://schemas.microsoft.com/office/drawing/2014/main" id="{C9F6F123-ABA3-F044-9B04-6AA48EA0F9DE}"/>
                </a:ext>
              </a:extLst>
            </p:cNvPr>
            <p:cNvCxnSpPr/>
            <p:nvPr/>
          </p:nvCxnSpPr>
          <p:spPr>
            <a:xfrm>
              <a:off x="4842504" y="5468401"/>
              <a:ext cx="1057275" cy="123825"/>
            </a:xfrm>
            <a:prstGeom prst="line">
              <a:avLst/>
            </a:prstGeom>
            <a:noFill/>
            <a:ln w="12700" cap="flat" cmpd="sng" algn="ctr">
              <a:solidFill>
                <a:srgbClr val="000000"/>
              </a:solidFill>
              <a:prstDash val="solid"/>
            </a:ln>
            <a:effectLst/>
          </p:spPr>
        </p:cxnSp>
        <p:cxnSp>
          <p:nvCxnSpPr>
            <p:cNvPr id="376" name="Straight Connector 375">
              <a:extLst>
                <a:ext uri="{FF2B5EF4-FFF2-40B4-BE49-F238E27FC236}">
                  <a16:creationId xmlns:a16="http://schemas.microsoft.com/office/drawing/2014/main" id="{4CE11005-F216-1D4E-B997-41E3293C9349}"/>
                </a:ext>
              </a:extLst>
            </p:cNvPr>
            <p:cNvCxnSpPr/>
            <p:nvPr/>
          </p:nvCxnSpPr>
          <p:spPr>
            <a:xfrm flipV="1">
              <a:off x="4126541" y="5622389"/>
              <a:ext cx="1790700" cy="298450"/>
            </a:xfrm>
            <a:prstGeom prst="line">
              <a:avLst/>
            </a:prstGeom>
            <a:noFill/>
            <a:ln w="12700" cap="flat" cmpd="sng" algn="ctr">
              <a:solidFill>
                <a:srgbClr val="000000"/>
              </a:solidFill>
              <a:prstDash val="solid"/>
            </a:ln>
            <a:effectLst/>
          </p:spPr>
        </p:cxnSp>
        <p:cxnSp>
          <p:nvCxnSpPr>
            <p:cNvPr id="377" name="Straight Connector 376">
              <a:extLst>
                <a:ext uri="{FF2B5EF4-FFF2-40B4-BE49-F238E27FC236}">
                  <a16:creationId xmlns:a16="http://schemas.microsoft.com/office/drawing/2014/main" id="{7B22F5BD-70D2-8045-8E17-1709AE17C5EB}"/>
                </a:ext>
              </a:extLst>
            </p:cNvPr>
            <p:cNvCxnSpPr/>
            <p:nvPr/>
          </p:nvCxnSpPr>
          <p:spPr>
            <a:xfrm flipV="1">
              <a:off x="5453691" y="5650964"/>
              <a:ext cx="588963" cy="269875"/>
            </a:xfrm>
            <a:prstGeom prst="line">
              <a:avLst/>
            </a:prstGeom>
            <a:noFill/>
            <a:ln w="12700" cap="flat" cmpd="sng" algn="ctr">
              <a:solidFill>
                <a:srgbClr val="000000"/>
              </a:solidFill>
              <a:prstDash val="solid"/>
            </a:ln>
            <a:effectLst/>
          </p:spPr>
        </p:cxnSp>
        <p:cxnSp>
          <p:nvCxnSpPr>
            <p:cNvPr id="378" name="Straight Connector 377">
              <a:extLst>
                <a:ext uri="{FF2B5EF4-FFF2-40B4-BE49-F238E27FC236}">
                  <a16:creationId xmlns:a16="http://schemas.microsoft.com/office/drawing/2014/main" id="{D473209B-0783-D043-91DD-0738BF606A6A}"/>
                </a:ext>
              </a:extLst>
            </p:cNvPr>
            <p:cNvCxnSpPr/>
            <p:nvPr/>
          </p:nvCxnSpPr>
          <p:spPr>
            <a:xfrm>
              <a:off x="4596441" y="5435064"/>
              <a:ext cx="814388" cy="401637"/>
            </a:xfrm>
            <a:prstGeom prst="line">
              <a:avLst/>
            </a:prstGeom>
            <a:noFill/>
            <a:ln w="12700" cap="flat" cmpd="sng" algn="ctr">
              <a:solidFill>
                <a:srgbClr val="000000"/>
              </a:solidFill>
              <a:prstDash val="solid"/>
            </a:ln>
            <a:effectLst/>
          </p:spPr>
        </p:cxnSp>
        <p:grpSp>
          <p:nvGrpSpPr>
            <p:cNvPr id="379" name="Group 378">
              <a:extLst>
                <a:ext uri="{FF2B5EF4-FFF2-40B4-BE49-F238E27FC236}">
                  <a16:creationId xmlns:a16="http://schemas.microsoft.com/office/drawing/2014/main" id="{924A91F2-B835-1641-AD58-010D594B46E6}"/>
                </a:ext>
              </a:extLst>
            </p:cNvPr>
            <p:cNvGrpSpPr/>
            <p:nvPr/>
          </p:nvGrpSpPr>
          <p:grpSpPr>
            <a:xfrm>
              <a:off x="1526216" y="2537824"/>
              <a:ext cx="6978041" cy="1096962"/>
              <a:chOff x="1526216" y="3003498"/>
              <a:chExt cx="6978041" cy="1096962"/>
            </a:xfrm>
          </p:grpSpPr>
          <p:sp>
            <p:nvSpPr>
              <p:cNvPr id="638" name="TextBox 399">
                <a:extLst>
                  <a:ext uri="{FF2B5EF4-FFF2-40B4-BE49-F238E27FC236}">
                    <a16:creationId xmlns:a16="http://schemas.microsoft.com/office/drawing/2014/main" id="{2DE4202B-F7AE-464D-85EF-3680ADAE96D5}"/>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data</a:t>
                </a:r>
              </a:p>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plane</a:t>
                </a:r>
              </a:p>
            </p:txBody>
          </p:sp>
          <p:sp>
            <p:nvSpPr>
              <p:cNvPr id="639" name="TextBox 400">
                <a:extLst>
                  <a:ext uri="{FF2B5EF4-FFF2-40B4-BE49-F238E27FC236}">
                    <a16:creationId xmlns:a16="http://schemas.microsoft.com/office/drawing/2014/main" id="{53016057-1EB1-8A4A-B611-EED63CFF8FDD}"/>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control</a:t>
                </a:r>
              </a:p>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plane</a:t>
                </a:r>
              </a:p>
            </p:txBody>
          </p:sp>
          <p:cxnSp>
            <p:nvCxnSpPr>
              <p:cNvPr id="640" name="Straight Connector 639">
                <a:extLst>
                  <a:ext uri="{FF2B5EF4-FFF2-40B4-BE49-F238E27FC236}">
                    <a16:creationId xmlns:a16="http://schemas.microsoft.com/office/drawing/2014/main" id="{EA6D2DB9-8854-0442-A96B-1D9E2F06B259}"/>
                  </a:ext>
                </a:extLst>
              </p:cNvPr>
              <p:cNvCxnSpPr/>
              <p:nvPr/>
            </p:nvCxnSpPr>
            <p:spPr bwMode="auto">
              <a:xfrm flipV="1">
                <a:off x="1526216" y="3579342"/>
                <a:ext cx="6978041" cy="12155"/>
              </a:xfrm>
              <a:prstGeom prst="line">
                <a:avLst/>
              </a:prstGeom>
              <a:noFill/>
              <a:ln w="25400" cap="flat" cmpd="sng" algn="ctr">
                <a:solidFill>
                  <a:srgbClr val="000000"/>
                </a:solidFill>
                <a:prstDash val="dash"/>
              </a:ln>
              <a:effectLst/>
            </p:spPr>
          </p:cxnSp>
        </p:grpSp>
        <p:grpSp>
          <p:nvGrpSpPr>
            <p:cNvPr id="380" name="Group 379">
              <a:extLst>
                <a:ext uri="{FF2B5EF4-FFF2-40B4-BE49-F238E27FC236}">
                  <a16:creationId xmlns:a16="http://schemas.microsoft.com/office/drawing/2014/main" id="{D9EF9FA8-A052-1E4B-8493-23C6F99BF5BD}"/>
                </a:ext>
              </a:extLst>
            </p:cNvPr>
            <p:cNvGrpSpPr/>
            <p:nvPr/>
          </p:nvGrpSpPr>
          <p:grpSpPr>
            <a:xfrm>
              <a:off x="2436115" y="2269434"/>
              <a:ext cx="4296530" cy="320561"/>
              <a:chOff x="2433511" y="2792111"/>
              <a:chExt cx="4296530" cy="320561"/>
            </a:xfrm>
          </p:grpSpPr>
          <p:grpSp>
            <p:nvGrpSpPr>
              <p:cNvPr id="613" name="Group 401">
                <a:extLst>
                  <a:ext uri="{FF2B5EF4-FFF2-40B4-BE49-F238E27FC236}">
                    <a16:creationId xmlns:a16="http://schemas.microsoft.com/office/drawing/2014/main" id="{05A4BF94-4385-8842-B7E2-E973047C10A2}"/>
                  </a:ext>
                </a:extLst>
              </p:cNvPr>
              <p:cNvGrpSpPr>
                <a:grpSpLocks/>
              </p:cNvGrpSpPr>
              <p:nvPr/>
            </p:nvGrpSpPr>
            <p:grpSpPr bwMode="auto">
              <a:xfrm>
                <a:off x="2433511" y="2794083"/>
                <a:ext cx="349250" cy="317387"/>
                <a:chOff x="2931664" y="3912603"/>
                <a:chExt cx="430450" cy="329314"/>
              </a:xfrm>
            </p:grpSpPr>
            <p:sp>
              <p:nvSpPr>
                <p:cNvPr id="634" name="Rectangle 633">
                  <a:extLst>
                    <a:ext uri="{FF2B5EF4-FFF2-40B4-BE49-F238E27FC236}">
                      <a16:creationId xmlns:a16="http://schemas.microsoft.com/office/drawing/2014/main" id="{D5B3C7B3-62DD-5C45-A7D4-49AF6317073F}"/>
                    </a:ext>
                  </a:extLst>
                </p:cNvPr>
                <p:cNvSpPr/>
                <p:nvPr/>
              </p:nvSpPr>
              <p:spPr>
                <a:xfrm>
                  <a:off x="2937534" y="3912858"/>
                  <a:ext cx="424580" cy="329431"/>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635" name="Straight Connector 634">
                  <a:extLst>
                    <a:ext uri="{FF2B5EF4-FFF2-40B4-BE49-F238E27FC236}">
                      <a16:creationId xmlns:a16="http://schemas.microsoft.com/office/drawing/2014/main" id="{3071C495-C991-484D-8473-774C4A4DE550}"/>
                    </a:ext>
                  </a:extLst>
                </p:cNvPr>
                <p:cNvCxnSpPr/>
                <p:nvPr/>
              </p:nvCxnSpPr>
              <p:spPr>
                <a:xfrm>
                  <a:off x="2931664" y="4005099"/>
                  <a:ext cx="424581" cy="0"/>
                </a:xfrm>
                <a:prstGeom prst="line">
                  <a:avLst/>
                </a:prstGeom>
                <a:noFill/>
                <a:ln w="3175" cap="flat" cmpd="sng" algn="ctr">
                  <a:solidFill>
                    <a:srgbClr val="CC0000"/>
                  </a:solidFill>
                  <a:prstDash val="solid"/>
                </a:ln>
                <a:effectLst/>
              </p:spPr>
            </p:cxnSp>
            <p:cxnSp>
              <p:nvCxnSpPr>
                <p:cNvPr id="636" name="Straight Connector 635">
                  <a:extLst>
                    <a:ext uri="{FF2B5EF4-FFF2-40B4-BE49-F238E27FC236}">
                      <a16:creationId xmlns:a16="http://schemas.microsoft.com/office/drawing/2014/main" id="{9162B16E-CB2C-D447-9356-87B6C1626E8A}"/>
                    </a:ext>
                  </a:extLst>
                </p:cNvPr>
                <p:cNvCxnSpPr/>
                <p:nvPr/>
              </p:nvCxnSpPr>
              <p:spPr>
                <a:xfrm>
                  <a:off x="2931664" y="4067691"/>
                  <a:ext cx="424581" cy="0"/>
                </a:xfrm>
                <a:prstGeom prst="line">
                  <a:avLst/>
                </a:prstGeom>
                <a:noFill/>
                <a:ln w="3175" cap="flat" cmpd="sng" algn="ctr">
                  <a:solidFill>
                    <a:srgbClr val="CC0000"/>
                  </a:solidFill>
                  <a:prstDash val="solid"/>
                </a:ln>
                <a:effectLst/>
              </p:spPr>
            </p:cxnSp>
            <p:cxnSp>
              <p:nvCxnSpPr>
                <p:cNvPr id="637" name="Straight Connector 636">
                  <a:extLst>
                    <a:ext uri="{FF2B5EF4-FFF2-40B4-BE49-F238E27FC236}">
                      <a16:creationId xmlns:a16="http://schemas.microsoft.com/office/drawing/2014/main" id="{72EF13CE-F094-AE46-8825-363CCE8D4D99}"/>
                    </a:ext>
                  </a:extLst>
                </p:cNvPr>
                <p:cNvCxnSpPr>
                  <a:stCxn id="634" idx="2"/>
                </p:cNvCxnSpPr>
                <p:nvPr/>
              </p:nvCxnSpPr>
              <p:spPr>
                <a:xfrm flipH="1" flipV="1">
                  <a:off x="3148846" y="4005099"/>
                  <a:ext cx="0" cy="237190"/>
                </a:xfrm>
                <a:prstGeom prst="line">
                  <a:avLst/>
                </a:prstGeom>
                <a:noFill/>
                <a:ln w="3175" cap="flat" cmpd="sng" algn="ctr">
                  <a:solidFill>
                    <a:srgbClr val="CC0000"/>
                  </a:solidFill>
                  <a:prstDash val="solid"/>
                </a:ln>
                <a:effectLst/>
              </p:spPr>
            </p:cxnSp>
          </p:grpSp>
          <p:grpSp>
            <p:nvGrpSpPr>
              <p:cNvPr id="614" name="Group 406">
                <a:extLst>
                  <a:ext uri="{FF2B5EF4-FFF2-40B4-BE49-F238E27FC236}">
                    <a16:creationId xmlns:a16="http://schemas.microsoft.com/office/drawing/2014/main" id="{0BA03DBB-9E31-ED41-B491-F9410189BCC7}"/>
                  </a:ext>
                </a:extLst>
              </p:cNvPr>
              <p:cNvGrpSpPr>
                <a:grpSpLocks/>
              </p:cNvGrpSpPr>
              <p:nvPr/>
            </p:nvGrpSpPr>
            <p:grpSpPr bwMode="auto">
              <a:xfrm>
                <a:off x="3348666" y="2792111"/>
                <a:ext cx="350838" cy="317387"/>
                <a:chOff x="2931664" y="3912603"/>
                <a:chExt cx="430450" cy="329314"/>
              </a:xfrm>
            </p:grpSpPr>
            <p:sp>
              <p:nvSpPr>
                <p:cNvPr id="630" name="Rectangle 629">
                  <a:extLst>
                    <a:ext uri="{FF2B5EF4-FFF2-40B4-BE49-F238E27FC236}">
                      <a16:creationId xmlns:a16="http://schemas.microsoft.com/office/drawing/2014/main" id="{F1EFA42E-9EE1-2C42-B7FE-074F7E0718DD}"/>
                    </a:ext>
                  </a:extLst>
                </p:cNvPr>
                <p:cNvSpPr/>
                <p:nvPr/>
              </p:nvSpPr>
              <p:spPr>
                <a:xfrm>
                  <a:off x="2937508" y="3912861"/>
                  <a:ext cx="424606" cy="329431"/>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631" name="Straight Connector 630">
                  <a:extLst>
                    <a:ext uri="{FF2B5EF4-FFF2-40B4-BE49-F238E27FC236}">
                      <a16:creationId xmlns:a16="http://schemas.microsoft.com/office/drawing/2014/main" id="{C24CBB58-24D5-8F4F-9DCA-1BD16C773ACC}"/>
                    </a:ext>
                  </a:extLst>
                </p:cNvPr>
                <p:cNvCxnSpPr/>
                <p:nvPr/>
              </p:nvCxnSpPr>
              <p:spPr>
                <a:xfrm>
                  <a:off x="2931664" y="4005102"/>
                  <a:ext cx="424606" cy="0"/>
                </a:xfrm>
                <a:prstGeom prst="line">
                  <a:avLst/>
                </a:prstGeom>
                <a:noFill/>
                <a:ln w="3175" cap="flat" cmpd="sng" algn="ctr">
                  <a:solidFill>
                    <a:srgbClr val="CC0000"/>
                  </a:solidFill>
                  <a:prstDash val="solid"/>
                </a:ln>
                <a:effectLst/>
              </p:spPr>
            </p:cxnSp>
            <p:cxnSp>
              <p:nvCxnSpPr>
                <p:cNvPr id="632" name="Straight Connector 631">
                  <a:extLst>
                    <a:ext uri="{FF2B5EF4-FFF2-40B4-BE49-F238E27FC236}">
                      <a16:creationId xmlns:a16="http://schemas.microsoft.com/office/drawing/2014/main" id="{6C95D30C-56CB-C54B-A1AA-B6796069204D}"/>
                    </a:ext>
                  </a:extLst>
                </p:cNvPr>
                <p:cNvCxnSpPr/>
                <p:nvPr/>
              </p:nvCxnSpPr>
              <p:spPr>
                <a:xfrm>
                  <a:off x="2931664" y="4067694"/>
                  <a:ext cx="424606" cy="0"/>
                </a:xfrm>
                <a:prstGeom prst="line">
                  <a:avLst/>
                </a:prstGeom>
                <a:noFill/>
                <a:ln w="3175" cap="flat" cmpd="sng" algn="ctr">
                  <a:solidFill>
                    <a:srgbClr val="CC0000"/>
                  </a:solidFill>
                  <a:prstDash val="solid"/>
                </a:ln>
                <a:effectLst/>
              </p:spPr>
            </p:cxnSp>
            <p:cxnSp>
              <p:nvCxnSpPr>
                <p:cNvPr id="633" name="Straight Connector 632">
                  <a:extLst>
                    <a:ext uri="{FF2B5EF4-FFF2-40B4-BE49-F238E27FC236}">
                      <a16:creationId xmlns:a16="http://schemas.microsoft.com/office/drawing/2014/main" id="{769665D5-2FA8-5949-BBD2-CB31A87F0C6A}"/>
                    </a:ext>
                  </a:extLst>
                </p:cNvPr>
                <p:cNvCxnSpPr>
                  <a:stCxn id="630" idx="2"/>
                </p:cNvCxnSpPr>
                <p:nvPr/>
              </p:nvCxnSpPr>
              <p:spPr>
                <a:xfrm flipH="1" flipV="1">
                  <a:off x="3147863" y="4005102"/>
                  <a:ext cx="1947" cy="237190"/>
                </a:xfrm>
                <a:prstGeom prst="line">
                  <a:avLst/>
                </a:prstGeom>
                <a:noFill/>
                <a:ln w="3175" cap="flat" cmpd="sng" algn="ctr">
                  <a:solidFill>
                    <a:srgbClr val="CC0000"/>
                  </a:solidFill>
                  <a:prstDash val="solid"/>
                </a:ln>
                <a:effectLst/>
              </p:spPr>
            </p:cxnSp>
          </p:grpSp>
          <p:grpSp>
            <p:nvGrpSpPr>
              <p:cNvPr id="615" name="Group 411">
                <a:extLst>
                  <a:ext uri="{FF2B5EF4-FFF2-40B4-BE49-F238E27FC236}">
                    <a16:creationId xmlns:a16="http://schemas.microsoft.com/office/drawing/2014/main" id="{C2E0C0F0-A088-804B-8FC7-0223E6ACFE4A}"/>
                  </a:ext>
                </a:extLst>
              </p:cNvPr>
              <p:cNvGrpSpPr>
                <a:grpSpLocks/>
              </p:cNvGrpSpPr>
              <p:nvPr/>
            </p:nvGrpSpPr>
            <p:grpSpPr bwMode="auto">
              <a:xfrm>
                <a:off x="4182104" y="2792111"/>
                <a:ext cx="350837" cy="317387"/>
                <a:chOff x="2931664" y="3912603"/>
                <a:chExt cx="430450" cy="329314"/>
              </a:xfrm>
            </p:grpSpPr>
            <p:sp>
              <p:nvSpPr>
                <p:cNvPr id="626" name="Rectangle 625">
                  <a:extLst>
                    <a:ext uri="{FF2B5EF4-FFF2-40B4-BE49-F238E27FC236}">
                      <a16:creationId xmlns:a16="http://schemas.microsoft.com/office/drawing/2014/main" id="{432910A3-D517-B541-8E55-8B64D1938FCA}"/>
                    </a:ext>
                  </a:extLst>
                </p:cNvPr>
                <p:cNvSpPr/>
                <p:nvPr/>
              </p:nvSpPr>
              <p:spPr>
                <a:xfrm>
                  <a:off x="2937507" y="3912861"/>
                  <a:ext cx="424607" cy="329431"/>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627" name="Straight Connector 626">
                  <a:extLst>
                    <a:ext uri="{FF2B5EF4-FFF2-40B4-BE49-F238E27FC236}">
                      <a16:creationId xmlns:a16="http://schemas.microsoft.com/office/drawing/2014/main" id="{7B39DF40-EF02-FE42-B7B6-8228C7C37D4C}"/>
                    </a:ext>
                  </a:extLst>
                </p:cNvPr>
                <p:cNvCxnSpPr/>
                <p:nvPr/>
              </p:nvCxnSpPr>
              <p:spPr>
                <a:xfrm>
                  <a:off x="2931664" y="4005102"/>
                  <a:ext cx="424607" cy="0"/>
                </a:xfrm>
                <a:prstGeom prst="line">
                  <a:avLst/>
                </a:prstGeom>
                <a:noFill/>
                <a:ln w="3175" cap="flat" cmpd="sng" algn="ctr">
                  <a:solidFill>
                    <a:srgbClr val="CC0000"/>
                  </a:solidFill>
                  <a:prstDash val="solid"/>
                </a:ln>
                <a:effectLst/>
              </p:spPr>
            </p:cxnSp>
            <p:cxnSp>
              <p:nvCxnSpPr>
                <p:cNvPr id="628" name="Straight Connector 627">
                  <a:extLst>
                    <a:ext uri="{FF2B5EF4-FFF2-40B4-BE49-F238E27FC236}">
                      <a16:creationId xmlns:a16="http://schemas.microsoft.com/office/drawing/2014/main" id="{139037D7-D9A4-8849-A9AD-B0AF003AC93C}"/>
                    </a:ext>
                  </a:extLst>
                </p:cNvPr>
                <p:cNvCxnSpPr/>
                <p:nvPr/>
              </p:nvCxnSpPr>
              <p:spPr>
                <a:xfrm>
                  <a:off x="2931664" y="4067694"/>
                  <a:ext cx="424607" cy="0"/>
                </a:xfrm>
                <a:prstGeom prst="line">
                  <a:avLst/>
                </a:prstGeom>
                <a:noFill/>
                <a:ln w="3175" cap="flat" cmpd="sng" algn="ctr">
                  <a:solidFill>
                    <a:srgbClr val="CC0000"/>
                  </a:solidFill>
                  <a:prstDash val="solid"/>
                </a:ln>
                <a:effectLst/>
              </p:spPr>
            </p:cxnSp>
            <p:cxnSp>
              <p:nvCxnSpPr>
                <p:cNvPr id="629" name="Straight Connector 628">
                  <a:extLst>
                    <a:ext uri="{FF2B5EF4-FFF2-40B4-BE49-F238E27FC236}">
                      <a16:creationId xmlns:a16="http://schemas.microsoft.com/office/drawing/2014/main" id="{1175C58C-5928-2242-B6BA-9262716F374A}"/>
                    </a:ext>
                  </a:extLst>
                </p:cNvPr>
                <p:cNvCxnSpPr>
                  <a:stCxn id="626" idx="2"/>
                </p:cNvCxnSpPr>
                <p:nvPr/>
              </p:nvCxnSpPr>
              <p:spPr>
                <a:xfrm flipH="1" flipV="1">
                  <a:off x="3147863" y="4005102"/>
                  <a:ext cx="1948" cy="237190"/>
                </a:xfrm>
                <a:prstGeom prst="line">
                  <a:avLst/>
                </a:prstGeom>
                <a:noFill/>
                <a:ln w="3175" cap="flat" cmpd="sng" algn="ctr">
                  <a:solidFill>
                    <a:srgbClr val="CC0000"/>
                  </a:solidFill>
                  <a:prstDash val="solid"/>
                </a:ln>
                <a:effectLst/>
              </p:spPr>
            </p:cxnSp>
          </p:grpSp>
          <p:grpSp>
            <p:nvGrpSpPr>
              <p:cNvPr id="616" name="Group 416">
                <a:extLst>
                  <a:ext uri="{FF2B5EF4-FFF2-40B4-BE49-F238E27FC236}">
                    <a16:creationId xmlns:a16="http://schemas.microsoft.com/office/drawing/2014/main" id="{83F96C8C-DAD5-EE46-B616-652B58803011}"/>
                  </a:ext>
                </a:extLst>
              </p:cNvPr>
              <p:cNvGrpSpPr>
                <a:grpSpLocks/>
              </p:cNvGrpSpPr>
              <p:nvPr/>
            </p:nvGrpSpPr>
            <p:grpSpPr bwMode="auto">
              <a:xfrm>
                <a:off x="5374316" y="2795285"/>
                <a:ext cx="349250" cy="317387"/>
                <a:chOff x="2931664" y="3912603"/>
                <a:chExt cx="430450" cy="329314"/>
              </a:xfrm>
            </p:grpSpPr>
            <p:sp>
              <p:nvSpPr>
                <p:cNvPr id="622" name="Rectangle 621">
                  <a:extLst>
                    <a:ext uri="{FF2B5EF4-FFF2-40B4-BE49-F238E27FC236}">
                      <a16:creationId xmlns:a16="http://schemas.microsoft.com/office/drawing/2014/main" id="{26AA9474-8579-BB43-9D7F-A06CED135615}"/>
                    </a:ext>
                  </a:extLst>
                </p:cNvPr>
                <p:cNvSpPr/>
                <p:nvPr/>
              </p:nvSpPr>
              <p:spPr>
                <a:xfrm>
                  <a:off x="2937534" y="3912862"/>
                  <a:ext cx="424580" cy="329431"/>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623" name="Straight Connector 622">
                  <a:extLst>
                    <a:ext uri="{FF2B5EF4-FFF2-40B4-BE49-F238E27FC236}">
                      <a16:creationId xmlns:a16="http://schemas.microsoft.com/office/drawing/2014/main" id="{EEF09EFB-9060-4A43-8519-AE0FB86E5704}"/>
                    </a:ext>
                  </a:extLst>
                </p:cNvPr>
                <p:cNvCxnSpPr/>
                <p:nvPr/>
              </p:nvCxnSpPr>
              <p:spPr>
                <a:xfrm>
                  <a:off x="2931664" y="4005103"/>
                  <a:ext cx="424581" cy="0"/>
                </a:xfrm>
                <a:prstGeom prst="line">
                  <a:avLst/>
                </a:prstGeom>
                <a:noFill/>
                <a:ln w="3175" cap="flat" cmpd="sng" algn="ctr">
                  <a:solidFill>
                    <a:srgbClr val="CC0000"/>
                  </a:solidFill>
                  <a:prstDash val="solid"/>
                </a:ln>
                <a:effectLst/>
              </p:spPr>
            </p:cxnSp>
            <p:cxnSp>
              <p:nvCxnSpPr>
                <p:cNvPr id="624" name="Straight Connector 623">
                  <a:extLst>
                    <a:ext uri="{FF2B5EF4-FFF2-40B4-BE49-F238E27FC236}">
                      <a16:creationId xmlns:a16="http://schemas.microsoft.com/office/drawing/2014/main" id="{6DCF03A3-A7BB-D447-88ED-3F203BF06D2F}"/>
                    </a:ext>
                  </a:extLst>
                </p:cNvPr>
                <p:cNvCxnSpPr/>
                <p:nvPr/>
              </p:nvCxnSpPr>
              <p:spPr>
                <a:xfrm>
                  <a:off x="2931664" y="4067695"/>
                  <a:ext cx="424581" cy="0"/>
                </a:xfrm>
                <a:prstGeom prst="line">
                  <a:avLst/>
                </a:prstGeom>
                <a:noFill/>
                <a:ln w="3175" cap="flat" cmpd="sng" algn="ctr">
                  <a:solidFill>
                    <a:srgbClr val="CC0000"/>
                  </a:solidFill>
                  <a:prstDash val="solid"/>
                </a:ln>
                <a:effectLst/>
              </p:spPr>
            </p:cxnSp>
            <p:cxnSp>
              <p:nvCxnSpPr>
                <p:cNvPr id="625" name="Straight Connector 624">
                  <a:extLst>
                    <a:ext uri="{FF2B5EF4-FFF2-40B4-BE49-F238E27FC236}">
                      <a16:creationId xmlns:a16="http://schemas.microsoft.com/office/drawing/2014/main" id="{436E5D85-A165-8F4C-8E01-98D7AB941B1A}"/>
                    </a:ext>
                  </a:extLst>
                </p:cNvPr>
                <p:cNvCxnSpPr>
                  <a:stCxn id="622" idx="2"/>
                </p:cNvCxnSpPr>
                <p:nvPr/>
              </p:nvCxnSpPr>
              <p:spPr>
                <a:xfrm flipH="1" flipV="1">
                  <a:off x="3148846" y="4005103"/>
                  <a:ext cx="0" cy="237190"/>
                </a:xfrm>
                <a:prstGeom prst="line">
                  <a:avLst/>
                </a:prstGeom>
                <a:noFill/>
                <a:ln w="3175" cap="flat" cmpd="sng" algn="ctr">
                  <a:solidFill>
                    <a:srgbClr val="CC0000"/>
                  </a:solidFill>
                  <a:prstDash val="solid"/>
                </a:ln>
                <a:effectLst/>
              </p:spPr>
            </p:cxnSp>
          </p:grpSp>
          <p:grpSp>
            <p:nvGrpSpPr>
              <p:cNvPr id="617" name="Group 421">
                <a:extLst>
                  <a:ext uri="{FF2B5EF4-FFF2-40B4-BE49-F238E27FC236}">
                    <a16:creationId xmlns:a16="http://schemas.microsoft.com/office/drawing/2014/main" id="{B3361BB7-7F3E-A244-9EEE-76BAF3743B55}"/>
                  </a:ext>
                </a:extLst>
              </p:cNvPr>
              <p:cNvGrpSpPr>
                <a:grpSpLocks/>
              </p:cNvGrpSpPr>
              <p:nvPr/>
            </p:nvGrpSpPr>
            <p:grpSpPr bwMode="auto">
              <a:xfrm>
                <a:off x="6379204" y="2792111"/>
                <a:ext cx="350837" cy="317387"/>
                <a:chOff x="2931664" y="3912603"/>
                <a:chExt cx="430450" cy="329314"/>
              </a:xfrm>
            </p:grpSpPr>
            <p:sp>
              <p:nvSpPr>
                <p:cNvPr id="618" name="Rectangle 617">
                  <a:extLst>
                    <a:ext uri="{FF2B5EF4-FFF2-40B4-BE49-F238E27FC236}">
                      <a16:creationId xmlns:a16="http://schemas.microsoft.com/office/drawing/2014/main" id="{9544BB1A-468F-EB42-B6D9-9D17394D11CB}"/>
                    </a:ext>
                  </a:extLst>
                </p:cNvPr>
                <p:cNvSpPr/>
                <p:nvPr/>
              </p:nvSpPr>
              <p:spPr>
                <a:xfrm>
                  <a:off x="2937507" y="3912861"/>
                  <a:ext cx="424607" cy="329431"/>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619" name="Straight Connector 618">
                  <a:extLst>
                    <a:ext uri="{FF2B5EF4-FFF2-40B4-BE49-F238E27FC236}">
                      <a16:creationId xmlns:a16="http://schemas.microsoft.com/office/drawing/2014/main" id="{E0C9CBDA-5A98-344F-9010-2ADC07A68287}"/>
                    </a:ext>
                  </a:extLst>
                </p:cNvPr>
                <p:cNvCxnSpPr/>
                <p:nvPr/>
              </p:nvCxnSpPr>
              <p:spPr>
                <a:xfrm>
                  <a:off x="2931664" y="4005102"/>
                  <a:ext cx="424607" cy="0"/>
                </a:xfrm>
                <a:prstGeom prst="line">
                  <a:avLst/>
                </a:prstGeom>
                <a:noFill/>
                <a:ln w="3175" cap="flat" cmpd="sng" algn="ctr">
                  <a:solidFill>
                    <a:srgbClr val="CC0000"/>
                  </a:solidFill>
                  <a:prstDash val="solid"/>
                </a:ln>
                <a:effectLst/>
              </p:spPr>
            </p:cxnSp>
            <p:cxnSp>
              <p:nvCxnSpPr>
                <p:cNvPr id="620" name="Straight Connector 619">
                  <a:extLst>
                    <a:ext uri="{FF2B5EF4-FFF2-40B4-BE49-F238E27FC236}">
                      <a16:creationId xmlns:a16="http://schemas.microsoft.com/office/drawing/2014/main" id="{6ABCC3E0-D16E-F045-B191-6DBE3FEDF800}"/>
                    </a:ext>
                  </a:extLst>
                </p:cNvPr>
                <p:cNvCxnSpPr/>
                <p:nvPr/>
              </p:nvCxnSpPr>
              <p:spPr>
                <a:xfrm>
                  <a:off x="2931664" y="4067694"/>
                  <a:ext cx="424607" cy="0"/>
                </a:xfrm>
                <a:prstGeom prst="line">
                  <a:avLst/>
                </a:prstGeom>
                <a:noFill/>
                <a:ln w="3175" cap="flat" cmpd="sng" algn="ctr">
                  <a:solidFill>
                    <a:srgbClr val="CC0000"/>
                  </a:solidFill>
                  <a:prstDash val="solid"/>
                </a:ln>
                <a:effectLst/>
              </p:spPr>
            </p:cxnSp>
            <p:cxnSp>
              <p:nvCxnSpPr>
                <p:cNvPr id="621" name="Straight Connector 620">
                  <a:extLst>
                    <a:ext uri="{FF2B5EF4-FFF2-40B4-BE49-F238E27FC236}">
                      <a16:creationId xmlns:a16="http://schemas.microsoft.com/office/drawing/2014/main" id="{ACAC7A61-3B84-D649-9CBA-582DC70E220C}"/>
                    </a:ext>
                  </a:extLst>
                </p:cNvPr>
                <p:cNvCxnSpPr>
                  <a:stCxn id="618" idx="2"/>
                </p:cNvCxnSpPr>
                <p:nvPr/>
              </p:nvCxnSpPr>
              <p:spPr>
                <a:xfrm flipH="1" flipV="1">
                  <a:off x="3147863" y="4005102"/>
                  <a:ext cx="1948" cy="237190"/>
                </a:xfrm>
                <a:prstGeom prst="line">
                  <a:avLst/>
                </a:prstGeom>
                <a:noFill/>
                <a:ln w="3175" cap="flat" cmpd="sng" algn="ctr">
                  <a:solidFill>
                    <a:srgbClr val="CC0000"/>
                  </a:solidFill>
                  <a:prstDash val="solid"/>
                </a:ln>
                <a:effectLst/>
              </p:spPr>
            </p:cxnSp>
          </p:grpSp>
        </p:grpSp>
        <p:grpSp>
          <p:nvGrpSpPr>
            <p:cNvPr id="381" name="Group 380">
              <a:extLst>
                <a:ext uri="{FF2B5EF4-FFF2-40B4-BE49-F238E27FC236}">
                  <a16:creationId xmlns:a16="http://schemas.microsoft.com/office/drawing/2014/main" id="{73E9270F-9772-3547-8D3A-075B55009534}"/>
                </a:ext>
              </a:extLst>
            </p:cNvPr>
            <p:cNvGrpSpPr/>
            <p:nvPr/>
          </p:nvGrpSpPr>
          <p:grpSpPr>
            <a:xfrm>
              <a:off x="1856416" y="3244261"/>
              <a:ext cx="5211763" cy="2739614"/>
              <a:chOff x="1856416" y="3709935"/>
              <a:chExt cx="5211763" cy="2739614"/>
            </a:xfrm>
          </p:grpSpPr>
          <p:sp>
            <p:nvSpPr>
              <p:cNvPr id="503" name="Freeform 502">
                <a:extLst>
                  <a:ext uri="{FF2B5EF4-FFF2-40B4-BE49-F238E27FC236}">
                    <a16:creationId xmlns:a16="http://schemas.microsoft.com/office/drawing/2014/main" id="{C206A3DD-781F-3F45-81D5-9EEC12668B4C}"/>
                  </a:ext>
                </a:extLst>
              </p:cNvPr>
              <p:cNvSpPr/>
              <p:nvPr/>
            </p:nvSpPr>
            <p:spPr>
              <a:xfrm>
                <a:off x="1876731" y="5330139"/>
                <a:ext cx="1280789" cy="75908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4" name="Freeform 503">
                <a:extLst>
                  <a:ext uri="{FF2B5EF4-FFF2-40B4-BE49-F238E27FC236}">
                    <a16:creationId xmlns:a16="http://schemas.microsoft.com/office/drawing/2014/main" id="{CE7F88D8-59A6-794C-B854-DAF873B26405}"/>
                  </a:ext>
                </a:extLst>
              </p:cNvPr>
              <p:cNvSpPr/>
              <p:nvPr/>
            </p:nvSpPr>
            <p:spPr>
              <a:xfrm>
                <a:off x="6202668" y="5429198"/>
                <a:ext cx="865511" cy="55382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5" name="Freeform 504">
                <a:extLst>
                  <a:ext uri="{FF2B5EF4-FFF2-40B4-BE49-F238E27FC236}">
                    <a16:creationId xmlns:a16="http://schemas.microsoft.com/office/drawing/2014/main" id="{F0C62203-8E22-B24C-B44E-F016AA0DFF4C}"/>
                  </a:ext>
                </a:extLst>
              </p:cNvPr>
              <p:cNvSpPr/>
              <p:nvPr/>
            </p:nvSpPr>
            <p:spPr>
              <a:xfrm>
                <a:off x="5378281" y="5449835"/>
                <a:ext cx="675485" cy="89677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6" name="Freeform 505">
                <a:extLst>
                  <a:ext uri="{FF2B5EF4-FFF2-40B4-BE49-F238E27FC236}">
                    <a16:creationId xmlns:a16="http://schemas.microsoft.com/office/drawing/2014/main" id="{F4BF3576-E79F-B648-84BB-B323AFF844E4}"/>
                  </a:ext>
                </a:extLst>
              </p:cNvPr>
              <p:cNvSpPr/>
              <p:nvPr/>
            </p:nvSpPr>
            <p:spPr>
              <a:xfrm>
                <a:off x="4340854" y="5470471"/>
                <a:ext cx="514350" cy="40184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07" name="Freeform 506">
                <a:extLst>
                  <a:ext uri="{FF2B5EF4-FFF2-40B4-BE49-F238E27FC236}">
                    <a16:creationId xmlns:a16="http://schemas.microsoft.com/office/drawing/2014/main" id="{2A87492E-A6B9-F244-AAD3-9ABEDBD26626}"/>
                  </a:ext>
                </a:extLst>
              </p:cNvPr>
              <p:cNvSpPr/>
              <p:nvPr/>
            </p:nvSpPr>
            <p:spPr>
              <a:xfrm>
                <a:off x="3561391" y="5433960"/>
                <a:ext cx="573725" cy="1015589"/>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508" name="Group 507">
                <a:extLst>
                  <a:ext uri="{FF2B5EF4-FFF2-40B4-BE49-F238E27FC236}">
                    <a16:creationId xmlns:a16="http://schemas.microsoft.com/office/drawing/2014/main" id="{8FC16B8F-6700-054C-A170-9BD03044165E}"/>
                  </a:ext>
                </a:extLst>
              </p:cNvPr>
              <p:cNvGrpSpPr/>
              <p:nvPr/>
            </p:nvGrpSpPr>
            <p:grpSpPr>
              <a:xfrm>
                <a:off x="1856416" y="3709935"/>
                <a:ext cx="1049338" cy="1739900"/>
                <a:chOff x="1856416" y="3709935"/>
                <a:chExt cx="1049338" cy="1739900"/>
              </a:xfrm>
            </p:grpSpPr>
            <p:sp>
              <p:nvSpPr>
                <p:cNvPr id="593" name="Rectangle 592">
                  <a:extLst>
                    <a:ext uri="{FF2B5EF4-FFF2-40B4-BE49-F238E27FC236}">
                      <a16:creationId xmlns:a16="http://schemas.microsoft.com/office/drawing/2014/main" id="{2BEE1A12-C335-1D4D-91C9-FEB6C1040ED7}"/>
                    </a:ext>
                  </a:extLst>
                </p:cNvPr>
                <p:cNvSpPr/>
                <p:nvPr/>
              </p:nvSpPr>
              <p:spPr bwMode="auto">
                <a:xfrm rot="10800000">
                  <a:off x="1867529" y="3957585"/>
                  <a:ext cx="1027112" cy="611090"/>
                </a:xfrm>
                <a:prstGeom prst="rect">
                  <a:avLst/>
                </a:prstGeom>
                <a:gradFill rotWithShape="1">
                  <a:gsLst>
                    <a:gs pos="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594" name="Group 498">
                  <a:extLst>
                    <a:ext uri="{FF2B5EF4-FFF2-40B4-BE49-F238E27FC236}">
                      <a16:creationId xmlns:a16="http://schemas.microsoft.com/office/drawing/2014/main" id="{BEFE5E65-2A61-044F-9B93-9366C8CED226}"/>
                    </a:ext>
                  </a:extLst>
                </p:cNvPr>
                <p:cNvGrpSpPr>
                  <a:grpSpLocks/>
                </p:cNvGrpSpPr>
                <p:nvPr/>
              </p:nvGrpSpPr>
              <p:grpSpPr bwMode="auto">
                <a:xfrm>
                  <a:off x="1858805" y="5088863"/>
                  <a:ext cx="1035373" cy="360972"/>
                  <a:chOff x="4128636" y="3606589"/>
                  <a:chExt cx="568145" cy="338667"/>
                </a:xfrm>
              </p:grpSpPr>
              <p:sp>
                <p:nvSpPr>
                  <p:cNvPr id="608" name="Oval 607">
                    <a:extLst>
                      <a:ext uri="{FF2B5EF4-FFF2-40B4-BE49-F238E27FC236}">
                        <a16:creationId xmlns:a16="http://schemas.microsoft.com/office/drawing/2014/main" id="{7AF13E97-5B0D-914A-8801-F1496B880FB8}"/>
                      </a:ext>
                    </a:extLst>
                  </p:cNvPr>
                  <p:cNvSpPr/>
                  <p:nvPr/>
                </p:nvSpPr>
                <p:spPr>
                  <a:xfrm>
                    <a:off x="4129067" y="3720356"/>
                    <a:ext cx="567968" cy="2249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09" name="Rectangle 608">
                    <a:extLst>
                      <a:ext uri="{FF2B5EF4-FFF2-40B4-BE49-F238E27FC236}">
                        <a16:creationId xmlns:a16="http://schemas.microsoft.com/office/drawing/2014/main" id="{98B014A3-18C1-6B43-897A-C8439EAF148C}"/>
                      </a:ext>
                    </a:extLst>
                  </p:cNvPr>
                  <p:cNvSpPr/>
                  <p:nvPr/>
                </p:nvSpPr>
                <p:spPr>
                  <a:xfrm>
                    <a:off x="4129067" y="3720356"/>
                    <a:ext cx="567968" cy="111705"/>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10" name="Oval 609">
                    <a:extLst>
                      <a:ext uri="{FF2B5EF4-FFF2-40B4-BE49-F238E27FC236}">
                        <a16:creationId xmlns:a16="http://schemas.microsoft.com/office/drawing/2014/main" id="{B004449A-6A4A-9C42-BE72-A9DF2160EC37}"/>
                      </a:ext>
                    </a:extLst>
                  </p:cNvPr>
                  <p:cNvSpPr/>
                  <p:nvPr/>
                </p:nvSpPr>
                <p:spPr>
                  <a:xfrm>
                    <a:off x="4129067" y="3607161"/>
                    <a:ext cx="567968" cy="22490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611" name="Straight Connector 610">
                    <a:extLst>
                      <a:ext uri="{FF2B5EF4-FFF2-40B4-BE49-F238E27FC236}">
                        <a16:creationId xmlns:a16="http://schemas.microsoft.com/office/drawing/2014/main" id="{50B68D52-14FC-3D41-B18D-DACFF1DCDFC5}"/>
                      </a:ext>
                    </a:extLst>
                  </p:cNvPr>
                  <p:cNvCxnSpPr/>
                  <p:nvPr/>
                </p:nvCxnSpPr>
                <p:spPr>
                  <a:xfrm>
                    <a:off x="4697035" y="3720356"/>
                    <a:ext cx="0" cy="111705"/>
                  </a:xfrm>
                  <a:prstGeom prst="line">
                    <a:avLst/>
                  </a:prstGeom>
                  <a:noFill/>
                  <a:ln w="6350" cap="flat" cmpd="sng" algn="ctr">
                    <a:solidFill>
                      <a:srgbClr val="000000"/>
                    </a:solidFill>
                    <a:prstDash val="solid"/>
                  </a:ln>
                  <a:effectLst/>
                </p:spPr>
              </p:cxnSp>
              <p:cxnSp>
                <p:nvCxnSpPr>
                  <p:cNvPr id="612" name="Straight Connector 611">
                    <a:extLst>
                      <a:ext uri="{FF2B5EF4-FFF2-40B4-BE49-F238E27FC236}">
                        <a16:creationId xmlns:a16="http://schemas.microsoft.com/office/drawing/2014/main" id="{5822DF61-F7C6-3746-AA39-123010E3C5F3}"/>
                      </a:ext>
                    </a:extLst>
                  </p:cNvPr>
                  <p:cNvCxnSpPr/>
                  <p:nvPr/>
                </p:nvCxnSpPr>
                <p:spPr>
                  <a:xfrm>
                    <a:off x="4129067" y="3720356"/>
                    <a:ext cx="0" cy="111705"/>
                  </a:xfrm>
                  <a:prstGeom prst="line">
                    <a:avLst/>
                  </a:prstGeom>
                  <a:noFill/>
                  <a:ln w="6350" cap="flat" cmpd="sng" algn="ctr">
                    <a:solidFill>
                      <a:srgbClr val="000000"/>
                    </a:solidFill>
                    <a:prstDash val="solid"/>
                  </a:ln>
                  <a:effectLst/>
                </p:spPr>
              </p:cxnSp>
            </p:grpSp>
            <p:sp>
              <p:nvSpPr>
                <p:cNvPr id="595" name="Rectangle 594">
                  <a:extLst>
                    <a:ext uri="{FF2B5EF4-FFF2-40B4-BE49-F238E27FC236}">
                      <a16:creationId xmlns:a16="http://schemas.microsoft.com/office/drawing/2014/main" id="{5D920E34-9691-2C4D-AEA7-7E0C7835E894}"/>
                    </a:ext>
                  </a:extLst>
                </p:cNvPr>
                <p:cNvSpPr/>
                <p:nvPr/>
              </p:nvSpPr>
              <p:spPr bwMode="auto">
                <a:xfrm>
                  <a:off x="1877054" y="4704509"/>
                  <a:ext cx="1028700" cy="523075"/>
                </a:xfrm>
                <a:prstGeom prst="rect">
                  <a:avLst/>
                </a:prstGeom>
                <a:gradFill rotWithShape="1">
                  <a:gsLst>
                    <a:gs pos="0">
                      <a:srgbClr val="3333CC">
                        <a:lumMod val="60000"/>
                        <a:lumOff val="40000"/>
                        <a:alpha val="62000"/>
                      </a:srgbClr>
                    </a:gs>
                    <a:gs pos="5400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96" name="Straight Connector 595">
                  <a:extLst>
                    <a:ext uri="{FF2B5EF4-FFF2-40B4-BE49-F238E27FC236}">
                      <a16:creationId xmlns:a16="http://schemas.microsoft.com/office/drawing/2014/main" id="{DA168EF0-8DF1-8546-B1A6-90116F77408E}"/>
                    </a:ext>
                  </a:extLst>
                </p:cNvPr>
                <p:cNvCxnSpPr/>
                <p:nvPr/>
              </p:nvCxnSpPr>
              <p:spPr bwMode="auto">
                <a:xfrm>
                  <a:off x="1861179" y="3981398"/>
                  <a:ext cx="17462" cy="1301750"/>
                </a:xfrm>
                <a:prstGeom prst="line">
                  <a:avLst/>
                </a:prstGeom>
                <a:noFill/>
                <a:ln w="3175" cap="flat" cmpd="sng" algn="ctr">
                  <a:solidFill>
                    <a:srgbClr val="000000"/>
                  </a:solidFill>
                  <a:prstDash val="sysDash"/>
                </a:ln>
                <a:effectLst/>
              </p:spPr>
            </p:cxnSp>
            <p:cxnSp>
              <p:nvCxnSpPr>
                <p:cNvPr id="597" name="Straight Connector 596">
                  <a:extLst>
                    <a:ext uri="{FF2B5EF4-FFF2-40B4-BE49-F238E27FC236}">
                      <a16:creationId xmlns:a16="http://schemas.microsoft.com/office/drawing/2014/main" id="{AAAA830A-9E09-3744-8C30-8299A87C685D}"/>
                    </a:ext>
                  </a:extLst>
                </p:cNvPr>
                <p:cNvCxnSpPr/>
                <p:nvPr/>
              </p:nvCxnSpPr>
              <p:spPr bwMode="auto">
                <a:xfrm flipH="1">
                  <a:off x="2894641" y="3971873"/>
                  <a:ext cx="6350" cy="1270000"/>
                </a:xfrm>
                <a:prstGeom prst="line">
                  <a:avLst/>
                </a:prstGeom>
                <a:noFill/>
                <a:ln w="3175" cap="flat" cmpd="sng" algn="ctr">
                  <a:solidFill>
                    <a:srgbClr val="000000"/>
                  </a:solidFill>
                  <a:prstDash val="sysDash"/>
                </a:ln>
                <a:effectLst/>
              </p:spPr>
            </p:cxnSp>
            <p:grpSp>
              <p:nvGrpSpPr>
                <p:cNvPr id="598" name="Group 504">
                  <a:extLst>
                    <a:ext uri="{FF2B5EF4-FFF2-40B4-BE49-F238E27FC236}">
                      <a16:creationId xmlns:a16="http://schemas.microsoft.com/office/drawing/2014/main" id="{420ED91E-6610-0642-B473-7E9816D8673D}"/>
                    </a:ext>
                  </a:extLst>
                </p:cNvPr>
                <p:cNvGrpSpPr>
                  <a:grpSpLocks/>
                </p:cNvGrpSpPr>
                <p:nvPr/>
              </p:nvGrpSpPr>
              <p:grpSpPr bwMode="auto">
                <a:xfrm>
                  <a:off x="1856416" y="3709935"/>
                  <a:ext cx="1044712" cy="399063"/>
                  <a:chOff x="2183302" y="1574638"/>
                  <a:chExt cx="1200154" cy="430218"/>
                </a:xfrm>
              </p:grpSpPr>
              <p:sp>
                <p:nvSpPr>
                  <p:cNvPr id="599" name="Oval 598">
                    <a:extLst>
                      <a:ext uri="{FF2B5EF4-FFF2-40B4-BE49-F238E27FC236}">
                        <a16:creationId xmlns:a16="http://schemas.microsoft.com/office/drawing/2014/main" id="{6782D901-8338-474E-A671-E65AD2254948}"/>
                      </a:ext>
                    </a:extLst>
                  </p:cNvPr>
                  <p:cNvSpPr/>
                  <p:nvPr/>
                </p:nvSpPr>
                <p:spPr bwMode="auto">
                  <a:xfrm flipV="1">
                    <a:off x="2185126" y="1689305"/>
                    <a:ext cx="1196349" cy="314904"/>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600" name="Rectangle 599">
                    <a:extLst>
                      <a:ext uri="{FF2B5EF4-FFF2-40B4-BE49-F238E27FC236}">
                        <a16:creationId xmlns:a16="http://schemas.microsoft.com/office/drawing/2014/main" id="{92891312-A067-2249-9EAB-2F8E46311B4B}"/>
                      </a:ext>
                    </a:extLst>
                  </p:cNvPr>
                  <p:cNvSpPr/>
                  <p:nvPr/>
                </p:nvSpPr>
                <p:spPr bwMode="auto">
                  <a:xfrm>
                    <a:off x="2183302" y="1735513"/>
                    <a:ext cx="1198173" cy="11295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01" name="Oval 600">
                    <a:extLst>
                      <a:ext uri="{FF2B5EF4-FFF2-40B4-BE49-F238E27FC236}">
                        <a16:creationId xmlns:a16="http://schemas.microsoft.com/office/drawing/2014/main" id="{A01101C7-610C-9C43-89AE-DBE1651E695D}"/>
                      </a:ext>
                    </a:extLst>
                  </p:cNvPr>
                  <p:cNvSpPr/>
                  <p:nvPr/>
                </p:nvSpPr>
                <p:spPr bwMode="auto">
                  <a:xfrm flipV="1">
                    <a:off x="2183302" y="1574638"/>
                    <a:ext cx="1196349" cy="314904"/>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602" name="Freeform 601">
                    <a:extLst>
                      <a:ext uri="{FF2B5EF4-FFF2-40B4-BE49-F238E27FC236}">
                        <a16:creationId xmlns:a16="http://schemas.microsoft.com/office/drawing/2014/main" id="{EBACFFAE-6ECE-8C45-8C2A-01FA93565327}"/>
                      </a:ext>
                    </a:extLst>
                  </p:cNvPr>
                  <p:cNvSpPr/>
                  <p:nvPr/>
                </p:nvSpPr>
                <p:spPr bwMode="auto">
                  <a:xfrm>
                    <a:off x="2489684" y="1670478"/>
                    <a:ext cx="581762" cy="15745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03" name="Freeform 602">
                    <a:extLst>
                      <a:ext uri="{FF2B5EF4-FFF2-40B4-BE49-F238E27FC236}">
                        <a16:creationId xmlns:a16="http://schemas.microsoft.com/office/drawing/2014/main" id="{BDBC7A67-3BED-F947-BE5D-A359B603419B}"/>
                      </a:ext>
                    </a:extLst>
                  </p:cNvPr>
                  <p:cNvSpPr/>
                  <p:nvPr/>
                </p:nvSpPr>
                <p:spPr bwMode="auto">
                  <a:xfrm>
                    <a:off x="2429502" y="1629404"/>
                    <a:ext cx="703949" cy="111244"/>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04" name="Freeform 603">
                    <a:extLst>
                      <a:ext uri="{FF2B5EF4-FFF2-40B4-BE49-F238E27FC236}">
                        <a16:creationId xmlns:a16="http://schemas.microsoft.com/office/drawing/2014/main" id="{BD3D6544-470D-3A40-B2A3-8578CA294121}"/>
                      </a:ext>
                    </a:extLst>
                  </p:cNvPr>
                  <p:cNvSpPr/>
                  <p:nvPr/>
                </p:nvSpPr>
                <p:spPr bwMode="auto">
                  <a:xfrm>
                    <a:off x="2892723" y="1723534"/>
                    <a:ext cx="257142" cy="958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605" name="Freeform 604">
                    <a:extLst>
                      <a:ext uri="{FF2B5EF4-FFF2-40B4-BE49-F238E27FC236}">
                        <a16:creationId xmlns:a16="http://schemas.microsoft.com/office/drawing/2014/main" id="{F7B36B8F-0877-D849-BC58-985D530F119A}"/>
                      </a:ext>
                    </a:extLst>
                  </p:cNvPr>
                  <p:cNvSpPr/>
                  <p:nvPr/>
                </p:nvSpPr>
                <p:spPr bwMode="auto">
                  <a:xfrm>
                    <a:off x="2416736" y="1725244"/>
                    <a:ext cx="255318" cy="94130"/>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606" name="Straight Connector 605">
                    <a:extLst>
                      <a:ext uri="{FF2B5EF4-FFF2-40B4-BE49-F238E27FC236}">
                        <a16:creationId xmlns:a16="http://schemas.microsoft.com/office/drawing/2014/main" id="{51B061F1-9EFA-EB4D-B63E-D2CEF36B3501}"/>
                      </a:ext>
                    </a:extLst>
                  </p:cNvPr>
                  <p:cNvCxnSpPr>
                    <a:endCxn id="601" idx="2"/>
                  </p:cNvCxnSpPr>
                  <p:nvPr/>
                </p:nvCxnSpPr>
                <p:spPr bwMode="auto">
                  <a:xfrm flipH="1" flipV="1">
                    <a:off x="2183302" y="1732090"/>
                    <a:ext cx="1824" cy="12151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607" name="Straight Connector 606">
                    <a:extLst>
                      <a:ext uri="{FF2B5EF4-FFF2-40B4-BE49-F238E27FC236}">
                        <a16:creationId xmlns:a16="http://schemas.microsoft.com/office/drawing/2014/main" id="{ADFA37E7-94CA-D64E-990E-04A266FD092C}"/>
                      </a:ext>
                    </a:extLst>
                  </p:cNvPr>
                  <p:cNvCxnSpPr/>
                  <p:nvPr/>
                </p:nvCxnSpPr>
                <p:spPr bwMode="auto">
                  <a:xfrm flipH="1" flipV="1">
                    <a:off x="3381475" y="1728667"/>
                    <a:ext cx="1823" cy="12151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grpSp>
            <p:nvGrpSpPr>
              <p:cNvPr id="509" name="Group 508">
                <a:extLst>
                  <a:ext uri="{FF2B5EF4-FFF2-40B4-BE49-F238E27FC236}">
                    <a16:creationId xmlns:a16="http://schemas.microsoft.com/office/drawing/2014/main" id="{78747774-2A84-8E48-BCCC-680836015C73}"/>
                  </a:ext>
                </a:extLst>
              </p:cNvPr>
              <p:cNvGrpSpPr/>
              <p:nvPr/>
            </p:nvGrpSpPr>
            <p:grpSpPr>
              <a:xfrm>
                <a:off x="3566154" y="3862335"/>
                <a:ext cx="514350" cy="1670050"/>
                <a:chOff x="3566154" y="3862335"/>
                <a:chExt cx="514350" cy="1670050"/>
              </a:xfrm>
            </p:grpSpPr>
            <p:sp>
              <p:nvSpPr>
                <p:cNvPr id="573" name="Rectangle 572">
                  <a:extLst>
                    <a:ext uri="{FF2B5EF4-FFF2-40B4-BE49-F238E27FC236}">
                      <a16:creationId xmlns:a16="http://schemas.microsoft.com/office/drawing/2014/main" id="{0D3EDF85-78E4-CE40-93B0-38AD4A67282F}"/>
                    </a:ext>
                  </a:extLst>
                </p:cNvPr>
                <p:cNvSpPr/>
                <p:nvPr/>
              </p:nvSpPr>
              <p:spPr bwMode="auto">
                <a:xfrm rot="10800000">
                  <a:off x="3569201" y="3946092"/>
                  <a:ext cx="498084" cy="628647"/>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74" name="Straight Connector 573">
                  <a:extLst>
                    <a:ext uri="{FF2B5EF4-FFF2-40B4-BE49-F238E27FC236}">
                      <a16:creationId xmlns:a16="http://schemas.microsoft.com/office/drawing/2014/main" id="{2A707CF0-2F93-B841-AF6A-CBBEAFA5E90C}"/>
                    </a:ext>
                  </a:extLst>
                </p:cNvPr>
                <p:cNvCxnSpPr/>
                <p:nvPr/>
              </p:nvCxnSpPr>
              <p:spPr bwMode="auto">
                <a:xfrm flipH="1">
                  <a:off x="4078916" y="4019498"/>
                  <a:ext cx="1588" cy="1365250"/>
                </a:xfrm>
                <a:prstGeom prst="line">
                  <a:avLst/>
                </a:prstGeom>
                <a:noFill/>
                <a:ln w="3175" cap="flat" cmpd="sng" algn="ctr">
                  <a:solidFill>
                    <a:srgbClr val="000000"/>
                  </a:solidFill>
                  <a:prstDash val="sysDash"/>
                </a:ln>
                <a:effectLst/>
              </p:spPr>
            </p:cxnSp>
            <p:grpSp>
              <p:nvGrpSpPr>
                <p:cNvPr id="575" name="Group 552">
                  <a:extLst>
                    <a:ext uri="{FF2B5EF4-FFF2-40B4-BE49-F238E27FC236}">
                      <a16:creationId xmlns:a16="http://schemas.microsoft.com/office/drawing/2014/main" id="{FDAAEFEC-B4C2-F14D-AF89-9AF76CB979A6}"/>
                    </a:ext>
                  </a:extLst>
                </p:cNvPr>
                <p:cNvGrpSpPr>
                  <a:grpSpLocks/>
                </p:cNvGrpSpPr>
                <p:nvPr/>
              </p:nvGrpSpPr>
              <p:grpSpPr bwMode="auto">
                <a:xfrm>
                  <a:off x="3571302" y="5310688"/>
                  <a:ext cx="507588" cy="221697"/>
                  <a:chOff x="4128636" y="3606589"/>
                  <a:chExt cx="568145" cy="338667"/>
                </a:xfrm>
              </p:grpSpPr>
              <p:sp>
                <p:nvSpPr>
                  <p:cNvPr id="588" name="Oval 587">
                    <a:extLst>
                      <a:ext uri="{FF2B5EF4-FFF2-40B4-BE49-F238E27FC236}">
                        <a16:creationId xmlns:a16="http://schemas.microsoft.com/office/drawing/2014/main" id="{11471EEA-C236-8945-B0D0-8DE6F9290AF4}"/>
                      </a:ext>
                    </a:extLst>
                  </p:cNvPr>
                  <p:cNvSpPr/>
                  <p:nvPr/>
                </p:nvSpPr>
                <p:spPr>
                  <a:xfrm>
                    <a:off x="4128204" y="3719724"/>
                    <a:ext cx="568606" cy="225532"/>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89" name="Rectangle 588">
                    <a:extLst>
                      <a:ext uri="{FF2B5EF4-FFF2-40B4-BE49-F238E27FC236}">
                        <a16:creationId xmlns:a16="http://schemas.microsoft.com/office/drawing/2014/main" id="{44E3590E-E2F6-E149-B86A-CAB9B96983FB}"/>
                      </a:ext>
                    </a:extLst>
                  </p:cNvPr>
                  <p:cNvSpPr/>
                  <p:nvPr/>
                </p:nvSpPr>
                <p:spPr>
                  <a:xfrm>
                    <a:off x="4128204" y="3719724"/>
                    <a:ext cx="568606" cy="11155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90" name="Oval 589">
                    <a:extLst>
                      <a:ext uri="{FF2B5EF4-FFF2-40B4-BE49-F238E27FC236}">
                        <a16:creationId xmlns:a16="http://schemas.microsoft.com/office/drawing/2014/main" id="{78F60FB5-F746-324B-AD08-4B5084D26A36}"/>
                      </a:ext>
                    </a:extLst>
                  </p:cNvPr>
                  <p:cNvSpPr/>
                  <p:nvPr/>
                </p:nvSpPr>
                <p:spPr>
                  <a:xfrm>
                    <a:off x="4128204" y="3605744"/>
                    <a:ext cx="568606" cy="225534"/>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91" name="Straight Connector 590">
                    <a:extLst>
                      <a:ext uri="{FF2B5EF4-FFF2-40B4-BE49-F238E27FC236}">
                        <a16:creationId xmlns:a16="http://schemas.microsoft.com/office/drawing/2014/main" id="{8347E1A2-6B79-0F47-9BEA-21325C495F59}"/>
                      </a:ext>
                    </a:extLst>
                  </p:cNvPr>
                  <p:cNvCxnSpPr/>
                  <p:nvPr/>
                </p:nvCxnSpPr>
                <p:spPr>
                  <a:xfrm>
                    <a:off x="4696810" y="3719724"/>
                    <a:ext cx="0" cy="111554"/>
                  </a:xfrm>
                  <a:prstGeom prst="line">
                    <a:avLst/>
                  </a:prstGeom>
                  <a:noFill/>
                  <a:ln w="6350" cap="flat" cmpd="sng" algn="ctr">
                    <a:solidFill>
                      <a:srgbClr val="000000"/>
                    </a:solidFill>
                    <a:prstDash val="solid"/>
                  </a:ln>
                  <a:effectLst/>
                </p:spPr>
              </p:cxnSp>
              <p:cxnSp>
                <p:nvCxnSpPr>
                  <p:cNvPr id="592" name="Straight Connector 591">
                    <a:extLst>
                      <a:ext uri="{FF2B5EF4-FFF2-40B4-BE49-F238E27FC236}">
                        <a16:creationId xmlns:a16="http://schemas.microsoft.com/office/drawing/2014/main" id="{3B9F9A88-616E-7145-94F3-6C9E5DA22268}"/>
                      </a:ext>
                    </a:extLst>
                  </p:cNvPr>
                  <p:cNvCxnSpPr/>
                  <p:nvPr/>
                </p:nvCxnSpPr>
                <p:spPr>
                  <a:xfrm>
                    <a:off x="4128204" y="3719724"/>
                    <a:ext cx="0" cy="111554"/>
                  </a:xfrm>
                  <a:prstGeom prst="line">
                    <a:avLst/>
                  </a:prstGeom>
                  <a:noFill/>
                  <a:ln w="6350" cap="flat" cmpd="sng" algn="ctr">
                    <a:solidFill>
                      <a:srgbClr val="000000"/>
                    </a:solidFill>
                    <a:prstDash val="solid"/>
                  </a:ln>
                  <a:effectLst/>
                </p:spPr>
              </p:cxnSp>
            </p:grpSp>
            <p:sp>
              <p:nvSpPr>
                <p:cNvPr id="576" name="Rectangle 575">
                  <a:extLst>
                    <a:ext uri="{FF2B5EF4-FFF2-40B4-BE49-F238E27FC236}">
                      <a16:creationId xmlns:a16="http://schemas.microsoft.com/office/drawing/2014/main" id="{CE0E499F-CD57-9248-85F9-E6EF2BC502E0}"/>
                    </a:ext>
                  </a:extLst>
                </p:cNvPr>
                <p:cNvSpPr/>
                <p:nvPr/>
              </p:nvSpPr>
              <p:spPr bwMode="auto">
                <a:xfrm>
                  <a:off x="3572504" y="4575123"/>
                  <a:ext cx="496887" cy="812800"/>
                </a:xfrm>
                <a:prstGeom prst="rect">
                  <a:avLst/>
                </a:prstGeom>
                <a:gradFill rotWithShape="1">
                  <a:gsLst>
                    <a:gs pos="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77" name="Straight Connector 576">
                  <a:extLst>
                    <a:ext uri="{FF2B5EF4-FFF2-40B4-BE49-F238E27FC236}">
                      <a16:creationId xmlns:a16="http://schemas.microsoft.com/office/drawing/2014/main" id="{B694157C-0E59-4847-9731-83D537BBB638}"/>
                    </a:ext>
                  </a:extLst>
                </p:cNvPr>
                <p:cNvCxnSpPr/>
                <p:nvPr/>
              </p:nvCxnSpPr>
              <p:spPr bwMode="auto">
                <a:xfrm flipH="1">
                  <a:off x="3566154" y="4027435"/>
                  <a:ext cx="3175" cy="1450975"/>
                </a:xfrm>
                <a:prstGeom prst="line">
                  <a:avLst/>
                </a:prstGeom>
                <a:noFill/>
                <a:ln w="3175" cap="flat" cmpd="sng" algn="ctr">
                  <a:solidFill>
                    <a:srgbClr val="000000"/>
                  </a:solidFill>
                  <a:prstDash val="sysDash"/>
                </a:ln>
                <a:effectLst/>
              </p:spPr>
            </p:cxnSp>
            <p:grpSp>
              <p:nvGrpSpPr>
                <p:cNvPr id="578" name="Group 538">
                  <a:extLst>
                    <a:ext uri="{FF2B5EF4-FFF2-40B4-BE49-F238E27FC236}">
                      <a16:creationId xmlns:a16="http://schemas.microsoft.com/office/drawing/2014/main" id="{FE388113-11E0-A248-8C77-2655391DD326}"/>
                    </a:ext>
                  </a:extLst>
                </p:cNvPr>
                <p:cNvGrpSpPr>
                  <a:grpSpLocks/>
                </p:cNvGrpSpPr>
                <p:nvPr/>
              </p:nvGrpSpPr>
              <p:grpSpPr bwMode="auto">
                <a:xfrm>
                  <a:off x="3568667" y="3862335"/>
                  <a:ext cx="503828" cy="248249"/>
                  <a:chOff x="2183302" y="1564542"/>
                  <a:chExt cx="1200154" cy="440314"/>
                </a:xfrm>
              </p:grpSpPr>
              <p:sp>
                <p:nvSpPr>
                  <p:cNvPr id="579" name="Oval 578">
                    <a:extLst>
                      <a:ext uri="{FF2B5EF4-FFF2-40B4-BE49-F238E27FC236}">
                        <a16:creationId xmlns:a16="http://schemas.microsoft.com/office/drawing/2014/main" id="{8031983F-D0B1-DC41-A955-F69C032A068F}"/>
                      </a:ext>
                    </a:extLst>
                  </p:cNvPr>
                  <p:cNvSpPr/>
                  <p:nvPr/>
                </p:nvSpPr>
                <p:spPr bwMode="auto">
                  <a:xfrm flipV="1">
                    <a:off x="2188659" y="1691250"/>
                    <a:ext cx="1194966" cy="312543"/>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80" name="Rectangle 579">
                    <a:extLst>
                      <a:ext uri="{FF2B5EF4-FFF2-40B4-BE49-F238E27FC236}">
                        <a16:creationId xmlns:a16="http://schemas.microsoft.com/office/drawing/2014/main" id="{DB2973F2-646E-C545-8B3F-A7F83BEB1F05}"/>
                      </a:ext>
                    </a:extLst>
                  </p:cNvPr>
                  <p:cNvSpPr/>
                  <p:nvPr/>
                </p:nvSpPr>
                <p:spPr bwMode="auto">
                  <a:xfrm>
                    <a:off x="2184879" y="1736302"/>
                    <a:ext cx="1198746" cy="112629"/>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81" name="Oval 580">
                    <a:extLst>
                      <a:ext uri="{FF2B5EF4-FFF2-40B4-BE49-F238E27FC236}">
                        <a16:creationId xmlns:a16="http://schemas.microsoft.com/office/drawing/2014/main" id="{7A0BD2F5-5524-9941-B040-271EF42401F4}"/>
                      </a:ext>
                    </a:extLst>
                  </p:cNvPr>
                  <p:cNvSpPr/>
                  <p:nvPr/>
                </p:nvSpPr>
                <p:spPr bwMode="auto">
                  <a:xfrm flipV="1">
                    <a:off x="2184879" y="1564542"/>
                    <a:ext cx="1194966" cy="312545"/>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82" name="Freeform 581">
                    <a:extLst>
                      <a:ext uri="{FF2B5EF4-FFF2-40B4-BE49-F238E27FC236}">
                        <a16:creationId xmlns:a16="http://schemas.microsoft.com/office/drawing/2014/main" id="{3808222E-6976-2849-8198-52EAB41261EA}"/>
                      </a:ext>
                    </a:extLst>
                  </p:cNvPr>
                  <p:cNvSpPr/>
                  <p:nvPr/>
                </p:nvSpPr>
                <p:spPr bwMode="auto">
                  <a:xfrm>
                    <a:off x="2491182" y="1671539"/>
                    <a:ext cx="582357" cy="15486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83" name="Freeform 582">
                    <a:extLst>
                      <a:ext uri="{FF2B5EF4-FFF2-40B4-BE49-F238E27FC236}">
                        <a16:creationId xmlns:a16="http://schemas.microsoft.com/office/drawing/2014/main" id="{E3544819-6599-5941-9A5E-283DEE88CEF5}"/>
                      </a:ext>
                    </a:extLst>
                  </p:cNvPr>
                  <p:cNvSpPr/>
                  <p:nvPr/>
                </p:nvSpPr>
                <p:spPr bwMode="auto">
                  <a:xfrm>
                    <a:off x="2430678" y="1629304"/>
                    <a:ext cx="703366" cy="109812"/>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84" name="Freeform 583">
                    <a:extLst>
                      <a:ext uri="{FF2B5EF4-FFF2-40B4-BE49-F238E27FC236}">
                        <a16:creationId xmlns:a16="http://schemas.microsoft.com/office/drawing/2014/main" id="{E3F1FBB8-47C0-8C40-B501-64DDACDE9560}"/>
                      </a:ext>
                    </a:extLst>
                  </p:cNvPr>
                  <p:cNvSpPr/>
                  <p:nvPr/>
                </p:nvSpPr>
                <p:spPr bwMode="auto">
                  <a:xfrm>
                    <a:off x="2892025" y="1722222"/>
                    <a:ext cx="260927" cy="95734"/>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85" name="Freeform 584">
                    <a:extLst>
                      <a:ext uri="{FF2B5EF4-FFF2-40B4-BE49-F238E27FC236}">
                        <a16:creationId xmlns:a16="http://schemas.microsoft.com/office/drawing/2014/main" id="{CC7E8100-4D16-DD42-B820-FF0B31D72139}"/>
                      </a:ext>
                    </a:extLst>
                  </p:cNvPr>
                  <p:cNvSpPr/>
                  <p:nvPr/>
                </p:nvSpPr>
                <p:spPr bwMode="auto">
                  <a:xfrm>
                    <a:off x="2419334" y="1725039"/>
                    <a:ext cx="253362" cy="95734"/>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86" name="Straight Connector 585">
                    <a:extLst>
                      <a:ext uri="{FF2B5EF4-FFF2-40B4-BE49-F238E27FC236}">
                        <a16:creationId xmlns:a16="http://schemas.microsoft.com/office/drawing/2014/main" id="{CABE86F7-A733-5348-B5AA-05E180EA4CEC}"/>
                      </a:ext>
                    </a:extLst>
                  </p:cNvPr>
                  <p:cNvCxnSpPr>
                    <a:endCxn id="581" idx="2"/>
                  </p:cNvCxnSpPr>
                  <p:nvPr/>
                </p:nvCxnSpPr>
                <p:spPr bwMode="auto">
                  <a:xfrm flipH="1" flipV="1">
                    <a:off x="2184879" y="1722222"/>
                    <a:ext cx="3780" cy="121077"/>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87" name="Straight Connector 586">
                    <a:extLst>
                      <a:ext uri="{FF2B5EF4-FFF2-40B4-BE49-F238E27FC236}">
                        <a16:creationId xmlns:a16="http://schemas.microsoft.com/office/drawing/2014/main" id="{8EBB7CFB-D9EF-6A4F-8BB3-01A260C40FC0}"/>
                      </a:ext>
                    </a:extLst>
                  </p:cNvPr>
                  <p:cNvCxnSpPr/>
                  <p:nvPr/>
                </p:nvCxnSpPr>
                <p:spPr bwMode="auto">
                  <a:xfrm flipH="1" flipV="1">
                    <a:off x="3379845" y="1727853"/>
                    <a:ext cx="3780" cy="121077"/>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grpSp>
            <p:nvGrpSpPr>
              <p:cNvPr id="510" name="Group 509">
                <a:extLst>
                  <a:ext uri="{FF2B5EF4-FFF2-40B4-BE49-F238E27FC236}">
                    <a16:creationId xmlns:a16="http://schemas.microsoft.com/office/drawing/2014/main" id="{2D387945-1C2E-A54C-AF08-01FF98DFCB25}"/>
                  </a:ext>
                </a:extLst>
              </p:cNvPr>
              <p:cNvGrpSpPr/>
              <p:nvPr/>
            </p:nvGrpSpPr>
            <p:grpSpPr>
              <a:xfrm>
                <a:off x="4348791" y="3867098"/>
                <a:ext cx="514350" cy="1670050"/>
                <a:chOff x="4348791" y="3867098"/>
                <a:chExt cx="514350" cy="1670050"/>
              </a:xfrm>
            </p:grpSpPr>
            <p:sp>
              <p:nvSpPr>
                <p:cNvPr id="553" name="Rectangle 552">
                  <a:extLst>
                    <a:ext uri="{FF2B5EF4-FFF2-40B4-BE49-F238E27FC236}">
                      <a16:creationId xmlns:a16="http://schemas.microsoft.com/office/drawing/2014/main" id="{2AB4406B-3E57-C040-9929-5C1F1DFCB1B6}"/>
                    </a:ext>
                  </a:extLst>
                </p:cNvPr>
                <p:cNvSpPr/>
                <p:nvPr/>
              </p:nvSpPr>
              <p:spPr bwMode="auto">
                <a:xfrm rot="10800000">
                  <a:off x="4351838" y="3950855"/>
                  <a:ext cx="498084" cy="628647"/>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54" name="Straight Connector 553">
                  <a:extLst>
                    <a:ext uri="{FF2B5EF4-FFF2-40B4-BE49-F238E27FC236}">
                      <a16:creationId xmlns:a16="http://schemas.microsoft.com/office/drawing/2014/main" id="{D5694302-C820-DB49-913E-76386804F49C}"/>
                    </a:ext>
                  </a:extLst>
                </p:cNvPr>
                <p:cNvCxnSpPr/>
                <p:nvPr/>
              </p:nvCxnSpPr>
              <p:spPr bwMode="auto">
                <a:xfrm flipH="1">
                  <a:off x="4861554" y="4024260"/>
                  <a:ext cx="1587" cy="1365250"/>
                </a:xfrm>
                <a:prstGeom prst="line">
                  <a:avLst/>
                </a:prstGeom>
                <a:noFill/>
                <a:ln w="3175" cap="flat" cmpd="sng" algn="ctr">
                  <a:solidFill>
                    <a:srgbClr val="000000"/>
                  </a:solidFill>
                  <a:prstDash val="sysDash"/>
                </a:ln>
                <a:effectLst/>
              </p:spPr>
            </p:cxnSp>
            <p:grpSp>
              <p:nvGrpSpPr>
                <p:cNvPr id="555" name="Group 580">
                  <a:extLst>
                    <a:ext uri="{FF2B5EF4-FFF2-40B4-BE49-F238E27FC236}">
                      <a16:creationId xmlns:a16="http://schemas.microsoft.com/office/drawing/2014/main" id="{880E26E9-4F26-7B47-82A2-65DCFCFEC12B}"/>
                    </a:ext>
                  </a:extLst>
                </p:cNvPr>
                <p:cNvGrpSpPr>
                  <a:grpSpLocks/>
                </p:cNvGrpSpPr>
                <p:nvPr/>
              </p:nvGrpSpPr>
              <p:grpSpPr bwMode="auto">
                <a:xfrm>
                  <a:off x="4353939" y="5315451"/>
                  <a:ext cx="507588" cy="221697"/>
                  <a:chOff x="4128636" y="3606589"/>
                  <a:chExt cx="568145" cy="338667"/>
                </a:xfrm>
              </p:grpSpPr>
              <p:sp>
                <p:nvSpPr>
                  <p:cNvPr id="568" name="Oval 567">
                    <a:extLst>
                      <a:ext uri="{FF2B5EF4-FFF2-40B4-BE49-F238E27FC236}">
                        <a16:creationId xmlns:a16="http://schemas.microsoft.com/office/drawing/2014/main" id="{0EFD00C3-D43E-7746-A04D-28A67D81F82D}"/>
                      </a:ext>
                    </a:extLst>
                  </p:cNvPr>
                  <p:cNvSpPr/>
                  <p:nvPr/>
                </p:nvSpPr>
                <p:spPr>
                  <a:xfrm>
                    <a:off x="4128205" y="3719722"/>
                    <a:ext cx="568606" cy="22553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9" name="Rectangle 568">
                    <a:extLst>
                      <a:ext uri="{FF2B5EF4-FFF2-40B4-BE49-F238E27FC236}">
                        <a16:creationId xmlns:a16="http://schemas.microsoft.com/office/drawing/2014/main" id="{0CD04171-1B9E-254F-BF2C-E05ABF9CFD82}"/>
                      </a:ext>
                    </a:extLst>
                  </p:cNvPr>
                  <p:cNvSpPr/>
                  <p:nvPr/>
                </p:nvSpPr>
                <p:spPr>
                  <a:xfrm>
                    <a:off x="4128205" y="3719722"/>
                    <a:ext cx="568606" cy="11155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70" name="Oval 569">
                    <a:extLst>
                      <a:ext uri="{FF2B5EF4-FFF2-40B4-BE49-F238E27FC236}">
                        <a16:creationId xmlns:a16="http://schemas.microsoft.com/office/drawing/2014/main" id="{E5A35E0D-E38B-424D-9954-67704936033A}"/>
                      </a:ext>
                    </a:extLst>
                  </p:cNvPr>
                  <p:cNvSpPr/>
                  <p:nvPr/>
                </p:nvSpPr>
                <p:spPr>
                  <a:xfrm>
                    <a:off x="4128205" y="3605744"/>
                    <a:ext cx="568606" cy="22553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71" name="Straight Connector 570">
                    <a:extLst>
                      <a:ext uri="{FF2B5EF4-FFF2-40B4-BE49-F238E27FC236}">
                        <a16:creationId xmlns:a16="http://schemas.microsoft.com/office/drawing/2014/main" id="{67E7EF0A-EF67-E24C-AF52-59A1FE58A19E}"/>
                      </a:ext>
                    </a:extLst>
                  </p:cNvPr>
                  <p:cNvCxnSpPr/>
                  <p:nvPr/>
                </p:nvCxnSpPr>
                <p:spPr>
                  <a:xfrm>
                    <a:off x="4696811" y="3719722"/>
                    <a:ext cx="0" cy="111554"/>
                  </a:xfrm>
                  <a:prstGeom prst="line">
                    <a:avLst/>
                  </a:prstGeom>
                  <a:noFill/>
                  <a:ln w="6350" cap="flat" cmpd="sng" algn="ctr">
                    <a:solidFill>
                      <a:srgbClr val="000000"/>
                    </a:solidFill>
                    <a:prstDash val="solid"/>
                  </a:ln>
                  <a:effectLst/>
                </p:spPr>
              </p:cxnSp>
              <p:cxnSp>
                <p:nvCxnSpPr>
                  <p:cNvPr id="572" name="Straight Connector 571">
                    <a:extLst>
                      <a:ext uri="{FF2B5EF4-FFF2-40B4-BE49-F238E27FC236}">
                        <a16:creationId xmlns:a16="http://schemas.microsoft.com/office/drawing/2014/main" id="{1B128C0E-0B26-B94B-BCF4-7A823EFA9887}"/>
                      </a:ext>
                    </a:extLst>
                  </p:cNvPr>
                  <p:cNvCxnSpPr/>
                  <p:nvPr/>
                </p:nvCxnSpPr>
                <p:spPr>
                  <a:xfrm>
                    <a:off x="4128205" y="3719722"/>
                    <a:ext cx="0" cy="111554"/>
                  </a:xfrm>
                  <a:prstGeom prst="line">
                    <a:avLst/>
                  </a:prstGeom>
                  <a:noFill/>
                  <a:ln w="6350" cap="flat" cmpd="sng" algn="ctr">
                    <a:solidFill>
                      <a:srgbClr val="000000"/>
                    </a:solidFill>
                    <a:prstDash val="solid"/>
                  </a:ln>
                  <a:effectLst/>
                </p:spPr>
              </p:cxnSp>
            </p:grpSp>
            <p:sp>
              <p:nvSpPr>
                <p:cNvPr id="556" name="Rectangle 555">
                  <a:extLst>
                    <a:ext uri="{FF2B5EF4-FFF2-40B4-BE49-F238E27FC236}">
                      <a16:creationId xmlns:a16="http://schemas.microsoft.com/office/drawing/2014/main" id="{7B6AA796-9260-9442-9CC0-184B8E214160}"/>
                    </a:ext>
                  </a:extLst>
                </p:cNvPr>
                <p:cNvSpPr/>
                <p:nvPr/>
              </p:nvSpPr>
              <p:spPr bwMode="auto">
                <a:xfrm>
                  <a:off x="4355141" y="4579885"/>
                  <a:ext cx="496888" cy="812800"/>
                </a:xfrm>
                <a:prstGeom prst="rect">
                  <a:avLst/>
                </a:prstGeom>
                <a:gradFill rotWithShape="1">
                  <a:gsLst>
                    <a:gs pos="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57" name="Straight Connector 556">
                  <a:extLst>
                    <a:ext uri="{FF2B5EF4-FFF2-40B4-BE49-F238E27FC236}">
                      <a16:creationId xmlns:a16="http://schemas.microsoft.com/office/drawing/2014/main" id="{84ABC70C-BEF4-9E49-9DC3-DC20B6B1569C}"/>
                    </a:ext>
                  </a:extLst>
                </p:cNvPr>
                <p:cNvCxnSpPr/>
                <p:nvPr/>
              </p:nvCxnSpPr>
              <p:spPr bwMode="auto">
                <a:xfrm flipH="1">
                  <a:off x="4348791" y="4032198"/>
                  <a:ext cx="3175" cy="1450975"/>
                </a:xfrm>
                <a:prstGeom prst="line">
                  <a:avLst/>
                </a:prstGeom>
                <a:noFill/>
                <a:ln w="3175" cap="flat" cmpd="sng" algn="ctr">
                  <a:solidFill>
                    <a:srgbClr val="000000"/>
                  </a:solidFill>
                  <a:prstDash val="sysDash"/>
                </a:ln>
                <a:effectLst/>
              </p:spPr>
            </p:cxnSp>
            <p:grpSp>
              <p:nvGrpSpPr>
                <p:cNvPr id="558" name="Group 568">
                  <a:extLst>
                    <a:ext uri="{FF2B5EF4-FFF2-40B4-BE49-F238E27FC236}">
                      <a16:creationId xmlns:a16="http://schemas.microsoft.com/office/drawing/2014/main" id="{6B4D34BC-5852-FB46-B0F5-AC1664F47F1F}"/>
                    </a:ext>
                  </a:extLst>
                </p:cNvPr>
                <p:cNvGrpSpPr>
                  <a:grpSpLocks/>
                </p:cNvGrpSpPr>
                <p:nvPr/>
              </p:nvGrpSpPr>
              <p:grpSpPr bwMode="auto">
                <a:xfrm>
                  <a:off x="4351304" y="3867098"/>
                  <a:ext cx="503828" cy="248249"/>
                  <a:chOff x="2183302" y="1564542"/>
                  <a:chExt cx="1200154" cy="440314"/>
                </a:xfrm>
              </p:grpSpPr>
              <p:sp>
                <p:nvSpPr>
                  <p:cNvPr id="559" name="Oval 558">
                    <a:extLst>
                      <a:ext uri="{FF2B5EF4-FFF2-40B4-BE49-F238E27FC236}">
                        <a16:creationId xmlns:a16="http://schemas.microsoft.com/office/drawing/2014/main" id="{5D34FBE9-A733-1B4B-898C-3F7C483851EE}"/>
                      </a:ext>
                    </a:extLst>
                  </p:cNvPr>
                  <p:cNvSpPr/>
                  <p:nvPr/>
                </p:nvSpPr>
                <p:spPr bwMode="auto">
                  <a:xfrm flipV="1">
                    <a:off x="2188662" y="1691248"/>
                    <a:ext cx="1194966" cy="312545"/>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60" name="Rectangle 559">
                    <a:extLst>
                      <a:ext uri="{FF2B5EF4-FFF2-40B4-BE49-F238E27FC236}">
                        <a16:creationId xmlns:a16="http://schemas.microsoft.com/office/drawing/2014/main" id="{94FE7F71-D345-C946-BE50-8C4E5A30EE1A}"/>
                      </a:ext>
                    </a:extLst>
                  </p:cNvPr>
                  <p:cNvSpPr/>
                  <p:nvPr/>
                </p:nvSpPr>
                <p:spPr bwMode="auto">
                  <a:xfrm>
                    <a:off x="2184879" y="1736300"/>
                    <a:ext cx="1198749" cy="112629"/>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1" name="Oval 560">
                    <a:extLst>
                      <a:ext uri="{FF2B5EF4-FFF2-40B4-BE49-F238E27FC236}">
                        <a16:creationId xmlns:a16="http://schemas.microsoft.com/office/drawing/2014/main" id="{2F9EF38E-6AC3-F943-BB85-D009A1CDD954}"/>
                      </a:ext>
                    </a:extLst>
                  </p:cNvPr>
                  <p:cNvSpPr/>
                  <p:nvPr/>
                </p:nvSpPr>
                <p:spPr bwMode="auto">
                  <a:xfrm flipV="1">
                    <a:off x="2184879" y="1564542"/>
                    <a:ext cx="1194966" cy="312543"/>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62" name="Freeform 561">
                    <a:extLst>
                      <a:ext uri="{FF2B5EF4-FFF2-40B4-BE49-F238E27FC236}">
                        <a16:creationId xmlns:a16="http://schemas.microsoft.com/office/drawing/2014/main" id="{967D797A-C311-864A-A373-A41C00D2C123}"/>
                      </a:ext>
                    </a:extLst>
                  </p:cNvPr>
                  <p:cNvSpPr/>
                  <p:nvPr/>
                </p:nvSpPr>
                <p:spPr bwMode="auto">
                  <a:xfrm>
                    <a:off x="2491185" y="1671539"/>
                    <a:ext cx="582357" cy="1548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3" name="Freeform 562">
                    <a:extLst>
                      <a:ext uri="{FF2B5EF4-FFF2-40B4-BE49-F238E27FC236}">
                        <a16:creationId xmlns:a16="http://schemas.microsoft.com/office/drawing/2014/main" id="{1FE3B5C7-2735-2046-95DC-CFFEC7C37790}"/>
                      </a:ext>
                    </a:extLst>
                  </p:cNvPr>
                  <p:cNvSpPr/>
                  <p:nvPr/>
                </p:nvSpPr>
                <p:spPr bwMode="auto">
                  <a:xfrm>
                    <a:off x="2430680" y="1629303"/>
                    <a:ext cx="703366" cy="109814"/>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4" name="Freeform 563">
                    <a:extLst>
                      <a:ext uri="{FF2B5EF4-FFF2-40B4-BE49-F238E27FC236}">
                        <a16:creationId xmlns:a16="http://schemas.microsoft.com/office/drawing/2014/main" id="{A6F43262-D44B-4042-A4C2-690F4F954694}"/>
                      </a:ext>
                    </a:extLst>
                  </p:cNvPr>
                  <p:cNvSpPr/>
                  <p:nvPr/>
                </p:nvSpPr>
                <p:spPr bwMode="auto">
                  <a:xfrm>
                    <a:off x="2892028" y="1722222"/>
                    <a:ext cx="260925" cy="95734"/>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65" name="Freeform 564">
                    <a:extLst>
                      <a:ext uri="{FF2B5EF4-FFF2-40B4-BE49-F238E27FC236}">
                        <a16:creationId xmlns:a16="http://schemas.microsoft.com/office/drawing/2014/main" id="{D0A9237E-ECBF-C64D-9BA4-E57E3FB22CE4}"/>
                      </a:ext>
                    </a:extLst>
                  </p:cNvPr>
                  <p:cNvSpPr/>
                  <p:nvPr/>
                </p:nvSpPr>
                <p:spPr bwMode="auto">
                  <a:xfrm>
                    <a:off x="2419334" y="1725037"/>
                    <a:ext cx="253364" cy="95734"/>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66" name="Straight Connector 565">
                    <a:extLst>
                      <a:ext uri="{FF2B5EF4-FFF2-40B4-BE49-F238E27FC236}">
                        <a16:creationId xmlns:a16="http://schemas.microsoft.com/office/drawing/2014/main" id="{4A63F622-129C-FF42-8DB0-D47E825BF76F}"/>
                      </a:ext>
                    </a:extLst>
                  </p:cNvPr>
                  <p:cNvCxnSpPr>
                    <a:endCxn id="561" idx="2"/>
                  </p:cNvCxnSpPr>
                  <p:nvPr/>
                </p:nvCxnSpPr>
                <p:spPr bwMode="auto">
                  <a:xfrm flipH="1" flipV="1">
                    <a:off x="2184879" y="1722222"/>
                    <a:ext cx="3783" cy="121075"/>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67" name="Straight Connector 566">
                    <a:extLst>
                      <a:ext uri="{FF2B5EF4-FFF2-40B4-BE49-F238E27FC236}">
                        <a16:creationId xmlns:a16="http://schemas.microsoft.com/office/drawing/2014/main" id="{56B6B7EC-AD55-904F-A5C4-487028A50DE1}"/>
                      </a:ext>
                    </a:extLst>
                  </p:cNvPr>
                  <p:cNvCxnSpPr/>
                  <p:nvPr/>
                </p:nvCxnSpPr>
                <p:spPr bwMode="auto">
                  <a:xfrm flipH="1" flipV="1">
                    <a:off x="3379845" y="1727853"/>
                    <a:ext cx="3783" cy="121075"/>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grpSp>
            <p:nvGrpSpPr>
              <p:cNvPr id="511" name="Group 510">
                <a:extLst>
                  <a:ext uri="{FF2B5EF4-FFF2-40B4-BE49-F238E27FC236}">
                    <a16:creationId xmlns:a16="http://schemas.microsoft.com/office/drawing/2014/main" id="{AEA1FBC6-7A51-F34C-BAB9-FAE4C4A6D941}"/>
                  </a:ext>
                </a:extLst>
              </p:cNvPr>
              <p:cNvGrpSpPr/>
              <p:nvPr/>
            </p:nvGrpSpPr>
            <p:grpSpPr>
              <a:xfrm>
                <a:off x="5552116" y="3849635"/>
                <a:ext cx="514350" cy="1670050"/>
                <a:chOff x="5552116" y="3849635"/>
                <a:chExt cx="514350" cy="1670050"/>
              </a:xfrm>
            </p:grpSpPr>
            <p:sp>
              <p:nvSpPr>
                <p:cNvPr id="533" name="Rectangle 532">
                  <a:extLst>
                    <a:ext uri="{FF2B5EF4-FFF2-40B4-BE49-F238E27FC236}">
                      <a16:creationId xmlns:a16="http://schemas.microsoft.com/office/drawing/2014/main" id="{CCF1D624-DA31-F24B-AEF9-E141494D48E0}"/>
                    </a:ext>
                  </a:extLst>
                </p:cNvPr>
                <p:cNvSpPr/>
                <p:nvPr/>
              </p:nvSpPr>
              <p:spPr bwMode="auto">
                <a:xfrm rot="10800000">
                  <a:off x="5555163" y="3933392"/>
                  <a:ext cx="498084" cy="628647"/>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34" name="Straight Connector 533">
                  <a:extLst>
                    <a:ext uri="{FF2B5EF4-FFF2-40B4-BE49-F238E27FC236}">
                      <a16:creationId xmlns:a16="http://schemas.microsoft.com/office/drawing/2014/main" id="{5B16137A-740F-BC46-83AC-69F8BFD9547C}"/>
                    </a:ext>
                  </a:extLst>
                </p:cNvPr>
                <p:cNvCxnSpPr/>
                <p:nvPr/>
              </p:nvCxnSpPr>
              <p:spPr bwMode="auto">
                <a:xfrm flipH="1">
                  <a:off x="6064879" y="4006798"/>
                  <a:ext cx="1587" cy="1365250"/>
                </a:xfrm>
                <a:prstGeom prst="line">
                  <a:avLst/>
                </a:prstGeom>
                <a:noFill/>
                <a:ln w="3175" cap="flat" cmpd="sng" algn="ctr">
                  <a:solidFill>
                    <a:srgbClr val="000000"/>
                  </a:solidFill>
                  <a:prstDash val="sysDash"/>
                </a:ln>
                <a:effectLst/>
              </p:spPr>
            </p:cxnSp>
            <p:grpSp>
              <p:nvGrpSpPr>
                <p:cNvPr id="535" name="Group 607">
                  <a:extLst>
                    <a:ext uri="{FF2B5EF4-FFF2-40B4-BE49-F238E27FC236}">
                      <a16:creationId xmlns:a16="http://schemas.microsoft.com/office/drawing/2014/main" id="{FD8EE77E-118D-C249-BDF7-4E03E883B27C}"/>
                    </a:ext>
                  </a:extLst>
                </p:cNvPr>
                <p:cNvGrpSpPr>
                  <a:grpSpLocks/>
                </p:cNvGrpSpPr>
                <p:nvPr/>
              </p:nvGrpSpPr>
              <p:grpSpPr bwMode="auto">
                <a:xfrm>
                  <a:off x="5557264" y="5297988"/>
                  <a:ext cx="507588" cy="221697"/>
                  <a:chOff x="4128636" y="3606589"/>
                  <a:chExt cx="568145" cy="338667"/>
                </a:xfrm>
              </p:grpSpPr>
              <p:sp>
                <p:nvSpPr>
                  <p:cNvPr id="548" name="Oval 547">
                    <a:extLst>
                      <a:ext uri="{FF2B5EF4-FFF2-40B4-BE49-F238E27FC236}">
                        <a16:creationId xmlns:a16="http://schemas.microsoft.com/office/drawing/2014/main" id="{0BB43A8A-845F-CC42-9DC8-9B4E62E491C5}"/>
                      </a:ext>
                    </a:extLst>
                  </p:cNvPr>
                  <p:cNvSpPr/>
                  <p:nvPr/>
                </p:nvSpPr>
                <p:spPr>
                  <a:xfrm>
                    <a:off x="4128205" y="3719724"/>
                    <a:ext cx="568606" cy="225532"/>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9" name="Rectangle 548">
                    <a:extLst>
                      <a:ext uri="{FF2B5EF4-FFF2-40B4-BE49-F238E27FC236}">
                        <a16:creationId xmlns:a16="http://schemas.microsoft.com/office/drawing/2014/main" id="{96E9EB72-0350-2747-8FA7-76136E81AC9E}"/>
                      </a:ext>
                    </a:extLst>
                  </p:cNvPr>
                  <p:cNvSpPr/>
                  <p:nvPr/>
                </p:nvSpPr>
                <p:spPr>
                  <a:xfrm>
                    <a:off x="4128205" y="3719724"/>
                    <a:ext cx="568606" cy="11155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50" name="Oval 549">
                    <a:extLst>
                      <a:ext uri="{FF2B5EF4-FFF2-40B4-BE49-F238E27FC236}">
                        <a16:creationId xmlns:a16="http://schemas.microsoft.com/office/drawing/2014/main" id="{DC881CB7-FE4D-FE4E-9748-772252188AFC}"/>
                      </a:ext>
                    </a:extLst>
                  </p:cNvPr>
                  <p:cNvSpPr/>
                  <p:nvPr/>
                </p:nvSpPr>
                <p:spPr>
                  <a:xfrm>
                    <a:off x="4128205" y="3605744"/>
                    <a:ext cx="568606" cy="225534"/>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51" name="Straight Connector 550">
                    <a:extLst>
                      <a:ext uri="{FF2B5EF4-FFF2-40B4-BE49-F238E27FC236}">
                        <a16:creationId xmlns:a16="http://schemas.microsoft.com/office/drawing/2014/main" id="{DC53FF37-2520-714E-A5BF-60112FCB0A0F}"/>
                      </a:ext>
                    </a:extLst>
                  </p:cNvPr>
                  <p:cNvCxnSpPr/>
                  <p:nvPr/>
                </p:nvCxnSpPr>
                <p:spPr>
                  <a:xfrm>
                    <a:off x="4696811" y="3719724"/>
                    <a:ext cx="0" cy="111554"/>
                  </a:xfrm>
                  <a:prstGeom prst="line">
                    <a:avLst/>
                  </a:prstGeom>
                  <a:noFill/>
                  <a:ln w="6350" cap="flat" cmpd="sng" algn="ctr">
                    <a:solidFill>
                      <a:srgbClr val="000000"/>
                    </a:solidFill>
                    <a:prstDash val="solid"/>
                  </a:ln>
                  <a:effectLst/>
                </p:spPr>
              </p:cxnSp>
              <p:cxnSp>
                <p:nvCxnSpPr>
                  <p:cNvPr id="552" name="Straight Connector 551">
                    <a:extLst>
                      <a:ext uri="{FF2B5EF4-FFF2-40B4-BE49-F238E27FC236}">
                        <a16:creationId xmlns:a16="http://schemas.microsoft.com/office/drawing/2014/main" id="{F9EBA973-5DC1-5B47-A5ED-90005F54FCC1}"/>
                      </a:ext>
                    </a:extLst>
                  </p:cNvPr>
                  <p:cNvCxnSpPr/>
                  <p:nvPr/>
                </p:nvCxnSpPr>
                <p:spPr>
                  <a:xfrm>
                    <a:off x="4128205" y="3719724"/>
                    <a:ext cx="0" cy="111554"/>
                  </a:xfrm>
                  <a:prstGeom prst="line">
                    <a:avLst/>
                  </a:prstGeom>
                  <a:noFill/>
                  <a:ln w="6350" cap="flat" cmpd="sng" algn="ctr">
                    <a:solidFill>
                      <a:srgbClr val="000000"/>
                    </a:solidFill>
                    <a:prstDash val="solid"/>
                  </a:ln>
                  <a:effectLst/>
                </p:spPr>
              </p:cxnSp>
            </p:grpSp>
            <p:sp>
              <p:nvSpPr>
                <p:cNvPr id="536" name="Rectangle 535">
                  <a:extLst>
                    <a:ext uri="{FF2B5EF4-FFF2-40B4-BE49-F238E27FC236}">
                      <a16:creationId xmlns:a16="http://schemas.microsoft.com/office/drawing/2014/main" id="{A3FB46FE-169F-9140-96C3-C42E33AE2B64}"/>
                    </a:ext>
                  </a:extLst>
                </p:cNvPr>
                <p:cNvSpPr/>
                <p:nvPr/>
              </p:nvSpPr>
              <p:spPr bwMode="auto">
                <a:xfrm>
                  <a:off x="5558466" y="4562423"/>
                  <a:ext cx="496888" cy="812800"/>
                </a:xfrm>
                <a:prstGeom prst="rect">
                  <a:avLst/>
                </a:prstGeom>
                <a:gradFill rotWithShape="1">
                  <a:gsLst>
                    <a:gs pos="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37" name="Straight Connector 536">
                  <a:extLst>
                    <a:ext uri="{FF2B5EF4-FFF2-40B4-BE49-F238E27FC236}">
                      <a16:creationId xmlns:a16="http://schemas.microsoft.com/office/drawing/2014/main" id="{0BBC2230-3F6E-904C-82D1-AFD95679B9A1}"/>
                    </a:ext>
                  </a:extLst>
                </p:cNvPr>
                <p:cNvCxnSpPr/>
                <p:nvPr/>
              </p:nvCxnSpPr>
              <p:spPr bwMode="auto">
                <a:xfrm flipH="1">
                  <a:off x="5552116" y="4014735"/>
                  <a:ext cx="3175" cy="1450975"/>
                </a:xfrm>
                <a:prstGeom prst="line">
                  <a:avLst/>
                </a:prstGeom>
                <a:noFill/>
                <a:ln w="3175" cap="flat" cmpd="sng" algn="ctr">
                  <a:solidFill>
                    <a:srgbClr val="000000"/>
                  </a:solidFill>
                  <a:prstDash val="sysDash"/>
                </a:ln>
                <a:effectLst/>
              </p:spPr>
            </p:cxnSp>
            <p:grpSp>
              <p:nvGrpSpPr>
                <p:cNvPr id="538" name="Group 595">
                  <a:extLst>
                    <a:ext uri="{FF2B5EF4-FFF2-40B4-BE49-F238E27FC236}">
                      <a16:creationId xmlns:a16="http://schemas.microsoft.com/office/drawing/2014/main" id="{40399425-521B-D643-BE12-A19AB347E95C}"/>
                    </a:ext>
                  </a:extLst>
                </p:cNvPr>
                <p:cNvGrpSpPr>
                  <a:grpSpLocks/>
                </p:cNvGrpSpPr>
                <p:nvPr/>
              </p:nvGrpSpPr>
              <p:grpSpPr bwMode="auto">
                <a:xfrm>
                  <a:off x="5554629" y="3849635"/>
                  <a:ext cx="503828" cy="248249"/>
                  <a:chOff x="2183302" y="1564542"/>
                  <a:chExt cx="1200154" cy="440314"/>
                </a:xfrm>
              </p:grpSpPr>
              <p:sp>
                <p:nvSpPr>
                  <p:cNvPr id="539" name="Oval 538">
                    <a:extLst>
                      <a:ext uri="{FF2B5EF4-FFF2-40B4-BE49-F238E27FC236}">
                        <a16:creationId xmlns:a16="http://schemas.microsoft.com/office/drawing/2014/main" id="{16553013-EA2E-8E41-A3E1-BCCE9E93E46E}"/>
                      </a:ext>
                    </a:extLst>
                  </p:cNvPr>
                  <p:cNvSpPr/>
                  <p:nvPr/>
                </p:nvSpPr>
                <p:spPr bwMode="auto">
                  <a:xfrm flipV="1">
                    <a:off x="2188662" y="1691250"/>
                    <a:ext cx="1194966" cy="312543"/>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40" name="Rectangle 539">
                    <a:extLst>
                      <a:ext uri="{FF2B5EF4-FFF2-40B4-BE49-F238E27FC236}">
                        <a16:creationId xmlns:a16="http://schemas.microsoft.com/office/drawing/2014/main" id="{9C37324D-607E-3C4F-B41E-B506DD7939A1}"/>
                      </a:ext>
                    </a:extLst>
                  </p:cNvPr>
                  <p:cNvSpPr/>
                  <p:nvPr/>
                </p:nvSpPr>
                <p:spPr bwMode="auto">
                  <a:xfrm>
                    <a:off x="2184879" y="1736302"/>
                    <a:ext cx="1198749" cy="112629"/>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1" name="Oval 540">
                    <a:extLst>
                      <a:ext uri="{FF2B5EF4-FFF2-40B4-BE49-F238E27FC236}">
                        <a16:creationId xmlns:a16="http://schemas.microsoft.com/office/drawing/2014/main" id="{56B0875A-352E-6D44-96CE-1E964E7E219C}"/>
                      </a:ext>
                    </a:extLst>
                  </p:cNvPr>
                  <p:cNvSpPr/>
                  <p:nvPr/>
                </p:nvSpPr>
                <p:spPr bwMode="auto">
                  <a:xfrm flipV="1">
                    <a:off x="2184879" y="1564542"/>
                    <a:ext cx="1194966" cy="312545"/>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42" name="Freeform 541">
                    <a:extLst>
                      <a:ext uri="{FF2B5EF4-FFF2-40B4-BE49-F238E27FC236}">
                        <a16:creationId xmlns:a16="http://schemas.microsoft.com/office/drawing/2014/main" id="{8F706B2B-AE93-AC43-93E0-E39EB9FF2FFF}"/>
                      </a:ext>
                    </a:extLst>
                  </p:cNvPr>
                  <p:cNvSpPr/>
                  <p:nvPr/>
                </p:nvSpPr>
                <p:spPr bwMode="auto">
                  <a:xfrm>
                    <a:off x="2491185" y="1671539"/>
                    <a:ext cx="582357" cy="15486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3" name="Freeform 542">
                    <a:extLst>
                      <a:ext uri="{FF2B5EF4-FFF2-40B4-BE49-F238E27FC236}">
                        <a16:creationId xmlns:a16="http://schemas.microsoft.com/office/drawing/2014/main" id="{B3A368EC-FB0F-C941-9F6C-A864AA0C9CA0}"/>
                      </a:ext>
                    </a:extLst>
                  </p:cNvPr>
                  <p:cNvSpPr/>
                  <p:nvPr/>
                </p:nvSpPr>
                <p:spPr bwMode="auto">
                  <a:xfrm>
                    <a:off x="2430680" y="1629304"/>
                    <a:ext cx="703366" cy="109812"/>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4" name="Freeform 543">
                    <a:extLst>
                      <a:ext uri="{FF2B5EF4-FFF2-40B4-BE49-F238E27FC236}">
                        <a16:creationId xmlns:a16="http://schemas.microsoft.com/office/drawing/2014/main" id="{62A4A154-7D82-9F47-A026-0EF36FD06F62}"/>
                      </a:ext>
                    </a:extLst>
                  </p:cNvPr>
                  <p:cNvSpPr/>
                  <p:nvPr/>
                </p:nvSpPr>
                <p:spPr bwMode="auto">
                  <a:xfrm>
                    <a:off x="2892028" y="1722222"/>
                    <a:ext cx="260925" cy="95734"/>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45" name="Freeform 544">
                    <a:extLst>
                      <a:ext uri="{FF2B5EF4-FFF2-40B4-BE49-F238E27FC236}">
                        <a16:creationId xmlns:a16="http://schemas.microsoft.com/office/drawing/2014/main" id="{AB530AB4-C345-9044-9301-3A357686F473}"/>
                      </a:ext>
                    </a:extLst>
                  </p:cNvPr>
                  <p:cNvSpPr/>
                  <p:nvPr/>
                </p:nvSpPr>
                <p:spPr bwMode="auto">
                  <a:xfrm>
                    <a:off x="2419334" y="1725039"/>
                    <a:ext cx="253364" cy="95734"/>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46" name="Straight Connector 545">
                    <a:extLst>
                      <a:ext uri="{FF2B5EF4-FFF2-40B4-BE49-F238E27FC236}">
                        <a16:creationId xmlns:a16="http://schemas.microsoft.com/office/drawing/2014/main" id="{5FD2DEA2-62A9-E743-BEEC-CD991F286F26}"/>
                      </a:ext>
                    </a:extLst>
                  </p:cNvPr>
                  <p:cNvCxnSpPr>
                    <a:endCxn id="541" idx="2"/>
                  </p:cNvCxnSpPr>
                  <p:nvPr/>
                </p:nvCxnSpPr>
                <p:spPr bwMode="auto">
                  <a:xfrm flipH="1" flipV="1">
                    <a:off x="2184879" y="1722222"/>
                    <a:ext cx="3783" cy="121077"/>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47" name="Straight Connector 546">
                    <a:extLst>
                      <a:ext uri="{FF2B5EF4-FFF2-40B4-BE49-F238E27FC236}">
                        <a16:creationId xmlns:a16="http://schemas.microsoft.com/office/drawing/2014/main" id="{850092CD-EBE9-B646-8198-BB6C1648DD53}"/>
                      </a:ext>
                    </a:extLst>
                  </p:cNvPr>
                  <p:cNvCxnSpPr/>
                  <p:nvPr/>
                </p:nvCxnSpPr>
                <p:spPr bwMode="auto">
                  <a:xfrm flipH="1" flipV="1">
                    <a:off x="3379845" y="1727853"/>
                    <a:ext cx="3783" cy="121077"/>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grpSp>
            <p:nvGrpSpPr>
              <p:cNvPr id="512" name="Group 511">
                <a:extLst>
                  <a:ext uri="{FF2B5EF4-FFF2-40B4-BE49-F238E27FC236}">
                    <a16:creationId xmlns:a16="http://schemas.microsoft.com/office/drawing/2014/main" id="{3A07B75A-34AD-5A45-98BD-BFCD05A6AA2E}"/>
                  </a:ext>
                </a:extLst>
              </p:cNvPr>
              <p:cNvGrpSpPr/>
              <p:nvPr/>
            </p:nvGrpSpPr>
            <p:grpSpPr>
              <a:xfrm>
                <a:off x="6547479" y="3836935"/>
                <a:ext cx="514350" cy="1671638"/>
                <a:chOff x="6547479" y="3836935"/>
                <a:chExt cx="514350" cy="1671638"/>
              </a:xfrm>
            </p:grpSpPr>
            <p:sp>
              <p:nvSpPr>
                <p:cNvPr id="513" name="Rectangle 512">
                  <a:extLst>
                    <a:ext uri="{FF2B5EF4-FFF2-40B4-BE49-F238E27FC236}">
                      <a16:creationId xmlns:a16="http://schemas.microsoft.com/office/drawing/2014/main" id="{6C8D1614-7BF6-4642-94A3-70C36CEC484D}"/>
                    </a:ext>
                  </a:extLst>
                </p:cNvPr>
                <p:cNvSpPr/>
                <p:nvPr/>
              </p:nvSpPr>
              <p:spPr bwMode="auto">
                <a:xfrm rot="10800000">
                  <a:off x="6550526" y="3920772"/>
                  <a:ext cx="498084" cy="629245"/>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14" name="Straight Connector 513">
                  <a:extLst>
                    <a:ext uri="{FF2B5EF4-FFF2-40B4-BE49-F238E27FC236}">
                      <a16:creationId xmlns:a16="http://schemas.microsoft.com/office/drawing/2014/main" id="{32DB3177-D80A-9145-9497-28FB784056C2}"/>
                    </a:ext>
                  </a:extLst>
                </p:cNvPr>
                <p:cNvCxnSpPr/>
                <p:nvPr/>
              </p:nvCxnSpPr>
              <p:spPr bwMode="auto">
                <a:xfrm flipH="1">
                  <a:off x="7060241" y="3994098"/>
                  <a:ext cx="1588" cy="1366837"/>
                </a:xfrm>
                <a:prstGeom prst="line">
                  <a:avLst/>
                </a:prstGeom>
                <a:noFill/>
                <a:ln w="3175" cap="flat" cmpd="sng" algn="ctr">
                  <a:solidFill>
                    <a:srgbClr val="000000"/>
                  </a:solidFill>
                  <a:prstDash val="sysDash"/>
                </a:ln>
                <a:effectLst/>
              </p:spPr>
            </p:cxnSp>
            <p:grpSp>
              <p:nvGrpSpPr>
                <p:cNvPr id="515" name="Group 634">
                  <a:extLst>
                    <a:ext uri="{FF2B5EF4-FFF2-40B4-BE49-F238E27FC236}">
                      <a16:creationId xmlns:a16="http://schemas.microsoft.com/office/drawing/2014/main" id="{65A47B5E-F2CB-594A-BD58-9FE922EB7E52}"/>
                    </a:ext>
                  </a:extLst>
                </p:cNvPr>
                <p:cNvGrpSpPr>
                  <a:grpSpLocks/>
                </p:cNvGrpSpPr>
                <p:nvPr/>
              </p:nvGrpSpPr>
              <p:grpSpPr bwMode="auto">
                <a:xfrm>
                  <a:off x="6552627" y="5286665"/>
                  <a:ext cx="507588" cy="221908"/>
                  <a:chOff x="4128636" y="3606589"/>
                  <a:chExt cx="568145" cy="338667"/>
                </a:xfrm>
              </p:grpSpPr>
              <p:sp>
                <p:nvSpPr>
                  <p:cNvPr id="528" name="Oval 527">
                    <a:extLst>
                      <a:ext uri="{FF2B5EF4-FFF2-40B4-BE49-F238E27FC236}">
                        <a16:creationId xmlns:a16="http://schemas.microsoft.com/office/drawing/2014/main" id="{45BE5BB6-0C1F-544E-BE74-9A2D5A63315B}"/>
                      </a:ext>
                    </a:extLst>
                  </p:cNvPr>
                  <p:cNvSpPr/>
                  <p:nvPr/>
                </p:nvSpPr>
                <p:spPr>
                  <a:xfrm>
                    <a:off x="4128204" y="3719937"/>
                    <a:ext cx="568606" cy="225319"/>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9" name="Rectangle 528">
                    <a:extLst>
                      <a:ext uri="{FF2B5EF4-FFF2-40B4-BE49-F238E27FC236}">
                        <a16:creationId xmlns:a16="http://schemas.microsoft.com/office/drawing/2014/main" id="{1D8B9DD8-1DBF-E041-8295-DA296B4603A2}"/>
                      </a:ext>
                    </a:extLst>
                  </p:cNvPr>
                  <p:cNvSpPr/>
                  <p:nvPr/>
                </p:nvSpPr>
                <p:spPr>
                  <a:xfrm>
                    <a:off x="4128204" y="3719937"/>
                    <a:ext cx="568606" cy="111448"/>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30" name="Oval 529">
                    <a:extLst>
                      <a:ext uri="{FF2B5EF4-FFF2-40B4-BE49-F238E27FC236}">
                        <a16:creationId xmlns:a16="http://schemas.microsoft.com/office/drawing/2014/main" id="{5B84D8CD-13B2-604E-A807-752EADAA8871}"/>
                      </a:ext>
                    </a:extLst>
                  </p:cNvPr>
                  <p:cNvSpPr/>
                  <p:nvPr/>
                </p:nvSpPr>
                <p:spPr>
                  <a:xfrm>
                    <a:off x="4128204" y="3606067"/>
                    <a:ext cx="568606" cy="22531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31" name="Straight Connector 530">
                    <a:extLst>
                      <a:ext uri="{FF2B5EF4-FFF2-40B4-BE49-F238E27FC236}">
                        <a16:creationId xmlns:a16="http://schemas.microsoft.com/office/drawing/2014/main" id="{885A366E-444E-DA46-8EBD-35F1EDEB77BC}"/>
                      </a:ext>
                    </a:extLst>
                  </p:cNvPr>
                  <p:cNvCxnSpPr/>
                  <p:nvPr/>
                </p:nvCxnSpPr>
                <p:spPr>
                  <a:xfrm>
                    <a:off x="4696810" y="3719937"/>
                    <a:ext cx="0" cy="111448"/>
                  </a:xfrm>
                  <a:prstGeom prst="line">
                    <a:avLst/>
                  </a:prstGeom>
                  <a:noFill/>
                  <a:ln w="6350" cap="flat" cmpd="sng" algn="ctr">
                    <a:solidFill>
                      <a:srgbClr val="000000"/>
                    </a:solidFill>
                    <a:prstDash val="solid"/>
                  </a:ln>
                  <a:effectLst/>
                </p:spPr>
              </p:cxnSp>
              <p:cxnSp>
                <p:nvCxnSpPr>
                  <p:cNvPr id="532" name="Straight Connector 531">
                    <a:extLst>
                      <a:ext uri="{FF2B5EF4-FFF2-40B4-BE49-F238E27FC236}">
                        <a16:creationId xmlns:a16="http://schemas.microsoft.com/office/drawing/2014/main" id="{B97A9CB5-23BF-0847-BE36-C0AF41F70C8E}"/>
                      </a:ext>
                    </a:extLst>
                  </p:cNvPr>
                  <p:cNvCxnSpPr/>
                  <p:nvPr/>
                </p:nvCxnSpPr>
                <p:spPr>
                  <a:xfrm>
                    <a:off x="4128204" y="3719937"/>
                    <a:ext cx="0" cy="111448"/>
                  </a:xfrm>
                  <a:prstGeom prst="line">
                    <a:avLst/>
                  </a:prstGeom>
                  <a:noFill/>
                  <a:ln w="6350" cap="flat" cmpd="sng" algn="ctr">
                    <a:solidFill>
                      <a:srgbClr val="000000"/>
                    </a:solidFill>
                    <a:prstDash val="solid"/>
                  </a:ln>
                  <a:effectLst/>
                </p:spPr>
              </p:cxnSp>
            </p:grpSp>
            <p:sp>
              <p:nvSpPr>
                <p:cNvPr id="516" name="Rectangle 515">
                  <a:extLst>
                    <a:ext uri="{FF2B5EF4-FFF2-40B4-BE49-F238E27FC236}">
                      <a16:creationId xmlns:a16="http://schemas.microsoft.com/office/drawing/2014/main" id="{FC15DD5A-EE50-1644-8973-B09EB47B67C3}"/>
                    </a:ext>
                  </a:extLst>
                </p:cNvPr>
                <p:cNvSpPr/>
                <p:nvPr/>
              </p:nvSpPr>
              <p:spPr bwMode="auto">
                <a:xfrm>
                  <a:off x="6553829" y="4551310"/>
                  <a:ext cx="496887" cy="812800"/>
                </a:xfrm>
                <a:prstGeom prst="rect">
                  <a:avLst/>
                </a:prstGeom>
                <a:gradFill rotWithShape="1">
                  <a:gsLst>
                    <a:gs pos="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17" name="Straight Connector 516">
                  <a:extLst>
                    <a:ext uri="{FF2B5EF4-FFF2-40B4-BE49-F238E27FC236}">
                      <a16:creationId xmlns:a16="http://schemas.microsoft.com/office/drawing/2014/main" id="{0305C96B-82C7-0249-9E17-769E23D456FC}"/>
                    </a:ext>
                  </a:extLst>
                </p:cNvPr>
                <p:cNvCxnSpPr/>
                <p:nvPr/>
              </p:nvCxnSpPr>
              <p:spPr bwMode="auto">
                <a:xfrm flipH="1">
                  <a:off x="6547479" y="4002035"/>
                  <a:ext cx="3175" cy="1452563"/>
                </a:xfrm>
                <a:prstGeom prst="line">
                  <a:avLst/>
                </a:prstGeom>
                <a:noFill/>
                <a:ln w="3175" cap="flat" cmpd="sng" algn="ctr">
                  <a:solidFill>
                    <a:srgbClr val="000000"/>
                  </a:solidFill>
                  <a:prstDash val="sysDash"/>
                </a:ln>
                <a:effectLst/>
              </p:spPr>
            </p:cxnSp>
            <p:grpSp>
              <p:nvGrpSpPr>
                <p:cNvPr id="518" name="Group 622">
                  <a:extLst>
                    <a:ext uri="{FF2B5EF4-FFF2-40B4-BE49-F238E27FC236}">
                      <a16:creationId xmlns:a16="http://schemas.microsoft.com/office/drawing/2014/main" id="{94B7DBD3-7C78-E643-B3AD-C12BF3785F56}"/>
                    </a:ext>
                  </a:extLst>
                </p:cNvPr>
                <p:cNvGrpSpPr>
                  <a:grpSpLocks/>
                </p:cNvGrpSpPr>
                <p:nvPr/>
              </p:nvGrpSpPr>
              <p:grpSpPr bwMode="auto">
                <a:xfrm>
                  <a:off x="6549992" y="3836935"/>
                  <a:ext cx="503828" cy="248485"/>
                  <a:chOff x="2183302" y="1564542"/>
                  <a:chExt cx="1200154" cy="440314"/>
                </a:xfrm>
              </p:grpSpPr>
              <p:sp>
                <p:nvSpPr>
                  <p:cNvPr id="519" name="Oval 518">
                    <a:extLst>
                      <a:ext uri="{FF2B5EF4-FFF2-40B4-BE49-F238E27FC236}">
                        <a16:creationId xmlns:a16="http://schemas.microsoft.com/office/drawing/2014/main" id="{690EA313-FF31-164F-A140-DA76903CEE6E}"/>
                      </a:ext>
                    </a:extLst>
                  </p:cNvPr>
                  <p:cNvSpPr/>
                  <p:nvPr/>
                </p:nvSpPr>
                <p:spPr bwMode="auto">
                  <a:xfrm flipV="1">
                    <a:off x="2188659" y="1691130"/>
                    <a:ext cx="1194966" cy="31506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20" name="Rectangle 519">
                    <a:extLst>
                      <a:ext uri="{FF2B5EF4-FFF2-40B4-BE49-F238E27FC236}">
                        <a16:creationId xmlns:a16="http://schemas.microsoft.com/office/drawing/2014/main" id="{2DCFC1EE-52F6-854A-A387-9D86ECA08EA3}"/>
                      </a:ext>
                    </a:extLst>
                  </p:cNvPr>
                  <p:cNvSpPr/>
                  <p:nvPr/>
                </p:nvSpPr>
                <p:spPr bwMode="auto">
                  <a:xfrm>
                    <a:off x="2184879" y="1736138"/>
                    <a:ext cx="1198746" cy="11252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1" name="Oval 520">
                    <a:extLst>
                      <a:ext uri="{FF2B5EF4-FFF2-40B4-BE49-F238E27FC236}">
                        <a16:creationId xmlns:a16="http://schemas.microsoft.com/office/drawing/2014/main" id="{EDF9F22D-ACC3-4B43-911D-B350B36A10AF}"/>
                      </a:ext>
                    </a:extLst>
                  </p:cNvPr>
                  <p:cNvSpPr/>
                  <p:nvPr/>
                </p:nvSpPr>
                <p:spPr bwMode="auto">
                  <a:xfrm flipV="1">
                    <a:off x="2184879" y="1564542"/>
                    <a:ext cx="1194966" cy="315061"/>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522" name="Freeform 521">
                    <a:extLst>
                      <a:ext uri="{FF2B5EF4-FFF2-40B4-BE49-F238E27FC236}">
                        <a16:creationId xmlns:a16="http://schemas.microsoft.com/office/drawing/2014/main" id="{8CF6B37B-AFBE-9B42-A8EC-EABBAA0F3FA2}"/>
                      </a:ext>
                    </a:extLst>
                  </p:cNvPr>
                  <p:cNvSpPr/>
                  <p:nvPr/>
                </p:nvSpPr>
                <p:spPr bwMode="auto">
                  <a:xfrm>
                    <a:off x="2491182" y="1671438"/>
                    <a:ext cx="582357" cy="15753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3" name="Freeform 522">
                    <a:extLst>
                      <a:ext uri="{FF2B5EF4-FFF2-40B4-BE49-F238E27FC236}">
                        <a16:creationId xmlns:a16="http://schemas.microsoft.com/office/drawing/2014/main" id="{30213B45-E211-5443-B77E-230CD6148D46}"/>
                      </a:ext>
                    </a:extLst>
                  </p:cNvPr>
                  <p:cNvSpPr/>
                  <p:nvPr/>
                </p:nvSpPr>
                <p:spPr bwMode="auto">
                  <a:xfrm>
                    <a:off x="2430678" y="1629243"/>
                    <a:ext cx="703366" cy="112522"/>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4" name="Freeform 523">
                    <a:extLst>
                      <a:ext uri="{FF2B5EF4-FFF2-40B4-BE49-F238E27FC236}">
                        <a16:creationId xmlns:a16="http://schemas.microsoft.com/office/drawing/2014/main" id="{B930A525-545D-E642-9A1E-6D046A6D2C93}"/>
                      </a:ext>
                    </a:extLst>
                  </p:cNvPr>
                  <p:cNvSpPr/>
                  <p:nvPr/>
                </p:nvSpPr>
                <p:spPr bwMode="auto">
                  <a:xfrm>
                    <a:off x="2892025" y="1724886"/>
                    <a:ext cx="260927" cy="95643"/>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25" name="Freeform 524">
                    <a:extLst>
                      <a:ext uri="{FF2B5EF4-FFF2-40B4-BE49-F238E27FC236}">
                        <a16:creationId xmlns:a16="http://schemas.microsoft.com/office/drawing/2014/main" id="{1674387C-B8F4-F14B-B7E1-D2FDD29687A6}"/>
                      </a:ext>
                    </a:extLst>
                  </p:cNvPr>
                  <p:cNvSpPr/>
                  <p:nvPr/>
                </p:nvSpPr>
                <p:spPr bwMode="auto">
                  <a:xfrm>
                    <a:off x="2419334" y="1727698"/>
                    <a:ext cx="253362" cy="92831"/>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26" name="Straight Connector 525">
                    <a:extLst>
                      <a:ext uri="{FF2B5EF4-FFF2-40B4-BE49-F238E27FC236}">
                        <a16:creationId xmlns:a16="http://schemas.microsoft.com/office/drawing/2014/main" id="{85CD0036-C123-AD4B-A4C0-02919E87D4DB}"/>
                      </a:ext>
                    </a:extLst>
                  </p:cNvPr>
                  <p:cNvCxnSpPr>
                    <a:endCxn id="521" idx="2"/>
                  </p:cNvCxnSpPr>
                  <p:nvPr/>
                </p:nvCxnSpPr>
                <p:spPr bwMode="auto">
                  <a:xfrm flipH="1" flipV="1">
                    <a:off x="2184879" y="1722072"/>
                    <a:ext cx="3780" cy="120962"/>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527" name="Straight Connector 526">
                    <a:extLst>
                      <a:ext uri="{FF2B5EF4-FFF2-40B4-BE49-F238E27FC236}">
                        <a16:creationId xmlns:a16="http://schemas.microsoft.com/office/drawing/2014/main" id="{1FCCF148-D802-1942-98F3-63D5085B4BF8}"/>
                      </a:ext>
                    </a:extLst>
                  </p:cNvPr>
                  <p:cNvCxnSpPr/>
                  <p:nvPr/>
                </p:nvCxnSpPr>
                <p:spPr bwMode="auto">
                  <a:xfrm flipH="1" flipV="1">
                    <a:off x="3379845" y="1730512"/>
                    <a:ext cx="3780" cy="120960"/>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grpSp>
        <p:grpSp>
          <p:nvGrpSpPr>
            <p:cNvPr id="382" name="Group 381">
              <a:extLst>
                <a:ext uri="{FF2B5EF4-FFF2-40B4-BE49-F238E27FC236}">
                  <a16:creationId xmlns:a16="http://schemas.microsoft.com/office/drawing/2014/main" id="{7E16A9B2-D371-204F-AABD-8317E9888A24}"/>
                </a:ext>
              </a:extLst>
            </p:cNvPr>
            <p:cNvGrpSpPr/>
            <p:nvPr/>
          </p:nvGrpSpPr>
          <p:grpSpPr>
            <a:xfrm>
              <a:off x="2381956" y="2010251"/>
              <a:ext cx="4415330" cy="2315048"/>
              <a:chOff x="2381956" y="2435173"/>
              <a:chExt cx="4415330" cy="2315048"/>
            </a:xfrm>
          </p:grpSpPr>
          <p:sp>
            <p:nvSpPr>
              <p:cNvPr id="498" name="Freeform 497">
                <a:extLst>
                  <a:ext uri="{FF2B5EF4-FFF2-40B4-BE49-F238E27FC236}">
                    <a16:creationId xmlns:a16="http://schemas.microsoft.com/office/drawing/2014/main" id="{AEDE3C7B-8790-4A43-879D-14C0ACD895D7}"/>
                  </a:ext>
                </a:extLst>
              </p:cNvPr>
              <p:cNvSpPr/>
              <p:nvPr/>
            </p:nvSpPr>
            <p:spPr>
              <a:xfrm>
                <a:off x="2381956" y="2439629"/>
                <a:ext cx="297540" cy="1743187"/>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499" name="Freeform 498">
                <a:extLst>
                  <a:ext uri="{FF2B5EF4-FFF2-40B4-BE49-F238E27FC236}">
                    <a16:creationId xmlns:a16="http://schemas.microsoft.com/office/drawing/2014/main" id="{09F6053F-3E13-7148-AE5E-2C810815FF3A}"/>
                  </a:ext>
                </a:extLst>
              </p:cNvPr>
              <p:cNvSpPr/>
              <p:nvPr/>
            </p:nvSpPr>
            <p:spPr>
              <a:xfrm flipH="1">
                <a:off x="6411524" y="2435173"/>
                <a:ext cx="385762" cy="2300562"/>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500" name="Straight Arrow Connector 499">
                <a:extLst>
                  <a:ext uri="{FF2B5EF4-FFF2-40B4-BE49-F238E27FC236}">
                    <a16:creationId xmlns:a16="http://schemas.microsoft.com/office/drawing/2014/main" id="{4965AD51-16F6-C94B-BC66-CDD2DE6A9D25}"/>
                  </a:ext>
                </a:extLst>
              </p:cNvPr>
              <p:cNvCxnSpPr/>
              <p:nvPr/>
            </p:nvCxnSpPr>
            <p:spPr>
              <a:xfrm flipV="1">
                <a:off x="5791457" y="2687586"/>
                <a:ext cx="8309" cy="2062635"/>
              </a:xfrm>
              <a:prstGeom prst="straightConnector1">
                <a:avLst/>
              </a:prstGeom>
              <a:noFill/>
              <a:ln w="31750" cap="flat" cmpd="sng" algn="ctr">
                <a:solidFill>
                  <a:srgbClr val="CC0000"/>
                </a:solidFill>
                <a:prstDash val="solid"/>
                <a:headEnd type="triangle"/>
                <a:tailEnd type="triangle"/>
              </a:ln>
              <a:effectLst/>
            </p:spPr>
          </p:cxnSp>
          <p:cxnSp>
            <p:nvCxnSpPr>
              <p:cNvPr id="501" name="Straight Arrow Connector 500">
                <a:extLst>
                  <a:ext uri="{FF2B5EF4-FFF2-40B4-BE49-F238E27FC236}">
                    <a16:creationId xmlns:a16="http://schemas.microsoft.com/office/drawing/2014/main" id="{A35133F6-41E2-CE4A-8391-4C802A099353}"/>
                  </a:ext>
                </a:extLst>
              </p:cNvPr>
              <p:cNvCxnSpPr/>
              <p:nvPr/>
            </p:nvCxnSpPr>
            <p:spPr>
              <a:xfrm flipV="1">
                <a:off x="4598735" y="2708225"/>
                <a:ext cx="18344" cy="2037167"/>
              </a:xfrm>
              <a:prstGeom prst="straightConnector1">
                <a:avLst/>
              </a:prstGeom>
              <a:noFill/>
              <a:ln w="31750" cap="flat" cmpd="sng" algn="ctr">
                <a:solidFill>
                  <a:srgbClr val="CC0000"/>
                </a:solidFill>
                <a:prstDash val="solid"/>
                <a:headEnd type="triangle"/>
                <a:tailEnd type="triangle"/>
              </a:ln>
              <a:effectLst/>
            </p:spPr>
          </p:cxnSp>
          <p:cxnSp>
            <p:nvCxnSpPr>
              <p:cNvPr id="502" name="Straight Arrow Connector 501">
                <a:extLst>
                  <a:ext uri="{FF2B5EF4-FFF2-40B4-BE49-F238E27FC236}">
                    <a16:creationId xmlns:a16="http://schemas.microsoft.com/office/drawing/2014/main" id="{CD05D69D-4C5E-A54C-A979-991C2A28175E}"/>
                  </a:ext>
                </a:extLst>
              </p:cNvPr>
              <p:cNvCxnSpPr/>
              <p:nvPr/>
            </p:nvCxnSpPr>
            <p:spPr>
              <a:xfrm flipH="1" flipV="1">
                <a:off x="3807455" y="2762199"/>
                <a:ext cx="9009" cy="1983193"/>
              </a:xfrm>
              <a:prstGeom prst="straightConnector1">
                <a:avLst/>
              </a:prstGeom>
              <a:noFill/>
              <a:ln w="31750" cap="flat" cmpd="sng" algn="ctr">
                <a:solidFill>
                  <a:srgbClr val="CC0000"/>
                </a:solidFill>
                <a:prstDash val="solid"/>
                <a:headEnd type="triangle"/>
                <a:tailEnd type="triangle"/>
              </a:ln>
              <a:effectLst/>
            </p:spPr>
          </p:cxnSp>
        </p:grpSp>
        <p:grpSp>
          <p:nvGrpSpPr>
            <p:cNvPr id="383" name="Group 347">
              <a:extLst>
                <a:ext uri="{FF2B5EF4-FFF2-40B4-BE49-F238E27FC236}">
                  <a16:creationId xmlns:a16="http://schemas.microsoft.com/office/drawing/2014/main" id="{FE3B11D9-3386-024F-9930-5028862A6CA0}"/>
                </a:ext>
              </a:extLst>
            </p:cNvPr>
            <p:cNvGrpSpPr>
              <a:grpSpLocks/>
            </p:cNvGrpSpPr>
            <p:nvPr/>
          </p:nvGrpSpPr>
          <p:grpSpPr bwMode="auto">
            <a:xfrm>
              <a:off x="5856401" y="5478592"/>
              <a:ext cx="588970" cy="242608"/>
              <a:chOff x="1871277" y="1576300"/>
              <a:chExt cx="1128371" cy="437861"/>
            </a:xfrm>
          </p:grpSpPr>
          <p:sp>
            <p:nvSpPr>
              <p:cNvPr id="489" name="Oval 488">
                <a:extLst>
                  <a:ext uri="{FF2B5EF4-FFF2-40B4-BE49-F238E27FC236}">
                    <a16:creationId xmlns:a16="http://schemas.microsoft.com/office/drawing/2014/main" id="{5A16FCC8-1633-0F4A-AF51-5A0A7FE45514}"/>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90" name="Rectangle 489">
                <a:extLst>
                  <a:ext uri="{FF2B5EF4-FFF2-40B4-BE49-F238E27FC236}">
                    <a16:creationId xmlns:a16="http://schemas.microsoft.com/office/drawing/2014/main" id="{B519904C-1E17-C942-8BA9-0E8AB5079FB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1" name="Oval 490">
                <a:extLst>
                  <a:ext uri="{FF2B5EF4-FFF2-40B4-BE49-F238E27FC236}">
                    <a16:creationId xmlns:a16="http://schemas.microsoft.com/office/drawing/2014/main" id="{EFB13E26-3B41-9749-8519-C459963D2013}"/>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92" name="Freeform 491">
                <a:extLst>
                  <a:ext uri="{FF2B5EF4-FFF2-40B4-BE49-F238E27FC236}">
                    <a16:creationId xmlns:a16="http://schemas.microsoft.com/office/drawing/2014/main" id="{EBC82CCD-F9E5-9848-AD05-9CD917C4153B}"/>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3" name="Freeform 492">
                <a:extLst>
                  <a:ext uri="{FF2B5EF4-FFF2-40B4-BE49-F238E27FC236}">
                    <a16:creationId xmlns:a16="http://schemas.microsoft.com/office/drawing/2014/main" id="{CA26AE87-8F1A-0446-8346-27E9411E71BB}"/>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4" name="Freeform 493">
                <a:extLst>
                  <a:ext uri="{FF2B5EF4-FFF2-40B4-BE49-F238E27FC236}">
                    <a16:creationId xmlns:a16="http://schemas.microsoft.com/office/drawing/2014/main" id="{A9435622-957B-2049-B9C4-D47B10BCEFD7}"/>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5" name="Freeform 494">
                <a:extLst>
                  <a:ext uri="{FF2B5EF4-FFF2-40B4-BE49-F238E27FC236}">
                    <a16:creationId xmlns:a16="http://schemas.microsoft.com/office/drawing/2014/main" id="{7C7BD66C-4B7E-A245-B0B0-68D4770B836B}"/>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96" name="Straight Connector 495">
                <a:extLst>
                  <a:ext uri="{FF2B5EF4-FFF2-40B4-BE49-F238E27FC236}">
                    <a16:creationId xmlns:a16="http://schemas.microsoft.com/office/drawing/2014/main" id="{AAD20102-9CAC-A94D-938A-4737F5BDF52B}"/>
                  </a:ext>
                </a:extLst>
              </p:cNvPr>
              <p:cNvCxnSpPr>
                <a:endCxn id="491"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97" name="Straight Connector 496">
                <a:extLst>
                  <a:ext uri="{FF2B5EF4-FFF2-40B4-BE49-F238E27FC236}">
                    <a16:creationId xmlns:a16="http://schemas.microsoft.com/office/drawing/2014/main" id="{2FAD383B-123F-DC43-9C3D-E4BC3F030080}"/>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84" name="Group 347">
              <a:extLst>
                <a:ext uri="{FF2B5EF4-FFF2-40B4-BE49-F238E27FC236}">
                  <a16:creationId xmlns:a16="http://schemas.microsoft.com/office/drawing/2014/main" id="{1FA128A4-E7D2-0F47-8B8A-D227ADE12451}"/>
                </a:ext>
              </a:extLst>
            </p:cNvPr>
            <p:cNvGrpSpPr>
              <a:grpSpLocks/>
            </p:cNvGrpSpPr>
            <p:nvPr/>
          </p:nvGrpSpPr>
          <p:grpSpPr bwMode="auto">
            <a:xfrm>
              <a:off x="4375328" y="5336495"/>
              <a:ext cx="588970" cy="242608"/>
              <a:chOff x="1871277" y="1576300"/>
              <a:chExt cx="1128371" cy="437861"/>
            </a:xfrm>
          </p:grpSpPr>
          <p:sp>
            <p:nvSpPr>
              <p:cNvPr id="480" name="Oval 479">
                <a:extLst>
                  <a:ext uri="{FF2B5EF4-FFF2-40B4-BE49-F238E27FC236}">
                    <a16:creationId xmlns:a16="http://schemas.microsoft.com/office/drawing/2014/main" id="{AB3681F7-659D-C24E-A38A-0FDB7554EA5C}"/>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81" name="Rectangle 480">
                <a:extLst>
                  <a:ext uri="{FF2B5EF4-FFF2-40B4-BE49-F238E27FC236}">
                    <a16:creationId xmlns:a16="http://schemas.microsoft.com/office/drawing/2014/main" id="{7B2EBB36-6458-5E4B-BDD9-19B1C22389E1}"/>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2" name="Oval 481">
                <a:extLst>
                  <a:ext uri="{FF2B5EF4-FFF2-40B4-BE49-F238E27FC236}">
                    <a16:creationId xmlns:a16="http://schemas.microsoft.com/office/drawing/2014/main" id="{4F4C31DA-5FE9-984F-9A0A-1E09D14FE088}"/>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83" name="Freeform 482">
                <a:extLst>
                  <a:ext uri="{FF2B5EF4-FFF2-40B4-BE49-F238E27FC236}">
                    <a16:creationId xmlns:a16="http://schemas.microsoft.com/office/drawing/2014/main" id="{C146674E-5B35-BF4A-95DA-E92D42A81756}"/>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4" name="Freeform 483">
                <a:extLst>
                  <a:ext uri="{FF2B5EF4-FFF2-40B4-BE49-F238E27FC236}">
                    <a16:creationId xmlns:a16="http://schemas.microsoft.com/office/drawing/2014/main" id="{B03ED2CC-7625-A940-9A57-28C483BA5A6B}"/>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5" name="Freeform 484">
                <a:extLst>
                  <a:ext uri="{FF2B5EF4-FFF2-40B4-BE49-F238E27FC236}">
                    <a16:creationId xmlns:a16="http://schemas.microsoft.com/office/drawing/2014/main" id="{2F1ABB92-F0A5-E246-9416-195DA0023580}"/>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86" name="Freeform 485">
                <a:extLst>
                  <a:ext uri="{FF2B5EF4-FFF2-40B4-BE49-F238E27FC236}">
                    <a16:creationId xmlns:a16="http://schemas.microsoft.com/office/drawing/2014/main" id="{2CF5432E-D32E-E14F-A34A-56CDAF8AAA96}"/>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87" name="Straight Connector 486">
                <a:extLst>
                  <a:ext uri="{FF2B5EF4-FFF2-40B4-BE49-F238E27FC236}">
                    <a16:creationId xmlns:a16="http://schemas.microsoft.com/office/drawing/2014/main" id="{0FE726C9-E272-5543-B953-93C4B3CA7BF2}"/>
                  </a:ext>
                </a:extLst>
              </p:cNvPr>
              <p:cNvCxnSpPr>
                <a:endCxn id="482"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88" name="Straight Connector 487">
                <a:extLst>
                  <a:ext uri="{FF2B5EF4-FFF2-40B4-BE49-F238E27FC236}">
                    <a16:creationId xmlns:a16="http://schemas.microsoft.com/office/drawing/2014/main" id="{D0496554-D8D1-8948-BABA-94B195EA9D31}"/>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85" name="Group 347">
              <a:extLst>
                <a:ext uri="{FF2B5EF4-FFF2-40B4-BE49-F238E27FC236}">
                  <a16:creationId xmlns:a16="http://schemas.microsoft.com/office/drawing/2014/main" id="{6668F938-851E-AB41-8568-976ACF90B0D4}"/>
                </a:ext>
              </a:extLst>
            </p:cNvPr>
            <p:cNvGrpSpPr>
              <a:grpSpLocks/>
            </p:cNvGrpSpPr>
            <p:nvPr/>
          </p:nvGrpSpPr>
          <p:grpSpPr bwMode="auto">
            <a:xfrm>
              <a:off x="2848241" y="5530308"/>
              <a:ext cx="588970" cy="242608"/>
              <a:chOff x="1871277" y="1576300"/>
              <a:chExt cx="1128371" cy="437861"/>
            </a:xfrm>
          </p:grpSpPr>
          <p:sp>
            <p:nvSpPr>
              <p:cNvPr id="471" name="Oval 470">
                <a:extLst>
                  <a:ext uri="{FF2B5EF4-FFF2-40B4-BE49-F238E27FC236}">
                    <a16:creationId xmlns:a16="http://schemas.microsoft.com/office/drawing/2014/main" id="{AAA12AB3-54BB-0441-9A6C-077BF17E70F2}"/>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72" name="Rectangle 471">
                <a:extLst>
                  <a:ext uri="{FF2B5EF4-FFF2-40B4-BE49-F238E27FC236}">
                    <a16:creationId xmlns:a16="http://schemas.microsoft.com/office/drawing/2014/main" id="{542CBF52-AB3D-B547-9EB4-6268801280FE}"/>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3" name="Oval 472">
                <a:extLst>
                  <a:ext uri="{FF2B5EF4-FFF2-40B4-BE49-F238E27FC236}">
                    <a16:creationId xmlns:a16="http://schemas.microsoft.com/office/drawing/2014/main" id="{62F9DC56-CA45-5E4C-ADDA-2ADC825CE2E9}"/>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74" name="Freeform 473">
                <a:extLst>
                  <a:ext uri="{FF2B5EF4-FFF2-40B4-BE49-F238E27FC236}">
                    <a16:creationId xmlns:a16="http://schemas.microsoft.com/office/drawing/2014/main" id="{BC1AC39B-3AE0-3C42-ADA6-3653BBC5B2A7}"/>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5" name="Freeform 474">
                <a:extLst>
                  <a:ext uri="{FF2B5EF4-FFF2-40B4-BE49-F238E27FC236}">
                    <a16:creationId xmlns:a16="http://schemas.microsoft.com/office/drawing/2014/main" id="{CBEC19FB-844D-F14C-87CD-AFFDF31314DC}"/>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6" name="Freeform 475">
                <a:extLst>
                  <a:ext uri="{FF2B5EF4-FFF2-40B4-BE49-F238E27FC236}">
                    <a16:creationId xmlns:a16="http://schemas.microsoft.com/office/drawing/2014/main" id="{F3726C02-E914-F24E-9979-850362049A60}"/>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77" name="Freeform 476">
                <a:extLst>
                  <a:ext uri="{FF2B5EF4-FFF2-40B4-BE49-F238E27FC236}">
                    <a16:creationId xmlns:a16="http://schemas.microsoft.com/office/drawing/2014/main" id="{E7F76CCB-DC14-5D47-BBBB-5D1839BC1450}"/>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78" name="Straight Connector 477">
                <a:extLst>
                  <a:ext uri="{FF2B5EF4-FFF2-40B4-BE49-F238E27FC236}">
                    <a16:creationId xmlns:a16="http://schemas.microsoft.com/office/drawing/2014/main" id="{012FA502-1BF1-0E42-8A23-456008B708CD}"/>
                  </a:ext>
                </a:extLst>
              </p:cNvPr>
              <p:cNvCxnSpPr>
                <a:endCxn id="473"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79" name="Straight Connector 478">
                <a:extLst>
                  <a:ext uri="{FF2B5EF4-FFF2-40B4-BE49-F238E27FC236}">
                    <a16:creationId xmlns:a16="http://schemas.microsoft.com/office/drawing/2014/main" id="{5DE96D85-712C-B94D-9E53-0E42305E578B}"/>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86" name="Group 347">
              <a:extLst>
                <a:ext uri="{FF2B5EF4-FFF2-40B4-BE49-F238E27FC236}">
                  <a16:creationId xmlns:a16="http://schemas.microsoft.com/office/drawing/2014/main" id="{83A1C232-E62A-BF4A-8DB9-187CA24614C0}"/>
                </a:ext>
              </a:extLst>
            </p:cNvPr>
            <p:cNvGrpSpPr>
              <a:grpSpLocks/>
            </p:cNvGrpSpPr>
            <p:nvPr/>
          </p:nvGrpSpPr>
          <p:grpSpPr bwMode="auto">
            <a:xfrm>
              <a:off x="5166757" y="5796647"/>
              <a:ext cx="588970" cy="242608"/>
              <a:chOff x="1871277" y="1576300"/>
              <a:chExt cx="1128371" cy="437861"/>
            </a:xfrm>
          </p:grpSpPr>
          <p:sp>
            <p:nvSpPr>
              <p:cNvPr id="462" name="Oval 461">
                <a:extLst>
                  <a:ext uri="{FF2B5EF4-FFF2-40B4-BE49-F238E27FC236}">
                    <a16:creationId xmlns:a16="http://schemas.microsoft.com/office/drawing/2014/main" id="{17919704-9ABE-9546-BBD5-8DF01F7AD80B}"/>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63" name="Rectangle 462">
                <a:extLst>
                  <a:ext uri="{FF2B5EF4-FFF2-40B4-BE49-F238E27FC236}">
                    <a16:creationId xmlns:a16="http://schemas.microsoft.com/office/drawing/2014/main" id="{BE82DA0E-A4BD-1C43-A0A2-6227CBD1993F}"/>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4" name="Oval 463">
                <a:extLst>
                  <a:ext uri="{FF2B5EF4-FFF2-40B4-BE49-F238E27FC236}">
                    <a16:creationId xmlns:a16="http://schemas.microsoft.com/office/drawing/2014/main" id="{749CFC56-7919-9041-AA3A-D60B7F0B6915}"/>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65" name="Freeform 464">
                <a:extLst>
                  <a:ext uri="{FF2B5EF4-FFF2-40B4-BE49-F238E27FC236}">
                    <a16:creationId xmlns:a16="http://schemas.microsoft.com/office/drawing/2014/main" id="{27DD30A4-67D5-F04D-90C5-99D1EFA69143}"/>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6" name="Freeform 465">
                <a:extLst>
                  <a:ext uri="{FF2B5EF4-FFF2-40B4-BE49-F238E27FC236}">
                    <a16:creationId xmlns:a16="http://schemas.microsoft.com/office/drawing/2014/main" id="{5EFC06E9-A829-5D4B-AFB1-41BA4A45C59F}"/>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7" name="Freeform 466">
                <a:extLst>
                  <a:ext uri="{FF2B5EF4-FFF2-40B4-BE49-F238E27FC236}">
                    <a16:creationId xmlns:a16="http://schemas.microsoft.com/office/drawing/2014/main" id="{3D44CCC7-9CD1-E348-ABEF-BBD848DFB549}"/>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8" name="Freeform 467">
                <a:extLst>
                  <a:ext uri="{FF2B5EF4-FFF2-40B4-BE49-F238E27FC236}">
                    <a16:creationId xmlns:a16="http://schemas.microsoft.com/office/drawing/2014/main" id="{A4975792-3908-CB49-9B54-BD948E29A807}"/>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69" name="Straight Connector 468">
                <a:extLst>
                  <a:ext uri="{FF2B5EF4-FFF2-40B4-BE49-F238E27FC236}">
                    <a16:creationId xmlns:a16="http://schemas.microsoft.com/office/drawing/2014/main" id="{D4F3E613-F206-2944-B44D-3EDDF052D577}"/>
                  </a:ext>
                </a:extLst>
              </p:cNvPr>
              <p:cNvCxnSpPr>
                <a:endCxn id="464"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70" name="Straight Connector 469">
                <a:extLst>
                  <a:ext uri="{FF2B5EF4-FFF2-40B4-BE49-F238E27FC236}">
                    <a16:creationId xmlns:a16="http://schemas.microsoft.com/office/drawing/2014/main" id="{B3C6B2A4-7631-2046-85C3-980D6CE39C63}"/>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87" name="Group 347">
              <a:extLst>
                <a:ext uri="{FF2B5EF4-FFF2-40B4-BE49-F238E27FC236}">
                  <a16:creationId xmlns:a16="http://schemas.microsoft.com/office/drawing/2014/main" id="{AB634BE5-57A9-CD40-A582-3EC1DA74F9CB}"/>
                </a:ext>
              </a:extLst>
            </p:cNvPr>
            <p:cNvGrpSpPr>
              <a:grpSpLocks/>
            </p:cNvGrpSpPr>
            <p:nvPr/>
          </p:nvGrpSpPr>
          <p:grpSpPr bwMode="auto">
            <a:xfrm>
              <a:off x="3704088" y="5889227"/>
              <a:ext cx="588970" cy="242608"/>
              <a:chOff x="1871277" y="1576300"/>
              <a:chExt cx="1128371" cy="437861"/>
            </a:xfrm>
          </p:grpSpPr>
          <p:sp>
            <p:nvSpPr>
              <p:cNvPr id="453" name="Oval 452">
                <a:extLst>
                  <a:ext uri="{FF2B5EF4-FFF2-40B4-BE49-F238E27FC236}">
                    <a16:creationId xmlns:a16="http://schemas.microsoft.com/office/drawing/2014/main" id="{071D573E-69EB-C64A-B32E-BAEDA36F05CD}"/>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54" name="Rectangle 453">
                <a:extLst>
                  <a:ext uri="{FF2B5EF4-FFF2-40B4-BE49-F238E27FC236}">
                    <a16:creationId xmlns:a16="http://schemas.microsoft.com/office/drawing/2014/main" id="{2AA2F495-D440-3942-89E6-B98ADF2EEF2F}"/>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5" name="Oval 454">
                <a:extLst>
                  <a:ext uri="{FF2B5EF4-FFF2-40B4-BE49-F238E27FC236}">
                    <a16:creationId xmlns:a16="http://schemas.microsoft.com/office/drawing/2014/main" id="{66CFAFD9-9285-6C4E-A3DD-30BDB42BB815}"/>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56" name="Freeform 455">
                <a:extLst>
                  <a:ext uri="{FF2B5EF4-FFF2-40B4-BE49-F238E27FC236}">
                    <a16:creationId xmlns:a16="http://schemas.microsoft.com/office/drawing/2014/main" id="{7FAC9A44-D290-E446-8AFD-1995F6718472}"/>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7" name="Freeform 456">
                <a:extLst>
                  <a:ext uri="{FF2B5EF4-FFF2-40B4-BE49-F238E27FC236}">
                    <a16:creationId xmlns:a16="http://schemas.microsoft.com/office/drawing/2014/main" id="{5126B8E7-87D6-9244-B06D-DD2BCCF91A00}"/>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8" name="Freeform 457">
                <a:extLst>
                  <a:ext uri="{FF2B5EF4-FFF2-40B4-BE49-F238E27FC236}">
                    <a16:creationId xmlns:a16="http://schemas.microsoft.com/office/drawing/2014/main" id="{33C8C3AA-A46D-7042-9C20-C4798335AF85}"/>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9" name="Freeform 458">
                <a:extLst>
                  <a:ext uri="{FF2B5EF4-FFF2-40B4-BE49-F238E27FC236}">
                    <a16:creationId xmlns:a16="http://schemas.microsoft.com/office/drawing/2014/main" id="{3E27A51E-B896-6F41-BE51-9A8122856722}"/>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60" name="Straight Connector 459">
                <a:extLst>
                  <a:ext uri="{FF2B5EF4-FFF2-40B4-BE49-F238E27FC236}">
                    <a16:creationId xmlns:a16="http://schemas.microsoft.com/office/drawing/2014/main" id="{2D23564A-0E97-694E-AEE5-518E2024AEE1}"/>
                  </a:ext>
                </a:extLst>
              </p:cNvPr>
              <p:cNvCxnSpPr>
                <a:endCxn id="455"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61" name="Straight Connector 460">
                <a:extLst>
                  <a:ext uri="{FF2B5EF4-FFF2-40B4-BE49-F238E27FC236}">
                    <a16:creationId xmlns:a16="http://schemas.microsoft.com/office/drawing/2014/main" id="{C8A2EE84-1A08-2248-99EE-3B6F3EAB19E1}"/>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88" name="Group 387">
              <a:extLst>
                <a:ext uri="{FF2B5EF4-FFF2-40B4-BE49-F238E27FC236}">
                  <a16:creationId xmlns:a16="http://schemas.microsoft.com/office/drawing/2014/main" id="{E674E711-B543-E349-9437-4123F003C12E}"/>
                </a:ext>
              </a:extLst>
            </p:cNvPr>
            <p:cNvGrpSpPr/>
            <p:nvPr/>
          </p:nvGrpSpPr>
          <p:grpSpPr>
            <a:xfrm>
              <a:off x="1925875" y="1754513"/>
              <a:ext cx="5095391" cy="2833288"/>
              <a:chOff x="1925876" y="2212958"/>
              <a:chExt cx="5095391" cy="2833288"/>
            </a:xfrm>
          </p:grpSpPr>
          <p:grpSp>
            <p:nvGrpSpPr>
              <p:cNvPr id="425" name="Group 424">
                <a:extLst>
                  <a:ext uri="{FF2B5EF4-FFF2-40B4-BE49-F238E27FC236}">
                    <a16:creationId xmlns:a16="http://schemas.microsoft.com/office/drawing/2014/main" id="{62D36AE2-BF21-804C-B67A-91B7A6C2193D}"/>
                  </a:ext>
                </a:extLst>
              </p:cNvPr>
              <p:cNvGrpSpPr/>
              <p:nvPr/>
            </p:nvGrpSpPr>
            <p:grpSpPr>
              <a:xfrm>
                <a:off x="2745416" y="2212958"/>
                <a:ext cx="3597533" cy="493677"/>
                <a:chOff x="2705100" y="2011398"/>
                <a:chExt cx="3597533" cy="493677"/>
              </a:xfrm>
            </p:grpSpPr>
            <p:sp>
              <p:nvSpPr>
                <p:cNvPr id="450" name="Oval 449">
                  <a:extLst>
                    <a:ext uri="{FF2B5EF4-FFF2-40B4-BE49-F238E27FC236}">
                      <a16:creationId xmlns:a16="http://schemas.microsoft.com/office/drawing/2014/main" id="{8EE6B087-D830-FE4F-AAD6-E1A2BAA9FE85}"/>
                    </a:ext>
                  </a:extLst>
                </p:cNvPr>
                <p:cNvSpPr/>
                <p:nvPr/>
              </p:nvSpPr>
              <p:spPr bwMode="auto">
                <a:xfrm>
                  <a:off x="2722820" y="2011398"/>
                  <a:ext cx="3579813" cy="492125"/>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1" name="Oval 450">
                  <a:extLst>
                    <a:ext uri="{FF2B5EF4-FFF2-40B4-BE49-F238E27FC236}">
                      <a16:creationId xmlns:a16="http://schemas.microsoft.com/office/drawing/2014/main" id="{47CCD83D-A4A7-784F-A36F-834C748A5646}"/>
                    </a:ext>
                  </a:extLst>
                </p:cNvPr>
                <p:cNvSpPr/>
                <p:nvPr/>
              </p:nvSpPr>
              <p:spPr bwMode="auto">
                <a:xfrm>
                  <a:off x="2705100" y="2012950"/>
                  <a:ext cx="3579813" cy="492125"/>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52" name="TextBox 389">
                  <a:extLst>
                    <a:ext uri="{FF2B5EF4-FFF2-40B4-BE49-F238E27FC236}">
                      <a16:creationId xmlns:a16="http://schemas.microsoft.com/office/drawing/2014/main" id="{9C856663-ED44-084E-BE50-F682BBA77561}"/>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75"/>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rPr>
                    <a:t>Remote Controller</a:t>
                  </a:r>
                </a:p>
              </p:txBody>
            </p:sp>
          </p:grpSp>
          <p:grpSp>
            <p:nvGrpSpPr>
              <p:cNvPr id="426" name="Group 425">
                <a:extLst>
                  <a:ext uri="{FF2B5EF4-FFF2-40B4-BE49-F238E27FC236}">
                    <a16:creationId xmlns:a16="http://schemas.microsoft.com/office/drawing/2014/main" id="{81B736A2-639C-5045-9469-BBFF1FDAFC95}"/>
                  </a:ext>
                </a:extLst>
              </p:cNvPr>
              <p:cNvGrpSpPr/>
              <p:nvPr/>
            </p:nvGrpSpPr>
            <p:grpSpPr>
              <a:xfrm>
                <a:off x="1925876" y="4223509"/>
                <a:ext cx="923540" cy="405953"/>
                <a:chOff x="2705100" y="2011398"/>
                <a:chExt cx="3597533" cy="493677"/>
              </a:xfrm>
            </p:grpSpPr>
            <p:sp>
              <p:nvSpPr>
                <p:cNvPr id="447" name="Oval 446">
                  <a:extLst>
                    <a:ext uri="{FF2B5EF4-FFF2-40B4-BE49-F238E27FC236}">
                      <a16:creationId xmlns:a16="http://schemas.microsoft.com/office/drawing/2014/main" id="{7255FCAB-97CA-B947-8E8A-0A13FD397DC5}"/>
                    </a:ext>
                  </a:extLst>
                </p:cNvPr>
                <p:cNvSpPr/>
                <p:nvPr/>
              </p:nvSpPr>
              <p:spPr bwMode="auto">
                <a:xfrm>
                  <a:off x="2722820" y="2011398"/>
                  <a:ext cx="3579813" cy="492125"/>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8" name="Oval 447">
                  <a:extLst>
                    <a:ext uri="{FF2B5EF4-FFF2-40B4-BE49-F238E27FC236}">
                      <a16:creationId xmlns:a16="http://schemas.microsoft.com/office/drawing/2014/main" id="{61B8CC61-7E0C-EE46-9388-0895CB146C0C}"/>
                    </a:ext>
                  </a:extLst>
                </p:cNvPr>
                <p:cNvSpPr/>
                <p:nvPr/>
              </p:nvSpPr>
              <p:spPr bwMode="auto">
                <a:xfrm>
                  <a:off x="2705100" y="2012950"/>
                  <a:ext cx="3579813" cy="492125"/>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9" name="TextBox 389">
                  <a:extLst>
                    <a:ext uri="{FF2B5EF4-FFF2-40B4-BE49-F238E27FC236}">
                      <a16:creationId xmlns:a16="http://schemas.microsoft.com/office/drawing/2014/main" id="{753C8794-6C3E-A946-98F0-0A4574B6805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75"/>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rPr>
                    <a:t>CA</a:t>
                  </a:r>
                </a:p>
              </p:txBody>
            </p:sp>
          </p:grpSp>
          <p:grpSp>
            <p:nvGrpSpPr>
              <p:cNvPr id="427" name="Group 426">
                <a:extLst>
                  <a:ext uri="{FF2B5EF4-FFF2-40B4-BE49-F238E27FC236}">
                    <a16:creationId xmlns:a16="http://schemas.microsoft.com/office/drawing/2014/main" id="{F6E58E7F-3C3B-6B42-95B1-9AED236D83A8}"/>
                  </a:ext>
                </a:extLst>
              </p:cNvPr>
              <p:cNvGrpSpPr/>
              <p:nvPr/>
            </p:nvGrpSpPr>
            <p:grpSpPr>
              <a:xfrm>
                <a:off x="3589508" y="4760377"/>
                <a:ext cx="463568" cy="285869"/>
                <a:chOff x="3558850" y="4573304"/>
                <a:chExt cx="463568" cy="285869"/>
              </a:xfrm>
            </p:grpSpPr>
            <p:grpSp>
              <p:nvGrpSpPr>
                <p:cNvPr id="443" name="Group 442">
                  <a:extLst>
                    <a:ext uri="{FF2B5EF4-FFF2-40B4-BE49-F238E27FC236}">
                      <a16:creationId xmlns:a16="http://schemas.microsoft.com/office/drawing/2014/main" id="{B5462F2E-F700-E74E-8777-989C222F6B17}"/>
                    </a:ext>
                  </a:extLst>
                </p:cNvPr>
                <p:cNvGrpSpPr/>
                <p:nvPr/>
              </p:nvGrpSpPr>
              <p:grpSpPr>
                <a:xfrm>
                  <a:off x="3558850" y="4577634"/>
                  <a:ext cx="463568" cy="262710"/>
                  <a:chOff x="3558850" y="4577634"/>
                  <a:chExt cx="463568" cy="262710"/>
                </a:xfrm>
              </p:grpSpPr>
              <p:sp>
                <p:nvSpPr>
                  <p:cNvPr id="445" name="Oval 444">
                    <a:extLst>
                      <a:ext uri="{FF2B5EF4-FFF2-40B4-BE49-F238E27FC236}">
                        <a16:creationId xmlns:a16="http://schemas.microsoft.com/office/drawing/2014/main" id="{3A8D5BD0-5AF9-F047-A2A5-74B21E482FB3}"/>
                      </a:ext>
                    </a:extLst>
                  </p:cNvPr>
                  <p:cNvSpPr/>
                  <p:nvPr/>
                </p:nvSpPr>
                <p:spPr bwMode="auto">
                  <a:xfrm>
                    <a:off x="3573337" y="4577634"/>
                    <a:ext cx="439424" cy="261732"/>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6" name="Oval 445">
                    <a:extLst>
                      <a:ext uri="{FF2B5EF4-FFF2-40B4-BE49-F238E27FC236}">
                        <a16:creationId xmlns:a16="http://schemas.microsoft.com/office/drawing/2014/main" id="{76278212-AACF-EA41-ABEC-BADB5287BB05}"/>
                      </a:ext>
                    </a:extLst>
                  </p:cNvPr>
                  <p:cNvSpPr/>
                  <p:nvPr/>
                </p:nvSpPr>
                <p:spPr bwMode="auto">
                  <a:xfrm>
                    <a:off x="3558850" y="4587291"/>
                    <a:ext cx="463568" cy="253053"/>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444" name="TextBox 389">
                  <a:extLst>
                    <a:ext uri="{FF2B5EF4-FFF2-40B4-BE49-F238E27FC236}">
                      <a16:creationId xmlns:a16="http://schemas.microsoft.com/office/drawing/2014/main" id="{07D62407-09DE-4446-A991-94479991A7D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75"/>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Arial" charset="0"/>
                      <a:ea typeface="ＭＳ Ｐゴシック" charset="0"/>
                    </a:rPr>
                    <a:t>CA</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grpSp>
          <p:grpSp>
            <p:nvGrpSpPr>
              <p:cNvPr id="428" name="Group 427">
                <a:extLst>
                  <a:ext uri="{FF2B5EF4-FFF2-40B4-BE49-F238E27FC236}">
                    <a16:creationId xmlns:a16="http://schemas.microsoft.com/office/drawing/2014/main" id="{4D1B0CFF-CE53-8E44-985B-C5516AC59054}"/>
                  </a:ext>
                </a:extLst>
              </p:cNvPr>
              <p:cNvGrpSpPr/>
              <p:nvPr/>
            </p:nvGrpSpPr>
            <p:grpSpPr>
              <a:xfrm>
                <a:off x="4369656" y="4758258"/>
                <a:ext cx="463568" cy="285869"/>
                <a:chOff x="3558850" y="4573304"/>
                <a:chExt cx="463568" cy="285869"/>
              </a:xfrm>
            </p:grpSpPr>
            <p:grpSp>
              <p:nvGrpSpPr>
                <p:cNvPr id="439" name="Group 438">
                  <a:extLst>
                    <a:ext uri="{FF2B5EF4-FFF2-40B4-BE49-F238E27FC236}">
                      <a16:creationId xmlns:a16="http://schemas.microsoft.com/office/drawing/2014/main" id="{E9FE6041-3130-EB4F-8BC7-1EE9AB973D5F}"/>
                    </a:ext>
                  </a:extLst>
                </p:cNvPr>
                <p:cNvGrpSpPr/>
                <p:nvPr/>
              </p:nvGrpSpPr>
              <p:grpSpPr>
                <a:xfrm>
                  <a:off x="3558850" y="4577634"/>
                  <a:ext cx="463568" cy="262710"/>
                  <a:chOff x="3558850" y="4577634"/>
                  <a:chExt cx="463568" cy="262710"/>
                </a:xfrm>
              </p:grpSpPr>
              <p:sp>
                <p:nvSpPr>
                  <p:cNvPr id="441" name="Oval 440">
                    <a:extLst>
                      <a:ext uri="{FF2B5EF4-FFF2-40B4-BE49-F238E27FC236}">
                        <a16:creationId xmlns:a16="http://schemas.microsoft.com/office/drawing/2014/main" id="{5B86D724-BC2B-BD40-B41F-B06FDAB2E4E6}"/>
                      </a:ext>
                    </a:extLst>
                  </p:cNvPr>
                  <p:cNvSpPr/>
                  <p:nvPr/>
                </p:nvSpPr>
                <p:spPr bwMode="auto">
                  <a:xfrm>
                    <a:off x="3573337" y="4577634"/>
                    <a:ext cx="439424" cy="261732"/>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2" name="Oval 441">
                    <a:extLst>
                      <a:ext uri="{FF2B5EF4-FFF2-40B4-BE49-F238E27FC236}">
                        <a16:creationId xmlns:a16="http://schemas.microsoft.com/office/drawing/2014/main" id="{25D22206-7FA6-1144-B6AC-B857637AF393}"/>
                      </a:ext>
                    </a:extLst>
                  </p:cNvPr>
                  <p:cNvSpPr/>
                  <p:nvPr/>
                </p:nvSpPr>
                <p:spPr bwMode="auto">
                  <a:xfrm>
                    <a:off x="3558850" y="4587291"/>
                    <a:ext cx="463568" cy="253053"/>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440" name="TextBox 389">
                  <a:extLst>
                    <a:ext uri="{FF2B5EF4-FFF2-40B4-BE49-F238E27FC236}">
                      <a16:creationId xmlns:a16="http://schemas.microsoft.com/office/drawing/2014/main" id="{2D5FEB66-58AA-9E4B-AD71-EA4750A833A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75"/>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Arial" charset="0"/>
                      <a:ea typeface="ＭＳ Ｐゴシック" charset="0"/>
                    </a:rPr>
                    <a:t>CA</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grpSp>
          <p:grpSp>
            <p:nvGrpSpPr>
              <p:cNvPr id="429" name="Group 428">
                <a:extLst>
                  <a:ext uri="{FF2B5EF4-FFF2-40B4-BE49-F238E27FC236}">
                    <a16:creationId xmlns:a16="http://schemas.microsoft.com/office/drawing/2014/main" id="{9D109E0A-BCFA-E94A-BF8F-93D3F96B54CC}"/>
                  </a:ext>
                </a:extLst>
              </p:cNvPr>
              <p:cNvGrpSpPr/>
              <p:nvPr/>
            </p:nvGrpSpPr>
            <p:grpSpPr>
              <a:xfrm>
                <a:off x="5569912" y="4756140"/>
                <a:ext cx="463568" cy="285869"/>
                <a:chOff x="3558850" y="4573304"/>
                <a:chExt cx="463568" cy="285869"/>
              </a:xfrm>
            </p:grpSpPr>
            <p:grpSp>
              <p:nvGrpSpPr>
                <p:cNvPr id="435" name="Group 434">
                  <a:extLst>
                    <a:ext uri="{FF2B5EF4-FFF2-40B4-BE49-F238E27FC236}">
                      <a16:creationId xmlns:a16="http://schemas.microsoft.com/office/drawing/2014/main" id="{640672AD-E981-1643-871D-AD8A67139540}"/>
                    </a:ext>
                  </a:extLst>
                </p:cNvPr>
                <p:cNvGrpSpPr/>
                <p:nvPr/>
              </p:nvGrpSpPr>
              <p:grpSpPr>
                <a:xfrm>
                  <a:off x="3558850" y="4577634"/>
                  <a:ext cx="463568" cy="262710"/>
                  <a:chOff x="3558850" y="4577634"/>
                  <a:chExt cx="463568" cy="262710"/>
                </a:xfrm>
              </p:grpSpPr>
              <p:sp>
                <p:nvSpPr>
                  <p:cNvPr id="437" name="Oval 436">
                    <a:extLst>
                      <a:ext uri="{FF2B5EF4-FFF2-40B4-BE49-F238E27FC236}">
                        <a16:creationId xmlns:a16="http://schemas.microsoft.com/office/drawing/2014/main" id="{294A370C-785F-404E-8135-30826A70FF42}"/>
                      </a:ext>
                    </a:extLst>
                  </p:cNvPr>
                  <p:cNvSpPr/>
                  <p:nvPr/>
                </p:nvSpPr>
                <p:spPr bwMode="auto">
                  <a:xfrm>
                    <a:off x="3573337" y="4577634"/>
                    <a:ext cx="439424" cy="261732"/>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8" name="Oval 437">
                    <a:extLst>
                      <a:ext uri="{FF2B5EF4-FFF2-40B4-BE49-F238E27FC236}">
                        <a16:creationId xmlns:a16="http://schemas.microsoft.com/office/drawing/2014/main" id="{E67022FB-D28B-0E44-9B6D-DD8092F2FB00}"/>
                      </a:ext>
                    </a:extLst>
                  </p:cNvPr>
                  <p:cNvSpPr/>
                  <p:nvPr/>
                </p:nvSpPr>
                <p:spPr bwMode="auto">
                  <a:xfrm>
                    <a:off x="3558850" y="4587291"/>
                    <a:ext cx="463568" cy="253053"/>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436" name="TextBox 389">
                  <a:extLst>
                    <a:ext uri="{FF2B5EF4-FFF2-40B4-BE49-F238E27FC236}">
                      <a16:creationId xmlns:a16="http://schemas.microsoft.com/office/drawing/2014/main" id="{2A590B0D-6FC1-9149-A279-05645BBC360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75"/>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Arial" charset="0"/>
                      <a:ea typeface="ＭＳ Ｐゴシック" charset="0"/>
                    </a:rPr>
                    <a:t>CA</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grpSp>
          <p:grpSp>
            <p:nvGrpSpPr>
              <p:cNvPr id="430" name="Group 429">
                <a:extLst>
                  <a:ext uri="{FF2B5EF4-FFF2-40B4-BE49-F238E27FC236}">
                    <a16:creationId xmlns:a16="http://schemas.microsoft.com/office/drawing/2014/main" id="{0326EFB3-34F4-754B-86E7-7F4C53B7BE4A}"/>
                  </a:ext>
                </a:extLst>
              </p:cNvPr>
              <p:cNvGrpSpPr/>
              <p:nvPr/>
            </p:nvGrpSpPr>
            <p:grpSpPr>
              <a:xfrm>
                <a:off x="6557699" y="4754022"/>
                <a:ext cx="463568" cy="285869"/>
                <a:chOff x="3558850" y="4573304"/>
                <a:chExt cx="463568" cy="285869"/>
              </a:xfrm>
            </p:grpSpPr>
            <p:grpSp>
              <p:nvGrpSpPr>
                <p:cNvPr id="431" name="Group 430">
                  <a:extLst>
                    <a:ext uri="{FF2B5EF4-FFF2-40B4-BE49-F238E27FC236}">
                      <a16:creationId xmlns:a16="http://schemas.microsoft.com/office/drawing/2014/main" id="{887B5438-FD39-FF45-94F4-501001587C74}"/>
                    </a:ext>
                  </a:extLst>
                </p:cNvPr>
                <p:cNvGrpSpPr/>
                <p:nvPr/>
              </p:nvGrpSpPr>
              <p:grpSpPr>
                <a:xfrm>
                  <a:off x="3558850" y="4577634"/>
                  <a:ext cx="463568" cy="262710"/>
                  <a:chOff x="3558850" y="4577634"/>
                  <a:chExt cx="463568" cy="262710"/>
                </a:xfrm>
              </p:grpSpPr>
              <p:sp>
                <p:nvSpPr>
                  <p:cNvPr id="433" name="Oval 432">
                    <a:extLst>
                      <a:ext uri="{FF2B5EF4-FFF2-40B4-BE49-F238E27FC236}">
                        <a16:creationId xmlns:a16="http://schemas.microsoft.com/office/drawing/2014/main" id="{6FF89616-28C7-BA4C-A7CF-F2858846670D}"/>
                      </a:ext>
                    </a:extLst>
                  </p:cNvPr>
                  <p:cNvSpPr/>
                  <p:nvPr/>
                </p:nvSpPr>
                <p:spPr bwMode="auto">
                  <a:xfrm>
                    <a:off x="3573337" y="4577634"/>
                    <a:ext cx="439424" cy="261732"/>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4" name="Oval 433">
                    <a:extLst>
                      <a:ext uri="{FF2B5EF4-FFF2-40B4-BE49-F238E27FC236}">
                        <a16:creationId xmlns:a16="http://schemas.microsoft.com/office/drawing/2014/main" id="{DE898B76-72BE-1941-BD61-33F2BA177941}"/>
                      </a:ext>
                    </a:extLst>
                  </p:cNvPr>
                  <p:cNvSpPr/>
                  <p:nvPr/>
                </p:nvSpPr>
                <p:spPr bwMode="auto">
                  <a:xfrm>
                    <a:off x="3558850" y="4587291"/>
                    <a:ext cx="463568" cy="253053"/>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432" name="TextBox 389">
                  <a:extLst>
                    <a:ext uri="{FF2B5EF4-FFF2-40B4-BE49-F238E27FC236}">
                      <a16:creationId xmlns:a16="http://schemas.microsoft.com/office/drawing/2014/main" id="{FC2D41BB-76AF-5143-8519-F85BA5D0464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75"/>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solidFill>
                      <a:effectLst/>
                      <a:uLnTx/>
                      <a:uFillTx/>
                      <a:latin typeface="Arial" charset="0"/>
                      <a:ea typeface="ＭＳ Ｐゴシック" charset="0"/>
                    </a:rPr>
                    <a:t>CA</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grpSp>
        </p:grpSp>
        <p:grpSp>
          <p:nvGrpSpPr>
            <p:cNvPr id="389" name="Group 388">
              <a:extLst>
                <a:ext uri="{FF2B5EF4-FFF2-40B4-BE49-F238E27FC236}">
                  <a16:creationId xmlns:a16="http://schemas.microsoft.com/office/drawing/2014/main" id="{5E8E5875-4EBA-4349-B27C-7F45D2F51E62}"/>
                </a:ext>
              </a:extLst>
            </p:cNvPr>
            <p:cNvGrpSpPr/>
            <p:nvPr/>
          </p:nvGrpSpPr>
          <p:grpSpPr>
            <a:xfrm>
              <a:off x="2050694" y="4240394"/>
              <a:ext cx="4962309" cy="697609"/>
              <a:chOff x="-3809141" y="1128902"/>
              <a:chExt cx="4962309" cy="697609"/>
            </a:xfrm>
          </p:grpSpPr>
          <p:grpSp>
            <p:nvGrpSpPr>
              <p:cNvPr id="390" name="Group 554">
                <a:extLst>
                  <a:ext uri="{FF2B5EF4-FFF2-40B4-BE49-F238E27FC236}">
                    <a16:creationId xmlns:a16="http://schemas.microsoft.com/office/drawing/2014/main" id="{81B6EE14-CC27-744A-A051-4E03FA7FB80C}"/>
                  </a:ext>
                </a:extLst>
              </p:cNvPr>
              <p:cNvGrpSpPr>
                <a:grpSpLocks/>
              </p:cNvGrpSpPr>
              <p:nvPr/>
            </p:nvGrpSpPr>
            <p:grpSpPr bwMode="auto">
              <a:xfrm>
                <a:off x="-2259184" y="1493681"/>
                <a:ext cx="426647" cy="330722"/>
                <a:chOff x="2932185" y="3913304"/>
                <a:chExt cx="426963" cy="330885"/>
              </a:xfrm>
            </p:grpSpPr>
            <p:sp>
              <p:nvSpPr>
                <p:cNvPr id="419" name="Rectangle 418">
                  <a:extLst>
                    <a:ext uri="{FF2B5EF4-FFF2-40B4-BE49-F238E27FC236}">
                      <a16:creationId xmlns:a16="http://schemas.microsoft.com/office/drawing/2014/main" id="{C110861B-9F39-1F44-A2C4-E4F16FCAC279}"/>
                    </a:ext>
                  </a:extLst>
                </p:cNvPr>
                <p:cNvSpPr/>
                <p:nvPr/>
              </p:nvSpPr>
              <p:spPr>
                <a:xfrm>
                  <a:off x="2933382" y="3913304"/>
                  <a:ext cx="425766" cy="328775"/>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0" name="Straight Connector 419">
                  <a:extLst>
                    <a:ext uri="{FF2B5EF4-FFF2-40B4-BE49-F238E27FC236}">
                      <a16:creationId xmlns:a16="http://schemas.microsoft.com/office/drawing/2014/main" id="{DD0A76D0-D1B5-C448-A6EF-5CBA826076A3}"/>
                    </a:ext>
                  </a:extLst>
                </p:cNvPr>
                <p:cNvCxnSpPr/>
                <p:nvPr/>
              </p:nvCxnSpPr>
              <p:spPr>
                <a:xfrm>
                  <a:off x="2932185" y="4005425"/>
                  <a:ext cx="425766" cy="0"/>
                </a:xfrm>
                <a:prstGeom prst="line">
                  <a:avLst/>
                </a:prstGeom>
                <a:noFill/>
                <a:ln w="3175" cap="flat" cmpd="sng" algn="ctr">
                  <a:solidFill>
                    <a:srgbClr val="CC0000"/>
                  </a:solidFill>
                  <a:prstDash val="solid"/>
                </a:ln>
                <a:effectLst/>
              </p:spPr>
            </p:cxnSp>
            <p:cxnSp>
              <p:nvCxnSpPr>
                <p:cNvPr id="421" name="Straight Connector 420">
                  <a:extLst>
                    <a:ext uri="{FF2B5EF4-FFF2-40B4-BE49-F238E27FC236}">
                      <a16:creationId xmlns:a16="http://schemas.microsoft.com/office/drawing/2014/main" id="{3D867651-027E-ED40-9FF0-8C7FDE56A1AD}"/>
                    </a:ext>
                  </a:extLst>
                </p:cNvPr>
                <p:cNvCxnSpPr/>
                <p:nvPr/>
              </p:nvCxnSpPr>
              <p:spPr>
                <a:xfrm>
                  <a:off x="2932185" y="4068956"/>
                  <a:ext cx="425766" cy="0"/>
                </a:xfrm>
                <a:prstGeom prst="line">
                  <a:avLst/>
                </a:prstGeom>
                <a:noFill/>
                <a:ln w="3175" cap="flat" cmpd="sng" algn="ctr">
                  <a:solidFill>
                    <a:srgbClr val="CC0000"/>
                  </a:solidFill>
                  <a:prstDash val="solid"/>
                </a:ln>
                <a:effectLst/>
              </p:spPr>
            </p:cxnSp>
            <p:cxnSp>
              <p:nvCxnSpPr>
                <p:cNvPr id="422" name="Straight Connector 421">
                  <a:extLst>
                    <a:ext uri="{FF2B5EF4-FFF2-40B4-BE49-F238E27FC236}">
                      <a16:creationId xmlns:a16="http://schemas.microsoft.com/office/drawing/2014/main" id="{38A884CE-9A37-D940-B4A8-9D4D87274982}"/>
                    </a:ext>
                  </a:extLst>
                </p:cNvPr>
                <p:cNvCxnSpPr/>
                <p:nvPr/>
              </p:nvCxnSpPr>
              <p:spPr>
                <a:xfrm flipH="1" flipV="1">
                  <a:off x="3134122" y="4005425"/>
                  <a:ext cx="1589" cy="236654"/>
                </a:xfrm>
                <a:prstGeom prst="line">
                  <a:avLst/>
                </a:prstGeom>
                <a:noFill/>
                <a:ln w="3175" cap="flat" cmpd="sng" algn="ctr">
                  <a:solidFill>
                    <a:srgbClr val="CC0000"/>
                  </a:solidFill>
                  <a:prstDash val="solid"/>
                </a:ln>
                <a:effectLst/>
              </p:spPr>
            </p:cxnSp>
            <p:cxnSp>
              <p:nvCxnSpPr>
                <p:cNvPr id="423" name="Straight Connector 422">
                  <a:extLst>
                    <a:ext uri="{FF2B5EF4-FFF2-40B4-BE49-F238E27FC236}">
                      <a16:creationId xmlns:a16="http://schemas.microsoft.com/office/drawing/2014/main" id="{F72B6516-301E-294C-BD5A-03CB25199EE7}"/>
                    </a:ext>
                  </a:extLst>
                </p:cNvPr>
                <p:cNvCxnSpPr/>
                <p:nvPr/>
              </p:nvCxnSpPr>
              <p:spPr>
                <a:xfrm flipH="1" flipV="1">
                  <a:off x="3215190" y="4007535"/>
                  <a:ext cx="1589" cy="236654"/>
                </a:xfrm>
                <a:prstGeom prst="line">
                  <a:avLst/>
                </a:prstGeom>
                <a:noFill/>
                <a:ln w="3175" cap="flat" cmpd="sng" algn="ctr">
                  <a:solidFill>
                    <a:srgbClr val="CC0000"/>
                  </a:solidFill>
                  <a:prstDash val="solid"/>
                </a:ln>
                <a:effectLst/>
              </p:spPr>
            </p:cxnSp>
            <p:cxnSp>
              <p:nvCxnSpPr>
                <p:cNvPr id="424" name="Straight Connector 423">
                  <a:extLst>
                    <a:ext uri="{FF2B5EF4-FFF2-40B4-BE49-F238E27FC236}">
                      <a16:creationId xmlns:a16="http://schemas.microsoft.com/office/drawing/2014/main" id="{5E23C2C4-4FEE-1D40-BD08-52071DA681C7}"/>
                    </a:ext>
                  </a:extLst>
                </p:cNvPr>
                <p:cNvCxnSpPr/>
                <p:nvPr/>
              </p:nvCxnSpPr>
              <p:spPr>
                <a:xfrm flipH="1" flipV="1">
                  <a:off x="3290394" y="4007533"/>
                  <a:ext cx="1589" cy="236654"/>
                </a:xfrm>
                <a:prstGeom prst="line">
                  <a:avLst/>
                </a:prstGeom>
                <a:noFill/>
                <a:ln w="3175" cap="flat" cmpd="sng" algn="ctr">
                  <a:solidFill>
                    <a:srgbClr val="CC0000"/>
                  </a:solidFill>
                  <a:prstDash val="solid"/>
                </a:ln>
                <a:effectLst/>
              </p:spPr>
            </p:cxnSp>
          </p:grpSp>
          <p:grpSp>
            <p:nvGrpSpPr>
              <p:cNvPr id="391" name="Group 554">
                <a:extLst>
                  <a:ext uri="{FF2B5EF4-FFF2-40B4-BE49-F238E27FC236}">
                    <a16:creationId xmlns:a16="http://schemas.microsoft.com/office/drawing/2014/main" id="{8984DC81-21F8-1546-9659-CE7B16A6876A}"/>
                  </a:ext>
                </a:extLst>
              </p:cNvPr>
              <p:cNvGrpSpPr>
                <a:grpSpLocks/>
              </p:cNvGrpSpPr>
              <p:nvPr/>
            </p:nvGrpSpPr>
            <p:grpSpPr bwMode="auto">
              <a:xfrm>
                <a:off x="-3809141" y="1128902"/>
                <a:ext cx="675450" cy="526527"/>
                <a:chOff x="2932185" y="3913304"/>
                <a:chExt cx="430533" cy="332666"/>
              </a:xfrm>
            </p:grpSpPr>
            <p:sp>
              <p:nvSpPr>
                <p:cNvPr id="413" name="Rectangle 412">
                  <a:extLst>
                    <a:ext uri="{FF2B5EF4-FFF2-40B4-BE49-F238E27FC236}">
                      <a16:creationId xmlns:a16="http://schemas.microsoft.com/office/drawing/2014/main" id="{354DD063-2794-1643-A5E7-9E49377960D6}"/>
                    </a:ext>
                  </a:extLst>
                </p:cNvPr>
                <p:cNvSpPr/>
                <p:nvPr/>
              </p:nvSpPr>
              <p:spPr>
                <a:xfrm>
                  <a:off x="2936952" y="3913304"/>
                  <a:ext cx="425766" cy="328775"/>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4" name="Straight Connector 413">
                  <a:extLst>
                    <a:ext uri="{FF2B5EF4-FFF2-40B4-BE49-F238E27FC236}">
                      <a16:creationId xmlns:a16="http://schemas.microsoft.com/office/drawing/2014/main" id="{16208DC2-6B8A-2448-84E0-DB0EF734E2E0}"/>
                    </a:ext>
                  </a:extLst>
                </p:cNvPr>
                <p:cNvCxnSpPr/>
                <p:nvPr/>
              </p:nvCxnSpPr>
              <p:spPr>
                <a:xfrm>
                  <a:off x="2932185" y="4005425"/>
                  <a:ext cx="425766" cy="0"/>
                </a:xfrm>
                <a:prstGeom prst="line">
                  <a:avLst/>
                </a:prstGeom>
                <a:noFill/>
                <a:ln w="3175" cap="flat" cmpd="sng" algn="ctr">
                  <a:solidFill>
                    <a:srgbClr val="CC0000"/>
                  </a:solidFill>
                  <a:prstDash val="solid"/>
                </a:ln>
                <a:effectLst/>
              </p:spPr>
            </p:cxnSp>
            <p:cxnSp>
              <p:nvCxnSpPr>
                <p:cNvPr id="415" name="Straight Connector 414">
                  <a:extLst>
                    <a:ext uri="{FF2B5EF4-FFF2-40B4-BE49-F238E27FC236}">
                      <a16:creationId xmlns:a16="http://schemas.microsoft.com/office/drawing/2014/main" id="{9617AE01-3C7B-7E42-9676-0C68B7ECCAE6}"/>
                    </a:ext>
                  </a:extLst>
                </p:cNvPr>
                <p:cNvCxnSpPr/>
                <p:nvPr/>
              </p:nvCxnSpPr>
              <p:spPr>
                <a:xfrm>
                  <a:off x="2932185" y="4068956"/>
                  <a:ext cx="425766" cy="0"/>
                </a:xfrm>
                <a:prstGeom prst="line">
                  <a:avLst/>
                </a:prstGeom>
                <a:noFill/>
                <a:ln w="3175" cap="flat" cmpd="sng" algn="ctr">
                  <a:solidFill>
                    <a:srgbClr val="CC0000"/>
                  </a:solidFill>
                  <a:prstDash val="solid"/>
                </a:ln>
                <a:effectLst/>
              </p:spPr>
            </p:cxnSp>
            <p:cxnSp>
              <p:nvCxnSpPr>
                <p:cNvPr id="416" name="Straight Connector 415">
                  <a:extLst>
                    <a:ext uri="{FF2B5EF4-FFF2-40B4-BE49-F238E27FC236}">
                      <a16:creationId xmlns:a16="http://schemas.microsoft.com/office/drawing/2014/main" id="{C47DC652-BD0C-3F46-86D7-ECC9AD1D79D2}"/>
                    </a:ext>
                  </a:extLst>
                </p:cNvPr>
                <p:cNvCxnSpPr/>
                <p:nvPr/>
              </p:nvCxnSpPr>
              <p:spPr>
                <a:xfrm flipH="1" flipV="1">
                  <a:off x="3182588" y="4005425"/>
                  <a:ext cx="1589" cy="236654"/>
                </a:xfrm>
                <a:prstGeom prst="line">
                  <a:avLst/>
                </a:prstGeom>
                <a:noFill/>
                <a:ln w="3175" cap="flat" cmpd="sng" algn="ctr">
                  <a:solidFill>
                    <a:srgbClr val="CC0000"/>
                  </a:solidFill>
                  <a:prstDash val="solid"/>
                </a:ln>
                <a:effectLst/>
              </p:spPr>
            </p:cxnSp>
            <p:cxnSp>
              <p:nvCxnSpPr>
                <p:cNvPr id="417" name="Straight Connector 416">
                  <a:extLst>
                    <a:ext uri="{FF2B5EF4-FFF2-40B4-BE49-F238E27FC236}">
                      <a16:creationId xmlns:a16="http://schemas.microsoft.com/office/drawing/2014/main" id="{3B014B56-FED6-4E48-99C5-5A79ADD94CC4}"/>
                    </a:ext>
                  </a:extLst>
                </p:cNvPr>
                <p:cNvCxnSpPr/>
                <p:nvPr/>
              </p:nvCxnSpPr>
              <p:spPr>
                <a:xfrm flipH="1" flipV="1">
                  <a:off x="3093297" y="4009316"/>
                  <a:ext cx="1589" cy="236654"/>
                </a:xfrm>
                <a:prstGeom prst="line">
                  <a:avLst/>
                </a:prstGeom>
                <a:noFill/>
                <a:ln w="3175" cap="flat" cmpd="sng" algn="ctr">
                  <a:solidFill>
                    <a:srgbClr val="CC0000"/>
                  </a:solidFill>
                  <a:prstDash val="solid"/>
                </a:ln>
                <a:effectLst/>
              </p:spPr>
            </p:cxnSp>
            <p:cxnSp>
              <p:nvCxnSpPr>
                <p:cNvPr id="418" name="Straight Connector 417">
                  <a:extLst>
                    <a:ext uri="{FF2B5EF4-FFF2-40B4-BE49-F238E27FC236}">
                      <a16:creationId xmlns:a16="http://schemas.microsoft.com/office/drawing/2014/main" id="{468D05CF-FA4F-A948-B610-7F2761E0FD51}"/>
                    </a:ext>
                  </a:extLst>
                </p:cNvPr>
                <p:cNvCxnSpPr/>
                <p:nvPr/>
              </p:nvCxnSpPr>
              <p:spPr>
                <a:xfrm flipH="1" flipV="1">
                  <a:off x="3278747" y="4008109"/>
                  <a:ext cx="1589" cy="236654"/>
                </a:xfrm>
                <a:prstGeom prst="line">
                  <a:avLst/>
                </a:prstGeom>
                <a:noFill/>
                <a:ln w="3175" cap="flat" cmpd="sng" algn="ctr">
                  <a:solidFill>
                    <a:srgbClr val="CC0000"/>
                  </a:solidFill>
                  <a:prstDash val="solid"/>
                </a:ln>
                <a:effectLst/>
              </p:spPr>
            </p:cxnSp>
          </p:grpSp>
          <p:grpSp>
            <p:nvGrpSpPr>
              <p:cNvPr id="392" name="Group 554">
                <a:extLst>
                  <a:ext uri="{FF2B5EF4-FFF2-40B4-BE49-F238E27FC236}">
                    <a16:creationId xmlns:a16="http://schemas.microsoft.com/office/drawing/2014/main" id="{A996263E-DE9E-0842-A205-EB674D3E0184}"/>
                  </a:ext>
                </a:extLst>
              </p:cNvPr>
              <p:cNvGrpSpPr>
                <a:grpSpLocks/>
              </p:cNvGrpSpPr>
              <p:nvPr/>
            </p:nvGrpSpPr>
            <p:grpSpPr bwMode="auto">
              <a:xfrm>
                <a:off x="-1475553" y="1495789"/>
                <a:ext cx="430214" cy="330722"/>
                <a:chOff x="2932185" y="3913304"/>
                <a:chExt cx="430533" cy="330885"/>
              </a:xfrm>
            </p:grpSpPr>
            <p:sp>
              <p:nvSpPr>
                <p:cNvPr id="407" name="Rectangle 406">
                  <a:extLst>
                    <a:ext uri="{FF2B5EF4-FFF2-40B4-BE49-F238E27FC236}">
                      <a16:creationId xmlns:a16="http://schemas.microsoft.com/office/drawing/2014/main" id="{0ED24C96-9484-4B4E-B94F-7B96917BDD0F}"/>
                    </a:ext>
                  </a:extLst>
                </p:cNvPr>
                <p:cNvSpPr/>
                <p:nvPr/>
              </p:nvSpPr>
              <p:spPr>
                <a:xfrm>
                  <a:off x="2936952" y="3913304"/>
                  <a:ext cx="425766" cy="328775"/>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08" name="Straight Connector 407">
                  <a:extLst>
                    <a:ext uri="{FF2B5EF4-FFF2-40B4-BE49-F238E27FC236}">
                      <a16:creationId xmlns:a16="http://schemas.microsoft.com/office/drawing/2014/main" id="{B0981132-3978-A74C-92CF-3B326EA8CF91}"/>
                    </a:ext>
                  </a:extLst>
                </p:cNvPr>
                <p:cNvCxnSpPr/>
                <p:nvPr/>
              </p:nvCxnSpPr>
              <p:spPr>
                <a:xfrm>
                  <a:off x="2932185" y="4005425"/>
                  <a:ext cx="425766" cy="0"/>
                </a:xfrm>
                <a:prstGeom prst="line">
                  <a:avLst/>
                </a:prstGeom>
                <a:noFill/>
                <a:ln w="3175" cap="flat" cmpd="sng" algn="ctr">
                  <a:solidFill>
                    <a:srgbClr val="CC0000"/>
                  </a:solidFill>
                  <a:prstDash val="solid"/>
                </a:ln>
                <a:effectLst/>
              </p:spPr>
            </p:cxnSp>
            <p:cxnSp>
              <p:nvCxnSpPr>
                <p:cNvPr id="409" name="Straight Connector 408">
                  <a:extLst>
                    <a:ext uri="{FF2B5EF4-FFF2-40B4-BE49-F238E27FC236}">
                      <a16:creationId xmlns:a16="http://schemas.microsoft.com/office/drawing/2014/main" id="{32807344-875D-7B41-B999-7AB2EF8D8CFB}"/>
                    </a:ext>
                  </a:extLst>
                </p:cNvPr>
                <p:cNvCxnSpPr/>
                <p:nvPr/>
              </p:nvCxnSpPr>
              <p:spPr>
                <a:xfrm>
                  <a:off x="2932185" y="4068956"/>
                  <a:ext cx="425766" cy="0"/>
                </a:xfrm>
                <a:prstGeom prst="line">
                  <a:avLst/>
                </a:prstGeom>
                <a:noFill/>
                <a:ln w="3175" cap="flat" cmpd="sng" algn="ctr">
                  <a:solidFill>
                    <a:srgbClr val="CC0000"/>
                  </a:solidFill>
                  <a:prstDash val="solid"/>
                </a:ln>
                <a:effectLst/>
              </p:spPr>
            </p:cxnSp>
            <p:cxnSp>
              <p:nvCxnSpPr>
                <p:cNvPr id="410" name="Straight Connector 409">
                  <a:extLst>
                    <a:ext uri="{FF2B5EF4-FFF2-40B4-BE49-F238E27FC236}">
                      <a16:creationId xmlns:a16="http://schemas.microsoft.com/office/drawing/2014/main" id="{0986A014-650F-3149-8526-CB72AA722F05}"/>
                    </a:ext>
                  </a:extLst>
                </p:cNvPr>
                <p:cNvCxnSpPr/>
                <p:nvPr/>
              </p:nvCxnSpPr>
              <p:spPr>
                <a:xfrm flipH="1" flipV="1">
                  <a:off x="3134122" y="4005425"/>
                  <a:ext cx="1589" cy="236654"/>
                </a:xfrm>
                <a:prstGeom prst="line">
                  <a:avLst/>
                </a:prstGeom>
                <a:noFill/>
                <a:ln w="3175" cap="flat" cmpd="sng" algn="ctr">
                  <a:solidFill>
                    <a:srgbClr val="CC0000"/>
                  </a:solidFill>
                  <a:prstDash val="solid"/>
                </a:ln>
                <a:effectLst/>
              </p:spPr>
            </p:cxnSp>
            <p:cxnSp>
              <p:nvCxnSpPr>
                <p:cNvPr id="411" name="Straight Connector 410">
                  <a:extLst>
                    <a:ext uri="{FF2B5EF4-FFF2-40B4-BE49-F238E27FC236}">
                      <a16:creationId xmlns:a16="http://schemas.microsoft.com/office/drawing/2014/main" id="{CCA2E2B5-01CD-7B4F-94D5-1422002B0E7E}"/>
                    </a:ext>
                  </a:extLst>
                </p:cNvPr>
                <p:cNvCxnSpPr/>
                <p:nvPr/>
              </p:nvCxnSpPr>
              <p:spPr>
                <a:xfrm flipH="1" flipV="1">
                  <a:off x="3215190" y="4007535"/>
                  <a:ext cx="1589" cy="236654"/>
                </a:xfrm>
                <a:prstGeom prst="line">
                  <a:avLst/>
                </a:prstGeom>
                <a:noFill/>
                <a:ln w="3175" cap="flat" cmpd="sng" algn="ctr">
                  <a:solidFill>
                    <a:srgbClr val="CC0000"/>
                  </a:solidFill>
                  <a:prstDash val="solid"/>
                </a:ln>
                <a:effectLst/>
              </p:spPr>
            </p:cxnSp>
            <p:cxnSp>
              <p:nvCxnSpPr>
                <p:cNvPr id="412" name="Straight Connector 411">
                  <a:extLst>
                    <a:ext uri="{FF2B5EF4-FFF2-40B4-BE49-F238E27FC236}">
                      <a16:creationId xmlns:a16="http://schemas.microsoft.com/office/drawing/2014/main" id="{C5F10C1C-2C2D-AF46-9C32-C36601C56B52}"/>
                    </a:ext>
                  </a:extLst>
                </p:cNvPr>
                <p:cNvCxnSpPr/>
                <p:nvPr/>
              </p:nvCxnSpPr>
              <p:spPr>
                <a:xfrm flipH="1" flipV="1">
                  <a:off x="3290394" y="4007533"/>
                  <a:ext cx="1589" cy="236654"/>
                </a:xfrm>
                <a:prstGeom prst="line">
                  <a:avLst/>
                </a:prstGeom>
                <a:noFill/>
                <a:ln w="3175" cap="flat" cmpd="sng" algn="ctr">
                  <a:solidFill>
                    <a:srgbClr val="CC0000"/>
                  </a:solidFill>
                  <a:prstDash val="solid"/>
                </a:ln>
                <a:effectLst/>
              </p:spPr>
            </p:cxnSp>
          </p:grpSp>
          <p:grpSp>
            <p:nvGrpSpPr>
              <p:cNvPr id="393" name="Group 554">
                <a:extLst>
                  <a:ext uri="{FF2B5EF4-FFF2-40B4-BE49-F238E27FC236}">
                    <a16:creationId xmlns:a16="http://schemas.microsoft.com/office/drawing/2014/main" id="{C13C551E-2854-8946-A50E-F2DE3B9466BD}"/>
                  </a:ext>
                </a:extLst>
              </p:cNvPr>
              <p:cNvGrpSpPr>
                <a:grpSpLocks/>
              </p:cNvGrpSpPr>
              <p:nvPr/>
            </p:nvGrpSpPr>
            <p:grpSpPr bwMode="auto">
              <a:xfrm>
                <a:off x="-271097" y="1490382"/>
                <a:ext cx="430214" cy="330722"/>
                <a:chOff x="2932185" y="3913304"/>
                <a:chExt cx="430533" cy="330885"/>
              </a:xfrm>
            </p:grpSpPr>
            <p:sp>
              <p:nvSpPr>
                <p:cNvPr id="401" name="Rectangle 400">
                  <a:extLst>
                    <a:ext uri="{FF2B5EF4-FFF2-40B4-BE49-F238E27FC236}">
                      <a16:creationId xmlns:a16="http://schemas.microsoft.com/office/drawing/2014/main" id="{B9056E92-3704-A64A-8AC6-8AE37C0DE9FD}"/>
                    </a:ext>
                  </a:extLst>
                </p:cNvPr>
                <p:cNvSpPr/>
                <p:nvPr/>
              </p:nvSpPr>
              <p:spPr>
                <a:xfrm>
                  <a:off x="2936952" y="3913304"/>
                  <a:ext cx="425766" cy="328775"/>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02" name="Straight Connector 401">
                  <a:extLst>
                    <a:ext uri="{FF2B5EF4-FFF2-40B4-BE49-F238E27FC236}">
                      <a16:creationId xmlns:a16="http://schemas.microsoft.com/office/drawing/2014/main" id="{42F13AA3-2FB6-1448-A47B-8DFED40933BC}"/>
                    </a:ext>
                  </a:extLst>
                </p:cNvPr>
                <p:cNvCxnSpPr/>
                <p:nvPr/>
              </p:nvCxnSpPr>
              <p:spPr>
                <a:xfrm>
                  <a:off x="2932185" y="4005425"/>
                  <a:ext cx="425766" cy="0"/>
                </a:xfrm>
                <a:prstGeom prst="line">
                  <a:avLst/>
                </a:prstGeom>
                <a:noFill/>
                <a:ln w="3175" cap="flat" cmpd="sng" algn="ctr">
                  <a:solidFill>
                    <a:srgbClr val="CC0000"/>
                  </a:solidFill>
                  <a:prstDash val="solid"/>
                </a:ln>
                <a:effectLst/>
              </p:spPr>
            </p:cxnSp>
            <p:cxnSp>
              <p:nvCxnSpPr>
                <p:cNvPr id="403" name="Straight Connector 402">
                  <a:extLst>
                    <a:ext uri="{FF2B5EF4-FFF2-40B4-BE49-F238E27FC236}">
                      <a16:creationId xmlns:a16="http://schemas.microsoft.com/office/drawing/2014/main" id="{E77A16B9-9E1B-264D-B761-C2F6E72E8944}"/>
                    </a:ext>
                  </a:extLst>
                </p:cNvPr>
                <p:cNvCxnSpPr/>
                <p:nvPr/>
              </p:nvCxnSpPr>
              <p:spPr>
                <a:xfrm>
                  <a:off x="2932185" y="4068956"/>
                  <a:ext cx="425766" cy="0"/>
                </a:xfrm>
                <a:prstGeom prst="line">
                  <a:avLst/>
                </a:prstGeom>
                <a:noFill/>
                <a:ln w="3175" cap="flat" cmpd="sng" algn="ctr">
                  <a:solidFill>
                    <a:srgbClr val="CC0000"/>
                  </a:solidFill>
                  <a:prstDash val="solid"/>
                </a:ln>
                <a:effectLst/>
              </p:spPr>
            </p:cxnSp>
            <p:cxnSp>
              <p:nvCxnSpPr>
                <p:cNvPr id="404" name="Straight Connector 403">
                  <a:extLst>
                    <a:ext uri="{FF2B5EF4-FFF2-40B4-BE49-F238E27FC236}">
                      <a16:creationId xmlns:a16="http://schemas.microsoft.com/office/drawing/2014/main" id="{16553DD0-7CED-E54F-86EB-21CD0B109D8B}"/>
                    </a:ext>
                  </a:extLst>
                </p:cNvPr>
                <p:cNvCxnSpPr/>
                <p:nvPr/>
              </p:nvCxnSpPr>
              <p:spPr>
                <a:xfrm flipH="1" flipV="1">
                  <a:off x="3134122" y="4005425"/>
                  <a:ext cx="1589" cy="236654"/>
                </a:xfrm>
                <a:prstGeom prst="line">
                  <a:avLst/>
                </a:prstGeom>
                <a:noFill/>
                <a:ln w="3175" cap="flat" cmpd="sng" algn="ctr">
                  <a:solidFill>
                    <a:srgbClr val="CC0000"/>
                  </a:solidFill>
                  <a:prstDash val="solid"/>
                </a:ln>
                <a:effectLst/>
              </p:spPr>
            </p:cxnSp>
            <p:cxnSp>
              <p:nvCxnSpPr>
                <p:cNvPr id="405" name="Straight Connector 404">
                  <a:extLst>
                    <a:ext uri="{FF2B5EF4-FFF2-40B4-BE49-F238E27FC236}">
                      <a16:creationId xmlns:a16="http://schemas.microsoft.com/office/drawing/2014/main" id="{E9065049-61A7-D445-8F3A-CF75B01E536C}"/>
                    </a:ext>
                  </a:extLst>
                </p:cNvPr>
                <p:cNvCxnSpPr/>
                <p:nvPr/>
              </p:nvCxnSpPr>
              <p:spPr>
                <a:xfrm flipH="1" flipV="1">
                  <a:off x="3215190" y="4007535"/>
                  <a:ext cx="1589" cy="236654"/>
                </a:xfrm>
                <a:prstGeom prst="line">
                  <a:avLst/>
                </a:prstGeom>
                <a:noFill/>
                <a:ln w="3175" cap="flat" cmpd="sng" algn="ctr">
                  <a:solidFill>
                    <a:srgbClr val="CC0000"/>
                  </a:solidFill>
                  <a:prstDash val="solid"/>
                </a:ln>
                <a:effectLst/>
              </p:spPr>
            </p:cxnSp>
            <p:cxnSp>
              <p:nvCxnSpPr>
                <p:cNvPr id="406" name="Straight Connector 405">
                  <a:extLst>
                    <a:ext uri="{FF2B5EF4-FFF2-40B4-BE49-F238E27FC236}">
                      <a16:creationId xmlns:a16="http://schemas.microsoft.com/office/drawing/2014/main" id="{74894E9C-A6C4-6A4A-AB4E-52ACBB1D5460}"/>
                    </a:ext>
                  </a:extLst>
                </p:cNvPr>
                <p:cNvCxnSpPr/>
                <p:nvPr/>
              </p:nvCxnSpPr>
              <p:spPr>
                <a:xfrm flipH="1" flipV="1">
                  <a:off x="3290394" y="4007533"/>
                  <a:ext cx="1589" cy="236654"/>
                </a:xfrm>
                <a:prstGeom prst="line">
                  <a:avLst/>
                </a:prstGeom>
                <a:noFill/>
                <a:ln w="3175" cap="flat" cmpd="sng" algn="ctr">
                  <a:solidFill>
                    <a:srgbClr val="CC0000"/>
                  </a:solidFill>
                  <a:prstDash val="solid"/>
                </a:ln>
                <a:effectLst/>
              </p:spPr>
            </p:cxnSp>
          </p:grpSp>
          <p:grpSp>
            <p:nvGrpSpPr>
              <p:cNvPr id="394" name="Group 554">
                <a:extLst>
                  <a:ext uri="{FF2B5EF4-FFF2-40B4-BE49-F238E27FC236}">
                    <a16:creationId xmlns:a16="http://schemas.microsoft.com/office/drawing/2014/main" id="{1A94EF4C-7B4A-A442-9223-24BE151A8655}"/>
                  </a:ext>
                </a:extLst>
              </p:cNvPr>
              <p:cNvGrpSpPr>
                <a:grpSpLocks/>
              </p:cNvGrpSpPr>
              <p:nvPr/>
            </p:nvGrpSpPr>
            <p:grpSpPr bwMode="auto">
              <a:xfrm>
                <a:off x="722954" y="1484975"/>
                <a:ext cx="430214" cy="330722"/>
                <a:chOff x="2932185" y="3913304"/>
                <a:chExt cx="430533" cy="330885"/>
              </a:xfrm>
            </p:grpSpPr>
            <p:sp>
              <p:nvSpPr>
                <p:cNvPr id="395" name="Rectangle 394">
                  <a:extLst>
                    <a:ext uri="{FF2B5EF4-FFF2-40B4-BE49-F238E27FC236}">
                      <a16:creationId xmlns:a16="http://schemas.microsoft.com/office/drawing/2014/main" id="{EF7021D4-6C50-FE4F-99DD-7E97E97A6213}"/>
                    </a:ext>
                  </a:extLst>
                </p:cNvPr>
                <p:cNvSpPr/>
                <p:nvPr/>
              </p:nvSpPr>
              <p:spPr>
                <a:xfrm>
                  <a:off x="2936952" y="3913304"/>
                  <a:ext cx="425766" cy="328775"/>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6" name="Straight Connector 395">
                  <a:extLst>
                    <a:ext uri="{FF2B5EF4-FFF2-40B4-BE49-F238E27FC236}">
                      <a16:creationId xmlns:a16="http://schemas.microsoft.com/office/drawing/2014/main" id="{F3A4AB08-E85D-1B4D-8B63-B23CC80E42EB}"/>
                    </a:ext>
                  </a:extLst>
                </p:cNvPr>
                <p:cNvCxnSpPr/>
                <p:nvPr/>
              </p:nvCxnSpPr>
              <p:spPr>
                <a:xfrm>
                  <a:off x="2932185" y="4005425"/>
                  <a:ext cx="425766" cy="0"/>
                </a:xfrm>
                <a:prstGeom prst="line">
                  <a:avLst/>
                </a:prstGeom>
                <a:noFill/>
                <a:ln w="3175" cap="flat" cmpd="sng" algn="ctr">
                  <a:solidFill>
                    <a:srgbClr val="CC0000"/>
                  </a:solidFill>
                  <a:prstDash val="solid"/>
                </a:ln>
                <a:effectLst/>
              </p:spPr>
            </p:cxnSp>
            <p:cxnSp>
              <p:nvCxnSpPr>
                <p:cNvPr id="397" name="Straight Connector 396">
                  <a:extLst>
                    <a:ext uri="{FF2B5EF4-FFF2-40B4-BE49-F238E27FC236}">
                      <a16:creationId xmlns:a16="http://schemas.microsoft.com/office/drawing/2014/main" id="{9C1A2807-7BAE-6C42-B615-F35AC6152D59}"/>
                    </a:ext>
                  </a:extLst>
                </p:cNvPr>
                <p:cNvCxnSpPr/>
                <p:nvPr/>
              </p:nvCxnSpPr>
              <p:spPr>
                <a:xfrm>
                  <a:off x="2932185" y="4068956"/>
                  <a:ext cx="425766" cy="0"/>
                </a:xfrm>
                <a:prstGeom prst="line">
                  <a:avLst/>
                </a:prstGeom>
                <a:noFill/>
                <a:ln w="3175" cap="flat" cmpd="sng" algn="ctr">
                  <a:solidFill>
                    <a:srgbClr val="CC0000"/>
                  </a:solidFill>
                  <a:prstDash val="solid"/>
                </a:ln>
                <a:effectLst/>
              </p:spPr>
            </p:cxnSp>
            <p:cxnSp>
              <p:nvCxnSpPr>
                <p:cNvPr id="398" name="Straight Connector 397">
                  <a:extLst>
                    <a:ext uri="{FF2B5EF4-FFF2-40B4-BE49-F238E27FC236}">
                      <a16:creationId xmlns:a16="http://schemas.microsoft.com/office/drawing/2014/main" id="{155E58FB-2047-8242-96E3-E6496B245893}"/>
                    </a:ext>
                  </a:extLst>
                </p:cNvPr>
                <p:cNvCxnSpPr/>
                <p:nvPr/>
              </p:nvCxnSpPr>
              <p:spPr>
                <a:xfrm flipH="1" flipV="1">
                  <a:off x="3134122" y="4005425"/>
                  <a:ext cx="1589" cy="236654"/>
                </a:xfrm>
                <a:prstGeom prst="line">
                  <a:avLst/>
                </a:prstGeom>
                <a:noFill/>
                <a:ln w="3175" cap="flat" cmpd="sng" algn="ctr">
                  <a:solidFill>
                    <a:srgbClr val="CC0000"/>
                  </a:solidFill>
                  <a:prstDash val="solid"/>
                </a:ln>
                <a:effectLst/>
              </p:spPr>
            </p:cxnSp>
            <p:cxnSp>
              <p:nvCxnSpPr>
                <p:cNvPr id="399" name="Straight Connector 398">
                  <a:extLst>
                    <a:ext uri="{FF2B5EF4-FFF2-40B4-BE49-F238E27FC236}">
                      <a16:creationId xmlns:a16="http://schemas.microsoft.com/office/drawing/2014/main" id="{76E85654-AB3D-5C4E-A804-425C02BD2C31}"/>
                    </a:ext>
                  </a:extLst>
                </p:cNvPr>
                <p:cNvCxnSpPr/>
                <p:nvPr/>
              </p:nvCxnSpPr>
              <p:spPr>
                <a:xfrm flipH="1" flipV="1">
                  <a:off x="3215190" y="4007535"/>
                  <a:ext cx="1589" cy="236654"/>
                </a:xfrm>
                <a:prstGeom prst="line">
                  <a:avLst/>
                </a:prstGeom>
                <a:noFill/>
                <a:ln w="3175" cap="flat" cmpd="sng" algn="ctr">
                  <a:solidFill>
                    <a:srgbClr val="CC0000"/>
                  </a:solidFill>
                  <a:prstDash val="solid"/>
                </a:ln>
                <a:effectLst/>
              </p:spPr>
            </p:cxnSp>
            <p:cxnSp>
              <p:nvCxnSpPr>
                <p:cNvPr id="400" name="Straight Connector 399">
                  <a:extLst>
                    <a:ext uri="{FF2B5EF4-FFF2-40B4-BE49-F238E27FC236}">
                      <a16:creationId xmlns:a16="http://schemas.microsoft.com/office/drawing/2014/main" id="{E71B59FA-2416-4440-955A-A071C311CFAC}"/>
                    </a:ext>
                  </a:extLst>
                </p:cNvPr>
                <p:cNvCxnSpPr/>
                <p:nvPr/>
              </p:nvCxnSpPr>
              <p:spPr>
                <a:xfrm flipH="1" flipV="1">
                  <a:off x="3290394" y="4007533"/>
                  <a:ext cx="1589" cy="236654"/>
                </a:xfrm>
                <a:prstGeom prst="line">
                  <a:avLst/>
                </a:prstGeom>
                <a:noFill/>
                <a:ln w="3175" cap="flat" cmpd="sng" algn="ctr">
                  <a:solidFill>
                    <a:srgbClr val="CC0000"/>
                  </a:solidFill>
                  <a:prstDash val="solid"/>
                </a:ln>
                <a:effectLst/>
              </p:spPr>
            </p:cxnSp>
          </p:grpSp>
        </p:grpSp>
      </p:grpSp>
      <p:grpSp>
        <p:nvGrpSpPr>
          <p:cNvPr id="710" name="Group 709">
            <a:extLst>
              <a:ext uri="{FF2B5EF4-FFF2-40B4-BE49-F238E27FC236}">
                <a16:creationId xmlns:a16="http://schemas.microsoft.com/office/drawing/2014/main" id="{8973FC0F-0FC1-A246-BFD1-84BF1EF9A853}"/>
              </a:ext>
            </a:extLst>
          </p:cNvPr>
          <p:cNvGrpSpPr/>
          <p:nvPr/>
        </p:nvGrpSpPr>
        <p:grpSpPr>
          <a:xfrm>
            <a:off x="200416" y="5099428"/>
            <a:ext cx="4112251" cy="1370966"/>
            <a:chOff x="-1402915" y="4974167"/>
            <a:chExt cx="4112251" cy="1370966"/>
          </a:xfrm>
        </p:grpSpPr>
        <p:sp>
          <p:nvSpPr>
            <p:cNvPr id="711" name="TextBox 710">
              <a:extLst>
                <a:ext uri="{FF2B5EF4-FFF2-40B4-BE49-F238E27FC236}">
                  <a16:creationId xmlns:a16="http://schemas.microsoft.com/office/drawing/2014/main" id="{08BF04B4-6075-A84B-8EC3-DF7DDD551004}"/>
                </a:ext>
              </a:extLst>
            </p:cNvPr>
            <p:cNvSpPr txBox="1"/>
            <p:nvPr/>
          </p:nvSpPr>
          <p:spPr>
            <a:xfrm>
              <a:off x="-1402915" y="5588003"/>
              <a:ext cx="4112251" cy="757130"/>
            </a:xfrm>
            <a:prstGeom prst="rect">
              <a:avLst/>
            </a:prstGeom>
            <a:noFill/>
          </p:spPr>
          <p:txBody>
            <a:bodyPr wrap="square" rtlCol="0">
              <a:spAutoFit/>
            </a:bodyPr>
            <a:lstStyle/>
            <a:p>
              <a:pPr marL="233363" marR="0" lvl="0" indent="-233363" defTabSz="914400" eaLnBrk="0" fontAlgn="base" latinLnBrk="0" hangingPunct="0">
                <a:lnSpc>
                  <a:spcPct val="90000"/>
                </a:lnSpc>
                <a:spcBef>
                  <a:spcPct val="0"/>
                </a:spcBef>
                <a:spcAft>
                  <a:spcPct val="0"/>
                </a:spcAft>
                <a:buClrTx/>
                <a:buSzTx/>
                <a:buFontTx/>
                <a:buNone/>
                <a:tabLst/>
                <a:defRPr/>
              </a:pPr>
              <a:r>
                <a:rPr kumimoji="0" lang="en-US" sz="2400" b="1" i="1" u="none" strike="noStrike" kern="0" cap="none" spc="0" normalizeH="0" baseline="0" noProof="0" dirty="0">
                  <a:ln>
                    <a:noFill/>
                  </a:ln>
                  <a:solidFill>
                    <a:srgbClr val="000090"/>
                  </a:solidFill>
                  <a:effectLst/>
                  <a:uLnTx/>
                  <a:uFillTx/>
                  <a:ea typeface="ＭＳ Ｐゴシック" charset="0"/>
                </a:rPr>
                <a:t>1: </a:t>
              </a:r>
              <a:r>
                <a:rPr kumimoji="0" lang="en-US" sz="2400" b="0" i="1" u="none" strike="noStrike" kern="0" cap="none" spc="0" normalizeH="0" baseline="0" noProof="0" dirty="0">
                  <a:ln>
                    <a:noFill/>
                  </a:ln>
                  <a:solidFill>
                    <a:srgbClr val="000000"/>
                  </a:solidFill>
                  <a:effectLst/>
                  <a:uLnTx/>
                  <a:uFillTx/>
                  <a:ea typeface="ＭＳ Ｐゴシック" charset="0"/>
                </a:rPr>
                <a:t>generalized “flow-based” forwarding (e.g., OpenFlow)</a:t>
              </a:r>
            </a:p>
          </p:txBody>
        </p:sp>
        <p:cxnSp>
          <p:nvCxnSpPr>
            <p:cNvPr id="712" name="Straight Connector 711">
              <a:extLst>
                <a:ext uri="{FF2B5EF4-FFF2-40B4-BE49-F238E27FC236}">
                  <a16:creationId xmlns:a16="http://schemas.microsoft.com/office/drawing/2014/main" id="{83A62419-3EC1-4842-8B5B-F8E1858F6A37}"/>
                </a:ext>
              </a:extLst>
            </p:cNvPr>
            <p:cNvCxnSpPr>
              <a:cxnSpLocks/>
              <a:stCxn id="711" idx="0"/>
            </p:cNvCxnSpPr>
            <p:nvPr/>
          </p:nvCxnSpPr>
          <p:spPr bwMode="auto">
            <a:xfrm flipV="1">
              <a:off x="653211" y="4974167"/>
              <a:ext cx="1505789" cy="613836"/>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grpSp>
        <p:nvGrpSpPr>
          <p:cNvPr id="713" name="Group 712">
            <a:extLst>
              <a:ext uri="{FF2B5EF4-FFF2-40B4-BE49-F238E27FC236}">
                <a16:creationId xmlns:a16="http://schemas.microsoft.com/office/drawing/2014/main" id="{AAAF29D5-9601-CF43-8C05-901671240D68}"/>
              </a:ext>
            </a:extLst>
          </p:cNvPr>
          <p:cNvGrpSpPr/>
          <p:nvPr/>
        </p:nvGrpSpPr>
        <p:grpSpPr>
          <a:xfrm>
            <a:off x="9193527" y="3631579"/>
            <a:ext cx="2831459" cy="1311728"/>
            <a:chOff x="69488" y="5026085"/>
            <a:chExt cx="4347805" cy="1311728"/>
          </a:xfrm>
        </p:grpSpPr>
        <p:sp>
          <p:nvSpPr>
            <p:cNvPr id="714" name="TextBox 713">
              <a:extLst>
                <a:ext uri="{FF2B5EF4-FFF2-40B4-BE49-F238E27FC236}">
                  <a16:creationId xmlns:a16="http://schemas.microsoft.com/office/drawing/2014/main" id="{FE50FC28-F437-0344-9C2D-2FDDA8A95DAE}"/>
                </a:ext>
              </a:extLst>
            </p:cNvPr>
            <p:cNvSpPr txBox="1"/>
            <p:nvPr/>
          </p:nvSpPr>
          <p:spPr>
            <a:xfrm>
              <a:off x="69488" y="5580683"/>
              <a:ext cx="4347805" cy="757130"/>
            </a:xfrm>
            <a:prstGeom prst="rect">
              <a:avLst/>
            </a:prstGeom>
            <a:noFill/>
          </p:spPr>
          <p:txBody>
            <a:bodyPr wrap="square" rtlCol="0">
              <a:spAutoFit/>
            </a:bodyPr>
            <a:lstStyle/>
            <a:p>
              <a:pPr marL="233363" marR="0" lvl="0" indent="-233363" defTabSz="914400" eaLnBrk="0" fontAlgn="base" latinLnBrk="0" hangingPunct="0">
                <a:lnSpc>
                  <a:spcPct val="90000"/>
                </a:lnSpc>
                <a:spcBef>
                  <a:spcPct val="0"/>
                </a:spcBef>
                <a:spcAft>
                  <a:spcPct val="0"/>
                </a:spcAft>
                <a:buClrTx/>
                <a:buSzTx/>
                <a:buFontTx/>
                <a:buNone/>
                <a:tabLst/>
                <a:defRPr/>
              </a:pPr>
              <a:r>
                <a:rPr kumimoji="0" lang="en-US" sz="2400" b="1" i="1" u="none" strike="noStrike" kern="0" cap="none" spc="0" normalizeH="0" baseline="0" noProof="0" dirty="0">
                  <a:ln>
                    <a:noFill/>
                  </a:ln>
                  <a:solidFill>
                    <a:srgbClr val="000090"/>
                  </a:solidFill>
                  <a:effectLst/>
                  <a:uLnTx/>
                  <a:uFillTx/>
                  <a:ea typeface="ＭＳ Ｐゴシック" charset="0"/>
                </a:rPr>
                <a:t>2. </a:t>
              </a:r>
              <a:r>
                <a:rPr kumimoji="0" lang="en-US" sz="2400" b="0" i="1" u="none" strike="noStrike" kern="0" cap="none" spc="0" normalizeH="0" baseline="0" noProof="0" dirty="0">
                  <a:ln>
                    <a:noFill/>
                  </a:ln>
                  <a:solidFill>
                    <a:srgbClr val="000000"/>
                  </a:solidFill>
                  <a:effectLst/>
                  <a:uLnTx/>
                  <a:uFillTx/>
                  <a:ea typeface="ＭＳ Ｐゴシック" charset="0"/>
                </a:rPr>
                <a:t>control, data plane separation</a:t>
              </a:r>
            </a:p>
          </p:txBody>
        </p:sp>
        <p:cxnSp>
          <p:nvCxnSpPr>
            <p:cNvPr id="715" name="Straight Connector 714">
              <a:extLst>
                <a:ext uri="{FF2B5EF4-FFF2-40B4-BE49-F238E27FC236}">
                  <a16:creationId xmlns:a16="http://schemas.microsoft.com/office/drawing/2014/main" id="{AB94C55F-5325-1444-88FB-722BF41A6EED}"/>
                </a:ext>
              </a:extLst>
            </p:cNvPr>
            <p:cNvCxnSpPr>
              <a:cxnSpLocks/>
              <a:stCxn id="714" idx="0"/>
            </p:cNvCxnSpPr>
            <p:nvPr/>
          </p:nvCxnSpPr>
          <p:spPr bwMode="auto">
            <a:xfrm flipH="1" flipV="1">
              <a:off x="1351777" y="5026085"/>
              <a:ext cx="891615" cy="554598"/>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sp>
        <p:nvSpPr>
          <p:cNvPr id="716" name="TextBox 715">
            <a:extLst>
              <a:ext uri="{FF2B5EF4-FFF2-40B4-BE49-F238E27FC236}">
                <a16:creationId xmlns:a16="http://schemas.microsoft.com/office/drawing/2014/main" id="{DC87C3CB-DAE1-4642-A18C-C358079613E1}"/>
              </a:ext>
            </a:extLst>
          </p:cNvPr>
          <p:cNvSpPr txBox="1"/>
          <p:nvPr/>
        </p:nvSpPr>
        <p:spPr>
          <a:xfrm>
            <a:off x="8661128" y="1214433"/>
            <a:ext cx="3326279" cy="1089529"/>
          </a:xfrm>
          <a:prstGeom prst="rect">
            <a:avLst/>
          </a:prstGeom>
          <a:noFill/>
        </p:spPr>
        <p:txBody>
          <a:bodyPr wrap="square" rtlCol="0">
            <a:spAutoFit/>
          </a:bodyPr>
          <a:lstStyle/>
          <a:p>
            <a:pPr marL="233363" indent="-233363" eaLnBrk="0" fontAlgn="base" hangingPunct="0">
              <a:lnSpc>
                <a:spcPct val="90000"/>
              </a:lnSpc>
              <a:spcBef>
                <a:spcPct val="0"/>
              </a:spcBef>
              <a:spcAft>
                <a:spcPct val="0"/>
              </a:spcAft>
            </a:pPr>
            <a:r>
              <a:rPr lang="en-US" b="1" i="1" dirty="0">
                <a:solidFill>
                  <a:srgbClr val="000090"/>
                </a:solidFill>
                <a:latin typeface="Arial" charset="0"/>
                <a:ea typeface="ＭＳ Ｐゴシック" charset="0"/>
              </a:rPr>
              <a:t>3</a:t>
            </a:r>
            <a:r>
              <a:rPr lang="en-US" sz="2400" b="1" i="1" dirty="0">
                <a:solidFill>
                  <a:srgbClr val="000090"/>
                </a:solidFill>
                <a:ea typeface="ＭＳ Ｐゴシック" charset="0"/>
              </a:rPr>
              <a:t>. </a:t>
            </a:r>
            <a:r>
              <a:rPr lang="en-US" sz="2400" i="1" dirty="0">
                <a:solidFill>
                  <a:srgbClr val="000000"/>
                </a:solidFill>
                <a:ea typeface="ＭＳ Ｐゴシック" charset="0"/>
              </a:rPr>
              <a:t>control plane functions external to data-plane switches</a:t>
            </a:r>
            <a:endParaRPr lang="en-US" i="1" dirty="0">
              <a:solidFill>
                <a:srgbClr val="000000"/>
              </a:solidFill>
              <a:ea typeface="ＭＳ Ｐゴシック" charset="0"/>
            </a:endParaRPr>
          </a:p>
        </p:txBody>
      </p:sp>
      <p:cxnSp>
        <p:nvCxnSpPr>
          <p:cNvPr id="717" name="Straight Connector 716">
            <a:extLst>
              <a:ext uri="{FF2B5EF4-FFF2-40B4-BE49-F238E27FC236}">
                <a16:creationId xmlns:a16="http://schemas.microsoft.com/office/drawing/2014/main" id="{A4E79431-B0A1-424A-994E-6C3A3C35D682}"/>
              </a:ext>
            </a:extLst>
          </p:cNvPr>
          <p:cNvCxnSpPr/>
          <p:nvPr/>
        </p:nvCxnSpPr>
        <p:spPr bwMode="auto">
          <a:xfrm flipV="1">
            <a:off x="8275367" y="1593599"/>
            <a:ext cx="618473" cy="645305"/>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718" name="Oval 717">
            <a:extLst>
              <a:ext uri="{FF2B5EF4-FFF2-40B4-BE49-F238E27FC236}">
                <a16:creationId xmlns:a16="http://schemas.microsoft.com/office/drawing/2014/main" id="{D081AC31-01FF-274A-A3CC-61340B69FEDE}"/>
              </a:ext>
            </a:extLst>
          </p:cNvPr>
          <p:cNvSpPr/>
          <p:nvPr/>
        </p:nvSpPr>
        <p:spPr bwMode="auto">
          <a:xfrm>
            <a:off x="3619093" y="1435386"/>
            <a:ext cx="725674" cy="342648"/>
          </a:xfrm>
          <a:prstGeom prst="ellipse">
            <a:avLst/>
          </a:prstGeom>
          <a:solidFill>
            <a:schemeClr val="accent6">
              <a:lumMod val="20000"/>
              <a:lumOff val="80000"/>
              <a:alpha val="70000"/>
            </a:scheme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19" name="Oval 718">
            <a:extLst>
              <a:ext uri="{FF2B5EF4-FFF2-40B4-BE49-F238E27FC236}">
                <a16:creationId xmlns:a16="http://schemas.microsoft.com/office/drawing/2014/main" id="{51428A79-BB50-854B-9121-C9E4D1876557}"/>
              </a:ext>
            </a:extLst>
          </p:cNvPr>
          <p:cNvSpPr/>
          <p:nvPr/>
        </p:nvSpPr>
        <p:spPr bwMode="auto">
          <a:xfrm>
            <a:off x="4618114" y="1426539"/>
            <a:ext cx="725674" cy="342648"/>
          </a:xfrm>
          <a:prstGeom prst="ellipse">
            <a:avLst/>
          </a:prstGeom>
          <a:solidFill>
            <a:schemeClr val="accent6">
              <a:lumMod val="20000"/>
              <a:lumOff val="80000"/>
              <a:alpha val="70000"/>
            </a:scheme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0" name="Oval 719">
            <a:extLst>
              <a:ext uri="{FF2B5EF4-FFF2-40B4-BE49-F238E27FC236}">
                <a16:creationId xmlns:a16="http://schemas.microsoft.com/office/drawing/2014/main" id="{DC70C71B-F844-7F49-AB26-0B4E22A896D0}"/>
              </a:ext>
            </a:extLst>
          </p:cNvPr>
          <p:cNvSpPr/>
          <p:nvPr/>
        </p:nvSpPr>
        <p:spPr bwMode="auto">
          <a:xfrm>
            <a:off x="7431318" y="1417694"/>
            <a:ext cx="725674" cy="342648"/>
          </a:xfrm>
          <a:prstGeom prst="ellipse">
            <a:avLst/>
          </a:prstGeom>
          <a:solidFill>
            <a:schemeClr val="accent6">
              <a:lumMod val="20000"/>
              <a:lumOff val="80000"/>
              <a:alpha val="70000"/>
            </a:scheme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721" name="TextBox 720">
            <a:extLst>
              <a:ext uri="{FF2B5EF4-FFF2-40B4-BE49-F238E27FC236}">
                <a16:creationId xmlns:a16="http://schemas.microsoft.com/office/drawing/2014/main" id="{1064F1A9-6515-434B-A35C-622C7DCD2543}"/>
              </a:ext>
            </a:extLst>
          </p:cNvPr>
          <p:cNvSpPr txBox="1"/>
          <p:nvPr/>
        </p:nvSpPr>
        <p:spPr>
          <a:xfrm>
            <a:off x="6236542" y="1190791"/>
            <a:ext cx="595035" cy="584776"/>
          </a:xfrm>
          <a:prstGeom prst="rect">
            <a:avLst/>
          </a:prstGeom>
          <a:noFill/>
        </p:spPr>
        <p:txBody>
          <a:bodyPr wrap="none" rtlCol="0">
            <a:spAutoFit/>
          </a:bodyPr>
          <a:lstStyle/>
          <a:p>
            <a:pPr eaLnBrk="0" fontAlgn="base" hangingPunct="0">
              <a:spcBef>
                <a:spcPct val="0"/>
              </a:spcBef>
              <a:spcAft>
                <a:spcPct val="0"/>
              </a:spcAft>
            </a:pPr>
            <a:r>
              <a:rPr lang="en-US" sz="3200" dirty="0">
                <a:solidFill>
                  <a:srgbClr val="008000"/>
                </a:solidFill>
                <a:latin typeface="Arial" charset="0"/>
                <a:ea typeface="ＭＳ Ｐゴシック" charset="0"/>
              </a:rPr>
              <a:t>…</a:t>
            </a:r>
          </a:p>
        </p:txBody>
      </p:sp>
      <p:cxnSp>
        <p:nvCxnSpPr>
          <p:cNvPr id="725" name="Straight Connector 724">
            <a:extLst>
              <a:ext uri="{FF2B5EF4-FFF2-40B4-BE49-F238E27FC236}">
                <a16:creationId xmlns:a16="http://schemas.microsoft.com/office/drawing/2014/main" id="{E5214BD8-C000-224E-8C7D-B3610D784CAA}"/>
              </a:ext>
            </a:extLst>
          </p:cNvPr>
          <p:cNvCxnSpPr/>
          <p:nvPr/>
        </p:nvCxnSpPr>
        <p:spPr bwMode="auto">
          <a:xfrm flipV="1">
            <a:off x="8228340" y="1594833"/>
            <a:ext cx="663883" cy="1006"/>
          </a:xfrm>
          <a:prstGeom prst="line">
            <a:avLst/>
          </a:prstGeom>
          <a:solidFill>
            <a:srgbClr val="00CC99"/>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726" name="TextBox 725">
            <a:extLst>
              <a:ext uri="{FF2B5EF4-FFF2-40B4-BE49-F238E27FC236}">
                <a16:creationId xmlns:a16="http://schemas.microsoft.com/office/drawing/2014/main" id="{DC680172-6486-D24B-A48C-E405688C7041}"/>
              </a:ext>
            </a:extLst>
          </p:cNvPr>
          <p:cNvSpPr txBox="1"/>
          <p:nvPr/>
        </p:nvSpPr>
        <p:spPr>
          <a:xfrm>
            <a:off x="3617055" y="1431666"/>
            <a:ext cx="733619" cy="307777"/>
          </a:xfrm>
          <a:prstGeom prst="rect">
            <a:avLst/>
          </a:prstGeom>
          <a:noFill/>
        </p:spPr>
        <p:txBody>
          <a:bodyPr wrap="none" rtlCol="0">
            <a:spAutoFit/>
          </a:bodyPr>
          <a:lstStyle/>
          <a:p>
            <a:pPr eaLnBrk="0" fontAlgn="base" hangingPunct="0">
              <a:spcBef>
                <a:spcPct val="0"/>
              </a:spcBef>
              <a:spcAft>
                <a:spcPct val="0"/>
              </a:spcAft>
            </a:pPr>
            <a:r>
              <a:rPr lang="en-US" sz="1400" dirty="0">
                <a:solidFill>
                  <a:srgbClr val="000000"/>
                </a:solidFill>
                <a:latin typeface="Arial" charset="0"/>
                <a:ea typeface="ＭＳ Ｐゴシック" charset="0"/>
              </a:rPr>
              <a:t>routing</a:t>
            </a:r>
          </a:p>
        </p:txBody>
      </p:sp>
      <p:sp>
        <p:nvSpPr>
          <p:cNvPr id="727" name="TextBox 726">
            <a:extLst>
              <a:ext uri="{FF2B5EF4-FFF2-40B4-BE49-F238E27FC236}">
                <a16:creationId xmlns:a16="http://schemas.microsoft.com/office/drawing/2014/main" id="{5B694A56-9AC5-0343-9AF5-205254784FFA}"/>
              </a:ext>
            </a:extLst>
          </p:cNvPr>
          <p:cNvSpPr txBox="1"/>
          <p:nvPr/>
        </p:nvSpPr>
        <p:spPr>
          <a:xfrm>
            <a:off x="4644492" y="1393402"/>
            <a:ext cx="809667" cy="410882"/>
          </a:xfrm>
          <a:prstGeom prst="rect">
            <a:avLst/>
          </a:prstGeom>
          <a:noFill/>
        </p:spPr>
        <p:txBody>
          <a:bodyPr wrap="square" rtlCol="0">
            <a:spAutoFit/>
          </a:bodyPr>
          <a:lstStyle/>
          <a:p>
            <a:pPr eaLnBrk="0" fontAlgn="base" hangingPunct="0">
              <a:lnSpc>
                <a:spcPct val="85000"/>
              </a:lnSpc>
              <a:spcBef>
                <a:spcPct val="0"/>
              </a:spcBef>
              <a:spcAft>
                <a:spcPct val="0"/>
              </a:spcAft>
            </a:pPr>
            <a:r>
              <a:rPr lang="en-US" sz="1200" dirty="0">
                <a:solidFill>
                  <a:srgbClr val="000000"/>
                </a:solidFill>
                <a:latin typeface="Arial" charset="0"/>
                <a:ea typeface="ＭＳ Ｐゴシック" charset="0"/>
              </a:rPr>
              <a:t>access control</a:t>
            </a:r>
          </a:p>
        </p:txBody>
      </p:sp>
      <p:sp>
        <p:nvSpPr>
          <p:cNvPr id="728" name="TextBox 727">
            <a:extLst>
              <a:ext uri="{FF2B5EF4-FFF2-40B4-BE49-F238E27FC236}">
                <a16:creationId xmlns:a16="http://schemas.microsoft.com/office/drawing/2014/main" id="{70629D76-356C-EB41-BD3B-0E20EADC644F}"/>
              </a:ext>
            </a:extLst>
          </p:cNvPr>
          <p:cNvSpPr txBox="1"/>
          <p:nvPr/>
        </p:nvSpPr>
        <p:spPr>
          <a:xfrm>
            <a:off x="7403572" y="1382879"/>
            <a:ext cx="809667" cy="410882"/>
          </a:xfrm>
          <a:prstGeom prst="rect">
            <a:avLst/>
          </a:prstGeom>
          <a:noFill/>
        </p:spPr>
        <p:txBody>
          <a:bodyPr wrap="square" rtlCol="0">
            <a:spAutoFit/>
          </a:bodyPr>
          <a:lstStyle/>
          <a:p>
            <a:pPr algn="ctr" eaLnBrk="0" fontAlgn="base" hangingPunct="0">
              <a:lnSpc>
                <a:spcPct val="85000"/>
              </a:lnSpc>
              <a:spcBef>
                <a:spcPct val="0"/>
              </a:spcBef>
              <a:spcAft>
                <a:spcPct val="0"/>
              </a:spcAft>
            </a:pPr>
            <a:r>
              <a:rPr lang="en-US" sz="1200" dirty="0">
                <a:solidFill>
                  <a:srgbClr val="000000"/>
                </a:solidFill>
                <a:latin typeface="Arial" charset="0"/>
                <a:ea typeface="ＭＳ Ｐゴシック" charset="0"/>
              </a:rPr>
              <a:t>load</a:t>
            </a:r>
          </a:p>
          <a:p>
            <a:pPr algn="ctr" eaLnBrk="0" fontAlgn="base" hangingPunct="0">
              <a:lnSpc>
                <a:spcPct val="85000"/>
              </a:lnSpc>
              <a:spcBef>
                <a:spcPct val="0"/>
              </a:spcBef>
              <a:spcAft>
                <a:spcPct val="0"/>
              </a:spcAft>
            </a:pPr>
            <a:r>
              <a:rPr lang="en-US" sz="1200" dirty="0">
                <a:solidFill>
                  <a:srgbClr val="000000"/>
                </a:solidFill>
                <a:latin typeface="Arial" charset="0"/>
                <a:ea typeface="ＭＳ Ｐゴシック" charset="0"/>
              </a:rPr>
              <a:t>balance</a:t>
            </a:r>
          </a:p>
        </p:txBody>
      </p:sp>
      <p:grpSp>
        <p:nvGrpSpPr>
          <p:cNvPr id="734" name="Group 733">
            <a:extLst>
              <a:ext uri="{FF2B5EF4-FFF2-40B4-BE49-F238E27FC236}">
                <a16:creationId xmlns:a16="http://schemas.microsoft.com/office/drawing/2014/main" id="{B6C23F3B-5DA9-E34E-AED7-02585AE8706E}"/>
              </a:ext>
            </a:extLst>
          </p:cNvPr>
          <p:cNvGrpSpPr/>
          <p:nvPr/>
        </p:nvGrpSpPr>
        <p:grpSpPr>
          <a:xfrm>
            <a:off x="363256" y="1413523"/>
            <a:ext cx="3169084" cy="1089529"/>
            <a:chOff x="363256" y="1413523"/>
            <a:chExt cx="3169084" cy="1089529"/>
          </a:xfrm>
        </p:grpSpPr>
        <p:sp>
          <p:nvSpPr>
            <p:cNvPr id="723" name="TextBox 722">
              <a:extLst>
                <a:ext uri="{FF2B5EF4-FFF2-40B4-BE49-F238E27FC236}">
                  <a16:creationId xmlns:a16="http://schemas.microsoft.com/office/drawing/2014/main" id="{34380553-0FC8-9443-B65A-13A8F1715FC7}"/>
                </a:ext>
              </a:extLst>
            </p:cNvPr>
            <p:cNvSpPr txBox="1"/>
            <p:nvPr/>
          </p:nvSpPr>
          <p:spPr>
            <a:xfrm>
              <a:off x="363256" y="1413523"/>
              <a:ext cx="2748319" cy="1089529"/>
            </a:xfrm>
            <a:prstGeom prst="rect">
              <a:avLst/>
            </a:prstGeom>
            <a:noFill/>
          </p:spPr>
          <p:txBody>
            <a:bodyPr wrap="square" rtlCol="0">
              <a:spAutoFit/>
            </a:bodyPr>
            <a:lstStyle/>
            <a:p>
              <a:pPr marL="233363" marR="0" lvl="0" indent="-233363" defTabSz="914400" eaLnBrk="0" fontAlgn="base" latinLnBrk="0" hangingPunct="0">
                <a:lnSpc>
                  <a:spcPct val="90000"/>
                </a:lnSpc>
                <a:spcBef>
                  <a:spcPct val="0"/>
                </a:spcBef>
                <a:spcAft>
                  <a:spcPct val="0"/>
                </a:spcAft>
                <a:buClrTx/>
                <a:buSzTx/>
                <a:buFontTx/>
                <a:buNone/>
                <a:tabLst/>
                <a:defRPr/>
              </a:pPr>
              <a:r>
                <a:rPr kumimoji="0" lang="en-US" sz="2400" b="1" i="1" u="none" strike="noStrike" kern="0" cap="none" spc="0" normalizeH="0" baseline="0" noProof="0" dirty="0">
                  <a:ln>
                    <a:noFill/>
                  </a:ln>
                  <a:solidFill>
                    <a:srgbClr val="000090"/>
                  </a:solidFill>
                  <a:effectLst/>
                  <a:uLnTx/>
                  <a:uFillTx/>
                  <a:ea typeface="ＭＳ Ｐゴシック" charset="0"/>
                </a:rPr>
                <a:t>4. </a:t>
              </a:r>
              <a:r>
                <a:rPr kumimoji="0" lang="en-US" sz="2400" b="0" i="1" u="none" strike="noStrike" kern="0" cap="none" spc="0" normalizeH="0" baseline="0" noProof="0" dirty="0">
                  <a:ln>
                    <a:noFill/>
                  </a:ln>
                  <a:solidFill>
                    <a:srgbClr val="000000"/>
                  </a:solidFill>
                  <a:effectLst/>
                  <a:uLnTx/>
                  <a:uFillTx/>
                  <a:ea typeface="ＭＳ Ｐゴシック" charset="0"/>
                </a:rPr>
                <a:t>programmable control applications</a:t>
              </a:r>
            </a:p>
          </p:txBody>
        </p:sp>
        <p:cxnSp>
          <p:nvCxnSpPr>
            <p:cNvPr id="732" name="Straight Connector 731">
              <a:extLst>
                <a:ext uri="{FF2B5EF4-FFF2-40B4-BE49-F238E27FC236}">
                  <a16:creationId xmlns:a16="http://schemas.microsoft.com/office/drawing/2014/main" id="{EC9B11A7-2B7B-8347-9A8A-72D9FF978B22}"/>
                </a:ext>
              </a:extLst>
            </p:cNvPr>
            <p:cNvCxnSpPr>
              <a:cxnSpLocks/>
            </p:cNvCxnSpPr>
            <p:nvPr/>
          </p:nvCxnSpPr>
          <p:spPr>
            <a:xfrm>
              <a:off x="2655518" y="1615858"/>
              <a:ext cx="87682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99451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0"/>
                                        </p:tgtEl>
                                        <p:attrNameLst>
                                          <p:attrName>style.visibility</p:attrName>
                                        </p:attrNameLst>
                                      </p:cBhvr>
                                      <p:to>
                                        <p:strVal val="visible"/>
                                      </p:to>
                                    </p:set>
                                    <p:animEffect transition="in" filter="dissolve">
                                      <p:cBhvr>
                                        <p:cTn id="7" dur="500"/>
                                        <p:tgtEl>
                                          <p:spTgt spid="7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3"/>
                                        </p:tgtEl>
                                        <p:attrNameLst>
                                          <p:attrName>style.visibility</p:attrName>
                                        </p:attrNameLst>
                                      </p:cBhvr>
                                      <p:to>
                                        <p:strVal val="visible"/>
                                      </p:to>
                                    </p:set>
                                    <p:animEffect transition="in" filter="dissolve">
                                      <p:cBhvr>
                                        <p:cTn id="12" dur="500"/>
                                        <p:tgtEl>
                                          <p:spTgt spid="7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16"/>
                                        </p:tgtEl>
                                        <p:attrNameLst>
                                          <p:attrName>style.visibility</p:attrName>
                                        </p:attrNameLst>
                                      </p:cBhvr>
                                      <p:to>
                                        <p:strVal val="visible"/>
                                      </p:to>
                                    </p:set>
                                    <p:animEffect transition="in" filter="dissolve">
                                      <p:cBhvr>
                                        <p:cTn id="17" dur="500"/>
                                        <p:tgtEl>
                                          <p:spTgt spid="716"/>
                                        </p:tgtEl>
                                      </p:cBhvr>
                                    </p:animEffect>
                                  </p:childTnLst>
                                </p:cTn>
                              </p:par>
                              <p:par>
                                <p:cTn id="18" presetID="9" presetClass="entr" presetSubtype="0" fill="hold" nodeType="withEffect">
                                  <p:stCondLst>
                                    <p:cond delay="0"/>
                                  </p:stCondLst>
                                  <p:childTnLst>
                                    <p:set>
                                      <p:cBhvr>
                                        <p:cTn id="19" dur="1" fill="hold">
                                          <p:stCondLst>
                                            <p:cond delay="0"/>
                                          </p:stCondLst>
                                        </p:cTn>
                                        <p:tgtEl>
                                          <p:spTgt spid="717"/>
                                        </p:tgtEl>
                                        <p:attrNameLst>
                                          <p:attrName>style.visibility</p:attrName>
                                        </p:attrNameLst>
                                      </p:cBhvr>
                                      <p:to>
                                        <p:strVal val="visible"/>
                                      </p:to>
                                    </p:set>
                                    <p:animEffect transition="in" filter="dissolve">
                                      <p:cBhvr>
                                        <p:cTn id="20" dur="500"/>
                                        <p:tgtEl>
                                          <p:spTgt spid="717"/>
                                        </p:tgtEl>
                                      </p:cBhvr>
                                    </p:animEffect>
                                  </p:childTnLst>
                                </p:cTn>
                              </p:par>
                              <p:par>
                                <p:cTn id="21" presetID="9" presetClass="entr" presetSubtype="0" fill="hold" nodeType="withEffect">
                                  <p:stCondLst>
                                    <p:cond delay="0"/>
                                  </p:stCondLst>
                                  <p:childTnLst>
                                    <p:set>
                                      <p:cBhvr>
                                        <p:cTn id="22" dur="1" fill="hold">
                                          <p:stCondLst>
                                            <p:cond delay="0"/>
                                          </p:stCondLst>
                                        </p:cTn>
                                        <p:tgtEl>
                                          <p:spTgt spid="725"/>
                                        </p:tgtEl>
                                        <p:attrNameLst>
                                          <p:attrName>style.visibility</p:attrName>
                                        </p:attrNameLst>
                                      </p:cBhvr>
                                      <p:to>
                                        <p:strVal val="visible"/>
                                      </p:to>
                                    </p:set>
                                    <p:animEffect transition="in" filter="dissolve">
                                      <p:cBhvr>
                                        <p:cTn id="23" dur="500"/>
                                        <p:tgtEl>
                                          <p:spTgt spid="72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734"/>
                                        </p:tgtEl>
                                        <p:attrNameLst>
                                          <p:attrName>style.visibility</p:attrName>
                                        </p:attrNameLst>
                                      </p:cBhvr>
                                      <p:to>
                                        <p:strVal val="visible"/>
                                      </p:to>
                                    </p:set>
                                    <p:animEffect transition="in" filter="dissolve">
                                      <p:cBhvr>
                                        <p:cTn id="28" dur="500"/>
                                        <p:tgtEl>
                                          <p:spTgt spid="7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364139"/>
            <a:ext cx="10515600" cy="894622"/>
          </a:xfrm>
        </p:spPr>
        <p:txBody>
          <a:bodyPr>
            <a:normAutofit/>
          </a:bodyPr>
          <a:lstStyle/>
          <a:p>
            <a:r>
              <a:rPr lang="en-US" dirty="0"/>
              <a:t>Software defined networking (SDN)</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74</a:t>
            </a:fld>
            <a:endParaRPr lang="en-US" dirty="0"/>
          </a:p>
        </p:txBody>
      </p:sp>
      <p:sp>
        <p:nvSpPr>
          <p:cNvPr id="850" name="Content Placeholder 6">
            <a:extLst>
              <a:ext uri="{FF2B5EF4-FFF2-40B4-BE49-F238E27FC236}">
                <a16:creationId xmlns:a16="http://schemas.microsoft.com/office/drawing/2014/main" id="{BCBBA01E-E6B7-6244-BCD8-8FA9A6E5AB79}"/>
              </a:ext>
            </a:extLst>
          </p:cNvPr>
          <p:cNvSpPr txBox="1">
            <a:spLocks/>
          </p:cNvSpPr>
          <p:nvPr/>
        </p:nvSpPr>
        <p:spPr bwMode="auto">
          <a:xfrm>
            <a:off x="826718" y="1581355"/>
            <a:ext cx="5767982" cy="50965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3200" b="0" u="none" strike="noStrike" kern="0" cap="none" spc="0" normalizeH="0" baseline="0" noProof="0" dirty="0">
                <a:ln>
                  <a:noFill/>
                </a:ln>
                <a:solidFill>
                  <a:srgbClr val="0000A8"/>
                </a:solidFill>
                <a:effectLst/>
                <a:uLnTx/>
                <a:uFillTx/>
                <a:ea typeface="ＭＳ Ｐゴシック" charset="0"/>
              </a:rPr>
              <a:t>Data-plane switches:</a:t>
            </a:r>
          </a:p>
          <a:p>
            <a:pPr marL="342900" marR="0" lvl="0" indent="-342900" algn="l" defTabSz="914400" rtl="0" eaLnBrk="0" fontAlgn="base" latinLnBrk="0" hangingPunct="0">
              <a:lnSpc>
                <a:spcPct val="95000"/>
              </a:lnSpc>
              <a:spcBef>
                <a:spcPct val="20000"/>
              </a:spcBef>
              <a:spcAft>
                <a:spcPct val="0"/>
              </a:spcAft>
              <a:buClr>
                <a:srgbClr val="000099"/>
              </a:buClr>
              <a:buSzPct val="100000"/>
              <a:buFont typeface="Wingdings" charset="2"/>
              <a:buChar char="§"/>
              <a:tabLst/>
              <a:defRPr/>
            </a:pPr>
            <a:r>
              <a:rPr kumimoji="0" lang="en-US" sz="2600" b="0" i="0" u="none" strike="noStrike" kern="0" cap="none" spc="0" normalizeH="0" baseline="0" noProof="0" dirty="0">
                <a:ln>
                  <a:noFill/>
                </a:ln>
                <a:solidFill>
                  <a:srgbClr val="000000"/>
                </a:solidFill>
                <a:effectLst/>
                <a:uLnTx/>
                <a:uFillTx/>
                <a:ea typeface="ＭＳ Ｐゴシック" charset="0"/>
              </a:rPr>
              <a:t>fast, simple, commodity switches implementing generalized data-plane forwarding (Section 4.4) in hardware</a:t>
            </a:r>
          </a:p>
          <a:p>
            <a:pPr marL="342900" marR="0" lvl="0" indent="-342900" algn="l" defTabSz="914400" rtl="0" eaLnBrk="0" fontAlgn="base" latinLnBrk="0" hangingPunct="0">
              <a:lnSpc>
                <a:spcPct val="95000"/>
              </a:lnSpc>
              <a:spcBef>
                <a:spcPct val="20000"/>
              </a:spcBef>
              <a:spcAft>
                <a:spcPct val="0"/>
              </a:spcAft>
              <a:buClr>
                <a:srgbClr val="000099"/>
              </a:buClr>
              <a:buSzPct val="100000"/>
              <a:buFont typeface="Wingdings" charset="2"/>
              <a:buChar char="§"/>
              <a:tabLst/>
              <a:defRPr/>
            </a:pPr>
            <a:r>
              <a:rPr kumimoji="0" lang="en-US" sz="2600" b="0" i="0" u="none" strike="noStrike" kern="0" cap="none" spc="0" normalizeH="0" baseline="0" noProof="0" dirty="0">
                <a:ln>
                  <a:noFill/>
                </a:ln>
                <a:solidFill>
                  <a:srgbClr val="000000"/>
                </a:solidFill>
                <a:effectLst/>
                <a:uLnTx/>
                <a:uFillTx/>
                <a:ea typeface="ＭＳ Ｐゴシック" charset="0"/>
              </a:rPr>
              <a:t>flow (forwarding)</a:t>
            </a:r>
            <a:r>
              <a:rPr kumimoji="0" lang="en-US" sz="2600" b="0" i="0" u="none" strike="noStrike" kern="0" cap="none" spc="0" normalizeH="0" noProof="0" dirty="0">
                <a:ln>
                  <a:noFill/>
                </a:ln>
                <a:solidFill>
                  <a:srgbClr val="000000"/>
                </a:solidFill>
                <a:effectLst/>
                <a:uLnTx/>
                <a:uFillTx/>
                <a:ea typeface="ＭＳ Ｐゴシック" charset="0"/>
              </a:rPr>
              <a:t> </a:t>
            </a:r>
            <a:r>
              <a:rPr kumimoji="0" lang="en-US" sz="2600" b="0" i="0" u="none" strike="noStrike" kern="0" cap="none" spc="0" normalizeH="0" baseline="0" noProof="0" dirty="0">
                <a:ln>
                  <a:noFill/>
                </a:ln>
                <a:solidFill>
                  <a:srgbClr val="000000"/>
                </a:solidFill>
                <a:effectLst/>
                <a:uLnTx/>
                <a:uFillTx/>
                <a:ea typeface="ＭＳ Ｐゴシック" charset="0"/>
              </a:rPr>
              <a:t>table computed, installed under controller supervision</a:t>
            </a:r>
          </a:p>
          <a:p>
            <a:pPr marL="342900" marR="0" lvl="0" indent="-342900" algn="l" defTabSz="914400" rtl="0" eaLnBrk="0" fontAlgn="base" latinLnBrk="0" hangingPunct="0">
              <a:lnSpc>
                <a:spcPct val="95000"/>
              </a:lnSpc>
              <a:spcBef>
                <a:spcPct val="20000"/>
              </a:spcBef>
              <a:spcAft>
                <a:spcPct val="0"/>
              </a:spcAft>
              <a:buClr>
                <a:srgbClr val="000099"/>
              </a:buClr>
              <a:buSzPct val="100000"/>
              <a:buFont typeface="Wingdings" charset="2"/>
              <a:buChar char="§"/>
              <a:tabLst/>
              <a:defRPr/>
            </a:pPr>
            <a:r>
              <a:rPr kumimoji="0" lang="en-US" sz="2600" b="0" i="0" u="none" strike="noStrike" kern="0" cap="none" spc="0" normalizeH="0" baseline="0" noProof="0" dirty="0">
                <a:ln>
                  <a:noFill/>
                </a:ln>
                <a:solidFill>
                  <a:srgbClr val="000000"/>
                </a:solidFill>
                <a:effectLst/>
                <a:uLnTx/>
                <a:uFillTx/>
                <a:ea typeface="ＭＳ Ｐゴシック" charset="0"/>
              </a:rPr>
              <a:t>API for table-based switch control (e.g., OpenFlow)</a:t>
            </a:r>
          </a:p>
          <a:p>
            <a:pPr marL="635000" marR="0" lvl="1" indent="-234950" algn="l" defTabSz="914400" rtl="0" eaLnBrk="0" fontAlgn="base" latinLnBrk="0" hangingPunct="0">
              <a:lnSpc>
                <a:spcPct val="95000"/>
              </a:lnSpc>
              <a:spcBef>
                <a:spcPct val="20000"/>
              </a:spcBef>
              <a:spcAft>
                <a:spcPct val="0"/>
              </a:spcAft>
              <a:buClr>
                <a:srgbClr val="000099"/>
              </a:buClr>
              <a:buSzTx/>
              <a:buFont typeface="Arial"/>
              <a:buChar char="•"/>
              <a:defRPr/>
            </a:pPr>
            <a:r>
              <a:rPr kumimoji="0" lang="en-US" b="0" i="0" u="none" strike="noStrike" kern="0" cap="none" spc="0" normalizeH="0" baseline="0" noProof="0" dirty="0">
                <a:ln>
                  <a:noFill/>
                </a:ln>
                <a:solidFill>
                  <a:srgbClr val="000000"/>
                </a:solidFill>
                <a:effectLst/>
                <a:uLnTx/>
                <a:uFillTx/>
                <a:ea typeface="ＭＳ Ｐゴシック" charset="0"/>
              </a:rPr>
              <a:t>defines what is controllable,</a:t>
            </a:r>
            <a:r>
              <a:rPr kumimoji="0" lang="en-US" b="0" i="0" u="none" strike="noStrike" kern="0" cap="none" spc="0" normalizeH="0" noProof="0" dirty="0">
                <a:ln>
                  <a:noFill/>
                </a:ln>
                <a:solidFill>
                  <a:srgbClr val="000000"/>
                </a:solidFill>
                <a:effectLst/>
                <a:uLnTx/>
                <a:uFillTx/>
                <a:ea typeface="ＭＳ Ｐゴシック" charset="0"/>
              </a:rPr>
              <a:t> </a:t>
            </a:r>
            <a:r>
              <a:rPr kumimoji="0" lang="en-US" b="0" i="0" u="none" strike="noStrike" kern="0" cap="none" spc="0" normalizeH="0" baseline="0" noProof="0" dirty="0">
                <a:ln>
                  <a:noFill/>
                </a:ln>
                <a:solidFill>
                  <a:srgbClr val="000000"/>
                </a:solidFill>
                <a:effectLst/>
                <a:uLnTx/>
                <a:uFillTx/>
                <a:ea typeface="ＭＳ Ｐゴシック" charset="0"/>
              </a:rPr>
              <a:t>what is not</a:t>
            </a:r>
          </a:p>
          <a:p>
            <a:pPr marL="342900" marR="0" lvl="0" indent="-342900" algn="l" defTabSz="914400" rtl="0" eaLnBrk="0" fontAlgn="base" latinLnBrk="0" hangingPunct="0">
              <a:lnSpc>
                <a:spcPct val="95000"/>
              </a:lnSpc>
              <a:spcBef>
                <a:spcPct val="20000"/>
              </a:spcBef>
              <a:spcAft>
                <a:spcPct val="0"/>
              </a:spcAft>
              <a:buClr>
                <a:srgbClr val="000099"/>
              </a:buClr>
              <a:buSzPct val="100000"/>
              <a:buFont typeface="Wingdings" charset="2"/>
              <a:buChar char="§"/>
              <a:tabLst/>
              <a:defRPr/>
            </a:pPr>
            <a:r>
              <a:rPr kumimoji="0" lang="en-US" sz="2600" b="0" i="0" u="none" strike="noStrike" kern="0" cap="none" spc="0" normalizeH="0" baseline="0" noProof="0" dirty="0">
                <a:ln>
                  <a:noFill/>
                </a:ln>
                <a:solidFill>
                  <a:srgbClr val="000000"/>
                </a:solidFill>
                <a:effectLst/>
                <a:uLnTx/>
                <a:uFillTx/>
                <a:ea typeface="ＭＳ Ｐゴシック" charset="0"/>
              </a:rPr>
              <a:t>protocol for communicating with controller (e.g., OpenFlow)</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endParaRPr>
          </a:p>
        </p:txBody>
      </p:sp>
      <p:grpSp>
        <p:nvGrpSpPr>
          <p:cNvPr id="851" name="Group 850">
            <a:extLst>
              <a:ext uri="{FF2B5EF4-FFF2-40B4-BE49-F238E27FC236}">
                <a16:creationId xmlns:a16="http://schemas.microsoft.com/office/drawing/2014/main" id="{CE55C0D3-06CC-DF41-88F6-A273370E03E8}"/>
              </a:ext>
            </a:extLst>
          </p:cNvPr>
          <p:cNvGrpSpPr/>
          <p:nvPr/>
        </p:nvGrpSpPr>
        <p:grpSpPr>
          <a:xfrm>
            <a:off x="6806501" y="1476134"/>
            <a:ext cx="3846765" cy="5169840"/>
            <a:chOff x="4990227" y="910464"/>
            <a:chExt cx="3846765" cy="5169840"/>
          </a:xfrm>
        </p:grpSpPr>
        <p:sp>
          <p:nvSpPr>
            <p:cNvPr id="852" name="TextBox 399">
              <a:extLst>
                <a:ext uri="{FF2B5EF4-FFF2-40B4-BE49-F238E27FC236}">
                  <a16:creationId xmlns:a16="http://schemas.microsoft.com/office/drawing/2014/main" id="{5EA34F1E-D60F-4E46-99D4-53221197BEEC}"/>
                </a:ext>
              </a:extLst>
            </p:cNvPr>
            <p:cNvSpPr txBox="1">
              <a:spLocks noChangeArrowheads="1"/>
            </p:cNvSpPr>
            <p:nvPr/>
          </p:nvSpPr>
          <p:spPr bwMode="auto">
            <a:xfrm>
              <a:off x="8518490" y="4936685"/>
              <a:ext cx="286930" cy="471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data</a:t>
              </a:r>
            </a:p>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plane</a:t>
              </a:r>
            </a:p>
          </p:txBody>
        </p:sp>
        <p:sp>
          <p:nvSpPr>
            <p:cNvPr id="853" name="TextBox 400">
              <a:extLst>
                <a:ext uri="{FF2B5EF4-FFF2-40B4-BE49-F238E27FC236}">
                  <a16:creationId xmlns:a16="http://schemas.microsoft.com/office/drawing/2014/main" id="{DE759E4F-F356-5946-9CC4-A4E5C9A1D6D9}"/>
                </a:ext>
              </a:extLst>
            </p:cNvPr>
            <p:cNvSpPr txBox="1">
              <a:spLocks noChangeArrowheads="1"/>
            </p:cNvSpPr>
            <p:nvPr/>
          </p:nvSpPr>
          <p:spPr bwMode="auto">
            <a:xfrm>
              <a:off x="8494972" y="2474327"/>
              <a:ext cx="342020" cy="471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control</a:t>
              </a:r>
            </a:p>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plane</a:t>
              </a:r>
            </a:p>
          </p:txBody>
        </p:sp>
        <p:cxnSp>
          <p:nvCxnSpPr>
            <p:cNvPr id="854" name="Straight Connector 853">
              <a:extLst>
                <a:ext uri="{FF2B5EF4-FFF2-40B4-BE49-F238E27FC236}">
                  <a16:creationId xmlns:a16="http://schemas.microsoft.com/office/drawing/2014/main" id="{1A2102D6-7949-1844-8DED-B73B0057D3CF}"/>
                </a:ext>
              </a:extLst>
            </p:cNvPr>
            <p:cNvCxnSpPr/>
            <p:nvPr/>
          </p:nvCxnSpPr>
          <p:spPr bwMode="auto">
            <a:xfrm flipV="1">
              <a:off x="5272718" y="4529666"/>
              <a:ext cx="2791783" cy="14329"/>
            </a:xfrm>
            <a:prstGeom prst="line">
              <a:avLst/>
            </a:prstGeom>
            <a:noFill/>
            <a:ln w="25400" cap="flat" cmpd="sng" algn="ctr">
              <a:solidFill>
                <a:srgbClr val="000000"/>
              </a:solidFill>
              <a:prstDash val="dash"/>
            </a:ln>
            <a:effectLst/>
          </p:spPr>
        </p:cxnSp>
        <p:cxnSp>
          <p:nvCxnSpPr>
            <p:cNvPr id="855" name="Straight Connector 854">
              <a:extLst>
                <a:ext uri="{FF2B5EF4-FFF2-40B4-BE49-F238E27FC236}">
                  <a16:creationId xmlns:a16="http://schemas.microsoft.com/office/drawing/2014/main" id="{41F5119B-91DF-204A-A96B-FEEB6C0969E0}"/>
                </a:ext>
              </a:extLst>
            </p:cNvPr>
            <p:cNvCxnSpPr/>
            <p:nvPr/>
          </p:nvCxnSpPr>
          <p:spPr bwMode="auto">
            <a:xfrm flipV="1">
              <a:off x="5192283" y="2709335"/>
              <a:ext cx="3041550" cy="18563"/>
            </a:xfrm>
            <a:prstGeom prst="line">
              <a:avLst/>
            </a:prstGeom>
            <a:noFill/>
            <a:ln w="25400" cap="flat" cmpd="sng" algn="ctr">
              <a:solidFill>
                <a:srgbClr val="000000"/>
              </a:solidFill>
              <a:prstDash val="dash"/>
            </a:ln>
            <a:effectLst/>
          </p:spPr>
        </p:cxnSp>
        <p:grpSp>
          <p:nvGrpSpPr>
            <p:cNvPr id="856" name="Group 855">
              <a:extLst>
                <a:ext uri="{FF2B5EF4-FFF2-40B4-BE49-F238E27FC236}">
                  <a16:creationId xmlns:a16="http://schemas.microsoft.com/office/drawing/2014/main" id="{4A072938-7333-B54B-8E85-AA4AB0118ED1}"/>
                </a:ext>
              </a:extLst>
            </p:cNvPr>
            <p:cNvGrpSpPr/>
            <p:nvPr/>
          </p:nvGrpSpPr>
          <p:grpSpPr>
            <a:xfrm>
              <a:off x="5164667" y="4826000"/>
              <a:ext cx="2979208" cy="973667"/>
              <a:chOff x="2592388" y="5601756"/>
              <a:chExt cx="4027487" cy="939800"/>
            </a:xfrm>
          </p:grpSpPr>
          <p:sp>
            <p:nvSpPr>
              <p:cNvPr id="912" name="Freeform 2">
                <a:extLst>
                  <a:ext uri="{FF2B5EF4-FFF2-40B4-BE49-F238E27FC236}">
                    <a16:creationId xmlns:a16="http://schemas.microsoft.com/office/drawing/2014/main" id="{71DEC372-158B-D843-AAA9-4449502790F7}"/>
                  </a:ext>
                </a:extLst>
              </p:cNvPr>
              <p:cNvSpPr>
                <a:spLocks/>
              </p:cNvSpPr>
              <p:nvPr/>
            </p:nvSpPr>
            <p:spPr bwMode="auto">
              <a:xfrm>
                <a:off x="2592388" y="5601756"/>
                <a:ext cx="4027487" cy="939800"/>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cxnSp>
            <p:nvCxnSpPr>
              <p:cNvPr id="913" name="Straight Connector 912">
                <a:extLst>
                  <a:ext uri="{FF2B5EF4-FFF2-40B4-BE49-F238E27FC236}">
                    <a16:creationId xmlns:a16="http://schemas.microsoft.com/office/drawing/2014/main" id="{B0A5E970-BE5B-924E-8E27-2F517326B70B}"/>
                  </a:ext>
                </a:extLst>
              </p:cNvPr>
              <p:cNvCxnSpPr/>
              <p:nvPr/>
            </p:nvCxnSpPr>
            <p:spPr>
              <a:xfrm flipV="1">
                <a:off x="3262941" y="5752569"/>
                <a:ext cx="1316038" cy="131762"/>
              </a:xfrm>
              <a:prstGeom prst="line">
                <a:avLst/>
              </a:prstGeom>
              <a:noFill/>
              <a:ln w="12700" cap="flat" cmpd="sng" algn="ctr">
                <a:solidFill>
                  <a:srgbClr val="000000"/>
                </a:solidFill>
                <a:prstDash val="solid"/>
              </a:ln>
              <a:effectLst/>
            </p:spPr>
          </p:cxnSp>
          <p:cxnSp>
            <p:nvCxnSpPr>
              <p:cNvPr id="914" name="Straight Connector 913">
                <a:extLst>
                  <a:ext uri="{FF2B5EF4-FFF2-40B4-BE49-F238E27FC236}">
                    <a16:creationId xmlns:a16="http://schemas.microsoft.com/office/drawing/2014/main" id="{4BCA3B8C-279D-E840-87D5-1E0642D09387}"/>
                  </a:ext>
                </a:extLst>
              </p:cNvPr>
              <p:cNvCxnSpPr/>
              <p:nvPr/>
            </p:nvCxnSpPr>
            <p:spPr>
              <a:xfrm>
                <a:off x="3151816" y="5939894"/>
                <a:ext cx="2259013" cy="298450"/>
              </a:xfrm>
              <a:prstGeom prst="line">
                <a:avLst/>
              </a:prstGeom>
              <a:noFill/>
              <a:ln w="12700" cap="flat" cmpd="sng" algn="ctr">
                <a:solidFill>
                  <a:srgbClr val="000000"/>
                </a:solidFill>
                <a:prstDash val="solid"/>
              </a:ln>
              <a:effectLst/>
            </p:spPr>
          </p:cxnSp>
          <p:cxnSp>
            <p:nvCxnSpPr>
              <p:cNvPr id="915" name="Straight Connector 914">
                <a:extLst>
                  <a:ext uri="{FF2B5EF4-FFF2-40B4-BE49-F238E27FC236}">
                    <a16:creationId xmlns:a16="http://schemas.microsoft.com/office/drawing/2014/main" id="{CD10DAC3-DC6D-E045-A194-1C410416865B}"/>
                  </a:ext>
                </a:extLst>
              </p:cNvPr>
              <p:cNvCxnSpPr/>
              <p:nvPr/>
            </p:nvCxnSpPr>
            <p:spPr>
              <a:xfrm>
                <a:off x="3164516" y="6044669"/>
                <a:ext cx="714375" cy="276225"/>
              </a:xfrm>
              <a:prstGeom prst="line">
                <a:avLst/>
              </a:prstGeom>
              <a:noFill/>
              <a:ln w="12700" cap="flat" cmpd="sng" algn="ctr">
                <a:solidFill>
                  <a:srgbClr val="000000"/>
                </a:solidFill>
                <a:prstDash val="solid"/>
              </a:ln>
              <a:effectLst/>
            </p:spPr>
          </p:cxnSp>
          <p:cxnSp>
            <p:nvCxnSpPr>
              <p:cNvPr id="916" name="Straight Connector 915">
                <a:extLst>
                  <a:ext uri="{FF2B5EF4-FFF2-40B4-BE49-F238E27FC236}">
                    <a16:creationId xmlns:a16="http://schemas.microsoft.com/office/drawing/2014/main" id="{E2A8FB26-91FF-3E4C-8347-A2AE524A00A4}"/>
                  </a:ext>
                </a:extLst>
              </p:cNvPr>
              <p:cNvCxnSpPr/>
              <p:nvPr/>
            </p:nvCxnSpPr>
            <p:spPr>
              <a:xfrm flipV="1">
                <a:off x="4182104" y="6238344"/>
                <a:ext cx="1247775" cy="82550"/>
              </a:xfrm>
              <a:prstGeom prst="line">
                <a:avLst/>
              </a:prstGeom>
              <a:noFill/>
              <a:ln w="12700" cap="flat" cmpd="sng" algn="ctr">
                <a:solidFill>
                  <a:srgbClr val="000000"/>
                </a:solidFill>
                <a:prstDash val="solid"/>
              </a:ln>
              <a:effectLst/>
            </p:spPr>
          </p:cxnSp>
          <p:cxnSp>
            <p:nvCxnSpPr>
              <p:cNvPr id="917" name="Straight Connector 916">
                <a:extLst>
                  <a:ext uri="{FF2B5EF4-FFF2-40B4-BE49-F238E27FC236}">
                    <a16:creationId xmlns:a16="http://schemas.microsoft.com/office/drawing/2014/main" id="{FC84CD0A-6A0B-954A-A0C2-9433ED84E08F}"/>
                  </a:ext>
                </a:extLst>
              </p:cNvPr>
              <p:cNvCxnSpPr/>
              <p:nvPr/>
            </p:nvCxnSpPr>
            <p:spPr>
              <a:xfrm>
                <a:off x="4842504" y="5785906"/>
                <a:ext cx="1057275" cy="123825"/>
              </a:xfrm>
              <a:prstGeom prst="line">
                <a:avLst/>
              </a:prstGeom>
              <a:noFill/>
              <a:ln w="12700" cap="flat" cmpd="sng" algn="ctr">
                <a:solidFill>
                  <a:srgbClr val="000000"/>
                </a:solidFill>
                <a:prstDash val="solid"/>
              </a:ln>
              <a:effectLst/>
            </p:spPr>
          </p:cxnSp>
          <p:cxnSp>
            <p:nvCxnSpPr>
              <p:cNvPr id="918" name="Straight Connector 917">
                <a:extLst>
                  <a:ext uri="{FF2B5EF4-FFF2-40B4-BE49-F238E27FC236}">
                    <a16:creationId xmlns:a16="http://schemas.microsoft.com/office/drawing/2014/main" id="{F20F73DF-CC1A-414D-AA37-5C7FA5314FCC}"/>
                  </a:ext>
                </a:extLst>
              </p:cNvPr>
              <p:cNvCxnSpPr/>
              <p:nvPr/>
            </p:nvCxnSpPr>
            <p:spPr>
              <a:xfrm flipV="1">
                <a:off x="4126541" y="5939894"/>
                <a:ext cx="1790700" cy="298450"/>
              </a:xfrm>
              <a:prstGeom prst="line">
                <a:avLst/>
              </a:prstGeom>
              <a:noFill/>
              <a:ln w="12700" cap="flat" cmpd="sng" algn="ctr">
                <a:solidFill>
                  <a:srgbClr val="000000"/>
                </a:solidFill>
                <a:prstDash val="solid"/>
              </a:ln>
              <a:effectLst/>
            </p:spPr>
          </p:cxnSp>
          <p:cxnSp>
            <p:nvCxnSpPr>
              <p:cNvPr id="919" name="Straight Connector 918">
                <a:extLst>
                  <a:ext uri="{FF2B5EF4-FFF2-40B4-BE49-F238E27FC236}">
                    <a16:creationId xmlns:a16="http://schemas.microsoft.com/office/drawing/2014/main" id="{AC31F3CF-B52D-E042-B7DB-4F44E715F9A8}"/>
                  </a:ext>
                </a:extLst>
              </p:cNvPr>
              <p:cNvCxnSpPr/>
              <p:nvPr/>
            </p:nvCxnSpPr>
            <p:spPr>
              <a:xfrm flipV="1">
                <a:off x="5453691" y="5968469"/>
                <a:ext cx="588963" cy="269875"/>
              </a:xfrm>
              <a:prstGeom prst="line">
                <a:avLst/>
              </a:prstGeom>
              <a:noFill/>
              <a:ln w="12700" cap="flat" cmpd="sng" algn="ctr">
                <a:solidFill>
                  <a:srgbClr val="000000"/>
                </a:solidFill>
                <a:prstDash val="solid"/>
              </a:ln>
              <a:effectLst/>
            </p:spPr>
          </p:cxnSp>
          <p:cxnSp>
            <p:nvCxnSpPr>
              <p:cNvPr id="920" name="Straight Connector 919">
                <a:extLst>
                  <a:ext uri="{FF2B5EF4-FFF2-40B4-BE49-F238E27FC236}">
                    <a16:creationId xmlns:a16="http://schemas.microsoft.com/office/drawing/2014/main" id="{48C7DC80-D2A7-B248-9A8F-1B651F5CEB39}"/>
                  </a:ext>
                </a:extLst>
              </p:cNvPr>
              <p:cNvCxnSpPr/>
              <p:nvPr/>
            </p:nvCxnSpPr>
            <p:spPr>
              <a:xfrm>
                <a:off x="4596441" y="5752569"/>
                <a:ext cx="814388" cy="401637"/>
              </a:xfrm>
              <a:prstGeom prst="line">
                <a:avLst/>
              </a:prstGeom>
              <a:noFill/>
              <a:ln w="12700" cap="flat" cmpd="sng" algn="ctr">
                <a:solidFill>
                  <a:srgbClr val="000000"/>
                </a:solidFill>
                <a:prstDash val="solid"/>
              </a:ln>
              <a:effectLst/>
            </p:spPr>
          </p:cxnSp>
          <p:grpSp>
            <p:nvGrpSpPr>
              <p:cNvPr id="921" name="Group 347">
                <a:extLst>
                  <a:ext uri="{FF2B5EF4-FFF2-40B4-BE49-F238E27FC236}">
                    <a16:creationId xmlns:a16="http://schemas.microsoft.com/office/drawing/2014/main" id="{A2DC2A2D-4327-FB49-8F37-6B6A7EBE1D0E}"/>
                  </a:ext>
                </a:extLst>
              </p:cNvPr>
              <p:cNvGrpSpPr>
                <a:grpSpLocks/>
              </p:cNvGrpSpPr>
              <p:nvPr/>
            </p:nvGrpSpPr>
            <p:grpSpPr bwMode="auto">
              <a:xfrm>
                <a:off x="5856401" y="5796097"/>
                <a:ext cx="588970" cy="242608"/>
                <a:chOff x="1871277" y="1576300"/>
                <a:chExt cx="1128371" cy="437861"/>
              </a:xfrm>
            </p:grpSpPr>
            <p:sp>
              <p:nvSpPr>
                <p:cNvPr id="962" name="Oval 961">
                  <a:extLst>
                    <a:ext uri="{FF2B5EF4-FFF2-40B4-BE49-F238E27FC236}">
                      <a16:creationId xmlns:a16="http://schemas.microsoft.com/office/drawing/2014/main" id="{9B6F5CD8-4D1E-1A4F-9507-95200A73998A}"/>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3" name="Rectangle 962">
                  <a:extLst>
                    <a:ext uri="{FF2B5EF4-FFF2-40B4-BE49-F238E27FC236}">
                      <a16:creationId xmlns:a16="http://schemas.microsoft.com/office/drawing/2014/main" id="{C28B8F5B-8431-1A46-AAE4-9B0ED530F2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4" name="Oval 963">
                  <a:extLst>
                    <a:ext uri="{FF2B5EF4-FFF2-40B4-BE49-F238E27FC236}">
                      <a16:creationId xmlns:a16="http://schemas.microsoft.com/office/drawing/2014/main" id="{F1F79620-841F-DD4E-87FC-51E7153EC005}"/>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5" name="Freeform 964">
                  <a:extLst>
                    <a:ext uri="{FF2B5EF4-FFF2-40B4-BE49-F238E27FC236}">
                      <a16:creationId xmlns:a16="http://schemas.microsoft.com/office/drawing/2014/main" id="{E98A7BEC-9D56-6B49-8125-0F5CDE1FC0B8}"/>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6" name="Freeform 965">
                  <a:extLst>
                    <a:ext uri="{FF2B5EF4-FFF2-40B4-BE49-F238E27FC236}">
                      <a16:creationId xmlns:a16="http://schemas.microsoft.com/office/drawing/2014/main" id="{6905DB74-EB71-3644-AC3F-2EDDA70861AB}"/>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62D3DDB5-3EA7-214C-8C31-BA38971C9A74}"/>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8" name="Freeform 967">
                  <a:extLst>
                    <a:ext uri="{FF2B5EF4-FFF2-40B4-BE49-F238E27FC236}">
                      <a16:creationId xmlns:a16="http://schemas.microsoft.com/office/drawing/2014/main" id="{B71B4E2A-E351-6C49-9DFD-6BB4843D451F}"/>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9" name="Straight Connector 968">
                  <a:extLst>
                    <a:ext uri="{FF2B5EF4-FFF2-40B4-BE49-F238E27FC236}">
                      <a16:creationId xmlns:a16="http://schemas.microsoft.com/office/drawing/2014/main" id="{7146C111-B5B3-8141-95C1-2CADFE9B32BF}"/>
                    </a:ext>
                  </a:extLst>
                </p:cNvPr>
                <p:cNvCxnSpPr>
                  <a:endCxn id="964"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70" name="Straight Connector 969">
                  <a:extLst>
                    <a:ext uri="{FF2B5EF4-FFF2-40B4-BE49-F238E27FC236}">
                      <a16:creationId xmlns:a16="http://schemas.microsoft.com/office/drawing/2014/main" id="{DFA6A355-A08F-F241-92FA-D0E6992CE4F5}"/>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2" name="Group 347">
                <a:extLst>
                  <a:ext uri="{FF2B5EF4-FFF2-40B4-BE49-F238E27FC236}">
                    <a16:creationId xmlns:a16="http://schemas.microsoft.com/office/drawing/2014/main" id="{46EDC75E-59E6-4645-85A7-E2C58E545181}"/>
                  </a:ext>
                </a:extLst>
              </p:cNvPr>
              <p:cNvGrpSpPr>
                <a:grpSpLocks/>
              </p:cNvGrpSpPr>
              <p:nvPr/>
            </p:nvGrpSpPr>
            <p:grpSpPr bwMode="auto">
              <a:xfrm>
                <a:off x="4375328" y="5654000"/>
                <a:ext cx="588970" cy="242608"/>
                <a:chOff x="1871277" y="1576300"/>
                <a:chExt cx="1128371" cy="437861"/>
              </a:xfrm>
            </p:grpSpPr>
            <p:sp>
              <p:nvSpPr>
                <p:cNvPr id="953" name="Oval 952">
                  <a:extLst>
                    <a:ext uri="{FF2B5EF4-FFF2-40B4-BE49-F238E27FC236}">
                      <a16:creationId xmlns:a16="http://schemas.microsoft.com/office/drawing/2014/main" id="{9DACA189-A149-9949-BCF3-95B569BB6477}"/>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54" name="Rectangle 953">
                  <a:extLst>
                    <a:ext uri="{FF2B5EF4-FFF2-40B4-BE49-F238E27FC236}">
                      <a16:creationId xmlns:a16="http://schemas.microsoft.com/office/drawing/2014/main" id="{08EC0937-ACA9-3840-8439-8223BB848980}"/>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5" name="Oval 954">
                  <a:extLst>
                    <a:ext uri="{FF2B5EF4-FFF2-40B4-BE49-F238E27FC236}">
                      <a16:creationId xmlns:a16="http://schemas.microsoft.com/office/drawing/2014/main" id="{E17B98F5-9CEF-6F4F-BBA9-BB8DE0D91B36}"/>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56" name="Freeform 955">
                  <a:extLst>
                    <a:ext uri="{FF2B5EF4-FFF2-40B4-BE49-F238E27FC236}">
                      <a16:creationId xmlns:a16="http://schemas.microsoft.com/office/drawing/2014/main" id="{61234B09-DC44-7342-A70C-06AC8A581E23}"/>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7" name="Freeform 956">
                  <a:extLst>
                    <a:ext uri="{FF2B5EF4-FFF2-40B4-BE49-F238E27FC236}">
                      <a16:creationId xmlns:a16="http://schemas.microsoft.com/office/drawing/2014/main" id="{03AF34FD-E240-F04C-9158-920D29213255}"/>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8" name="Freeform 957">
                  <a:extLst>
                    <a:ext uri="{FF2B5EF4-FFF2-40B4-BE49-F238E27FC236}">
                      <a16:creationId xmlns:a16="http://schemas.microsoft.com/office/drawing/2014/main" id="{526E50F3-60FD-0E45-BC3A-3C6066FB7D8A}"/>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9" name="Freeform 958">
                  <a:extLst>
                    <a:ext uri="{FF2B5EF4-FFF2-40B4-BE49-F238E27FC236}">
                      <a16:creationId xmlns:a16="http://schemas.microsoft.com/office/drawing/2014/main" id="{FEE1E3A7-C090-734C-9180-457004D9D039}"/>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0" name="Straight Connector 959">
                  <a:extLst>
                    <a:ext uri="{FF2B5EF4-FFF2-40B4-BE49-F238E27FC236}">
                      <a16:creationId xmlns:a16="http://schemas.microsoft.com/office/drawing/2014/main" id="{99A3F99A-570C-8A42-9492-3585D770DA95}"/>
                    </a:ext>
                  </a:extLst>
                </p:cNvPr>
                <p:cNvCxnSpPr>
                  <a:endCxn id="955"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61" name="Straight Connector 960">
                  <a:extLst>
                    <a:ext uri="{FF2B5EF4-FFF2-40B4-BE49-F238E27FC236}">
                      <a16:creationId xmlns:a16="http://schemas.microsoft.com/office/drawing/2014/main" id="{5F18512F-CA24-4444-95DF-016FA49178DB}"/>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3" name="Group 347">
                <a:extLst>
                  <a:ext uri="{FF2B5EF4-FFF2-40B4-BE49-F238E27FC236}">
                    <a16:creationId xmlns:a16="http://schemas.microsoft.com/office/drawing/2014/main" id="{4B02C431-99D3-6D48-8159-7B4877B83ADD}"/>
                  </a:ext>
                </a:extLst>
              </p:cNvPr>
              <p:cNvGrpSpPr>
                <a:grpSpLocks/>
              </p:cNvGrpSpPr>
              <p:nvPr/>
            </p:nvGrpSpPr>
            <p:grpSpPr bwMode="auto">
              <a:xfrm>
                <a:off x="2848241" y="5847813"/>
                <a:ext cx="588970" cy="242608"/>
                <a:chOff x="1871277" y="1576300"/>
                <a:chExt cx="1128371" cy="437861"/>
              </a:xfrm>
            </p:grpSpPr>
            <p:sp>
              <p:nvSpPr>
                <p:cNvPr id="944" name="Oval 943">
                  <a:extLst>
                    <a:ext uri="{FF2B5EF4-FFF2-40B4-BE49-F238E27FC236}">
                      <a16:creationId xmlns:a16="http://schemas.microsoft.com/office/drawing/2014/main" id="{0FF0DF6F-D87B-2346-B35F-0DD610115E22}"/>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5" name="Rectangle 944">
                  <a:extLst>
                    <a:ext uri="{FF2B5EF4-FFF2-40B4-BE49-F238E27FC236}">
                      <a16:creationId xmlns:a16="http://schemas.microsoft.com/office/drawing/2014/main" id="{0A88A3D0-6A43-9C4F-B2B8-C62A5B975479}"/>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6" name="Oval 945">
                  <a:extLst>
                    <a:ext uri="{FF2B5EF4-FFF2-40B4-BE49-F238E27FC236}">
                      <a16:creationId xmlns:a16="http://schemas.microsoft.com/office/drawing/2014/main" id="{A97EE425-A6D3-754D-B745-A46539A9BCE9}"/>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D4B205B1-4191-B84B-8CA4-DD171806AD2E}"/>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8" name="Freeform 947">
                  <a:extLst>
                    <a:ext uri="{FF2B5EF4-FFF2-40B4-BE49-F238E27FC236}">
                      <a16:creationId xmlns:a16="http://schemas.microsoft.com/office/drawing/2014/main" id="{1BBBF1EF-3ED2-5848-B3F0-7F8463BE28C7}"/>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9" name="Freeform 948">
                  <a:extLst>
                    <a:ext uri="{FF2B5EF4-FFF2-40B4-BE49-F238E27FC236}">
                      <a16:creationId xmlns:a16="http://schemas.microsoft.com/office/drawing/2014/main" id="{AE727D85-0B80-AB43-A858-E12A22DEF74E}"/>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0" name="Freeform 949">
                  <a:extLst>
                    <a:ext uri="{FF2B5EF4-FFF2-40B4-BE49-F238E27FC236}">
                      <a16:creationId xmlns:a16="http://schemas.microsoft.com/office/drawing/2014/main" id="{E087DF11-E1FC-A24A-A90A-56EFAAF5ED33}"/>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1" name="Straight Connector 950">
                  <a:extLst>
                    <a:ext uri="{FF2B5EF4-FFF2-40B4-BE49-F238E27FC236}">
                      <a16:creationId xmlns:a16="http://schemas.microsoft.com/office/drawing/2014/main" id="{63B2769E-5BF0-4C43-BDCD-E08BBCA40A60}"/>
                    </a:ext>
                  </a:extLst>
                </p:cNvPr>
                <p:cNvCxnSpPr>
                  <a:endCxn id="946"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52" name="Straight Connector 951">
                  <a:extLst>
                    <a:ext uri="{FF2B5EF4-FFF2-40B4-BE49-F238E27FC236}">
                      <a16:creationId xmlns:a16="http://schemas.microsoft.com/office/drawing/2014/main" id="{D9643885-03AC-8C44-B9B3-97EEFAB93F73}"/>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4" name="Group 347">
                <a:extLst>
                  <a:ext uri="{FF2B5EF4-FFF2-40B4-BE49-F238E27FC236}">
                    <a16:creationId xmlns:a16="http://schemas.microsoft.com/office/drawing/2014/main" id="{59383640-B92E-3B49-9F91-B00C1816C4B2}"/>
                  </a:ext>
                </a:extLst>
              </p:cNvPr>
              <p:cNvGrpSpPr>
                <a:grpSpLocks/>
              </p:cNvGrpSpPr>
              <p:nvPr/>
            </p:nvGrpSpPr>
            <p:grpSpPr bwMode="auto">
              <a:xfrm>
                <a:off x="5166757" y="6114152"/>
                <a:ext cx="588970" cy="242608"/>
                <a:chOff x="1871277" y="1576300"/>
                <a:chExt cx="1128371" cy="437861"/>
              </a:xfrm>
            </p:grpSpPr>
            <p:sp>
              <p:nvSpPr>
                <p:cNvPr id="935" name="Oval 934">
                  <a:extLst>
                    <a:ext uri="{FF2B5EF4-FFF2-40B4-BE49-F238E27FC236}">
                      <a16:creationId xmlns:a16="http://schemas.microsoft.com/office/drawing/2014/main" id="{5018BF36-5D40-234D-B43E-166D4365DFC7}"/>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36" name="Rectangle 935">
                  <a:extLst>
                    <a:ext uri="{FF2B5EF4-FFF2-40B4-BE49-F238E27FC236}">
                      <a16:creationId xmlns:a16="http://schemas.microsoft.com/office/drawing/2014/main" id="{F3CF2F53-1F91-DA4A-B9DD-A5E958F02DF9}"/>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7" name="Oval 936">
                  <a:extLst>
                    <a:ext uri="{FF2B5EF4-FFF2-40B4-BE49-F238E27FC236}">
                      <a16:creationId xmlns:a16="http://schemas.microsoft.com/office/drawing/2014/main" id="{DE201E6A-02EE-B14D-8F1B-DC21CC87BE80}"/>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38" name="Freeform 937">
                  <a:extLst>
                    <a:ext uri="{FF2B5EF4-FFF2-40B4-BE49-F238E27FC236}">
                      <a16:creationId xmlns:a16="http://schemas.microsoft.com/office/drawing/2014/main" id="{FB05CF2E-83B0-2640-93AB-853D8763B115}"/>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9" name="Freeform 938">
                  <a:extLst>
                    <a:ext uri="{FF2B5EF4-FFF2-40B4-BE49-F238E27FC236}">
                      <a16:creationId xmlns:a16="http://schemas.microsoft.com/office/drawing/2014/main" id="{E2067AB0-285F-1D49-84B3-34E74A8258AC}"/>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0" name="Freeform 939">
                  <a:extLst>
                    <a:ext uri="{FF2B5EF4-FFF2-40B4-BE49-F238E27FC236}">
                      <a16:creationId xmlns:a16="http://schemas.microsoft.com/office/drawing/2014/main" id="{E1588A39-233E-9A43-89F2-A2C023D3DD50}"/>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1" name="Freeform 940">
                  <a:extLst>
                    <a:ext uri="{FF2B5EF4-FFF2-40B4-BE49-F238E27FC236}">
                      <a16:creationId xmlns:a16="http://schemas.microsoft.com/office/drawing/2014/main" id="{7E4670CD-E442-5648-B94B-92AF3B894755}"/>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2" name="Straight Connector 941">
                  <a:extLst>
                    <a:ext uri="{FF2B5EF4-FFF2-40B4-BE49-F238E27FC236}">
                      <a16:creationId xmlns:a16="http://schemas.microsoft.com/office/drawing/2014/main" id="{759AD6F2-B641-0B45-9023-2F9E18420F9E}"/>
                    </a:ext>
                  </a:extLst>
                </p:cNvPr>
                <p:cNvCxnSpPr>
                  <a:endCxn id="937"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43" name="Straight Connector 942">
                  <a:extLst>
                    <a:ext uri="{FF2B5EF4-FFF2-40B4-BE49-F238E27FC236}">
                      <a16:creationId xmlns:a16="http://schemas.microsoft.com/office/drawing/2014/main" id="{BD308E44-0EFE-944D-83E1-D1B7C02C2983}"/>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5" name="Group 347">
                <a:extLst>
                  <a:ext uri="{FF2B5EF4-FFF2-40B4-BE49-F238E27FC236}">
                    <a16:creationId xmlns:a16="http://schemas.microsoft.com/office/drawing/2014/main" id="{885312C2-0E07-194B-BEF1-237808F2C1B0}"/>
                  </a:ext>
                </a:extLst>
              </p:cNvPr>
              <p:cNvGrpSpPr>
                <a:grpSpLocks/>
              </p:cNvGrpSpPr>
              <p:nvPr/>
            </p:nvGrpSpPr>
            <p:grpSpPr bwMode="auto">
              <a:xfrm>
                <a:off x="3704088" y="6206732"/>
                <a:ext cx="588970" cy="242608"/>
                <a:chOff x="1871277" y="1576300"/>
                <a:chExt cx="1128371" cy="437861"/>
              </a:xfrm>
            </p:grpSpPr>
            <p:sp>
              <p:nvSpPr>
                <p:cNvPr id="926" name="Oval 925">
                  <a:extLst>
                    <a:ext uri="{FF2B5EF4-FFF2-40B4-BE49-F238E27FC236}">
                      <a16:creationId xmlns:a16="http://schemas.microsoft.com/office/drawing/2014/main" id="{DB1F6E96-DE25-304B-B7D0-FD1D59509C9D}"/>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27" name="Rectangle 926">
                  <a:extLst>
                    <a:ext uri="{FF2B5EF4-FFF2-40B4-BE49-F238E27FC236}">
                      <a16:creationId xmlns:a16="http://schemas.microsoft.com/office/drawing/2014/main" id="{C6F722AF-47B6-754C-8E9E-EFEB45831A89}"/>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8" name="Oval 927">
                  <a:extLst>
                    <a:ext uri="{FF2B5EF4-FFF2-40B4-BE49-F238E27FC236}">
                      <a16:creationId xmlns:a16="http://schemas.microsoft.com/office/drawing/2014/main" id="{B7EFF65E-E3E4-7743-90E8-6E0DED7FF48C}"/>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A6419AFD-CC26-B146-A541-B565AEA3805C}"/>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0147F8D3-CAD7-8542-B967-4F72DDDE3A54}"/>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AAF1E1A5-D576-1A4A-9BFD-6C323830CFC5}"/>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2" name="Freeform 931">
                  <a:extLst>
                    <a:ext uri="{FF2B5EF4-FFF2-40B4-BE49-F238E27FC236}">
                      <a16:creationId xmlns:a16="http://schemas.microsoft.com/office/drawing/2014/main" id="{00B23D7F-A468-7B41-B882-C74692A46B5A}"/>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3" name="Straight Connector 932">
                  <a:extLst>
                    <a:ext uri="{FF2B5EF4-FFF2-40B4-BE49-F238E27FC236}">
                      <a16:creationId xmlns:a16="http://schemas.microsoft.com/office/drawing/2014/main" id="{A710DADF-5A66-4E4D-9212-3DB6E5790B57}"/>
                    </a:ext>
                  </a:extLst>
                </p:cNvPr>
                <p:cNvCxnSpPr>
                  <a:endCxn id="928"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34" name="Straight Connector 933">
                  <a:extLst>
                    <a:ext uri="{FF2B5EF4-FFF2-40B4-BE49-F238E27FC236}">
                      <a16:creationId xmlns:a16="http://schemas.microsoft.com/office/drawing/2014/main" id="{59A3775F-4767-2F47-9662-6CCEC729A7A8}"/>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grpSp>
          <p:nvGrpSpPr>
            <p:cNvPr id="857" name="Group 856">
              <a:extLst>
                <a:ext uri="{FF2B5EF4-FFF2-40B4-BE49-F238E27FC236}">
                  <a16:creationId xmlns:a16="http://schemas.microsoft.com/office/drawing/2014/main" id="{54A52462-5258-B74E-939D-5568EFF6BF9A}"/>
                </a:ext>
              </a:extLst>
            </p:cNvPr>
            <p:cNvGrpSpPr/>
            <p:nvPr/>
          </p:nvGrpSpPr>
          <p:grpSpPr>
            <a:xfrm>
              <a:off x="4990227" y="3046752"/>
              <a:ext cx="3116606" cy="1053561"/>
              <a:chOff x="4990227" y="2877416"/>
              <a:chExt cx="3116606" cy="1053561"/>
            </a:xfrm>
          </p:grpSpPr>
          <p:sp>
            <p:nvSpPr>
              <p:cNvPr id="876" name="Rectangle 875">
                <a:extLst>
                  <a:ext uri="{FF2B5EF4-FFF2-40B4-BE49-F238E27FC236}">
                    <a16:creationId xmlns:a16="http://schemas.microsoft.com/office/drawing/2014/main" id="{A13ADE3B-72C2-1D43-B7E3-53ACC236F401}"/>
                  </a:ext>
                </a:extLst>
              </p:cNvPr>
              <p:cNvSpPr/>
              <p:nvPr/>
            </p:nvSpPr>
            <p:spPr bwMode="auto">
              <a:xfrm>
                <a:off x="5418665" y="2913389"/>
                <a:ext cx="2688168" cy="1017588"/>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7" name="Freeform 876">
                <a:extLst>
                  <a:ext uri="{FF2B5EF4-FFF2-40B4-BE49-F238E27FC236}">
                    <a16:creationId xmlns:a16="http://schemas.microsoft.com/office/drawing/2014/main" id="{8479C132-9D4A-964F-A8E8-7EB2EAA9863B}"/>
                  </a:ext>
                </a:extLst>
              </p:cNvPr>
              <p:cNvSpPr/>
              <p:nvPr/>
            </p:nvSpPr>
            <p:spPr bwMode="auto">
              <a:xfrm>
                <a:off x="5218221" y="2877416"/>
                <a:ext cx="213773" cy="102816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20385 w 220240"/>
                  <a:gd name="connsiteY0" fmla="*/ 745656 h 1058154"/>
                  <a:gd name="connsiteX1" fmla="*/ 214305 w 220240"/>
                  <a:gd name="connsiteY1" fmla="*/ 0 h 1058154"/>
                  <a:gd name="connsiteX2" fmla="*/ 220240 w 220240"/>
                  <a:gd name="connsiteY2" fmla="*/ 1027869 h 1058154"/>
                  <a:gd name="connsiteX3" fmla="*/ 68 w 220240"/>
                  <a:gd name="connsiteY3" fmla="*/ 986902 h 1058154"/>
                  <a:gd name="connsiteX4" fmla="*/ 20385 w 220240"/>
                  <a:gd name="connsiteY4" fmla="*/ 745656 h 1058154"/>
                  <a:gd name="connsiteX0" fmla="*/ 20385 w 220240"/>
                  <a:gd name="connsiteY0" fmla="*/ 745656 h 1068836"/>
                  <a:gd name="connsiteX1" fmla="*/ 214305 w 220240"/>
                  <a:gd name="connsiteY1" fmla="*/ 0 h 1068836"/>
                  <a:gd name="connsiteX2" fmla="*/ 220240 w 220240"/>
                  <a:gd name="connsiteY2" fmla="*/ 1027869 h 1068836"/>
                  <a:gd name="connsiteX3" fmla="*/ 68 w 220240"/>
                  <a:gd name="connsiteY3" fmla="*/ 986902 h 1068836"/>
                  <a:gd name="connsiteX4" fmla="*/ 20385 w 220240"/>
                  <a:gd name="connsiteY4" fmla="*/ 745656 h 1068836"/>
                  <a:gd name="connsiteX0" fmla="*/ 15446 w 215301"/>
                  <a:gd name="connsiteY0" fmla="*/ 745656 h 1057581"/>
                  <a:gd name="connsiteX1" fmla="*/ 209366 w 215301"/>
                  <a:gd name="connsiteY1" fmla="*/ 0 h 1057581"/>
                  <a:gd name="connsiteX2" fmla="*/ 215301 w 215301"/>
                  <a:gd name="connsiteY2" fmla="*/ 1027869 h 1057581"/>
                  <a:gd name="connsiteX3" fmla="*/ 87 w 215301"/>
                  <a:gd name="connsiteY3" fmla="*/ 888484 h 1057581"/>
                  <a:gd name="connsiteX4" fmla="*/ 15446 w 215301"/>
                  <a:gd name="connsiteY4" fmla="*/ 745656 h 1057581"/>
                  <a:gd name="connsiteX0" fmla="*/ 15446 w 215301"/>
                  <a:gd name="connsiteY0" fmla="*/ 745656 h 1063397"/>
                  <a:gd name="connsiteX1" fmla="*/ 209366 w 215301"/>
                  <a:gd name="connsiteY1" fmla="*/ 0 h 1063397"/>
                  <a:gd name="connsiteX2" fmla="*/ 215301 w 215301"/>
                  <a:gd name="connsiteY2" fmla="*/ 1027869 h 1063397"/>
                  <a:gd name="connsiteX3" fmla="*/ 87 w 215301"/>
                  <a:gd name="connsiteY3" fmla="*/ 888484 h 1063397"/>
                  <a:gd name="connsiteX4" fmla="*/ 15446 w 215301"/>
                  <a:gd name="connsiteY4" fmla="*/ 745656 h 1063397"/>
                  <a:gd name="connsiteX0" fmla="*/ 15446 w 215301"/>
                  <a:gd name="connsiteY0" fmla="*/ 745656 h 1027869"/>
                  <a:gd name="connsiteX1" fmla="*/ 209366 w 215301"/>
                  <a:gd name="connsiteY1" fmla="*/ 0 h 1027869"/>
                  <a:gd name="connsiteX2" fmla="*/ 215301 w 215301"/>
                  <a:gd name="connsiteY2" fmla="*/ 1027869 h 1027869"/>
                  <a:gd name="connsiteX3" fmla="*/ 87 w 215301"/>
                  <a:gd name="connsiteY3" fmla="*/ 888484 h 1027869"/>
                  <a:gd name="connsiteX4" fmla="*/ 15446 w 215301"/>
                  <a:gd name="connsiteY4" fmla="*/ 745656 h 1027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01" h="1027869">
                    <a:moveTo>
                      <a:pt x="15446" y="745656"/>
                    </a:moveTo>
                    <a:lnTo>
                      <a:pt x="209366" y="0"/>
                    </a:lnTo>
                    <a:cubicBezTo>
                      <a:pt x="211344" y="342623"/>
                      <a:pt x="213323" y="685246"/>
                      <a:pt x="215301" y="1027869"/>
                    </a:cubicBezTo>
                    <a:cubicBezTo>
                      <a:pt x="115469" y="960083"/>
                      <a:pt x="99918" y="931665"/>
                      <a:pt x="87" y="888484"/>
                    </a:cubicBezTo>
                    <a:cubicBezTo>
                      <a:pt x="-1403" y="675204"/>
                      <a:pt x="16936" y="958936"/>
                      <a:pt x="15446"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78" name="Group 950">
                <a:extLst>
                  <a:ext uri="{FF2B5EF4-FFF2-40B4-BE49-F238E27FC236}">
                    <a16:creationId xmlns:a16="http://schemas.microsoft.com/office/drawing/2014/main" id="{6265B51A-C625-0E46-B1CD-1B0CC4EAE2DF}"/>
                  </a:ext>
                </a:extLst>
              </p:cNvPr>
              <p:cNvGrpSpPr>
                <a:grpSpLocks/>
              </p:cNvGrpSpPr>
              <p:nvPr/>
            </p:nvGrpSpPr>
            <p:grpSpPr bwMode="auto">
              <a:xfrm>
                <a:off x="4990227" y="3351862"/>
                <a:ext cx="251561" cy="564103"/>
                <a:chOff x="4140" y="429"/>
                <a:chExt cx="1425" cy="2396"/>
              </a:xfrm>
            </p:grpSpPr>
            <p:sp>
              <p:nvSpPr>
                <p:cNvPr id="880" name="Freeform 951">
                  <a:extLst>
                    <a:ext uri="{FF2B5EF4-FFF2-40B4-BE49-F238E27FC236}">
                      <a16:creationId xmlns:a16="http://schemas.microsoft.com/office/drawing/2014/main" id="{A5BA354F-B231-C647-9049-264E94760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1" name="Rectangle 952">
                  <a:extLst>
                    <a:ext uri="{FF2B5EF4-FFF2-40B4-BE49-F238E27FC236}">
                      <a16:creationId xmlns:a16="http://schemas.microsoft.com/office/drawing/2014/main" id="{4CD802A5-F6DB-4B4A-9C9B-E57940A6AE2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2" name="Freeform 953">
                  <a:extLst>
                    <a:ext uri="{FF2B5EF4-FFF2-40B4-BE49-F238E27FC236}">
                      <a16:creationId xmlns:a16="http://schemas.microsoft.com/office/drawing/2014/main" id="{79259F7C-2EC8-F74E-9E7F-4095E5E5CFD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3" name="Freeform 954">
                  <a:extLst>
                    <a:ext uri="{FF2B5EF4-FFF2-40B4-BE49-F238E27FC236}">
                      <a16:creationId xmlns:a16="http://schemas.microsoft.com/office/drawing/2014/main" id="{451FA157-6D0F-9145-8122-26E1DA1A236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4" name="Rectangle 955">
                  <a:extLst>
                    <a:ext uri="{FF2B5EF4-FFF2-40B4-BE49-F238E27FC236}">
                      <a16:creationId xmlns:a16="http://schemas.microsoft.com/office/drawing/2014/main" id="{C2607605-6DA4-EE4D-8DD3-849C75A05671}"/>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85" name="Group 956">
                  <a:extLst>
                    <a:ext uri="{FF2B5EF4-FFF2-40B4-BE49-F238E27FC236}">
                      <a16:creationId xmlns:a16="http://schemas.microsoft.com/office/drawing/2014/main" id="{9869AF7B-AAFD-8D4B-8E7F-90CCD3755626}"/>
                    </a:ext>
                  </a:extLst>
                </p:cNvPr>
                <p:cNvGrpSpPr>
                  <a:grpSpLocks/>
                </p:cNvGrpSpPr>
                <p:nvPr/>
              </p:nvGrpSpPr>
              <p:grpSpPr bwMode="auto">
                <a:xfrm>
                  <a:off x="4749" y="668"/>
                  <a:ext cx="581" cy="145"/>
                  <a:chOff x="614" y="2568"/>
                  <a:chExt cx="725" cy="139"/>
                </a:xfrm>
              </p:grpSpPr>
              <p:sp>
                <p:nvSpPr>
                  <p:cNvPr id="910" name="AutoShape 957">
                    <a:extLst>
                      <a:ext uri="{FF2B5EF4-FFF2-40B4-BE49-F238E27FC236}">
                        <a16:creationId xmlns:a16="http://schemas.microsoft.com/office/drawing/2014/main" id="{C9AB02AE-DBB7-4942-87E6-03EAC872AF56}"/>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1" name="AutoShape 958">
                    <a:extLst>
                      <a:ext uri="{FF2B5EF4-FFF2-40B4-BE49-F238E27FC236}">
                        <a16:creationId xmlns:a16="http://schemas.microsoft.com/office/drawing/2014/main" id="{A1397CEF-8A99-9C43-984B-80BD60AFF6D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6" name="Rectangle 959">
                  <a:extLst>
                    <a:ext uri="{FF2B5EF4-FFF2-40B4-BE49-F238E27FC236}">
                      <a16:creationId xmlns:a16="http://schemas.microsoft.com/office/drawing/2014/main" id="{E8594A77-9042-2641-ABFC-F29E8FF40D5E}"/>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87" name="Group 960">
                  <a:extLst>
                    <a:ext uri="{FF2B5EF4-FFF2-40B4-BE49-F238E27FC236}">
                      <a16:creationId xmlns:a16="http://schemas.microsoft.com/office/drawing/2014/main" id="{1262AD39-4096-D741-A742-CED9CF146D7C}"/>
                    </a:ext>
                  </a:extLst>
                </p:cNvPr>
                <p:cNvGrpSpPr>
                  <a:grpSpLocks/>
                </p:cNvGrpSpPr>
                <p:nvPr/>
              </p:nvGrpSpPr>
              <p:grpSpPr bwMode="auto">
                <a:xfrm>
                  <a:off x="4747" y="994"/>
                  <a:ext cx="581" cy="134"/>
                  <a:chOff x="614" y="2568"/>
                  <a:chExt cx="725" cy="139"/>
                </a:xfrm>
              </p:grpSpPr>
              <p:sp>
                <p:nvSpPr>
                  <p:cNvPr id="908" name="AutoShape 961">
                    <a:extLst>
                      <a:ext uri="{FF2B5EF4-FFF2-40B4-BE49-F238E27FC236}">
                        <a16:creationId xmlns:a16="http://schemas.microsoft.com/office/drawing/2014/main" id="{59E4897D-95E8-2A4B-9BA9-0B7172ED7B8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9" name="AutoShape 962">
                    <a:extLst>
                      <a:ext uri="{FF2B5EF4-FFF2-40B4-BE49-F238E27FC236}">
                        <a16:creationId xmlns:a16="http://schemas.microsoft.com/office/drawing/2014/main" id="{2382242C-86DC-C04B-94D5-2B4545FC2AD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8" name="Rectangle 963">
                  <a:extLst>
                    <a:ext uri="{FF2B5EF4-FFF2-40B4-BE49-F238E27FC236}">
                      <a16:creationId xmlns:a16="http://schemas.microsoft.com/office/drawing/2014/main" id="{CBBEA7CF-B701-8748-AA95-11773F0862F7}"/>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9" name="Rectangle 964">
                  <a:extLst>
                    <a:ext uri="{FF2B5EF4-FFF2-40B4-BE49-F238E27FC236}">
                      <a16:creationId xmlns:a16="http://schemas.microsoft.com/office/drawing/2014/main" id="{2840794F-AC07-854C-A963-38CAEB859431}"/>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90" name="Group 965">
                  <a:extLst>
                    <a:ext uri="{FF2B5EF4-FFF2-40B4-BE49-F238E27FC236}">
                      <a16:creationId xmlns:a16="http://schemas.microsoft.com/office/drawing/2014/main" id="{00D85896-AE73-FC4F-A921-B401C2ABE627}"/>
                    </a:ext>
                  </a:extLst>
                </p:cNvPr>
                <p:cNvGrpSpPr>
                  <a:grpSpLocks/>
                </p:cNvGrpSpPr>
                <p:nvPr/>
              </p:nvGrpSpPr>
              <p:grpSpPr bwMode="auto">
                <a:xfrm>
                  <a:off x="4735" y="1627"/>
                  <a:ext cx="582" cy="151"/>
                  <a:chOff x="614" y="2568"/>
                  <a:chExt cx="725" cy="139"/>
                </a:xfrm>
              </p:grpSpPr>
              <p:sp>
                <p:nvSpPr>
                  <p:cNvPr id="906" name="AutoShape 966">
                    <a:extLst>
                      <a:ext uri="{FF2B5EF4-FFF2-40B4-BE49-F238E27FC236}">
                        <a16:creationId xmlns:a16="http://schemas.microsoft.com/office/drawing/2014/main" id="{924B40FA-21E3-834D-911F-D56CADE5ECA3}"/>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7" name="AutoShape 967">
                    <a:extLst>
                      <a:ext uri="{FF2B5EF4-FFF2-40B4-BE49-F238E27FC236}">
                        <a16:creationId xmlns:a16="http://schemas.microsoft.com/office/drawing/2014/main" id="{47F8F0C4-6D37-9543-9F00-43D5F28FB2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91" name="Freeform 968">
                  <a:extLst>
                    <a:ext uri="{FF2B5EF4-FFF2-40B4-BE49-F238E27FC236}">
                      <a16:creationId xmlns:a16="http://schemas.microsoft.com/office/drawing/2014/main" id="{1DAD0535-0585-3A48-B18F-8CFD540ADB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92" name="Group 969">
                  <a:extLst>
                    <a:ext uri="{FF2B5EF4-FFF2-40B4-BE49-F238E27FC236}">
                      <a16:creationId xmlns:a16="http://schemas.microsoft.com/office/drawing/2014/main" id="{66D816ED-1F9A-D04E-95EE-62CBF7E44ED1}"/>
                    </a:ext>
                  </a:extLst>
                </p:cNvPr>
                <p:cNvGrpSpPr>
                  <a:grpSpLocks/>
                </p:cNvGrpSpPr>
                <p:nvPr/>
              </p:nvGrpSpPr>
              <p:grpSpPr bwMode="auto">
                <a:xfrm>
                  <a:off x="4739" y="1327"/>
                  <a:ext cx="582" cy="139"/>
                  <a:chOff x="614" y="2568"/>
                  <a:chExt cx="725" cy="139"/>
                </a:xfrm>
              </p:grpSpPr>
              <p:sp>
                <p:nvSpPr>
                  <p:cNvPr id="904" name="AutoShape 970">
                    <a:extLst>
                      <a:ext uri="{FF2B5EF4-FFF2-40B4-BE49-F238E27FC236}">
                        <a16:creationId xmlns:a16="http://schemas.microsoft.com/office/drawing/2014/main" id="{8C0B4415-0AC2-3945-92F3-A694CD6600DB}"/>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5" name="AutoShape 971">
                    <a:extLst>
                      <a:ext uri="{FF2B5EF4-FFF2-40B4-BE49-F238E27FC236}">
                        <a16:creationId xmlns:a16="http://schemas.microsoft.com/office/drawing/2014/main" id="{0B3FE1DC-EC1B-BE41-BD3D-DA207D617D5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93" name="Rectangle 972">
                  <a:extLst>
                    <a:ext uri="{FF2B5EF4-FFF2-40B4-BE49-F238E27FC236}">
                      <a16:creationId xmlns:a16="http://schemas.microsoft.com/office/drawing/2014/main" id="{D76687F0-DEBC-0F4A-B4AF-5C24DB379F8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4" name="Freeform 973">
                  <a:extLst>
                    <a:ext uri="{FF2B5EF4-FFF2-40B4-BE49-F238E27FC236}">
                      <a16:creationId xmlns:a16="http://schemas.microsoft.com/office/drawing/2014/main" id="{9E9FD877-5F4F-754A-87E4-3CF2A2B8681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5" name="Freeform 974">
                  <a:extLst>
                    <a:ext uri="{FF2B5EF4-FFF2-40B4-BE49-F238E27FC236}">
                      <a16:creationId xmlns:a16="http://schemas.microsoft.com/office/drawing/2014/main" id="{42A0B2EC-7CC7-B240-8E62-08161F36999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6" name="Oval 975">
                  <a:extLst>
                    <a:ext uri="{FF2B5EF4-FFF2-40B4-BE49-F238E27FC236}">
                      <a16:creationId xmlns:a16="http://schemas.microsoft.com/office/drawing/2014/main" id="{924FB68E-8166-014C-89D3-D4305C34F3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7" name="Freeform 976">
                  <a:extLst>
                    <a:ext uri="{FF2B5EF4-FFF2-40B4-BE49-F238E27FC236}">
                      <a16:creationId xmlns:a16="http://schemas.microsoft.com/office/drawing/2014/main" id="{97FE5EBC-22BA-6044-8980-CAE0308120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8" name="AutoShape 977">
                  <a:extLst>
                    <a:ext uri="{FF2B5EF4-FFF2-40B4-BE49-F238E27FC236}">
                      <a16:creationId xmlns:a16="http://schemas.microsoft.com/office/drawing/2014/main" id="{A5F87333-9B58-984B-975F-83AEC148248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9" name="AutoShape 978">
                  <a:extLst>
                    <a:ext uri="{FF2B5EF4-FFF2-40B4-BE49-F238E27FC236}">
                      <a16:creationId xmlns:a16="http://schemas.microsoft.com/office/drawing/2014/main" id="{A819AAE6-0355-8D4F-8137-BD2B7A2B727C}"/>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0" name="Oval 979">
                  <a:extLst>
                    <a:ext uri="{FF2B5EF4-FFF2-40B4-BE49-F238E27FC236}">
                      <a16:creationId xmlns:a16="http://schemas.microsoft.com/office/drawing/2014/main" id="{7425A734-37C7-AE46-A20A-FA4A5976715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1" name="Oval 980">
                  <a:extLst>
                    <a:ext uri="{FF2B5EF4-FFF2-40B4-BE49-F238E27FC236}">
                      <a16:creationId xmlns:a16="http://schemas.microsoft.com/office/drawing/2014/main" id="{820B07E3-33AF-1341-B1D5-46C41ACB743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902" name="Oval 981">
                  <a:extLst>
                    <a:ext uri="{FF2B5EF4-FFF2-40B4-BE49-F238E27FC236}">
                      <a16:creationId xmlns:a16="http://schemas.microsoft.com/office/drawing/2014/main" id="{44036096-87EC-A746-8FE7-7773B3B32B1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3" name="Rectangle 982">
                  <a:extLst>
                    <a:ext uri="{FF2B5EF4-FFF2-40B4-BE49-F238E27FC236}">
                      <a16:creationId xmlns:a16="http://schemas.microsoft.com/office/drawing/2014/main" id="{4C8AA049-B48E-C24E-91A9-8455F582713C}"/>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79" name="TextBox 878">
                <a:extLst>
                  <a:ext uri="{FF2B5EF4-FFF2-40B4-BE49-F238E27FC236}">
                    <a16:creationId xmlns:a16="http://schemas.microsoft.com/office/drawing/2014/main" id="{BD391945-30B0-AF4B-9B16-8435026C785B}"/>
                  </a:ext>
                </a:extLst>
              </p:cNvPr>
              <p:cNvSpPr txBox="1"/>
              <p:nvPr/>
            </p:nvSpPr>
            <p:spPr>
              <a:xfrm>
                <a:off x="5377031" y="3090332"/>
                <a:ext cx="2659202" cy="615553"/>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SDN Controller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(network operating system)</a:t>
                </a:r>
              </a:p>
            </p:txBody>
          </p:sp>
        </p:grpSp>
        <p:sp>
          <p:nvSpPr>
            <p:cNvPr id="858" name="TextBox 857">
              <a:extLst>
                <a:ext uri="{FF2B5EF4-FFF2-40B4-BE49-F238E27FC236}">
                  <a16:creationId xmlns:a16="http://schemas.microsoft.com/office/drawing/2014/main" id="{460A62D4-F61E-134D-905E-F48547E04AB7}"/>
                </a:ext>
              </a:extLst>
            </p:cNvPr>
            <p:cNvSpPr txBox="1"/>
            <p:nvPr/>
          </p:nvSpPr>
          <p:spPr>
            <a:xfrm>
              <a:off x="6837708" y="1058305"/>
              <a:ext cx="595035" cy="584776"/>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8000"/>
                  </a:solidFill>
                  <a:effectLst/>
                  <a:uLnTx/>
                  <a:uFillTx/>
                  <a:latin typeface="Arial" charset="0"/>
                  <a:ea typeface="ＭＳ Ｐゴシック" charset="0"/>
                </a:rPr>
                <a:t>…</a:t>
              </a:r>
            </a:p>
          </p:txBody>
        </p:sp>
        <p:grpSp>
          <p:nvGrpSpPr>
            <p:cNvPr id="859" name="Group 858">
              <a:extLst>
                <a:ext uri="{FF2B5EF4-FFF2-40B4-BE49-F238E27FC236}">
                  <a16:creationId xmlns:a16="http://schemas.microsoft.com/office/drawing/2014/main" id="{C04C3E74-140C-174C-86ED-F87FDFEFCDEE}"/>
                </a:ext>
              </a:extLst>
            </p:cNvPr>
            <p:cNvGrpSpPr/>
            <p:nvPr/>
          </p:nvGrpSpPr>
          <p:grpSpPr>
            <a:xfrm>
              <a:off x="5165914" y="1277466"/>
              <a:ext cx="1023471" cy="590176"/>
              <a:chOff x="4721412" y="1277470"/>
              <a:chExt cx="1023471" cy="590176"/>
            </a:xfrm>
          </p:grpSpPr>
          <p:sp>
            <p:nvSpPr>
              <p:cNvPr id="874" name="Oval 873">
                <a:extLst>
                  <a:ext uri="{FF2B5EF4-FFF2-40B4-BE49-F238E27FC236}">
                    <a16:creationId xmlns:a16="http://schemas.microsoft.com/office/drawing/2014/main" id="{4ECE1B24-7462-554F-B043-548B485E42D6}"/>
                  </a:ext>
                </a:extLst>
              </p:cNvPr>
              <p:cNvSpPr/>
              <p:nvPr/>
            </p:nvSpPr>
            <p:spPr bwMode="auto">
              <a:xfrm>
                <a:off x="4721412" y="1277470"/>
                <a:ext cx="1023471" cy="590176"/>
              </a:xfrm>
              <a:prstGeom prst="ellipse">
                <a:avLst/>
              </a:prstGeom>
              <a:solidFill>
                <a:srgbClr val="008000">
                  <a:alpha val="70000"/>
                </a:srgb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5" name="TextBox 874">
                <a:extLst>
                  <a:ext uri="{FF2B5EF4-FFF2-40B4-BE49-F238E27FC236}">
                    <a16:creationId xmlns:a16="http://schemas.microsoft.com/office/drawing/2014/main" id="{8832E712-F1F9-5E47-90F8-8A9C1FCF21E9}"/>
                  </a:ext>
                </a:extLst>
              </p:cNvPr>
              <p:cNvSpPr txBox="1"/>
              <p:nvPr/>
            </p:nvSpPr>
            <p:spPr>
              <a:xfrm>
                <a:off x="4792385" y="1374585"/>
                <a:ext cx="890463" cy="369332"/>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routing</a:t>
                </a:r>
              </a:p>
            </p:txBody>
          </p:sp>
        </p:grpSp>
        <p:grpSp>
          <p:nvGrpSpPr>
            <p:cNvPr id="860" name="Group 859">
              <a:extLst>
                <a:ext uri="{FF2B5EF4-FFF2-40B4-BE49-F238E27FC236}">
                  <a16:creationId xmlns:a16="http://schemas.microsoft.com/office/drawing/2014/main" id="{94FF35AA-DC45-2445-BD7D-65CD25F3EB23}"/>
                </a:ext>
              </a:extLst>
            </p:cNvPr>
            <p:cNvGrpSpPr/>
            <p:nvPr/>
          </p:nvGrpSpPr>
          <p:grpSpPr>
            <a:xfrm>
              <a:off x="6000628" y="1798416"/>
              <a:ext cx="1023471" cy="590176"/>
              <a:chOff x="6106459" y="1967753"/>
              <a:chExt cx="1023471" cy="590176"/>
            </a:xfrm>
          </p:grpSpPr>
          <p:sp>
            <p:nvSpPr>
              <p:cNvPr id="872" name="Oval 871">
                <a:extLst>
                  <a:ext uri="{FF2B5EF4-FFF2-40B4-BE49-F238E27FC236}">
                    <a16:creationId xmlns:a16="http://schemas.microsoft.com/office/drawing/2014/main" id="{3821BD45-E196-1B47-B58A-8DE288ED4A33}"/>
                  </a:ext>
                </a:extLst>
              </p:cNvPr>
              <p:cNvSpPr/>
              <p:nvPr/>
            </p:nvSpPr>
            <p:spPr bwMode="auto">
              <a:xfrm>
                <a:off x="6106459" y="1967753"/>
                <a:ext cx="1023471" cy="590176"/>
              </a:xfrm>
              <a:prstGeom prst="ellipse">
                <a:avLst/>
              </a:prstGeom>
              <a:solidFill>
                <a:srgbClr val="008000">
                  <a:alpha val="70000"/>
                </a:srgb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3" name="TextBox 872">
                <a:extLst>
                  <a:ext uri="{FF2B5EF4-FFF2-40B4-BE49-F238E27FC236}">
                    <a16:creationId xmlns:a16="http://schemas.microsoft.com/office/drawing/2014/main" id="{09503A04-2C2E-F941-9ED5-3A37B498CDA9}"/>
                  </a:ext>
                </a:extLst>
              </p:cNvPr>
              <p:cNvSpPr txBox="1"/>
              <p:nvPr/>
            </p:nvSpPr>
            <p:spPr>
              <a:xfrm>
                <a:off x="6177429" y="1997637"/>
                <a:ext cx="903087" cy="544765"/>
              </a:xfrm>
              <a:prstGeom prst="rect">
                <a:avLst/>
              </a:prstGeom>
              <a:noFill/>
            </p:spPr>
            <p:txBody>
              <a:bodyPr wrap="none" rtlCol="0">
                <a:spAutoFit/>
              </a:body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access </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control</a:t>
                </a:r>
              </a:p>
            </p:txBody>
          </p:sp>
        </p:grpSp>
        <p:grpSp>
          <p:nvGrpSpPr>
            <p:cNvPr id="861" name="Group 860">
              <a:extLst>
                <a:ext uri="{FF2B5EF4-FFF2-40B4-BE49-F238E27FC236}">
                  <a16:creationId xmlns:a16="http://schemas.microsoft.com/office/drawing/2014/main" id="{F4CEBF5F-0D71-6B41-996D-0354922EB612}"/>
                </a:ext>
              </a:extLst>
            </p:cNvPr>
            <p:cNvGrpSpPr/>
            <p:nvPr/>
          </p:nvGrpSpPr>
          <p:grpSpPr>
            <a:xfrm>
              <a:off x="7230837" y="1756871"/>
              <a:ext cx="1023471" cy="590176"/>
              <a:chOff x="6938682" y="977153"/>
              <a:chExt cx="1023471" cy="590176"/>
            </a:xfrm>
          </p:grpSpPr>
          <p:sp>
            <p:nvSpPr>
              <p:cNvPr id="870" name="Oval 869">
                <a:extLst>
                  <a:ext uri="{FF2B5EF4-FFF2-40B4-BE49-F238E27FC236}">
                    <a16:creationId xmlns:a16="http://schemas.microsoft.com/office/drawing/2014/main" id="{2D855133-90E2-7042-AF1B-8352C3CC5BF7}"/>
                  </a:ext>
                </a:extLst>
              </p:cNvPr>
              <p:cNvSpPr/>
              <p:nvPr/>
            </p:nvSpPr>
            <p:spPr bwMode="auto">
              <a:xfrm>
                <a:off x="6938682" y="977153"/>
                <a:ext cx="1023471" cy="590176"/>
              </a:xfrm>
              <a:prstGeom prst="ellipse">
                <a:avLst/>
              </a:prstGeom>
              <a:solidFill>
                <a:srgbClr val="008000">
                  <a:alpha val="70000"/>
                </a:srgb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1" name="TextBox 870">
                <a:extLst>
                  <a:ext uri="{FF2B5EF4-FFF2-40B4-BE49-F238E27FC236}">
                    <a16:creationId xmlns:a16="http://schemas.microsoft.com/office/drawing/2014/main" id="{3D7D80F7-46BE-EC48-B7D7-3C763154D621}"/>
                  </a:ext>
                </a:extLst>
              </p:cNvPr>
              <p:cNvSpPr txBox="1"/>
              <p:nvPr/>
            </p:nvSpPr>
            <p:spPr>
              <a:xfrm>
                <a:off x="6964568" y="1007037"/>
                <a:ext cx="993256" cy="544765"/>
              </a:xfrm>
              <a:prstGeom prst="rect">
                <a:avLst/>
              </a:prstGeom>
              <a:noFill/>
            </p:spPr>
            <p:txBody>
              <a:bodyPr wrap="none" rtlCol="0">
                <a:spAutoFit/>
              </a:body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load</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balance</a:t>
                </a:r>
              </a:p>
            </p:txBody>
          </p:sp>
        </p:grpSp>
        <p:cxnSp>
          <p:nvCxnSpPr>
            <p:cNvPr id="862" name="Straight Arrow Connector 861">
              <a:extLst>
                <a:ext uri="{FF2B5EF4-FFF2-40B4-BE49-F238E27FC236}">
                  <a16:creationId xmlns:a16="http://schemas.microsoft.com/office/drawing/2014/main" id="{7BDC462A-14A0-764C-A672-5D241FEED1DE}"/>
                </a:ext>
              </a:extLst>
            </p:cNvPr>
            <p:cNvCxnSpPr/>
            <p:nvPr/>
          </p:nvCxnSpPr>
          <p:spPr bwMode="auto">
            <a:xfrm flipV="1">
              <a:off x="8627245" y="1217948"/>
              <a:ext cx="0" cy="1248832"/>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63" name="Straight Arrow Connector 862">
              <a:extLst>
                <a:ext uri="{FF2B5EF4-FFF2-40B4-BE49-F238E27FC236}">
                  <a16:creationId xmlns:a16="http://schemas.microsoft.com/office/drawing/2014/main" id="{456B3B86-566B-B74B-A02C-E7472619477F}"/>
                </a:ext>
              </a:extLst>
            </p:cNvPr>
            <p:cNvCxnSpPr/>
            <p:nvPr/>
          </p:nvCxnSpPr>
          <p:spPr bwMode="auto">
            <a:xfrm>
              <a:off x="8652645" y="2966181"/>
              <a:ext cx="0" cy="1524424"/>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64" name="Straight Arrow Connector 863">
              <a:extLst>
                <a:ext uri="{FF2B5EF4-FFF2-40B4-BE49-F238E27FC236}">
                  <a16:creationId xmlns:a16="http://schemas.microsoft.com/office/drawing/2014/main" id="{8EE09DB2-3F15-2A46-A79B-D24A8CF3014A}"/>
                </a:ext>
              </a:extLst>
            </p:cNvPr>
            <p:cNvCxnSpPr/>
            <p:nvPr/>
          </p:nvCxnSpPr>
          <p:spPr bwMode="auto">
            <a:xfrm>
              <a:off x="8661016" y="5381629"/>
              <a:ext cx="0" cy="414864"/>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65" name="Straight Arrow Connector 864">
              <a:extLst>
                <a:ext uri="{FF2B5EF4-FFF2-40B4-BE49-F238E27FC236}">
                  <a16:creationId xmlns:a16="http://schemas.microsoft.com/office/drawing/2014/main" id="{602E5161-3933-E44A-A9CD-F172C848B87B}"/>
                </a:ext>
              </a:extLst>
            </p:cNvPr>
            <p:cNvCxnSpPr/>
            <p:nvPr/>
          </p:nvCxnSpPr>
          <p:spPr bwMode="auto">
            <a:xfrm flipV="1">
              <a:off x="8653320" y="4546025"/>
              <a:ext cx="0" cy="414864"/>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866" name="TextBox 399">
              <a:extLst>
                <a:ext uri="{FF2B5EF4-FFF2-40B4-BE49-F238E27FC236}">
                  <a16:creationId xmlns:a16="http://schemas.microsoft.com/office/drawing/2014/main" id="{7DE1AEF7-BBBD-CE47-95BE-236511149F52}"/>
                </a:ext>
              </a:extLst>
            </p:cNvPr>
            <p:cNvSpPr txBox="1">
              <a:spLocks noChangeArrowheads="1"/>
            </p:cNvSpPr>
            <p:nvPr/>
          </p:nvSpPr>
          <p:spPr bwMode="auto">
            <a:xfrm>
              <a:off x="6650715" y="4235599"/>
              <a:ext cx="1635889"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southbound API</a:t>
              </a:r>
            </a:p>
          </p:txBody>
        </p:sp>
        <p:sp>
          <p:nvSpPr>
            <p:cNvPr id="867" name="TextBox 399">
              <a:extLst>
                <a:ext uri="{FF2B5EF4-FFF2-40B4-BE49-F238E27FC236}">
                  <a16:creationId xmlns:a16="http://schemas.microsoft.com/office/drawing/2014/main" id="{033F372B-9E56-9B43-9893-2EBEDF887392}"/>
                </a:ext>
              </a:extLst>
            </p:cNvPr>
            <p:cNvSpPr txBox="1">
              <a:spLocks noChangeArrowheads="1"/>
            </p:cNvSpPr>
            <p:nvPr/>
          </p:nvSpPr>
          <p:spPr bwMode="auto">
            <a:xfrm>
              <a:off x="6646778" y="2717781"/>
              <a:ext cx="1635889"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northbound API</a:t>
              </a:r>
            </a:p>
          </p:txBody>
        </p:sp>
        <p:sp>
          <p:nvSpPr>
            <p:cNvPr id="868" name="TextBox 399">
              <a:extLst>
                <a:ext uri="{FF2B5EF4-FFF2-40B4-BE49-F238E27FC236}">
                  <a16:creationId xmlns:a16="http://schemas.microsoft.com/office/drawing/2014/main" id="{16B44057-72D3-5E46-935C-9EED28D7FDD3}"/>
                </a:ext>
              </a:extLst>
            </p:cNvPr>
            <p:cNvSpPr txBox="1">
              <a:spLocks noChangeArrowheads="1"/>
            </p:cNvSpPr>
            <p:nvPr/>
          </p:nvSpPr>
          <p:spPr bwMode="auto">
            <a:xfrm>
              <a:off x="5507651" y="5795718"/>
              <a:ext cx="2302688"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SDN-controlled switches</a:t>
              </a:r>
            </a:p>
          </p:txBody>
        </p:sp>
        <p:sp>
          <p:nvSpPr>
            <p:cNvPr id="869" name="TextBox 399">
              <a:extLst>
                <a:ext uri="{FF2B5EF4-FFF2-40B4-BE49-F238E27FC236}">
                  <a16:creationId xmlns:a16="http://schemas.microsoft.com/office/drawing/2014/main" id="{862C44EB-1706-6C4E-AFA2-ACADCAC1D4D1}"/>
                </a:ext>
              </a:extLst>
            </p:cNvPr>
            <p:cNvSpPr txBox="1">
              <a:spLocks noChangeArrowheads="1"/>
            </p:cNvSpPr>
            <p:nvPr/>
          </p:nvSpPr>
          <p:spPr bwMode="auto">
            <a:xfrm>
              <a:off x="5707907" y="910464"/>
              <a:ext cx="2381659"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network-control applications</a:t>
              </a:r>
            </a:p>
          </p:txBody>
        </p:sp>
      </p:grpSp>
      <p:sp>
        <p:nvSpPr>
          <p:cNvPr id="971" name="Rectangle 970">
            <a:extLst>
              <a:ext uri="{FF2B5EF4-FFF2-40B4-BE49-F238E27FC236}">
                <a16:creationId xmlns:a16="http://schemas.microsoft.com/office/drawing/2014/main" id="{CF79C9C5-C35F-9D4D-A4B3-C17F7845845A}"/>
              </a:ext>
            </a:extLst>
          </p:cNvPr>
          <p:cNvSpPr/>
          <p:nvPr/>
        </p:nvSpPr>
        <p:spPr bwMode="auto">
          <a:xfrm>
            <a:off x="6602169" y="1221758"/>
            <a:ext cx="4134334" cy="3901387"/>
          </a:xfrm>
          <a:prstGeom prst="rect">
            <a:avLst/>
          </a:prstGeom>
          <a:solidFill>
            <a:srgbClr val="FFFFFF">
              <a:alpha val="77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Tree>
    <p:extLst>
      <p:ext uri="{BB962C8B-B14F-4D97-AF65-F5344CB8AC3E}">
        <p14:creationId xmlns:p14="http://schemas.microsoft.com/office/powerpoint/2010/main" val="4155300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50">
                                            <p:txEl>
                                              <p:pRg st="1" end="1"/>
                                            </p:txEl>
                                          </p:spTgt>
                                        </p:tgtEl>
                                        <p:attrNameLst>
                                          <p:attrName>style.visibility</p:attrName>
                                        </p:attrNameLst>
                                      </p:cBhvr>
                                      <p:to>
                                        <p:strVal val="visible"/>
                                      </p:to>
                                    </p:set>
                                    <p:animEffect transition="in" filter="dissolve">
                                      <p:cBhvr>
                                        <p:cTn id="7" dur="500"/>
                                        <p:tgtEl>
                                          <p:spTgt spid="85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50">
                                            <p:txEl>
                                              <p:pRg st="2" end="2"/>
                                            </p:txEl>
                                          </p:spTgt>
                                        </p:tgtEl>
                                        <p:attrNameLst>
                                          <p:attrName>style.visibility</p:attrName>
                                        </p:attrNameLst>
                                      </p:cBhvr>
                                      <p:to>
                                        <p:strVal val="visible"/>
                                      </p:to>
                                    </p:set>
                                    <p:animEffect transition="in" filter="dissolve">
                                      <p:cBhvr>
                                        <p:cTn id="12" dur="500"/>
                                        <p:tgtEl>
                                          <p:spTgt spid="85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50">
                                            <p:txEl>
                                              <p:pRg st="3" end="3"/>
                                            </p:txEl>
                                          </p:spTgt>
                                        </p:tgtEl>
                                        <p:attrNameLst>
                                          <p:attrName>style.visibility</p:attrName>
                                        </p:attrNameLst>
                                      </p:cBhvr>
                                      <p:to>
                                        <p:strVal val="visible"/>
                                      </p:to>
                                    </p:set>
                                    <p:animEffect transition="in" filter="dissolve">
                                      <p:cBhvr>
                                        <p:cTn id="17" dur="500"/>
                                        <p:tgtEl>
                                          <p:spTgt spid="850">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850">
                                            <p:txEl>
                                              <p:pRg st="4" end="4"/>
                                            </p:txEl>
                                          </p:spTgt>
                                        </p:tgtEl>
                                        <p:attrNameLst>
                                          <p:attrName>style.visibility</p:attrName>
                                        </p:attrNameLst>
                                      </p:cBhvr>
                                      <p:to>
                                        <p:strVal val="visible"/>
                                      </p:to>
                                    </p:set>
                                    <p:animEffect transition="in" filter="dissolve">
                                      <p:cBhvr>
                                        <p:cTn id="20" dur="500"/>
                                        <p:tgtEl>
                                          <p:spTgt spid="850">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850">
                                            <p:txEl>
                                              <p:pRg st="5" end="5"/>
                                            </p:txEl>
                                          </p:spTgt>
                                        </p:tgtEl>
                                        <p:attrNameLst>
                                          <p:attrName>style.visibility</p:attrName>
                                        </p:attrNameLst>
                                      </p:cBhvr>
                                      <p:to>
                                        <p:strVal val="visible"/>
                                      </p:to>
                                    </p:set>
                                    <p:animEffect transition="in" filter="dissolve">
                                      <p:cBhvr>
                                        <p:cTn id="25" dur="500"/>
                                        <p:tgtEl>
                                          <p:spTgt spid="850">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364139"/>
            <a:ext cx="10515600" cy="894622"/>
          </a:xfrm>
        </p:spPr>
        <p:txBody>
          <a:bodyPr>
            <a:normAutofit/>
          </a:bodyPr>
          <a:lstStyle/>
          <a:p>
            <a:r>
              <a:rPr lang="en-US" dirty="0"/>
              <a:t>Software defined networking (SDN)</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75</a:t>
            </a:fld>
            <a:endParaRPr lang="en-US" dirty="0"/>
          </a:p>
        </p:txBody>
      </p:sp>
      <p:sp>
        <p:nvSpPr>
          <p:cNvPr id="850" name="Content Placeholder 6">
            <a:extLst>
              <a:ext uri="{FF2B5EF4-FFF2-40B4-BE49-F238E27FC236}">
                <a16:creationId xmlns:a16="http://schemas.microsoft.com/office/drawing/2014/main" id="{BCBBA01E-E6B7-6244-BCD8-8FA9A6E5AB79}"/>
              </a:ext>
            </a:extLst>
          </p:cNvPr>
          <p:cNvSpPr txBox="1">
            <a:spLocks/>
          </p:cNvSpPr>
          <p:nvPr/>
        </p:nvSpPr>
        <p:spPr bwMode="auto">
          <a:xfrm>
            <a:off x="826717" y="1581356"/>
            <a:ext cx="5643355" cy="5010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None/>
            </a:pPr>
            <a:r>
              <a:rPr lang="en-US" sz="3200" dirty="0">
                <a:solidFill>
                  <a:srgbClr val="0000A8"/>
                </a:solidFill>
              </a:rPr>
              <a:t>SDN controller (network OS): </a:t>
            </a:r>
          </a:p>
          <a:p>
            <a:pPr indent="-274638">
              <a:lnSpc>
                <a:spcPct val="95000"/>
              </a:lnSpc>
            </a:pPr>
            <a:r>
              <a:rPr lang="en-US" dirty="0"/>
              <a:t>maintain network state information</a:t>
            </a:r>
          </a:p>
          <a:p>
            <a:pPr indent="-274638">
              <a:lnSpc>
                <a:spcPct val="95000"/>
              </a:lnSpc>
            </a:pPr>
            <a:r>
              <a:rPr lang="en-US" dirty="0"/>
              <a:t>interacts with network control applications “above” via northbound API</a:t>
            </a:r>
          </a:p>
          <a:p>
            <a:pPr indent="-274638">
              <a:lnSpc>
                <a:spcPct val="95000"/>
              </a:lnSpc>
            </a:pPr>
            <a:r>
              <a:rPr lang="en-US" dirty="0"/>
              <a:t>interacts with network switches “below” via southbound API</a:t>
            </a:r>
          </a:p>
          <a:p>
            <a:pPr indent="-274638">
              <a:lnSpc>
                <a:spcPct val="95000"/>
              </a:lnSpc>
            </a:pPr>
            <a:r>
              <a:rPr lang="en-US" dirty="0"/>
              <a:t>implemented as distributed system for performance, scalability, fault-tolerance, robustness</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endParaRPr>
          </a:p>
        </p:txBody>
      </p:sp>
      <p:grpSp>
        <p:nvGrpSpPr>
          <p:cNvPr id="851" name="Group 850">
            <a:extLst>
              <a:ext uri="{FF2B5EF4-FFF2-40B4-BE49-F238E27FC236}">
                <a16:creationId xmlns:a16="http://schemas.microsoft.com/office/drawing/2014/main" id="{CE55C0D3-06CC-DF41-88F6-A273370E03E8}"/>
              </a:ext>
            </a:extLst>
          </p:cNvPr>
          <p:cNvGrpSpPr/>
          <p:nvPr/>
        </p:nvGrpSpPr>
        <p:grpSpPr>
          <a:xfrm>
            <a:off x="6806501" y="1476134"/>
            <a:ext cx="3846765" cy="5169840"/>
            <a:chOff x="4990227" y="910464"/>
            <a:chExt cx="3846765" cy="5169840"/>
          </a:xfrm>
        </p:grpSpPr>
        <p:sp>
          <p:nvSpPr>
            <p:cNvPr id="852" name="TextBox 399">
              <a:extLst>
                <a:ext uri="{FF2B5EF4-FFF2-40B4-BE49-F238E27FC236}">
                  <a16:creationId xmlns:a16="http://schemas.microsoft.com/office/drawing/2014/main" id="{5EA34F1E-D60F-4E46-99D4-53221197BEEC}"/>
                </a:ext>
              </a:extLst>
            </p:cNvPr>
            <p:cNvSpPr txBox="1">
              <a:spLocks noChangeArrowheads="1"/>
            </p:cNvSpPr>
            <p:nvPr/>
          </p:nvSpPr>
          <p:spPr bwMode="auto">
            <a:xfrm>
              <a:off x="8518490" y="4936685"/>
              <a:ext cx="286930" cy="471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data</a:t>
              </a:r>
            </a:p>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plane</a:t>
              </a:r>
            </a:p>
          </p:txBody>
        </p:sp>
        <p:sp>
          <p:nvSpPr>
            <p:cNvPr id="853" name="TextBox 400">
              <a:extLst>
                <a:ext uri="{FF2B5EF4-FFF2-40B4-BE49-F238E27FC236}">
                  <a16:creationId xmlns:a16="http://schemas.microsoft.com/office/drawing/2014/main" id="{DE759E4F-F356-5946-9CC4-A4E5C9A1D6D9}"/>
                </a:ext>
              </a:extLst>
            </p:cNvPr>
            <p:cNvSpPr txBox="1">
              <a:spLocks noChangeArrowheads="1"/>
            </p:cNvSpPr>
            <p:nvPr/>
          </p:nvSpPr>
          <p:spPr bwMode="auto">
            <a:xfrm>
              <a:off x="8494972" y="2474327"/>
              <a:ext cx="342020" cy="471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control</a:t>
              </a:r>
            </a:p>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plane</a:t>
              </a:r>
            </a:p>
          </p:txBody>
        </p:sp>
        <p:cxnSp>
          <p:nvCxnSpPr>
            <p:cNvPr id="854" name="Straight Connector 853">
              <a:extLst>
                <a:ext uri="{FF2B5EF4-FFF2-40B4-BE49-F238E27FC236}">
                  <a16:creationId xmlns:a16="http://schemas.microsoft.com/office/drawing/2014/main" id="{1A2102D6-7949-1844-8DED-B73B0057D3CF}"/>
                </a:ext>
              </a:extLst>
            </p:cNvPr>
            <p:cNvCxnSpPr/>
            <p:nvPr/>
          </p:nvCxnSpPr>
          <p:spPr bwMode="auto">
            <a:xfrm flipV="1">
              <a:off x="5272718" y="4529666"/>
              <a:ext cx="2791783" cy="14329"/>
            </a:xfrm>
            <a:prstGeom prst="line">
              <a:avLst/>
            </a:prstGeom>
            <a:noFill/>
            <a:ln w="25400" cap="flat" cmpd="sng" algn="ctr">
              <a:solidFill>
                <a:srgbClr val="000000"/>
              </a:solidFill>
              <a:prstDash val="dash"/>
            </a:ln>
            <a:effectLst/>
          </p:spPr>
        </p:cxnSp>
        <p:cxnSp>
          <p:nvCxnSpPr>
            <p:cNvPr id="855" name="Straight Connector 854">
              <a:extLst>
                <a:ext uri="{FF2B5EF4-FFF2-40B4-BE49-F238E27FC236}">
                  <a16:creationId xmlns:a16="http://schemas.microsoft.com/office/drawing/2014/main" id="{41F5119B-91DF-204A-A96B-FEEB6C0969E0}"/>
                </a:ext>
              </a:extLst>
            </p:cNvPr>
            <p:cNvCxnSpPr/>
            <p:nvPr/>
          </p:nvCxnSpPr>
          <p:spPr bwMode="auto">
            <a:xfrm flipV="1">
              <a:off x="5192283" y="2709335"/>
              <a:ext cx="3041550" cy="18563"/>
            </a:xfrm>
            <a:prstGeom prst="line">
              <a:avLst/>
            </a:prstGeom>
            <a:noFill/>
            <a:ln w="25400" cap="flat" cmpd="sng" algn="ctr">
              <a:solidFill>
                <a:srgbClr val="000000"/>
              </a:solidFill>
              <a:prstDash val="dash"/>
            </a:ln>
            <a:effectLst/>
          </p:spPr>
        </p:cxnSp>
        <p:grpSp>
          <p:nvGrpSpPr>
            <p:cNvPr id="856" name="Group 855">
              <a:extLst>
                <a:ext uri="{FF2B5EF4-FFF2-40B4-BE49-F238E27FC236}">
                  <a16:creationId xmlns:a16="http://schemas.microsoft.com/office/drawing/2014/main" id="{4A072938-7333-B54B-8E85-AA4AB0118ED1}"/>
                </a:ext>
              </a:extLst>
            </p:cNvPr>
            <p:cNvGrpSpPr/>
            <p:nvPr/>
          </p:nvGrpSpPr>
          <p:grpSpPr>
            <a:xfrm>
              <a:off x="5164667" y="4826000"/>
              <a:ext cx="2979208" cy="973667"/>
              <a:chOff x="2592388" y="5601756"/>
              <a:chExt cx="4027487" cy="939800"/>
            </a:xfrm>
          </p:grpSpPr>
          <p:sp>
            <p:nvSpPr>
              <p:cNvPr id="912" name="Freeform 2">
                <a:extLst>
                  <a:ext uri="{FF2B5EF4-FFF2-40B4-BE49-F238E27FC236}">
                    <a16:creationId xmlns:a16="http://schemas.microsoft.com/office/drawing/2014/main" id="{71DEC372-158B-D843-AAA9-4449502790F7}"/>
                  </a:ext>
                </a:extLst>
              </p:cNvPr>
              <p:cNvSpPr>
                <a:spLocks/>
              </p:cNvSpPr>
              <p:nvPr/>
            </p:nvSpPr>
            <p:spPr bwMode="auto">
              <a:xfrm>
                <a:off x="2592388" y="5601756"/>
                <a:ext cx="4027487" cy="939800"/>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cxnSp>
            <p:nvCxnSpPr>
              <p:cNvPr id="913" name="Straight Connector 912">
                <a:extLst>
                  <a:ext uri="{FF2B5EF4-FFF2-40B4-BE49-F238E27FC236}">
                    <a16:creationId xmlns:a16="http://schemas.microsoft.com/office/drawing/2014/main" id="{B0A5E970-BE5B-924E-8E27-2F517326B70B}"/>
                  </a:ext>
                </a:extLst>
              </p:cNvPr>
              <p:cNvCxnSpPr/>
              <p:nvPr/>
            </p:nvCxnSpPr>
            <p:spPr>
              <a:xfrm flipV="1">
                <a:off x="3262941" y="5752569"/>
                <a:ext cx="1316038" cy="131762"/>
              </a:xfrm>
              <a:prstGeom prst="line">
                <a:avLst/>
              </a:prstGeom>
              <a:noFill/>
              <a:ln w="12700" cap="flat" cmpd="sng" algn="ctr">
                <a:solidFill>
                  <a:srgbClr val="000000"/>
                </a:solidFill>
                <a:prstDash val="solid"/>
              </a:ln>
              <a:effectLst/>
            </p:spPr>
          </p:cxnSp>
          <p:cxnSp>
            <p:nvCxnSpPr>
              <p:cNvPr id="914" name="Straight Connector 913">
                <a:extLst>
                  <a:ext uri="{FF2B5EF4-FFF2-40B4-BE49-F238E27FC236}">
                    <a16:creationId xmlns:a16="http://schemas.microsoft.com/office/drawing/2014/main" id="{4BCA3B8C-279D-E840-87D5-1E0642D09387}"/>
                  </a:ext>
                </a:extLst>
              </p:cNvPr>
              <p:cNvCxnSpPr/>
              <p:nvPr/>
            </p:nvCxnSpPr>
            <p:spPr>
              <a:xfrm>
                <a:off x="3151816" y="5939894"/>
                <a:ext cx="2259013" cy="298450"/>
              </a:xfrm>
              <a:prstGeom prst="line">
                <a:avLst/>
              </a:prstGeom>
              <a:noFill/>
              <a:ln w="12700" cap="flat" cmpd="sng" algn="ctr">
                <a:solidFill>
                  <a:srgbClr val="000000"/>
                </a:solidFill>
                <a:prstDash val="solid"/>
              </a:ln>
              <a:effectLst/>
            </p:spPr>
          </p:cxnSp>
          <p:cxnSp>
            <p:nvCxnSpPr>
              <p:cNvPr id="915" name="Straight Connector 914">
                <a:extLst>
                  <a:ext uri="{FF2B5EF4-FFF2-40B4-BE49-F238E27FC236}">
                    <a16:creationId xmlns:a16="http://schemas.microsoft.com/office/drawing/2014/main" id="{CD10DAC3-DC6D-E045-A194-1C410416865B}"/>
                  </a:ext>
                </a:extLst>
              </p:cNvPr>
              <p:cNvCxnSpPr/>
              <p:nvPr/>
            </p:nvCxnSpPr>
            <p:spPr>
              <a:xfrm>
                <a:off x="3164516" y="6044669"/>
                <a:ext cx="714375" cy="276225"/>
              </a:xfrm>
              <a:prstGeom prst="line">
                <a:avLst/>
              </a:prstGeom>
              <a:noFill/>
              <a:ln w="12700" cap="flat" cmpd="sng" algn="ctr">
                <a:solidFill>
                  <a:srgbClr val="000000"/>
                </a:solidFill>
                <a:prstDash val="solid"/>
              </a:ln>
              <a:effectLst/>
            </p:spPr>
          </p:cxnSp>
          <p:cxnSp>
            <p:nvCxnSpPr>
              <p:cNvPr id="916" name="Straight Connector 915">
                <a:extLst>
                  <a:ext uri="{FF2B5EF4-FFF2-40B4-BE49-F238E27FC236}">
                    <a16:creationId xmlns:a16="http://schemas.microsoft.com/office/drawing/2014/main" id="{E2A8FB26-91FF-3E4C-8347-A2AE524A00A4}"/>
                  </a:ext>
                </a:extLst>
              </p:cNvPr>
              <p:cNvCxnSpPr/>
              <p:nvPr/>
            </p:nvCxnSpPr>
            <p:spPr>
              <a:xfrm flipV="1">
                <a:off x="4182104" y="6238344"/>
                <a:ext cx="1247775" cy="82550"/>
              </a:xfrm>
              <a:prstGeom prst="line">
                <a:avLst/>
              </a:prstGeom>
              <a:noFill/>
              <a:ln w="12700" cap="flat" cmpd="sng" algn="ctr">
                <a:solidFill>
                  <a:srgbClr val="000000"/>
                </a:solidFill>
                <a:prstDash val="solid"/>
              </a:ln>
              <a:effectLst/>
            </p:spPr>
          </p:cxnSp>
          <p:cxnSp>
            <p:nvCxnSpPr>
              <p:cNvPr id="917" name="Straight Connector 916">
                <a:extLst>
                  <a:ext uri="{FF2B5EF4-FFF2-40B4-BE49-F238E27FC236}">
                    <a16:creationId xmlns:a16="http://schemas.microsoft.com/office/drawing/2014/main" id="{FC84CD0A-6A0B-954A-A0C2-9433ED84E08F}"/>
                  </a:ext>
                </a:extLst>
              </p:cNvPr>
              <p:cNvCxnSpPr/>
              <p:nvPr/>
            </p:nvCxnSpPr>
            <p:spPr>
              <a:xfrm>
                <a:off x="4842504" y="5785906"/>
                <a:ext cx="1057275" cy="123825"/>
              </a:xfrm>
              <a:prstGeom prst="line">
                <a:avLst/>
              </a:prstGeom>
              <a:noFill/>
              <a:ln w="12700" cap="flat" cmpd="sng" algn="ctr">
                <a:solidFill>
                  <a:srgbClr val="000000"/>
                </a:solidFill>
                <a:prstDash val="solid"/>
              </a:ln>
              <a:effectLst/>
            </p:spPr>
          </p:cxnSp>
          <p:cxnSp>
            <p:nvCxnSpPr>
              <p:cNvPr id="918" name="Straight Connector 917">
                <a:extLst>
                  <a:ext uri="{FF2B5EF4-FFF2-40B4-BE49-F238E27FC236}">
                    <a16:creationId xmlns:a16="http://schemas.microsoft.com/office/drawing/2014/main" id="{F20F73DF-CC1A-414D-AA37-5C7FA5314FCC}"/>
                  </a:ext>
                </a:extLst>
              </p:cNvPr>
              <p:cNvCxnSpPr/>
              <p:nvPr/>
            </p:nvCxnSpPr>
            <p:spPr>
              <a:xfrm flipV="1">
                <a:off x="4126541" y="5939894"/>
                <a:ext cx="1790700" cy="298450"/>
              </a:xfrm>
              <a:prstGeom prst="line">
                <a:avLst/>
              </a:prstGeom>
              <a:noFill/>
              <a:ln w="12700" cap="flat" cmpd="sng" algn="ctr">
                <a:solidFill>
                  <a:srgbClr val="000000"/>
                </a:solidFill>
                <a:prstDash val="solid"/>
              </a:ln>
              <a:effectLst/>
            </p:spPr>
          </p:cxnSp>
          <p:cxnSp>
            <p:nvCxnSpPr>
              <p:cNvPr id="919" name="Straight Connector 918">
                <a:extLst>
                  <a:ext uri="{FF2B5EF4-FFF2-40B4-BE49-F238E27FC236}">
                    <a16:creationId xmlns:a16="http://schemas.microsoft.com/office/drawing/2014/main" id="{AC31F3CF-B52D-E042-B7DB-4F44E715F9A8}"/>
                  </a:ext>
                </a:extLst>
              </p:cNvPr>
              <p:cNvCxnSpPr/>
              <p:nvPr/>
            </p:nvCxnSpPr>
            <p:spPr>
              <a:xfrm flipV="1">
                <a:off x="5453691" y="5968469"/>
                <a:ext cx="588963" cy="269875"/>
              </a:xfrm>
              <a:prstGeom prst="line">
                <a:avLst/>
              </a:prstGeom>
              <a:noFill/>
              <a:ln w="12700" cap="flat" cmpd="sng" algn="ctr">
                <a:solidFill>
                  <a:srgbClr val="000000"/>
                </a:solidFill>
                <a:prstDash val="solid"/>
              </a:ln>
              <a:effectLst/>
            </p:spPr>
          </p:cxnSp>
          <p:cxnSp>
            <p:nvCxnSpPr>
              <p:cNvPr id="920" name="Straight Connector 919">
                <a:extLst>
                  <a:ext uri="{FF2B5EF4-FFF2-40B4-BE49-F238E27FC236}">
                    <a16:creationId xmlns:a16="http://schemas.microsoft.com/office/drawing/2014/main" id="{48C7DC80-D2A7-B248-9A8F-1B651F5CEB39}"/>
                  </a:ext>
                </a:extLst>
              </p:cNvPr>
              <p:cNvCxnSpPr/>
              <p:nvPr/>
            </p:nvCxnSpPr>
            <p:spPr>
              <a:xfrm>
                <a:off x="4596441" y="5752569"/>
                <a:ext cx="814388" cy="401637"/>
              </a:xfrm>
              <a:prstGeom prst="line">
                <a:avLst/>
              </a:prstGeom>
              <a:noFill/>
              <a:ln w="12700" cap="flat" cmpd="sng" algn="ctr">
                <a:solidFill>
                  <a:srgbClr val="000000"/>
                </a:solidFill>
                <a:prstDash val="solid"/>
              </a:ln>
              <a:effectLst/>
            </p:spPr>
          </p:cxnSp>
          <p:grpSp>
            <p:nvGrpSpPr>
              <p:cNvPr id="921" name="Group 347">
                <a:extLst>
                  <a:ext uri="{FF2B5EF4-FFF2-40B4-BE49-F238E27FC236}">
                    <a16:creationId xmlns:a16="http://schemas.microsoft.com/office/drawing/2014/main" id="{A2DC2A2D-4327-FB49-8F37-6B6A7EBE1D0E}"/>
                  </a:ext>
                </a:extLst>
              </p:cNvPr>
              <p:cNvGrpSpPr>
                <a:grpSpLocks/>
              </p:cNvGrpSpPr>
              <p:nvPr/>
            </p:nvGrpSpPr>
            <p:grpSpPr bwMode="auto">
              <a:xfrm>
                <a:off x="5856401" y="5796097"/>
                <a:ext cx="588970" cy="242608"/>
                <a:chOff x="1871277" y="1576300"/>
                <a:chExt cx="1128371" cy="437861"/>
              </a:xfrm>
            </p:grpSpPr>
            <p:sp>
              <p:nvSpPr>
                <p:cNvPr id="962" name="Oval 961">
                  <a:extLst>
                    <a:ext uri="{FF2B5EF4-FFF2-40B4-BE49-F238E27FC236}">
                      <a16:creationId xmlns:a16="http://schemas.microsoft.com/office/drawing/2014/main" id="{9B6F5CD8-4D1E-1A4F-9507-95200A73998A}"/>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3" name="Rectangle 962">
                  <a:extLst>
                    <a:ext uri="{FF2B5EF4-FFF2-40B4-BE49-F238E27FC236}">
                      <a16:creationId xmlns:a16="http://schemas.microsoft.com/office/drawing/2014/main" id="{C28B8F5B-8431-1A46-AAE4-9B0ED530F2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4" name="Oval 963">
                  <a:extLst>
                    <a:ext uri="{FF2B5EF4-FFF2-40B4-BE49-F238E27FC236}">
                      <a16:creationId xmlns:a16="http://schemas.microsoft.com/office/drawing/2014/main" id="{F1F79620-841F-DD4E-87FC-51E7153EC005}"/>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5" name="Freeform 964">
                  <a:extLst>
                    <a:ext uri="{FF2B5EF4-FFF2-40B4-BE49-F238E27FC236}">
                      <a16:creationId xmlns:a16="http://schemas.microsoft.com/office/drawing/2014/main" id="{E98A7BEC-9D56-6B49-8125-0F5CDE1FC0B8}"/>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6" name="Freeform 965">
                  <a:extLst>
                    <a:ext uri="{FF2B5EF4-FFF2-40B4-BE49-F238E27FC236}">
                      <a16:creationId xmlns:a16="http://schemas.microsoft.com/office/drawing/2014/main" id="{6905DB74-EB71-3644-AC3F-2EDDA70861AB}"/>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62D3DDB5-3EA7-214C-8C31-BA38971C9A74}"/>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8" name="Freeform 967">
                  <a:extLst>
                    <a:ext uri="{FF2B5EF4-FFF2-40B4-BE49-F238E27FC236}">
                      <a16:creationId xmlns:a16="http://schemas.microsoft.com/office/drawing/2014/main" id="{B71B4E2A-E351-6C49-9DFD-6BB4843D451F}"/>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9" name="Straight Connector 968">
                  <a:extLst>
                    <a:ext uri="{FF2B5EF4-FFF2-40B4-BE49-F238E27FC236}">
                      <a16:creationId xmlns:a16="http://schemas.microsoft.com/office/drawing/2014/main" id="{7146C111-B5B3-8141-95C1-2CADFE9B32BF}"/>
                    </a:ext>
                  </a:extLst>
                </p:cNvPr>
                <p:cNvCxnSpPr>
                  <a:endCxn id="964"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70" name="Straight Connector 969">
                  <a:extLst>
                    <a:ext uri="{FF2B5EF4-FFF2-40B4-BE49-F238E27FC236}">
                      <a16:creationId xmlns:a16="http://schemas.microsoft.com/office/drawing/2014/main" id="{DFA6A355-A08F-F241-92FA-D0E6992CE4F5}"/>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2" name="Group 347">
                <a:extLst>
                  <a:ext uri="{FF2B5EF4-FFF2-40B4-BE49-F238E27FC236}">
                    <a16:creationId xmlns:a16="http://schemas.microsoft.com/office/drawing/2014/main" id="{46EDC75E-59E6-4645-85A7-E2C58E545181}"/>
                  </a:ext>
                </a:extLst>
              </p:cNvPr>
              <p:cNvGrpSpPr>
                <a:grpSpLocks/>
              </p:cNvGrpSpPr>
              <p:nvPr/>
            </p:nvGrpSpPr>
            <p:grpSpPr bwMode="auto">
              <a:xfrm>
                <a:off x="4375328" y="5654000"/>
                <a:ext cx="588970" cy="242608"/>
                <a:chOff x="1871277" y="1576300"/>
                <a:chExt cx="1128371" cy="437861"/>
              </a:xfrm>
            </p:grpSpPr>
            <p:sp>
              <p:nvSpPr>
                <p:cNvPr id="953" name="Oval 952">
                  <a:extLst>
                    <a:ext uri="{FF2B5EF4-FFF2-40B4-BE49-F238E27FC236}">
                      <a16:creationId xmlns:a16="http://schemas.microsoft.com/office/drawing/2014/main" id="{9DACA189-A149-9949-BCF3-95B569BB6477}"/>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54" name="Rectangle 953">
                  <a:extLst>
                    <a:ext uri="{FF2B5EF4-FFF2-40B4-BE49-F238E27FC236}">
                      <a16:creationId xmlns:a16="http://schemas.microsoft.com/office/drawing/2014/main" id="{08EC0937-ACA9-3840-8439-8223BB848980}"/>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5" name="Oval 954">
                  <a:extLst>
                    <a:ext uri="{FF2B5EF4-FFF2-40B4-BE49-F238E27FC236}">
                      <a16:creationId xmlns:a16="http://schemas.microsoft.com/office/drawing/2014/main" id="{E17B98F5-9CEF-6F4F-BBA9-BB8DE0D91B36}"/>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56" name="Freeform 955">
                  <a:extLst>
                    <a:ext uri="{FF2B5EF4-FFF2-40B4-BE49-F238E27FC236}">
                      <a16:creationId xmlns:a16="http://schemas.microsoft.com/office/drawing/2014/main" id="{61234B09-DC44-7342-A70C-06AC8A581E23}"/>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7" name="Freeform 956">
                  <a:extLst>
                    <a:ext uri="{FF2B5EF4-FFF2-40B4-BE49-F238E27FC236}">
                      <a16:creationId xmlns:a16="http://schemas.microsoft.com/office/drawing/2014/main" id="{03AF34FD-E240-F04C-9158-920D29213255}"/>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8" name="Freeform 957">
                  <a:extLst>
                    <a:ext uri="{FF2B5EF4-FFF2-40B4-BE49-F238E27FC236}">
                      <a16:creationId xmlns:a16="http://schemas.microsoft.com/office/drawing/2014/main" id="{526E50F3-60FD-0E45-BC3A-3C6066FB7D8A}"/>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9" name="Freeform 958">
                  <a:extLst>
                    <a:ext uri="{FF2B5EF4-FFF2-40B4-BE49-F238E27FC236}">
                      <a16:creationId xmlns:a16="http://schemas.microsoft.com/office/drawing/2014/main" id="{FEE1E3A7-C090-734C-9180-457004D9D039}"/>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0" name="Straight Connector 959">
                  <a:extLst>
                    <a:ext uri="{FF2B5EF4-FFF2-40B4-BE49-F238E27FC236}">
                      <a16:creationId xmlns:a16="http://schemas.microsoft.com/office/drawing/2014/main" id="{99A3F99A-570C-8A42-9492-3585D770DA95}"/>
                    </a:ext>
                  </a:extLst>
                </p:cNvPr>
                <p:cNvCxnSpPr>
                  <a:endCxn id="955"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61" name="Straight Connector 960">
                  <a:extLst>
                    <a:ext uri="{FF2B5EF4-FFF2-40B4-BE49-F238E27FC236}">
                      <a16:creationId xmlns:a16="http://schemas.microsoft.com/office/drawing/2014/main" id="{5F18512F-CA24-4444-95DF-016FA49178DB}"/>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3" name="Group 347">
                <a:extLst>
                  <a:ext uri="{FF2B5EF4-FFF2-40B4-BE49-F238E27FC236}">
                    <a16:creationId xmlns:a16="http://schemas.microsoft.com/office/drawing/2014/main" id="{4B02C431-99D3-6D48-8159-7B4877B83ADD}"/>
                  </a:ext>
                </a:extLst>
              </p:cNvPr>
              <p:cNvGrpSpPr>
                <a:grpSpLocks/>
              </p:cNvGrpSpPr>
              <p:nvPr/>
            </p:nvGrpSpPr>
            <p:grpSpPr bwMode="auto">
              <a:xfrm>
                <a:off x="2848241" y="5847813"/>
                <a:ext cx="588970" cy="242608"/>
                <a:chOff x="1871277" y="1576300"/>
                <a:chExt cx="1128371" cy="437861"/>
              </a:xfrm>
            </p:grpSpPr>
            <p:sp>
              <p:nvSpPr>
                <p:cNvPr id="944" name="Oval 943">
                  <a:extLst>
                    <a:ext uri="{FF2B5EF4-FFF2-40B4-BE49-F238E27FC236}">
                      <a16:creationId xmlns:a16="http://schemas.microsoft.com/office/drawing/2014/main" id="{0FF0DF6F-D87B-2346-B35F-0DD610115E22}"/>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5" name="Rectangle 944">
                  <a:extLst>
                    <a:ext uri="{FF2B5EF4-FFF2-40B4-BE49-F238E27FC236}">
                      <a16:creationId xmlns:a16="http://schemas.microsoft.com/office/drawing/2014/main" id="{0A88A3D0-6A43-9C4F-B2B8-C62A5B975479}"/>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6" name="Oval 945">
                  <a:extLst>
                    <a:ext uri="{FF2B5EF4-FFF2-40B4-BE49-F238E27FC236}">
                      <a16:creationId xmlns:a16="http://schemas.microsoft.com/office/drawing/2014/main" id="{A97EE425-A6D3-754D-B745-A46539A9BCE9}"/>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D4B205B1-4191-B84B-8CA4-DD171806AD2E}"/>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8" name="Freeform 947">
                  <a:extLst>
                    <a:ext uri="{FF2B5EF4-FFF2-40B4-BE49-F238E27FC236}">
                      <a16:creationId xmlns:a16="http://schemas.microsoft.com/office/drawing/2014/main" id="{1BBBF1EF-3ED2-5848-B3F0-7F8463BE28C7}"/>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9" name="Freeform 948">
                  <a:extLst>
                    <a:ext uri="{FF2B5EF4-FFF2-40B4-BE49-F238E27FC236}">
                      <a16:creationId xmlns:a16="http://schemas.microsoft.com/office/drawing/2014/main" id="{AE727D85-0B80-AB43-A858-E12A22DEF74E}"/>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0" name="Freeform 949">
                  <a:extLst>
                    <a:ext uri="{FF2B5EF4-FFF2-40B4-BE49-F238E27FC236}">
                      <a16:creationId xmlns:a16="http://schemas.microsoft.com/office/drawing/2014/main" id="{E087DF11-E1FC-A24A-A90A-56EFAAF5ED33}"/>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1" name="Straight Connector 950">
                  <a:extLst>
                    <a:ext uri="{FF2B5EF4-FFF2-40B4-BE49-F238E27FC236}">
                      <a16:creationId xmlns:a16="http://schemas.microsoft.com/office/drawing/2014/main" id="{63B2769E-5BF0-4C43-BDCD-E08BBCA40A60}"/>
                    </a:ext>
                  </a:extLst>
                </p:cNvPr>
                <p:cNvCxnSpPr>
                  <a:endCxn id="946"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52" name="Straight Connector 951">
                  <a:extLst>
                    <a:ext uri="{FF2B5EF4-FFF2-40B4-BE49-F238E27FC236}">
                      <a16:creationId xmlns:a16="http://schemas.microsoft.com/office/drawing/2014/main" id="{D9643885-03AC-8C44-B9B3-97EEFAB93F73}"/>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4" name="Group 347">
                <a:extLst>
                  <a:ext uri="{FF2B5EF4-FFF2-40B4-BE49-F238E27FC236}">
                    <a16:creationId xmlns:a16="http://schemas.microsoft.com/office/drawing/2014/main" id="{59383640-B92E-3B49-9F91-B00C1816C4B2}"/>
                  </a:ext>
                </a:extLst>
              </p:cNvPr>
              <p:cNvGrpSpPr>
                <a:grpSpLocks/>
              </p:cNvGrpSpPr>
              <p:nvPr/>
            </p:nvGrpSpPr>
            <p:grpSpPr bwMode="auto">
              <a:xfrm>
                <a:off x="5166757" y="6114152"/>
                <a:ext cx="588970" cy="242608"/>
                <a:chOff x="1871277" y="1576300"/>
                <a:chExt cx="1128371" cy="437861"/>
              </a:xfrm>
            </p:grpSpPr>
            <p:sp>
              <p:nvSpPr>
                <p:cNvPr id="935" name="Oval 934">
                  <a:extLst>
                    <a:ext uri="{FF2B5EF4-FFF2-40B4-BE49-F238E27FC236}">
                      <a16:creationId xmlns:a16="http://schemas.microsoft.com/office/drawing/2014/main" id="{5018BF36-5D40-234D-B43E-166D4365DFC7}"/>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36" name="Rectangle 935">
                  <a:extLst>
                    <a:ext uri="{FF2B5EF4-FFF2-40B4-BE49-F238E27FC236}">
                      <a16:creationId xmlns:a16="http://schemas.microsoft.com/office/drawing/2014/main" id="{F3CF2F53-1F91-DA4A-B9DD-A5E958F02DF9}"/>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7" name="Oval 936">
                  <a:extLst>
                    <a:ext uri="{FF2B5EF4-FFF2-40B4-BE49-F238E27FC236}">
                      <a16:creationId xmlns:a16="http://schemas.microsoft.com/office/drawing/2014/main" id="{DE201E6A-02EE-B14D-8F1B-DC21CC87BE80}"/>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38" name="Freeform 937">
                  <a:extLst>
                    <a:ext uri="{FF2B5EF4-FFF2-40B4-BE49-F238E27FC236}">
                      <a16:creationId xmlns:a16="http://schemas.microsoft.com/office/drawing/2014/main" id="{FB05CF2E-83B0-2640-93AB-853D8763B115}"/>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9" name="Freeform 938">
                  <a:extLst>
                    <a:ext uri="{FF2B5EF4-FFF2-40B4-BE49-F238E27FC236}">
                      <a16:creationId xmlns:a16="http://schemas.microsoft.com/office/drawing/2014/main" id="{E2067AB0-285F-1D49-84B3-34E74A8258AC}"/>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0" name="Freeform 939">
                  <a:extLst>
                    <a:ext uri="{FF2B5EF4-FFF2-40B4-BE49-F238E27FC236}">
                      <a16:creationId xmlns:a16="http://schemas.microsoft.com/office/drawing/2014/main" id="{E1588A39-233E-9A43-89F2-A2C023D3DD50}"/>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1" name="Freeform 940">
                  <a:extLst>
                    <a:ext uri="{FF2B5EF4-FFF2-40B4-BE49-F238E27FC236}">
                      <a16:creationId xmlns:a16="http://schemas.microsoft.com/office/drawing/2014/main" id="{7E4670CD-E442-5648-B94B-92AF3B894755}"/>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2" name="Straight Connector 941">
                  <a:extLst>
                    <a:ext uri="{FF2B5EF4-FFF2-40B4-BE49-F238E27FC236}">
                      <a16:creationId xmlns:a16="http://schemas.microsoft.com/office/drawing/2014/main" id="{759AD6F2-B641-0B45-9023-2F9E18420F9E}"/>
                    </a:ext>
                  </a:extLst>
                </p:cNvPr>
                <p:cNvCxnSpPr>
                  <a:endCxn id="937"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43" name="Straight Connector 942">
                  <a:extLst>
                    <a:ext uri="{FF2B5EF4-FFF2-40B4-BE49-F238E27FC236}">
                      <a16:creationId xmlns:a16="http://schemas.microsoft.com/office/drawing/2014/main" id="{BD308E44-0EFE-944D-83E1-D1B7C02C2983}"/>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5" name="Group 347">
                <a:extLst>
                  <a:ext uri="{FF2B5EF4-FFF2-40B4-BE49-F238E27FC236}">
                    <a16:creationId xmlns:a16="http://schemas.microsoft.com/office/drawing/2014/main" id="{885312C2-0E07-194B-BEF1-237808F2C1B0}"/>
                  </a:ext>
                </a:extLst>
              </p:cNvPr>
              <p:cNvGrpSpPr>
                <a:grpSpLocks/>
              </p:cNvGrpSpPr>
              <p:nvPr/>
            </p:nvGrpSpPr>
            <p:grpSpPr bwMode="auto">
              <a:xfrm>
                <a:off x="3704088" y="6206732"/>
                <a:ext cx="588970" cy="242608"/>
                <a:chOff x="1871277" y="1576300"/>
                <a:chExt cx="1128371" cy="437861"/>
              </a:xfrm>
            </p:grpSpPr>
            <p:sp>
              <p:nvSpPr>
                <p:cNvPr id="926" name="Oval 925">
                  <a:extLst>
                    <a:ext uri="{FF2B5EF4-FFF2-40B4-BE49-F238E27FC236}">
                      <a16:creationId xmlns:a16="http://schemas.microsoft.com/office/drawing/2014/main" id="{DB1F6E96-DE25-304B-B7D0-FD1D59509C9D}"/>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27" name="Rectangle 926">
                  <a:extLst>
                    <a:ext uri="{FF2B5EF4-FFF2-40B4-BE49-F238E27FC236}">
                      <a16:creationId xmlns:a16="http://schemas.microsoft.com/office/drawing/2014/main" id="{C6F722AF-47B6-754C-8E9E-EFEB45831A89}"/>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8" name="Oval 927">
                  <a:extLst>
                    <a:ext uri="{FF2B5EF4-FFF2-40B4-BE49-F238E27FC236}">
                      <a16:creationId xmlns:a16="http://schemas.microsoft.com/office/drawing/2014/main" id="{B7EFF65E-E3E4-7743-90E8-6E0DED7FF48C}"/>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A6419AFD-CC26-B146-A541-B565AEA3805C}"/>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0147F8D3-CAD7-8542-B967-4F72DDDE3A54}"/>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AAF1E1A5-D576-1A4A-9BFD-6C323830CFC5}"/>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2" name="Freeform 931">
                  <a:extLst>
                    <a:ext uri="{FF2B5EF4-FFF2-40B4-BE49-F238E27FC236}">
                      <a16:creationId xmlns:a16="http://schemas.microsoft.com/office/drawing/2014/main" id="{00B23D7F-A468-7B41-B882-C74692A46B5A}"/>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3" name="Straight Connector 932">
                  <a:extLst>
                    <a:ext uri="{FF2B5EF4-FFF2-40B4-BE49-F238E27FC236}">
                      <a16:creationId xmlns:a16="http://schemas.microsoft.com/office/drawing/2014/main" id="{A710DADF-5A66-4E4D-9212-3DB6E5790B57}"/>
                    </a:ext>
                  </a:extLst>
                </p:cNvPr>
                <p:cNvCxnSpPr>
                  <a:endCxn id="928"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34" name="Straight Connector 933">
                  <a:extLst>
                    <a:ext uri="{FF2B5EF4-FFF2-40B4-BE49-F238E27FC236}">
                      <a16:creationId xmlns:a16="http://schemas.microsoft.com/office/drawing/2014/main" id="{59A3775F-4767-2F47-9662-6CCEC729A7A8}"/>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grpSp>
          <p:nvGrpSpPr>
            <p:cNvPr id="857" name="Group 856">
              <a:extLst>
                <a:ext uri="{FF2B5EF4-FFF2-40B4-BE49-F238E27FC236}">
                  <a16:creationId xmlns:a16="http://schemas.microsoft.com/office/drawing/2014/main" id="{54A52462-5258-B74E-939D-5568EFF6BF9A}"/>
                </a:ext>
              </a:extLst>
            </p:cNvPr>
            <p:cNvGrpSpPr/>
            <p:nvPr/>
          </p:nvGrpSpPr>
          <p:grpSpPr>
            <a:xfrm>
              <a:off x="4990227" y="3046752"/>
              <a:ext cx="3116606" cy="1053561"/>
              <a:chOff x="4990227" y="2877416"/>
              <a:chExt cx="3116606" cy="1053561"/>
            </a:xfrm>
          </p:grpSpPr>
          <p:sp>
            <p:nvSpPr>
              <p:cNvPr id="876" name="Rectangle 875">
                <a:extLst>
                  <a:ext uri="{FF2B5EF4-FFF2-40B4-BE49-F238E27FC236}">
                    <a16:creationId xmlns:a16="http://schemas.microsoft.com/office/drawing/2014/main" id="{A13ADE3B-72C2-1D43-B7E3-53ACC236F401}"/>
                  </a:ext>
                </a:extLst>
              </p:cNvPr>
              <p:cNvSpPr/>
              <p:nvPr/>
            </p:nvSpPr>
            <p:spPr bwMode="auto">
              <a:xfrm>
                <a:off x="5418665" y="2913389"/>
                <a:ext cx="2688168" cy="1017588"/>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7" name="Freeform 876">
                <a:extLst>
                  <a:ext uri="{FF2B5EF4-FFF2-40B4-BE49-F238E27FC236}">
                    <a16:creationId xmlns:a16="http://schemas.microsoft.com/office/drawing/2014/main" id="{8479C132-9D4A-964F-A8E8-7EB2EAA9863B}"/>
                  </a:ext>
                </a:extLst>
              </p:cNvPr>
              <p:cNvSpPr/>
              <p:nvPr/>
            </p:nvSpPr>
            <p:spPr bwMode="auto">
              <a:xfrm>
                <a:off x="5218221" y="2877416"/>
                <a:ext cx="213773" cy="102816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20385 w 220240"/>
                  <a:gd name="connsiteY0" fmla="*/ 745656 h 1058154"/>
                  <a:gd name="connsiteX1" fmla="*/ 214305 w 220240"/>
                  <a:gd name="connsiteY1" fmla="*/ 0 h 1058154"/>
                  <a:gd name="connsiteX2" fmla="*/ 220240 w 220240"/>
                  <a:gd name="connsiteY2" fmla="*/ 1027869 h 1058154"/>
                  <a:gd name="connsiteX3" fmla="*/ 68 w 220240"/>
                  <a:gd name="connsiteY3" fmla="*/ 986902 h 1058154"/>
                  <a:gd name="connsiteX4" fmla="*/ 20385 w 220240"/>
                  <a:gd name="connsiteY4" fmla="*/ 745656 h 1058154"/>
                  <a:gd name="connsiteX0" fmla="*/ 20385 w 220240"/>
                  <a:gd name="connsiteY0" fmla="*/ 745656 h 1068836"/>
                  <a:gd name="connsiteX1" fmla="*/ 214305 w 220240"/>
                  <a:gd name="connsiteY1" fmla="*/ 0 h 1068836"/>
                  <a:gd name="connsiteX2" fmla="*/ 220240 w 220240"/>
                  <a:gd name="connsiteY2" fmla="*/ 1027869 h 1068836"/>
                  <a:gd name="connsiteX3" fmla="*/ 68 w 220240"/>
                  <a:gd name="connsiteY3" fmla="*/ 986902 h 1068836"/>
                  <a:gd name="connsiteX4" fmla="*/ 20385 w 220240"/>
                  <a:gd name="connsiteY4" fmla="*/ 745656 h 1068836"/>
                  <a:gd name="connsiteX0" fmla="*/ 15446 w 215301"/>
                  <a:gd name="connsiteY0" fmla="*/ 745656 h 1057581"/>
                  <a:gd name="connsiteX1" fmla="*/ 209366 w 215301"/>
                  <a:gd name="connsiteY1" fmla="*/ 0 h 1057581"/>
                  <a:gd name="connsiteX2" fmla="*/ 215301 w 215301"/>
                  <a:gd name="connsiteY2" fmla="*/ 1027869 h 1057581"/>
                  <a:gd name="connsiteX3" fmla="*/ 87 w 215301"/>
                  <a:gd name="connsiteY3" fmla="*/ 888484 h 1057581"/>
                  <a:gd name="connsiteX4" fmla="*/ 15446 w 215301"/>
                  <a:gd name="connsiteY4" fmla="*/ 745656 h 1057581"/>
                  <a:gd name="connsiteX0" fmla="*/ 15446 w 215301"/>
                  <a:gd name="connsiteY0" fmla="*/ 745656 h 1063397"/>
                  <a:gd name="connsiteX1" fmla="*/ 209366 w 215301"/>
                  <a:gd name="connsiteY1" fmla="*/ 0 h 1063397"/>
                  <a:gd name="connsiteX2" fmla="*/ 215301 w 215301"/>
                  <a:gd name="connsiteY2" fmla="*/ 1027869 h 1063397"/>
                  <a:gd name="connsiteX3" fmla="*/ 87 w 215301"/>
                  <a:gd name="connsiteY3" fmla="*/ 888484 h 1063397"/>
                  <a:gd name="connsiteX4" fmla="*/ 15446 w 215301"/>
                  <a:gd name="connsiteY4" fmla="*/ 745656 h 1063397"/>
                  <a:gd name="connsiteX0" fmla="*/ 15446 w 215301"/>
                  <a:gd name="connsiteY0" fmla="*/ 745656 h 1027869"/>
                  <a:gd name="connsiteX1" fmla="*/ 209366 w 215301"/>
                  <a:gd name="connsiteY1" fmla="*/ 0 h 1027869"/>
                  <a:gd name="connsiteX2" fmla="*/ 215301 w 215301"/>
                  <a:gd name="connsiteY2" fmla="*/ 1027869 h 1027869"/>
                  <a:gd name="connsiteX3" fmla="*/ 87 w 215301"/>
                  <a:gd name="connsiteY3" fmla="*/ 888484 h 1027869"/>
                  <a:gd name="connsiteX4" fmla="*/ 15446 w 215301"/>
                  <a:gd name="connsiteY4" fmla="*/ 745656 h 1027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01" h="1027869">
                    <a:moveTo>
                      <a:pt x="15446" y="745656"/>
                    </a:moveTo>
                    <a:lnTo>
                      <a:pt x="209366" y="0"/>
                    </a:lnTo>
                    <a:cubicBezTo>
                      <a:pt x="211344" y="342623"/>
                      <a:pt x="213323" y="685246"/>
                      <a:pt x="215301" y="1027869"/>
                    </a:cubicBezTo>
                    <a:cubicBezTo>
                      <a:pt x="115469" y="960083"/>
                      <a:pt x="99918" y="931665"/>
                      <a:pt x="87" y="888484"/>
                    </a:cubicBezTo>
                    <a:cubicBezTo>
                      <a:pt x="-1403" y="675204"/>
                      <a:pt x="16936" y="958936"/>
                      <a:pt x="15446"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78" name="Group 950">
                <a:extLst>
                  <a:ext uri="{FF2B5EF4-FFF2-40B4-BE49-F238E27FC236}">
                    <a16:creationId xmlns:a16="http://schemas.microsoft.com/office/drawing/2014/main" id="{6265B51A-C625-0E46-B1CD-1B0CC4EAE2DF}"/>
                  </a:ext>
                </a:extLst>
              </p:cNvPr>
              <p:cNvGrpSpPr>
                <a:grpSpLocks/>
              </p:cNvGrpSpPr>
              <p:nvPr/>
            </p:nvGrpSpPr>
            <p:grpSpPr bwMode="auto">
              <a:xfrm>
                <a:off x="4990227" y="3351862"/>
                <a:ext cx="251561" cy="564103"/>
                <a:chOff x="4140" y="429"/>
                <a:chExt cx="1425" cy="2396"/>
              </a:xfrm>
            </p:grpSpPr>
            <p:sp>
              <p:nvSpPr>
                <p:cNvPr id="880" name="Freeform 951">
                  <a:extLst>
                    <a:ext uri="{FF2B5EF4-FFF2-40B4-BE49-F238E27FC236}">
                      <a16:creationId xmlns:a16="http://schemas.microsoft.com/office/drawing/2014/main" id="{A5BA354F-B231-C647-9049-264E94760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1" name="Rectangle 952">
                  <a:extLst>
                    <a:ext uri="{FF2B5EF4-FFF2-40B4-BE49-F238E27FC236}">
                      <a16:creationId xmlns:a16="http://schemas.microsoft.com/office/drawing/2014/main" id="{4CD802A5-F6DB-4B4A-9C9B-E57940A6AE2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2" name="Freeform 953">
                  <a:extLst>
                    <a:ext uri="{FF2B5EF4-FFF2-40B4-BE49-F238E27FC236}">
                      <a16:creationId xmlns:a16="http://schemas.microsoft.com/office/drawing/2014/main" id="{79259F7C-2EC8-F74E-9E7F-4095E5E5CFD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3" name="Freeform 954">
                  <a:extLst>
                    <a:ext uri="{FF2B5EF4-FFF2-40B4-BE49-F238E27FC236}">
                      <a16:creationId xmlns:a16="http://schemas.microsoft.com/office/drawing/2014/main" id="{451FA157-6D0F-9145-8122-26E1DA1A236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4" name="Rectangle 955">
                  <a:extLst>
                    <a:ext uri="{FF2B5EF4-FFF2-40B4-BE49-F238E27FC236}">
                      <a16:creationId xmlns:a16="http://schemas.microsoft.com/office/drawing/2014/main" id="{C2607605-6DA4-EE4D-8DD3-849C75A05671}"/>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85" name="Group 956">
                  <a:extLst>
                    <a:ext uri="{FF2B5EF4-FFF2-40B4-BE49-F238E27FC236}">
                      <a16:creationId xmlns:a16="http://schemas.microsoft.com/office/drawing/2014/main" id="{9869AF7B-AAFD-8D4B-8E7F-90CCD3755626}"/>
                    </a:ext>
                  </a:extLst>
                </p:cNvPr>
                <p:cNvGrpSpPr>
                  <a:grpSpLocks/>
                </p:cNvGrpSpPr>
                <p:nvPr/>
              </p:nvGrpSpPr>
              <p:grpSpPr bwMode="auto">
                <a:xfrm>
                  <a:off x="4749" y="668"/>
                  <a:ext cx="581" cy="145"/>
                  <a:chOff x="614" y="2568"/>
                  <a:chExt cx="725" cy="139"/>
                </a:xfrm>
              </p:grpSpPr>
              <p:sp>
                <p:nvSpPr>
                  <p:cNvPr id="910" name="AutoShape 957">
                    <a:extLst>
                      <a:ext uri="{FF2B5EF4-FFF2-40B4-BE49-F238E27FC236}">
                        <a16:creationId xmlns:a16="http://schemas.microsoft.com/office/drawing/2014/main" id="{C9AB02AE-DBB7-4942-87E6-03EAC872AF56}"/>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1" name="AutoShape 958">
                    <a:extLst>
                      <a:ext uri="{FF2B5EF4-FFF2-40B4-BE49-F238E27FC236}">
                        <a16:creationId xmlns:a16="http://schemas.microsoft.com/office/drawing/2014/main" id="{A1397CEF-8A99-9C43-984B-80BD60AFF6D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6" name="Rectangle 959">
                  <a:extLst>
                    <a:ext uri="{FF2B5EF4-FFF2-40B4-BE49-F238E27FC236}">
                      <a16:creationId xmlns:a16="http://schemas.microsoft.com/office/drawing/2014/main" id="{E8594A77-9042-2641-ABFC-F29E8FF40D5E}"/>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87" name="Group 960">
                  <a:extLst>
                    <a:ext uri="{FF2B5EF4-FFF2-40B4-BE49-F238E27FC236}">
                      <a16:creationId xmlns:a16="http://schemas.microsoft.com/office/drawing/2014/main" id="{1262AD39-4096-D741-A742-CED9CF146D7C}"/>
                    </a:ext>
                  </a:extLst>
                </p:cNvPr>
                <p:cNvGrpSpPr>
                  <a:grpSpLocks/>
                </p:cNvGrpSpPr>
                <p:nvPr/>
              </p:nvGrpSpPr>
              <p:grpSpPr bwMode="auto">
                <a:xfrm>
                  <a:off x="4747" y="994"/>
                  <a:ext cx="581" cy="134"/>
                  <a:chOff x="614" y="2568"/>
                  <a:chExt cx="725" cy="139"/>
                </a:xfrm>
              </p:grpSpPr>
              <p:sp>
                <p:nvSpPr>
                  <p:cNvPr id="908" name="AutoShape 961">
                    <a:extLst>
                      <a:ext uri="{FF2B5EF4-FFF2-40B4-BE49-F238E27FC236}">
                        <a16:creationId xmlns:a16="http://schemas.microsoft.com/office/drawing/2014/main" id="{59E4897D-95E8-2A4B-9BA9-0B7172ED7B8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9" name="AutoShape 962">
                    <a:extLst>
                      <a:ext uri="{FF2B5EF4-FFF2-40B4-BE49-F238E27FC236}">
                        <a16:creationId xmlns:a16="http://schemas.microsoft.com/office/drawing/2014/main" id="{2382242C-86DC-C04B-94D5-2B4545FC2AD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8" name="Rectangle 963">
                  <a:extLst>
                    <a:ext uri="{FF2B5EF4-FFF2-40B4-BE49-F238E27FC236}">
                      <a16:creationId xmlns:a16="http://schemas.microsoft.com/office/drawing/2014/main" id="{CBBEA7CF-B701-8748-AA95-11773F0862F7}"/>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9" name="Rectangle 964">
                  <a:extLst>
                    <a:ext uri="{FF2B5EF4-FFF2-40B4-BE49-F238E27FC236}">
                      <a16:creationId xmlns:a16="http://schemas.microsoft.com/office/drawing/2014/main" id="{2840794F-AC07-854C-A963-38CAEB859431}"/>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90" name="Group 965">
                  <a:extLst>
                    <a:ext uri="{FF2B5EF4-FFF2-40B4-BE49-F238E27FC236}">
                      <a16:creationId xmlns:a16="http://schemas.microsoft.com/office/drawing/2014/main" id="{00D85896-AE73-FC4F-A921-B401C2ABE627}"/>
                    </a:ext>
                  </a:extLst>
                </p:cNvPr>
                <p:cNvGrpSpPr>
                  <a:grpSpLocks/>
                </p:cNvGrpSpPr>
                <p:nvPr/>
              </p:nvGrpSpPr>
              <p:grpSpPr bwMode="auto">
                <a:xfrm>
                  <a:off x="4735" y="1627"/>
                  <a:ext cx="582" cy="151"/>
                  <a:chOff x="614" y="2568"/>
                  <a:chExt cx="725" cy="139"/>
                </a:xfrm>
              </p:grpSpPr>
              <p:sp>
                <p:nvSpPr>
                  <p:cNvPr id="906" name="AutoShape 966">
                    <a:extLst>
                      <a:ext uri="{FF2B5EF4-FFF2-40B4-BE49-F238E27FC236}">
                        <a16:creationId xmlns:a16="http://schemas.microsoft.com/office/drawing/2014/main" id="{924B40FA-21E3-834D-911F-D56CADE5ECA3}"/>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7" name="AutoShape 967">
                    <a:extLst>
                      <a:ext uri="{FF2B5EF4-FFF2-40B4-BE49-F238E27FC236}">
                        <a16:creationId xmlns:a16="http://schemas.microsoft.com/office/drawing/2014/main" id="{47F8F0C4-6D37-9543-9F00-43D5F28FB2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91" name="Freeform 968">
                  <a:extLst>
                    <a:ext uri="{FF2B5EF4-FFF2-40B4-BE49-F238E27FC236}">
                      <a16:creationId xmlns:a16="http://schemas.microsoft.com/office/drawing/2014/main" id="{1DAD0535-0585-3A48-B18F-8CFD540ADB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92" name="Group 969">
                  <a:extLst>
                    <a:ext uri="{FF2B5EF4-FFF2-40B4-BE49-F238E27FC236}">
                      <a16:creationId xmlns:a16="http://schemas.microsoft.com/office/drawing/2014/main" id="{66D816ED-1F9A-D04E-95EE-62CBF7E44ED1}"/>
                    </a:ext>
                  </a:extLst>
                </p:cNvPr>
                <p:cNvGrpSpPr>
                  <a:grpSpLocks/>
                </p:cNvGrpSpPr>
                <p:nvPr/>
              </p:nvGrpSpPr>
              <p:grpSpPr bwMode="auto">
                <a:xfrm>
                  <a:off x="4739" y="1327"/>
                  <a:ext cx="582" cy="139"/>
                  <a:chOff x="614" y="2568"/>
                  <a:chExt cx="725" cy="139"/>
                </a:xfrm>
              </p:grpSpPr>
              <p:sp>
                <p:nvSpPr>
                  <p:cNvPr id="904" name="AutoShape 970">
                    <a:extLst>
                      <a:ext uri="{FF2B5EF4-FFF2-40B4-BE49-F238E27FC236}">
                        <a16:creationId xmlns:a16="http://schemas.microsoft.com/office/drawing/2014/main" id="{8C0B4415-0AC2-3945-92F3-A694CD6600DB}"/>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5" name="AutoShape 971">
                    <a:extLst>
                      <a:ext uri="{FF2B5EF4-FFF2-40B4-BE49-F238E27FC236}">
                        <a16:creationId xmlns:a16="http://schemas.microsoft.com/office/drawing/2014/main" id="{0B3FE1DC-EC1B-BE41-BD3D-DA207D617D5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93" name="Rectangle 972">
                  <a:extLst>
                    <a:ext uri="{FF2B5EF4-FFF2-40B4-BE49-F238E27FC236}">
                      <a16:creationId xmlns:a16="http://schemas.microsoft.com/office/drawing/2014/main" id="{D76687F0-DEBC-0F4A-B4AF-5C24DB379F8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4" name="Freeform 973">
                  <a:extLst>
                    <a:ext uri="{FF2B5EF4-FFF2-40B4-BE49-F238E27FC236}">
                      <a16:creationId xmlns:a16="http://schemas.microsoft.com/office/drawing/2014/main" id="{9E9FD877-5F4F-754A-87E4-3CF2A2B8681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5" name="Freeform 974">
                  <a:extLst>
                    <a:ext uri="{FF2B5EF4-FFF2-40B4-BE49-F238E27FC236}">
                      <a16:creationId xmlns:a16="http://schemas.microsoft.com/office/drawing/2014/main" id="{42A0B2EC-7CC7-B240-8E62-08161F36999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6" name="Oval 975">
                  <a:extLst>
                    <a:ext uri="{FF2B5EF4-FFF2-40B4-BE49-F238E27FC236}">
                      <a16:creationId xmlns:a16="http://schemas.microsoft.com/office/drawing/2014/main" id="{924FB68E-8166-014C-89D3-D4305C34F3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7" name="Freeform 976">
                  <a:extLst>
                    <a:ext uri="{FF2B5EF4-FFF2-40B4-BE49-F238E27FC236}">
                      <a16:creationId xmlns:a16="http://schemas.microsoft.com/office/drawing/2014/main" id="{97FE5EBC-22BA-6044-8980-CAE0308120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8" name="AutoShape 977">
                  <a:extLst>
                    <a:ext uri="{FF2B5EF4-FFF2-40B4-BE49-F238E27FC236}">
                      <a16:creationId xmlns:a16="http://schemas.microsoft.com/office/drawing/2014/main" id="{A5F87333-9B58-984B-975F-83AEC148248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9" name="AutoShape 978">
                  <a:extLst>
                    <a:ext uri="{FF2B5EF4-FFF2-40B4-BE49-F238E27FC236}">
                      <a16:creationId xmlns:a16="http://schemas.microsoft.com/office/drawing/2014/main" id="{A819AAE6-0355-8D4F-8137-BD2B7A2B727C}"/>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0" name="Oval 979">
                  <a:extLst>
                    <a:ext uri="{FF2B5EF4-FFF2-40B4-BE49-F238E27FC236}">
                      <a16:creationId xmlns:a16="http://schemas.microsoft.com/office/drawing/2014/main" id="{7425A734-37C7-AE46-A20A-FA4A5976715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1" name="Oval 980">
                  <a:extLst>
                    <a:ext uri="{FF2B5EF4-FFF2-40B4-BE49-F238E27FC236}">
                      <a16:creationId xmlns:a16="http://schemas.microsoft.com/office/drawing/2014/main" id="{820B07E3-33AF-1341-B1D5-46C41ACB743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902" name="Oval 981">
                  <a:extLst>
                    <a:ext uri="{FF2B5EF4-FFF2-40B4-BE49-F238E27FC236}">
                      <a16:creationId xmlns:a16="http://schemas.microsoft.com/office/drawing/2014/main" id="{44036096-87EC-A746-8FE7-7773B3B32B1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3" name="Rectangle 982">
                  <a:extLst>
                    <a:ext uri="{FF2B5EF4-FFF2-40B4-BE49-F238E27FC236}">
                      <a16:creationId xmlns:a16="http://schemas.microsoft.com/office/drawing/2014/main" id="{4C8AA049-B48E-C24E-91A9-8455F582713C}"/>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79" name="TextBox 878">
                <a:extLst>
                  <a:ext uri="{FF2B5EF4-FFF2-40B4-BE49-F238E27FC236}">
                    <a16:creationId xmlns:a16="http://schemas.microsoft.com/office/drawing/2014/main" id="{BD391945-30B0-AF4B-9B16-8435026C785B}"/>
                  </a:ext>
                </a:extLst>
              </p:cNvPr>
              <p:cNvSpPr txBox="1"/>
              <p:nvPr/>
            </p:nvSpPr>
            <p:spPr>
              <a:xfrm>
                <a:off x="5377031" y="3090332"/>
                <a:ext cx="2659202" cy="615553"/>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SDN Controller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(network operating system)</a:t>
                </a:r>
              </a:p>
            </p:txBody>
          </p:sp>
        </p:grpSp>
        <p:sp>
          <p:nvSpPr>
            <p:cNvPr id="858" name="TextBox 857">
              <a:extLst>
                <a:ext uri="{FF2B5EF4-FFF2-40B4-BE49-F238E27FC236}">
                  <a16:creationId xmlns:a16="http://schemas.microsoft.com/office/drawing/2014/main" id="{460A62D4-F61E-134D-905E-F48547E04AB7}"/>
                </a:ext>
              </a:extLst>
            </p:cNvPr>
            <p:cNvSpPr txBox="1"/>
            <p:nvPr/>
          </p:nvSpPr>
          <p:spPr>
            <a:xfrm>
              <a:off x="6837708" y="1058305"/>
              <a:ext cx="595035" cy="584776"/>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8000"/>
                  </a:solidFill>
                  <a:effectLst/>
                  <a:uLnTx/>
                  <a:uFillTx/>
                  <a:latin typeface="Arial" charset="0"/>
                  <a:ea typeface="ＭＳ Ｐゴシック" charset="0"/>
                </a:rPr>
                <a:t>…</a:t>
              </a:r>
            </a:p>
          </p:txBody>
        </p:sp>
        <p:grpSp>
          <p:nvGrpSpPr>
            <p:cNvPr id="859" name="Group 858">
              <a:extLst>
                <a:ext uri="{FF2B5EF4-FFF2-40B4-BE49-F238E27FC236}">
                  <a16:creationId xmlns:a16="http://schemas.microsoft.com/office/drawing/2014/main" id="{C04C3E74-140C-174C-86ED-F87FDFEFCDEE}"/>
                </a:ext>
              </a:extLst>
            </p:cNvPr>
            <p:cNvGrpSpPr/>
            <p:nvPr/>
          </p:nvGrpSpPr>
          <p:grpSpPr>
            <a:xfrm>
              <a:off x="5165914" y="1277466"/>
              <a:ext cx="1023471" cy="590176"/>
              <a:chOff x="4721412" y="1277470"/>
              <a:chExt cx="1023471" cy="590176"/>
            </a:xfrm>
          </p:grpSpPr>
          <p:sp>
            <p:nvSpPr>
              <p:cNvPr id="874" name="Oval 873">
                <a:extLst>
                  <a:ext uri="{FF2B5EF4-FFF2-40B4-BE49-F238E27FC236}">
                    <a16:creationId xmlns:a16="http://schemas.microsoft.com/office/drawing/2014/main" id="{4ECE1B24-7462-554F-B043-548B485E42D6}"/>
                  </a:ext>
                </a:extLst>
              </p:cNvPr>
              <p:cNvSpPr/>
              <p:nvPr/>
            </p:nvSpPr>
            <p:spPr bwMode="auto">
              <a:xfrm>
                <a:off x="4721412" y="1277470"/>
                <a:ext cx="1023471" cy="590176"/>
              </a:xfrm>
              <a:prstGeom prst="ellipse">
                <a:avLst/>
              </a:prstGeom>
              <a:solidFill>
                <a:srgbClr val="008000">
                  <a:alpha val="70000"/>
                </a:srgb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5" name="TextBox 874">
                <a:extLst>
                  <a:ext uri="{FF2B5EF4-FFF2-40B4-BE49-F238E27FC236}">
                    <a16:creationId xmlns:a16="http://schemas.microsoft.com/office/drawing/2014/main" id="{8832E712-F1F9-5E47-90F8-8A9C1FCF21E9}"/>
                  </a:ext>
                </a:extLst>
              </p:cNvPr>
              <p:cNvSpPr txBox="1"/>
              <p:nvPr/>
            </p:nvSpPr>
            <p:spPr>
              <a:xfrm>
                <a:off x="4792385" y="1374585"/>
                <a:ext cx="890463" cy="369332"/>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routing</a:t>
                </a:r>
              </a:p>
            </p:txBody>
          </p:sp>
        </p:grpSp>
        <p:grpSp>
          <p:nvGrpSpPr>
            <p:cNvPr id="860" name="Group 859">
              <a:extLst>
                <a:ext uri="{FF2B5EF4-FFF2-40B4-BE49-F238E27FC236}">
                  <a16:creationId xmlns:a16="http://schemas.microsoft.com/office/drawing/2014/main" id="{94FF35AA-DC45-2445-BD7D-65CD25F3EB23}"/>
                </a:ext>
              </a:extLst>
            </p:cNvPr>
            <p:cNvGrpSpPr/>
            <p:nvPr/>
          </p:nvGrpSpPr>
          <p:grpSpPr>
            <a:xfrm>
              <a:off x="6000628" y="1798416"/>
              <a:ext cx="1023471" cy="590176"/>
              <a:chOff x="6106459" y="1967753"/>
              <a:chExt cx="1023471" cy="590176"/>
            </a:xfrm>
          </p:grpSpPr>
          <p:sp>
            <p:nvSpPr>
              <p:cNvPr id="872" name="Oval 871">
                <a:extLst>
                  <a:ext uri="{FF2B5EF4-FFF2-40B4-BE49-F238E27FC236}">
                    <a16:creationId xmlns:a16="http://schemas.microsoft.com/office/drawing/2014/main" id="{3821BD45-E196-1B47-B58A-8DE288ED4A33}"/>
                  </a:ext>
                </a:extLst>
              </p:cNvPr>
              <p:cNvSpPr/>
              <p:nvPr/>
            </p:nvSpPr>
            <p:spPr bwMode="auto">
              <a:xfrm>
                <a:off x="6106459" y="1967753"/>
                <a:ext cx="1023471" cy="590176"/>
              </a:xfrm>
              <a:prstGeom prst="ellipse">
                <a:avLst/>
              </a:prstGeom>
              <a:solidFill>
                <a:srgbClr val="008000">
                  <a:alpha val="70000"/>
                </a:srgb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3" name="TextBox 872">
                <a:extLst>
                  <a:ext uri="{FF2B5EF4-FFF2-40B4-BE49-F238E27FC236}">
                    <a16:creationId xmlns:a16="http://schemas.microsoft.com/office/drawing/2014/main" id="{09503A04-2C2E-F941-9ED5-3A37B498CDA9}"/>
                  </a:ext>
                </a:extLst>
              </p:cNvPr>
              <p:cNvSpPr txBox="1"/>
              <p:nvPr/>
            </p:nvSpPr>
            <p:spPr>
              <a:xfrm>
                <a:off x="6177429" y="1997637"/>
                <a:ext cx="903087" cy="544765"/>
              </a:xfrm>
              <a:prstGeom prst="rect">
                <a:avLst/>
              </a:prstGeom>
              <a:noFill/>
            </p:spPr>
            <p:txBody>
              <a:bodyPr wrap="none" rtlCol="0">
                <a:spAutoFit/>
              </a:body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access </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control</a:t>
                </a:r>
              </a:p>
            </p:txBody>
          </p:sp>
        </p:grpSp>
        <p:grpSp>
          <p:nvGrpSpPr>
            <p:cNvPr id="861" name="Group 860">
              <a:extLst>
                <a:ext uri="{FF2B5EF4-FFF2-40B4-BE49-F238E27FC236}">
                  <a16:creationId xmlns:a16="http://schemas.microsoft.com/office/drawing/2014/main" id="{F4CEBF5F-0D71-6B41-996D-0354922EB612}"/>
                </a:ext>
              </a:extLst>
            </p:cNvPr>
            <p:cNvGrpSpPr/>
            <p:nvPr/>
          </p:nvGrpSpPr>
          <p:grpSpPr>
            <a:xfrm>
              <a:off x="7230837" y="1756871"/>
              <a:ext cx="1023471" cy="590176"/>
              <a:chOff x="6938682" y="977153"/>
              <a:chExt cx="1023471" cy="590176"/>
            </a:xfrm>
          </p:grpSpPr>
          <p:sp>
            <p:nvSpPr>
              <p:cNvPr id="870" name="Oval 869">
                <a:extLst>
                  <a:ext uri="{FF2B5EF4-FFF2-40B4-BE49-F238E27FC236}">
                    <a16:creationId xmlns:a16="http://schemas.microsoft.com/office/drawing/2014/main" id="{2D855133-90E2-7042-AF1B-8352C3CC5BF7}"/>
                  </a:ext>
                </a:extLst>
              </p:cNvPr>
              <p:cNvSpPr/>
              <p:nvPr/>
            </p:nvSpPr>
            <p:spPr bwMode="auto">
              <a:xfrm>
                <a:off x="6938682" y="977153"/>
                <a:ext cx="1023471" cy="590176"/>
              </a:xfrm>
              <a:prstGeom prst="ellipse">
                <a:avLst/>
              </a:prstGeom>
              <a:solidFill>
                <a:srgbClr val="008000">
                  <a:alpha val="70000"/>
                </a:srgb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1" name="TextBox 870">
                <a:extLst>
                  <a:ext uri="{FF2B5EF4-FFF2-40B4-BE49-F238E27FC236}">
                    <a16:creationId xmlns:a16="http://schemas.microsoft.com/office/drawing/2014/main" id="{3D7D80F7-46BE-EC48-B7D7-3C763154D621}"/>
                  </a:ext>
                </a:extLst>
              </p:cNvPr>
              <p:cNvSpPr txBox="1"/>
              <p:nvPr/>
            </p:nvSpPr>
            <p:spPr>
              <a:xfrm>
                <a:off x="6964568" y="1007037"/>
                <a:ext cx="993256" cy="544765"/>
              </a:xfrm>
              <a:prstGeom prst="rect">
                <a:avLst/>
              </a:prstGeom>
              <a:noFill/>
            </p:spPr>
            <p:txBody>
              <a:bodyPr wrap="none" rtlCol="0">
                <a:spAutoFit/>
              </a:body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load</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balance</a:t>
                </a:r>
              </a:p>
            </p:txBody>
          </p:sp>
        </p:grpSp>
        <p:cxnSp>
          <p:nvCxnSpPr>
            <p:cNvPr id="862" name="Straight Arrow Connector 861">
              <a:extLst>
                <a:ext uri="{FF2B5EF4-FFF2-40B4-BE49-F238E27FC236}">
                  <a16:creationId xmlns:a16="http://schemas.microsoft.com/office/drawing/2014/main" id="{7BDC462A-14A0-764C-A672-5D241FEED1DE}"/>
                </a:ext>
              </a:extLst>
            </p:cNvPr>
            <p:cNvCxnSpPr/>
            <p:nvPr/>
          </p:nvCxnSpPr>
          <p:spPr bwMode="auto">
            <a:xfrm flipV="1">
              <a:off x="8627245" y="1217948"/>
              <a:ext cx="0" cy="1248832"/>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63" name="Straight Arrow Connector 862">
              <a:extLst>
                <a:ext uri="{FF2B5EF4-FFF2-40B4-BE49-F238E27FC236}">
                  <a16:creationId xmlns:a16="http://schemas.microsoft.com/office/drawing/2014/main" id="{456B3B86-566B-B74B-A02C-E7472619477F}"/>
                </a:ext>
              </a:extLst>
            </p:cNvPr>
            <p:cNvCxnSpPr/>
            <p:nvPr/>
          </p:nvCxnSpPr>
          <p:spPr bwMode="auto">
            <a:xfrm>
              <a:off x="8652645" y="2966181"/>
              <a:ext cx="0" cy="1524424"/>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64" name="Straight Arrow Connector 863">
              <a:extLst>
                <a:ext uri="{FF2B5EF4-FFF2-40B4-BE49-F238E27FC236}">
                  <a16:creationId xmlns:a16="http://schemas.microsoft.com/office/drawing/2014/main" id="{8EE09DB2-3F15-2A46-A79B-D24A8CF3014A}"/>
                </a:ext>
              </a:extLst>
            </p:cNvPr>
            <p:cNvCxnSpPr/>
            <p:nvPr/>
          </p:nvCxnSpPr>
          <p:spPr bwMode="auto">
            <a:xfrm>
              <a:off x="8661016" y="5381629"/>
              <a:ext cx="0" cy="414864"/>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65" name="Straight Arrow Connector 864">
              <a:extLst>
                <a:ext uri="{FF2B5EF4-FFF2-40B4-BE49-F238E27FC236}">
                  <a16:creationId xmlns:a16="http://schemas.microsoft.com/office/drawing/2014/main" id="{602E5161-3933-E44A-A9CD-F172C848B87B}"/>
                </a:ext>
              </a:extLst>
            </p:cNvPr>
            <p:cNvCxnSpPr/>
            <p:nvPr/>
          </p:nvCxnSpPr>
          <p:spPr bwMode="auto">
            <a:xfrm flipV="1">
              <a:off x="8653320" y="4546025"/>
              <a:ext cx="0" cy="414864"/>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866" name="TextBox 399">
              <a:extLst>
                <a:ext uri="{FF2B5EF4-FFF2-40B4-BE49-F238E27FC236}">
                  <a16:creationId xmlns:a16="http://schemas.microsoft.com/office/drawing/2014/main" id="{7DE1AEF7-BBBD-CE47-95BE-236511149F52}"/>
                </a:ext>
              </a:extLst>
            </p:cNvPr>
            <p:cNvSpPr txBox="1">
              <a:spLocks noChangeArrowheads="1"/>
            </p:cNvSpPr>
            <p:nvPr/>
          </p:nvSpPr>
          <p:spPr bwMode="auto">
            <a:xfrm>
              <a:off x="6650715" y="4235599"/>
              <a:ext cx="1635889"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southbound API</a:t>
              </a:r>
            </a:p>
          </p:txBody>
        </p:sp>
        <p:sp>
          <p:nvSpPr>
            <p:cNvPr id="867" name="TextBox 399">
              <a:extLst>
                <a:ext uri="{FF2B5EF4-FFF2-40B4-BE49-F238E27FC236}">
                  <a16:creationId xmlns:a16="http://schemas.microsoft.com/office/drawing/2014/main" id="{033F372B-9E56-9B43-9893-2EBEDF887392}"/>
                </a:ext>
              </a:extLst>
            </p:cNvPr>
            <p:cNvSpPr txBox="1">
              <a:spLocks noChangeArrowheads="1"/>
            </p:cNvSpPr>
            <p:nvPr/>
          </p:nvSpPr>
          <p:spPr bwMode="auto">
            <a:xfrm>
              <a:off x="6646778" y="2717781"/>
              <a:ext cx="1635889"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northbound API</a:t>
              </a:r>
            </a:p>
          </p:txBody>
        </p:sp>
        <p:sp>
          <p:nvSpPr>
            <p:cNvPr id="868" name="TextBox 399">
              <a:extLst>
                <a:ext uri="{FF2B5EF4-FFF2-40B4-BE49-F238E27FC236}">
                  <a16:creationId xmlns:a16="http://schemas.microsoft.com/office/drawing/2014/main" id="{16B44057-72D3-5E46-935C-9EED28D7FDD3}"/>
                </a:ext>
              </a:extLst>
            </p:cNvPr>
            <p:cNvSpPr txBox="1">
              <a:spLocks noChangeArrowheads="1"/>
            </p:cNvSpPr>
            <p:nvPr/>
          </p:nvSpPr>
          <p:spPr bwMode="auto">
            <a:xfrm>
              <a:off x="5507651" y="5795718"/>
              <a:ext cx="2302688"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SDN-controlled switches</a:t>
              </a:r>
            </a:p>
          </p:txBody>
        </p:sp>
        <p:sp>
          <p:nvSpPr>
            <p:cNvPr id="869" name="TextBox 399">
              <a:extLst>
                <a:ext uri="{FF2B5EF4-FFF2-40B4-BE49-F238E27FC236}">
                  <a16:creationId xmlns:a16="http://schemas.microsoft.com/office/drawing/2014/main" id="{862C44EB-1706-6C4E-AFA2-ACADCAC1D4D1}"/>
                </a:ext>
              </a:extLst>
            </p:cNvPr>
            <p:cNvSpPr txBox="1">
              <a:spLocks noChangeArrowheads="1"/>
            </p:cNvSpPr>
            <p:nvPr/>
          </p:nvSpPr>
          <p:spPr bwMode="auto">
            <a:xfrm>
              <a:off x="5707907" y="910464"/>
              <a:ext cx="2381659"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network-control applications</a:t>
              </a:r>
            </a:p>
          </p:txBody>
        </p:sp>
      </p:grpSp>
      <p:sp>
        <p:nvSpPr>
          <p:cNvPr id="971" name="Rectangle 970">
            <a:extLst>
              <a:ext uri="{FF2B5EF4-FFF2-40B4-BE49-F238E27FC236}">
                <a16:creationId xmlns:a16="http://schemas.microsoft.com/office/drawing/2014/main" id="{CF79C9C5-C35F-9D4D-A4B3-C17F7845845A}"/>
              </a:ext>
            </a:extLst>
          </p:cNvPr>
          <p:cNvSpPr/>
          <p:nvPr/>
        </p:nvSpPr>
        <p:spPr bwMode="auto">
          <a:xfrm>
            <a:off x="6602169" y="1209232"/>
            <a:ext cx="4134334" cy="1797015"/>
          </a:xfrm>
          <a:prstGeom prst="rect">
            <a:avLst/>
          </a:prstGeom>
          <a:solidFill>
            <a:srgbClr val="FFFFFF">
              <a:alpha val="77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26" name="Rectangle 125">
            <a:extLst>
              <a:ext uri="{FF2B5EF4-FFF2-40B4-BE49-F238E27FC236}">
                <a16:creationId xmlns:a16="http://schemas.microsoft.com/office/drawing/2014/main" id="{C8ACC79C-3DA0-964D-9E40-DA4E67217D81}"/>
              </a:ext>
            </a:extLst>
          </p:cNvPr>
          <p:cNvSpPr/>
          <p:nvPr/>
        </p:nvSpPr>
        <p:spPr bwMode="auto">
          <a:xfrm>
            <a:off x="6929934" y="5060985"/>
            <a:ext cx="3767293" cy="1527705"/>
          </a:xfrm>
          <a:prstGeom prst="rect">
            <a:avLst/>
          </a:prstGeom>
          <a:solidFill>
            <a:srgbClr val="FFFFFF">
              <a:alpha val="77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Tree>
    <p:extLst>
      <p:ext uri="{BB962C8B-B14F-4D97-AF65-F5344CB8AC3E}">
        <p14:creationId xmlns:p14="http://schemas.microsoft.com/office/powerpoint/2010/main" val="3230296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50">
                                            <p:txEl>
                                              <p:pRg st="1" end="1"/>
                                            </p:txEl>
                                          </p:spTgt>
                                        </p:tgtEl>
                                        <p:attrNameLst>
                                          <p:attrName>style.visibility</p:attrName>
                                        </p:attrNameLst>
                                      </p:cBhvr>
                                      <p:to>
                                        <p:strVal val="visible"/>
                                      </p:to>
                                    </p:set>
                                    <p:animEffect transition="in" filter="dissolve">
                                      <p:cBhvr>
                                        <p:cTn id="7" dur="500"/>
                                        <p:tgtEl>
                                          <p:spTgt spid="85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50">
                                            <p:txEl>
                                              <p:pRg st="2" end="2"/>
                                            </p:txEl>
                                          </p:spTgt>
                                        </p:tgtEl>
                                        <p:attrNameLst>
                                          <p:attrName>style.visibility</p:attrName>
                                        </p:attrNameLst>
                                      </p:cBhvr>
                                      <p:to>
                                        <p:strVal val="visible"/>
                                      </p:to>
                                    </p:set>
                                    <p:animEffect transition="in" filter="dissolve">
                                      <p:cBhvr>
                                        <p:cTn id="12" dur="500"/>
                                        <p:tgtEl>
                                          <p:spTgt spid="85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50">
                                            <p:txEl>
                                              <p:pRg st="3" end="3"/>
                                            </p:txEl>
                                          </p:spTgt>
                                        </p:tgtEl>
                                        <p:attrNameLst>
                                          <p:attrName>style.visibility</p:attrName>
                                        </p:attrNameLst>
                                      </p:cBhvr>
                                      <p:to>
                                        <p:strVal val="visible"/>
                                      </p:to>
                                    </p:set>
                                    <p:animEffect transition="in" filter="dissolve">
                                      <p:cBhvr>
                                        <p:cTn id="17" dur="500"/>
                                        <p:tgtEl>
                                          <p:spTgt spid="850">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50">
                                            <p:txEl>
                                              <p:pRg st="4" end="4"/>
                                            </p:txEl>
                                          </p:spTgt>
                                        </p:tgtEl>
                                        <p:attrNameLst>
                                          <p:attrName>style.visibility</p:attrName>
                                        </p:attrNameLst>
                                      </p:cBhvr>
                                      <p:to>
                                        <p:strVal val="visible"/>
                                      </p:to>
                                    </p:set>
                                    <p:animEffect transition="in" filter="dissolve">
                                      <p:cBhvr>
                                        <p:cTn id="22" dur="500"/>
                                        <p:tgtEl>
                                          <p:spTgt spid="85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364139"/>
            <a:ext cx="10515600" cy="894622"/>
          </a:xfrm>
        </p:spPr>
        <p:txBody>
          <a:bodyPr>
            <a:normAutofit/>
          </a:bodyPr>
          <a:lstStyle/>
          <a:p>
            <a:r>
              <a:rPr lang="en-US" dirty="0"/>
              <a:t>Software defined networking (SDN)</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76</a:t>
            </a:fld>
            <a:endParaRPr lang="en-US" dirty="0"/>
          </a:p>
        </p:txBody>
      </p:sp>
      <p:sp>
        <p:nvSpPr>
          <p:cNvPr id="850" name="Content Placeholder 6">
            <a:extLst>
              <a:ext uri="{FF2B5EF4-FFF2-40B4-BE49-F238E27FC236}">
                <a16:creationId xmlns:a16="http://schemas.microsoft.com/office/drawing/2014/main" id="{BCBBA01E-E6B7-6244-BCD8-8FA9A6E5AB79}"/>
              </a:ext>
            </a:extLst>
          </p:cNvPr>
          <p:cNvSpPr txBox="1">
            <a:spLocks/>
          </p:cNvSpPr>
          <p:nvPr/>
        </p:nvSpPr>
        <p:spPr bwMode="auto">
          <a:xfrm>
            <a:off x="826718" y="1581356"/>
            <a:ext cx="5010411" cy="36140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None/>
            </a:pPr>
            <a:r>
              <a:rPr lang="en-US" sz="3200" dirty="0">
                <a:solidFill>
                  <a:srgbClr val="0000A8"/>
                </a:solidFill>
              </a:rPr>
              <a:t>network-control apps:</a:t>
            </a:r>
          </a:p>
          <a:p>
            <a:pPr>
              <a:lnSpc>
                <a:spcPct val="100000"/>
              </a:lnSpc>
            </a:pPr>
            <a:r>
              <a:rPr lang="en-US" dirty="0"/>
              <a:t>“brains” of control:  implement control functions using lower-level services, API provided by SDN controller</a:t>
            </a:r>
          </a:p>
          <a:p>
            <a:pPr>
              <a:lnSpc>
                <a:spcPct val="100000"/>
              </a:lnSpc>
            </a:pPr>
            <a:r>
              <a:rPr lang="en-US" i="1" dirty="0">
                <a:solidFill>
                  <a:srgbClr val="000000"/>
                </a:solidFill>
              </a:rPr>
              <a:t>unbundled: </a:t>
            </a:r>
            <a:r>
              <a:rPr lang="en-US" dirty="0"/>
              <a:t>can be provided by 3</a:t>
            </a:r>
            <a:r>
              <a:rPr lang="en-US" baseline="30000" dirty="0"/>
              <a:t>rd</a:t>
            </a:r>
            <a:r>
              <a:rPr lang="en-US" dirty="0"/>
              <a:t> party: distinct from routing vendor, or SDN controller</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endParaRPr>
          </a:p>
        </p:txBody>
      </p:sp>
      <p:grpSp>
        <p:nvGrpSpPr>
          <p:cNvPr id="851" name="Group 850">
            <a:extLst>
              <a:ext uri="{FF2B5EF4-FFF2-40B4-BE49-F238E27FC236}">
                <a16:creationId xmlns:a16="http://schemas.microsoft.com/office/drawing/2014/main" id="{CE55C0D3-06CC-DF41-88F6-A273370E03E8}"/>
              </a:ext>
            </a:extLst>
          </p:cNvPr>
          <p:cNvGrpSpPr/>
          <p:nvPr/>
        </p:nvGrpSpPr>
        <p:grpSpPr>
          <a:xfrm>
            <a:off x="6806501" y="1476134"/>
            <a:ext cx="3846765" cy="5169840"/>
            <a:chOff x="4990227" y="910464"/>
            <a:chExt cx="3846765" cy="5169840"/>
          </a:xfrm>
        </p:grpSpPr>
        <p:sp>
          <p:nvSpPr>
            <p:cNvPr id="852" name="TextBox 399">
              <a:extLst>
                <a:ext uri="{FF2B5EF4-FFF2-40B4-BE49-F238E27FC236}">
                  <a16:creationId xmlns:a16="http://schemas.microsoft.com/office/drawing/2014/main" id="{5EA34F1E-D60F-4E46-99D4-53221197BEEC}"/>
                </a:ext>
              </a:extLst>
            </p:cNvPr>
            <p:cNvSpPr txBox="1">
              <a:spLocks noChangeArrowheads="1"/>
            </p:cNvSpPr>
            <p:nvPr/>
          </p:nvSpPr>
          <p:spPr bwMode="auto">
            <a:xfrm>
              <a:off x="8518490" y="4936685"/>
              <a:ext cx="286930" cy="471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data</a:t>
              </a:r>
            </a:p>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plane</a:t>
              </a:r>
            </a:p>
          </p:txBody>
        </p:sp>
        <p:sp>
          <p:nvSpPr>
            <p:cNvPr id="853" name="TextBox 400">
              <a:extLst>
                <a:ext uri="{FF2B5EF4-FFF2-40B4-BE49-F238E27FC236}">
                  <a16:creationId xmlns:a16="http://schemas.microsoft.com/office/drawing/2014/main" id="{DE759E4F-F356-5946-9CC4-A4E5C9A1D6D9}"/>
                </a:ext>
              </a:extLst>
            </p:cNvPr>
            <p:cNvSpPr txBox="1">
              <a:spLocks noChangeArrowheads="1"/>
            </p:cNvSpPr>
            <p:nvPr/>
          </p:nvSpPr>
          <p:spPr bwMode="auto">
            <a:xfrm>
              <a:off x="8494972" y="2474327"/>
              <a:ext cx="342020" cy="471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control</a:t>
              </a:r>
            </a:p>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rPr>
                <a:t>plane</a:t>
              </a:r>
            </a:p>
          </p:txBody>
        </p:sp>
        <p:cxnSp>
          <p:nvCxnSpPr>
            <p:cNvPr id="854" name="Straight Connector 853">
              <a:extLst>
                <a:ext uri="{FF2B5EF4-FFF2-40B4-BE49-F238E27FC236}">
                  <a16:creationId xmlns:a16="http://schemas.microsoft.com/office/drawing/2014/main" id="{1A2102D6-7949-1844-8DED-B73B0057D3CF}"/>
                </a:ext>
              </a:extLst>
            </p:cNvPr>
            <p:cNvCxnSpPr/>
            <p:nvPr/>
          </p:nvCxnSpPr>
          <p:spPr bwMode="auto">
            <a:xfrm flipV="1">
              <a:off x="5272718" y="4529666"/>
              <a:ext cx="2791783" cy="14329"/>
            </a:xfrm>
            <a:prstGeom prst="line">
              <a:avLst/>
            </a:prstGeom>
            <a:noFill/>
            <a:ln w="25400" cap="flat" cmpd="sng" algn="ctr">
              <a:solidFill>
                <a:srgbClr val="000000"/>
              </a:solidFill>
              <a:prstDash val="dash"/>
            </a:ln>
            <a:effectLst/>
          </p:spPr>
        </p:cxnSp>
        <p:cxnSp>
          <p:nvCxnSpPr>
            <p:cNvPr id="855" name="Straight Connector 854">
              <a:extLst>
                <a:ext uri="{FF2B5EF4-FFF2-40B4-BE49-F238E27FC236}">
                  <a16:creationId xmlns:a16="http://schemas.microsoft.com/office/drawing/2014/main" id="{41F5119B-91DF-204A-A96B-FEEB6C0969E0}"/>
                </a:ext>
              </a:extLst>
            </p:cNvPr>
            <p:cNvCxnSpPr/>
            <p:nvPr/>
          </p:nvCxnSpPr>
          <p:spPr bwMode="auto">
            <a:xfrm flipV="1">
              <a:off x="5192283" y="2709335"/>
              <a:ext cx="3041550" cy="18563"/>
            </a:xfrm>
            <a:prstGeom prst="line">
              <a:avLst/>
            </a:prstGeom>
            <a:noFill/>
            <a:ln w="25400" cap="flat" cmpd="sng" algn="ctr">
              <a:solidFill>
                <a:srgbClr val="000000"/>
              </a:solidFill>
              <a:prstDash val="dash"/>
            </a:ln>
            <a:effectLst/>
          </p:spPr>
        </p:cxnSp>
        <p:grpSp>
          <p:nvGrpSpPr>
            <p:cNvPr id="856" name="Group 855">
              <a:extLst>
                <a:ext uri="{FF2B5EF4-FFF2-40B4-BE49-F238E27FC236}">
                  <a16:creationId xmlns:a16="http://schemas.microsoft.com/office/drawing/2014/main" id="{4A072938-7333-B54B-8E85-AA4AB0118ED1}"/>
                </a:ext>
              </a:extLst>
            </p:cNvPr>
            <p:cNvGrpSpPr/>
            <p:nvPr/>
          </p:nvGrpSpPr>
          <p:grpSpPr>
            <a:xfrm>
              <a:off x="5164667" y="4826000"/>
              <a:ext cx="2979208" cy="973667"/>
              <a:chOff x="2592388" y="5601756"/>
              <a:chExt cx="4027487" cy="939800"/>
            </a:xfrm>
          </p:grpSpPr>
          <p:sp>
            <p:nvSpPr>
              <p:cNvPr id="912" name="Freeform 2">
                <a:extLst>
                  <a:ext uri="{FF2B5EF4-FFF2-40B4-BE49-F238E27FC236}">
                    <a16:creationId xmlns:a16="http://schemas.microsoft.com/office/drawing/2014/main" id="{71DEC372-158B-D843-AAA9-4449502790F7}"/>
                  </a:ext>
                </a:extLst>
              </p:cNvPr>
              <p:cNvSpPr>
                <a:spLocks/>
              </p:cNvSpPr>
              <p:nvPr/>
            </p:nvSpPr>
            <p:spPr bwMode="auto">
              <a:xfrm>
                <a:off x="2592388" y="5601756"/>
                <a:ext cx="4027487" cy="939800"/>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cxnSp>
            <p:nvCxnSpPr>
              <p:cNvPr id="913" name="Straight Connector 912">
                <a:extLst>
                  <a:ext uri="{FF2B5EF4-FFF2-40B4-BE49-F238E27FC236}">
                    <a16:creationId xmlns:a16="http://schemas.microsoft.com/office/drawing/2014/main" id="{B0A5E970-BE5B-924E-8E27-2F517326B70B}"/>
                  </a:ext>
                </a:extLst>
              </p:cNvPr>
              <p:cNvCxnSpPr/>
              <p:nvPr/>
            </p:nvCxnSpPr>
            <p:spPr>
              <a:xfrm flipV="1">
                <a:off x="3262941" y="5752569"/>
                <a:ext cx="1316038" cy="131762"/>
              </a:xfrm>
              <a:prstGeom prst="line">
                <a:avLst/>
              </a:prstGeom>
              <a:noFill/>
              <a:ln w="12700" cap="flat" cmpd="sng" algn="ctr">
                <a:solidFill>
                  <a:srgbClr val="000000"/>
                </a:solidFill>
                <a:prstDash val="solid"/>
              </a:ln>
              <a:effectLst/>
            </p:spPr>
          </p:cxnSp>
          <p:cxnSp>
            <p:nvCxnSpPr>
              <p:cNvPr id="914" name="Straight Connector 913">
                <a:extLst>
                  <a:ext uri="{FF2B5EF4-FFF2-40B4-BE49-F238E27FC236}">
                    <a16:creationId xmlns:a16="http://schemas.microsoft.com/office/drawing/2014/main" id="{4BCA3B8C-279D-E840-87D5-1E0642D09387}"/>
                  </a:ext>
                </a:extLst>
              </p:cNvPr>
              <p:cNvCxnSpPr/>
              <p:nvPr/>
            </p:nvCxnSpPr>
            <p:spPr>
              <a:xfrm>
                <a:off x="3151816" y="5939894"/>
                <a:ext cx="2259013" cy="298450"/>
              </a:xfrm>
              <a:prstGeom prst="line">
                <a:avLst/>
              </a:prstGeom>
              <a:noFill/>
              <a:ln w="12700" cap="flat" cmpd="sng" algn="ctr">
                <a:solidFill>
                  <a:srgbClr val="000000"/>
                </a:solidFill>
                <a:prstDash val="solid"/>
              </a:ln>
              <a:effectLst/>
            </p:spPr>
          </p:cxnSp>
          <p:cxnSp>
            <p:nvCxnSpPr>
              <p:cNvPr id="915" name="Straight Connector 914">
                <a:extLst>
                  <a:ext uri="{FF2B5EF4-FFF2-40B4-BE49-F238E27FC236}">
                    <a16:creationId xmlns:a16="http://schemas.microsoft.com/office/drawing/2014/main" id="{CD10DAC3-DC6D-E045-A194-1C410416865B}"/>
                  </a:ext>
                </a:extLst>
              </p:cNvPr>
              <p:cNvCxnSpPr/>
              <p:nvPr/>
            </p:nvCxnSpPr>
            <p:spPr>
              <a:xfrm>
                <a:off x="3164516" y="6044669"/>
                <a:ext cx="714375" cy="276225"/>
              </a:xfrm>
              <a:prstGeom prst="line">
                <a:avLst/>
              </a:prstGeom>
              <a:noFill/>
              <a:ln w="12700" cap="flat" cmpd="sng" algn="ctr">
                <a:solidFill>
                  <a:srgbClr val="000000"/>
                </a:solidFill>
                <a:prstDash val="solid"/>
              </a:ln>
              <a:effectLst/>
            </p:spPr>
          </p:cxnSp>
          <p:cxnSp>
            <p:nvCxnSpPr>
              <p:cNvPr id="916" name="Straight Connector 915">
                <a:extLst>
                  <a:ext uri="{FF2B5EF4-FFF2-40B4-BE49-F238E27FC236}">
                    <a16:creationId xmlns:a16="http://schemas.microsoft.com/office/drawing/2014/main" id="{E2A8FB26-91FF-3E4C-8347-A2AE524A00A4}"/>
                  </a:ext>
                </a:extLst>
              </p:cNvPr>
              <p:cNvCxnSpPr/>
              <p:nvPr/>
            </p:nvCxnSpPr>
            <p:spPr>
              <a:xfrm flipV="1">
                <a:off x="4182104" y="6238344"/>
                <a:ext cx="1247775" cy="82550"/>
              </a:xfrm>
              <a:prstGeom prst="line">
                <a:avLst/>
              </a:prstGeom>
              <a:noFill/>
              <a:ln w="12700" cap="flat" cmpd="sng" algn="ctr">
                <a:solidFill>
                  <a:srgbClr val="000000"/>
                </a:solidFill>
                <a:prstDash val="solid"/>
              </a:ln>
              <a:effectLst/>
            </p:spPr>
          </p:cxnSp>
          <p:cxnSp>
            <p:nvCxnSpPr>
              <p:cNvPr id="917" name="Straight Connector 916">
                <a:extLst>
                  <a:ext uri="{FF2B5EF4-FFF2-40B4-BE49-F238E27FC236}">
                    <a16:creationId xmlns:a16="http://schemas.microsoft.com/office/drawing/2014/main" id="{FC84CD0A-6A0B-954A-A0C2-9433ED84E08F}"/>
                  </a:ext>
                </a:extLst>
              </p:cNvPr>
              <p:cNvCxnSpPr/>
              <p:nvPr/>
            </p:nvCxnSpPr>
            <p:spPr>
              <a:xfrm>
                <a:off x="4842504" y="5785906"/>
                <a:ext cx="1057275" cy="123825"/>
              </a:xfrm>
              <a:prstGeom prst="line">
                <a:avLst/>
              </a:prstGeom>
              <a:noFill/>
              <a:ln w="12700" cap="flat" cmpd="sng" algn="ctr">
                <a:solidFill>
                  <a:srgbClr val="000000"/>
                </a:solidFill>
                <a:prstDash val="solid"/>
              </a:ln>
              <a:effectLst/>
            </p:spPr>
          </p:cxnSp>
          <p:cxnSp>
            <p:nvCxnSpPr>
              <p:cNvPr id="918" name="Straight Connector 917">
                <a:extLst>
                  <a:ext uri="{FF2B5EF4-FFF2-40B4-BE49-F238E27FC236}">
                    <a16:creationId xmlns:a16="http://schemas.microsoft.com/office/drawing/2014/main" id="{F20F73DF-CC1A-414D-AA37-5C7FA5314FCC}"/>
                  </a:ext>
                </a:extLst>
              </p:cNvPr>
              <p:cNvCxnSpPr/>
              <p:nvPr/>
            </p:nvCxnSpPr>
            <p:spPr>
              <a:xfrm flipV="1">
                <a:off x="4126541" y="5939894"/>
                <a:ext cx="1790700" cy="298450"/>
              </a:xfrm>
              <a:prstGeom prst="line">
                <a:avLst/>
              </a:prstGeom>
              <a:noFill/>
              <a:ln w="12700" cap="flat" cmpd="sng" algn="ctr">
                <a:solidFill>
                  <a:srgbClr val="000000"/>
                </a:solidFill>
                <a:prstDash val="solid"/>
              </a:ln>
              <a:effectLst/>
            </p:spPr>
          </p:cxnSp>
          <p:cxnSp>
            <p:nvCxnSpPr>
              <p:cNvPr id="919" name="Straight Connector 918">
                <a:extLst>
                  <a:ext uri="{FF2B5EF4-FFF2-40B4-BE49-F238E27FC236}">
                    <a16:creationId xmlns:a16="http://schemas.microsoft.com/office/drawing/2014/main" id="{AC31F3CF-B52D-E042-B7DB-4F44E715F9A8}"/>
                  </a:ext>
                </a:extLst>
              </p:cNvPr>
              <p:cNvCxnSpPr/>
              <p:nvPr/>
            </p:nvCxnSpPr>
            <p:spPr>
              <a:xfrm flipV="1">
                <a:off x="5453691" y="5968469"/>
                <a:ext cx="588963" cy="269875"/>
              </a:xfrm>
              <a:prstGeom prst="line">
                <a:avLst/>
              </a:prstGeom>
              <a:noFill/>
              <a:ln w="12700" cap="flat" cmpd="sng" algn="ctr">
                <a:solidFill>
                  <a:srgbClr val="000000"/>
                </a:solidFill>
                <a:prstDash val="solid"/>
              </a:ln>
              <a:effectLst/>
            </p:spPr>
          </p:cxnSp>
          <p:cxnSp>
            <p:nvCxnSpPr>
              <p:cNvPr id="920" name="Straight Connector 919">
                <a:extLst>
                  <a:ext uri="{FF2B5EF4-FFF2-40B4-BE49-F238E27FC236}">
                    <a16:creationId xmlns:a16="http://schemas.microsoft.com/office/drawing/2014/main" id="{48C7DC80-D2A7-B248-9A8F-1B651F5CEB39}"/>
                  </a:ext>
                </a:extLst>
              </p:cNvPr>
              <p:cNvCxnSpPr/>
              <p:nvPr/>
            </p:nvCxnSpPr>
            <p:spPr>
              <a:xfrm>
                <a:off x="4596441" y="5752569"/>
                <a:ext cx="814388" cy="401637"/>
              </a:xfrm>
              <a:prstGeom prst="line">
                <a:avLst/>
              </a:prstGeom>
              <a:noFill/>
              <a:ln w="12700" cap="flat" cmpd="sng" algn="ctr">
                <a:solidFill>
                  <a:srgbClr val="000000"/>
                </a:solidFill>
                <a:prstDash val="solid"/>
              </a:ln>
              <a:effectLst/>
            </p:spPr>
          </p:cxnSp>
          <p:grpSp>
            <p:nvGrpSpPr>
              <p:cNvPr id="921" name="Group 347">
                <a:extLst>
                  <a:ext uri="{FF2B5EF4-FFF2-40B4-BE49-F238E27FC236}">
                    <a16:creationId xmlns:a16="http://schemas.microsoft.com/office/drawing/2014/main" id="{A2DC2A2D-4327-FB49-8F37-6B6A7EBE1D0E}"/>
                  </a:ext>
                </a:extLst>
              </p:cNvPr>
              <p:cNvGrpSpPr>
                <a:grpSpLocks/>
              </p:cNvGrpSpPr>
              <p:nvPr/>
            </p:nvGrpSpPr>
            <p:grpSpPr bwMode="auto">
              <a:xfrm>
                <a:off x="5856401" y="5796097"/>
                <a:ext cx="588970" cy="242608"/>
                <a:chOff x="1871277" y="1576300"/>
                <a:chExt cx="1128371" cy="437861"/>
              </a:xfrm>
            </p:grpSpPr>
            <p:sp>
              <p:nvSpPr>
                <p:cNvPr id="962" name="Oval 961">
                  <a:extLst>
                    <a:ext uri="{FF2B5EF4-FFF2-40B4-BE49-F238E27FC236}">
                      <a16:creationId xmlns:a16="http://schemas.microsoft.com/office/drawing/2014/main" id="{9B6F5CD8-4D1E-1A4F-9507-95200A73998A}"/>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3" name="Rectangle 962">
                  <a:extLst>
                    <a:ext uri="{FF2B5EF4-FFF2-40B4-BE49-F238E27FC236}">
                      <a16:creationId xmlns:a16="http://schemas.microsoft.com/office/drawing/2014/main" id="{C28B8F5B-8431-1A46-AAE4-9B0ED530F2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4" name="Oval 963">
                  <a:extLst>
                    <a:ext uri="{FF2B5EF4-FFF2-40B4-BE49-F238E27FC236}">
                      <a16:creationId xmlns:a16="http://schemas.microsoft.com/office/drawing/2014/main" id="{F1F79620-841F-DD4E-87FC-51E7153EC005}"/>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5" name="Freeform 964">
                  <a:extLst>
                    <a:ext uri="{FF2B5EF4-FFF2-40B4-BE49-F238E27FC236}">
                      <a16:creationId xmlns:a16="http://schemas.microsoft.com/office/drawing/2014/main" id="{E98A7BEC-9D56-6B49-8125-0F5CDE1FC0B8}"/>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6" name="Freeform 965">
                  <a:extLst>
                    <a:ext uri="{FF2B5EF4-FFF2-40B4-BE49-F238E27FC236}">
                      <a16:creationId xmlns:a16="http://schemas.microsoft.com/office/drawing/2014/main" id="{6905DB74-EB71-3644-AC3F-2EDDA70861AB}"/>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62D3DDB5-3EA7-214C-8C31-BA38971C9A74}"/>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8" name="Freeform 967">
                  <a:extLst>
                    <a:ext uri="{FF2B5EF4-FFF2-40B4-BE49-F238E27FC236}">
                      <a16:creationId xmlns:a16="http://schemas.microsoft.com/office/drawing/2014/main" id="{B71B4E2A-E351-6C49-9DFD-6BB4843D451F}"/>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9" name="Straight Connector 968">
                  <a:extLst>
                    <a:ext uri="{FF2B5EF4-FFF2-40B4-BE49-F238E27FC236}">
                      <a16:creationId xmlns:a16="http://schemas.microsoft.com/office/drawing/2014/main" id="{7146C111-B5B3-8141-95C1-2CADFE9B32BF}"/>
                    </a:ext>
                  </a:extLst>
                </p:cNvPr>
                <p:cNvCxnSpPr>
                  <a:endCxn id="964"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70" name="Straight Connector 969">
                  <a:extLst>
                    <a:ext uri="{FF2B5EF4-FFF2-40B4-BE49-F238E27FC236}">
                      <a16:creationId xmlns:a16="http://schemas.microsoft.com/office/drawing/2014/main" id="{DFA6A355-A08F-F241-92FA-D0E6992CE4F5}"/>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2" name="Group 347">
                <a:extLst>
                  <a:ext uri="{FF2B5EF4-FFF2-40B4-BE49-F238E27FC236}">
                    <a16:creationId xmlns:a16="http://schemas.microsoft.com/office/drawing/2014/main" id="{46EDC75E-59E6-4645-85A7-E2C58E545181}"/>
                  </a:ext>
                </a:extLst>
              </p:cNvPr>
              <p:cNvGrpSpPr>
                <a:grpSpLocks/>
              </p:cNvGrpSpPr>
              <p:nvPr/>
            </p:nvGrpSpPr>
            <p:grpSpPr bwMode="auto">
              <a:xfrm>
                <a:off x="4375328" y="5654000"/>
                <a:ext cx="588970" cy="242608"/>
                <a:chOff x="1871277" y="1576300"/>
                <a:chExt cx="1128371" cy="437861"/>
              </a:xfrm>
            </p:grpSpPr>
            <p:sp>
              <p:nvSpPr>
                <p:cNvPr id="953" name="Oval 952">
                  <a:extLst>
                    <a:ext uri="{FF2B5EF4-FFF2-40B4-BE49-F238E27FC236}">
                      <a16:creationId xmlns:a16="http://schemas.microsoft.com/office/drawing/2014/main" id="{9DACA189-A149-9949-BCF3-95B569BB6477}"/>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54" name="Rectangle 953">
                  <a:extLst>
                    <a:ext uri="{FF2B5EF4-FFF2-40B4-BE49-F238E27FC236}">
                      <a16:creationId xmlns:a16="http://schemas.microsoft.com/office/drawing/2014/main" id="{08EC0937-ACA9-3840-8439-8223BB848980}"/>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5" name="Oval 954">
                  <a:extLst>
                    <a:ext uri="{FF2B5EF4-FFF2-40B4-BE49-F238E27FC236}">
                      <a16:creationId xmlns:a16="http://schemas.microsoft.com/office/drawing/2014/main" id="{E17B98F5-9CEF-6F4F-BBA9-BB8DE0D91B36}"/>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56" name="Freeform 955">
                  <a:extLst>
                    <a:ext uri="{FF2B5EF4-FFF2-40B4-BE49-F238E27FC236}">
                      <a16:creationId xmlns:a16="http://schemas.microsoft.com/office/drawing/2014/main" id="{61234B09-DC44-7342-A70C-06AC8A581E23}"/>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7" name="Freeform 956">
                  <a:extLst>
                    <a:ext uri="{FF2B5EF4-FFF2-40B4-BE49-F238E27FC236}">
                      <a16:creationId xmlns:a16="http://schemas.microsoft.com/office/drawing/2014/main" id="{03AF34FD-E240-F04C-9158-920D29213255}"/>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8" name="Freeform 957">
                  <a:extLst>
                    <a:ext uri="{FF2B5EF4-FFF2-40B4-BE49-F238E27FC236}">
                      <a16:creationId xmlns:a16="http://schemas.microsoft.com/office/drawing/2014/main" id="{526E50F3-60FD-0E45-BC3A-3C6066FB7D8A}"/>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9" name="Freeform 958">
                  <a:extLst>
                    <a:ext uri="{FF2B5EF4-FFF2-40B4-BE49-F238E27FC236}">
                      <a16:creationId xmlns:a16="http://schemas.microsoft.com/office/drawing/2014/main" id="{FEE1E3A7-C090-734C-9180-457004D9D039}"/>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0" name="Straight Connector 959">
                  <a:extLst>
                    <a:ext uri="{FF2B5EF4-FFF2-40B4-BE49-F238E27FC236}">
                      <a16:creationId xmlns:a16="http://schemas.microsoft.com/office/drawing/2014/main" id="{99A3F99A-570C-8A42-9492-3585D770DA95}"/>
                    </a:ext>
                  </a:extLst>
                </p:cNvPr>
                <p:cNvCxnSpPr>
                  <a:endCxn id="955"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61" name="Straight Connector 960">
                  <a:extLst>
                    <a:ext uri="{FF2B5EF4-FFF2-40B4-BE49-F238E27FC236}">
                      <a16:creationId xmlns:a16="http://schemas.microsoft.com/office/drawing/2014/main" id="{5F18512F-CA24-4444-95DF-016FA49178DB}"/>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3" name="Group 347">
                <a:extLst>
                  <a:ext uri="{FF2B5EF4-FFF2-40B4-BE49-F238E27FC236}">
                    <a16:creationId xmlns:a16="http://schemas.microsoft.com/office/drawing/2014/main" id="{4B02C431-99D3-6D48-8159-7B4877B83ADD}"/>
                  </a:ext>
                </a:extLst>
              </p:cNvPr>
              <p:cNvGrpSpPr>
                <a:grpSpLocks/>
              </p:cNvGrpSpPr>
              <p:nvPr/>
            </p:nvGrpSpPr>
            <p:grpSpPr bwMode="auto">
              <a:xfrm>
                <a:off x="2848241" y="5847813"/>
                <a:ext cx="588970" cy="242608"/>
                <a:chOff x="1871277" y="1576300"/>
                <a:chExt cx="1128371" cy="437861"/>
              </a:xfrm>
            </p:grpSpPr>
            <p:sp>
              <p:nvSpPr>
                <p:cNvPr id="944" name="Oval 943">
                  <a:extLst>
                    <a:ext uri="{FF2B5EF4-FFF2-40B4-BE49-F238E27FC236}">
                      <a16:creationId xmlns:a16="http://schemas.microsoft.com/office/drawing/2014/main" id="{0FF0DF6F-D87B-2346-B35F-0DD610115E22}"/>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5" name="Rectangle 944">
                  <a:extLst>
                    <a:ext uri="{FF2B5EF4-FFF2-40B4-BE49-F238E27FC236}">
                      <a16:creationId xmlns:a16="http://schemas.microsoft.com/office/drawing/2014/main" id="{0A88A3D0-6A43-9C4F-B2B8-C62A5B975479}"/>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6" name="Oval 945">
                  <a:extLst>
                    <a:ext uri="{FF2B5EF4-FFF2-40B4-BE49-F238E27FC236}">
                      <a16:creationId xmlns:a16="http://schemas.microsoft.com/office/drawing/2014/main" id="{A97EE425-A6D3-754D-B745-A46539A9BCE9}"/>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D4B205B1-4191-B84B-8CA4-DD171806AD2E}"/>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8" name="Freeform 947">
                  <a:extLst>
                    <a:ext uri="{FF2B5EF4-FFF2-40B4-BE49-F238E27FC236}">
                      <a16:creationId xmlns:a16="http://schemas.microsoft.com/office/drawing/2014/main" id="{1BBBF1EF-3ED2-5848-B3F0-7F8463BE28C7}"/>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9" name="Freeform 948">
                  <a:extLst>
                    <a:ext uri="{FF2B5EF4-FFF2-40B4-BE49-F238E27FC236}">
                      <a16:creationId xmlns:a16="http://schemas.microsoft.com/office/drawing/2014/main" id="{AE727D85-0B80-AB43-A858-E12A22DEF74E}"/>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0" name="Freeform 949">
                  <a:extLst>
                    <a:ext uri="{FF2B5EF4-FFF2-40B4-BE49-F238E27FC236}">
                      <a16:creationId xmlns:a16="http://schemas.microsoft.com/office/drawing/2014/main" id="{E087DF11-E1FC-A24A-A90A-56EFAAF5ED33}"/>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1" name="Straight Connector 950">
                  <a:extLst>
                    <a:ext uri="{FF2B5EF4-FFF2-40B4-BE49-F238E27FC236}">
                      <a16:creationId xmlns:a16="http://schemas.microsoft.com/office/drawing/2014/main" id="{63B2769E-5BF0-4C43-BDCD-E08BBCA40A60}"/>
                    </a:ext>
                  </a:extLst>
                </p:cNvPr>
                <p:cNvCxnSpPr>
                  <a:endCxn id="946"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52" name="Straight Connector 951">
                  <a:extLst>
                    <a:ext uri="{FF2B5EF4-FFF2-40B4-BE49-F238E27FC236}">
                      <a16:creationId xmlns:a16="http://schemas.microsoft.com/office/drawing/2014/main" id="{D9643885-03AC-8C44-B9B3-97EEFAB93F73}"/>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4" name="Group 347">
                <a:extLst>
                  <a:ext uri="{FF2B5EF4-FFF2-40B4-BE49-F238E27FC236}">
                    <a16:creationId xmlns:a16="http://schemas.microsoft.com/office/drawing/2014/main" id="{59383640-B92E-3B49-9F91-B00C1816C4B2}"/>
                  </a:ext>
                </a:extLst>
              </p:cNvPr>
              <p:cNvGrpSpPr>
                <a:grpSpLocks/>
              </p:cNvGrpSpPr>
              <p:nvPr/>
            </p:nvGrpSpPr>
            <p:grpSpPr bwMode="auto">
              <a:xfrm>
                <a:off x="5166757" y="6114152"/>
                <a:ext cx="588970" cy="242608"/>
                <a:chOff x="1871277" y="1576300"/>
                <a:chExt cx="1128371" cy="437861"/>
              </a:xfrm>
            </p:grpSpPr>
            <p:sp>
              <p:nvSpPr>
                <p:cNvPr id="935" name="Oval 934">
                  <a:extLst>
                    <a:ext uri="{FF2B5EF4-FFF2-40B4-BE49-F238E27FC236}">
                      <a16:creationId xmlns:a16="http://schemas.microsoft.com/office/drawing/2014/main" id="{5018BF36-5D40-234D-B43E-166D4365DFC7}"/>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36" name="Rectangle 935">
                  <a:extLst>
                    <a:ext uri="{FF2B5EF4-FFF2-40B4-BE49-F238E27FC236}">
                      <a16:creationId xmlns:a16="http://schemas.microsoft.com/office/drawing/2014/main" id="{F3CF2F53-1F91-DA4A-B9DD-A5E958F02DF9}"/>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7" name="Oval 936">
                  <a:extLst>
                    <a:ext uri="{FF2B5EF4-FFF2-40B4-BE49-F238E27FC236}">
                      <a16:creationId xmlns:a16="http://schemas.microsoft.com/office/drawing/2014/main" id="{DE201E6A-02EE-B14D-8F1B-DC21CC87BE80}"/>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38" name="Freeform 937">
                  <a:extLst>
                    <a:ext uri="{FF2B5EF4-FFF2-40B4-BE49-F238E27FC236}">
                      <a16:creationId xmlns:a16="http://schemas.microsoft.com/office/drawing/2014/main" id="{FB05CF2E-83B0-2640-93AB-853D8763B115}"/>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9" name="Freeform 938">
                  <a:extLst>
                    <a:ext uri="{FF2B5EF4-FFF2-40B4-BE49-F238E27FC236}">
                      <a16:creationId xmlns:a16="http://schemas.microsoft.com/office/drawing/2014/main" id="{E2067AB0-285F-1D49-84B3-34E74A8258AC}"/>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0" name="Freeform 939">
                  <a:extLst>
                    <a:ext uri="{FF2B5EF4-FFF2-40B4-BE49-F238E27FC236}">
                      <a16:creationId xmlns:a16="http://schemas.microsoft.com/office/drawing/2014/main" id="{E1588A39-233E-9A43-89F2-A2C023D3DD50}"/>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1" name="Freeform 940">
                  <a:extLst>
                    <a:ext uri="{FF2B5EF4-FFF2-40B4-BE49-F238E27FC236}">
                      <a16:creationId xmlns:a16="http://schemas.microsoft.com/office/drawing/2014/main" id="{7E4670CD-E442-5648-B94B-92AF3B894755}"/>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2" name="Straight Connector 941">
                  <a:extLst>
                    <a:ext uri="{FF2B5EF4-FFF2-40B4-BE49-F238E27FC236}">
                      <a16:creationId xmlns:a16="http://schemas.microsoft.com/office/drawing/2014/main" id="{759AD6F2-B641-0B45-9023-2F9E18420F9E}"/>
                    </a:ext>
                  </a:extLst>
                </p:cNvPr>
                <p:cNvCxnSpPr>
                  <a:endCxn id="937"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43" name="Straight Connector 942">
                  <a:extLst>
                    <a:ext uri="{FF2B5EF4-FFF2-40B4-BE49-F238E27FC236}">
                      <a16:creationId xmlns:a16="http://schemas.microsoft.com/office/drawing/2014/main" id="{BD308E44-0EFE-944D-83E1-D1B7C02C2983}"/>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925" name="Group 347">
                <a:extLst>
                  <a:ext uri="{FF2B5EF4-FFF2-40B4-BE49-F238E27FC236}">
                    <a16:creationId xmlns:a16="http://schemas.microsoft.com/office/drawing/2014/main" id="{885312C2-0E07-194B-BEF1-237808F2C1B0}"/>
                  </a:ext>
                </a:extLst>
              </p:cNvPr>
              <p:cNvGrpSpPr>
                <a:grpSpLocks/>
              </p:cNvGrpSpPr>
              <p:nvPr/>
            </p:nvGrpSpPr>
            <p:grpSpPr bwMode="auto">
              <a:xfrm>
                <a:off x="3704088" y="6206732"/>
                <a:ext cx="588970" cy="242608"/>
                <a:chOff x="1871277" y="1576300"/>
                <a:chExt cx="1128371" cy="437861"/>
              </a:xfrm>
            </p:grpSpPr>
            <p:sp>
              <p:nvSpPr>
                <p:cNvPr id="926" name="Oval 925">
                  <a:extLst>
                    <a:ext uri="{FF2B5EF4-FFF2-40B4-BE49-F238E27FC236}">
                      <a16:creationId xmlns:a16="http://schemas.microsoft.com/office/drawing/2014/main" id="{DB1F6E96-DE25-304B-B7D0-FD1D59509C9D}"/>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27" name="Rectangle 926">
                  <a:extLst>
                    <a:ext uri="{FF2B5EF4-FFF2-40B4-BE49-F238E27FC236}">
                      <a16:creationId xmlns:a16="http://schemas.microsoft.com/office/drawing/2014/main" id="{C6F722AF-47B6-754C-8E9E-EFEB45831A89}"/>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8" name="Oval 927">
                  <a:extLst>
                    <a:ext uri="{FF2B5EF4-FFF2-40B4-BE49-F238E27FC236}">
                      <a16:creationId xmlns:a16="http://schemas.microsoft.com/office/drawing/2014/main" id="{B7EFF65E-E3E4-7743-90E8-6E0DED7FF48C}"/>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A6419AFD-CC26-B146-A541-B565AEA3805C}"/>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0147F8D3-CAD7-8542-B967-4F72DDDE3A54}"/>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AAF1E1A5-D576-1A4A-9BFD-6C323830CFC5}"/>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2" name="Freeform 931">
                  <a:extLst>
                    <a:ext uri="{FF2B5EF4-FFF2-40B4-BE49-F238E27FC236}">
                      <a16:creationId xmlns:a16="http://schemas.microsoft.com/office/drawing/2014/main" id="{00B23D7F-A468-7B41-B882-C74692A46B5A}"/>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3" name="Straight Connector 932">
                  <a:extLst>
                    <a:ext uri="{FF2B5EF4-FFF2-40B4-BE49-F238E27FC236}">
                      <a16:creationId xmlns:a16="http://schemas.microsoft.com/office/drawing/2014/main" id="{A710DADF-5A66-4E4D-9212-3DB6E5790B57}"/>
                    </a:ext>
                  </a:extLst>
                </p:cNvPr>
                <p:cNvCxnSpPr>
                  <a:endCxn id="928"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934" name="Straight Connector 933">
                  <a:extLst>
                    <a:ext uri="{FF2B5EF4-FFF2-40B4-BE49-F238E27FC236}">
                      <a16:creationId xmlns:a16="http://schemas.microsoft.com/office/drawing/2014/main" id="{59A3775F-4767-2F47-9662-6CCEC729A7A8}"/>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grpSp>
          <p:nvGrpSpPr>
            <p:cNvPr id="857" name="Group 856">
              <a:extLst>
                <a:ext uri="{FF2B5EF4-FFF2-40B4-BE49-F238E27FC236}">
                  <a16:creationId xmlns:a16="http://schemas.microsoft.com/office/drawing/2014/main" id="{54A52462-5258-B74E-939D-5568EFF6BF9A}"/>
                </a:ext>
              </a:extLst>
            </p:cNvPr>
            <p:cNvGrpSpPr/>
            <p:nvPr/>
          </p:nvGrpSpPr>
          <p:grpSpPr>
            <a:xfrm>
              <a:off x="4990227" y="3046752"/>
              <a:ext cx="3116606" cy="1053561"/>
              <a:chOff x="4990227" y="2877416"/>
              <a:chExt cx="3116606" cy="1053561"/>
            </a:xfrm>
          </p:grpSpPr>
          <p:sp>
            <p:nvSpPr>
              <p:cNvPr id="876" name="Rectangle 875">
                <a:extLst>
                  <a:ext uri="{FF2B5EF4-FFF2-40B4-BE49-F238E27FC236}">
                    <a16:creationId xmlns:a16="http://schemas.microsoft.com/office/drawing/2014/main" id="{A13ADE3B-72C2-1D43-B7E3-53ACC236F401}"/>
                  </a:ext>
                </a:extLst>
              </p:cNvPr>
              <p:cNvSpPr/>
              <p:nvPr/>
            </p:nvSpPr>
            <p:spPr bwMode="auto">
              <a:xfrm>
                <a:off x="5418665" y="2913389"/>
                <a:ext cx="2688168" cy="1017588"/>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7" name="Freeform 876">
                <a:extLst>
                  <a:ext uri="{FF2B5EF4-FFF2-40B4-BE49-F238E27FC236}">
                    <a16:creationId xmlns:a16="http://schemas.microsoft.com/office/drawing/2014/main" id="{8479C132-9D4A-964F-A8E8-7EB2EAA9863B}"/>
                  </a:ext>
                </a:extLst>
              </p:cNvPr>
              <p:cNvSpPr/>
              <p:nvPr/>
            </p:nvSpPr>
            <p:spPr bwMode="auto">
              <a:xfrm>
                <a:off x="5218221" y="2877416"/>
                <a:ext cx="213773" cy="102816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20385 w 220240"/>
                  <a:gd name="connsiteY0" fmla="*/ 745656 h 1058154"/>
                  <a:gd name="connsiteX1" fmla="*/ 214305 w 220240"/>
                  <a:gd name="connsiteY1" fmla="*/ 0 h 1058154"/>
                  <a:gd name="connsiteX2" fmla="*/ 220240 w 220240"/>
                  <a:gd name="connsiteY2" fmla="*/ 1027869 h 1058154"/>
                  <a:gd name="connsiteX3" fmla="*/ 68 w 220240"/>
                  <a:gd name="connsiteY3" fmla="*/ 986902 h 1058154"/>
                  <a:gd name="connsiteX4" fmla="*/ 20385 w 220240"/>
                  <a:gd name="connsiteY4" fmla="*/ 745656 h 1058154"/>
                  <a:gd name="connsiteX0" fmla="*/ 20385 w 220240"/>
                  <a:gd name="connsiteY0" fmla="*/ 745656 h 1068836"/>
                  <a:gd name="connsiteX1" fmla="*/ 214305 w 220240"/>
                  <a:gd name="connsiteY1" fmla="*/ 0 h 1068836"/>
                  <a:gd name="connsiteX2" fmla="*/ 220240 w 220240"/>
                  <a:gd name="connsiteY2" fmla="*/ 1027869 h 1068836"/>
                  <a:gd name="connsiteX3" fmla="*/ 68 w 220240"/>
                  <a:gd name="connsiteY3" fmla="*/ 986902 h 1068836"/>
                  <a:gd name="connsiteX4" fmla="*/ 20385 w 220240"/>
                  <a:gd name="connsiteY4" fmla="*/ 745656 h 1068836"/>
                  <a:gd name="connsiteX0" fmla="*/ 15446 w 215301"/>
                  <a:gd name="connsiteY0" fmla="*/ 745656 h 1057581"/>
                  <a:gd name="connsiteX1" fmla="*/ 209366 w 215301"/>
                  <a:gd name="connsiteY1" fmla="*/ 0 h 1057581"/>
                  <a:gd name="connsiteX2" fmla="*/ 215301 w 215301"/>
                  <a:gd name="connsiteY2" fmla="*/ 1027869 h 1057581"/>
                  <a:gd name="connsiteX3" fmla="*/ 87 w 215301"/>
                  <a:gd name="connsiteY3" fmla="*/ 888484 h 1057581"/>
                  <a:gd name="connsiteX4" fmla="*/ 15446 w 215301"/>
                  <a:gd name="connsiteY4" fmla="*/ 745656 h 1057581"/>
                  <a:gd name="connsiteX0" fmla="*/ 15446 w 215301"/>
                  <a:gd name="connsiteY0" fmla="*/ 745656 h 1063397"/>
                  <a:gd name="connsiteX1" fmla="*/ 209366 w 215301"/>
                  <a:gd name="connsiteY1" fmla="*/ 0 h 1063397"/>
                  <a:gd name="connsiteX2" fmla="*/ 215301 w 215301"/>
                  <a:gd name="connsiteY2" fmla="*/ 1027869 h 1063397"/>
                  <a:gd name="connsiteX3" fmla="*/ 87 w 215301"/>
                  <a:gd name="connsiteY3" fmla="*/ 888484 h 1063397"/>
                  <a:gd name="connsiteX4" fmla="*/ 15446 w 215301"/>
                  <a:gd name="connsiteY4" fmla="*/ 745656 h 1063397"/>
                  <a:gd name="connsiteX0" fmla="*/ 15446 w 215301"/>
                  <a:gd name="connsiteY0" fmla="*/ 745656 h 1027869"/>
                  <a:gd name="connsiteX1" fmla="*/ 209366 w 215301"/>
                  <a:gd name="connsiteY1" fmla="*/ 0 h 1027869"/>
                  <a:gd name="connsiteX2" fmla="*/ 215301 w 215301"/>
                  <a:gd name="connsiteY2" fmla="*/ 1027869 h 1027869"/>
                  <a:gd name="connsiteX3" fmla="*/ 87 w 215301"/>
                  <a:gd name="connsiteY3" fmla="*/ 888484 h 1027869"/>
                  <a:gd name="connsiteX4" fmla="*/ 15446 w 215301"/>
                  <a:gd name="connsiteY4" fmla="*/ 745656 h 1027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301" h="1027869">
                    <a:moveTo>
                      <a:pt x="15446" y="745656"/>
                    </a:moveTo>
                    <a:lnTo>
                      <a:pt x="209366" y="0"/>
                    </a:lnTo>
                    <a:cubicBezTo>
                      <a:pt x="211344" y="342623"/>
                      <a:pt x="213323" y="685246"/>
                      <a:pt x="215301" y="1027869"/>
                    </a:cubicBezTo>
                    <a:cubicBezTo>
                      <a:pt x="115469" y="960083"/>
                      <a:pt x="99918" y="931665"/>
                      <a:pt x="87" y="888484"/>
                    </a:cubicBezTo>
                    <a:cubicBezTo>
                      <a:pt x="-1403" y="675204"/>
                      <a:pt x="16936" y="958936"/>
                      <a:pt x="15446"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78" name="Group 950">
                <a:extLst>
                  <a:ext uri="{FF2B5EF4-FFF2-40B4-BE49-F238E27FC236}">
                    <a16:creationId xmlns:a16="http://schemas.microsoft.com/office/drawing/2014/main" id="{6265B51A-C625-0E46-B1CD-1B0CC4EAE2DF}"/>
                  </a:ext>
                </a:extLst>
              </p:cNvPr>
              <p:cNvGrpSpPr>
                <a:grpSpLocks/>
              </p:cNvGrpSpPr>
              <p:nvPr/>
            </p:nvGrpSpPr>
            <p:grpSpPr bwMode="auto">
              <a:xfrm>
                <a:off x="4990227" y="3351862"/>
                <a:ext cx="251561" cy="564103"/>
                <a:chOff x="4140" y="429"/>
                <a:chExt cx="1425" cy="2396"/>
              </a:xfrm>
            </p:grpSpPr>
            <p:sp>
              <p:nvSpPr>
                <p:cNvPr id="880" name="Freeform 951">
                  <a:extLst>
                    <a:ext uri="{FF2B5EF4-FFF2-40B4-BE49-F238E27FC236}">
                      <a16:creationId xmlns:a16="http://schemas.microsoft.com/office/drawing/2014/main" id="{A5BA354F-B231-C647-9049-264E94760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1" name="Rectangle 952">
                  <a:extLst>
                    <a:ext uri="{FF2B5EF4-FFF2-40B4-BE49-F238E27FC236}">
                      <a16:creationId xmlns:a16="http://schemas.microsoft.com/office/drawing/2014/main" id="{4CD802A5-F6DB-4B4A-9C9B-E57940A6AE2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2" name="Freeform 953">
                  <a:extLst>
                    <a:ext uri="{FF2B5EF4-FFF2-40B4-BE49-F238E27FC236}">
                      <a16:creationId xmlns:a16="http://schemas.microsoft.com/office/drawing/2014/main" id="{79259F7C-2EC8-F74E-9E7F-4095E5E5CFD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3" name="Freeform 954">
                  <a:extLst>
                    <a:ext uri="{FF2B5EF4-FFF2-40B4-BE49-F238E27FC236}">
                      <a16:creationId xmlns:a16="http://schemas.microsoft.com/office/drawing/2014/main" id="{451FA157-6D0F-9145-8122-26E1DA1A236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4" name="Rectangle 955">
                  <a:extLst>
                    <a:ext uri="{FF2B5EF4-FFF2-40B4-BE49-F238E27FC236}">
                      <a16:creationId xmlns:a16="http://schemas.microsoft.com/office/drawing/2014/main" id="{C2607605-6DA4-EE4D-8DD3-849C75A05671}"/>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85" name="Group 956">
                  <a:extLst>
                    <a:ext uri="{FF2B5EF4-FFF2-40B4-BE49-F238E27FC236}">
                      <a16:creationId xmlns:a16="http://schemas.microsoft.com/office/drawing/2014/main" id="{9869AF7B-AAFD-8D4B-8E7F-90CCD3755626}"/>
                    </a:ext>
                  </a:extLst>
                </p:cNvPr>
                <p:cNvGrpSpPr>
                  <a:grpSpLocks/>
                </p:cNvGrpSpPr>
                <p:nvPr/>
              </p:nvGrpSpPr>
              <p:grpSpPr bwMode="auto">
                <a:xfrm>
                  <a:off x="4749" y="668"/>
                  <a:ext cx="581" cy="145"/>
                  <a:chOff x="614" y="2568"/>
                  <a:chExt cx="725" cy="139"/>
                </a:xfrm>
              </p:grpSpPr>
              <p:sp>
                <p:nvSpPr>
                  <p:cNvPr id="910" name="AutoShape 957">
                    <a:extLst>
                      <a:ext uri="{FF2B5EF4-FFF2-40B4-BE49-F238E27FC236}">
                        <a16:creationId xmlns:a16="http://schemas.microsoft.com/office/drawing/2014/main" id="{C9AB02AE-DBB7-4942-87E6-03EAC872AF56}"/>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1" name="AutoShape 958">
                    <a:extLst>
                      <a:ext uri="{FF2B5EF4-FFF2-40B4-BE49-F238E27FC236}">
                        <a16:creationId xmlns:a16="http://schemas.microsoft.com/office/drawing/2014/main" id="{A1397CEF-8A99-9C43-984B-80BD60AFF6D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6" name="Rectangle 959">
                  <a:extLst>
                    <a:ext uri="{FF2B5EF4-FFF2-40B4-BE49-F238E27FC236}">
                      <a16:creationId xmlns:a16="http://schemas.microsoft.com/office/drawing/2014/main" id="{E8594A77-9042-2641-ABFC-F29E8FF40D5E}"/>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87" name="Group 960">
                  <a:extLst>
                    <a:ext uri="{FF2B5EF4-FFF2-40B4-BE49-F238E27FC236}">
                      <a16:creationId xmlns:a16="http://schemas.microsoft.com/office/drawing/2014/main" id="{1262AD39-4096-D741-A742-CED9CF146D7C}"/>
                    </a:ext>
                  </a:extLst>
                </p:cNvPr>
                <p:cNvGrpSpPr>
                  <a:grpSpLocks/>
                </p:cNvGrpSpPr>
                <p:nvPr/>
              </p:nvGrpSpPr>
              <p:grpSpPr bwMode="auto">
                <a:xfrm>
                  <a:off x="4747" y="994"/>
                  <a:ext cx="581" cy="134"/>
                  <a:chOff x="614" y="2568"/>
                  <a:chExt cx="725" cy="139"/>
                </a:xfrm>
              </p:grpSpPr>
              <p:sp>
                <p:nvSpPr>
                  <p:cNvPr id="908" name="AutoShape 961">
                    <a:extLst>
                      <a:ext uri="{FF2B5EF4-FFF2-40B4-BE49-F238E27FC236}">
                        <a16:creationId xmlns:a16="http://schemas.microsoft.com/office/drawing/2014/main" id="{59E4897D-95E8-2A4B-9BA9-0B7172ED7B8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9" name="AutoShape 962">
                    <a:extLst>
                      <a:ext uri="{FF2B5EF4-FFF2-40B4-BE49-F238E27FC236}">
                        <a16:creationId xmlns:a16="http://schemas.microsoft.com/office/drawing/2014/main" id="{2382242C-86DC-C04B-94D5-2B4545FC2AD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88" name="Rectangle 963">
                  <a:extLst>
                    <a:ext uri="{FF2B5EF4-FFF2-40B4-BE49-F238E27FC236}">
                      <a16:creationId xmlns:a16="http://schemas.microsoft.com/office/drawing/2014/main" id="{CBBEA7CF-B701-8748-AA95-11773F0862F7}"/>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89" name="Rectangle 964">
                  <a:extLst>
                    <a:ext uri="{FF2B5EF4-FFF2-40B4-BE49-F238E27FC236}">
                      <a16:creationId xmlns:a16="http://schemas.microsoft.com/office/drawing/2014/main" id="{2840794F-AC07-854C-A963-38CAEB859431}"/>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90" name="Group 965">
                  <a:extLst>
                    <a:ext uri="{FF2B5EF4-FFF2-40B4-BE49-F238E27FC236}">
                      <a16:creationId xmlns:a16="http://schemas.microsoft.com/office/drawing/2014/main" id="{00D85896-AE73-FC4F-A921-B401C2ABE627}"/>
                    </a:ext>
                  </a:extLst>
                </p:cNvPr>
                <p:cNvGrpSpPr>
                  <a:grpSpLocks/>
                </p:cNvGrpSpPr>
                <p:nvPr/>
              </p:nvGrpSpPr>
              <p:grpSpPr bwMode="auto">
                <a:xfrm>
                  <a:off x="4735" y="1627"/>
                  <a:ext cx="582" cy="151"/>
                  <a:chOff x="614" y="2568"/>
                  <a:chExt cx="725" cy="139"/>
                </a:xfrm>
              </p:grpSpPr>
              <p:sp>
                <p:nvSpPr>
                  <p:cNvPr id="906" name="AutoShape 966">
                    <a:extLst>
                      <a:ext uri="{FF2B5EF4-FFF2-40B4-BE49-F238E27FC236}">
                        <a16:creationId xmlns:a16="http://schemas.microsoft.com/office/drawing/2014/main" id="{924B40FA-21E3-834D-911F-D56CADE5ECA3}"/>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7" name="AutoShape 967">
                    <a:extLst>
                      <a:ext uri="{FF2B5EF4-FFF2-40B4-BE49-F238E27FC236}">
                        <a16:creationId xmlns:a16="http://schemas.microsoft.com/office/drawing/2014/main" id="{47F8F0C4-6D37-9543-9F00-43D5F28FB2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91" name="Freeform 968">
                  <a:extLst>
                    <a:ext uri="{FF2B5EF4-FFF2-40B4-BE49-F238E27FC236}">
                      <a16:creationId xmlns:a16="http://schemas.microsoft.com/office/drawing/2014/main" id="{1DAD0535-0585-3A48-B18F-8CFD540ADB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92" name="Group 969">
                  <a:extLst>
                    <a:ext uri="{FF2B5EF4-FFF2-40B4-BE49-F238E27FC236}">
                      <a16:creationId xmlns:a16="http://schemas.microsoft.com/office/drawing/2014/main" id="{66D816ED-1F9A-D04E-95EE-62CBF7E44ED1}"/>
                    </a:ext>
                  </a:extLst>
                </p:cNvPr>
                <p:cNvGrpSpPr>
                  <a:grpSpLocks/>
                </p:cNvGrpSpPr>
                <p:nvPr/>
              </p:nvGrpSpPr>
              <p:grpSpPr bwMode="auto">
                <a:xfrm>
                  <a:off x="4739" y="1327"/>
                  <a:ext cx="582" cy="139"/>
                  <a:chOff x="614" y="2568"/>
                  <a:chExt cx="725" cy="139"/>
                </a:xfrm>
              </p:grpSpPr>
              <p:sp>
                <p:nvSpPr>
                  <p:cNvPr id="904" name="AutoShape 970">
                    <a:extLst>
                      <a:ext uri="{FF2B5EF4-FFF2-40B4-BE49-F238E27FC236}">
                        <a16:creationId xmlns:a16="http://schemas.microsoft.com/office/drawing/2014/main" id="{8C0B4415-0AC2-3945-92F3-A694CD6600DB}"/>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5" name="AutoShape 971">
                    <a:extLst>
                      <a:ext uri="{FF2B5EF4-FFF2-40B4-BE49-F238E27FC236}">
                        <a16:creationId xmlns:a16="http://schemas.microsoft.com/office/drawing/2014/main" id="{0B3FE1DC-EC1B-BE41-BD3D-DA207D617D5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93" name="Rectangle 972">
                  <a:extLst>
                    <a:ext uri="{FF2B5EF4-FFF2-40B4-BE49-F238E27FC236}">
                      <a16:creationId xmlns:a16="http://schemas.microsoft.com/office/drawing/2014/main" id="{D76687F0-DEBC-0F4A-B4AF-5C24DB379F8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4" name="Freeform 973">
                  <a:extLst>
                    <a:ext uri="{FF2B5EF4-FFF2-40B4-BE49-F238E27FC236}">
                      <a16:creationId xmlns:a16="http://schemas.microsoft.com/office/drawing/2014/main" id="{9E9FD877-5F4F-754A-87E4-3CF2A2B8681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5" name="Freeform 974">
                  <a:extLst>
                    <a:ext uri="{FF2B5EF4-FFF2-40B4-BE49-F238E27FC236}">
                      <a16:creationId xmlns:a16="http://schemas.microsoft.com/office/drawing/2014/main" id="{42A0B2EC-7CC7-B240-8E62-08161F36999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6" name="Oval 975">
                  <a:extLst>
                    <a:ext uri="{FF2B5EF4-FFF2-40B4-BE49-F238E27FC236}">
                      <a16:creationId xmlns:a16="http://schemas.microsoft.com/office/drawing/2014/main" id="{924FB68E-8166-014C-89D3-D4305C34F3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7" name="Freeform 976">
                  <a:extLst>
                    <a:ext uri="{FF2B5EF4-FFF2-40B4-BE49-F238E27FC236}">
                      <a16:creationId xmlns:a16="http://schemas.microsoft.com/office/drawing/2014/main" id="{97FE5EBC-22BA-6044-8980-CAE0308120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8" name="AutoShape 977">
                  <a:extLst>
                    <a:ext uri="{FF2B5EF4-FFF2-40B4-BE49-F238E27FC236}">
                      <a16:creationId xmlns:a16="http://schemas.microsoft.com/office/drawing/2014/main" id="{A5F87333-9B58-984B-975F-83AEC148248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9" name="AutoShape 978">
                  <a:extLst>
                    <a:ext uri="{FF2B5EF4-FFF2-40B4-BE49-F238E27FC236}">
                      <a16:creationId xmlns:a16="http://schemas.microsoft.com/office/drawing/2014/main" id="{A819AAE6-0355-8D4F-8137-BD2B7A2B727C}"/>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0" name="Oval 979">
                  <a:extLst>
                    <a:ext uri="{FF2B5EF4-FFF2-40B4-BE49-F238E27FC236}">
                      <a16:creationId xmlns:a16="http://schemas.microsoft.com/office/drawing/2014/main" id="{7425A734-37C7-AE46-A20A-FA4A5976715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1" name="Oval 980">
                  <a:extLst>
                    <a:ext uri="{FF2B5EF4-FFF2-40B4-BE49-F238E27FC236}">
                      <a16:creationId xmlns:a16="http://schemas.microsoft.com/office/drawing/2014/main" id="{820B07E3-33AF-1341-B1D5-46C41ACB743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902" name="Oval 981">
                  <a:extLst>
                    <a:ext uri="{FF2B5EF4-FFF2-40B4-BE49-F238E27FC236}">
                      <a16:creationId xmlns:a16="http://schemas.microsoft.com/office/drawing/2014/main" id="{44036096-87EC-A746-8FE7-7773B3B32B1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03" name="Rectangle 982">
                  <a:extLst>
                    <a:ext uri="{FF2B5EF4-FFF2-40B4-BE49-F238E27FC236}">
                      <a16:creationId xmlns:a16="http://schemas.microsoft.com/office/drawing/2014/main" id="{4C8AA049-B48E-C24E-91A9-8455F582713C}"/>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879" name="TextBox 878">
                <a:extLst>
                  <a:ext uri="{FF2B5EF4-FFF2-40B4-BE49-F238E27FC236}">
                    <a16:creationId xmlns:a16="http://schemas.microsoft.com/office/drawing/2014/main" id="{BD391945-30B0-AF4B-9B16-8435026C785B}"/>
                  </a:ext>
                </a:extLst>
              </p:cNvPr>
              <p:cNvSpPr txBox="1"/>
              <p:nvPr/>
            </p:nvSpPr>
            <p:spPr>
              <a:xfrm>
                <a:off x="5377031" y="3090332"/>
                <a:ext cx="2659202" cy="615553"/>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SDN Controller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(network operating system)</a:t>
                </a:r>
              </a:p>
            </p:txBody>
          </p:sp>
        </p:grpSp>
        <p:sp>
          <p:nvSpPr>
            <p:cNvPr id="858" name="TextBox 857">
              <a:extLst>
                <a:ext uri="{FF2B5EF4-FFF2-40B4-BE49-F238E27FC236}">
                  <a16:creationId xmlns:a16="http://schemas.microsoft.com/office/drawing/2014/main" id="{460A62D4-F61E-134D-905E-F48547E04AB7}"/>
                </a:ext>
              </a:extLst>
            </p:cNvPr>
            <p:cNvSpPr txBox="1"/>
            <p:nvPr/>
          </p:nvSpPr>
          <p:spPr>
            <a:xfrm>
              <a:off x="6837708" y="1058305"/>
              <a:ext cx="595035" cy="584776"/>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8000"/>
                  </a:solidFill>
                  <a:effectLst/>
                  <a:uLnTx/>
                  <a:uFillTx/>
                  <a:latin typeface="Arial" charset="0"/>
                  <a:ea typeface="ＭＳ Ｐゴシック" charset="0"/>
                </a:rPr>
                <a:t>…</a:t>
              </a:r>
            </a:p>
          </p:txBody>
        </p:sp>
        <p:grpSp>
          <p:nvGrpSpPr>
            <p:cNvPr id="859" name="Group 858">
              <a:extLst>
                <a:ext uri="{FF2B5EF4-FFF2-40B4-BE49-F238E27FC236}">
                  <a16:creationId xmlns:a16="http://schemas.microsoft.com/office/drawing/2014/main" id="{C04C3E74-140C-174C-86ED-F87FDFEFCDEE}"/>
                </a:ext>
              </a:extLst>
            </p:cNvPr>
            <p:cNvGrpSpPr/>
            <p:nvPr/>
          </p:nvGrpSpPr>
          <p:grpSpPr>
            <a:xfrm>
              <a:off x="5165914" y="1277466"/>
              <a:ext cx="1023471" cy="590176"/>
              <a:chOff x="4721412" y="1277470"/>
              <a:chExt cx="1023471" cy="590176"/>
            </a:xfrm>
          </p:grpSpPr>
          <p:sp>
            <p:nvSpPr>
              <p:cNvPr id="874" name="Oval 873">
                <a:extLst>
                  <a:ext uri="{FF2B5EF4-FFF2-40B4-BE49-F238E27FC236}">
                    <a16:creationId xmlns:a16="http://schemas.microsoft.com/office/drawing/2014/main" id="{4ECE1B24-7462-554F-B043-548B485E42D6}"/>
                  </a:ext>
                </a:extLst>
              </p:cNvPr>
              <p:cNvSpPr/>
              <p:nvPr/>
            </p:nvSpPr>
            <p:spPr bwMode="auto">
              <a:xfrm>
                <a:off x="4721412" y="1277470"/>
                <a:ext cx="1023471" cy="590176"/>
              </a:xfrm>
              <a:prstGeom prst="ellipse">
                <a:avLst/>
              </a:prstGeom>
              <a:solidFill>
                <a:schemeClr val="accent6">
                  <a:lumMod val="20000"/>
                  <a:lumOff val="80000"/>
                  <a:alpha val="70000"/>
                </a:scheme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5" name="TextBox 874">
                <a:extLst>
                  <a:ext uri="{FF2B5EF4-FFF2-40B4-BE49-F238E27FC236}">
                    <a16:creationId xmlns:a16="http://schemas.microsoft.com/office/drawing/2014/main" id="{8832E712-F1F9-5E47-90F8-8A9C1FCF21E9}"/>
                  </a:ext>
                </a:extLst>
              </p:cNvPr>
              <p:cNvSpPr txBox="1"/>
              <p:nvPr/>
            </p:nvSpPr>
            <p:spPr>
              <a:xfrm>
                <a:off x="4792385" y="1374585"/>
                <a:ext cx="890463" cy="369332"/>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routing</a:t>
                </a:r>
              </a:p>
            </p:txBody>
          </p:sp>
        </p:grpSp>
        <p:grpSp>
          <p:nvGrpSpPr>
            <p:cNvPr id="860" name="Group 859">
              <a:extLst>
                <a:ext uri="{FF2B5EF4-FFF2-40B4-BE49-F238E27FC236}">
                  <a16:creationId xmlns:a16="http://schemas.microsoft.com/office/drawing/2014/main" id="{94FF35AA-DC45-2445-BD7D-65CD25F3EB23}"/>
                </a:ext>
              </a:extLst>
            </p:cNvPr>
            <p:cNvGrpSpPr/>
            <p:nvPr/>
          </p:nvGrpSpPr>
          <p:grpSpPr>
            <a:xfrm>
              <a:off x="6000628" y="1798416"/>
              <a:ext cx="1023471" cy="590176"/>
              <a:chOff x="6106459" y="1967753"/>
              <a:chExt cx="1023471" cy="590176"/>
            </a:xfrm>
          </p:grpSpPr>
          <p:sp>
            <p:nvSpPr>
              <p:cNvPr id="872" name="Oval 871">
                <a:extLst>
                  <a:ext uri="{FF2B5EF4-FFF2-40B4-BE49-F238E27FC236}">
                    <a16:creationId xmlns:a16="http://schemas.microsoft.com/office/drawing/2014/main" id="{3821BD45-E196-1B47-B58A-8DE288ED4A33}"/>
                  </a:ext>
                </a:extLst>
              </p:cNvPr>
              <p:cNvSpPr/>
              <p:nvPr/>
            </p:nvSpPr>
            <p:spPr bwMode="auto">
              <a:xfrm>
                <a:off x="6106459" y="1967753"/>
                <a:ext cx="1023471" cy="590176"/>
              </a:xfrm>
              <a:prstGeom prst="ellipse">
                <a:avLst/>
              </a:prstGeom>
              <a:solidFill>
                <a:schemeClr val="accent6">
                  <a:lumMod val="20000"/>
                  <a:lumOff val="80000"/>
                  <a:alpha val="70000"/>
                </a:scheme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3" name="TextBox 872">
                <a:extLst>
                  <a:ext uri="{FF2B5EF4-FFF2-40B4-BE49-F238E27FC236}">
                    <a16:creationId xmlns:a16="http://schemas.microsoft.com/office/drawing/2014/main" id="{09503A04-2C2E-F941-9ED5-3A37B498CDA9}"/>
                  </a:ext>
                </a:extLst>
              </p:cNvPr>
              <p:cNvSpPr txBox="1"/>
              <p:nvPr/>
            </p:nvSpPr>
            <p:spPr>
              <a:xfrm>
                <a:off x="6177429" y="1997637"/>
                <a:ext cx="903087" cy="544765"/>
              </a:xfrm>
              <a:prstGeom prst="rect">
                <a:avLst/>
              </a:prstGeom>
              <a:noFill/>
            </p:spPr>
            <p:txBody>
              <a:bodyPr wrap="none" rtlCol="0">
                <a:spAutoFit/>
              </a:body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access </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control</a:t>
                </a:r>
              </a:p>
            </p:txBody>
          </p:sp>
        </p:grpSp>
        <p:grpSp>
          <p:nvGrpSpPr>
            <p:cNvPr id="861" name="Group 860">
              <a:extLst>
                <a:ext uri="{FF2B5EF4-FFF2-40B4-BE49-F238E27FC236}">
                  <a16:creationId xmlns:a16="http://schemas.microsoft.com/office/drawing/2014/main" id="{F4CEBF5F-0D71-6B41-996D-0354922EB612}"/>
                </a:ext>
              </a:extLst>
            </p:cNvPr>
            <p:cNvGrpSpPr/>
            <p:nvPr/>
          </p:nvGrpSpPr>
          <p:grpSpPr>
            <a:xfrm>
              <a:off x="7230837" y="1756871"/>
              <a:ext cx="1023471" cy="590176"/>
              <a:chOff x="6938682" y="977153"/>
              <a:chExt cx="1023471" cy="590176"/>
            </a:xfrm>
          </p:grpSpPr>
          <p:sp>
            <p:nvSpPr>
              <p:cNvPr id="870" name="Oval 869">
                <a:extLst>
                  <a:ext uri="{FF2B5EF4-FFF2-40B4-BE49-F238E27FC236}">
                    <a16:creationId xmlns:a16="http://schemas.microsoft.com/office/drawing/2014/main" id="{2D855133-90E2-7042-AF1B-8352C3CC5BF7}"/>
                  </a:ext>
                </a:extLst>
              </p:cNvPr>
              <p:cNvSpPr/>
              <p:nvPr/>
            </p:nvSpPr>
            <p:spPr bwMode="auto">
              <a:xfrm>
                <a:off x="6938682" y="977153"/>
                <a:ext cx="1023471" cy="590176"/>
              </a:xfrm>
              <a:prstGeom prst="ellipse">
                <a:avLst/>
              </a:prstGeom>
              <a:solidFill>
                <a:schemeClr val="accent6">
                  <a:lumMod val="20000"/>
                  <a:lumOff val="80000"/>
                  <a:alpha val="70000"/>
                </a:scheme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71" name="TextBox 870">
                <a:extLst>
                  <a:ext uri="{FF2B5EF4-FFF2-40B4-BE49-F238E27FC236}">
                    <a16:creationId xmlns:a16="http://schemas.microsoft.com/office/drawing/2014/main" id="{3D7D80F7-46BE-EC48-B7D7-3C763154D621}"/>
                  </a:ext>
                </a:extLst>
              </p:cNvPr>
              <p:cNvSpPr txBox="1"/>
              <p:nvPr/>
            </p:nvSpPr>
            <p:spPr>
              <a:xfrm>
                <a:off x="6964568" y="1007037"/>
                <a:ext cx="993256" cy="544765"/>
              </a:xfrm>
              <a:prstGeom prst="rect">
                <a:avLst/>
              </a:prstGeom>
              <a:noFill/>
            </p:spPr>
            <p:txBody>
              <a:bodyPr wrap="none" rtlCol="0">
                <a:spAutoFit/>
              </a:body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load</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balance</a:t>
                </a:r>
              </a:p>
            </p:txBody>
          </p:sp>
        </p:grpSp>
        <p:cxnSp>
          <p:nvCxnSpPr>
            <p:cNvPr id="862" name="Straight Arrow Connector 861">
              <a:extLst>
                <a:ext uri="{FF2B5EF4-FFF2-40B4-BE49-F238E27FC236}">
                  <a16:creationId xmlns:a16="http://schemas.microsoft.com/office/drawing/2014/main" id="{7BDC462A-14A0-764C-A672-5D241FEED1DE}"/>
                </a:ext>
              </a:extLst>
            </p:cNvPr>
            <p:cNvCxnSpPr/>
            <p:nvPr/>
          </p:nvCxnSpPr>
          <p:spPr bwMode="auto">
            <a:xfrm flipV="1">
              <a:off x="8627245" y="1217948"/>
              <a:ext cx="0" cy="1248832"/>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63" name="Straight Arrow Connector 862">
              <a:extLst>
                <a:ext uri="{FF2B5EF4-FFF2-40B4-BE49-F238E27FC236}">
                  <a16:creationId xmlns:a16="http://schemas.microsoft.com/office/drawing/2014/main" id="{456B3B86-566B-B74B-A02C-E7472619477F}"/>
                </a:ext>
              </a:extLst>
            </p:cNvPr>
            <p:cNvCxnSpPr/>
            <p:nvPr/>
          </p:nvCxnSpPr>
          <p:spPr bwMode="auto">
            <a:xfrm>
              <a:off x="8652645" y="2966181"/>
              <a:ext cx="0" cy="1524424"/>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64" name="Straight Arrow Connector 863">
              <a:extLst>
                <a:ext uri="{FF2B5EF4-FFF2-40B4-BE49-F238E27FC236}">
                  <a16:creationId xmlns:a16="http://schemas.microsoft.com/office/drawing/2014/main" id="{8EE09DB2-3F15-2A46-A79B-D24A8CF3014A}"/>
                </a:ext>
              </a:extLst>
            </p:cNvPr>
            <p:cNvCxnSpPr/>
            <p:nvPr/>
          </p:nvCxnSpPr>
          <p:spPr bwMode="auto">
            <a:xfrm>
              <a:off x="8661016" y="5381629"/>
              <a:ext cx="0" cy="414864"/>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865" name="Straight Arrow Connector 864">
              <a:extLst>
                <a:ext uri="{FF2B5EF4-FFF2-40B4-BE49-F238E27FC236}">
                  <a16:creationId xmlns:a16="http://schemas.microsoft.com/office/drawing/2014/main" id="{602E5161-3933-E44A-A9CD-F172C848B87B}"/>
                </a:ext>
              </a:extLst>
            </p:cNvPr>
            <p:cNvCxnSpPr/>
            <p:nvPr/>
          </p:nvCxnSpPr>
          <p:spPr bwMode="auto">
            <a:xfrm flipV="1">
              <a:off x="8653320" y="4546025"/>
              <a:ext cx="0" cy="414864"/>
            </a:xfrm>
            <a:prstGeom prst="straightConnector1">
              <a:avLst/>
            </a:prstGeom>
            <a:solidFill>
              <a:srgbClr val="00CC99"/>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866" name="TextBox 399">
              <a:extLst>
                <a:ext uri="{FF2B5EF4-FFF2-40B4-BE49-F238E27FC236}">
                  <a16:creationId xmlns:a16="http://schemas.microsoft.com/office/drawing/2014/main" id="{7DE1AEF7-BBBD-CE47-95BE-236511149F52}"/>
                </a:ext>
              </a:extLst>
            </p:cNvPr>
            <p:cNvSpPr txBox="1">
              <a:spLocks noChangeArrowheads="1"/>
            </p:cNvSpPr>
            <p:nvPr/>
          </p:nvSpPr>
          <p:spPr bwMode="auto">
            <a:xfrm>
              <a:off x="6650715" y="4235599"/>
              <a:ext cx="1635889"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southbound API</a:t>
              </a:r>
            </a:p>
          </p:txBody>
        </p:sp>
        <p:sp>
          <p:nvSpPr>
            <p:cNvPr id="867" name="TextBox 399">
              <a:extLst>
                <a:ext uri="{FF2B5EF4-FFF2-40B4-BE49-F238E27FC236}">
                  <a16:creationId xmlns:a16="http://schemas.microsoft.com/office/drawing/2014/main" id="{033F372B-9E56-9B43-9893-2EBEDF887392}"/>
                </a:ext>
              </a:extLst>
            </p:cNvPr>
            <p:cNvSpPr txBox="1">
              <a:spLocks noChangeArrowheads="1"/>
            </p:cNvSpPr>
            <p:nvPr/>
          </p:nvSpPr>
          <p:spPr bwMode="auto">
            <a:xfrm>
              <a:off x="6646778" y="2717781"/>
              <a:ext cx="1635889"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northbound API</a:t>
              </a:r>
            </a:p>
          </p:txBody>
        </p:sp>
        <p:sp>
          <p:nvSpPr>
            <p:cNvPr id="868" name="TextBox 399">
              <a:extLst>
                <a:ext uri="{FF2B5EF4-FFF2-40B4-BE49-F238E27FC236}">
                  <a16:creationId xmlns:a16="http://schemas.microsoft.com/office/drawing/2014/main" id="{16B44057-72D3-5E46-935C-9EED28D7FDD3}"/>
                </a:ext>
              </a:extLst>
            </p:cNvPr>
            <p:cNvSpPr txBox="1">
              <a:spLocks noChangeArrowheads="1"/>
            </p:cNvSpPr>
            <p:nvPr/>
          </p:nvSpPr>
          <p:spPr bwMode="auto">
            <a:xfrm>
              <a:off x="5507651" y="5795718"/>
              <a:ext cx="2302688"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SDN-controlled switches</a:t>
              </a:r>
            </a:p>
          </p:txBody>
        </p:sp>
        <p:sp>
          <p:nvSpPr>
            <p:cNvPr id="869" name="TextBox 399">
              <a:extLst>
                <a:ext uri="{FF2B5EF4-FFF2-40B4-BE49-F238E27FC236}">
                  <a16:creationId xmlns:a16="http://schemas.microsoft.com/office/drawing/2014/main" id="{862C44EB-1706-6C4E-AFA2-ACADCAC1D4D1}"/>
                </a:ext>
              </a:extLst>
            </p:cNvPr>
            <p:cNvSpPr txBox="1">
              <a:spLocks noChangeArrowheads="1"/>
            </p:cNvSpPr>
            <p:nvPr/>
          </p:nvSpPr>
          <p:spPr bwMode="auto">
            <a:xfrm>
              <a:off x="5707907" y="910464"/>
              <a:ext cx="2381659" cy="2845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ts val="1463"/>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Arial" charset="0"/>
                  <a:ea typeface="ＭＳ Ｐゴシック" charset="0"/>
                </a:rPr>
                <a:t>network-control applications</a:t>
              </a:r>
            </a:p>
          </p:txBody>
        </p:sp>
      </p:grpSp>
      <p:sp>
        <p:nvSpPr>
          <p:cNvPr id="971" name="Rectangle 970">
            <a:extLst>
              <a:ext uri="{FF2B5EF4-FFF2-40B4-BE49-F238E27FC236}">
                <a16:creationId xmlns:a16="http://schemas.microsoft.com/office/drawing/2014/main" id="{CF79C9C5-C35F-9D4D-A4B3-C17F7845845A}"/>
              </a:ext>
            </a:extLst>
          </p:cNvPr>
          <p:cNvSpPr/>
          <p:nvPr/>
        </p:nvSpPr>
        <p:spPr bwMode="auto">
          <a:xfrm>
            <a:off x="6727429" y="3557392"/>
            <a:ext cx="4134334" cy="1167008"/>
          </a:xfrm>
          <a:prstGeom prst="rect">
            <a:avLst/>
          </a:prstGeom>
          <a:solidFill>
            <a:srgbClr val="FFFFFF">
              <a:alpha val="77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26" name="Rectangle 125">
            <a:extLst>
              <a:ext uri="{FF2B5EF4-FFF2-40B4-BE49-F238E27FC236}">
                <a16:creationId xmlns:a16="http://schemas.microsoft.com/office/drawing/2014/main" id="{C8ACC79C-3DA0-964D-9E40-DA4E67217D81}"/>
              </a:ext>
            </a:extLst>
          </p:cNvPr>
          <p:cNvSpPr/>
          <p:nvPr/>
        </p:nvSpPr>
        <p:spPr bwMode="auto">
          <a:xfrm>
            <a:off x="6929934" y="5060985"/>
            <a:ext cx="3767293" cy="1527705"/>
          </a:xfrm>
          <a:prstGeom prst="rect">
            <a:avLst/>
          </a:prstGeom>
          <a:solidFill>
            <a:srgbClr val="FFFFFF">
              <a:alpha val="77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Tree>
    <p:extLst>
      <p:ext uri="{BB962C8B-B14F-4D97-AF65-F5344CB8AC3E}">
        <p14:creationId xmlns:p14="http://schemas.microsoft.com/office/powerpoint/2010/main" val="1754819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50">
                                            <p:txEl>
                                              <p:pRg st="1" end="1"/>
                                            </p:txEl>
                                          </p:spTgt>
                                        </p:tgtEl>
                                        <p:attrNameLst>
                                          <p:attrName>style.visibility</p:attrName>
                                        </p:attrNameLst>
                                      </p:cBhvr>
                                      <p:to>
                                        <p:strVal val="visible"/>
                                      </p:to>
                                    </p:set>
                                    <p:animEffect transition="in" filter="dissolve">
                                      <p:cBhvr>
                                        <p:cTn id="7" dur="500"/>
                                        <p:tgtEl>
                                          <p:spTgt spid="85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50">
                                            <p:txEl>
                                              <p:pRg st="2" end="2"/>
                                            </p:txEl>
                                          </p:spTgt>
                                        </p:tgtEl>
                                        <p:attrNameLst>
                                          <p:attrName>style.visibility</p:attrName>
                                        </p:attrNameLst>
                                      </p:cBhvr>
                                      <p:to>
                                        <p:strVal val="visible"/>
                                      </p:to>
                                    </p:set>
                                    <p:animEffect transition="in" filter="dissolve">
                                      <p:cBhvr>
                                        <p:cTn id="12" dur="500"/>
                                        <p:tgtEl>
                                          <p:spTgt spid="85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364139"/>
            <a:ext cx="10515600" cy="894622"/>
          </a:xfrm>
        </p:spPr>
        <p:txBody>
          <a:bodyPr>
            <a:normAutofit/>
          </a:bodyPr>
          <a:lstStyle/>
          <a:p>
            <a:r>
              <a:rPr lang="en-US" dirty="0"/>
              <a:t>Components of SDN controller</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77</a:t>
            </a:fld>
            <a:endParaRPr lang="en-US" dirty="0"/>
          </a:p>
        </p:txBody>
      </p:sp>
      <p:sp>
        <p:nvSpPr>
          <p:cNvPr id="285" name="Rectangle 284">
            <a:extLst>
              <a:ext uri="{FF2B5EF4-FFF2-40B4-BE49-F238E27FC236}">
                <a16:creationId xmlns:a16="http://schemas.microsoft.com/office/drawing/2014/main" id="{944E854B-8227-5B4D-85A7-A109A955A3A0}"/>
              </a:ext>
            </a:extLst>
          </p:cNvPr>
          <p:cNvSpPr/>
          <p:nvPr/>
        </p:nvSpPr>
        <p:spPr bwMode="auto">
          <a:xfrm>
            <a:off x="4808857" y="2082088"/>
            <a:ext cx="5228030" cy="3568673"/>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86" name="Straight Connector 285">
            <a:extLst>
              <a:ext uri="{FF2B5EF4-FFF2-40B4-BE49-F238E27FC236}">
                <a16:creationId xmlns:a16="http://schemas.microsoft.com/office/drawing/2014/main" id="{DCAD6B67-C824-F345-91DB-5A5B5F846C20}"/>
              </a:ext>
            </a:extLst>
          </p:cNvPr>
          <p:cNvCxnSpPr>
            <a:endCxn id="401" idx="4"/>
          </p:cNvCxnSpPr>
          <p:nvPr/>
        </p:nvCxnSpPr>
        <p:spPr bwMode="auto">
          <a:xfrm flipH="1" flipV="1">
            <a:off x="8244907" y="1910774"/>
            <a:ext cx="605" cy="407737"/>
          </a:xfrm>
          <a:prstGeom prst="line">
            <a:avLst/>
          </a:prstGeom>
          <a:solidFill>
            <a:srgbClr val="00CC99"/>
          </a:solidFill>
          <a:ln w="9525" cap="flat" cmpd="sng" algn="ctr">
            <a:solidFill>
              <a:srgbClr val="808080">
                <a:lumMod val="75000"/>
              </a:srgbClr>
            </a:solidFill>
            <a:prstDash val="sys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287" name="Rounded Rectangle 286">
            <a:extLst>
              <a:ext uri="{FF2B5EF4-FFF2-40B4-BE49-F238E27FC236}">
                <a16:creationId xmlns:a16="http://schemas.microsoft.com/office/drawing/2014/main" id="{B0C05023-542D-7B4C-94D1-9A99FB8BB403}"/>
              </a:ext>
            </a:extLst>
          </p:cNvPr>
          <p:cNvSpPr/>
          <p:nvPr/>
        </p:nvSpPr>
        <p:spPr>
          <a:xfrm>
            <a:off x="4947365" y="3165861"/>
            <a:ext cx="4945030" cy="1553784"/>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8" name="Rounded Rectangle 287">
            <a:extLst>
              <a:ext uri="{FF2B5EF4-FFF2-40B4-BE49-F238E27FC236}">
                <a16:creationId xmlns:a16="http://schemas.microsoft.com/office/drawing/2014/main" id="{287C38A3-0850-C44D-B7B8-A9745DE5768E}"/>
              </a:ext>
            </a:extLst>
          </p:cNvPr>
          <p:cNvSpPr/>
          <p:nvPr/>
        </p:nvSpPr>
        <p:spPr>
          <a:xfrm>
            <a:off x="4947365" y="4779178"/>
            <a:ext cx="4959028" cy="737977"/>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cxnSp>
        <p:nvCxnSpPr>
          <p:cNvPr id="289" name="Straight Connector 288">
            <a:extLst>
              <a:ext uri="{FF2B5EF4-FFF2-40B4-BE49-F238E27FC236}">
                <a16:creationId xmlns:a16="http://schemas.microsoft.com/office/drawing/2014/main" id="{1BA3E4C1-2167-2941-8758-AC27C65BF336}"/>
              </a:ext>
            </a:extLst>
          </p:cNvPr>
          <p:cNvCxnSpPr/>
          <p:nvPr/>
        </p:nvCxnSpPr>
        <p:spPr bwMode="auto">
          <a:xfrm>
            <a:off x="5032372" y="5687428"/>
            <a:ext cx="4860022" cy="0"/>
          </a:xfrm>
          <a:prstGeom prst="line">
            <a:avLst/>
          </a:prstGeom>
          <a:solidFill>
            <a:srgbClr val="00CC99"/>
          </a:solidFill>
          <a:ln w="19050" cap="flat" cmpd="sng" algn="ctr">
            <a:solidFill>
              <a:srgbClr val="00000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290" name="TextBox 289">
            <a:extLst>
              <a:ext uri="{FF2B5EF4-FFF2-40B4-BE49-F238E27FC236}">
                <a16:creationId xmlns:a16="http://schemas.microsoft.com/office/drawing/2014/main" id="{FEF8BDCE-10A3-4945-890E-07302A2DDCE0}"/>
              </a:ext>
            </a:extLst>
          </p:cNvPr>
          <p:cNvSpPr txBox="1"/>
          <p:nvPr/>
        </p:nvSpPr>
        <p:spPr>
          <a:xfrm>
            <a:off x="4964055" y="3773215"/>
            <a:ext cx="5089063" cy="325730"/>
          </a:xfrm>
          <a:prstGeom prst="rect">
            <a:avLst/>
          </a:prstGeom>
          <a:noFill/>
        </p:spPr>
        <p:txBody>
          <a:bodyPr wrap="square" rtlCol="0">
            <a:spAutoFit/>
          </a:bodyPr>
          <a:lstStyle/>
          <a:p>
            <a:pPr eaLnBrk="0" fontAlgn="base" hangingPunct="0">
              <a:lnSpc>
                <a:spcPts val="1800"/>
              </a:lnSpc>
              <a:spcBef>
                <a:spcPct val="0"/>
              </a:spcBef>
              <a:spcAft>
                <a:spcPct val="0"/>
              </a:spcAft>
            </a:pPr>
            <a:r>
              <a:rPr lang="en-US" sz="1600" dirty="0">
                <a:solidFill>
                  <a:srgbClr val="000000"/>
                </a:solidFill>
                <a:latin typeface="Arial"/>
                <a:ea typeface="ＭＳ Ｐゴシック" charset="0"/>
                <a:cs typeface="Arial"/>
              </a:rPr>
              <a:t>Network-wide distributed, robust  state management</a:t>
            </a:r>
          </a:p>
        </p:txBody>
      </p:sp>
      <p:sp>
        <p:nvSpPr>
          <p:cNvPr id="291" name="TextBox 290">
            <a:extLst>
              <a:ext uri="{FF2B5EF4-FFF2-40B4-BE49-F238E27FC236}">
                <a16:creationId xmlns:a16="http://schemas.microsoft.com/office/drawing/2014/main" id="{1233DE24-DE17-EB41-94D3-7D3C67F566A0}"/>
              </a:ext>
            </a:extLst>
          </p:cNvPr>
          <p:cNvSpPr txBox="1"/>
          <p:nvPr/>
        </p:nvSpPr>
        <p:spPr>
          <a:xfrm>
            <a:off x="5352533" y="5171961"/>
            <a:ext cx="4033912" cy="325730"/>
          </a:xfrm>
          <a:prstGeom prst="rect">
            <a:avLst/>
          </a:prstGeom>
          <a:noFill/>
        </p:spPr>
        <p:txBody>
          <a:bodyPr wrap="square" rtlCol="0">
            <a:spAutoFit/>
          </a:bodyPr>
          <a:lstStyle/>
          <a:p>
            <a:pPr eaLnBrk="0" fontAlgn="base" hangingPunct="0">
              <a:lnSpc>
                <a:spcPts val="1800"/>
              </a:lnSpc>
              <a:spcBef>
                <a:spcPct val="0"/>
              </a:spcBef>
              <a:spcAft>
                <a:spcPct val="0"/>
              </a:spcAft>
            </a:pPr>
            <a:r>
              <a:rPr lang="en-US" sz="1600" dirty="0">
                <a:solidFill>
                  <a:srgbClr val="000000"/>
                </a:solidFill>
                <a:latin typeface="Arial"/>
                <a:ea typeface="ＭＳ Ｐゴシック" charset="0"/>
                <a:cs typeface="Arial"/>
              </a:rPr>
              <a:t>Communication to/from controlled devices</a:t>
            </a:r>
          </a:p>
        </p:txBody>
      </p:sp>
      <p:grpSp>
        <p:nvGrpSpPr>
          <p:cNvPr id="292" name="Group 291">
            <a:extLst>
              <a:ext uri="{FF2B5EF4-FFF2-40B4-BE49-F238E27FC236}">
                <a16:creationId xmlns:a16="http://schemas.microsoft.com/office/drawing/2014/main" id="{A4106C39-6826-F649-8BAE-952782ACDF47}"/>
              </a:ext>
            </a:extLst>
          </p:cNvPr>
          <p:cNvGrpSpPr/>
          <p:nvPr/>
        </p:nvGrpSpPr>
        <p:grpSpPr>
          <a:xfrm>
            <a:off x="5266463" y="4140643"/>
            <a:ext cx="1244650" cy="459826"/>
            <a:chOff x="3128876" y="457817"/>
            <a:chExt cx="1432326" cy="459826"/>
          </a:xfrm>
        </p:grpSpPr>
        <p:sp>
          <p:nvSpPr>
            <p:cNvPr id="293" name="Rounded Rectangle 292">
              <a:extLst>
                <a:ext uri="{FF2B5EF4-FFF2-40B4-BE49-F238E27FC236}">
                  <a16:creationId xmlns:a16="http://schemas.microsoft.com/office/drawing/2014/main" id="{785F579F-89F0-D849-A148-DA31C29E0478}"/>
                </a:ext>
              </a:extLst>
            </p:cNvPr>
            <p:cNvSpPr/>
            <p:nvPr/>
          </p:nvSpPr>
          <p:spPr>
            <a:xfrm>
              <a:off x="3128876" y="457817"/>
              <a:ext cx="1432326" cy="459826"/>
            </a:xfrm>
            <a:prstGeom prst="roundRect">
              <a:avLst/>
            </a:prstGeom>
            <a:solidFill>
              <a:srgbClr val="00CC99">
                <a:lumMod val="60000"/>
                <a:lumOff val="40000"/>
              </a:srgbClr>
            </a:solidFill>
            <a:ln w="12700">
              <a:solidFill>
                <a:srgbClr val="00CC99">
                  <a:lumMod val="20000"/>
                  <a:lumOff val="80000"/>
                </a:srgbClr>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4" name="TextBox 293">
              <a:extLst>
                <a:ext uri="{FF2B5EF4-FFF2-40B4-BE49-F238E27FC236}">
                  <a16:creationId xmlns:a16="http://schemas.microsoft.com/office/drawing/2014/main" id="{1B01F0F3-3B0B-D24E-8AFF-8E64FA3EA2AD}"/>
                </a:ext>
              </a:extLst>
            </p:cNvPr>
            <p:cNvSpPr txBox="1"/>
            <p:nvPr/>
          </p:nvSpPr>
          <p:spPr>
            <a:xfrm>
              <a:off x="3198388" y="541671"/>
              <a:ext cx="1302385"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Link-state info</a:t>
              </a:r>
            </a:p>
          </p:txBody>
        </p:sp>
      </p:grpSp>
      <p:grpSp>
        <p:nvGrpSpPr>
          <p:cNvPr id="295" name="Group 294">
            <a:extLst>
              <a:ext uri="{FF2B5EF4-FFF2-40B4-BE49-F238E27FC236}">
                <a16:creationId xmlns:a16="http://schemas.microsoft.com/office/drawing/2014/main" id="{B35AF95D-2A6B-4940-967F-D3EC1899BFE0}"/>
              </a:ext>
            </a:extLst>
          </p:cNvPr>
          <p:cNvGrpSpPr/>
          <p:nvPr/>
        </p:nvGrpSpPr>
        <p:grpSpPr>
          <a:xfrm>
            <a:off x="8350067" y="4140643"/>
            <a:ext cx="1022824" cy="459826"/>
            <a:chOff x="3086839" y="457817"/>
            <a:chExt cx="1525489" cy="459826"/>
          </a:xfrm>
        </p:grpSpPr>
        <p:sp>
          <p:nvSpPr>
            <p:cNvPr id="296" name="Rounded Rectangle 295">
              <a:extLst>
                <a:ext uri="{FF2B5EF4-FFF2-40B4-BE49-F238E27FC236}">
                  <a16:creationId xmlns:a16="http://schemas.microsoft.com/office/drawing/2014/main" id="{8817EFC4-E482-D24A-BC32-D4E6D7FB0BEB}"/>
                </a:ext>
              </a:extLst>
            </p:cNvPr>
            <p:cNvSpPr/>
            <p:nvPr/>
          </p:nvSpPr>
          <p:spPr>
            <a:xfrm>
              <a:off x="3128876" y="457817"/>
              <a:ext cx="1432326" cy="459826"/>
            </a:xfrm>
            <a:prstGeom prst="roundRect">
              <a:avLst/>
            </a:prstGeom>
            <a:solidFill>
              <a:srgbClr val="00CC99">
                <a:lumMod val="60000"/>
                <a:lumOff val="40000"/>
              </a:srgbClr>
            </a:solidFill>
            <a:ln w="12700">
              <a:solidFill>
                <a:srgbClr val="00CC99">
                  <a:lumMod val="20000"/>
                  <a:lumOff val="80000"/>
                </a:srgbClr>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97" name="TextBox 296">
              <a:extLst>
                <a:ext uri="{FF2B5EF4-FFF2-40B4-BE49-F238E27FC236}">
                  <a16:creationId xmlns:a16="http://schemas.microsoft.com/office/drawing/2014/main" id="{D6EF1E4C-EDB2-F241-A1EC-CF4C0EFEB0B3}"/>
                </a:ext>
              </a:extLst>
            </p:cNvPr>
            <p:cNvSpPr txBox="1"/>
            <p:nvPr/>
          </p:nvSpPr>
          <p:spPr>
            <a:xfrm>
              <a:off x="3086839" y="541671"/>
              <a:ext cx="1525489"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switch info</a:t>
              </a:r>
            </a:p>
          </p:txBody>
        </p:sp>
      </p:grpSp>
      <p:grpSp>
        <p:nvGrpSpPr>
          <p:cNvPr id="298" name="Group 297">
            <a:extLst>
              <a:ext uri="{FF2B5EF4-FFF2-40B4-BE49-F238E27FC236}">
                <a16:creationId xmlns:a16="http://schemas.microsoft.com/office/drawing/2014/main" id="{B962C98D-D27D-1643-B4D4-A64979111543}"/>
              </a:ext>
            </a:extLst>
          </p:cNvPr>
          <p:cNvGrpSpPr/>
          <p:nvPr/>
        </p:nvGrpSpPr>
        <p:grpSpPr>
          <a:xfrm>
            <a:off x="6658595" y="4140643"/>
            <a:ext cx="960359" cy="459826"/>
            <a:chOff x="3128876" y="457817"/>
            <a:chExt cx="1432326" cy="459826"/>
          </a:xfrm>
        </p:grpSpPr>
        <p:sp>
          <p:nvSpPr>
            <p:cNvPr id="299" name="Rounded Rectangle 298">
              <a:extLst>
                <a:ext uri="{FF2B5EF4-FFF2-40B4-BE49-F238E27FC236}">
                  <a16:creationId xmlns:a16="http://schemas.microsoft.com/office/drawing/2014/main" id="{0C279289-40E0-5040-BA32-5B9616160FE8}"/>
                </a:ext>
              </a:extLst>
            </p:cNvPr>
            <p:cNvSpPr/>
            <p:nvPr/>
          </p:nvSpPr>
          <p:spPr>
            <a:xfrm>
              <a:off x="3128876" y="457817"/>
              <a:ext cx="1432326" cy="459826"/>
            </a:xfrm>
            <a:prstGeom prst="roundRect">
              <a:avLst/>
            </a:prstGeom>
            <a:solidFill>
              <a:srgbClr val="00CC99">
                <a:lumMod val="60000"/>
                <a:lumOff val="40000"/>
              </a:srgbClr>
            </a:solidFill>
            <a:ln w="12700">
              <a:solidFill>
                <a:srgbClr val="00CC99">
                  <a:lumMod val="20000"/>
                  <a:lumOff val="80000"/>
                </a:srgbClr>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0" name="TextBox 299">
              <a:extLst>
                <a:ext uri="{FF2B5EF4-FFF2-40B4-BE49-F238E27FC236}">
                  <a16:creationId xmlns:a16="http://schemas.microsoft.com/office/drawing/2014/main" id="{A7C14CC9-7CB6-7649-8072-8CBF922116B8}"/>
                </a:ext>
              </a:extLst>
            </p:cNvPr>
            <p:cNvSpPr txBox="1"/>
            <p:nvPr/>
          </p:nvSpPr>
          <p:spPr>
            <a:xfrm>
              <a:off x="3205754" y="541671"/>
              <a:ext cx="1287660"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host info</a:t>
              </a:r>
            </a:p>
          </p:txBody>
        </p:sp>
      </p:grpSp>
      <p:grpSp>
        <p:nvGrpSpPr>
          <p:cNvPr id="301" name="Group 300">
            <a:extLst>
              <a:ext uri="{FF2B5EF4-FFF2-40B4-BE49-F238E27FC236}">
                <a16:creationId xmlns:a16="http://schemas.microsoft.com/office/drawing/2014/main" id="{6A5844DE-E6C0-BB4D-9B7E-4CF779271B24}"/>
              </a:ext>
            </a:extLst>
          </p:cNvPr>
          <p:cNvGrpSpPr/>
          <p:nvPr/>
        </p:nvGrpSpPr>
        <p:grpSpPr>
          <a:xfrm>
            <a:off x="6114701" y="3277496"/>
            <a:ext cx="889706" cy="459826"/>
            <a:chOff x="3128876" y="457817"/>
            <a:chExt cx="1432326" cy="459826"/>
          </a:xfrm>
        </p:grpSpPr>
        <p:sp>
          <p:nvSpPr>
            <p:cNvPr id="302" name="Rounded Rectangle 301">
              <a:extLst>
                <a:ext uri="{FF2B5EF4-FFF2-40B4-BE49-F238E27FC236}">
                  <a16:creationId xmlns:a16="http://schemas.microsoft.com/office/drawing/2014/main" id="{72A6745C-527A-3346-B849-6DEC25931482}"/>
                </a:ext>
              </a:extLst>
            </p:cNvPr>
            <p:cNvSpPr/>
            <p:nvPr/>
          </p:nvSpPr>
          <p:spPr>
            <a:xfrm>
              <a:off x="3128876" y="457817"/>
              <a:ext cx="1432326" cy="459826"/>
            </a:xfrm>
            <a:prstGeom prst="roundRect">
              <a:avLst/>
            </a:prstGeom>
            <a:solidFill>
              <a:srgbClr val="00CC99">
                <a:lumMod val="60000"/>
                <a:lumOff val="40000"/>
              </a:srgbClr>
            </a:solidFill>
            <a:ln w="12700">
              <a:solidFill>
                <a:srgbClr val="00CC99">
                  <a:lumMod val="20000"/>
                  <a:lumOff val="80000"/>
                </a:srgbClr>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3" name="TextBox 302">
              <a:extLst>
                <a:ext uri="{FF2B5EF4-FFF2-40B4-BE49-F238E27FC236}">
                  <a16:creationId xmlns:a16="http://schemas.microsoft.com/office/drawing/2014/main" id="{2ECECAEC-466F-424C-8A9E-2E1366735B04}"/>
                </a:ext>
              </a:extLst>
            </p:cNvPr>
            <p:cNvSpPr txBox="1"/>
            <p:nvPr/>
          </p:nvSpPr>
          <p:spPr>
            <a:xfrm>
              <a:off x="3198565" y="541671"/>
              <a:ext cx="1302042"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statistics</a:t>
              </a:r>
            </a:p>
          </p:txBody>
        </p:sp>
      </p:grpSp>
      <p:grpSp>
        <p:nvGrpSpPr>
          <p:cNvPr id="304" name="Group 303">
            <a:extLst>
              <a:ext uri="{FF2B5EF4-FFF2-40B4-BE49-F238E27FC236}">
                <a16:creationId xmlns:a16="http://schemas.microsoft.com/office/drawing/2014/main" id="{B6AF6F6C-63E0-B641-814D-98A200A1FD88}"/>
              </a:ext>
            </a:extLst>
          </p:cNvPr>
          <p:cNvGrpSpPr/>
          <p:nvPr/>
        </p:nvGrpSpPr>
        <p:grpSpPr>
          <a:xfrm>
            <a:off x="7912675" y="3289355"/>
            <a:ext cx="1032905" cy="459826"/>
            <a:chOff x="3079326" y="457817"/>
            <a:chExt cx="1540525" cy="459826"/>
          </a:xfrm>
        </p:grpSpPr>
        <p:sp>
          <p:nvSpPr>
            <p:cNvPr id="305" name="Rounded Rectangle 304">
              <a:extLst>
                <a:ext uri="{FF2B5EF4-FFF2-40B4-BE49-F238E27FC236}">
                  <a16:creationId xmlns:a16="http://schemas.microsoft.com/office/drawing/2014/main" id="{E293BA32-8AD1-2E4F-BF8B-655127670D8C}"/>
                </a:ext>
              </a:extLst>
            </p:cNvPr>
            <p:cNvSpPr/>
            <p:nvPr/>
          </p:nvSpPr>
          <p:spPr>
            <a:xfrm>
              <a:off x="3128876" y="457817"/>
              <a:ext cx="1432326" cy="459826"/>
            </a:xfrm>
            <a:prstGeom prst="roundRect">
              <a:avLst/>
            </a:prstGeom>
            <a:solidFill>
              <a:srgbClr val="00CC99">
                <a:lumMod val="60000"/>
                <a:lumOff val="40000"/>
              </a:srgbClr>
            </a:solidFill>
            <a:ln w="12700">
              <a:solidFill>
                <a:srgbClr val="00CC99">
                  <a:lumMod val="20000"/>
                  <a:lumOff val="80000"/>
                </a:srgbClr>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6" name="TextBox 305">
              <a:extLst>
                <a:ext uri="{FF2B5EF4-FFF2-40B4-BE49-F238E27FC236}">
                  <a16:creationId xmlns:a16="http://schemas.microsoft.com/office/drawing/2014/main" id="{6AB6CD59-D22E-8349-864F-6C31B0E9C461}"/>
                </a:ext>
              </a:extLst>
            </p:cNvPr>
            <p:cNvSpPr txBox="1"/>
            <p:nvPr/>
          </p:nvSpPr>
          <p:spPr>
            <a:xfrm>
              <a:off x="3079326" y="541671"/>
              <a:ext cx="1540525"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flow tables</a:t>
              </a:r>
            </a:p>
          </p:txBody>
        </p:sp>
      </p:grpSp>
      <p:sp>
        <p:nvSpPr>
          <p:cNvPr id="307" name="TextBox 306">
            <a:extLst>
              <a:ext uri="{FF2B5EF4-FFF2-40B4-BE49-F238E27FC236}">
                <a16:creationId xmlns:a16="http://schemas.microsoft.com/office/drawing/2014/main" id="{9CB3D047-79BA-D64C-96E0-34616543CDAB}"/>
              </a:ext>
            </a:extLst>
          </p:cNvPr>
          <p:cNvSpPr txBox="1"/>
          <p:nvPr/>
        </p:nvSpPr>
        <p:spPr>
          <a:xfrm>
            <a:off x="7135050" y="3073206"/>
            <a:ext cx="570238" cy="1077218"/>
          </a:xfrm>
          <a:prstGeom prst="rect">
            <a:avLst/>
          </a:prstGeom>
          <a:noFill/>
        </p:spPr>
        <p:txBody>
          <a:bodyPr wrap="squar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sp>
        <p:nvSpPr>
          <p:cNvPr id="308" name="TextBox 307">
            <a:extLst>
              <a:ext uri="{FF2B5EF4-FFF2-40B4-BE49-F238E27FC236}">
                <a16:creationId xmlns:a16="http://schemas.microsoft.com/office/drawing/2014/main" id="{0FE2F351-A5BF-7E4A-BD31-F4DFA935F67B}"/>
              </a:ext>
            </a:extLst>
          </p:cNvPr>
          <p:cNvSpPr txBox="1"/>
          <p:nvPr/>
        </p:nvSpPr>
        <p:spPr>
          <a:xfrm>
            <a:off x="7681571" y="3979419"/>
            <a:ext cx="595035" cy="584776"/>
          </a:xfrm>
          <a:prstGeom prst="rect">
            <a:avLst/>
          </a:prstGeom>
          <a:noFill/>
        </p:spPr>
        <p:txBody>
          <a:bodyPr wrap="non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grpSp>
        <p:nvGrpSpPr>
          <p:cNvPr id="309" name="Group 308">
            <a:extLst>
              <a:ext uri="{FF2B5EF4-FFF2-40B4-BE49-F238E27FC236}">
                <a16:creationId xmlns:a16="http://schemas.microsoft.com/office/drawing/2014/main" id="{C901DDE8-8F94-DF4E-AEA7-AB34CE631912}"/>
              </a:ext>
            </a:extLst>
          </p:cNvPr>
          <p:cNvGrpSpPr/>
          <p:nvPr/>
        </p:nvGrpSpPr>
        <p:grpSpPr>
          <a:xfrm>
            <a:off x="5868362" y="4871857"/>
            <a:ext cx="1257452" cy="286824"/>
            <a:chOff x="3128876" y="457775"/>
            <a:chExt cx="1432326" cy="459868"/>
          </a:xfrm>
        </p:grpSpPr>
        <p:sp>
          <p:nvSpPr>
            <p:cNvPr id="310" name="Rounded Rectangle 309">
              <a:extLst>
                <a:ext uri="{FF2B5EF4-FFF2-40B4-BE49-F238E27FC236}">
                  <a16:creationId xmlns:a16="http://schemas.microsoft.com/office/drawing/2014/main" id="{D70B5B43-83B8-D248-A4C5-56B1B99D7540}"/>
                </a:ext>
              </a:extLst>
            </p:cNvPr>
            <p:cNvSpPr/>
            <p:nvPr/>
          </p:nvSpPr>
          <p:spPr>
            <a:xfrm>
              <a:off x="3128876" y="457817"/>
              <a:ext cx="1432326" cy="459826"/>
            </a:xfrm>
            <a:prstGeom prst="roundRect">
              <a:avLst/>
            </a:prstGeom>
            <a:solidFill>
              <a:srgbClr val="00CC99">
                <a:lumMod val="60000"/>
                <a:lumOff val="40000"/>
              </a:srgbClr>
            </a:solidFill>
            <a:ln w="12700">
              <a:solidFill>
                <a:srgbClr val="00CC99">
                  <a:lumMod val="20000"/>
                  <a:lumOff val="80000"/>
                </a:srgbClr>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1" name="TextBox 310">
              <a:extLst>
                <a:ext uri="{FF2B5EF4-FFF2-40B4-BE49-F238E27FC236}">
                  <a16:creationId xmlns:a16="http://schemas.microsoft.com/office/drawing/2014/main" id="{707CFE23-BA4A-304C-8158-B6005BD4628C}"/>
                </a:ext>
              </a:extLst>
            </p:cNvPr>
            <p:cNvSpPr txBox="1"/>
            <p:nvPr/>
          </p:nvSpPr>
          <p:spPr>
            <a:xfrm>
              <a:off x="3278378" y="457775"/>
              <a:ext cx="1142401"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OpenFlow</a:t>
              </a:r>
            </a:p>
          </p:txBody>
        </p:sp>
      </p:grpSp>
      <p:grpSp>
        <p:nvGrpSpPr>
          <p:cNvPr id="312" name="Group 311">
            <a:extLst>
              <a:ext uri="{FF2B5EF4-FFF2-40B4-BE49-F238E27FC236}">
                <a16:creationId xmlns:a16="http://schemas.microsoft.com/office/drawing/2014/main" id="{225246EF-DB30-AC4C-B08B-6E7F57977112}"/>
              </a:ext>
            </a:extLst>
          </p:cNvPr>
          <p:cNvGrpSpPr/>
          <p:nvPr/>
        </p:nvGrpSpPr>
        <p:grpSpPr>
          <a:xfrm>
            <a:off x="7737594" y="4876640"/>
            <a:ext cx="1244650" cy="307410"/>
            <a:chOff x="3128876" y="457817"/>
            <a:chExt cx="1432326" cy="459826"/>
          </a:xfrm>
        </p:grpSpPr>
        <p:sp>
          <p:nvSpPr>
            <p:cNvPr id="313" name="Rounded Rectangle 312">
              <a:extLst>
                <a:ext uri="{FF2B5EF4-FFF2-40B4-BE49-F238E27FC236}">
                  <a16:creationId xmlns:a16="http://schemas.microsoft.com/office/drawing/2014/main" id="{85D1F457-4FAB-1547-8FDB-F99750CAEB89}"/>
                </a:ext>
              </a:extLst>
            </p:cNvPr>
            <p:cNvSpPr/>
            <p:nvPr/>
          </p:nvSpPr>
          <p:spPr>
            <a:xfrm>
              <a:off x="3128876" y="457817"/>
              <a:ext cx="1432326" cy="459826"/>
            </a:xfrm>
            <a:prstGeom prst="roundRect">
              <a:avLst/>
            </a:prstGeom>
            <a:solidFill>
              <a:srgbClr val="00CC99">
                <a:lumMod val="60000"/>
                <a:lumOff val="40000"/>
              </a:srgbClr>
            </a:solidFill>
            <a:ln w="12700">
              <a:solidFill>
                <a:srgbClr val="00CC99">
                  <a:lumMod val="20000"/>
                  <a:lumOff val="80000"/>
                </a:srgbClr>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4" name="TextBox 313">
              <a:extLst>
                <a:ext uri="{FF2B5EF4-FFF2-40B4-BE49-F238E27FC236}">
                  <a16:creationId xmlns:a16="http://schemas.microsoft.com/office/drawing/2014/main" id="{6EFCEB90-AD54-3A47-8F53-87BD63754EA5}"/>
                </a:ext>
              </a:extLst>
            </p:cNvPr>
            <p:cNvSpPr txBox="1"/>
            <p:nvPr/>
          </p:nvSpPr>
          <p:spPr>
            <a:xfrm>
              <a:off x="3446730" y="484746"/>
              <a:ext cx="805702"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SNMP</a:t>
              </a:r>
            </a:p>
          </p:txBody>
        </p:sp>
      </p:grpSp>
      <p:sp>
        <p:nvSpPr>
          <p:cNvPr id="315" name="TextBox 314">
            <a:extLst>
              <a:ext uri="{FF2B5EF4-FFF2-40B4-BE49-F238E27FC236}">
                <a16:creationId xmlns:a16="http://schemas.microsoft.com/office/drawing/2014/main" id="{B03FB035-AB1A-294C-B7DD-352BD9267278}"/>
              </a:ext>
            </a:extLst>
          </p:cNvPr>
          <p:cNvSpPr txBox="1"/>
          <p:nvPr/>
        </p:nvSpPr>
        <p:spPr>
          <a:xfrm>
            <a:off x="7120351" y="4585147"/>
            <a:ext cx="595035" cy="584776"/>
          </a:xfrm>
          <a:prstGeom prst="rect">
            <a:avLst/>
          </a:prstGeom>
          <a:noFill/>
        </p:spPr>
        <p:txBody>
          <a:bodyPr wrap="non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cxnSp>
        <p:nvCxnSpPr>
          <p:cNvPr id="316" name="Straight Connector 315">
            <a:extLst>
              <a:ext uri="{FF2B5EF4-FFF2-40B4-BE49-F238E27FC236}">
                <a16:creationId xmlns:a16="http://schemas.microsoft.com/office/drawing/2014/main" id="{CD1F0B93-D931-0C4E-87E4-C4619ADB5AA2}"/>
              </a:ext>
            </a:extLst>
          </p:cNvPr>
          <p:cNvCxnSpPr>
            <a:endCxn id="395" idx="4"/>
          </p:cNvCxnSpPr>
          <p:nvPr/>
        </p:nvCxnSpPr>
        <p:spPr bwMode="auto">
          <a:xfrm flipV="1">
            <a:off x="5836375" y="1866354"/>
            <a:ext cx="4943" cy="388092"/>
          </a:xfrm>
          <a:prstGeom prst="line">
            <a:avLst/>
          </a:prstGeom>
          <a:solidFill>
            <a:srgbClr val="00CC99"/>
          </a:solidFill>
          <a:ln w="9525" cap="flat" cmpd="sng" algn="ctr">
            <a:solidFill>
              <a:srgbClr val="808080">
                <a:lumMod val="75000"/>
              </a:srgbClr>
            </a:solidFill>
            <a:prstDash val="sys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17" name="Straight Connector 316">
            <a:extLst>
              <a:ext uri="{FF2B5EF4-FFF2-40B4-BE49-F238E27FC236}">
                <a16:creationId xmlns:a16="http://schemas.microsoft.com/office/drawing/2014/main" id="{DBD16687-671D-8E4F-AC2B-6CA2B1C9791D}"/>
              </a:ext>
            </a:extLst>
          </p:cNvPr>
          <p:cNvCxnSpPr>
            <a:endCxn id="399" idx="2"/>
          </p:cNvCxnSpPr>
          <p:nvPr/>
        </p:nvCxnSpPr>
        <p:spPr bwMode="auto">
          <a:xfrm flipH="1" flipV="1">
            <a:off x="7065792" y="1876324"/>
            <a:ext cx="5609" cy="302391"/>
          </a:xfrm>
          <a:prstGeom prst="line">
            <a:avLst/>
          </a:prstGeom>
          <a:solidFill>
            <a:srgbClr val="00CC99"/>
          </a:solidFill>
          <a:ln w="9525" cap="flat" cmpd="sng" algn="ctr">
            <a:solidFill>
              <a:srgbClr val="808080">
                <a:lumMod val="75000"/>
              </a:srgbClr>
            </a:solidFill>
            <a:prstDash val="sys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18" name="Straight Connector 317">
            <a:extLst>
              <a:ext uri="{FF2B5EF4-FFF2-40B4-BE49-F238E27FC236}">
                <a16:creationId xmlns:a16="http://schemas.microsoft.com/office/drawing/2014/main" id="{AAC72143-3408-7D48-BDA7-B08476C2E2F1}"/>
              </a:ext>
            </a:extLst>
          </p:cNvPr>
          <p:cNvCxnSpPr/>
          <p:nvPr/>
        </p:nvCxnSpPr>
        <p:spPr bwMode="auto">
          <a:xfrm>
            <a:off x="5074063" y="2342893"/>
            <a:ext cx="4818331" cy="0"/>
          </a:xfrm>
          <a:prstGeom prst="line">
            <a:avLst/>
          </a:prstGeom>
          <a:solidFill>
            <a:srgbClr val="00CC99"/>
          </a:solidFill>
          <a:ln w="19050" cap="flat" cmpd="sng" algn="ctr">
            <a:solidFill>
              <a:srgbClr val="00000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19" name="Rounded Rectangle 318">
            <a:extLst>
              <a:ext uri="{FF2B5EF4-FFF2-40B4-BE49-F238E27FC236}">
                <a16:creationId xmlns:a16="http://schemas.microsoft.com/office/drawing/2014/main" id="{9FC19565-BA27-CF4F-9461-F1C46FCA8EEF}"/>
              </a:ext>
            </a:extLst>
          </p:cNvPr>
          <p:cNvSpPr/>
          <p:nvPr/>
        </p:nvSpPr>
        <p:spPr>
          <a:xfrm>
            <a:off x="4947365" y="2182258"/>
            <a:ext cx="4951677" cy="932987"/>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20" name="Group 319">
            <a:extLst>
              <a:ext uri="{FF2B5EF4-FFF2-40B4-BE49-F238E27FC236}">
                <a16:creationId xmlns:a16="http://schemas.microsoft.com/office/drawing/2014/main" id="{5CF34090-DC88-0F4E-91D9-F0247D2A62D6}"/>
              </a:ext>
            </a:extLst>
          </p:cNvPr>
          <p:cNvGrpSpPr/>
          <p:nvPr/>
        </p:nvGrpSpPr>
        <p:grpSpPr>
          <a:xfrm>
            <a:off x="5436759" y="2550631"/>
            <a:ext cx="1033900" cy="504412"/>
            <a:chOff x="3103238" y="432317"/>
            <a:chExt cx="1461287" cy="504412"/>
          </a:xfrm>
        </p:grpSpPr>
        <p:sp>
          <p:nvSpPr>
            <p:cNvPr id="321" name="Rounded Rectangle 320">
              <a:extLst>
                <a:ext uri="{FF2B5EF4-FFF2-40B4-BE49-F238E27FC236}">
                  <a16:creationId xmlns:a16="http://schemas.microsoft.com/office/drawing/2014/main" id="{70508080-4FED-294C-9D0D-78B9AED5A157}"/>
                </a:ext>
              </a:extLst>
            </p:cNvPr>
            <p:cNvSpPr/>
            <p:nvPr/>
          </p:nvSpPr>
          <p:spPr>
            <a:xfrm>
              <a:off x="3128876" y="457817"/>
              <a:ext cx="1432326" cy="459826"/>
            </a:xfrm>
            <a:prstGeom prst="roundRect">
              <a:avLst/>
            </a:prstGeom>
            <a:solidFill>
              <a:srgbClr val="00CC99">
                <a:lumMod val="60000"/>
                <a:lumOff val="40000"/>
              </a:srgbClr>
            </a:solidFill>
            <a:ln w="12700">
              <a:solidFill>
                <a:srgbClr val="00CC99">
                  <a:lumMod val="20000"/>
                  <a:lumOff val="80000"/>
                </a:srgbClr>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2" name="TextBox 321">
              <a:extLst>
                <a:ext uri="{FF2B5EF4-FFF2-40B4-BE49-F238E27FC236}">
                  <a16:creationId xmlns:a16="http://schemas.microsoft.com/office/drawing/2014/main" id="{279335A2-63A5-2348-BB92-942367EA7593}"/>
                </a:ext>
              </a:extLst>
            </p:cNvPr>
            <p:cNvSpPr txBox="1"/>
            <p:nvPr/>
          </p:nvSpPr>
          <p:spPr>
            <a:xfrm>
              <a:off x="3103238" y="432317"/>
              <a:ext cx="1461287" cy="504412"/>
            </a:xfrm>
            <a:prstGeom prst="rect">
              <a:avLst/>
            </a:prstGeom>
            <a:noFill/>
          </p:spPr>
          <p:txBody>
            <a:bodyPr wrap="squar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network graph</a:t>
              </a:r>
            </a:p>
          </p:txBody>
        </p:sp>
      </p:grpSp>
      <p:grpSp>
        <p:nvGrpSpPr>
          <p:cNvPr id="323" name="Group 322">
            <a:extLst>
              <a:ext uri="{FF2B5EF4-FFF2-40B4-BE49-F238E27FC236}">
                <a16:creationId xmlns:a16="http://schemas.microsoft.com/office/drawing/2014/main" id="{18C6437C-95C3-4D46-A63F-C3C9819DF5E5}"/>
              </a:ext>
            </a:extLst>
          </p:cNvPr>
          <p:cNvGrpSpPr/>
          <p:nvPr/>
        </p:nvGrpSpPr>
        <p:grpSpPr>
          <a:xfrm>
            <a:off x="8404313" y="2596585"/>
            <a:ext cx="1033900" cy="459826"/>
            <a:chOff x="3103238" y="457817"/>
            <a:chExt cx="1461287" cy="459826"/>
          </a:xfrm>
        </p:grpSpPr>
        <p:sp>
          <p:nvSpPr>
            <p:cNvPr id="324" name="Rounded Rectangle 323">
              <a:extLst>
                <a:ext uri="{FF2B5EF4-FFF2-40B4-BE49-F238E27FC236}">
                  <a16:creationId xmlns:a16="http://schemas.microsoft.com/office/drawing/2014/main" id="{238BD2F6-10FC-6749-9824-BF523F2C8381}"/>
                </a:ext>
              </a:extLst>
            </p:cNvPr>
            <p:cNvSpPr/>
            <p:nvPr/>
          </p:nvSpPr>
          <p:spPr>
            <a:xfrm>
              <a:off x="3128876" y="457817"/>
              <a:ext cx="1432326" cy="459826"/>
            </a:xfrm>
            <a:prstGeom prst="roundRect">
              <a:avLst/>
            </a:prstGeom>
            <a:solidFill>
              <a:srgbClr val="00CC99">
                <a:lumMod val="60000"/>
                <a:lumOff val="40000"/>
              </a:srgbClr>
            </a:solidFill>
            <a:ln w="12700">
              <a:solidFill>
                <a:srgbClr val="00CC99">
                  <a:lumMod val="20000"/>
                  <a:lumOff val="80000"/>
                </a:srgbClr>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5" name="TextBox 324">
              <a:extLst>
                <a:ext uri="{FF2B5EF4-FFF2-40B4-BE49-F238E27FC236}">
                  <a16:creationId xmlns:a16="http://schemas.microsoft.com/office/drawing/2014/main" id="{2DD75364-1DD6-0C40-8C94-2D6B3B0AE27B}"/>
                </a:ext>
              </a:extLst>
            </p:cNvPr>
            <p:cNvSpPr txBox="1"/>
            <p:nvPr/>
          </p:nvSpPr>
          <p:spPr>
            <a:xfrm>
              <a:off x="3103238" y="553253"/>
              <a:ext cx="1461287" cy="299227"/>
            </a:xfrm>
            <a:prstGeom prst="rect">
              <a:avLst/>
            </a:prstGeom>
            <a:noFill/>
          </p:spPr>
          <p:txBody>
            <a:bodyPr wrap="squar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intent</a:t>
              </a:r>
            </a:p>
          </p:txBody>
        </p:sp>
      </p:grpSp>
      <p:grpSp>
        <p:nvGrpSpPr>
          <p:cNvPr id="326" name="Group 325">
            <a:extLst>
              <a:ext uri="{FF2B5EF4-FFF2-40B4-BE49-F238E27FC236}">
                <a16:creationId xmlns:a16="http://schemas.microsoft.com/office/drawing/2014/main" id="{B351C480-6414-DF4C-984A-5F6B5B95B110}"/>
              </a:ext>
            </a:extLst>
          </p:cNvPr>
          <p:cNvGrpSpPr/>
          <p:nvPr/>
        </p:nvGrpSpPr>
        <p:grpSpPr>
          <a:xfrm>
            <a:off x="6628386" y="2549087"/>
            <a:ext cx="1033900" cy="504412"/>
            <a:chOff x="3103238" y="432317"/>
            <a:chExt cx="1461287" cy="504412"/>
          </a:xfrm>
        </p:grpSpPr>
        <p:sp>
          <p:nvSpPr>
            <p:cNvPr id="327" name="Rounded Rectangle 326">
              <a:extLst>
                <a:ext uri="{FF2B5EF4-FFF2-40B4-BE49-F238E27FC236}">
                  <a16:creationId xmlns:a16="http://schemas.microsoft.com/office/drawing/2014/main" id="{F5B67F4E-4B50-0049-AB26-880C7EF3F117}"/>
                </a:ext>
              </a:extLst>
            </p:cNvPr>
            <p:cNvSpPr/>
            <p:nvPr/>
          </p:nvSpPr>
          <p:spPr>
            <a:xfrm>
              <a:off x="3128876" y="457817"/>
              <a:ext cx="1432326" cy="459826"/>
            </a:xfrm>
            <a:prstGeom prst="roundRect">
              <a:avLst/>
            </a:prstGeom>
            <a:solidFill>
              <a:srgbClr val="00CC99">
                <a:lumMod val="60000"/>
                <a:lumOff val="40000"/>
              </a:srgbClr>
            </a:solidFill>
            <a:ln w="12700">
              <a:solidFill>
                <a:srgbClr val="00CC99">
                  <a:lumMod val="20000"/>
                  <a:lumOff val="80000"/>
                </a:srgbClr>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8" name="TextBox 327">
              <a:extLst>
                <a:ext uri="{FF2B5EF4-FFF2-40B4-BE49-F238E27FC236}">
                  <a16:creationId xmlns:a16="http://schemas.microsoft.com/office/drawing/2014/main" id="{61B5B352-7E46-F74D-8F6E-F72F87CAA4F9}"/>
                </a:ext>
              </a:extLst>
            </p:cNvPr>
            <p:cNvSpPr txBox="1"/>
            <p:nvPr/>
          </p:nvSpPr>
          <p:spPr>
            <a:xfrm>
              <a:off x="3103238" y="432317"/>
              <a:ext cx="1461287" cy="504412"/>
            </a:xfrm>
            <a:prstGeom prst="rect">
              <a:avLst/>
            </a:prstGeom>
            <a:noFill/>
          </p:spPr>
          <p:txBody>
            <a:bodyPr wrap="squar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RESTful</a:t>
              </a:r>
            </a:p>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API</a:t>
              </a:r>
            </a:p>
          </p:txBody>
        </p:sp>
      </p:grpSp>
      <p:sp>
        <p:nvSpPr>
          <p:cNvPr id="329" name="TextBox 328">
            <a:extLst>
              <a:ext uri="{FF2B5EF4-FFF2-40B4-BE49-F238E27FC236}">
                <a16:creationId xmlns:a16="http://schemas.microsoft.com/office/drawing/2014/main" id="{38B852BE-9C6C-474A-AD5F-393039D0D661}"/>
              </a:ext>
            </a:extLst>
          </p:cNvPr>
          <p:cNvSpPr txBox="1"/>
          <p:nvPr/>
        </p:nvSpPr>
        <p:spPr>
          <a:xfrm>
            <a:off x="7750348" y="2399633"/>
            <a:ext cx="627904" cy="584776"/>
          </a:xfrm>
          <a:prstGeom prst="rect">
            <a:avLst/>
          </a:prstGeom>
          <a:noFill/>
        </p:spPr>
        <p:txBody>
          <a:bodyPr wrap="non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sp>
        <p:nvSpPr>
          <p:cNvPr id="330" name="TextBox 329">
            <a:extLst>
              <a:ext uri="{FF2B5EF4-FFF2-40B4-BE49-F238E27FC236}">
                <a16:creationId xmlns:a16="http://schemas.microsoft.com/office/drawing/2014/main" id="{CD58AB62-EE81-684F-AAAA-1262DCBC90EF}"/>
              </a:ext>
            </a:extLst>
          </p:cNvPr>
          <p:cNvSpPr txBox="1"/>
          <p:nvPr/>
        </p:nvSpPr>
        <p:spPr>
          <a:xfrm>
            <a:off x="5178244" y="2216488"/>
            <a:ext cx="4914815" cy="325730"/>
          </a:xfrm>
          <a:prstGeom prst="rect">
            <a:avLst/>
          </a:prstGeom>
          <a:noFill/>
        </p:spPr>
        <p:txBody>
          <a:bodyPr wrap="square" rtlCol="0">
            <a:spAutoFit/>
          </a:bodyPr>
          <a:lstStyle/>
          <a:p>
            <a:pPr eaLnBrk="0" fontAlgn="base" hangingPunct="0">
              <a:lnSpc>
                <a:spcPts val="1800"/>
              </a:lnSpc>
              <a:spcBef>
                <a:spcPct val="0"/>
              </a:spcBef>
              <a:spcAft>
                <a:spcPct val="0"/>
              </a:spcAft>
            </a:pPr>
            <a:r>
              <a:rPr lang="en-US" sz="1600" dirty="0">
                <a:solidFill>
                  <a:srgbClr val="000000"/>
                </a:solidFill>
                <a:latin typeface="Arial"/>
                <a:ea typeface="ＭＳ Ｐゴシック" charset="0"/>
                <a:cs typeface="Arial"/>
              </a:rPr>
              <a:t>Interface, abstractions for network control apps</a:t>
            </a:r>
          </a:p>
        </p:txBody>
      </p:sp>
      <p:cxnSp>
        <p:nvCxnSpPr>
          <p:cNvPr id="331" name="Straight Connector 330">
            <a:extLst>
              <a:ext uri="{FF2B5EF4-FFF2-40B4-BE49-F238E27FC236}">
                <a16:creationId xmlns:a16="http://schemas.microsoft.com/office/drawing/2014/main" id="{B8830464-03B5-0F4C-9648-5F38F26A43A3}"/>
              </a:ext>
            </a:extLst>
          </p:cNvPr>
          <p:cNvCxnSpPr/>
          <p:nvPr/>
        </p:nvCxnSpPr>
        <p:spPr bwMode="auto">
          <a:xfrm>
            <a:off x="5028809" y="2010842"/>
            <a:ext cx="4753400" cy="19546"/>
          </a:xfrm>
          <a:prstGeom prst="line">
            <a:avLst/>
          </a:prstGeom>
          <a:solidFill>
            <a:srgbClr val="00CC99"/>
          </a:solidFill>
          <a:ln w="19050" cap="flat" cmpd="sng" algn="ctr">
            <a:solidFill>
              <a:srgbClr val="00000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32" name="TextBox 331">
            <a:extLst>
              <a:ext uri="{FF2B5EF4-FFF2-40B4-BE49-F238E27FC236}">
                <a16:creationId xmlns:a16="http://schemas.microsoft.com/office/drawing/2014/main" id="{F10FE23D-E107-B445-859B-E6027DF19076}"/>
              </a:ext>
            </a:extLst>
          </p:cNvPr>
          <p:cNvSpPr txBox="1"/>
          <p:nvPr/>
        </p:nvSpPr>
        <p:spPr>
          <a:xfrm>
            <a:off x="10299705" y="3308646"/>
            <a:ext cx="1787912" cy="954107"/>
          </a:xfrm>
          <a:prstGeom prst="rect">
            <a:avLst/>
          </a:prstGeom>
          <a:noFill/>
        </p:spPr>
        <p:txBody>
          <a:bodyPr wrap="square" rtlCol="0">
            <a:spAutoFit/>
          </a:bodyPr>
          <a:lstStyle/>
          <a:p>
            <a:pPr eaLnBrk="0" fontAlgn="base" hangingPunct="0">
              <a:spcBef>
                <a:spcPct val="0"/>
              </a:spcBef>
              <a:spcAft>
                <a:spcPct val="0"/>
              </a:spcAft>
            </a:pPr>
            <a:r>
              <a:rPr lang="en-US" sz="2800" dirty="0">
                <a:solidFill>
                  <a:srgbClr val="000000"/>
                </a:solidFill>
                <a:ea typeface="ＭＳ Ｐゴシック" charset="0"/>
              </a:rPr>
              <a:t>SDN</a:t>
            </a:r>
          </a:p>
          <a:p>
            <a:pPr eaLnBrk="0" fontAlgn="base" hangingPunct="0">
              <a:spcBef>
                <a:spcPct val="0"/>
              </a:spcBef>
              <a:spcAft>
                <a:spcPct val="0"/>
              </a:spcAft>
            </a:pPr>
            <a:r>
              <a:rPr lang="en-US" sz="2800" dirty="0">
                <a:solidFill>
                  <a:srgbClr val="000000"/>
                </a:solidFill>
                <a:ea typeface="ＭＳ Ｐゴシック" charset="0"/>
              </a:rPr>
              <a:t>controller</a:t>
            </a:r>
          </a:p>
        </p:txBody>
      </p:sp>
      <p:grpSp>
        <p:nvGrpSpPr>
          <p:cNvPr id="333" name="Group 332">
            <a:extLst>
              <a:ext uri="{FF2B5EF4-FFF2-40B4-BE49-F238E27FC236}">
                <a16:creationId xmlns:a16="http://schemas.microsoft.com/office/drawing/2014/main" id="{6F122871-9C9E-8742-A165-2E8D5CBDC4DB}"/>
              </a:ext>
            </a:extLst>
          </p:cNvPr>
          <p:cNvGrpSpPr/>
          <p:nvPr/>
        </p:nvGrpSpPr>
        <p:grpSpPr>
          <a:xfrm>
            <a:off x="5939083" y="5780474"/>
            <a:ext cx="2979208" cy="973667"/>
            <a:chOff x="2592388" y="5601756"/>
            <a:chExt cx="4027487" cy="939800"/>
          </a:xfrm>
        </p:grpSpPr>
        <p:sp>
          <p:nvSpPr>
            <p:cNvPr id="334" name="Freeform 2">
              <a:extLst>
                <a:ext uri="{FF2B5EF4-FFF2-40B4-BE49-F238E27FC236}">
                  <a16:creationId xmlns:a16="http://schemas.microsoft.com/office/drawing/2014/main" id="{8F556373-6AC3-BC46-B91B-948F5051BD56}"/>
                </a:ext>
              </a:extLst>
            </p:cNvPr>
            <p:cNvSpPr>
              <a:spLocks/>
            </p:cNvSpPr>
            <p:nvPr/>
          </p:nvSpPr>
          <p:spPr bwMode="auto">
            <a:xfrm>
              <a:off x="2592388" y="5601756"/>
              <a:ext cx="4027487" cy="939800"/>
            </a:xfrm>
            <a:custGeom>
              <a:avLst/>
              <a:gdLst>
                <a:gd name="T0" fmla="*/ 648763 w 10001"/>
                <a:gd name="T1" fmla="*/ 34777612 h 10125"/>
                <a:gd name="T2" fmla="*/ 115976403 w 10001"/>
                <a:gd name="T3" fmla="*/ 13733703 h 10125"/>
                <a:gd name="T4" fmla="*/ 507700960 w 10001"/>
                <a:gd name="T5" fmla="*/ 8662125 h 10125"/>
                <a:gd name="T6" fmla="*/ 810212713 w 10001"/>
                <a:gd name="T7" fmla="*/ 0 h 10125"/>
                <a:gd name="T8" fmla="*/ 1090015738 w 10001"/>
                <a:gd name="T9" fmla="*/ 8687929 h 10125"/>
                <a:gd name="T10" fmla="*/ 1310938763 w 10001"/>
                <a:gd name="T11" fmla="*/ 4279362 h 10125"/>
                <a:gd name="T12" fmla="*/ 1620263134 w 10001"/>
                <a:gd name="T13" fmla="*/ 25736690 h 10125"/>
                <a:gd name="T14" fmla="*/ 1394798364 w 10001"/>
                <a:gd name="T15" fmla="*/ 58525268 h 10125"/>
                <a:gd name="T16" fmla="*/ 1134622140 w 10001"/>
                <a:gd name="T17" fmla="*/ 80266624 h 10125"/>
                <a:gd name="T18" fmla="*/ 860820276 w 10001"/>
                <a:gd name="T19" fmla="*/ 76142271 h 10125"/>
                <a:gd name="T20" fmla="*/ 708996782 w 10001"/>
                <a:gd name="T21" fmla="*/ 85346835 h 10125"/>
                <a:gd name="T22" fmla="*/ 509322667 w 10001"/>
                <a:gd name="T23" fmla="*/ 86268164 h 10125"/>
                <a:gd name="T24" fmla="*/ 353443899 w 10001"/>
                <a:gd name="T25" fmla="*/ 67979516 h 10125"/>
                <a:gd name="T26" fmla="*/ 192536914 w 10001"/>
                <a:gd name="T27" fmla="*/ 64535347 h 10125"/>
                <a:gd name="T28" fmla="*/ 648763 w 10001"/>
                <a:gd name="T29" fmla="*/ 34777612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cxnSp>
          <p:nvCxnSpPr>
            <p:cNvPr id="335" name="Straight Connector 334">
              <a:extLst>
                <a:ext uri="{FF2B5EF4-FFF2-40B4-BE49-F238E27FC236}">
                  <a16:creationId xmlns:a16="http://schemas.microsoft.com/office/drawing/2014/main" id="{0BB78303-17DC-B343-9F0D-F9A7ED581968}"/>
                </a:ext>
              </a:extLst>
            </p:cNvPr>
            <p:cNvCxnSpPr/>
            <p:nvPr/>
          </p:nvCxnSpPr>
          <p:spPr>
            <a:xfrm flipV="1">
              <a:off x="3262941" y="5752569"/>
              <a:ext cx="1316038" cy="131762"/>
            </a:xfrm>
            <a:prstGeom prst="line">
              <a:avLst/>
            </a:prstGeom>
            <a:noFill/>
            <a:ln w="12700" cap="flat" cmpd="sng" algn="ctr">
              <a:solidFill>
                <a:srgbClr val="000000"/>
              </a:solidFill>
              <a:prstDash val="solid"/>
            </a:ln>
            <a:effectLst/>
          </p:spPr>
        </p:cxnSp>
        <p:cxnSp>
          <p:nvCxnSpPr>
            <p:cNvPr id="336" name="Straight Connector 335">
              <a:extLst>
                <a:ext uri="{FF2B5EF4-FFF2-40B4-BE49-F238E27FC236}">
                  <a16:creationId xmlns:a16="http://schemas.microsoft.com/office/drawing/2014/main" id="{378BCE47-94A6-AD4D-9534-753D35D83682}"/>
                </a:ext>
              </a:extLst>
            </p:cNvPr>
            <p:cNvCxnSpPr/>
            <p:nvPr/>
          </p:nvCxnSpPr>
          <p:spPr>
            <a:xfrm>
              <a:off x="3151816" y="5939894"/>
              <a:ext cx="2259013" cy="298450"/>
            </a:xfrm>
            <a:prstGeom prst="line">
              <a:avLst/>
            </a:prstGeom>
            <a:noFill/>
            <a:ln w="12700" cap="flat" cmpd="sng" algn="ctr">
              <a:solidFill>
                <a:srgbClr val="000000"/>
              </a:solidFill>
              <a:prstDash val="solid"/>
            </a:ln>
            <a:effectLst/>
          </p:spPr>
        </p:cxnSp>
        <p:cxnSp>
          <p:nvCxnSpPr>
            <p:cNvPr id="337" name="Straight Connector 336">
              <a:extLst>
                <a:ext uri="{FF2B5EF4-FFF2-40B4-BE49-F238E27FC236}">
                  <a16:creationId xmlns:a16="http://schemas.microsoft.com/office/drawing/2014/main" id="{0966C145-EBBB-3E46-AE1C-E53119D51C33}"/>
                </a:ext>
              </a:extLst>
            </p:cNvPr>
            <p:cNvCxnSpPr/>
            <p:nvPr/>
          </p:nvCxnSpPr>
          <p:spPr>
            <a:xfrm>
              <a:off x="3164516" y="6044669"/>
              <a:ext cx="714375" cy="276225"/>
            </a:xfrm>
            <a:prstGeom prst="line">
              <a:avLst/>
            </a:prstGeom>
            <a:noFill/>
            <a:ln w="1270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FF1259B8-9E31-BF46-A4BD-B09A7F5E0970}"/>
                </a:ext>
              </a:extLst>
            </p:cNvPr>
            <p:cNvCxnSpPr/>
            <p:nvPr/>
          </p:nvCxnSpPr>
          <p:spPr>
            <a:xfrm flipV="1">
              <a:off x="4182104" y="6238344"/>
              <a:ext cx="1247775" cy="82550"/>
            </a:xfrm>
            <a:prstGeom prst="line">
              <a:avLst/>
            </a:prstGeom>
            <a:noFill/>
            <a:ln w="12700" cap="flat" cmpd="sng" algn="ctr">
              <a:solidFill>
                <a:srgbClr val="000000"/>
              </a:solidFill>
              <a:prstDash val="solid"/>
            </a:ln>
            <a:effectLst/>
          </p:spPr>
        </p:cxnSp>
        <p:cxnSp>
          <p:nvCxnSpPr>
            <p:cNvPr id="339" name="Straight Connector 338">
              <a:extLst>
                <a:ext uri="{FF2B5EF4-FFF2-40B4-BE49-F238E27FC236}">
                  <a16:creationId xmlns:a16="http://schemas.microsoft.com/office/drawing/2014/main" id="{4B27F46F-B544-0340-8CCB-C19A314BCE16}"/>
                </a:ext>
              </a:extLst>
            </p:cNvPr>
            <p:cNvCxnSpPr/>
            <p:nvPr/>
          </p:nvCxnSpPr>
          <p:spPr>
            <a:xfrm>
              <a:off x="4842504" y="5785906"/>
              <a:ext cx="1057275" cy="123825"/>
            </a:xfrm>
            <a:prstGeom prst="line">
              <a:avLst/>
            </a:prstGeom>
            <a:noFill/>
            <a:ln w="12700" cap="flat" cmpd="sng" algn="ctr">
              <a:solidFill>
                <a:srgbClr val="000000"/>
              </a:solidFill>
              <a:prstDash val="solid"/>
            </a:ln>
            <a:effectLst/>
          </p:spPr>
        </p:cxnSp>
        <p:cxnSp>
          <p:nvCxnSpPr>
            <p:cNvPr id="340" name="Straight Connector 339">
              <a:extLst>
                <a:ext uri="{FF2B5EF4-FFF2-40B4-BE49-F238E27FC236}">
                  <a16:creationId xmlns:a16="http://schemas.microsoft.com/office/drawing/2014/main" id="{EDF02737-E9AA-8145-A607-2A6B9F09249E}"/>
                </a:ext>
              </a:extLst>
            </p:cNvPr>
            <p:cNvCxnSpPr/>
            <p:nvPr/>
          </p:nvCxnSpPr>
          <p:spPr>
            <a:xfrm flipV="1">
              <a:off x="4126541" y="5939894"/>
              <a:ext cx="1790700" cy="298450"/>
            </a:xfrm>
            <a:prstGeom prst="line">
              <a:avLst/>
            </a:prstGeom>
            <a:noFill/>
            <a:ln w="12700" cap="flat" cmpd="sng" algn="ctr">
              <a:solidFill>
                <a:srgbClr val="000000"/>
              </a:solidFill>
              <a:prstDash val="solid"/>
            </a:ln>
            <a:effectLst/>
          </p:spPr>
        </p:cxnSp>
        <p:cxnSp>
          <p:nvCxnSpPr>
            <p:cNvPr id="341" name="Straight Connector 340">
              <a:extLst>
                <a:ext uri="{FF2B5EF4-FFF2-40B4-BE49-F238E27FC236}">
                  <a16:creationId xmlns:a16="http://schemas.microsoft.com/office/drawing/2014/main" id="{6360387A-0467-6343-B8B8-64CAC24C2FC9}"/>
                </a:ext>
              </a:extLst>
            </p:cNvPr>
            <p:cNvCxnSpPr/>
            <p:nvPr/>
          </p:nvCxnSpPr>
          <p:spPr>
            <a:xfrm flipV="1">
              <a:off x="5453691" y="5968469"/>
              <a:ext cx="588963" cy="269875"/>
            </a:xfrm>
            <a:prstGeom prst="line">
              <a:avLst/>
            </a:prstGeom>
            <a:noFill/>
            <a:ln w="12700" cap="flat" cmpd="sng" algn="ctr">
              <a:solidFill>
                <a:srgbClr val="000000"/>
              </a:solidFill>
              <a:prstDash val="solid"/>
            </a:ln>
            <a:effectLst/>
          </p:spPr>
        </p:cxnSp>
        <p:cxnSp>
          <p:nvCxnSpPr>
            <p:cNvPr id="342" name="Straight Connector 341">
              <a:extLst>
                <a:ext uri="{FF2B5EF4-FFF2-40B4-BE49-F238E27FC236}">
                  <a16:creationId xmlns:a16="http://schemas.microsoft.com/office/drawing/2014/main" id="{22A8E4F5-F729-F544-B0FB-47A8F9669D90}"/>
                </a:ext>
              </a:extLst>
            </p:cNvPr>
            <p:cNvCxnSpPr/>
            <p:nvPr/>
          </p:nvCxnSpPr>
          <p:spPr>
            <a:xfrm>
              <a:off x="4596441" y="5752569"/>
              <a:ext cx="814388" cy="401637"/>
            </a:xfrm>
            <a:prstGeom prst="line">
              <a:avLst/>
            </a:prstGeom>
            <a:noFill/>
            <a:ln w="12700" cap="flat" cmpd="sng" algn="ctr">
              <a:solidFill>
                <a:srgbClr val="000000"/>
              </a:solidFill>
              <a:prstDash val="solid"/>
            </a:ln>
            <a:effectLst/>
          </p:spPr>
        </p:cxnSp>
        <p:grpSp>
          <p:nvGrpSpPr>
            <p:cNvPr id="343" name="Group 347">
              <a:extLst>
                <a:ext uri="{FF2B5EF4-FFF2-40B4-BE49-F238E27FC236}">
                  <a16:creationId xmlns:a16="http://schemas.microsoft.com/office/drawing/2014/main" id="{CA6931F2-3933-7741-856F-589301B9861A}"/>
                </a:ext>
              </a:extLst>
            </p:cNvPr>
            <p:cNvGrpSpPr>
              <a:grpSpLocks/>
            </p:cNvGrpSpPr>
            <p:nvPr/>
          </p:nvGrpSpPr>
          <p:grpSpPr bwMode="auto">
            <a:xfrm>
              <a:off x="5856401" y="5796097"/>
              <a:ext cx="588970" cy="242608"/>
              <a:chOff x="1871277" y="1576300"/>
              <a:chExt cx="1128371" cy="437861"/>
            </a:xfrm>
          </p:grpSpPr>
          <p:sp>
            <p:nvSpPr>
              <p:cNvPr id="384" name="Oval 383">
                <a:extLst>
                  <a:ext uri="{FF2B5EF4-FFF2-40B4-BE49-F238E27FC236}">
                    <a16:creationId xmlns:a16="http://schemas.microsoft.com/office/drawing/2014/main" id="{48DB66FC-C226-214E-A3AD-816994155EA5}"/>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5" name="Rectangle 384">
                <a:extLst>
                  <a:ext uri="{FF2B5EF4-FFF2-40B4-BE49-F238E27FC236}">
                    <a16:creationId xmlns:a16="http://schemas.microsoft.com/office/drawing/2014/main" id="{6F1FB35D-4E67-0241-9D81-538E169881C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6" name="Oval 385">
                <a:extLst>
                  <a:ext uri="{FF2B5EF4-FFF2-40B4-BE49-F238E27FC236}">
                    <a16:creationId xmlns:a16="http://schemas.microsoft.com/office/drawing/2014/main" id="{0B0777CF-F074-354A-B449-F61D52E9C711}"/>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Freeform 386">
                <a:extLst>
                  <a:ext uri="{FF2B5EF4-FFF2-40B4-BE49-F238E27FC236}">
                    <a16:creationId xmlns:a16="http://schemas.microsoft.com/office/drawing/2014/main" id="{40749788-4A07-1F45-921B-FB7E7B066A72}"/>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8" name="Freeform 387">
                <a:extLst>
                  <a:ext uri="{FF2B5EF4-FFF2-40B4-BE49-F238E27FC236}">
                    <a16:creationId xmlns:a16="http://schemas.microsoft.com/office/drawing/2014/main" id="{4B69D8B0-A3DF-A64E-A30E-5C0D05CBABD5}"/>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9" name="Freeform 388">
                <a:extLst>
                  <a:ext uri="{FF2B5EF4-FFF2-40B4-BE49-F238E27FC236}">
                    <a16:creationId xmlns:a16="http://schemas.microsoft.com/office/drawing/2014/main" id="{37894BB3-6720-8B4C-8987-B8BD549D8243}"/>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088D6419-9EB3-664B-A8BD-39BF61462CFF}"/>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1" name="Straight Connector 390">
                <a:extLst>
                  <a:ext uri="{FF2B5EF4-FFF2-40B4-BE49-F238E27FC236}">
                    <a16:creationId xmlns:a16="http://schemas.microsoft.com/office/drawing/2014/main" id="{0093B11F-AF87-4346-9F4A-0300F556B11D}"/>
                  </a:ext>
                </a:extLst>
              </p:cNvPr>
              <p:cNvCxnSpPr>
                <a:endCxn id="386"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92" name="Straight Connector 391">
                <a:extLst>
                  <a:ext uri="{FF2B5EF4-FFF2-40B4-BE49-F238E27FC236}">
                    <a16:creationId xmlns:a16="http://schemas.microsoft.com/office/drawing/2014/main" id="{80794115-B184-A04B-AD5C-ACFDEA80333C}"/>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44" name="Group 347">
              <a:extLst>
                <a:ext uri="{FF2B5EF4-FFF2-40B4-BE49-F238E27FC236}">
                  <a16:creationId xmlns:a16="http://schemas.microsoft.com/office/drawing/2014/main" id="{053AA106-8CA6-6647-A8AF-DC27A47964FA}"/>
                </a:ext>
              </a:extLst>
            </p:cNvPr>
            <p:cNvGrpSpPr>
              <a:grpSpLocks/>
            </p:cNvGrpSpPr>
            <p:nvPr/>
          </p:nvGrpSpPr>
          <p:grpSpPr bwMode="auto">
            <a:xfrm>
              <a:off x="4375328" y="5654000"/>
              <a:ext cx="588970" cy="242608"/>
              <a:chOff x="1871277" y="1576300"/>
              <a:chExt cx="1128371" cy="437861"/>
            </a:xfrm>
          </p:grpSpPr>
          <p:sp>
            <p:nvSpPr>
              <p:cNvPr id="375" name="Oval 374">
                <a:extLst>
                  <a:ext uri="{FF2B5EF4-FFF2-40B4-BE49-F238E27FC236}">
                    <a16:creationId xmlns:a16="http://schemas.microsoft.com/office/drawing/2014/main" id="{7653AF3D-D35F-FD4C-B735-F75B497459B7}"/>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A5FF5362-BFCE-014B-8FF8-38A939FB6131}"/>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AE891AB1-8072-4E4A-B919-4175A357BF24}"/>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78" name="Freeform 377">
                <a:extLst>
                  <a:ext uri="{FF2B5EF4-FFF2-40B4-BE49-F238E27FC236}">
                    <a16:creationId xmlns:a16="http://schemas.microsoft.com/office/drawing/2014/main" id="{8F02B480-0020-064C-9816-2B563E830AC3}"/>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9" name="Freeform 378">
                <a:extLst>
                  <a:ext uri="{FF2B5EF4-FFF2-40B4-BE49-F238E27FC236}">
                    <a16:creationId xmlns:a16="http://schemas.microsoft.com/office/drawing/2014/main" id="{2009FB24-534D-EB44-8BB9-69D3DFCDAD41}"/>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0" name="Freeform 379">
                <a:extLst>
                  <a:ext uri="{FF2B5EF4-FFF2-40B4-BE49-F238E27FC236}">
                    <a16:creationId xmlns:a16="http://schemas.microsoft.com/office/drawing/2014/main" id="{9F418A13-C33D-1643-A7D9-7927114050A7}"/>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1" name="Freeform 380">
                <a:extLst>
                  <a:ext uri="{FF2B5EF4-FFF2-40B4-BE49-F238E27FC236}">
                    <a16:creationId xmlns:a16="http://schemas.microsoft.com/office/drawing/2014/main" id="{B3989D97-22F3-1542-8DA4-F63BD5051A18}"/>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82" name="Straight Connector 381">
                <a:extLst>
                  <a:ext uri="{FF2B5EF4-FFF2-40B4-BE49-F238E27FC236}">
                    <a16:creationId xmlns:a16="http://schemas.microsoft.com/office/drawing/2014/main" id="{3CA87B05-0DAB-F946-AAC8-B471385201F1}"/>
                  </a:ext>
                </a:extLst>
              </p:cNvPr>
              <p:cNvCxnSpPr>
                <a:endCxn id="377"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83" name="Straight Connector 382">
                <a:extLst>
                  <a:ext uri="{FF2B5EF4-FFF2-40B4-BE49-F238E27FC236}">
                    <a16:creationId xmlns:a16="http://schemas.microsoft.com/office/drawing/2014/main" id="{A916D2A4-0DB9-D74D-8538-C35B39DCF98F}"/>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45" name="Group 347">
              <a:extLst>
                <a:ext uri="{FF2B5EF4-FFF2-40B4-BE49-F238E27FC236}">
                  <a16:creationId xmlns:a16="http://schemas.microsoft.com/office/drawing/2014/main" id="{8FB35C13-917B-4A4A-A204-F46152658E49}"/>
                </a:ext>
              </a:extLst>
            </p:cNvPr>
            <p:cNvGrpSpPr>
              <a:grpSpLocks/>
            </p:cNvGrpSpPr>
            <p:nvPr/>
          </p:nvGrpSpPr>
          <p:grpSpPr bwMode="auto">
            <a:xfrm>
              <a:off x="2848241" y="5847813"/>
              <a:ext cx="588970" cy="242608"/>
              <a:chOff x="1871277" y="1576300"/>
              <a:chExt cx="1128371" cy="437861"/>
            </a:xfrm>
          </p:grpSpPr>
          <p:sp>
            <p:nvSpPr>
              <p:cNvPr id="366" name="Oval 365">
                <a:extLst>
                  <a:ext uri="{FF2B5EF4-FFF2-40B4-BE49-F238E27FC236}">
                    <a16:creationId xmlns:a16="http://schemas.microsoft.com/office/drawing/2014/main" id="{C4D3AE02-4ED8-F84D-84D8-6CC7BB3D5EA7}"/>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3D39641A-0CCF-0F4A-8403-25F548A37BB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E0250449-6C02-FD4F-AB7A-5573C2BCFD2F}"/>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9" name="Freeform 368">
                <a:extLst>
                  <a:ext uri="{FF2B5EF4-FFF2-40B4-BE49-F238E27FC236}">
                    <a16:creationId xmlns:a16="http://schemas.microsoft.com/office/drawing/2014/main" id="{269FA8FF-6E3D-4344-B115-9D21E37CD2EE}"/>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45EC1E83-559B-E64C-87B3-E40B9BE6ECCA}"/>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1" name="Freeform 370">
                <a:extLst>
                  <a:ext uri="{FF2B5EF4-FFF2-40B4-BE49-F238E27FC236}">
                    <a16:creationId xmlns:a16="http://schemas.microsoft.com/office/drawing/2014/main" id="{11688BC8-FCED-4845-9FAC-107EE9A389C8}"/>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2" name="Freeform 371">
                <a:extLst>
                  <a:ext uri="{FF2B5EF4-FFF2-40B4-BE49-F238E27FC236}">
                    <a16:creationId xmlns:a16="http://schemas.microsoft.com/office/drawing/2014/main" id="{3CBE5CCC-CB5E-FD4B-8983-D6A89E8CC059}"/>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3" name="Straight Connector 372">
                <a:extLst>
                  <a:ext uri="{FF2B5EF4-FFF2-40B4-BE49-F238E27FC236}">
                    <a16:creationId xmlns:a16="http://schemas.microsoft.com/office/drawing/2014/main" id="{70D3FB1B-60FC-EE42-BD50-0FC40F8CE64C}"/>
                  </a:ext>
                </a:extLst>
              </p:cNvPr>
              <p:cNvCxnSpPr>
                <a:endCxn id="368"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74" name="Straight Connector 373">
                <a:extLst>
                  <a:ext uri="{FF2B5EF4-FFF2-40B4-BE49-F238E27FC236}">
                    <a16:creationId xmlns:a16="http://schemas.microsoft.com/office/drawing/2014/main" id="{44533DD3-DC46-F74A-9F05-7B7AF127E05B}"/>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46" name="Group 347">
              <a:extLst>
                <a:ext uri="{FF2B5EF4-FFF2-40B4-BE49-F238E27FC236}">
                  <a16:creationId xmlns:a16="http://schemas.microsoft.com/office/drawing/2014/main" id="{866BBC8A-DA7A-BF4D-ADA1-043BFD712A75}"/>
                </a:ext>
              </a:extLst>
            </p:cNvPr>
            <p:cNvGrpSpPr>
              <a:grpSpLocks/>
            </p:cNvGrpSpPr>
            <p:nvPr/>
          </p:nvGrpSpPr>
          <p:grpSpPr bwMode="auto">
            <a:xfrm>
              <a:off x="5166757" y="6114152"/>
              <a:ext cx="588970" cy="242608"/>
              <a:chOff x="1871277" y="1576300"/>
              <a:chExt cx="1128371" cy="437861"/>
            </a:xfrm>
          </p:grpSpPr>
          <p:sp>
            <p:nvSpPr>
              <p:cNvPr id="357" name="Oval 356">
                <a:extLst>
                  <a:ext uri="{FF2B5EF4-FFF2-40B4-BE49-F238E27FC236}">
                    <a16:creationId xmlns:a16="http://schemas.microsoft.com/office/drawing/2014/main" id="{E560D67C-D07B-FB4B-AD14-57E0C043ABA3}"/>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58" name="Rectangle 357">
                <a:extLst>
                  <a:ext uri="{FF2B5EF4-FFF2-40B4-BE49-F238E27FC236}">
                    <a16:creationId xmlns:a16="http://schemas.microsoft.com/office/drawing/2014/main" id="{83E3175C-0E27-0D46-9EBE-0BB7FC50E72D}"/>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9" name="Oval 358">
                <a:extLst>
                  <a:ext uri="{FF2B5EF4-FFF2-40B4-BE49-F238E27FC236}">
                    <a16:creationId xmlns:a16="http://schemas.microsoft.com/office/drawing/2014/main" id="{7D63531B-B1B4-BD40-8A9B-CB60BE4CFFD5}"/>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0" name="Freeform 359">
                <a:extLst>
                  <a:ext uri="{FF2B5EF4-FFF2-40B4-BE49-F238E27FC236}">
                    <a16:creationId xmlns:a16="http://schemas.microsoft.com/office/drawing/2014/main" id="{BCF2A578-96C9-E24A-9FFD-9B4B6CBEBAC6}"/>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1" name="Freeform 360">
                <a:extLst>
                  <a:ext uri="{FF2B5EF4-FFF2-40B4-BE49-F238E27FC236}">
                    <a16:creationId xmlns:a16="http://schemas.microsoft.com/office/drawing/2014/main" id="{A3198C2C-5107-694D-BA7D-15A1D5D9F806}"/>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2" name="Freeform 361">
                <a:extLst>
                  <a:ext uri="{FF2B5EF4-FFF2-40B4-BE49-F238E27FC236}">
                    <a16:creationId xmlns:a16="http://schemas.microsoft.com/office/drawing/2014/main" id="{10E1F221-C7E5-4B4B-A17A-BB3D255FA2E9}"/>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3" name="Freeform 362">
                <a:extLst>
                  <a:ext uri="{FF2B5EF4-FFF2-40B4-BE49-F238E27FC236}">
                    <a16:creationId xmlns:a16="http://schemas.microsoft.com/office/drawing/2014/main" id="{7AE6CC35-5E36-4F4A-ADBA-8FAD8BB3BAC6}"/>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0A44EE1A-BA03-AD4A-94FE-845895881C99}"/>
                  </a:ext>
                </a:extLst>
              </p:cNvPr>
              <p:cNvCxnSpPr>
                <a:endCxn id="359"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65" name="Straight Connector 364">
                <a:extLst>
                  <a:ext uri="{FF2B5EF4-FFF2-40B4-BE49-F238E27FC236}">
                    <a16:creationId xmlns:a16="http://schemas.microsoft.com/office/drawing/2014/main" id="{82195786-42DD-904D-A897-7E003292A476}"/>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47" name="Group 347">
              <a:extLst>
                <a:ext uri="{FF2B5EF4-FFF2-40B4-BE49-F238E27FC236}">
                  <a16:creationId xmlns:a16="http://schemas.microsoft.com/office/drawing/2014/main" id="{FF036DA1-84A3-F442-B64F-08E07A13D80A}"/>
                </a:ext>
              </a:extLst>
            </p:cNvPr>
            <p:cNvGrpSpPr>
              <a:grpSpLocks/>
            </p:cNvGrpSpPr>
            <p:nvPr/>
          </p:nvGrpSpPr>
          <p:grpSpPr bwMode="auto">
            <a:xfrm>
              <a:off x="3704088" y="6206732"/>
              <a:ext cx="588970" cy="242608"/>
              <a:chOff x="1871277" y="1576300"/>
              <a:chExt cx="1128371" cy="437861"/>
            </a:xfrm>
          </p:grpSpPr>
          <p:sp>
            <p:nvSpPr>
              <p:cNvPr id="348" name="Oval 347">
                <a:extLst>
                  <a:ext uri="{FF2B5EF4-FFF2-40B4-BE49-F238E27FC236}">
                    <a16:creationId xmlns:a16="http://schemas.microsoft.com/office/drawing/2014/main" id="{F1068B44-FB9D-CD44-AA1B-DDD653525B39}"/>
                  </a:ext>
                </a:extLst>
              </p:cNvPr>
              <p:cNvSpPr/>
              <p:nvPr/>
            </p:nvSpPr>
            <p:spPr bwMode="auto">
              <a:xfrm flipV="1">
                <a:off x="1874446" y="1694641"/>
                <a:ext cx="1125202" cy="319520"/>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9" name="Rectangle 348">
                <a:extLst>
                  <a:ext uri="{FF2B5EF4-FFF2-40B4-BE49-F238E27FC236}">
                    <a16:creationId xmlns:a16="http://schemas.microsoft.com/office/drawing/2014/main" id="{94C8193D-0579-714E-A8A8-46350B76C947}"/>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0" name="Oval 349">
                <a:extLst>
                  <a:ext uri="{FF2B5EF4-FFF2-40B4-BE49-F238E27FC236}">
                    <a16:creationId xmlns:a16="http://schemas.microsoft.com/office/drawing/2014/main" id="{D811CDBE-BBD6-654D-978B-33DCF1AD67DC}"/>
                  </a:ext>
                </a:extLst>
              </p:cNvPr>
              <p:cNvSpPr/>
              <p:nvPr/>
            </p:nvSpPr>
            <p:spPr bwMode="auto">
              <a:xfrm flipV="1">
                <a:off x="1871277" y="1576300"/>
                <a:ext cx="1125200" cy="319520"/>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51" name="Freeform 350">
                <a:extLst>
                  <a:ext uri="{FF2B5EF4-FFF2-40B4-BE49-F238E27FC236}">
                    <a16:creationId xmlns:a16="http://schemas.microsoft.com/office/drawing/2014/main" id="{26CEB383-ECE8-9144-8160-823E88728B7F}"/>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2" name="Freeform 351">
                <a:extLst>
                  <a:ext uri="{FF2B5EF4-FFF2-40B4-BE49-F238E27FC236}">
                    <a16:creationId xmlns:a16="http://schemas.microsoft.com/office/drawing/2014/main" id="{53A4B417-9A2E-904E-A597-2EA9919C9F8D}"/>
                  </a:ext>
                </a:extLst>
              </p:cNvPr>
              <p:cNvSpPr/>
              <p:nvPr/>
            </p:nvSpPr>
            <p:spPr bwMode="auto">
              <a:xfrm>
                <a:off x="2102655" y="1633103"/>
                <a:ext cx="662444" cy="111241"/>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3" name="Freeform 352">
                <a:extLst>
                  <a:ext uri="{FF2B5EF4-FFF2-40B4-BE49-F238E27FC236}">
                    <a16:creationId xmlns:a16="http://schemas.microsoft.com/office/drawing/2014/main" id="{DD57B720-5F7D-504F-8573-3A28FCC16067}"/>
                  </a:ext>
                </a:extLst>
              </p:cNvPr>
              <p:cNvSpPr/>
              <p:nvPr/>
            </p:nvSpPr>
            <p:spPr bwMode="auto">
              <a:xfrm>
                <a:off x="2536889" y="1727776"/>
                <a:ext cx="244057" cy="97040"/>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4" name="Freeform 353">
                <a:extLst>
                  <a:ext uri="{FF2B5EF4-FFF2-40B4-BE49-F238E27FC236}">
                    <a16:creationId xmlns:a16="http://schemas.microsoft.com/office/drawing/2014/main" id="{AA6C51CF-2638-7845-9E9C-2485530B8934}"/>
                  </a:ext>
                </a:extLst>
              </p:cNvPr>
              <p:cNvSpPr/>
              <p:nvPr/>
            </p:nvSpPr>
            <p:spPr bwMode="auto">
              <a:xfrm>
                <a:off x="2089977" y="1730144"/>
                <a:ext cx="240888" cy="97039"/>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55" name="Straight Connector 354">
                <a:extLst>
                  <a:ext uri="{FF2B5EF4-FFF2-40B4-BE49-F238E27FC236}">
                    <a16:creationId xmlns:a16="http://schemas.microsoft.com/office/drawing/2014/main" id="{D39CE6BF-A688-D547-B314-CB4669EEEF09}"/>
                  </a:ext>
                </a:extLst>
              </p:cNvPr>
              <p:cNvCxnSpPr>
                <a:endCxn id="350" idx="2"/>
              </p:cNvCxnSpPr>
              <p:nvPr/>
            </p:nvCxnSpPr>
            <p:spPr bwMode="auto">
              <a:xfrm flipH="1" flipV="1">
                <a:off x="1871277" y="1737243"/>
                <a:ext cx="3169"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356" name="Straight Connector 355">
                <a:extLst>
                  <a:ext uri="{FF2B5EF4-FFF2-40B4-BE49-F238E27FC236}">
                    <a16:creationId xmlns:a16="http://schemas.microsoft.com/office/drawing/2014/main" id="{0C46B6DE-6006-AD4F-838A-60B5C8E9300E}"/>
                  </a:ext>
                </a:extLst>
              </p:cNvPr>
              <p:cNvCxnSpPr/>
              <p:nvPr/>
            </p:nvCxnSpPr>
            <p:spPr bwMode="auto">
              <a:xfrm flipH="1" flipV="1">
                <a:off x="2996477" y="1734877"/>
                <a:ext cx="3171" cy="123074"/>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sp>
        <p:nvSpPr>
          <p:cNvPr id="393" name="Rectangle 392">
            <a:extLst>
              <a:ext uri="{FF2B5EF4-FFF2-40B4-BE49-F238E27FC236}">
                <a16:creationId xmlns:a16="http://schemas.microsoft.com/office/drawing/2014/main" id="{55267C50-DB8C-4F4C-AB99-A2AA1F869909}"/>
              </a:ext>
            </a:extLst>
          </p:cNvPr>
          <p:cNvSpPr/>
          <p:nvPr/>
        </p:nvSpPr>
        <p:spPr>
          <a:xfrm>
            <a:off x="5074486" y="5724971"/>
            <a:ext cx="5334198" cy="1133029"/>
          </a:xfrm>
          <a:prstGeom prst="rect">
            <a:avLst/>
          </a:prstGeom>
          <a:solidFill>
            <a:srgbClr val="FFFFFF">
              <a:alpha val="80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94" name="Group 393">
            <a:extLst>
              <a:ext uri="{FF2B5EF4-FFF2-40B4-BE49-F238E27FC236}">
                <a16:creationId xmlns:a16="http://schemas.microsoft.com/office/drawing/2014/main" id="{6F7A3894-18C1-8A4D-8806-6A0BF48BF4AD}"/>
              </a:ext>
            </a:extLst>
          </p:cNvPr>
          <p:cNvGrpSpPr/>
          <p:nvPr/>
        </p:nvGrpSpPr>
        <p:grpSpPr>
          <a:xfrm>
            <a:off x="5329582" y="1276178"/>
            <a:ext cx="1023471" cy="590176"/>
            <a:chOff x="4721412" y="1277470"/>
            <a:chExt cx="1023471" cy="590176"/>
          </a:xfrm>
        </p:grpSpPr>
        <p:sp>
          <p:nvSpPr>
            <p:cNvPr id="395" name="Oval 394">
              <a:extLst>
                <a:ext uri="{FF2B5EF4-FFF2-40B4-BE49-F238E27FC236}">
                  <a16:creationId xmlns:a16="http://schemas.microsoft.com/office/drawing/2014/main" id="{D21295F4-CBC3-D74D-91E9-84EB0A8312B3}"/>
                </a:ext>
              </a:extLst>
            </p:cNvPr>
            <p:cNvSpPr/>
            <p:nvPr/>
          </p:nvSpPr>
          <p:spPr bwMode="auto">
            <a:xfrm>
              <a:off x="4721412" y="1277470"/>
              <a:ext cx="1023471" cy="590176"/>
            </a:xfrm>
            <a:prstGeom prst="ellipse">
              <a:avLst/>
            </a:prstGeom>
            <a:solidFill>
              <a:srgbClr val="008000">
                <a:alpha val="70000"/>
              </a:srgb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6" name="TextBox 395">
              <a:extLst>
                <a:ext uri="{FF2B5EF4-FFF2-40B4-BE49-F238E27FC236}">
                  <a16:creationId xmlns:a16="http://schemas.microsoft.com/office/drawing/2014/main" id="{9709A8B2-452F-074F-9A07-F4CEB75B0EC1}"/>
                </a:ext>
              </a:extLst>
            </p:cNvPr>
            <p:cNvSpPr txBox="1"/>
            <p:nvPr/>
          </p:nvSpPr>
          <p:spPr>
            <a:xfrm>
              <a:off x="4792385" y="1374585"/>
              <a:ext cx="890463" cy="369332"/>
            </a:xfrm>
            <a:prstGeom prst="rect">
              <a:avLst/>
            </a:prstGeom>
            <a:noFill/>
          </p:spPr>
          <p:txBody>
            <a:bodyPr wrap="none" rtlCol="0">
              <a:spAutoFit/>
            </a:body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routing</a:t>
              </a:r>
            </a:p>
          </p:txBody>
        </p:sp>
      </p:grpSp>
      <p:grpSp>
        <p:nvGrpSpPr>
          <p:cNvPr id="397" name="Group 396">
            <a:extLst>
              <a:ext uri="{FF2B5EF4-FFF2-40B4-BE49-F238E27FC236}">
                <a16:creationId xmlns:a16="http://schemas.microsoft.com/office/drawing/2014/main" id="{832BB644-26F9-EB49-B2B9-F35C18A9794E}"/>
              </a:ext>
            </a:extLst>
          </p:cNvPr>
          <p:cNvGrpSpPr/>
          <p:nvPr/>
        </p:nvGrpSpPr>
        <p:grpSpPr>
          <a:xfrm>
            <a:off x="6543278" y="1301675"/>
            <a:ext cx="1023471" cy="590176"/>
            <a:chOff x="6106459" y="1967753"/>
            <a:chExt cx="1023471" cy="590176"/>
          </a:xfrm>
        </p:grpSpPr>
        <p:sp>
          <p:nvSpPr>
            <p:cNvPr id="398" name="Oval 397">
              <a:extLst>
                <a:ext uri="{FF2B5EF4-FFF2-40B4-BE49-F238E27FC236}">
                  <a16:creationId xmlns:a16="http://schemas.microsoft.com/office/drawing/2014/main" id="{0FD850DE-43F1-404C-8812-C9CBCEABB43C}"/>
                </a:ext>
              </a:extLst>
            </p:cNvPr>
            <p:cNvSpPr/>
            <p:nvPr/>
          </p:nvSpPr>
          <p:spPr bwMode="auto">
            <a:xfrm>
              <a:off x="6106459" y="1967753"/>
              <a:ext cx="1023471" cy="590176"/>
            </a:xfrm>
            <a:prstGeom prst="ellipse">
              <a:avLst/>
            </a:prstGeom>
            <a:solidFill>
              <a:srgbClr val="008000">
                <a:alpha val="70000"/>
              </a:srgb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9" name="TextBox 398">
              <a:extLst>
                <a:ext uri="{FF2B5EF4-FFF2-40B4-BE49-F238E27FC236}">
                  <a16:creationId xmlns:a16="http://schemas.microsoft.com/office/drawing/2014/main" id="{F822B2FB-C8DC-DC4C-9085-9658B29E1669}"/>
                </a:ext>
              </a:extLst>
            </p:cNvPr>
            <p:cNvSpPr txBox="1"/>
            <p:nvPr/>
          </p:nvSpPr>
          <p:spPr>
            <a:xfrm>
              <a:off x="6177429" y="1997637"/>
              <a:ext cx="903087" cy="544765"/>
            </a:xfrm>
            <a:prstGeom prst="rect">
              <a:avLst/>
            </a:prstGeom>
            <a:noFill/>
          </p:spPr>
          <p:txBody>
            <a:bodyPr wrap="none" rtlCol="0">
              <a:spAutoFit/>
            </a:body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access </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control</a:t>
              </a:r>
            </a:p>
          </p:txBody>
        </p:sp>
      </p:grpSp>
      <p:grpSp>
        <p:nvGrpSpPr>
          <p:cNvPr id="400" name="Group 399">
            <a:extLst>
              <a:ext uri="{FF2B5EF4-FFF2-40B4-BE49-F238E27FC236}">
                <a16:creationId xmlns:a16="http://schemas.microsoft.com/office/drawing/2014/main" id="{DA2CF06A-DF85-0143-ACE7-1A34A68C8B3F}"/>
              </a:ext>
            </a:extLst>
          </p:cNvPr>
          <p:cNvGrpSpPr/>
          <p:nvPr/>
        </p:nvGrpSpPr>
        <p:grpSpPr>
          <a:xfrm>
            <a:off x="7733171" y="1320598"/>
            <a:ext cx="1023471" cy="590176"/>
            <a:chOff x="6938682" y="977153"/>
            <a:chExt cx="1023471" cy="590176"/>
          </a:xfrm>
        </p:grpSpPr>
        <p:sp>
          <p:nvSpPr>
            <p:cNvPr id="401" name="Oval 400">
              <a:extLst>
                <a:ext uri="{FF2B5EF4-FFF2-40B4-BE49-F238E27FC236}">
                  <a16:creationId xmlns:a16="http://schemas.microsoft.com/office/drawing/2014/main" id="{4D110F55-2027-6B4C-BB63-6FA816C4CABE}"/>
                </a:ext>
              </a:extLst>
            </p:cNvPr>
            <p:cNvSpPr/>
            <p:nvPr/>
          </p:nvSpPr>
          <p:spPr bwMode="auto">
            <a:xfrm>
              <a:off x="6938682" y="977153"/>
              <a:ext cx="1023471" cy="590176"/>
            </a:xfrm>
            <a:prstGeom prst="ellipse">
              <a:avLst/>
            </a:prstGeom>
            <a:solidFill>
              <a:srgbClr val="008000">
                <a:alpha val="70000"/>
              </a:srgbClr>
            </a:solidFill>
            <a:ln w="9525" cap="flat" cmpd="sng" algn="ctr">
              <a:solidFill>
                <a:srgbClr val="008000"/>
              </a:solid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TextBox 401">
              <a:extLst>
                <a:ext uri="{FF2B5EF4-FFF2-40B4-BE49-F238E27FC236}">
                  <a16:creationId xmlns:a16="http://schemas.microsoft.com/office/drawing/2014/main" id="{FD86D31D-1B63-D042-8A15-34502F51C96A}"/>
                </a:ext>
              </a:extLst>
            </p:cNvPr>
            <p:cNvSpPr txBox="1"/>
            <p:nvPr/>
          </p:nvSpPr>
          <p:spPr>
            <a:xfrm>
              <a:off x="6964568" y="1007037"/>
              <a:ext cx="993256" cy="544765"/>
            </a:xfrm>
            <a:prstGeom prst="rect">
              <a:avLst/>
            </a:prstGeom>
            <a:noFill/>
          </p:spPr>
          <p:txBody>
            <a:bodyPr wrap="none" rtlCol="0">
              <a:spAutoFit/>
            </a:body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load</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balance</a:t>
              </a:r>
            </a:p>
          </p:txBody>
        </p:sp>
      </p:grpSp>
      <p:sp>
        <p:nvSpPr>
          <p:cNvPr id="403" name="Rectangle 402">
            <a:extLst>
              <a:ext uri="{FF2B5EF4-FFF2-40B4-BE49-F238E27FC236}">
                <a16:creationId xmlns:a16="http://schemas.microsoft.com/office/drawing/2014/main" id="{A5E34BB8-C23B-0F4C-98F2-59913F2820C7}"/>
              </a:ext>
            </a:extLst>
          </p:cNvPr>
          <p:cNvSpPr/>
          <p:nvPr/>
        </p:nvSpPr>
        <p:spPr>
          <a:xfrm>
            <a:off x="4711309" y="1143000"/>
            <a:ext cx="4965002" cy="783590"/>
          </a:xfrm>
          <a:prstGeom prst="rect">
            <a:avLst/>
          </a:prstGeom>
          <a:solidFill>
            <a:srgbClr val="FFFFFF">
              <a:alpha val="80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4" name="Freeform 403">
            <a:extLst>
              <a:ext uri="{FF2B5EF4-FFF2-40B4-BE49-F238E27FC236}">
                <a16:creationId xmlns:a16="http://schemas.microsoft.com/office/drawing/2014/main" id="{44A4BE97-C4AC-5C44-9AA1-75DF573B3767}"/>
              </a:ext>
            </a:extLst>
          </p:cNvPr>
          <p:cNvSpPr/>
          <p:nvPr/>
        </p:nvSpPr>
        <p:spPr bwMode="auto">
          <a:xfrm rot="10800000">
            <a:off x="10030194" y="4626242"/>
            <a:ext cx="222179" cy="1166655"/>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20385 w 220240"/>
              <a:gd name="connsiteY0" fmla="*/ 745656 h 1058154"/>
              <a:gd name="connsiteX1" fmla="*/ 214305 w 220240"/>
              <a:gd name="connsiteY1" fmla="*/ 0 h 1058154"/>
              <a:gd name="connsiteX2" fmla="*/ 220240 w 220240"/>
              <a:gd name="connsiteY2" fmla="*/ 1027869 h 1058154"/>
              <a:gd name="connsiteX3" fmla="*/ 68 w 220240"/>
              <a:gd name="connsiteY3" fmla="*/ 986902 h 1058154"/>
              <a:gd name="connsiteX4" fmla="*/ 20385 w 220240"/>
              <a:gd name="connsiteY4" fmla="*/ 745656 h 1058154"/>
              <a:gd name="connsiteX0" fmla="*/ 20385 w 220240"/>
              <a:gd name="connsiteY0" fmla="*/ 745656 h 1068836"/>
              <a:gd name="connsiteX1" fmla="*/ 214305 w 220240"/>
              <a:gd name="connsiteY1" fmla="*/ 0 h 1068836"/>
              <a:gd name="connsiteX2" fmla="*/ 220240 w 220240"/>
              <a:gd name="connsiteY2" fmla="*/ 1027869 h 1068836"/>
              <a:gd name="connsiteX3" fmla="*/ 68 w 220240"/>
              <a:gd name="connsiteY3" fmla="*/ 986902 h 1068836"/>
              <a:gd name="connsiteX4" fmla="*/ 20385 w 220240"/>
              <a:gd name="connsiteY4" fmla="*/ 745656 h 1068836"/>
              <a:gd name="connsiteX0" fmla="*/ 15446 w 215301"/>
              <a:gd name="connsiteY0" fmla="*/ 745656 h 1057581"/>
              <a:gd name="connsiteX1" fmla="*/ 209366 w 215301"/>
              <a:gd name="connsiteY1" fmla="*/ 0 h 1057581"/>
              <a:gd name="connsiteX2" fmla="*/ 215301 w 215301"/>
              <a:gd name="connsiteY2" fmla="*/ 1027869 h 1057581"/>
              <a:gd name="connsiteX3" fmla="*/ 87 w 215301"/>
              <a:gd name="connsiteY3" fmla="*/ 888484 h 1057581"/>
              <a:gd name="connsiteX4" fmla="*/ 15446 w 215301"/>
              <a:gd name="connsiteY4" fmla="*/ 745656 h 1057581"/>
              <a:gd name="connsiteX0" fmla="*/ 15446 w 215301"/>
              <a:gd name="connsiteY0" fmla="*/ 745656 h 1063397"/>
              <a:gd name="connsiteX1" fmla="*/ 209366 w 215301"/>
              <a:gd name="connsiteY1" fmla="*/ 0 h 1063397"/>
              <a:gd name="connsiteX2" fmla="*/ 215301 w 215301"/>
              <a:gd name="connsiteY2" fmla="*/ 1027869 h 1063397"/>
              <a:gd name="connsiteX3" fmla="*/ 87 w 215301"/>
              <a:gd name="connsiteY3" fmla="*/ 888484 h 1063397"/>
              <a:gd name="connsiteX4" fmla="*/ 15446 w 215301"/>
              <a:gd name="connsiteY4" fmla="*/ 745656 h 1063397"/>
              <a:gd name="connsiteX0" fmla="*/ 15446 w 215301"/>
              <a:gd name="connsiteY0" fmla="*/ 745656 h 1027869"/>
              <a:gd name="connsiteX1" fmla="*/ 209366 w 215301"/>
              <a:gd name="connsiteY1" fmla="*/ 0 h 1027869"/>
              <a:gd name="connsiteX2" fmla="*/ 215301 w 215301"/>
              <a:gd name="connsiteY2" fmla="*/ 1027869 h 1027869"/>
              <a:gd name="connsiteX3" fmla="*/ 87 w 215301"/>
              <a:gd name="connsiteY3" fmla="*/ 888484 h 1027869"/>
              <a:gd name="connsiteX4" fmla="*/ 15446 w 215301"/>
              <a:gd name="connsiteY4" fmla="*/ 745656 h 1027869"/>
              <a:gd name="connsiteX0" fmla="*/ 2945 w 215465"/>
              <a:gd name="connsiteY0" fmla="*/ 0 h 1166325"/>
              <a:gd name="connsiteX1" fmla="*/ 209530 w 215465"/>
              <a:gd name="connsiteY1" fmla="*/ 138456 h 1166325"/>
              <a:gd name="connsiteX2" fmla="*/ 215465 w 215465"/>
              <a:gd name="connsiteY2" fmla="*/ 1166325 h 1166325"/>
              <a:gd name="connsiteX3" fmla="*/ 251 w 215465"/>
              <a:gd name="connsiteY3" fmla="*/ 1026940 h 1166325"/>
              <a:gd name="connsiteX4" fmla="*/ 2945 w 215465"/>
              <a:gd name="connsiteY4" fmla="*/ 0 h 1166325"/>
              <a:gd name="connsiteX0" fmla="*/ 11247 w 223767"/>
              <a:gd name="connsiteY0" fmla="*/ 0 h 1166325"/>
              <a:gd name="connsiteX1" fmla="*/ 217832 w 223767"/>
              <a:gd name="connsiteY1" fmla="*/ 138456 h 1166325"/>
              <a:gd name="connsiteX2" fmla="*/ 223767 w 223767"/>
              <a:gd name="connsiteY2" fmla="*/ 1166325 h 1166325"/>
              <a:gd name="connsiteX3" fmla="*/ 110 w 223767"/>
              <a:gd name="connsiteY3" fmla="*/ 226631 h 1166325"/>
              <a:gd name="connsiteX4" fmla="*/ 11247 w 223767"/>
              <a:gd name="connsiteY4" fmla="*/ 0 h 1166325"/>
              <a:gd name="connsiteX0" fmla="*/ 11247 w 223767"/>
              <a:gd name="connsiteY0" fmla="*/ 0 h 1166325"/>
              <a:gd name="connsiteX1" fmla="*/ 217832 w 223767"/>
              <a:gd name="connsiteY1" fmla="*/ 138456 h 1166325"/>
              <a:gd name="connsiteX2" fmla="*/ 223767 w 223767"/>
              <a:gd name="connsiteY2" fmla="*/ 1166325 h 1166325"/>
              <a:gd name="connsiteX3" fmla="*/ 110 w 223767"/>
              <a:gd name="connsiteY3" fmla="*/ 226631 h 1166325"/>
              <a:gd name="connsiteX4" fmla="*/ 11247 w 223767"/>
              <a:gd name="connsiteY4" fmla="*/ 0 h 1166325"/>
              <a:gd name="connsiteX0" fmla="*/ 11247 w 223767"/>
              <a:gd name="connsiteY0" fmla="*/ 0 h 1166325"/>
              <a:gd name="connsiteX1" fmla="*/ 217832 w 223767"/>
              <a:gd name="connsiteY1" fmla="*/ 138456 h 1166325"/>
              <a:gd name="connsiteX2" fmla="*/ 223767 w 223767"/>
              <a:gd name="connsiteY2" fmla="*/ 1166325 h 1166325"/>
              <a:gd name="connsiteX3" fmla="*/ 110 w 223767"/>
              <a:gd name="connsiteY3" fmla="*/ 226631 h 1166325"/>
              <a:gd name="connsiteX4" fmla="*/ 11247 w 223767"/>
              <a:gd name="connsiteY4" fmla="*/ 0 h 1166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67" h="1166325">
                <a:moveTo>
                  <a:pt x="11247" y="0"/>
                </a:moveTo>
                <a:lnTo>
                  <a:pt x="217832" y="138456"/>
                </a:lnTo>
                <a:cubicBezTo>
                  <a:pt x="219810" y="481079"/>
                  <a:pt x="221789" y="823702"/>
                  <a:pt x="223767" y="1166325"/>
                </a:cubicBezTo>
                <a:cubicBezTo>
                  <a:pt x="98607" y="641817"/>
                  <a:pt x="99941" y="672062"/>
                  <a:pt x="110" y="226631"/>
                </a:cubicBezTo>
                <a:cubicBezTo>
                  <a:pt x="-1380" y="13351"/>
                  <a:pt x="12737" y="213280"/>
                  <a:pt x="11247" y="0"/>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405" name="Group 950">
            <a:extLst>
              <a:ext uri="{FF2B5EF4-FFF2-40B4-BE49-F238E27FC236}">
                <a16:creationId xmlns:a16="http://schemas.microsoft.com/office/drawing/2014/main" id="{52617F47-C1D0-4D49-AE97-8CA391BBFFB0}"/>
              </a:ext>
            </a:extLst>
          </p:cNvPr>
          <p:cNvGrpSpPr>
            <a:grpSpLocks/>
          </p:cNvGrpSpPr>
          <p:nvPr/>
        </p:nvGrpSpPr>
        <p:grpSpPr bwMode="auto">
          <a:xfrm>
            <a:off x="10230703" y="5170004"/>
            <a:ext cx="251561" cy="564103"/>
            <a:chOff x="4140" y="429"/>
            <a:chExt cx="1425" cy="2396"/>
          </a:xfrm>
        </p:grpSpPr>
        <p:sp>
          <p:nvSpPr>
            <p:cNvPr id="406" name="Freeform 951">
              <a:extLst>
                <a:ext uri="{FF2B5EF4-FFF2-40B4-BE49-F238E27FC236}">
                  <a16:creationId xmlns:a16="http://schemas.microsoft.com/office/drawing/2014/main" id="{1877567D-590F-FF4B-A303-3A0911BFE1F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7" name="Rectangle 952">
              <a:extLst>
                <a:ext uri="{FF2B5EF4-FFF2-40B4-BE49-F238E27FC236}">
                  <a16:creationId xmlns:a16="http://schemas.microsoft.com/office/drawing/2014/main" id="{C193F19E-C53C-CB4D-8337-28B24D6789F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8" name="Freeform 953">
              <a:extLst>
                <a:ext uri="{FF2B5EF4-FFF2-40B4-BE49-F238E27FC236}">
                  <a16:creationId xmlns:a16="http://schemas.microsoft.com/office/drawing/2014/main" id="{A98C8085-6A07-3747-8DF9-BB2C3858E17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09" name="Freeform 954">
              <a:extLst>
                <a:ext uri="{FF2B5EF4-FFF2-40B4-BE49-F238E27FC236}">
                  <a16:creationId xmlns:a16="http://schemas.microsoft.com/office/drawing/2014/main" id="{584A0456-C36C-224D-95CF-99F1C2856D7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0" name="Rectangle 955">
              <a:extLst>
                <a:ext uri="{FF2B5EF4-FFF2-40B4-BE49-F238E27FC236}">
                  <a16:creationId xmlns:a16="http://schemas.microsoft.com/office/drawing/2014/main" id="{34E86CA5-847C-E04D-A41A-6CBD1EDC52B5}"/>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11" name="Group 956">
              <a:extLst>
                <a:ext uri="{FF2B5EF4-FFF2-40B4-BE49-F238E27FC236}">
                  <a16:creationId xmlns:a16="http://schemas.microsoft.com/office/drawing/2014/main" id="{DBDC7094-4338-604D-B4E5-9801E831DF74}"/>
                </a:ext>
              </a:extLst>
            </p:cNvPr>
            <p:cNvGrpSpPr>
              <a:grpSpLocks/>
            </p:cNvGrpSpPr>
            <p:nvPr/>
          </p:nvGrpSpPr>
          <p:grpSpPr bwMode="auto">
            <a:xfrm>
              <a:off x="4749" y="668"/>
              <a:ext cx="581" cy="145"/>
              <a:chOff x="614" y="2568"/>
              <a:chExt cx="725" cy="139"/>
            </a:xfrm>
          </p:grpSpPr>
          <p:sp>
            <p:nvSpPr>
              <p:cNvPr id="436" name="AutoShape 957">
                <a:extLst>
                  <a:ext uri="{FF2B5EF4-FFF2-40B4-BE49-F238E27FC236}">
                    <a16:creationId xmlns:a16="http://schemas.microsoft.com/office/drawing/2014/main" id="{7D10BCA5-BA18-1F4A-A591-F166F9AF3C31}"/>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7" name="AutoShape 958">
                <a:extLst>
                  <a:ext uri="{FF2B5EF4-FFF2-40B4-BE49-F238E27FC236}">
                    <a16:creationId xmlns:a16="http://schemas.microsoft.com/office/drawing/2014/main" id="{45689A41-20A9-1C4F-93E8-542BB62FA29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12" name="Rectangle 959">
              <a:extLst>
                <a:ext uri="{FF2B5EF4-FFF2-40B4-BE49-F238E27FC236}">
                  <a16:creationId xmlns:a16="http://schemas.microsoft.com/office/drawing/2014/main" id="{853349CC-5FA4-6D44-8143-775B178D4050}"/>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13" name="Group 960">
              <a:extLst>
                <a:ext uri="{FF2B5EF4-FFF2-40B4-BE49-F238E27FC236}">
                  <a16:creationId xmlns:a16="http://schemas.microsoft.com/office/drawing/2014/main" id="{56377391-0F55-D14D-948C-BC7E08C40F23}"/>
                </a:ext>
              </a:extLst>
            </p:cNvPr>
            <p:cNvGrpSpPr>
              <a:grpSpLocks/>
            </p:cNvGrpSpPr>
            <p:nvPr/>
          </p:nvGrpSpPr>
          <p:grpSpPr bwMode="auto">
            <a:xfrm>
              <a:off x="4747" y="994"/>
              <a:ext cx="581" cy="134"/>
              <a:chOff x="614" y="2568"/>
              <a:chExt cx="725" cy="139"/>
            </a:xfrm>
          </p:grpSpPr>
          <p:sp>
            <p:nvSpPr>
              <p:cNvPr id="434" name="AutoShape 961">
                <a:extLst>
                  <a:ext uri="{FF2B5EF4-FFF2-40B4-BE49-F238E27FC236}">
                    <a16:creationId xmlns:a16="http://schemas.microsoft.com/office/drawing/2014/main" id="{4C4AFD26-70F6-A941-A9F0-04DD1A2268FC}"/>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AutoShape 962">
                <a:extLst>
                  <a:ext uri="{FF2B5EF4-FFF2-40B4-BE49-F238E27FC236}">
                    <a16:creationId xmlns:a16="http://schemas.microsoft.com/office/drawing/2014/main" id="{3C65D175-CAC7-8B43-988F-73D814A3548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14" name="Rectangle 963">
              <a:extLst>
                <a:ext uri="{FF2B5EF4-FFF2-40B4-BE49-F238E27FC236}">
                  <a16:creationId xmlns:a16="http://schemas.microsoft.com/office/drawing/2014/main" id="{9A1F0DC2-3DCE-4649-A0D2-A22A6E9BAFE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964">
              <a:extLst>
                <a:ext uri="{FF2B5EF4-FFF2-40B4-BE49-F238E27FC236}">
                  <a16:creationId xmlns:a16="http://schemas.microsoft.com/office/drawing/2014/main" id="{FA6D6911-9874-F549-9C02-3608B7D22A1E}"/>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16" name="Group 965">
              <a:extLst>
                <a:ext uri="{FF2B5EF4-FFF2-40B4-BE49-F238E27FC236}">
                  <a16:creationId xmlns:a16="http://schemas.microsoft.com/office/drawing/2014/main" id="{24CF5AC7-BF55-1348-ADA8-EB7A9C16E3AD}"/>
                </a:ext>
              </a:extLst>
            </p:cNvPr>
            <p:cNvGrpSpPr>
              <a:grpSpLocks/>
            </p:cNvGrpSpPr>
            <p:nvPr/>
          </p:nvGrpSpPr>
          <p:grpSpPr bwMode="auto">
            <a:xfrm>
              <a:off x="4735" y="1627"/>
              <a:ext cx="582" cy="151"/>
              <a:chOff x="614" y="2568"/>
              <a:chExt cx="725" cy="139"/>
            </a:xfrm>
          </p:grpSpPr>
          <p:sp>
            <p:nvSpPr>
              <p:cNvPr id="432" name="AutoShape 966">
                <a:extLst>
                  <a:ext uri="{FF2B5EF4-FFF2-40B4-BE49-F238E27FC236}">
                    <a16:creationId xmlns:a16="http://schemas.microsoft.com/office/drawing/2014/main" id="{58A87E0F-D5D2-3C41-BA13-970F26F914F2}"/>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AutoShape 967">
                <a:extLst>
                  <a:ext uri="{FF2B5EF4-FFF2-40B4-BE49-F238E27FC236}">
                    <a16:creationId xmlns:a16="http://schemas.microsoft.com/office/drawing/2014/main" id="{787FF90A-D408-FE40-86E8-18D1D250E2C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17" name="Freeform 968">
              <a:extLst>
                <a:ext uri="{FF2B5EF4-FFF2-40B4-BE49-F238E27FC236}">
                  <a16:creationId xmlns:a16="http://schemas.microsoft.com/office/drawing/2014/main" id="{BED5794D-41F5-5A45-9EAD-C96FE37F827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18" name="Group 969">
              <a:extLst>
                <a:ext uri="{FF2B5EF4-FFF2-40B4-BE49-F238E27FC236}">
                  <a16:creationId xmlns:a16="http://schemas.microsoft.com/office/drawing/2014/main" id="{CDA75218-F78E-6247-A5D9-2F05D0CCEAD6}"/>
                </a:ext>
              </a:extLst>
            </p:cNvPr>
            <p:cNvGrpSpPr>
              <a:grpSpLocks/>
            </p:cNvGrpSpPr>
            <p:nvPr/>
          </p:nvGrpSpPr>
          <p:grpSpPr bwMode="auto">
            <a:xfrm>
              <a:off x="4739" y="1327"/>
              <a:ext cx="582" cy="139"/>
              <a:chOff x="614" y="2568"/>
              <a:chExt cx="725" cy="139"/>
            </a:xfrm>
          </p:grpSpPr>
          <p:sp>
            <p:nvSpPr>
              <p:cNvPr id="430" name="AutoShape 970">
                <a:extLst>
                  <a:ext uri="{FF2B5EF4-FFF2-40B4-BE49-F238E27FC236}">
                    <a16:creationId xmlns:a16="http://schemas.microsoft.com/office/drawing/2014/main" id="{CE06864D-BF8C-3F46-BEBA-C9D3E7C2DA41}"/>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AutoShape 971">
                <a:extLst>
                  <a:ext uri="{FF2B5EF4-FFF2-40B4-BE49-F238E27FC236}">
                    <a16:creationId xmlns:a16="http://schemas.microsoft.com/office/drawing/2014/main" id="{F71E2E3D-084A-6E41-BFE8-203830EBC824}"/>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19" name="Rectangle 972">
              <a:extLst>
                <a:ext uri="{FF2B5EF4-FFF2-40B4-BE49-F238E27FC236}">
                  <a16:creationId xmlns:a16="http://schemas.microsoft.com/office/drawing/2014/main" id="{3C21695C-3CBC-214E-B575-3A414E77F7E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Freeform 973">
              <a:extLst>
                <a:ext uri="{FF2B5EF4-FFF2-40B4-BE49-F238E27FC236}">
                  <a16:creationId xmlns:a16="http://schemas.microsoft.com/office/drawing/2014/main" id="{3DF132D8-92AF-704D-ADED-E54AD352C9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1" name="Freeform 974">
              <a:extLst>
                <a:ext uri="{FF2B5EF4-FFF2-40B4-BE49-F238E27FC236}">
                  <a16:creationId xmlns:a16="http://schemas.microsoft.com/office/drawing/2014/main" id="{285BE7D0-0CB2-594F-9222-784EA37CC2A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Oval 975">
              <a:extLst>
                <a:ext uri="{FF2B5EF4-FFF2-40B4-BE49-F238E27FC236}">
                  <a16:creationId xmlns:a16="http://schemas.microsoft.com/office/drawing/2014/main" id="{376BBC3E-D29B-9A4F-A519-2571921C81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3" name="Freeform 976">
              <a:extLst>
                <a:ext uri="{FF2B5EF4-FFF2-40B4-BE49-F238E27FC236}">
                  <a16:creationId xmlns:a16="http://schemas.microsoft.com/office/drawing/2014/main" id="{8B3C1CC2-B0C4-E84C-BB19-E6C62641D3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AutoShape 977">
              <a:extLst>
                <a:ext uri="{FF2B5EF4-FFF2-40B4-BE49-F238E27FC236}">
                  <a16:creationId xmlns:a16="http://schemas.microsoft.com/office/drawing/2014/main" id="{2941789A-2ED5-AF49-91BD-F70F5B12EDD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5" name="AutoShape 978">
              <a:extLst>
                <a:ext uri="{FF2B5EF4-FFF2-40B4-BE49-F238E27FC236}">
                  <a16:creationId xmlns:a16="http://schemas.microsoft.com/office/drawing/2014/main" id="{B1327524-6037-444C-B79A-1892DCAAD09A}"/>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6" name="Oval 979">
              <a:extLst>
                <a:ext uri="{FF2B5EF4-FFF2-40B4-BE49-F238E27FC236}">
                  <a16:creationId xmlns:a16="http://schemas.microsoft.com/office/drawing/2014/main" id="{95FF13D4-DE0B-9945-BC13-4A84638A9BA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7" name="Oval 980">
              <a:extLst>
                <a:ext uri="{FF2B5EF4-FFF2-40B4-BE49-F238E27FC236}">
                  <a16:creationId xmlns:a16="http://schemas.microsoft.com/office/drawing/2014/main" id="{54E49FD3-0578-3040-8398-37DFF03FFBA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428" name="Oval 981">
              <a:extLst>
                <a:ext uri="{FF2B5EF4-FFF2-40B4-BE49-F238E27FC236}">
                  <a16:creationId xmlns:a16="http://schemas.microsoft.com/office/drawing/2014/main" id="{0A8BB100-B111-0847-A2AA-E6107BA58AAA}"/>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9" name="Rectangle 982">
              <a:extLst>
                <a:ext uri="{FF2B5EF4-FFF2-40B4-BE49-F238E27FC236}">
                  <a16:creationId xmlns:a16="http://schemas.microsoft.com/office/drawing/2014/main" id="{D514F7EC-0F45-4744-BA7B-7CC3DE0E7DD3}"/>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38" name="TextBox 437">
            <a:extLst>
              <a:ext uri="{FF2B5EF4-FFF2-40B4-BE49-F238E27FC236}">
                <a16:creationId xmlns:a16="http://schemas.microsoft.com/office/drawing/2014/main" id="{680C9B80-3207-1745-AC49-44A2EC7C04CE}"/>
              </a:ext>
            </a:extLst>
          </p:cNvPr>
          <p:cNvSpPr txBox="1"/>
          <p:nvPr/>
        </p:nvSpPr>
        <p:spPr>
          <a:xfrm>
            <a:off x="776613" y="4804221"/>
            <a:ext cx="4033380" cy="1089529"/>
          </a:xfrm>
          <a:prstGeom prst="rect">
            <a:avLst/>
          </a:prstGeom>
          <a:noFill/>
        </p:spPr>
        <p:txBody>
          <a:bodyPr wrap="square" rtlCol="0">
            <a:spAutoFit/>
          </a:bodyPr>
          <a:lstStyle/>
          <a:p>
            <a:pPr eaLnBrk="0" fontAlgn="base" hangingPunct="0">
              <a:lnSpc>
                <a:spcPct val="90000"/>
              </a:lnSpc>
              <a:spcBef>
                <a:spcPct val="0"/>
              </a:spcBef>
              <a:spcAft>
                <a:spcPct val="0"/>
              </a:spcAft>
            </a:pPr>
            <a:r>
              <a:rPr lang="en-US" sz="2400" i="1" dirty="0">
                <a:solidFill>
                  <a:srgbClr val="CC0000"/>
                </a:solidFill>
                <a:ea typeface="ＭＳ Ｐゴシック" charset="0"/>
              </a:rPr>
              <a:t>communication</a:t>
            </a:r>
            <a:r>
              <a:rPr lang="en-US" sz="2400" dirty="0">
                <a:solidFill>
                  <a:srgbClr val="000000"/>
                </a:solidFill>
                <a:ea typeface="ＭＳ Ｐゴシック" charset="0"/>
              </a:rPr>
              <a:t>: communicate between SDN controller and controlled switches</a:t>
            </a:r>
          </a:p>
        </p:txBody>
      </p:sp>
      <p:sp>
        <p:nvSpPr>
          <p:cNvPr id="439" name="TextBox 438">
            <a:extLst>
              <a:ext uri="{FF2B5EF4-FFF2-40B4-BE49-F238E27FC236}">
                <a16:creationId xmlns:a16="http://schemas.microsoft.com/office/drawing/2014/main" id="{F5135EA7-4D97-574F-9DD5-FBB4B7FF77AA}"/>
              </a:ext>
            </a:extLst>
          </p:cNvPr>
          <p:cNvSpPr txBox="1"/>
          <p:nvPr/>
        </p:nvSpPr>
        <p:spPr>
          <a:xfrm>
            <a:off x="764087" y="3239842"/>
            <a:ext cx="4158641" cy="1421928"/>
          </a:xfrm>
          <a:prstGeom prst="rect">
            <a:avLst/>
          </a:prstGeom>
          <a:noFill/>
        </p:spPr>
        <p:txBody>
          <a:bodyPr wrap="square" rtlCol="0">
            <a:spAutoFit/>
          </a:bodyPr>
          <a:lstStyle/>
          <a:p>
            <a:pPr eaLnBrk="0" fontAlgn="base" hangingPunct="0">
              <a:lnSpc>
                <a:spcPct val="90000"/>
              </a:lnSpc>
              <a:spcBef>
                <a:spcPct val="0"/>
              </a:spcBef>
              <a:spcAft>
                <a:spcPct val="0"/>
              </a:spcAft>
            </a:pPr>
            <a:r>
              <a:rPr lang="en-US" sz="2400" dirty="0">
                <a:solidFill>
                  <a:srgbClr val="CC0000"/>
                </a:solidFill>
                <a:ea typeface="ＭＳ Ｐゴシック" charset="0"/>
              </a:rPr>
              <a:t>network-wide state management </a:t>
            </a:r>
            <a:r>
              <a:rPr lang="en-US" sz="2400" dirty="0">
                <a:solidFill>
                  <a:srgbClr val="000000"/>
                </a:solidFill>
                <a:ea typeface="ＭＳ Ｐゴシック" charset="0"/>
              </a:rPr>
              <a:t>: state of networks links, switches, services: a </a:t>
            </a:r>
            <a:r>
              <a:rPr lang="en-US" sz="2400" i="1" dirty="0">
                <a:solidFill>
                  <a:srgbClr val="000099"/>
                </a:solidFill>
                <a:ea typeface="ＭＳ Ｐゴシック" charset="0"/>
              </a:rPr>
              <a:t>distributed database</a:t>
            </a:r>
          </a:p>
        </p:txBody>
      </p:sp>
      <p:sp>
        <p:nvSpPr>
          <p:cNvPr id="440" name="TextBox 439">
            <a:extLst>
              <a:ext uri="{FF2B5EF4-FFF2-40B4-BE49-F238E27FC236}">
                <a16:creationId xmlns:a16="http://schemas.microsoft.com/office/drawing/2014/main" id="{DBC448FE-87C5-8449-B9FC-78D9333E9024}"/>
              </a:ext>
            </a:extLst>
          </p:cNvPr>
          <p:cNvSpPr txBox="1"/>
          <p:nvPr/>
        </p:nvSpPr>
        <p:spPr>
          <a:xfrm>
            <a:off x="764087" y="2232898"/>
            <a:ext cx="4073330" cy="757130"/>
          </a:xfrm>
          <a:prstGeom prst="rect">
            <a:avLst/>
          </a:prstGeom>
          <a:noFill/>
        </p:spPr>
        <p:txBody>
          <a:bodyPr wrap="square" rtlCol="0">
            <a:spAutoFit/>
          </a:bodyPr>
          <a:lstStyle/>
          <a:p>
            <a:pPr eaLnBrk="0" fontAlgn="base" hangingPunct="0">
              <a:lnSpc>
                <a:spcPct val="90000"/>
              </a:lnSpc>
              <a:spcBef>
                <a:spcPct val="0"/>
              </a:spcBef>
              <a:spcAft>
                <a:spcPct val="0"/>
              </a:spcAft>
            </a:pPr>
            <a:r>
              <a:rPr lang="en-US" sz="2400" dirty="0">
                <a:solidFill>
                  <a:srgbClr val="CC0000"/>
                </a:solidFill>
                <a:ea typeface="ＭＳ Ｐゴシック" charset="0"/>
              </a:rPr>
              <a:t>interface layer to network control apps: </a:t>
            </a:r>
            <a:r>
              <a:rPr lang="en-US" sz="2400" dirty="0">
                <a:solidFill>
                  <a:srgbClr val="000000"/>
                </a:solidFill>
                <a:ea typeface="ＭＳ Ｐゴシック" charset="0"/>
              </a:rPr>
              <a:t>abstractions API</a:t>
            </a:r>
            <a:endParaRPr lang="en-US" sz="2400" i="1" dirty="0">
              <a:solidFill>
                <a:srgbClr val="000000"/>
              </a:solidFill>
              <a:ea typeface="ＭＳ Ｐゴシック" charset="0"/>
            </a:endParaRPr>
          </a:p>
        </p:txBody>
      </p:sp>
    </p:spTree>
    <p:extLst>
      <p:ext uri="{BB962C8B-B14F-4D97-AF65-F5344CB8AC3E}">
        <p14:creationId xmlns:p14="http://schemas.microsoft.com/office/powerpoint/2010/main" val="3789536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8"/>
                                        </p:tgtEl>
                                        <p:attrNameLst>
                                          <p:attrName>style.visibility</p:attrName>
                                        </p:attrNameLst>
                                      </p:cBhvr>
                                      <p:to>
                                        <p:strVal val="visible"/>
                                      </p:to>
                                    </p:set>
                                    <p:animEffect transition="in" filter="dissolve">
                                      <p:cBhvr>
                                        <p:cTn id="7" dur="500"/>
                                        <p:tgtEl>
                                          <p:spTgt spid="43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39"/>
                                        </p:tgtEl>
                                        <p:attrNameLst>
                                          <p:attrName>style.visibility</p:attrName>
                                        </p:attrNameLst>
                                      </p:cBhvr>
                                      <p:to>
                                        <p:strVal val="visible"/>
                                      </p:to>
                                    </p:set>
                                    <p:animEffect transition="in" filter="dissolve">
                                      <p:cBhvr>
                                        <p:cTn id="12" dur="500"/>
                                        <p:tgtEl>
                                          <p:spTgt spid="43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40"/>
                                        </p:tgtEl>
                                        <p:attrNameLst>
                                          <p:attrName>style.visibility</p:attrName>
                                        </p:attrNameLst>
                                      </p:cBhvr>
                                      <p:to>
                                        <p:strVal val="visible"/>
                                      </p:to>
                                    </p:set>
                                    <p:animEffect transition="in" filter="dissolve">
                                      <p:cBhvr>
                                        <p:cTn id="17" dur="500"/>
                                        <p:tgtEl>
                                          <p:spTgt spid="4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 grpId="0"/>
      <p:bldP spid="439" grpId="0"/>
      <p:bldP spid="440"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364139"/>
            <a:ext cx="10515600" cy="894622"/>
          </a:xfrm>
        </p:spPr>
        <p:txBody>
          <a:bodyPr>
            <a:normAutofit/>
          </a:bodyPr>
          <a:lstStyle/>
          <a:p>
            <a:r>
              <a:rPr lang="en-US" dirty="0"/>
              <a:t>OpenFlow protocol</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78</a:t>
            </a:fld>
            <a:endParaRPr lang="en-US" dirty="0"/>
          </a:p>
        </p:txBody>
      </p:sp>
      <p:sp>
        <p:nvSpPr>
          <p:cNvPr id="247" name="Content Placeholder 3">
            <a:extLst>
              <a:ext uri="{FF2B5EF4-FFF2-40B4-BE49-F238E27FC236}">
                <a16:creationId xmlns:a16="http://schemas.microsoft.com/office/drawing/2014/main" id="{A2095929-467E-784A-A05A-6CE113CF3D5B}"/>
              </a:ext>
            </a:extLst>
          </p:cNvPr>
          <p:cNvSpPr txBox="1">
            <a:spLocks/>
          </p:cNvSpPr>
          <p:nvPr/>
        </p:nvSpPr>
        <p:spPr bwMode="auto">
          <a:xfrm>
            <a:off x="863251" y="1363220"/>
            <a:ext cx="6088694"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R="0" lvl="0" indent="-280988" algn="l" defTabSz="914400" rtl="0" eaLnBrk="0" fontAlgn="base" latinLnBrk="0" hangingPunct="0">
              <a:lnSpc>
                <a:spcPct val="100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000000"/>
                </a:solidFill>
                <a:effectLst/>
                <a:uLnTx/>
                <a:uFillTx/>
                <a:ea typeface="ＭＳ Ｐゴシック" charset="0"/>
              </a:rPr>
              <a:t>operates between controller, switch</a:t>
            </a:r>
          </a:p>
          <a:p>
            <a:pPr marR="0" lvl="0" indent="-280988" algn="l" defTabSz="914400" rtl="0" eaLnBrk="0" fontAlgn="base" latinLnBrk="0" hangingPunct="0">
              <a:lnSpc>
                <a:spcPct val="100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000000"/>
                </a:solidFill>
                <a:effectLst/>
                <a:uLnTx/>
                <a:uFillTx/>
                <a:ea typeface="ＭＳ Ｐゴシック" charset="0"/>
              </a:rPr>
              <a:t>TCP used to exchange messages</a:t>
            </a:r>
          </a:p>
          <a:p>
            <a:pPr marL="742950" marR="0" lvl="1" indent="-285750" algn="l" defTabSz="914400" rtl="0" eaLnBrk="0" fontAlgn="base" latinLnBrk="0" hangingPunct="0">
              <a:lnSpc>
                <a:spcPct val="100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srgbClr val="000000"/>
                </a:solidFill>
                <a:effectLst/>
                <a:uLnTx/>
                <a:uFillTx/>
                <a:ea typeface="ＭＳ Ｐゴシック" charset="0"/>
              </a:rPr>
              <a:t>optional encryption</a:t>
            </a:r>
          </a:p>
          <a:p>
            <a:pPr marR="0" lvl="0" indent="-280988" algn="l" defTabSz="914400" rtl="0" eaLnBrk="0" fontAlgn="base" latinLnBrk="0" hangingPunct="0">
              <a:lnSpc>
                <a:spcPct val="100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000000"/>
                </a:solidFill>
                <a:effectLst/>
                <a:uLnTx/>
                <a:uFillTx/>
                <a:ea typeface="ＭＳ Ｐゴシック" charset="0"/>
              </a:rPr>
              <a:t>three classes of  OpenFlow messages:</a:t>
            </a:r>
          </a:p>
          <a:p>
            <a:pPr marL="742950" marR="0" lvl="1" indent="-285750" algn="l" defTabSz="914400" rtl="0" eaLnBrk="0" fontAlgn="base" latinLnBrk="0" hangingPunct="0">
              <a:lnSpc>
                <a:spcPct val="100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srgbClr val="000000"/>
                </a:solidFill>
                <a:effectLst/>
                <a:uLnTx/>
                <a:uFillTx/>
                <a:ea typeface="ＭＳ Ｐゴシック" charset="0"/>
              </a:rPr>
              <a:t>controller-to-switch</a:t>
            </a:r>
          </a:p>
          <a:p>
            <a:pPr marL="742950" marR="0" lvl="1" indent="-285750" algn="l" defTabSz="914400" rtl="0" eaLnBrk="0" fontAlgn="base" latinLnBrk="0" hangingPunct="0">
              <a:lnSpc>
                <a:spcPct val="100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srgbClr val="000000"/>
                </a:solidFill>
                <a:effectLst/>
                <a:uLnTx/>
                <a:uFillTx/>
                <a:ea typeface="ＭＳ Ｐゴシック" charset="0"/>
              </a:rPr>
              <a:t>asynchronous (switch to controller)</a:t>
            </a:r>
          </a:p>
          <a:p>
            <a:pPr marL="742950" marR="0" lvl="1" indent="-285750" algn="l" defTabSz="914400" rtl="0" eaLnBrk="0" fontAlgn="base" latinLnBrk="0" hangingPunct="0">
              <a:lnSpc>
                <a:spcPct val="100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srgbClr val="000000"/>
                </a:solidFill>
                <a:effectLst/>
                <a:uLnTx/>
                <a:uFillTx/>
                <a:ea typeface="ＭＳ Ｐゴシック" charset="0"/>
              </a:rPr>
              <a:t>symmetric (misc.)</a:t>
            </a:r>
          </a:p>
          <a:p>
            <a:pPr marL="347663" indent="-285750">
              <a:lnSpc>
                <a:spcPct val="100000"/>
              </a:lnSpc>
              <a:buSzTx/>
              <a:buFont typeface="Wingdings" pitchFamily="2" charset="2"/>
              <a:buChar char="§"/>
            </a:pPr>
            <a:r>
              <a:rPr lang="en-US" kern="0" dirty="0">
                <a:solidFill>
                  <a:srgbClr val="000000"/>
                </a:solidFill>
              </a:rPr>
              <a:t>distinct from OpenFlow API</a:t>
            </a:r>
          </a:p>
          <a:p>
            <a:pPr marL="744538" lvl="1" indent="-282575">
              <a:lnSpc>
                <a:spcPct val="100000"/>
              </a:lnSpc>
              <a:buFont typeface="Arial" panose="020B0604020202020204" pitchFamily="34" charset="0"/>
              <a:buChar char="•"/>
            </a:pPr>
            <a:r>
              <a:rPr lang="en-US" kern="0" dirty="0">
                <a:solidFill>
                  <a:srgbClr val="000000"/>
                </a:solidFill>
              </a:rPr>
              <a:t>API used to specify  generalized forwarding actions</a:t>
            </a:r>
            <a:endParaRPr kumimoji="0" lang="en-US" b="0" i="0" u="none" strike="noStrike" kern="0" cap="none" spc="0" normalizeH="0" baseline="0" noProof="0" dirty="0">
              <a:ln>
                <a:noFill/>
              </a:ln>
              <a:solidFill>
                <a:srgbClr val="000000"/>
              </a:solidFill>
              <a:effectLst/>
              <a:uLnTx/>
              <a:uFillTx/>
            </a:endParaRPr>
          </a:p>
        </p:txBody>
      </p:sp>
      <p:grpSp>
        <p:nvGrpSpPr>
          <p:cNvPr id="128" name="Group 127">
            <a:extLst>
              <a:ext uri="{FF2B5EF4-FFF2-40B4-BE49-F238E27FC236}">
                <a16:creationId xmlns:a16="http://schemas.microsoft.com/office/drawing/2014/main" id="{BF49B015-168B-FE46-A826-60399DD149DA}"/>
              </a:ext>
            </a:extLst>
          </p:cNvPr>
          <p:cNvGrpSpPr/>
          <p:nvPr/>
        </p:nvGrpSpPr>
        <p:grpSpPr>
          <a:xfrm>
            <a:off x="7839227" y="1446146"/>
            <a:ext cx="3616623" cy="3732173"/>
            <a:chOff x="7686822" y="1446146"/>
            <a:chExt cx="3616623" cy="3732173"/>
          </a:xfrm>
        </p:grpSpPr>
        <p:grpSp>
          <p:nvGrpSpPr>
            <p:cNvPr id="129" name="Group 950">
              <a:extLst>
                <a:ext uri="{FF2B5EF4-FFF2-40B4-BE49-F238E27FC236}">
                  <a16:creationId xmlns:a16="http://schemas.microsoft.com/office/drawing/2014/main" id="{4EAEDFFF-3D36-3C46-916B-C2D3D9CB0559}"/>
                </a:ext>
              </a:extLst>
            </p:cNvPr>
            <p:cNvGrpSpPr>
              <a:grpSpLocks/>
            </p:cNvGrpSpPr>
            <p:nvPr/>
          </p:nvGrpSpPr>
          <p:grpSpPr bwMode="auto">
            <a:xfrm>
              <a:off x="8811490" y="2119745"/>
              <a:ext cx="440889" cy="845230"/>
              <a:chOff x="4140" y="429"/>
              <a:chExt cx="1425" cy="2396"/>
            </a:xfrm>
          </p:grpSpPr>
          <p:sp>
            <p:nvSpPr>
              <p:cNvPr id="174" name="Freeform 951">
                <a:extLst>
                  <a:ext uri="{FF2B5EF4-FFF2-40B4-BE49-F238E27FC236}">
                    <a16:creationId xmlns:a16="http://schemas.microsoft.com/office/drawing/2014/main" id="{E50181C5-B5C7-D144-8F88-D9495C027635}"/>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5" name="Rectangle 952">
                <a:extLst>
                  <a:ext uri="{FF2B5EF4-FFF2-40B4-BE49-F238E27FC236}">
                    <a16:creationId xmlns:a16="http://schemas.microsoft.com/office/drawing/2014/main" id="{6D544F60-D94E-BF42-A834-2624BAF7E25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Freeform 953">
                <a:extLst>
                  <a:ext uri="{FF2B5EF4-FFF2-40B4-BE49-F238E27FC236}">
                    <a16:creationId xmlns:a16="http://schemas.microsoft.com/office/drawing/2014/main" id="{6365F75B-01F3-BC49-8C0D-968B42419A3E}"/>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Freeform 954">
                <a:extLst>
                  <a:ext uri="{FF2B5EF4-FFF2-40B4-BE49-F238E27FC236}">
                    <a16:creationId xmlns:a16="http://schemas.microsoft.com/office/drawing/2014/main" id="{AD10B147-8033-E449-A9CC-C6DA33E27931}"/>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Rectangle 955">
                <a:extLst>
                  <a:ext uri="{FF2B5EF4-FFF2-40B4-BE49-F238E27FC236}">
                    <a16:creationId xmlns:a16="http://schemas.microsoft.com/office/drawing/2014/main" id="{CC48B4AE-5026-594F-8FAE-41F6043B76F6}"/>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79" name="Group 956">
                <a:extLst>
                  <a:ext uri="{FF2B5EF4-FFF2-40B4-BE49-F238E27FC236}">
                    <a16:creationId xmlns:a16="http://schemas.microsoft.com/office/drawing/2014/main" id="{D2E1673F-B93C-1148-8E72-90A5B7800688}"/>
                  </a:ext>
                </a:extLst>
              </p:cNvPr>
              <p:cNvGrpSpPr>
                <a:grpSpLocks/>
              </p:cNvGrpSpPr>
              <p:nvPr/>
            </p:nvGrpSpPr>
            <p:grpSpPr bwMode="auto">
              <a:xfrm>
                <a:off x="4749" y="668"/>
                <a:ext cx="581" cy="145"/>
                <a:chOff x="614" y="2568"/>
                <a:chExt cx="725" cy="139"/>
              </a:xfrm>
            </p:grpSpPr>
            <p:sp>
              <p:nvSpPr>
                <p:cNvPr id="204" name="AutoShape 957">
                  <a:extLst>
                    <a:ext uri="{FF2B5EF4-FFF2-40B4-BE49-F238E27FC236}">
                      <a16:creationId xmlns:a16="http://schemas.microsoft.com/office/drawing/2014/main" id="{D8FC1F4B-C0C9-784D-A739-318F038F099A}"/>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AutoShape 958">
                  <a:extLst>
                    <a:ext uri="{FF2B5EF4-FFF2-40B4-BE49-F238E27FC236}">
                      <a16:creationId xmlns:a16="http://schemas.microsoft.com/office/drawing/2014/main" id="{65BAD390-C86E-AA4A-983B-F2D1ADC47CF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0" name="Rectangle 959">
                <a:extLst>
                  <a:ext uri="{FF2B5EF4-FFF2-40B4-BE49-F238E27FC236}">
                    <a16:creationId xmlns:a16="http://schemas.microsoft.com/office/drawing/2014/main" id="{8B5742DE-8AB6-FF46-B2CB-15394CEA952B}"/>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1" name="Group 960">
                <a:extLst>
                  <a:ext uri="{FF2B5EF4-FFF2-40B4-BE49-F238E27FC236}">
                    <a16:creationId xmlns:a16="http://schemas.microsoft.com/office/drawing/2014/main" id="{CB198750-F812-314C-B037-7CB761A825CD}"/>
                  </a:ext>
                </a:extLst>
              </p:cNvPr>
              <p:cNvGrpSpPr>
                <a:grpSpLocks/>
              </p:cNvGrpSpPr>
              <p:nvPr/>
            </p:nvGrpSpPr>
            <p:grpSpPr bwMode="auto">
              <a:xfrm>
                <a:off x="4747" y="994"/>
                <a:ext cx="581" cy="134"/>
                <a:chOff x="614" y="2568"/>
                <a:chExt cx="725" cy="139"/>
              </a:xfrm>
            </p:grpSpPr>
            <p:sp>
              <p:nvSpPr>
                <p:cNvPr id="202" name="AutoShape 961">
                  <a:extLst>
                    <a:ext uri="{FF2B5EF4-FFF2-40B4-BE49-F238E27FC236}">
                      <a16:creationId xmlns:a16="http://schemas.microsoft.com/office/drawing/2014/main" id="{9A3CDB15-9708-D54E-AE51-5DCBE214327E}"/>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3" name="AutoShape 962">
                  <a:extLst>
                    <a:ext uri="{FF2B5EF4-FFF2-40B4-BE49-F238E27FC236}">
                      <a16:creationId xmlns:a16="http://schemas.microsoft.com/office/drawing/2014/main" id="{1B614F73-328E-9B46-8372-C05FD228D8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2" name="Rectangle 963">
                <a:extLst>
                  <a:ext uri="{FF2B5EF4-FFF2-40B4-BE49-F238E27FC236}">
                    <a16:creationId xmlns:a16="http://schemas.microsoft.com/office/drawing/2014/main" id="{C7864970-6BAA-E749-8CC8-880FD65284A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3" name="Rectangle 964">
                <a:extLst>
                  <a:ext uri="{FF2B5EF4-FFF2-40B4-BE49-F238E27FC236}">
                    <a16:creationId xmlns:a16="http://schemas.microsoft.com/office/drawing/2014/main" id="{C314F0FD-DD34-D049-9E08-214DAC6B2B54}"/>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4" name="Group 965">
                <a:extLst>
                  <a:ext uri="{FF2B5EF4-FFF2-40B4-BE49-F238E27FC236}">
                    <a16:creationId xmlns:a16="http://schemas.microsoft.com/office/drawing/2014/main" id="{57C2B453-F0FA-3047-A392-73DDDAC42793}"/>
                  </a:ext>
                </a:extLst>
              </p:cNvPr>
              <p:cNvGrpSpPr>
                <a:grpSpLocks/>
              </p:cNvGrpSpPr>
              <p:nvPr/>
            </p:nvGrpSpPr>
            <p:grpSpPr bwMode="auto">
              <a:xfrm>
                <a:off x="4735" y="1627"/>
                <a:ext cx="582" cy="151"/>
                <a:chOff x="614" y="2568"/>
                <a:chExt cx="725" cy="139"/>
              </a:xfrm>
            </p:grpSpPr>
            <p:sp>
              <p:nvSpPr>
                <p:cNvPr id="200" name="AutoShape 966">
                  <a:extLst>
                    <a:ext uri="{FF2B5EF4-FFF2-40B4-BE49-F238E27FC236}">
                      <a16:creationId xmlns:a16="http://schemas.microsoft.com/office/drawing/2014/main" id="{C3F05126-FC6A-734C-AD6D-6E1253A924A8}"/>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1" name="AutoShape 967">
                  <a:extLst>
                    <a:ext uri="{FF2B5EF4-FFF2-40B4-BE49-F238E27FC236}">
                      <a16:creationId xmlns:a16="http://schemas.microsoft.com/office/drawing/2014/main" id="{B3C3A5F4-977D-F84A-80F3-B37CF27D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5" name="Freeform 968">
                <a:extLst>
                  <a:ext uri="{FF2B5EF4-FFF2-40B4-BE49-F238E27FC236}">
                    <a16:creationId xmlns:a16="http://schemas.microsoft.com/office/drawing/2014/main" id="{43A2C07E-B17C-F445-8DBC-DDABEBD29F4A}"/>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6" name="Group 969">
                <a:extLst>
                  <a:ext uri="{FF2B5EF4-FFF2-40B4-BE49-F238E27FC236}">
                    <a16:creationId xmlns:a16="http://schemas.microsoft.com/office/drawing/2014/main" id="{25DE9E61-3604-6F41-9F89-0E868DFA9075}"/>
                  </a:ext>
                </a:extLst>
              </p:cNvPr>
              <p:cNvGrpSpPr>
                <a:grpSpLocks/>
              </p:cNvGrpSpPr>
              <p:nvPr/>
            </p:nvGrpSpPr>
            <p:grpSpPr bwMode="auto">
              <a:xfrm>
                <a:off x="4739" y="1327"/>
                <a:ext cx="582" cy="139"/>
                <a:chOff x="614" y="2568"/>
                <a:chExt cx="725" cy="139"/>
              </a:xfrm>
            </p:grpSpPr>
            <p:sp>
              <p:nvSpPr>
                <p:cNvPr id="198" name="AutoShape 970">
                  <a:extLst>
                    <a:ext uri="{FF2B5EF4-FFF2-40B4-BE49-F238E27FC236}">
                      <a16:creationId xmlns:a16="http://schemas.microsoft.com/office/drawing/2014/main" id="{A3413F55-A30D-AC41-9350-CF1AD0C40A2A}"/>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9" name="AutoShape 971">
                  <a:extLst>
                    <a:ext uri="{FF2B5EF4-FFF2-40B4-BE49-F238E27FC236}">
                      <a16:creationId xmlns:a16="http://schemas.microsoft.com/office/drawing/2014/main" id="{B28D2635-07A0-7D49-B7EE-CBF050FB62A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7" name="Rectangle 972">
                <a:extLst>
                  <a:ext uri="{FF2B5EF4-FFF2-40B4-BE49-F238E27FC236}">
                    <a16:creationId xmlns:a16="http://schemas.microsoft.com/office/drawing/2014/main" id="{10DF400F-0ACE-DB49-842A-73AB186E86E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8" name="Freeform 973">
                <a:extLst>
                  <a:ext uri="{FF2B5EF4-FFF2-40B4-BE49-F238E27FC236}">
                    <a16:creationId xmlns:a16="http://schemas.microsoft.com/office/drawing/2014/main" id="{5EC94EAA-0027-F54D-9ED6-6198AA076A99}"/>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Freeform 974">
                <a:extLst>
                  <a:ext uri="{FF2B5EF4-FFF2-40B4-BE49-F238E27FC236}">
                    <a16:creationId xmlns:a16="http://schemas.microsoft.com/office/drawing/2014/main" id="{003F7FD5-07C0-FB4E-8CB0-734592819FD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Oval 975">
                <a:extLst>
                  <a:ext uri="{FF2B5EF4-FFF2-40B4-BE49-F238E27FC236}">
                    <a16:creationId xmlns:a16="http://schemas.microsoft.com/office/drawing/2014/main" id="{1B9B91C9-7D7A-D340-B15B-E033A6AFE95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1" name="Freeform 976">
                <a:extLst>
                  <a:ext uri="{FF2B5EF4-FFF2-40B4-BE49-F238E27FC236}">
                    <a16:creationId xmlns:a16="http://schemas.microsoft.com/office/drawing/2014/main" id="{987C363B-CD17-8347-A056-CAD2A8B0CF5A}"/>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AutoShape 977">
                <a:extLst>
                  <a:ext uri="{FF2B5EF4-FFF2-40B4-BE49-F238E27FC236}">
                    <a16:creationId xmlns:a16="http://schemas.microsoft.com/office/drawing/2014/main" id="{28BE7A7C-DB8F-3241-9B21-709E16D767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AutoShape 978">
                <a:extLst>
                  <a:ext uri="{FF2B5EF4-FFF2-40B4-BE49-F238E27FC236}">
                    <a16:creationId xmlns:a16="http://schemas.microsoft.com/office/drawing/2014/main" id="{D496DCB1-EFB0-FD44-9DBE-23B1B1A1D46A}"/>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Oval 979">
                <a:extLst>
                  <a:ext uri="{FF2B5EF4-FFF2-40B4-BE49-F238E27FC236}">
                    <a16:creationId xmlns:a16="http://schemas.microsoft.com/office/drawing/2014/main" id="{0F4C12C7-2098-0740-868B-6A9FC2AD88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980">
                <a:extLst>
                  <a:ext uri="{FF2B5EF4-FFF2-40B4-BE49-F238E27FC236}">
                    <a16:creationId xmlns:a16="http://schemas.microsoft.com/office/drawing/2014/main" id="{80492F51-F7D5-D743-A620-557FFF4FFAD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196" name="Oval 981">
                <a:extLst>
                  <a:ext uri="{FF2B5EF4-FFF2-40B4-BE49-F238E27FC236}">
                    <a16:creationId xmlns:a16="http://schemas.microsoft.com/office/drawing/2014/main" id="{6979A032-F4F5-384B-8E44-130565B7CA5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7" name="Rectangle 982">
                <a:extLst>
                  <a:ext uri="{FF2B5EF4-FFF2-40B4-BE49-F238E27FC236}">
                    <a16:creationId xmlns:a16="http://schemas.microsoft.com/office/drawing/2014/main" id="{46FB30CB-D1BF-2C4E-B9AE-7B4A293A0960}"/>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30" name="Picture 4">
              <a:extLst>
                <a:ext uri="{FF2B5EF4-FFF2-40B4-BE49-F238E27FC236}">
                  <a16:creationId xmlns:a16="http://schemas.microsoft.com/office/drawing/2014/main" id="{1881A099-3B50-ED48-93A5-C6CAB9F1812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291361" y="2246085"/>
              <a:ext cx="1629624" cy="431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1" name="TextBox 130">
              <a:extLst>
                <a:ext uri="{FF2B5EF4-FFF2-40B4-BE49-F238E27FC236}">
                  <a16:creationId xmlns:a16="http://schemas.microsoft.com/office/drawing/2014/main" id="{D1F5F539-0080-624A-B682-A35FA596187E}"/>
                </a:ext>
              </a:extLst>
            </p:cNvPr>
            <p:cNvSpPr txBox="1"/>
            <p:nvPr/>
          </p:nvSpPr>
          <p:spPr>
            <a:xfrm>
              <a:off x="7757772" y="1446146"/>
              <a:ext cx="3222357" cy="523220"/>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A8"/>
                  </a:solidFill>
                  <a:effectLst/>
                  <a:uLnTx/>
                  <a:uFillTx/>
                  <a:ea typeface="ＭＳ Ｐゴシック" charset="0"/>
                </a:rPr>
                <a:t>OpenFlow Controller</a:t>
              </a:r>
            </a:p>
          </p:txBody>
        </p:sp>
        <p:sp>
          <p:nvSpPr>
            <p:cNvPr id="132" name="Freeform 3">
              <a:extLst>
                <a:ext uri="{FF2B5EF4-FFF2-40B4-BE49-F238E27FC236}">
                  <a16:creationId xmlns:a16="http://schemas.microsoft.com/office/drawing/2014/main" id="{B6C19C6C-8BE5-EF4F-B46F-A4BCBA072715}"/>
                </a:ext>
              </a:extLst>
            </p:cNvPr>
            <p:cNvSpPr>
              <a:spLocks/>
            </p:cNvSpPr>
            <p:nvPr/>
          </p:nvSpPr>
          <p:spPr bwMode="auto">
            <a:xfrm>
              <a:off x="7686822" y="3573747"/>
              <a:ext cx="3616623" cy="1604572"/>
            </a:xfrm>
            <a:custGeom>
              <a:avLst/>
              <a:gdLst>
                <a:gd name="T0" fmla="*/ 0 w 2250"/>
                <a:gd name="T1" fmla="*/ 624 h 1409"/>
                <a:gd name="T2" fmla="*/ 219 w 2250"/>
                <a:gd name="T3" fmla="*/ 321 h 1409"/>
                <a:gd name="T4" fmla="*/ 529 w 2250"/>
                <a:gd name="T5" fmla="*/ 35 h 1409"/>
                <a:gd name="T6" fmla="*/ 1551 w 2250"/>
                <a:gd name="T7" fmla="*/ 111 h 1409"/>
                <a:gd name="T8" fmla="*/ 1968 w 2250"/>
                <a:gd name="T9" fmla="*/ 483 h 1409"/>
                <a:gd name="T10" fmla="*/ 2199 w 2250"/>
                <a:gd name="T11" fmla="*/ 906 h 1409"/>
                <a:gd name="T12" fmla="*/ 1659 w 2250"/>
                <a:gd name="T13" fmla="*/ 1314 h 1409"/>
                <a:gd name="T14" fmla="*/ 993 w 2250"/>
                <a:gd name="T15" fmla="*/ 1386 h 1409"/>
                <a:gd name="T16" fmla="*/ 465 w 2250"/>
                <a:gd name="T17" fmla="*/ 1356 h 1409"/>
                <a:gd name="T18" fmla="*/ 102 w 2250"/>
                <a:gd name="T19" fmla="*/ 1068 h 1409"/>
                <a:gd name="T20" fmla="*/ 0 w 2250"/>
                <a:gd name="T21" fmla="*/ 624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 name="connsiteX0" fmla="*/ 0 w 9831"/>
                <a:gd name="connsiteY0" fmla="*/ 4265 h 9728"/>
                <a:gd name="connsiteX1" fmla="*/ 973 w 9831"/>
                <a:gd name="connsiteY1" fmla="*/ 2114 h 9728"/>
                <a:gd name="connsiteX2" fmla="*/ 2351 w 9831"/>
                <a:gd name="connsiteY2" fmla="*/ 84 h 9728"/>
                <a:gd name="connsiteX3" fmla="*/ 6893 w 9831"/>
                <a:gd name="connsiteY3" fmla="*/ 624 h 9728"/>
                <a:gd name="connsiteX4" fmla="*/ 8909 w 9831"/>
                <a:gd name="connsiteY4" fmla="*/ 2780 h 9728"/>
                <a:gd name="connsiteX5" fmla="*/ 9773 w 9831"/>
                <a:gd name="connsiteY5" fmla="*/ 6266 h 9728"/>
                <a:gd name="connsiteX6" fmla="*/ 7373 w 9831"/>
                <a:gd name="connsiteY6" fmla="*/ 9162 h 9728"/>
                <a:gd name="connsiteX7" fmla="*/ 4413 w 9831"/>
                <a:gd name="connsiteY7" fmla="*/ 9673 h 9728"/>
                <a:gd name="connsiteX8" fmla="*/ 2067 w 9831"/>
                <a:gd name="connsiteY8" fmla="*/ 9460 h 9728"/>
                <a:gd name="connsiteX9" fmla="*/ 453 w 9831"/>
                <a:gd name="connsiteY9" fmla="*/ 7416 h 9728"/>
                <a:gd name="connsiteX10" fmla="*/ 0 w 9831"/>
                <a:gd name="connsiteY10" fmla="*/ 4265 h 9728"/>
                <a:gd name="connsiteX0" fmla="*/ 0 w 10003"/>
                <a:gd name="connsiteY0" fmla="*/ 4299 h 9915"/>
                <a:gd name="connsiteX1" fmla="*/ 990 w 10003"/>
                <a:gd name="connsiteY1" fmla="*/ 2088 h 9915"/>
                <a:gd name="connsiteX2" fmla="*/ 2391 w 10003"/>
                <a:gd name="connsiteY2" fmla="*/ 1 h 9915"/>
                <a:gd name="connsiteX3" fmla="*/ 6715 w 10003"/>
                <a:gd name="connsiteY3" fmla="*/ 1965 h 9915"/>
                <a:gd name="connsiteX4" fmla="*/ 9062 w 10003"/>
                <a:gd name="connsiteY4" fmla="*/ 2773 h 9915"/>
                <a:gd name="connsiteX5" fmla="*/ 9941 w 10003"/>
                <a:gd name="connsiteY5" fmla="*/ 6356 h 9915"/>
                <a:gd name="connsiteX6" fmla="*/ 7500 w 10003"/>
                <a:gd name="connsiteY6" fmla="*/ 9333 h 9915"/>
                <a:gd name="connsiteX7" fmla="*/ 4489 w 10003"/>
                <a:gd name="connsiteY7" fmla="*/ 9858 h 9915"/>
                <a:gd name="connsiteX8" fmla="*/ 2103 w 10003"/>
                <a:gd name="connsiteY8" fmla="*/ 9640 h 9915"/>
                <a:gd name="connsiteX9" fmla="*/ 461 w 10003"/>
                <a:gd name="connsiteY9" fmla="*/ 7538 h 9915"/>
                <a:gd name="connsiteX10" fmla="*/ 0 w 10003"/>
                <a:gd name="connsiteY10" fmla="*/ 4299 h 9915"/>
                <a:gd name="connsiteX0" fmla="*/ 0 w 10000"/>
                <a:gd name="connsiteY0" fmla="*/ 4336 h 10000"/>
                <a:gd name="connsiteX1" fmla="*/ 990 w 10000"/>
                <a:gd name="connsiteY1" fmla="*/ 2106 h 10000"/>
                <a:gd name="connsiteX2" fmla="*/ 2390 w 10000"/>
                <a:gd name="connsiteY2" fmla="*/ 1 h 10000"/>
                <a:gd name="connsiteX3" fmla="*/ 6713 w 10000"/>
                <a:gd name="connsiteY3" fmla="*/ 1982 h 10000"/>
                <a:gd name="connsiteX4" fmla="*/ 9059 w 10000"/>
                <a:gd name="connsiteY4" fmla="*/ 2797 h 10000"/>
                <a:gd name="connsiteX5" fmla="*/ 9938 w 10000"/>
                <a:gd name="connsiteY5" fmla="*/ 6410 h 10000"/>
                <a:gd name="connsiteX6" fmla="*/ 7498 w 10000"/>
                <a:gd name="connsiteY6" fmla="*/ 9413 h 10000"/>
                <a:gd name="connsiteX7" fmla="*/ 4488 w 10000"/>
                <a:gd name="connsiteY7" fmla="*/ 9943 h 10000"/>
                <a:gd name="connsiteX8" fmla="*/ 2102 w 10000"/>
                <a:gd name="connsiteY8" fmla="*/ 9723 h 10000"/>
                <a:gd name="connsiteX9" fmla="*/ 461 w 10000"/>
                <a:gd name="connsiteY9" fmla="*/ 7603 h 10000"/>
                <a:gd name="connsiteX10" fmla="*/ 0 w 10000"/>
                <a:gd name="connsiteY10" fmla="*/ 4336 h 10000"/>
                <a:gd name="connsiteX0" fmla="*/ 0 w 10000"/>
                <a:gd name="connsiteY0" fmla="*/ 4336 h 10000"/>
                <a:gd name="connsiteX1" fmla="*/ 990 w 10000"/>
                <a:gd name="connsiteY1" fmla="*/ 2106 h 10000"/>
                <a:gd name="connsiteX2" fmla="*/ 2390 w 10000"/>
                <a:gd name="connsiteY2" fmla="*/ 1 h 10000"/>
                <a:gd name="connsiteX3" fmla="*/ 6713 w 10000"/>
                <a:gd name="connsiteY3" fmla="*/ 1982 h 10000"/>
                <a:gd name="connsiteX4" fmla="*/ 9059 w 10000"/>
                <a:gd name="connsiteY4" fmla="*/ 2797 h 10000"/>
                <a:gd name="connsiteX5" fmla="*/ 9938 w 10000"/>
                <a:gd name="connsiteY5" fmla="*/ 6410 h 10000"/>
                <a:gd name="connsiteX6" fmla="*/ 7498 w 10000"/>
                <a:gd name="connsiteY6" fmla="*/ 9413 h 10000"/>
                <a:gd name="connsiteX7" fmla="*/ 4488 w 10000"/>
                <a:gd name="connsiteY7" fmla="*/ 9943 h 10000"/>
                <a:gd name="connsiteX8" fmla="*/ 2102 w 10000"/>
                <a:gd name="connsiteY8" fmla="*/ 9723 h 10000"/>
                <a:gd name="connsiteX9" fmla="*/ 461 w 10000"/>
                <a:gd name="connsiteY9" fmla="*/ 7603 h 10000"/>
                <a:gd name="connsiteX10" fmla="*/ 0 w 10000"/>
                <a:gd name="connsiteY10" fmla="*/ 4336 h 10000"/>
                <a:gd name="connsiteX0" fmla="*/ 0 w 10000"/>
                <a:gd name="connsiteY0" fmla="*/ 4002 h 9666"/>
                <a:gd name="connsiteX1" fmla="*/ 990 w 10000"/>
                <a:gd name="connsiteY1" fmla="*/ 1772 h 9666"/>
                <a:gd name="connsiteX2" fmla="*/ 3804 w 10000"/>
                <a:gd name="connsiteY2" fmla="*/ 1 h 9666"/>
                <a:gd name="connsiteX3" fmla="*/ 6713 w 10000"/>
                <a:gd name="connsiteY3" fmla="*/ 1648 h 9666"/>
                <a:gd name="connsiteX4" fmla="*/ 9059 w 10000"/>
                <a:gd name="connsiteY4" fmla="*/ 2463 h 9666"/>
                <a:gd name="connsiteX5" fmla="*/ 9938 w 10000"/>
                <a:gd name="connsiteY5" fmla="*/ 6076 h 9666"/>
                <a:gd name="connsiteX6" fmla="*/ 7498 w 10000"/>
                <a:gd name="connsiteY6" fmla="*/ 9079 h 9666"/>
                <a:gd name="connsiteX7" fmla="*/ 4488 w 10000"/>
                <a:gd name="connsiteY7" fmla="*/ 9609 h 9666"/>
                <a:gd name="connsiteX8" fmla="*/ 2102 w 10000"/>
                <a:gd name="connsiteY8" fmla="*/ 9389 h 9666"/>
                <a:gd name="connsiteX9" fmla="*/ 461 w 10000"/>
                <a:gd name="connsiteY9" fmla="*/ 7269 h 9666"/>
                <a:gd name="connsiteX10" fmla="*/ 0 w 10000"/>
                <a:gd name="connsiteY10" fmla="*/ 4002 h 9666"/>
                <a:gd name="connsiteX0" fmla="*/ 103 w 9643"/>
                <a:gd name="connsiteY0" fmla="*/ 4486 h 10000"/>
                <a:gd name="connsiteX1" fmla="*/ 633 w 9643"/>
                <a:gd name="connsiteY1" fmla="*/ 1833 h 10000"/>
                <a:gd name="connsiteX2" fmla="*/ 3447 w 9643"/>
                <a:gd name="connsiteY2" fmla="*/ 1 h 10000"/>
                <a:gd name="connsiteX3" fmla="*/ 6356 w 9643"/>
                <a:gd name="connsiteY3" fmla="*/ 1705 h 10000"/>
                <a:gd name="connsiteX4" fmla="*/ 8702 w 9643"/>
                <a:gd name="connsiteY4" fmla="*/ 2548 h 10000"/>
                <a:gd name="connsiteX5" fmla="*/ 9581 w 9643"/>
                <a:gd name="connsiteY5" fmla="*/ 6286 h 10000"/>
                <a:gd name="connsiteX6" fmla="*/ 7141 w 9643"/>
                <a:gd name="connsiteY6" fmla="*/ 9393 h 10000"/>
                <a:gd name="connsiteX7" fmla="*/ 4131 w 9643"/>
                <a:gd name="connsiteY7" fmla="*/ 9941 h 10000"/>
                <a:gd name="connsiteX8" fmla="*/ 1745 w 9643"/>
                <a:gd name="connsiteY8" fmla="*/ 9713 h 10000"/>
                <a:gd name="connsiteX9" fmla="*/ 104 w 9643"/>
                <a:gd name="connsiteY9" fmla="*/ 7520 h 10000"/>
                <a:gd name="connsiteX10" fmla="*/ 103 w 9643"/>
                <a:gd name="connsiteY10" fmla="*/ 4486 h 10000"/>
                <a:gd name="connsiteX0" fmla="*/ 107 w 10000"/>
                <a:gd name="connsiteY0" fmla="*/ 4486 h 10000"/>
                <a:gd name="connsiteX1" fmla="*/ 1304 w 10000"/>
                <a:gd name="connsiteY1" fmla="*/ 2006 h 10000"/>
                <a:gd name="connsiteX2" fmla="*/ 3575 w 10000"/>
                <a:gd name="connsiteY2" fmla="*/ 1 h 10000"/>
                <a:gd name="connsiteX3" fmla="*/ 6591 w 10000"/>
                <a:gd name="connsiteY3" fmla="*/ 1705 h 10000"/>
                <a:gd name="connsiteX4" fmla="*/ 9024 w 10000"/>
                <a:gd name="connsiteY4" fmla="*/ 2548 h 10000"/>
                <a:gd name="connsiteX5" fmla="*/ 9936 w 10000"/>
                <a:gd name="connsiteY5" fmla="*/ 6286 h 10000"/>
                <a:gd name="connsiteX6" fmla="*/ 7405 w 10000"/>
                <a:gd name="connsiteY6" fmla="*/ 9393 h 10000"/>
                <a:gd name="connsiteX7" fmla="*/ 4284 w 10000"/>
                <a:gd name="connsiteY7" fmla="*/ 9941 h 10000"/>
                <a:gd name="connsiteX8" fmla="*/ 1810 w 10000"/>
                <a:gd name="connsiteY8" fmla="*/ 9713 h 10000"/>
                <a:gd name="connsiteX9" fmla="*/ 108 w 10000"/>
                <a:gd name="connsiteY9" fmla="*/ 7520 h 10000"/>
                <a:gd name="connsiteX10" fmla="*/ 107 w 10000"/>
                <a:gd name="connsiteY10" fmla="*/ 4486 h 10000"/>
                <a:gd name="connsiteX0" fmla="*/ 0 w 9893"/>
                <a:gd name="connsiteY0" fmla="*/ 4486 h 10000"/>
                <a:gd name="connsiteX1" fmla="*/ 1197 w 9893"/>
                <a:gd name="connsiteY1" fmla="*/ 2006 h 10000"/>
                <a:gd name="connsiteX2" fmla="*/ 3468 w 9893"/>
                <a:gd name="connsiteY2" fmla="*/ 1 h 10000"/>
                <a:gd name="connsiteX3" fmla="*/ 6484 w 9893"/>
                <a:gd name="connsiteY3" fmla="*/ 1705 h 10000"/>
                <a:gd name="connsiteX4" fmla="*/ 8917 w 9893"/>
                <a:gd name="connsiteY4" fmla="*/ 2548 h 10000"/>
                <a:gd name="connsiteX5" fmla="*/ 9829 w 9893"/>
                <a:gd name="connsiteY5" fmla="*/ 6286 h 10000"/>
                <a:gd name="connsiteX6" fmla="*/ 7298 w 9893"/>
                <a:gd name="connsiteY6" fmla="*/ 9393 h 10000"/>
                <a:gd name="connsiteX7" fmla="*/ 4177 w 9893"/>
                <a:gd name="connsiteY7" fmla="*/ 9941 h 10000"/>
                <a:gd name="connsiteX8" fmla="*/ 1703 w 9893"/>
                <a:gd name="connsiteY8" fmla="*/ 9713 h 10000"/>
                <a:gd name="connsiteX9" fmla="*/ 645 w 9893"/>
                <a:gd name="connsiteY9" fmla="*/ 7520 h 10000"/>
                <a:gd name="connsiteX10" fmla="*/ 0 w 9893"/>
                <a:gd name="connsiteY10" fmla="*/ 4486 h 10000"/>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16"/>
                <a:gd name="connsiteX1" fmla="*/ 1210 w 10000"/>
                <a:gd name="connsiteY1" fmla="*/ 2006 h 10016"/>
                <a:gd name="connsiteX2" fmla="*/ 3506 w 10000"/>
                <a:gd name="connsiteY2" fmla="*/ 1 h 10016"/>
                <a:gd name="connsiteX3" fmla="*/ 6554 w 10000"/>
                <a:gd name="connsiteY3" fmla="*/ 1705 h 10016"/>
                <a:gd name="connsiteX4" fmla="*/ 9013 w 10000"/>
                <a:gd name="connsiteY4" fmla="*/ 2548 h 10016"/>
                <a:gd name="connsiteX5" fmla="*/ 9935 w 10000"/>
                <a:gd name="connsiteY5" fmla="*/ 6286 h 10016"/>
                <a:gd name="connsiteX6" fmla="*/ 7377 w 10000"/>
                <a:gd name="connsiteY6" fmla="*/ 9393 h 10016"/>
                <a:gd name="connsiteX7" fmla="*/ 4222 w 10000"/>
                <a:gd name="connsiteY7" fmla="*/ 9941 h 10016"/>
                <a:gd name="connsiteX8" fmla="*/ 2296 w 10000"/>
                <a:gd name="connsiteY8" fmla="*/ 8329 h 10016"/>
                <a:gd name="connsiteX9" fmla="*/ 652 w 10000"/>
                <a:gd name="connsiteY9" fmla="*/ 7520 h 10016"/>
                <a:gd name="connsiteX10" fmla="*/ 0 w 10000"/>
                <a:gd name="connsiteY10" fmla="*/ 4486 h 10016"/>
                <a:gd name="connsiteX0" fmla="*/ 0 w 10000"/>
                <a:gd name="connsiteY0" fmla="*/ 4486 h 10016"/>
                <a:gd name="connsiteX1" fmla="*/ 1210 w 10000"/>
                <a:gd name="connsiteY1" fmla="*/ 2006 h 10016"/>
                <a:gd name="connsiteX2" fmla="*/ 3506 w 10000"/>
                <a:gd name="connsiteY2" fmla="*/ 1 h 10016"/>
                <a:gd name="connsiteX3" fmla="*/ 6554 w 10000"/>
                <a:gd name="connsiteY3" fmla="*/ 1705 h 10016"/>
                <a:gd name="connsiteX4" fmla="*/ 9013 w 10000"/>
                <a:gd name="connsiteY4" fmla="*/ 2548 h 10016"/>
                <a:gd name="connsiteX5" fmla="*/ 9935 w 10000"/>
                <a:gd name="connsiteY5" fmla="*/ 6286 h 10016"/>
                <a:gd name="connsiteX6" fmla="*/ 7377 w 10000"/>
                <a:gd name="connsiteY6" fmla="*/ 9393 h 10016"/>
                <a:gd name="connsiteX7" fmla="*/ 4222 w 10000"/>
                <a:gd name="connsiteY7" fmla="*/ 9941 h 10016"/>
                <a:gd name="connsiteX8" fmla="*/ 2296 w 10000"/>
                <a:gd name="connsiteY8" fmla="*/ 8329 h 10016"/>
                <a:gd name="connsiteX9" fmla="*/ 652 w 10000"/>
                <a:gd name="connsiteY9" fmla="*/ 7520 h 10016"/>
                <a:gd name="connsiteX10" fmla="*/ 0 w 10000"/>
                <a:gd name="connsiteY10" fmla="*/ 4486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16">
                  <a:moveTo>
                    <a:pt x="0" y="4486"/>
                  </a:moveTo>
                  <a:cubicBezTo>
                    <a:pt x="23" y="3587"/>
                    <a:pt x="627" y="2754"/>
                    <a:pt x="1210" y="2006"/>
                  </a:cubicBezTo>
                  <a:cubicBezTo>
                    <a:pt x="1794" y="1258"/>
                    <a:pt x="2615" y="51"/>
                    <a:pt x="3506" y="1"/>
                  </a:cubicBezTo>
                  <a:cubicBezTo>
                    <a:pt x="4396" y="-49"/>
                    <a:pt x="5636" y="1281"/>
                    <a:pt x="6554" y="1705"/>
                  </a:cubicBezTo>
                  <a:cubicBezTo>
                    <a:pt x="7473" y="2129"/>
                    <a:pt x="8449" y="1784"/>
                    <a:pt x="9013" y="2548"/>
                  </a:cubicBezTo>
                  <a:cubicBezTo>
                    <a:pt x="9577" y="3312"/>
                    <a:pt x="10207" y="5145"/>
                    <a:pt x="9935" y="6286"/>
                  </a:cubicBezTo>
                  <a:cubicBezTo>
                    <a:pt x="9662" y="7428"/>
                    <a:pt x="8329" y="8783"/>
                    <a:pt x="7377" y="9393"/>
                  </a:cubicBezTo>
                  <a:cubicBezTo>
                    <a:pt x="6425" y="10002"/>
                    <a:pt x="5069" y="10118"/>
                    <a:pt x="4222" y="9941"/>
                  </a:cubicBezTo>
                  <a:cubicBezTo>
                    <a:pt x="3375" y="9764"/>
                    <a:pt x="2767" y="8820"/>
                    <a:pt x="2296" y="8329"/>
                  </a:cubicBezTo>
                  <a:cubicBezTo>
                    <a:pt x="1825" y="7838"/>
                    <a:pt x="1035" y="8161"/>
                    <a:pt x="652" y="7520"/>
                  </a:cubicBezTo>
                  <a:cubicBezTo>
                    <a:pt x="269" y="6879"/>
                    <a:pt x="99" y="5188"/>
                    <a:pt x="0" y="448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cxnSp>
          <p:nvCxnSpPr>
            <p:cNvPr id="133" name="Straight Connector 132">
              <a:extLst>
                <a:ext uri="{FF2B5EF4-FFF2-40B4-BE49-F238E27FC236}">
                  <a16:creationId xmlns:a16="http://schemas.microsoft.com/office/drawing/2014/main" id="{1631D570-361B-0A4F-97D0-9A6BC12FB245}"/>
                </a:ext>
              </a:extLst>
            </p:cNvPr>
            <p:cNvCxnSpPr/>
            <p:nvPr/>
          </p:nvCxnSpPr>
          <p:spPr>
            <a:xfrm flipV="1">
              <a:off x="7988607" y="3775213"/>
              <a:ext cx="1203228" cy="660205"/>
            </a:xfrm>
            <a:prstGeom prst="line">
              <a:avLst/>
            </a:prstGeom>
            <a:noFill/>
            <a:ln w="25400" cap="flat" cmpd="sng" algn="ctr">
              <a:solidFill>
                <a:srgbClr val="000000"/>
              </a:solidFill>
              <a:prstDash val="solid"/>
            </a:ln>
            <a:effectLst/>
          </p:spPr>
        </p:cxnSp>
        <p:cxnSp>
          <p:nvCxnSpPr>
            <p:cNvPr id="134" name="Straight Connector 133">
              <a:extLst>
                <a:ext uri="{FF2B5EF4-FFF2-40B4-BE49-F238E27FC236}">
                  <a16:creationId xmlns:a16="http://schemas.microsoft.com/office/drawing/2014/main" id="{3CFA908F-632E-CA4F-8984-0B2DE97C4A0F}"/>
                </a:ext>
              </a:extLst>
            </p:cNvPr>
            <p:cNvCxnSpPr/>
            <p:nvPr/>
          </p:nvCxnSpPr>
          <p:spPr>
            <a:xfrm>
              <a:off x="7988607" y="4435418"/>
              <a:ext cx="1203228" cy="517808"/>
            </a:xfrm>
            <a:prstGeom prst="line">
              <a:avLst/>
            </a:prstGeom>
            <a:noFill/>
            <a:ln w="25400" cap="flat" cmpd="sng" algn="ctr">
              <a:solidFill>
                <a:srgbClr val="000000"/>
              </a:solidFill>
              <a:prstDash val="solid"/>
            </a:ln>
            <a:effectLst/>
          </p:spPr>
        </p:cxnSp>
        <p:cxnSp>
          <p:nvCxnSpPr>
            <p:cNvPr id="135" name="Straight Connector 134">
              <a:extLst>
                <a:ext uri="{FF2B5EF4-FFF2-40B4-BE49-F238E27FC236}">
                  <a16:creationId xmlns:a16="http://schemas.microsoft.com/office/drawing/2014/main" id="{32FBFAA0-0EE3-BB43-9152-4969B38C1A49}"/>
                </a:ext>
              </a:extLst>
            </p:cNvPr>
            <p:cNvCxnSpPr/>
            <p:nvPr/>
          </p:nvCxnSpPr>
          <p:spPr>
            <a:xfrm>
              <a:off x="8998012" y="3982336"/>
              <a:ext cx="319671" cy="828494"/>
            </a:xfrm>
            <a:prstGeom prst="line">
              <a:avLst/>
            </a:prstGeom>
            <a:noFill/>
            <a:ln w="25400" cap="flat" cmpd="sng" algn="ctr">
              <a:solidFill>
                <a:srgbClr val="000000"/>
              </a:solidFill>
              <a:prstDash val="solid"/>
            </a:ln>
            <a:effectLst/>
          </p:spPr>
        </p:cxnSp>
        <p:cxnSp>
          <p:nvCxnSpPr>
            <p:cNvPr id="136" name="Straight Connector 135">
              <a:extLst>
                <a:ext uri="{FF2B5EF4-FFF2-40B4-BE49-F238E27FC236}">
                  <a16:creationId xmlns:a16="http://schemas.microsoft.com/office/drawing/2014/main" id="{94E0B832-3FC5-574B-9F1E-BD22C743D1D6}"/>
                </a:ext>
              </a:extLst>
            </p:cNvPr>
            <p:cNvCxnSpPr/>
            <p:nvPr/>
          </p:nvCxnSpPr>
          <p:spPr>
            <a:xfrm>
              <a:off x="9268742" y="3917611"/>
              <a:ext cx="1307416" cy="271850"/>
            </a:xfrm>
            <a:prstGeom prst="line">
              <a:avLst/>
            </a:prstGeom>
            <a:noFill/>
            <a:ln w="25400" cap="flat" cmpd="sng" algn="ctr">
              <a:solidFill>
                <a:srgbClr val="000000"/>
              </a:solidFill>
              <a:prstDash val="solid"/>
            </a:ln>
            <a:effectLst/>
          </p:spPr>
        </p:cxnSp>
        <p:cxnSp>
          <p:nvCxnSpPr>
            <p:cNvPr id="137" name="Straight Connector 136">
              <a:extLst>
                <a:ext uri="{FF2B5EF4-FFF2-40B4-BE49-F238E27FC236}">
                  <a16:creationId xmlns:a16="http://schemas.microsoft.com/office/drawing/2014/main" id="{7861FF87-C6D9-EB4C-B9B8-43772439ACFF}"/>
                </a:ext>
              </a:extLst>
            </p:cNvPr>
            <p:cNvCxnSpPr/>
            <p:nvPr/>
          </p:nvCxnSpPr>
          <p:spPr>
            <a:xfrm flipV="1">
              <a:off x="9461009" y="4344802"/>
              <a:ext cx="1115149" cy="608426"/>
            </a:xfrm>
            <a:prstGeom prst="line">
              <a:avLst/>
            </a:prstGeom>
            <a:noFill/>
            <a:ln w="25400" cap="flat" cmpd="sng" algn="ctr">
              <a:solidFill>
                <a:srgbClr val="000000"/>
              </a:solidFill>
              <a:prstDash val="solid"/>
            </a:ln>
            <a:effectLst/>
          </p:spPr>
        </p:cxnSp>
        <p:grpSp>
          <p:nvGrpSpPr>
            <p:cNvPr id="138" name="Group 137">
              <a:extLst>
                <a:ext uri="{FF2B5EF4-FFF2-40B4-BE49-F238E27FC236}">
                  <a16:creationId xmlns:a16="http://schemas.microsoft.com/office/drawing/2014/main" id="{A353D82E-8FA0-F74A-85EB-A42A69F92293}"/>
                </a:ext>
              </a:extLst>
            </p:cNvPr>
            <p:cNvGrpSpPr/>
            <p:nvPr/>
          </p:nvGrpSpPr>
          <p:grpSpPr>
            <a:xfrm>
              <a:off x="10288073" y="4115087"/>
              <a:ext cx="753999" cy="373786"/>
              <a:chOff x="7493876" y="2774731"/>
              <a:chExt cx="1481958" cy="894622"/>
            </a:xfrm>
          </p:grpSpPr>
          <p:sp>
            <p:nvSpPr>
              <p:cNvPr id="167" name="Freeform 166">
                <a:extLst>
                  <a:ext uri="{FF2B5EF4-FFF2-40B4-BE49-F238E27FC236}">
                    <a16:creationId xmlns:a16="http://schemas.microsoft.com/office/drawing/2014/main" id="{295CCF8A-262B-154E-ACD3-3D59F4E8955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8" name="Oval 167">
                <a:extLst>
                  <a:ext uri="{FF2B5EF4-FFF2-40B4-BE49-F238E27FC236}">
                    <a16:creationId xmlns:a16="http://schemas.microsoft.com/office/drawing/2014/main" id="{8A4983CB-966A-E34A-9835-7569FFD43B7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9" name="Group 168">
                <a:extLst>
                  <a:ext uri="{FF2B5EF4-FFF2-40B4-BE49-F238E27FC236}">
                    <a16:creationId xmlns:a16="http://schemas.microsoft.com/office/drawing/2014/main" id="{F3D8239B-E01B-8D4C-8B1A-79D3EE3F0132}"/>
                  </a:ext>
                </a:extLst>
              </p:cNvPr>
              <p:cNvGrpSpPr/>
              <p:nvPr/>
            </p:nvGrpSpPr>
            <p:grpSpPr>
              <a:xfrm>
                <a:off x="7713663" y="2848339"/>
                <a:ext cx="1042107" cy="425543"/>
                <a:chOff x="7786941" y="2884917"/>
                <a:chExt cx="897649" cy="353919"/>
              </a:xfrm>
            </p:grpSpPr>
            <p:sp>
              <p:nvSpPr>
                <p:cNvPr id="170" name="Freeform 169">
                  <a:extLst>
                    <a:ext uri="{FF2B5EF4-FFF2-40B4-BE49-F238E27FC236}">
                      <a16:creationId xmlns:a16="http://schemas.microsoft.com/office/drawing/2014/main" id="{FF83420E-44BC-194B-9ED3-FE9DB736B0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1" name="Freeform 170">
                  <a:extLst>
                    <a:ext uri="{FF2B5EF4-FFF2-40B4-BE49-F238E27FC236}">
                      <a16:creationId xmlns:a16="http://schemas.microsoft.com/office/drawing/2014/main" id="{0039DC68-C120-8442-8133-04DCB027676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86B0594D-D566-464E-84AD-60F69E34FE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96535EE5-5F15-9B47-9FA3-5462D1D6FF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9" name="Group 138">
              <a:extLst>
                <a:ext uri="{FF2B5EF4-FFF2-40B4-BE49-F238E27FC236}">
                  <a16:creationId xmlns:a16="http://schemas.microsoft.com/office/drawing/2014/main" id="{D1794D50-2655-4143-ACDC-7B9CFFD28EFB}"/>
                </a:ext>
              </a:extLst>
            </p:cNvPr>
            <p:cNvGrpSpPr/>
            <p:nvPr/>
          </p:nvGrpSpPr>
          <p:grpSpPr>
            <a:xfrm>
              <a:off x="7988218" y="4212069"/>
              <a:ext cx="753999" cy="373786"/>
              <a:chOff x="7493876" y="2774731"/>
              <a:chExt cx="1481958" cy="894622"/>
            </a:xfrm>
          </p:grpSpPr>
          <p:sp>
            <p:nvSpPr>
              <p:cNvPr id="160" name="Freeform 159">
                <a:extLst>
                  <a:ext uri="{FF2B5EF4-FFF2-40B4-BE49-F238E27FC236}">
                    <a16:creationId xmlns:a16="http://schemas.microsoft.com/office/drawing/2014/main" id="{58FB7B2A-678F-9040-8CE2-202A5D74D9F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1" name="Oval 160">
                <a:extLst>
                  <a:ext uri="{FF2B5EF4-FFF2-40B4-BE49-F238E27FC236}">
                    <a16:creationId xmlns:a16="http://schemas.microsoft.com/office/drawing/2014/main" id="{50925578-96EF-A045-933D-24AC50637F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2" name="Group 161">
                <a:extLst>
                  <a:ext uri="{FF2B5EF4-FFF2-40B4-BE49-F238E27FC236}">
                    <a16:creationId xmlns:a16="http://schemas.microsoft.com/office/drawing/2014/main" id="{5ACC5AD1-9C97-D644-ACEC-58FCE6231EF7}"/>
                  </a:ext>
                </a:extLst>
              </p:cNvPr>
              <p:cNvGrpSpPr/>
              <p:nvPr/>
            </p:nvGrpSpPr>
            <p:grpSpPr>
              <a:xfrm>
                <a:off x="7713663" y="2848339"/>
                <a:ext cx="1042107" cy="425543"/>
                <a:chOff x="7786941" y="2884917"/>
                <a:chExt cx="897649" cy="353919"/>
              </a:xfrm>
            </p:grpSpPr>
            <p:sp>
              <p:nvSpPr>
                <p:cNvPr id="163" name="Freeform 162">
                  <a:extLst>
                    <a:ext uri="{FF2B5EF4-FFF2-40B4-BE49-F238E27FC236}">
                      <a16:creationId xmlns:a16="http://schemas.microsoft.com/office/drawing/2014/main" id="{06F669DD-6374-054C-96DB-43D4F0CF15B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4" name="Freeform 163">
                  <a:extLst>
                    <a:ext uri="{FF2B5EF4-FFF2-40B4-BE49-F238E27FC236}">
                      <a16:creationId xmlns:a16="http://schemas.microsoft.com/office/drawing/2014/main" id="{5D9C6DF2-C338-9544-B84B-DB02CBE1E8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FCCD833C-4225-454C-A629-302312E6CED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2DE50C89-24A0-8B4D-92C5-C55DFA736F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0" name="Group 139">
              <a:extLst>
                <a:ext uri="{FF2B5EF4-FFF2-40B4-BE49-F238E27FC236}">
                  <a16:creationId xmlns:a16="http://schemas.microsoft.com/office/drawing/2014/main" id="{3B48D140-AAB4-3A4F-B8B8-518AF7CF2C69}"/>
                </a:ext>
              </a:extLst>
            </p:cNvPr>
            <p:cNvGrpSpPr/>
            <p:nvPr/>
          </p:nvGrpSpPr>
          <p:grpSpPr>
            <a:xfrm>
              <a:off x="8971890" y="4738542"/>
              <a:ext cx="753999" cy="373786"/>
              <a:chOff x="7493876" y="2774731"/>
              <a:chExt cx="1481958" cy="894622"/>
            </a:xfrm>
          </p:grpSpPr>
          <p:sp>
            <p:nvSpPr>
              <p:cNvPr id="153" name="Freeform 152">
                <a:extLst>
                  <a:ext uri="{FF2B5EF4-FFF2-40B4-BE49-F238E27FC236}">
                    <a16:creationId xmlns:a16="http://schemas.microsoft.com/office/drawing/2014/main" id="{FE57807F-1447-D44F-B404-966015075C7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4" name="Oval 153">
                <a:extLst>
                  <a:ext uri="{FF2B5EF4-FFF2-40B4-BE49-F238E27FC236}">
                    <a16:creationId xmlns:a16="http://schemas.microsoft.com/office/drawing/2014/main" id="{43982EE3-3449-C044-BD0D-7EC81F99F6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5" name="Group 154">
                <a:extLst>
                  <a:ext uri="{FF2B5EF4-FFF2-40B4-BE49-F238E27FC236}">
                    <a16:creationId xmlns:a16="http://schemas.microsoft.com/office/drawing/2014/main" id="{F97DEDA5-BA9C-A943-A3C1-4F4B817EB4F4}"/>
                  </a:ext>
                </a:extLst>
              </p:cNvPr>
              <p:cNvGrpSpPr/>
              <p:nvPr/>
            </p:nvGrpSpPr>
            <p:grpSpPr>
              <a:xfrm>
                <a:off x="7713663" y="2848339"/>
                <a:ext cx="1042107" cy="425543"/>
                <a:chOff x="7786941" y="2884917"/>
                <a:chExt cx="897649" cy="353919"/>
              </a:xfrm>
            </p:grpSpPr>
            <p:sp>
              <p:nvSpPr>
                <p:cNvPr id="156" name="Freeform 155">
                  <a:extLst>
                    <a:ext uri="{FF2B5EF4-FFF2-40B4-BE49-F238E27FC236}">
                      <a16:creationId xmlns:a16="http://schemas.microsoft.com/office/drawing/2014/main" id="{61EADF13-F44B-2B43-AE78-D55E111427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7" name="Freeform 156">
                  <a:extLst>
                    <a:ext uri="{FF2B5EF4-FFF2-40B4-BE49-F238E27FC236}">
                      <a16:creationId xmlns:a16="http://schemas.microsoft.com/office/drawing/2014/main" id="{2E5C14A0-91A6-AA42-839B-AD29DA604A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AF5CF0-5119-584D-81B5-A48CA73C5E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D38DA429-3201-3D46-B754-F37B6FE974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1" name="Group 140">
              <a:extLst>
                <a:ext uri="{FF2B5EF4-FFF2-40B4-BE49-F238E27FC236}">
                  <a16:creationId xmlns:a16="http://schemas.microsoft.com/office/drawing/2014/main" id="{5021D291-26C6-AF49-86BA-158481992C2F}"/>
                </a:ext>
              </a:extLst>
            </p:cNvPr>
            <p:cNvGrpSpPr/>
            <p:nvPr/>
          </p:nvGrpSpPr>
          <p:grpSpPr>
            <a:xfrm>
              <a:off x="8736362" y="3768724"/>
              <a:ext cx="753999" cy="373786"/>
              <a:chOff x="7493876" y="2774731"/>
              <a:chExt cx="1481958" cy="894622"/>
            </a:xfrm>
          </p:grpSpPr>
          <p:sp>
            <p:nvSpPr>
              <p:cNvPr id="146" name="Freeform 145">
                <a:extLst>
                  <a:ext uri="{FF2B5EF4-FFF2-40B4-BE49-F238E27FC236}">
                    <a16:creationId xmlns:a16="http://schemas.microsoft.com/office/drawing/2014/main" id="{E5938199-49B6-0D4A-B490-7D3711D704B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1D43069-C751-2543-86B4-57B2E71B3BF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9012458-7BC8-5F41-B066-C6EEBE266705}"/>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C8E0D58E-F804-C844-8DA3-3B4F45236E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B4B68733-8B68-FC45-B05B-1D541028D8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8592BC0A-4A10-094F-A09B-B3161A1656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91BE8D3E-3653-6444-98C3-CB3C3D3F6AB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42" name="Up-Down Arrow 141">
              <a:extLst>
                <a:ext uri="{FF2B5EF4-FFF2-40B4-BE49-F238E27FC236}">
                  <a16:creationId xmlns:a16="http://schemas.microsoft.com/office/drawing/2014/main" id="{7FF81446-291C-C947-8585-019F3F6E8813}"/>
                </a:ext>
              </a:extLst>
            </p:cNvPr>
            <p:cNvSpPr/>
            <p:nvPr/>
          </p:nvSpPr>
          <p:spPr>
            <a:xfrm rot="18842452">
              <a:off x="9773071" y="2749725"/>
              <a:ext cx="110632" cy="1621438"/>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 name="Up-Down Arrow 142">
              <a:extLst>
                <a:ext uri="{FF2B5EF4-FFF2-40B4-BE49-F238E27FC236}">
                  <a16:creationId xmlns:a16="http://schemas.microsoft.com/office/drawing/2014/main" id="{B95589CC-8F98-4C4F-8BA3-9B58BDC84044}"/>
                </a:ext>
              </a:extLst>
            </p:cNvPr>
            <p:cNvSpPr/>
            <p:nvPr/>
          </p:nvSpPr>
          <p:spPr>
            <a:xfrm rot="1544330">
              <a:off x="8498334" y="2913840"/>
              <a:ext cx="132567" cy="1340938"/>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 name="Up-Down Arrow 143">
              <a:extLst>
                <a:ext uri="{FF2B5EF4-FFF2-40B4-BE49-F238E27FC236}">
                  <a16:creationId xmlns:a16="http://schemas.microsoft.com/office/drawing/2014/main" id="{BE98B4E9-6553-B246-8910-F619C6ED59AE}"/>
                </a:ext>
              </a:extLst>
            </p:cNvPr>
            <p:cNvSpPr/>
            <p:nvPr/>
          </p:nvSpPr>
          <p:spPr>
            <a:xfrm>
              <a:off x="8891032" y="2979040"/>
              <a:ext cx="132567" cy="794393"/>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 name="Up-Down Arrow 144">
              <a:extLst>
                <a:ext uri="{FF2B5EF4-FFF2-40B4-BE49-F238E27FC236}">
                  <a16:creationId xmlns:a16="http://schemas.microsoft.com/office/drawing/2014/main" id="{A1AEE8AC-6840-3746-9F54-9B18D3E5C055}"/>
                </a:ext>
              </a:extLst>
            </p:cNvPr>
            <p:cNvSpPr/>
            <p:nvPr/>
          </p:nvSpPr>
          <p:spPr>
            <a:xfrm rot="21168731">
              <a:off x="9181573" y="2978458"/>
              <a:ext cx="132567" cy="1740801"/>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2412261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7">
                                            <p:txEl>
                                              <p:pRg st="1" end="1"/>
                                            </p:txEl>
                                          </p:spTgt>
                                        </p:tgtEl>
                                        <p:attrNameLst>
                                          <p:attrName>style.visibility</p:attrName>
                                        </p:attrNameLst>
                                      </p:cBhvr>
                                      <p:to>
                                        <p:strVal val="visible"/>
                                      </p:to>
                                    </p:set>
                                    <p:animEffect transition="in" filter="dissolve">
                                      <p:cBhvr>
                                        <p:cTn id="7" dur="500"/>
                                        <p:tgtEl>
                                          <p:spTgt spid="247">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47">
                                            <p:txEl>
                                              <p:pRg st="2" end="2"/>
                                            </p:txEl>
                                          </p:spTgt>
                                        </p:tgtEl>
                                        <p:attrNameLst>
                                          <p:attrName>style.visibility</p:attrName>
                                        </p:attrNameLst>
                                      </p:cBhvr>
                                      <p:to>
                                        <p:strVal val="visible"/>
                                      </p:to>
                                    </p:set>
                                    <p:animEffect transition="in" filter="dissolve">
                                      <p:cBhvr>
                                        <p:cTn id="10" dur="500"/>
                                        <p:tgtEl>
                                          <p:spTgt spid="247">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47">
                                            <p:txEl>
                                              <p:pRg st="3" end="3"/>
                                            </p:txEl>
                                          </p:spTgt>
                                        </p:tgtEl>
                                        <p:attrNameLst>
                                          <p:attrName>style.visibility</p:attrName>
                                        </p:attrNameLst>
                                      </p:cBhvr>
                                      <p:to>
                                        <p:strVal val="visible"/>
                                      </p:to>
                                    </p:set>
                                    <p:animEffect transition="in" filter="dissolve">
                                      <p:cBhvr>
                                        <p:cTn id="15" dur="500"/>
                                        <p:tgtEl>
                                          <p:spTgt spid="247">
                                            <p:txEl>
                                              <p:pRg st="3" end="3"/>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47">
                                            <p:txEl>
                                              <p:pRg st="4" end="4"/>
                                            </p:txEl>
                                          </p:spTgt>
                                        </p:tgtEl>
                                        <p:attrNameLst>
                                          <p:attrName>style.visibility</p:attrName>
                                        </p:attrNameLst>
                                      </p:cBhvr>
                                      <p:to>
                                        <p:strVal val="visible"/>
                                      </p:to>
                                    </p:set>
                                    <p:animEffect transition="in" filter="dissolve">
                                      <p:cBhvr>
                                        <p:cTn id="18" dur="500"/>
                                        <p:tgtEl>
                                          <p:spTgt spid="247">
                                            <p:txEl>
                                              <p:pRg st="4" end="4"/>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247">
                                            <p:txEl>
                                              <p:pRg st="5" end="5"/>
                                            </p:txEl>
                                          </p:spTgt>
                                        </p:tgtEl>
                                        <p:attrNameLst>
                                          <p:attrName>style.visibility</p:attrName>
                                        </p:attrNameLst>
                                      </p:cBhvr>
                                      <p:to>
                                        <p:strVal val="visible"/>
                                      </p:to>
                                    </p:set>
                                    <p:animEffect transition="in" filter="dissolve">
                                      <p:cBhvr>
                                        <p:cTn id="21" dur="500"/>
                                        <p:tgtEl>
                                          <p:spTgt spid="247">
                                            <p:txEl>
                                              <p:pRg st="5" end="5"/>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247">
                                            <p:txEl>
                                              <p:pRg st="6" end="6"/>
                                            </p:txEl>
                                          </p:spTgt>
                                        </p:tgtEl>
                                        <p:attrNameLst>
                                          <p:attrName>style.visibility</p:attrName>
                                        </p:attrNameLst>
                                      </p:cBhvr>
                                      <p:to>
                                        <p:strVal val="visible"/>
                                      </p:to>
                                    </p:set>
                                    <p:animEffect transition="in" filter="dissolve">
                                      <p:cBhvr>
                                        <p:cTn id="24" dur="500"/>
                                        <p:tgtEl>
                                          <p:spTgt spid="247">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47">
                                            <p:txEl>
                                              <p:pRg st="7" end="7"/>
                                            </p:txEl>
                                          </p:spTgt>
                                        </p:tgtEl>
                                        <p:attrNameLst>
                                          <p:attrName>style.visibility</p:attrName>
                                        </p:attrNameLst>
                                      </p:cBhvr>
                                      <p:to>
                                        <p:strVal val="visible"/>
                                      </p:to>
                                    </p:set>
                                    <p:animEffect transition="in" filter="dissolve">
                                      <p:cBhvr>
                                        <p:cTn id="29" dur="500"/>
                                        <p:tgtEl>
                                          <p:spTgt spid="247">
                                            <p:txEl>
                                              <p:pRg st="7" end="7"/>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247">
                                            <p:txEl>
                                              <p:pRg st="8" end="8"/>
                                            </p:txEl>
                                          </p:spTgt>
                                        </p:tgtEl>
                                        <p:attrNameLst>
                                          <p:attrName>style.visibility</p:attrName>
                                        </p:attrNameLst>
                                      </p:cBhvr>
                                      <p:to>
                                        <p:strVal val="visible"/>
                                      </p:to>
                                    </p:set>
                                    <p:animEffect transition="in" filter="dissolve">
                                      <p:cBhvr>
                                        <p:cTn id="32" dur="500"/>
                                        <p:tgtEl>
                                          <p:spTgt spid="24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276457"/>
            <a:ext cx="10515600" cy="894622"/>
          </a:xfrm>
        </p:spPr>
        <p:txBody>
          <a:bodyPr>
            <a:normAutofit/>
          </a:bodyPr>
          <a:lstStyle/>
          <a:p>
            <a:r>
              <a:rPr lang="en-US" sz="4800" dirty="0"/>
              <a:t>OpenFlow: </a:t>
            </a:r>
            <a:r>
              <a:rPr lang="en-US" dirty="0"/>
              <a:t>controller-to-switch messages</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79</a:t>
            </a:fld>
            <a:endParaRPr lang="en-US" dirty="0"/>
          </a:p>
        </p:txBody>
      </p:sp>
      <p:sp>
        <p:nvSpPr>
          <p:cNvPr id="2" name="Rectangle 1">
            <a:extLst>
              <a:ext uri="{FF2B5EF4-FFF2-40B4-BE49-F238E27FC236}">
                <a16:creationId xmlns:a16="http://schemas.microsoft.com/office/drawing/2014/main" id="{CD610955-4D70-5844-AF3C-17FCA079A4DB}"/>
              </a:ext>
            </a:extLst>
          </p:cNvPr>
          <p:cNvSpPr/>
          <p:nvPr/>
        </p:nvSpPr>
        <p:spPr>
          <a:xfrm>
            <a:off x="918575" y="1523276"/>
            <a:ext cx="6058423" cy="4031873"/>
          </a:xfrm>
          <a:prstGeom prst="rect">
            <a:avLst/>
          </a:prstGeom>
        </p:spPr>
        <p:txBody>
          <a:bodyPr wrap="square">
            <a:spAutoFit/>
          </a:bodyPr>
          <a:lstStyle/>
          <a:p>
            <a:r>
              <a:rPr lang="en-US" sz="3200" dirty="0">
                <a:solidFill>
                  <a:srgbClr val="000090"/>
                </a:solidFill>
              </a:rPr>
              <a:t>Key controller-to-switch messages</a:t>
            </a:r>
          </a:p>
          <a:p>
            <a:pPr marL="342900" indent="-280988">
              <a:buClr>
                <a:srgbClr val="0000A8"/>
              </a:buClr>
              <a:buFont typeface="Wingdings" pitchFamily="2" charset="2"/>
              <a:buChar char="§"/>
            </a:pPr>
            <a:r>
              <a:rPr lang="en-US" sz="2800" i="1" dirty="0">
                <a:solidFill>
                  <a:srgbClr val="CC0000"/>
                </a:solidFill>
              </a:rPr>
              <a:t>features: </a:t>
            </a:r>
            <a:r>
              <a:rPr lang="en-US" sz="2800" dirty="0"/>
              <a:t>controller queries switch features, switch replies</a:t>
            </a:r>
          </a:p>
          <a:p>
            <a:pPr marL="342900" indent="-280988">
              <a:buClr>
                <a:srgbClr val="0000A8"/>
              </a:buClr>
              <a:buFont typeface="Wingdings" pitchFamily="2" charset="2"/>
              <a:buChar char="§"/>
            </a:pPr>
            <a:r>
              <a:rPr lang="en-US" sz="2800" i="1" dirty="0">
                <a:solidFill>
                  <a:srgbClr val="CC0000"/>
                </a:solidFill>
              </a:rPr>
              <a:t>configure: </a:t>
            </a:r>
            <a:r>
              <a:rPr lang="en-US" sz="2800" dirty="0"/>
              <a:t>controller queries/sets switch configuration parameters</a:t>
            </a:r>
          </a:p>
          <a:p>
            <a:pPr marL="342900" indent="-280988">
              <a:buClr>
                <a:srgbClr val="0000A8"/>
              </a:buClr>
              <a:buFont typeface="Wingdings" pitchFamily="2" charset="2"/>
              <a:buChar char="§"/>
            </a:pPr>
            <a:r>
              <a:rPr lang="en-US" sz="2800" i="1" dirty="0">
                <a:solidFill>
                  <a:srgbClr val="CC0000"/>
                </a:solidFill>
              </a:rPr>
              <a:t>modify-state: </a:t>
            </a:r>
            <a:r>
              <a:rPr lang="en-US" sz="2800" dirty="0"/>
              <a:t>add, delete, modify flow entries in the OpenFlow tables</a:t>
            </a:r>
          </a:p>
          <a:p>
            <a:pPr marL="342900" indent="-280988">
              <a:buClr>
                <a:srgbClr val="0000A8"/>
              </a:buClr>
              <a:buFont typeface="Wingdings" pitchFamily="2" charset="2"/>
              <a:buChar char="§"/>
            </a:pPr>
            <a:r>
              <a:rPr lang="en-US" sz="2800" i="1" dirty="0">
                <a:solidFill>
                  <a:srgbClr val="CC0000"/>
                </a:solidFill>
              </a:rPr>
              <a:t>packet-out: </a:t>
            </a:r>
            <a:r>
              <a:rPr lang="en-US" sz="2800" dirty="0"/>
              <a:t>controller can send this packet out of specific switch port</a:t>
            </a:r>
          </a:p>
        </p:txBody>
      </p:sp>
      <p:grpSp>
        <p:nvGrpSpPr>
          <p:cNvPr id="178" name="Group 177">
            <a:extLst>
              <a:ext uri="{FF2B5EF4-FFF2-40B4-BE49-F238E27FC236}">
                <a16:creationId xmlns:a16="http://schemas.microsoft.com/office/drawing/2014/main" id="{0113BED9-58BA-0E4C-982E-AE0EDD7B0E96}"/>
              </a:ext>
            </a:extLst>
          </p:cNvPr>
          <p:cNvGrpSpPr/>
          <p:nvPr/>
        </p:nvGrpSpPr>
        <p:grpSpPr>
          <a:xfrm>
            <a:off x="7839227" y="1446146"/>
            <a:ext cx="3616623" cy="3732173"/>
            <a:chOff x="7686822" y="1446146"/>
            <a:chExt cx="3616623" cy="3732173"/>
          </a:xfrm>
        </p:grpSpPr>
        <p:grpSp>
          <p:nvGrpSpPr>
            <p:cNvPr id="179" name="Group 950">
              <a:extLst>
                <a:ext uri="{FF2B5EF4-FFF2-40B4-BE49-F238E27FC236}">
                  <a16:creationId xmlns:a16="http://schemas.microsoft.com/office/drawing/2014/main" id="{C87BE356-E809-EF48-A80D-4A417DAFE452}"/>
                </a:ext>
              </a:extLst>
            </p:cNvPr>
            <p:cNvGrpSpPr>
              <a:grpSpLocks/>
            </p:cNvGrpSpPr>
            <p:nvPr/>
          </p:nvGrpSpPr>
          <p:grpSpPr bwMode="auto">
            <a:xfrm>
              <a:off x="8811490" y="2119745"/>
              <a:ext cx="440889" cy="845230"/>
              <a:chOff x="4140" y="429"/>
              <a:chExt cx="1425" cy="2396"/>
            </a:xfrm>
          </p:grpSpPr>
          <p:sp>
            <p:nvSpPr>
              <p:cNvPr id="224" name="Freeform 951">
                <a:extLst>
                  <a:ext uri="{FF2B5EF4-FFF2-40B4-BE49-F238E27FC236}">
                    <a16:creationId xmlns:a16="http://schemas.microsoft.com/office/drawing/2014/main" id="{8B755082-0279-7A40-9C72-674AB2F7D51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5" name="Rectangle 952">
                <a:extLst>
                  <a:ext uri="{FF2B5EF4-FFF2-40B4-BE49-F238E27FC236}">
                    <a16:creationId xmlns:a16="http://schemas.microsoft.com/office/drawing/2014/main" id="{06E02BA7-5429-0541-8F8D-A4483DC7BE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6" name="Freeform 953">
                <a:extLst>
                  <a:ext uri="{FF2B5EF4-FFF2-40B4-BE49-F238E27FC236}">
                    <a16:creationId xmlns:a16="http://schemas.microsoft.com/office/drawing/2014/main" id="{B5F45512-74FD-D844-85E9-BD3B03BACEDA}"/>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7" name="Freeform 954">
                <a:extLst>
                  <a:ext uri="{FF2B5EF4-FFF2-40B4-BE49-F238E27FC236}">
                    <a16:creationId xmlns:a16="http://schemas.microsoft.com/office/drawing/2014/main" id="{D8C02203-D9C6-F34B-AC03-3C858C080097}"/>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8" name="Rectangle 955">
                <a:extLst>
                  <a:ext uri="{FF2B5EF4-FFF2-40B4-BE49-F238E27FC236}">
                    <a16:creationId xmlns:a16="http://schemas.microsoft.com/office/drawing/2014/main" id="{6F5DF8ED-356A-1F48-89F6-988C453DD7E1}"/>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29" name="Group 956">
                <a:extLst>
                  <a:ext uri="{FF2B5EF4-FFF2-40B4-BE49-F238E27FC236}">
                    <a16:creationId xmlns:a16="http://schemas.microsoft.com/office/drawing/2014/main" id="{5692F48A-AD68-9C40-A365-9BA8519139DF}"/>
                  </a:ext>
                </a:extLst>
              </p:cNvPr>
              <p:cNvGrpSpPr>
                <a:grpSpLocks/>
              </p:cNvGrpSpPr>
              <p:nvPr/>
            </p:nvGrpSpPr>
            <p:grpSpPr bwMode="auto">
              <a:xfrm>
                <a:off x="4749" y="668"/>
                <a:ext cx="581" cy="145"/>
                <a:chOff x="614" y="2568"/>
                <a:chExt cx="725" cy="139"/>
              </a:xfrm>
            </p:grpSpPr>
            <p:sp>
              <p:nvSpPr>
                <p:cNvPr id="254" name="AutoShape 957">
                  <a:extLst>
                    <a:ext uri="{FF2B5EF4-FFF2-40B4-BE49-F238E27FC236}">
                      <a16:creationId xmlns:a16="http://schemas.microsoft.com/office/drawing/2014/main" id="{02BFDCD0-FDDC-2947-BDE5-8CD4058533F7}"/>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AutoShape 958">
                  <a:extLst>
                    <a:ext uri="{FF2B5EF4-FFF2-40B4-BE49-F238E27FC236}">
                      <a16:creationId xmlns:a16="http://schemas.microsoft.com/office/drawing/2014/main" id="{5B2B27AD-5761-7540-842C-82291E43BE13}"/>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30" name="Rectangle 959">
                <a:extLst>
                  <a:ext uri="{FF2B5EF4-FFF2-40B4-BE49-F238E27FC236}">
                    <a16:creationId xmlns:a16="http://schemas.microsoft.com/office/drawing/2014/main" id="{76391211-601A-8C4A-A897-DFF32EBDF63A}"/>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31" name="Group 960">
                <a:extLst>
                  <a:ext uri="{FF2B5EF4-FFF2-40B4-BE49-F238E27FC236}">
                    <a16:creationId xmlns:a16="http://schemas.microsoft.com/office/drawing/2014/main" id="{4A898D0A-BA19-C241-A002-318AA4A734B6}"/>
                  </a:ext>
                </a:extLst>
              </p:cNvPr>
              <p:cNvGrpSpPr>
                <a:grpSpLocks/>
              </p:cNvGrpSpPr>
              <p:nvPr/>
            </p:nvGrpSpPr>
            <p:grpSpPr bwMode="auto">
              <a:xfrm>
                <a:off x="4747" y="994"/>
                <a:ext cx="581" cy="134"/>
                <a:chOff x="614" y="2568"/>
                <a:chExt cx="725" cy="139"/>
              </a:xfrm>
            </p:grpSpPr>
            <p:sp>
              <p:nvSpPr>
                <p:cNvPr id="252" name="AutoShape 961">
                  <a:extLst>
                    <a:ext uri="{FF2B5EF4-FFF2-40B4-BE49-F238E27FC236}">
                      <a16:creationId xmlns:a16="http://schemas.microsoft.com/office/drawing/2014/main" id="{DEC50F88-815B-C24E-A746-BF72E29A4B48}"/>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AutoShape 962">
                  <a:extLst>
                    <a:ext uri="{FF2B5EF4-FFF2-40B4-BE49-F238E27FC236}">
                      <a16:creationId xmlns:a16="http://schemas.microsoft.com/office/drawing/2014/main" id="{5671BDCF-839B-8F47-8971-DA91198ACE8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32" name="Rectangle 963">
                <a:extLst>
                  <a:ext uri="{FF2B5EF4-FFF2-40B4-BE49-F238E27FC236}">
                    <a16:creationId xmlns:a16="http://schemas.microsoft.com/office/drawing/2014/main" id="{B5952670-8B35-7A47-8424-CACDB8CA431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3" name="Rectangle 964">
                <a:extLst>
                  <a:ext uri="{FF2B5EF4-FFF2-40B4-BE49-F238E27FC236}">
                    <a16:creationId xmlns:a16="http://schemas.microsoft.com/office/drawing/2014/main" id="{4422A870-3BD1-D34E-8CDA-00C00B708AC2}"/>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34" name="Group 965">
                <a:extLst>
                  <a:ext uri="{FF2B5EF4-FFF2-40B4-BE49-F238E27FC236}">
                    <a16:creationId xmlns:a16="http://schemas.microsoft.com/office/drawing/2014/main" id="{7BD4432F-75CD-5A4E-8DAB-BC0C4367758E}"/>
                  </a:ext>
                </a:extLst>
              </p:cNvPr>
              <p:cNvGrpSpPr>
                <a:grpSpLocks/>
              </p:cNvGrpSpPr>
              <p:nvPr/>
            </p:nvGrpSpPr>
            <p:grpSpPr bwMode="auto">
              <a:xfrm>
                <a:off x="4735" y="1627"/>
                <a:ext cx="582" cy="151"/>
                <a:chOff x="614" y="2568"/>
                <a:chExt cx="725" cy="139"/>
              </a:xfrm>
            </p:grpSpPr>
            <p:sp>
              <p:nvSpPr>
                <p:cNvPr id="250" name="AutoShape 966">
                  <a:extLst>
                    <a:ext uri="{FF2B5EF4-FFF2-40B4-BE49-F238E27FC236}">
                      <a16:creationId xmlns:a16="http://schemas.microsoft.com/office/drawing/2014/main" id="{C4C30E79-C938-2042-9CE7-B4778F899E3A}"/>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AutoShape 967">
                  <a:extLst>
                    <a:ext uri="{FF2B5EF4-FFF2-40B4-BE49-F238E27FC236}">
                      <a16:creationId xmlns:a16="http://schemas.microsoft.com/office/drawing/2014/main" id="{DC3F7F0B-6562-E448-8B3E-D4FEFDCED372}"/>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35" name="Freeform 968">
                <a:extLst>
                  <a:ext uri="{FF2B5EF4-FFF2-40B4-BE49-F238E27FC236}">
                    <a16:creationId xmlns:a16="http://schemas.microsoft.com/office/drawing/2014/main" id="{E28409B3-F332-2440-A29A-38392FADE58D}"/>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36" name="Group 969">
                <a:extLst>
                  <a:ext uri="{FF2B5EF4-FFF2-40B4-BE49-F238E27FC236}">
                    <a16:creationId xmlns:a16="http://schemas.microsoft.com/office/drawing/2014/main" id="{1FF28CE3-79C0-BE4F-853E-9C567B0F5A71}"/>
                  </a:ext>
                </a:extLst>
              </p:cNvPr>
              <p:cNvGrpSpPr>
                <a:grpSpLocks/>
              </p:cNvGrpSpPr>
              <p:nvPr/>
            </p:nvGrpSpPr>
            <p:grpSpPr bwMode="auto">
              <a:xfrm>
                <a:off x="4739" y="1327"/>
                <a:ext cx="582" cy="139"/>
                <a:chOff x="614" y="2568"/>
                <a:chExt cx="725" cy="139"/>
              </a:xfrm>
            </p:grpSpPr>
            <p:sp>
              <p:nvSpPr>
                <p:cNvPr id="248" name="AutoShape 970">
                  <a:extLst>
                    <a:ext uri="{FF2B5EF4-FFF2-40B4-BE49-F238E27FC236}">
                      <a16:creationId xmlns:a16="http://schemas.microsoft.com/office/drawing/2014/main" id="{3AAB8674-EC1E-BE4D-8DB2-C08A9FA50AD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AutoShape 971">
                  <a:extLst>
                    <a:ext uri="{FF2B5EF4-FFF2-40B4-BE49-F238E27FC236}">
                      <a16:creationId xmlns:a16="http://schemas.microsoft.com/office/drawing/2014/main" id="{A28B1EC1-8CC0-1744-813E-EA7223658EF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37" name="Rectangle 972">
                <a:extLst>
                  <a:ext uri="{FF2B5EF4-FFF2-40B4-BE49-F238E27FC236}">
                    <a16:creationId xmlns:a16="http://schemas.microsoft.com/office/drawing/2014/main" id="{08FF9A56-98A2-4547-99BE-094F811ABF0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8" name="Freeform 973">
                <a:extLst>
                  <a:ext uri="{FF2B5EF4-FFF2-40B4-BE49-F238E27FC236}">
                    <a16:creationId xmlns:a16="http://schemas.microsoft.com/office/drawing/2014/main" id="{7E8CEB32-B8AA-CB4E-85C5-D96A7437C087}"/>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9" name="Freeform 974">
                <a:extLst>
                  <a:ext uri="{FF2B5EF4-FFF2-40B4-BE49-F238E27FC236}">
                    <a16:creationId xmlns:a16="http://schemas.microsoft.com/office/drawing/2014/main" id="{63DD5A39-8435-7A4D-BE8A-4626DB36CA7B}"/>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0" name="Oval 975">
                <a:extLst>
                  <a:ext uri="{FF2B5EF4-FFF2-40B4-BE49-F238E27FC236}">
                    <a16:creationId xmlns:a16="http://schemas.microsoft.com/office/drawing/2014/main" id="{2F96D7D3-E797-7D4A-930E-A888E52C67A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1" name="Freeform 976">
                <a:extLst>
                  <a:ext uri="{FF2B5EF4-FFF2-40B4-BE49-F238E27FC236}">
                    <a16:creationId xmlns:a16="http://schemas.microsoft.com/office/drawing/2014/main" id="{0AC0D9D6-FAB0-2149-AB34-1A7502AFDA70}"/>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2" name="AutoShape 977">
                <a:extLst>
                  <a:ext uri="{FF2B5EF4-FFF2-40B4-BE49-F238E27FC236}">
                    <a16:creationId xmlns:a16="http://schemas.microsoft.com/office/drawing/2014/main" id="{2BB3F677-6C0A-9244-B2D3-C6578659C6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3" name="AutoShape 978">
                <a:extLst>
                  <a:ext uri="{FF2B5EF4-FFF2-40B4-BE49-F238E27FC236}">
                    <a16:creationId xmlns:a16="http://schemas.microsoft.com/office/drawing/2014/main" id="{9B575564-0643-C840-BEC1-EA0A874905F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4" name="Oval 979">
                <a:extLst>
                  <a:ext uri="{FF2B5EF4-FFF2-40B4-BE49-F238E27FC236}">
                    <a16:creationId xmlns:a16="http://schemas.microsoft.com/office/drawing/2014/main" id="{42DAB0D6-0E47-E246-A457-039BA6634E1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5" name="Oval 980">
                <a:extLst>
                  <a:ext uri="{FF2B5EF4-FFF2-40B4-BE49-F238E27FC236}">
                    <a16:creationId xmlns:a16="http://schemas.microsoft.com/office/drawing/2014/main" id="{26D69774-403D-214E-BF62-A85CBE6513F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246" name="Oval 981">
                <a:extLst>
                  <a:ext uri="{FF2B5EF4-FFF2-40B4-BE49-F238E27FC236}">
                    <a16:creationId xmlns:a16="http://schemas.microsoft.com/office/drawing/2014/main" id="{26DC7522-3EF5-7241-AF1E-E415C56DDD9F}"/>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7" name="Rectangle 982">
                <a:extLst>
                  <a:ext uri="{FF2B5EF4-FFF2-40B4-BE49-F238E27FC236}">
                    <a16:creationId xmlns:a16="http://schemas.microsoft.com/office/drawing/2014/main" id="{8DEF73AD-782C-4544-88F5-4A758E660664}"/>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80" name="Picture 4">
              <a:extLst>
                <a:ext uri="{FF2B5EF4-FFF2-40B4-BE49-F238E27FC236}">
                  <a16:creationId xmlns:a16="http://schemas.microsoft.com/office/drawing/2014/main" id="{C1C7DF53-B6EC-4E47-9C75-9D5334D96A5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291361" y="2246085"/>
              <a:ext cx="1629624" cy="431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 name="TextBox 180">
              <a:extLst>
                <a:ext uri="{FF2B5EF4-FFF2-40B4-BE49-F238E27FC236}">
                  <a16:creationId xmlns:a16="http://schemas.microsoft.com/office/drawing/2014/main" id="{9B6AB8F7-2F1B-B247-9F4F-49854BA9BB07}"/>
                </a:ext>
              </a:extLst>
            </p:cNvPr>
            <p:cNvSpPr txBox="1"/>
            <p:nvPr/>
          </p:nvSpPr>
          <p:spPr>
            <a:xfrm>
              <a:off x="7757772" y="1446146"/>
              <a:ext cx="3222357" cy="523220"/>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A8"/>
                  </a:solidFill>
                  <a:effectLst/>
                  <a:uLnTx/>
                  <a:uFillTx/>
                  <a:ea typeface="ＭＳ Ｐゴシック" charset="0"/>
                </a:rPr>
                <a:t>OpenFlow Controller</a:t>
              </a:r>
            </a:p>
          </p:txBody>
        </p:sp>
        <p:sp>
          <p:nvSpPr>
            <p:cNvPr id="182" name="Freeform 3">
              <a:extLst>
                <a:ext uri="{FF2B5EF4-FFF2-40B4-BE49-F238E27FC236}">
                  <a16:creationId xmlns:a16="http://schemas.microsoft.com/office/drawing/2014/main" id="{C2351F8B-C157-A844-9FBF-33F526E5C07B}"/>
                </a:ext>
              </a:extLst>
            </p:cNvPr>
            <p:cNvSpPr>
              <a:spLocks/>
            </p:cNvSpPr>
            <p:nvPr/>
          </p:nvSpPr>
          <p:spPr bwMode="auto">
            <a:xfrm>
              <a:off x="7686822" y="3573747"/>
              <a:ext cx="3616623" cy="1604572"/>
            </a:xfrm>
            <a:custGeom>
              <a:avLst/>
              <a:gdLst>
                <a:gd name="T0" fmla="*/ 0 w 2250"/>
                <a:gd name="T1" fmla="*/ 624 h 1409"/>
                <a:gd name="T2" fmla="*/ 219 w 2250"/>
                <a:gd name="T3" fmla="*/ 321 h 1409"/>
                <a:gd name="T4" fmla="*/ 529 w 2250"/>
                <a:gd name="T5" fmla="*/ 35 h 1409"/>
                <a:gd name="T6" fmla="*/ 1551 w 2250"/>
                <a:gd name="T7" fmla="*/ 111 h 1409"/>
                <a:gd name="T8" fmla="*/ 1968 w 2250"/>
                <a:gd name="T9" fmla="*/ 483 h 1409"/>
                <a:gd name="T10" fmla="*/ 2199 w 2250"/>
                <a:gd name="T11" fmla="*/ 906 h 1409"/>
                <a:gd name="T12" fmla="*/ 1659 w 2250"/>
                <a:gd name="T13" fmla="*/ 1314 h 1409"/>
                <a:gd name="T14" fmla="*/ 993 w 2250"/>
                <a:gd name="T15" fmla="*/ 1386 h 1409"/>
                <a:gd name="T16" fmla="*/ 465 w 2250"/>
                <a:gd name="T17" fmla="*/ 1356 h 1409"/>
                <a:gd name="T18" fmla="*/ 102 w 2250"/>
                <a:gd name="T19" fmla="*/ 1068 h 1409"/>
                <a:gd name="T20" fmla="*/ 0 w 2250"/>
                <a:gd name="T21" fmla="*/ 624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 name="connsiteX0" fmla="*/ 0 w 9831"/>
                <a:gd name="connsiteY0" fmla="*/ 4265 h 9728"/>
                <a:gd name="connsiteX1" fmla="*/ 973 w 9831"/>
                <a:gd name="connsiteY1" fmla="*/ 2114 h 9728"/>
                <a:gd name="connsiteX2" fmla="*/ 2351 w 9831"/>
                <a:gd name="connsiteY2" fmla="*/ 84 h 9728"/>
                <a:gd name="connsiteX3" fmla="*/ 6893 w 9831"/>
                <a:gd name="connsiteY3" fmla="*/ 624 h 9728"/>
                <a:gd name="connsiteX4" fmla="*/ 8909 w 9831"/>
                <a:gd name="connsiteY4" fmla="*/ 2780 h 9728"/>
                <a:gd name="connsiteX5" fmla="*/ 9773 w 9831"/>
                <a:gd name="connsiteY5" fmla="*/ 6266 h 9728"/>
                <a:gd name="connsiteX6" fmla="*/ 7373 w 9831"/>
                <a:gd name="connsiteY6" fmla="*/ 9162 h 9728"/>
                <a:gd name="connsiteX7" fmla="*/ 4413 w 9831"/>
                <a:gd name="connsiteY7" fmla="*/ 9673 h 9728"/>
                <a:gd name="connsiteX8" fmla="*/ 2067 w 9831"/>
                <a:gd name="connsiteY8" fmla="*/ 9460 h 9728"/>
                <a:gd name="connsiteX9" fmla="*/ 453 w 9831"/>
                <a:gd name="connsiteY9" fmla="*/ 7416 h 9728"/>
                <a:gd name="connsiteX10" fmla="*/ 0 w 9831"/>
                <a:gd name="connsiteY10" fmla="*/ 4265 h 9728"/>
                <a:gd name="connsiteX0" fmla="*/ 0 w 10003"/>
                <a:gd name="connsiteY0" fmla="*/ 4299 h 9915"/>
                <a:gd name="connsiteX1" fmla="*/ 990 w 10003"/>
                <a:gd name="connsiteY1" fmla="*/ 2088 h 9915"/>
                <a:gd name="connsiteX2" fmla="*/ 2391 w 10003"/>
                <a:gd name="connsiteY2" fmla="*/ 1 h 9915"/>
                <a:gd name="connsiteX3" fmla="*/ 6715 w 10003"/>
                <a:gd name="connsiteY3" fmla="*/ 1965 h 9915"/>
                <a:gd name="connsiteX4" fmla="*/ 9062 w 10003"/>
                <a:gd name="connsiteY4" fmla="*/ 2773 h 9915"/>
                <a:gd name="connsiteX5" fmla="*/ 9941 w 10003"/>
                <a:gd name="connsiteY5" fmla="*/ 6356 h 9915"/>
                <a:gd name="connsiteX6" fmla="*/ 7500 w 10003"/>
                <a:gd name="connsiteY6" fmla="*/ 9333 h 9915"/>
                <a:gd name="connsiteX7" fmla="*/ 4489 w 10003"/>
                <a:gd name="connsiteY7" fmla="*/ 9858 h 9915"/>
                <a:gd name="connsiteX8" fmla="*/ 2103 w 10003"/>
                <a:gd name="connsiteY8" fmla="*/ 9640 h 9915"/>
                <a:gd name="connsiteX9" fmla="*/ 461 w 10003"/>
                <a:gd name="connsiteY9" fmla="*/ 7538 h 9915"/>
                <a:gd name="connsiteX10" fmla="*/ 0 w 10003"/>
                <a:gd name="connsiteY10" fmla="*/ 4299 h 9915"/>
                <a:gd name="connsiteX0" fmla="*/ 0 w 10000"/>
                <a:gd name="connsiteY0" fmla="*/ 4336 h 10000"/>
                <a:gd name="connsiteX1" fmla="*/ 990 w 10000"/>
                <a:gd name="connsiteY1" fmla="*/ 2106 h 10000"/>
                <a:gd name="connsiteX2" fmla="*/ 2390 w 10000"/>
                <a:gd name="connsiteY2" fmla="*/ 1 h 10000"/>
                <a:gd name="connsiteX3" fmla="*/ 6713 w 10000"/>
                <a:gd name="connsiteY3" fmla="*/ 1982 h 10000"/>
                <a:gd name="connsiteX4" fmla="*/ 9059 w 10000"/>
                <a:gd name="connsiteY4" fmla="*/ 2797 h 10000"/>
                <a:gd name="connsiteX5" fmla="*/ 9938 w 10000"/>
                <a:gd name="connsiteY5" fmla="*/ 6410 h 10000"/>
                <a:gd name="connsiteX6" fmla="*/ 7498 w 10000"/>
                <a:gd name="connsiteY6" fmla="*/ 9413 h 10000"/>
                <a:gd name="connsiteX7" fmla="*/ 4488 w 10000"/>
                <a:gd name="connsiteY7" fmla="*/ 9943 h 10000"/>
                <a:gd name="connsiteX8" fmla="*/ 2102 w 10000"/>
                <a:gd name="connsiteY8" fmla="*/ 9723 h 10000"/>
                <a:gd name="connsiteX9" fmla="*/ 461 w 10000"/>
                <a:gd name="connsiteY9" fmla="*/ 7603 h 10000"/>
                <a:gd name="connsiteX10" fmla="*/ 0 w 10000"/>
                <a:gd name="connsiteY10" fmla="*/ 4336 h 10000"/>
                <a:gd name="connsiteX0" fmla="*/ 0 w 10000"/>
                <a:gd name="connsiteY0" fmla="*/ 4336 h 10000"/>
                <a:gd name="connsiteX1" fmla="*/ 990 w 10000"/>
                <a:gd name="connsiteY1" fmla="*/ 2106 h 10000"/>
                <a:gd name="connsiteX2" fmla="*/ 2390 w 10000"/>
                <a:gd name="connsiteY2" fmla="*/ 1 h 10000"/>
                <a:gd name="connsiteX3" fmla="*/ 6713 w 10000"/>
                <a:gd name="connsiteY3" fmla="*/ 1982 h 10000"/>
                <a:gd name="connsiteX4" fmla="*/ 9059 w 10000"/>
                <a:gd name="connsiteY4" fmla="*/ 2797 h 10000"/>
                <a:gd name="connsiteX5" fmla="*/ 9938 w 10000"/>
                <a:gd name="connsiteY5" fmla="*/ 6410 h 10000"/>
                <a:gd name="connsiteX6" fmla="*/ 7498 w 10000"/>
                <a:gd name="connsiteY6" fmla="*/ 9413 h 10000"/>
                <a:gd name="connsiteX7" fmla="*/ 4488 w 10000"/>
                <a:gd name="connsiteY7" fmla="*/ 9943 h 10000"/>
                <a:gd name="connsiteX8" fmla="*/ 2102 w 10000"/>
                <a:gd name="connsiteY8" fmla="*/ 9723 h 10000"/>
                <a:gd name="connsiteX9" fmla="*/ 461 w 10000"/>
                <a:gd name="connsiteY9" fmla="*/ 7603 h 10000"/>
                <a:gd name="connsiteX10" fmla="*/ 0 w 10000"/>
                <a:gd name="connsiteY10" fmla="*/ 4336 h 10000"/>
                <a:gd name="connsiteX0" fmla="*/ 0 w 10000"/>
                <a:gd name="connsiteY0" fmla="*/ 4002 h 9666"/>
                <a:gd name="connsiteX1" fmla="*/ 990 w 10000"/>
                <a:gd name="connsiteY1" fmla="*/ 1772 h 9666"/>
                <a:gd name="connsiteX2" fmla="*/ 3804 w 10000"/>
                <a:gd name="connsiteY2" fmla="*/ 1 h 9666"/>
                <a:gd name="connsiteX3" fmla="*/ 6713 w 10000"/>
                <a:gd name="connsiteY3" fmla="*/ 1648 h 9666"/>
                <a:gd name="connsiteX4" fmla="*/ 9059 w 10000"/>
                <a:gd name="connsiteY4" fmla="*/ 2463 h 9666"/>
                <a:gd name="connsiteX5" fmla="*/ 9938 w 10000"/>
                <a:gd name="connsiteY5" fmla="*/ 6076 h 9666"/>
                <a:gd name="connsiteX6" fmla="*/ 7498 w 10000"/>
                <a:gd name="connsiteY6" fmla="*/ 9079 h 9666"/>
                <a:gd name="connsiteX7" fmla="*/ 4488 w 10000"/>
                <a:gd name="connsiteY7" fmla="*/ 9609 h 9666"/>
                <a:gd name="connsiteX8" fmla="*/ 2102 w 10000"/>
                <a:gd name="connsiteY8" fmla="*/ 9389 h 9666"/>
                <a:gd name="connsiteX9" fmla="*/ 461 w 10000"/>
                <a:gd name="connsiteY9" fmla="*/ 7269 h 9666"/>
                <a:gd name="connsiteX10" fmla="*/ 0 w 10000"/>
                <a:gd name="connsiteY10" fmla="*/ 4002 h 9666"/>
                <a:gd name="connsiteX0" fmla="*/ 103 w 9643"/>
                <a:gd name="connsiteY0" fmla="*/ 4486 h 10000"/>
                <a:gd name="connsiteX1" fmla="*/ 633 w 9643"/>
                <a:gd name="connsiteY1" fmla="*/ 1833 h 10000"/>
                <a:gd name="connsiteX2" fmla="*/ 3447 w 9643"/>
                <a:gd name="connsiteY2" fmla="*/ 1 h 10000"/>
                <a:gd name="connsiteX3" fmla="*/ 6356 w 9643"/>
                <a:gd name="connsiteY3" fmla="*/ 1705 h 10000"/>
                <a:gd name="connsiteX4" fmla="*/ 8702 w 9643"/>
                <a:gd name="connsiteY4" fmla="*/ 2548 h 10000"/>
                <a:gd name="connsiteX5" fmla="*/ 9581 w 9643"/>
                <a:gd name="connsiteY5" fmla="*/ 6286 h 10000"/>
                <a:gd name="connsiteX6" fmla="*/ 7141 w 9643"/>
                <a:gd name="connsiteY6" fmla="*/ 9393 h 10000"/>
                <a:gd name="connsiteX7" fmla="*/ 4131 w 9643"/>
                <a:gd name="connsiteY7" fmla="*/ 9941 h 10000"/>
                <a:gd name="connsiteX8" fmla="*/ 1745 w 9643"/>
                <a:gd name="connsiteY8" fmla="*/ 9713 h 10000"/>
                <a:gd name="connsiteX9" fmla="*/ 104 w 9643"/>
                <a:gd name="connsiteY9" fmla="*/ 7520 h 10000"/>
                <a:gd name="connsiteX10" fmla="*/ 103 w 9643"/>
                <a:gd name="connsiteY10" fmla="*/ 4486 h 10000"/>
                <a:gd name="connsiteX0" fmla="*/ 107 w 10000"/>
                <a:gd name="connsiteY0" fmla="*/ 4486 h 10000"/>
                <a:gd name="connsiteX1" fmla="*/ 1304 w 10000"/>
                <a:gd name="connsiteY1" fmla="*/ 2006 h 10000"/>
                <a:gd name="connsiteX2" fmla="*/ 3575 w 10000"/>
                <a:gd name="connsiteY2" fmla="*/ 1 h 10000"/>
                <a:gd name="connsiteX3" fmla="*/ 6591 w 10000"/>
                <a:gd name="connsiteY3" fmla="*/ 1705 h 10000"/>
                <a:gd name="connsiteX4" fmla="*/ 9024 w 10000"/>
                <a:gd name="connsiteY4" fmla="*/ 2548 h 10000"/>
                <a:gd name="connsiteX5" fmla="*/ 9936 w 10000"/>
                <a:gd name="connsiteY5" fmla="*/ 6286 h 10000"/>
                <a:gd name="connsiteX6" fmla="*/ 7405 w 10000"/>
                <a:gd name="connsiteY6" fmla="*/ 9393 h 10000"/>
                <a:gd name="connsiteX7" fmla="*/ 4284 w 10000"/>
                <a:gd name="connsiteY7" fmla="*/ 9941 h 10000"/>
                <a:gd name="connsiteX8" fmla="*/ 1810 w 10000"/>
                <a:gd name="connsiteY8" fmla="*/ 9713 h 10000"/>
                <a:gd name="connsiteX9" fmla="*/ 108 w 10000"/>
                <a:gd name="connsiteY9" fmla="*/ 7520 h 10000"/>
                <a:gd name="connsiteX10" fmla="*/ 107 w 10000"/>
                <a:gd name="connsiteY10" fmla="*/ 4486 h 10000"/>
                <a:gd name="connsiteX0" fmla="*/ 0 w 9893"/>
                <a:gd name="connsiteY0" fmla="*/ 4486 h 10000"/>
                <a:gd name="connsiteX1" fmla="*/ 1197 w 9893"/>
                <a:gd name="connsiteY1" fmla="*/ 2006 h 10000"/>
                <a:gd name="connsiteX2" fmla="*/ 3468 w 9893"/>
                <a:gd name="connsiteY2" fmla="*/ 1 h 10000"/>
                <a:gd name="connsiteX3" fmla="*/ 6484 w 9893"/>
                <a:gd name="connsiteY3" fmla="*/ 1705 h 10000"/>
                <a:gd name="connsiteX4" fmla="*/ 8917 w 9893"/>
                <a:gd name="connsiteY4" fmla="*/ 2548 h 10000"/>
                <a:gd name="connsiteX5" fmla="*/ 9829 w 9893"/>
                <a:gd name="connsiteY5" fmla="*/ 6286 h 10000"/>
                <a:gd name="connsiteX6" fmla="*/ 7298 w 9893"/>
                <a:gd name="connsiteY6" fmla="*/ 9393 h 10000"/>
                <a:gd name="connsiteX7" fmla="*/ 4177 w 9893"/>
                <a:gd name="connsiteY7" fmla="*/ 9941 h 10000"/>
                <a:gd name="connsiteX8" fmla="*/ 1703 w 9893"/>
                <a:gd name="connsiteY8" fmla="*/ 9713 h 10000"/>
                <a:gd name="connsiteX9" fmla="*/ 645 w 9893"/>
                <a:gd name="connsiteY9" fmla="*/ 7520 h 10000"/>
                <a:gd name="connsiteX10" fmla="*/ 0 w 9893"/>
                <a:gd name="connsiteY10" fmla="*/ 4486 h 10000"/>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16"/>
                <a:gd name="connsiteX1" fmla="*/ 1210 w 10000"/>
                <a:gd name="connsiteY1" fmla="*/ 2006 h 10016"/>
                <a:gd name="connsiteX2" fmla="*/ 3506 w 10000"/>
                <a:gd name="connsiteY2" fmla="*/ 1 h 10016"/>
                <a:gd name="connsiteX3" fmla="*/ 6554 w 10000"/>
                <a:gd name="connsiteY3" fmla="*/ 1705 h 10016"/>
                <a:gd name="connsiteX4" fmla="*/ 9013 w 10000"/>
                <a:gd name="connsiteY4" fmla="*/ 2548 h 10016"/>
                <a:gd name="connsiteX5" fmla="*/ 9935 w 10000"/>
                <a:gd name="connsiteY5" fmla="*/ 6286 h 10016"/>
                <a:gd name="connsiteX6" fmla="*/ 7377 w 10000"/>
                <a:gd name="connsiteY6" fmla="*/ 9393 h 10016"/>
                <a:gd name="connsiteX7" fmla="*/ 4222 w 10000"/>
                <a:gd name="connsiteY7" fmla="*/ 9941 h 10016"/>
                <a:gd name="connsiteX8" fmla="*/ 2296 w 10000"/>
                <a:gd name="connsiteY8" fmla="*/ 8329 h 10016"/>
                <a:gd name="connsiteX9" fmla="*/ 652 w 10000"/>
                <a:gd name="connsiteY9" fmla="*/ 7520 h 10016"/>
                <a:gd name="connsiteX10" fmla="*/ 0 w 10000"/>
                <a:gd name="connsiteY10" fmla="*/ 4486 h 10016"/>
                <a:gd name="connsiteX0" fmla="*/ 0 w 10000"/>
                <a:gd name="connsiteY0" fmla="*/ 4486 h 10016"/>
                <a:gd name="connsiteX1" fmla="*/ 1210 w 10000"/>
                <a:gd name="connsiteY1" fmla="*/ 2006 h 10016"/>
                <a:gd name="connsiteX2" fmla="*/ 3506 w 10000"/>
                <a:gd name="connsiteY2" fmla="*/ 1 h 10016"/>
                <a:gd name="connsiteX3" fmla="*/ 6554 w 10000"/>
                <a:gd name="connsiteY3" fmla="*/ 1705 h 10016"/>
                <a:gd name="connsiteX4" fmla="*/ 9013 w 10000"/>
                <a:gd name="connsiteY4" fmla="*/ 2548 h 10016"/>
                <a:gd name="connsiteX5" fmla="*/ 9935 w 10000"/>
                <a:gd name="connsiteY5" fmla="*/ 6286 h 10016"/>
                <a:gd name="connsiteX6" fmla="*/ 7377 w 10000"/>
                <a:gd name="connsiteY6" fmla="*/ 9393 h 10016"/>
                <a:gd name="connsiteX7" fmla="*/ 4222 w 10000"/>
                <a:gd name="connsiteY7" fmla="*/ 9941 h 10016"/>
                <a:gd name="connsiteX8" fmla="*/ 2296 w 10000"/>
                <a:gd name="connsiteY8" fmla="*/ 8329 h 10016"/>
                <a:gd name="connsiteX9" fmla="*/ 652 w 10000"/>
                <a:gd name="connsiteY9" fmla="*/ 7520 h 10016"/>
                <a:gd name="connsiteX10" fmla="*/ 0 w 10000"/>
                <a:gd name="connsiteY10" fmla="*/ 4486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16">
                  <a:moveTo>
                    <a:pt x="0" y="4486"/>
                  </a:moveTo>
                  <a:cubicBezTo>
                    <a:pt x="23" y="3587"/>
                    <a:pt x="627" y="2754"/>
                    <a:pt x="1210" y="2006"/>
                  </a:cubicBezTo>
                  <a:cubicBezTo>
                    <a:pt x="1794" y="1258"/>
                    <a:pt x="2615" y="51"/>
                    <a:pt x="3506" y="1"/>
                  </a:cubicBezTo>
                  <a:cubicBezTo>
                    <a:pt x="4396" y="-49"/>
                    <a:pt x="5636" y="1281"/>
                    <a:pt x="6554" y="1705"/>
                  </a:cubicBezTo>
                  <a:cubicBezTo>
                    <a:pt x="7473" y="2129"/>
                    <a:pt x="8449" y="1784"/>
                    <a:pt x="9013" y="2548"/>
                  </a:cubicBezTo>
                  <a:cubicBezTo>
                    <a:pt x="9577" y="3312"/>
                    <a:pt x="10207" y="5145"/>
                    <a:pt x="9935" y="6286"/>
                  </a:cubicBezTo>
                  <a:cubicBezTo>
                    <a:pt x="9662" y="7428"/>
                    <a:pt x="8329" y="8783"/>
                    <a:pt x="7377" y="9393"/>
                  </a:cubicBezTo>
                  <a:cubicBezTo>
                    <a:pt x="6425" y="10002"/>
                    <a:pt x="5069" y="10118"/>
                    <a:pt x="4222" y="9941"/>
                  </a:cubicBezTo>
                  <a:cubicBezTo>
                    <a:pt x="3375" y="9764"/>
                    <a:pt x="2767" y="8820"/>
                    <a:pt x="2296" y="8329"/>
                  </a:cubicBezTo>
                  <a:cubicBezTo>
                    <a:pt x="1825" y="7838"/>
                    <a:pt x="1035" y="8161"/>
                    <a:pt x="652" y="7520"/>
                  </a:cubicBezTo>
                  <a:cubicBezTo>
                    <a:pt x="269" y="6879"/>
                    <a:pt x="99" y="5188"/>
                    <a:pt x="0" y="448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cxnSp>
          <p:nvCxnSpPr>
            <p:cNvPr id="183" name="Straight Connector 182">
              <a:extLst>
                <a:ext uri="{FF2B5EF4-FFF2-40B4-BE49-F238E27FC236}">
                  <a16:creationId xmlns:a16="http://schemas.microsoft.com/office/drawing/2014/main" id="{4F9DD47E-E6C7-254B-9D7A-8386B96CFBA3}"/>
                </a:ext>
              </a:extLst>
            </p:cNvPr>
            <p:cNvCxnSpPr/>
            <p:nvPr/>
          </p:nvCxnSpPr>
          <p:spPr>
            <a:xfrm flipV="1">
              <a:off x="7988607" y="3775213"/>
              <a:ext cx="1203228" cy="660205"/>
            </a:xfrm>
            <a:prstGeom prst="line">
              <a:avLst/>
            </a:prstGeom>
            <a:noFill/>
            <a:ln w="25400" cap="flat" cmpd="sng" algn="ctr">
              <a:solidFill>
                <a:srgbClr val="000000"/>
              </a:solidFill>
              <a:prstDash val="solid"/>
            </a:ln>
            <a:effectLst/>
          </p:spPr>
        </p:cxnSp>
        <p:cxnSp>
          <p:nvCxnSpPr>
            <p:cNvPr id="184" name="Straight Connector 183">
              <a:extLst>
                <a:ext uri="{FF2B5EF4-FFF2-40B4-BE49-F238E27FC236}">
                  <a16:creationId xmlns:a16="http://schemas.microsoft.com/office/drawing/2014/main" id="{63CDEDC8-E645-5647-87E8-71F346110444}"/>
                </a:ext>
              </a:extLst>
            </p:cNvPr>
            <p:cNvCxnSpPr/>
            <p:nvPr/>
          </p:nvCxnSpPr>
          <p:spPr>
            <a:xfrm>
              <a:off x="7988607" y="4435418"/>
              <a:ext cx="1203228" cy="517808"/>
            </a:xfrm>
            <a:prstGeom prst="line">
              <a:avLst/>
            </a:prstGeom>
            <a:noFill/>
            <a:ln w="25400" cap="flat" cmpd="sng" algn="ctr">
              <a:solidFill>
                <a:srgbClr val="000000"/>
              </a:solidFill>
              <a:prstDash val="solid"/>
            </a:ln>
            <a:effectLst/>
          </p:spPr>
        </p:cxnSp>
        <p:cxnSp>
          <p:nvCxnSpPr>
            <p:cNvPr id="185" name="Straight Connector 184">
              <a:extLst>
                <a:ext uri="{FF2B5EF4-FFF2-40B4-BE49-F238E27FC236}">
                  <a16:creationId xmlns:a16="http://schemas.microsoft.com/office/drawing/2014/main" id="{3C4CA3CC-7C14-9C43-9C88-18B3AC78DF59}"/>
                </a:ext>
              </a:extLst>
            </p:cNvPr>
            <p:cNvCxnSpPr/>
            <p:nvPr/>
          </p:nvCxnSpPr>
          <p:spPr>
            <a:xfrm>
              <a:off x="8998012" y="3982336"/>
              <a:ext cx="319671" cy="828494"/>
            </a:xfrm>
            <a:prstGeom prst="line">
              <a:avLst/>
            </a:prstGeom>
            <a:noFill/>
            <a:ln w="25400" cap="flat" cmpd="sng" algn="ctr">
              <a:solidFill>
                <a:srgbClr val="000000"/>
              </a:solidFill>
              <a:prstDash val="solid"/>
            </a:ln>
            <a:effectLst/>
          </p:spPr>
        </p:cxnSp>
        <p:cxnSp>
          <p:nvCxnSpPr>
            <p:cNvPr id="186" name="Straight Connector 185">
              <a:extLst>
                <a:ext uri="{FF2B5EF4-FFF2-40B4-BE49-F238E27FC236}">
                  <a16:creationId xmlns:a16="http://schemas.microsoft.com/office/drawing/2014/main" id="{88CC3EBD-E425-184C-894C-EAB5273767D9}"/>
                </a:ext>
              </a:extLst>
            </p:cNvPr>
            <p:cNvCxnSpPr/>
            <p:nvPr/>
          </p:nvCxnSpPr>
          <p:spPr>
            <a:xfrm>
              <a:off x="9268742" y="3917611"/>
              <a:ext cx="1307416" cy="271850"/>
            </a:xfrm>
            <a:prstGeom prst="line">
              <a:avLst/>
            </a:prstGeom>
            <a:noFill/>
            <a:ln w="25400" cap="flat" cmpd="sng" algn="ctr">
              <a:solidFill>
                <a:srgbClr val="000000"/>
              </a:solidFill>
              <a:prstDash val="solid"/>
            </a:ln>
            <a:effectLst/>
          </p:spPr>
        </p:cxnSp>
        <p:cxnSp>
          <p:nvCxnSpPr>
            <p:cNvPr id="187" name="Straight Connector 186">
              <a:extLst>
                <a:ext uri="{FF2B5EF4-FFF2-40B4-BE49-F238E27FC236}">
                  <a16:creationId xmlns:a16="http://schemas.microsoft.com/office/drawing/2014/main" id="{FEF48E80-646F-7F47-A7F6-ED0682948DB1}"/>
                </a:ext>
              </a:extLst>
            </p:cNvPr>
            <p:cNvCxnSpPr/>
            <p:nvPr/>
          </p:nvCxnSpPr>
          <p:spPr>
            <a:xfrm flipV="1">
              <a:off x="9461009" y="4344802"/>
              <a:ext cx="1115149" cy="608426"/>
            </a:xfrm>
            <a:prstGeom prst="line">
              <a:avLst/>
            </a:prstGeom>
            <a:noFill/>
            <a:ln w="25400" cap="flat" cmpd="sng" algn="ctr">
              <a:solidFill>
                <a:srgbClr val="000000"/>
              </a:solidFill>
              <a:prstDash val="solid"/>
            </a:ln>
            <a:effectLst/>
          </p:spPr>
        </p:cxnSp>
        <p:grpSp>
          <p:nvGrpSpPr>
            <p:cNvPr id="188" name="Group 187">
              <a:extLst>
                <a:ext uri="{FF2B5EF4-FFF2-40B4-BE49-F238E27FC236}">
                  <a16:creationId xmlns:a16="http://schemas.microsoft.com/office/drawing/2014/main" id="{0C804D6D-5E6C-524E-BD9D-63A040FEC0E8}"/>
                </a:ext>
              </a:extLst>
            </p:cNvPr>
            <p:cNvGrpSpPr/>
            <p:nvPr/>
          </p:nvGrpSpPr>
          <p:grpSpPr>
            <a:xfrm>
              <a:off x="10288073" y="4115087"/>
              <a:ext cx="753999" cy="373786"/>
              <a:chOff x="7493876" y="2774731"/>
              <a:chExt cx="1481958" cy="894622"/>
            </a:xfrm>
          </p:grpSpPr>
          <p:sp>
            <p:nvSpPr>
              <p:cNvPr id="217" name="Freeform 216">
                <a:extLst>
                  <a:ext uri="{FF2B5EF4-FFF2-40B4-BE49-F238E27FC236}">
                    <a16:creationId xmlns:a16="http://schemas.microsoft.com/office/drawing/2014/main" id="{1AEAF277-EC15-C74A-A897-429ECC402C3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8" name="Oval 217">
                <a:extLst>
                  <a:ext uri="{FF2B5EF4-FFF2-40B4-BE49-F238E27FC236}">
                    <a16:creationId xmlns:a16="http://schemas.microsoft.com/office/drawing/2014/main" id="{2A985C30-AA68-A449-AE2D-96537804B4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9" name="Group 218">
                <a:extLst>
                  <a:ext uri="{FF2B5EF4-FFF2-40B4-BE49-F238E27FC236}">
                    <a16:creationId xmlns:a16="http://schemas.microsoft.com/office/drawing/2014/main" id="{24F1D6E1-F974-6F44-8BEC-75356C5B094E}"/>
                  </a:ext>
                </a:extLst>
              </p:cNvPr>
              <p:cNvGrpSpPr/>
              <p:nvPr/>
            </p:nvGrpSpPr>
            <p:grpSpPr>
              <a:xfrm>
                <a:off x="7713663" y="2848339"/>
                <a:ext cx="1042107" cy="425543"/>
                <a:chOff x="7786941" y="2884917"/>
                <a:chExt cx="897649" cy="353919"/>
              </a:xfrm>
            </p:grpSpPr>
            <p:sp>
              <p:nvSpPr>
                <p:cNvPr id="220" name="Freeform 219">
                  <a:extLst>
                    <a:ext uri="{FF2B5EF4-FFF2-40B4-BE49-F238E27FC236}">
                      <a16:creationId xmlns:a16="http://schemas.microsoft.com/office/drawing/2014/main" id="{D2D2DF33-027B-624E-9924-24F57D13560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FD076409-B5DE-A74C-BF70-A33601526B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E72E3A76-24C6-EC4C-8E11-1C51A1530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49634892-5A40-3442-A58E-C4B4759475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9" name="Group 188">
              <a:extLst>
                <a:ext uri="{FF2B5EF4-FFF2-40B4-BE49-F238E27FC236}">
                  <a16:creationId xmlns:a16="http://schemas.microsoft.com/office/drawing/2014/main" id="{B6461273-4C3C-0849-8B76-2FDBB4CC2A8B}"/>
                </a:ext>
              </a:extLst>
            </p:cNvPr>
            <p:cNvGrpSpPr/>
            <p:nvPr/>
          </p:nvGrpSpPr>
          <p:grpSpPr>
            <a:xfrm>
              <a:off x="7988218" y="4212069"/>
              <a:ext cx="753999" cy="373786"/>
              <a:chOff x="7493876" y="2774731"/>
              <a:chExt cx="1481958" cy="894622"/>
            </a:xfrm>
          </p:grpSpPr>
          <p:sp>
            <p:nvSpPr>
              <p:cNvPr id="210" name="Freeform 209">
                <a:extLst>
                  <a:ext uri="{FF2B5EF4-FFF2-40B4-BE49-F238E27FC236}">
                    <a16:creationId xmlns:a16="http://schemas.microsoft.com/office/drawing/2014/main" id="{0B58449A-7556-5A49-A023-3F0D33B630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8186502C-C7FD-5E47-ACE6-24FC52D26CA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26D19B7-26A5-6F41-8DE5-1C7D29CC3B5D}"/>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8AFF7ABF-7E52-BA4F-B603-86430FC57D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990D02A4-17F1-4148-A484-7A3E4098F2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C9431E55-EC7D-724C-BFA7-F051A9194A8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E2A32CC-B405-C94F-84DA-694071AE6C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0" name="Group 189">
              <a:extLst>
                <a:ext uri="{FF2B5EF4-FFF2-40B4-BE49-F238E27FC236}">
                  <a16:creationId xmlns:a16="http://schemas.microsoft.com/office/drawing/2014/main" id="{A76B67DA-7126-4047-8481-D05777A4AF59}"/>
                </a:ext>
              </a:extLst>
            </p:cNvPr>
            <p:cNvGrpSpPr/>
            <p:nvPr/>
          </p:nvGrpSpPr>
          <p:grpSpPr>
            <a:xfrm>
              <a:off x="8971890" y="4738542"/>
              <a:ext cx="753999" cy="373786"/>
              <a:chOff x="7493876" y="2774731"/>
              <a:chExt cx="1481958" cy="894622"/>
            </a:xfrm>
          </p:grpSpPr>
          <p:sp>
            <p:nvSpPr>
              <p:cNvPr id="203" name="Freeform 202">
                <a:extLst>
                  <a:ext uri="{FF2B5EF4-FFF2-40B4-BE49-F238E27FC236}">
                    <a16:creationId xmlns:a16="http://schemas.microsoft.com/office/drawing/2014/main" id="{0E61F05A-5C6C-BA45-A2A0-3E2645B8EE6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4" name="Oval 203">
                <a:extLst>
                  <a:ext uri="{FF2B5EF4-FFF2-40B4-BE49-F238E27FC236}">
                    <a16:creationId xmlns:a16="http://schemas.microsoft.com/office/drawing/2014/main" id="{0FA1DFC2-AB5D-C54C-9442-B2A75748131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5" name="Group 204">
                <a:extLst>
                  <a:ext uri="{FF2B5EF4-FFF2-40B4-BE49-F238E27FC236}">
                    <a16:creationId xmlns:a16="http://schemas.microsoft.com/office/drawing/2014/main" id="{90A54D4C-3F79-C743-9C80-084991D41200}"/>
                  </a:ext>
                </a:extLst>
              </p:cNvPr>
              <p:cNvGrpSpPr/>
              <p:nvPr/>
            </p:nvGrpSpPr>
            <p:grpSpPr>
              <a:xfrm>
                <a:off x="7713663" y="2848339"/>
                <a:ext cx="1042107" cy="425543"/>
                <a:chOff x="7786941" y="2884917"/>
                <a:chExt cx="897649" cy="353919"/>
              </a:xfrm>
            </p:grpSpPr>
            <p:sp>
              <p:nvSpPr>
                <p:cNvPr id="206" name="Freeform 205">
                  <a:extLst>
                    <a:ext uri="{FF2B5EF4-FFF2-40B4-BE49-F238E27FC236}">
                      <a16:creationId xmlns:a16="http://schemas.microsoft.com/office/drawing/2014/main" id="{1E26A4E5-AF3D-4947-B66A-F398E4D69C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108468E8-5985-1D44-89B2-DDB119754C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EE1E107-11AB-F041-8F7D-A8495BAABDD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78CC0B5F-254D-0F46-A315-DC344F1CAB1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1B1C1707-4E61-344B-83ED-C9AB38B851B6}"/>
                </a:ext>
              </a:extLst>
            </p:cNvPr>
            <p:cNvGrpSpPr/>
            <p:nvPr/>
          </p:nvGrpSpPr>
          <p:grpSpPr>
            <a:xfrm>
              <a:off x="8736362" y="3768724"/>
              <a:ext cx="753999" cy="373786"/>
              <a:chOff x="7493876" y="2774731"/>
              <a:chExt cx="1481958" cy="894622"/>
            </a:xfrm>
          </p:grpSpPr>
          <p:sp>
            <p:nvSpPr>
              <p:cNvPr id="196" name="Freeform 195">
                <a:extLst>
                  <a:ext uri="{FF2B5EF4-FFF2-40B4-BE49-F238E27FC236}">
                    <a16:creationId xmlns:a16="http://schemas.microsoft.com/office/drawing/2014/main" id="{8FE70426-9A03-474A-BFF9-2E4D882C6C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7" name="Oval 196">
                <a:extLst>
                  <a:ext uri="{FF2B5EF4-FFF2-40B4-BE49-F238E27FC236}">
                    <a16:creationId xmlns:a16="http://schemas.microsoft.com/office/drawing/2014/main" id="{8BF428C1-730C-E94C-B289-CC31047CC39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8" name="Group 197">
                <a:extLst>
                  <a:ext uri="{FF2B5EF4-FFF2-40B4-BE49-F238E27FC236}">
                    <a16:creationId xmlns:a16="http://schemas.microsoft.com/office/drawing/2014/main" id="{138A4A7A-09DC-8A49-8467-DF8F2FD046F4}"/>
                  </a:ext>
                </a:extLst>
              </p:cNvPr>
              <p:cNvGrpSpPr/>
              <p:nvPr/>
            </p:nvGrpSpPr>
            <p:grpSpPr>
              <a:xfrm>
                <a:off x="7713663" y="2848339"/>
                <a:ext cx="1042107" cy="425543"/>
                <a:chOff x="7786941" y="2884917"/>
                <a:chExt cx="897649" cy="353919"/>
              </a:xfrm>
            </p:grpSpPr>
            <p:sp>
              <p:nvSpPr>
                <p:cNvPr id="199" name="Freeform 198">
                  <a:extLst>
                    <a:ext uri="{FF2B5EF4-FFF2-40B4-BE49-F238E27FC236}">
                      <a16:creationId xmlns:a16="http://schemas.microsoft.com/office/drawing/2014/main" id="{7EBACC77-0606-D34F-BFE6-DF15F0FDF5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1DEC1B92-3C4E-444D-8F87-8E4953BA090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C2399E85-9E76-C24E-AAB4-E6CD2D0D44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0E184E1F-EE40-B843-B55F-8DB9C13874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2" name="Up-Down Arrow 191">
              <a:extLst>
                <a:ext uri="{FF2B5EF4-FFF2-40B4-BE49-F238E27FC236}">
                  <a16:creationId xmlns:a16="http://schemas.microsoft.com/office/drawing/2014/main" id="{9CE87CD0-C188-3E4C-B71D-8AE494AD257B}"/>
                </a:ext>
              </a:extLst>
            </p:cNvPr>
            <p:cNvSpPr/>
            <p:nvPr/>
          </p:nvSpPr>
          <p:spPr>
            <a:xfrm rot="18842452">
              <a:off x="9773071" y="2749725"/>
              <a:ext cx="110632" cy="1621438"/>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Up-Down Arrow 192">
              <a:extLst>
                <a:ext uri="{FF2B5EF4-FFF2-40B4-BE49-F238E27FC236}">
                  <a16:creationId xmlns:a16="http://schemas.microsoft.com/office/drawing/2014/main" id="{F49C411D-1F42-6D46-925C-79C8590CCA79}"/>
                </a:ext>
              </a:extLst>
            </p:cNvPr>
            <p:cNvSpPr/>
            <p:nvPr/>
          </p:nvSpPr>
          <p:spPr>
            <a:xfrm rot="1544330">
              <a:off x="8498334" y="2913840"/>
              <a:ext cx="132567" cy="1340938"/>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Up-Down Arrow 193">
              <a:extLst>
                <a:ext uri="{FF2B5EF4-FFF2-40B4-BE49-F238E27FC236}">
                  <a16:creationId xmlns:a16="http://schemas.microsoft.com/office/drawing/2014/main" id="{7B4919E6-79AD-8A4F-B81F-ABA9415D1A52}"/>
                </a:ext>
              </a:extLst>
            </p:cNvPr>
            <p:cNvSpPr/>
            <p:nvPr/>
          </p:nvSpPr>
          <p:spPr>
            <a:xfrm>
              <a:off x="8891032" y="2979040"/>
              <a:ext cx="132567" cy="794393"/>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Up-Down Arrow 194">
              <a:extLst>
                <a:ext uri="{FF2B5EF4-FFF2-40B4-BE49-F238E27FC236}">
                  <a16:creationId xmlns:a16="http://schemas.microsoft.com/office/drawing/2014/main" id="{7FC3545F-3992-AC46-9AF7-CA1EA8A14152}"/>
                </a:ext>
              </a:extLst>
            </p:cNvPr>
            <p:cNvSpPr/>
            <p:nvPr/>
          </p:nvSpPr>
          <p:spPr>
            <a:xfrm rot="21168731">
              <a:off x="9181573" y="2978458"/>
              <a:ext cx="132567" cy="1740801"/>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84149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dissolv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Effect transition="in" filter="dissolve">
                                      <p:cBhvr>
                                        <p:cTn id="17" dur="500"/>
                                        <p:tgtEl>
                                          <p:spTgt spid="2">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
                                            <p:txEl>
                                              <p:pRg st="4" end="4"/>
                                            </p:txEl>
                                          </p:spTgt>
                                        </p:tgtEl>
                                        <p:attrNameLst>
                                          <p:attrName>style.visibility</p:attrName>
                                        </p:attrNameLst>
                                      </p:cBhvr>
                                      <p:to>
                                        <p:strVal val="visible"/>
                                      </p:to>
                                    </p:set>
                                    <p:animEffect transition="in" filter="dissolve">
                                      <p:cBhvr>
                                        <p:cTn id="22"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B013C8C0-E40F-7640-BA53-55FC4A489191}"/>
              </a:ext>
            </a:extLst>
          </p:cNvPr>
          <p:cNvSpPr>
            <a:spLocks noGrp="1"/>
          </p:cNvSpPr>
          <p:nvPr>
            <p:ph idx="1"/>
          </p:nvPr>
        </p:nvSpPr>
        <p:spPr>
          <a:xfrm>
            <a:off x="749710" y="1443808"/>
            <a:ext cx="6034548" cy="4351338"/>
          </a:xfrm>
        </p:spPr>
        <p:txBody>
          <a:bodyPr>
            <a:normAutofit lnSpcReduction="10000"/>
          </a:bodyPr>
          <a:lstStyle/>
          <a:p>
            <a:pPr marL="130175" indent="0">
              <a:buNone/>
            </a:pPr>
            <a:r>
              <a:rPr lang="en-US" sz="3200" dirty="0">
                <a:solidFill>
                  <a:srgbClr val="C00000"/>
                </a:solidFill>
              </a:rPr>
              <a:t>Routing</a:t>
            </a:r>
            <a:r>
              <a:rPr lang="en-US" dirty="0">
                <a:solidFill>
                  <a:srgbClr val="C00000"/>
                </a:solidFill>
              </a:rPr>
              <a:t> protocol goal: </a:t>
            </a:r>
            <a:r>
              <a:rPr lang="en-US" dirty="0"/>
              <a:t>determine “good” paths (equivalently, routes), from sending hosts to receiving host, through network of routers</a:t>
            </a:r>
          </a:p>
          <a:p>
            <a:pPr marL="407988" indent="-277813"/>
            <a:r>
              <a:rPr lang="en-US" dirty="0">
                <a:solidFill>
                  <a:srgbClr val="C00000"/>
                </a:solidFill>
              </a:rPr>
              <a:t>path: </a:t>
            </a:r>
            <a:r>
              <a:rPr lang="en-US" u="sng" dirty="0"/>
              <a:t>sequence of </a:t>
            </a:r>
            <a:r>
              <a:rPr lang="en-US" u="sng" dirty="0" smtClean="0"/>
              <a:t>routers/nodes</a:t>
            </a:r>
            <a:r>
              <a:rPr lang="en-US" dirty="0" smtClean="0"/>
              <a:t> </a:t>
            </a:r>
            <a:r>
              <a:rPr lang="en-US" dirty="0"/>
              <a:t>packets traverse from given initial source host to final destination host</a:t>
            </a:r>
          </a:p>
          <a:p>
            <a:pPr marL="407988" indent="-277813"/>
            <a:r>
              <a:rPr lang="en-US" dirty="0">
                <a:solidFill>
                  <a:srgbClr val="C00000"/>
                </a:solidFill>
              </a:rPr>
              <a:t>“good”: </a:t>
            </a:r>
            <a:r>
              <a:rPr lang="en-US" dirty="0"/>
              <a:t>least “cost”, “fastest”, “least congested”</a:t>
            </a:r>
          </a:p>
          <a:p>
            <a:pPr marL="407988" indent="-277813"/>
            <a:r>
              <a:rPr lang="en-US" dirty="0"/>
              <a:t>routing: a “top-10” networking challenge!</a:t>
            </a:r>
          </a:p>
          <a:p>
            <a:endParaRPr lang="en-US" dirty="0"/>
          </a:p>
        </p:txBody>
      </p:sp>
      <p:sp>
        <p:nvSpPr>
          <p:cNvPr id="6" name="Title 5">
            <a:extLst>
              <a:ext uri="{FF2B5EF4-FFF2-40B4-BE49-F238E27FC236}">
                <a16:creationId xmlns:a16="http://schemas.microsoft.com/office/drawing/2014/main" id="{5B27BFF1-5DCE-D642-8EFE-FACB1C97EEE0}"/>
              </a:ext>
            </a:extLst>
          </p:cNvPr>
          <p:cNvSpPr>
            <a:spLocks noGrp="1"/>
          </p:cNvSpPr>
          <p:nvPr>
            <p:ph type="title"/>
          </p:nvPr>
        </p:nvSpPr>
        <p:spPr>
          <a:xfrm>
            <a:off x="838200" y="333837"/>
            <a:ext cx="10515600" cy="894622"/>
          </a:xfrm>
        </p:spPr>
        <p:txBody>
          <a:bodyPr/>
          <a:lstStyle/>
          <a:p>
            <a:r>
              <a:rPr lang="en-US" dirty="0"/>
              <a:t>Routing protocols</a:t>
            </a:r>
          </a:p>
        </p:txBody>
      </p:sp>
      <p:sp>
        <p:nvSpPr>
          <p:cNvPr id="8" name="Freeform 7">
            <a:extLst>
              <a:ext uri="{FF2B5EF4-FFF2-40B4-BE49-F238E27FC236}">
                <a16:creationId xmlns:a16="http://schemas.microsoft.com/office/drawing/2014/main" id="{8145F460-37A7-FC4E-B52E-1476917705E4}"/>
              </a:ext>
            </a:extLst>
          </p:cNvPr>
          <p:cNvSpPr/>
          <p:nvPr/>
        </p:nvSpPr>
        <p:spPr>
          <a:xfrm>
            <a:off x="9058928" y="2579084"/>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Freeform 417">
            <a:extLst>
              <a:ext uri="{FF2B5EF4-FFF2-40B4-BE49-F238E27FC236}">
                <a16:creationId xmlns:a16="http://schemas.microsoft.com/office/drawing/2014/main" id="{A6AD087C-04A1-094B-B5E0-C38BD623364D}"/>
              </a:ext>
            </a:extLst>
          </p:cNvPr>
          <p:cNvSpPr>
            <a:spLocks/>
          </p:cNvSpPr>
          <p:nvPr/>
        </p:nvSpPr>
        <p:spPr bwMode="auto">
          <a:xfrm>
            <a:off x="7347816" y="1339341"/>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 name="Group 418">
            <a:extLst>
              <a:ext uri="{FF2B5EF4-FFF2-40B4-BE49-F238E27FC236}">
                <a16:creationId xmlns:a16="http://schemas.microsoft.com/office/drawing/2014/main" id="{DDD85433-A27F-6541-A663-D96D5984F58C}"/>
              </a:ext>
            </a:extLst>
          </p:cNvPr>
          <p:cNvGrpSpPr>
            <a:grpSpLocks/>
          </p:cNvGrpSpPr>
          <p:nvPr/>
        </p:nvGrpSpPr>
        <p:grpSpPr bwMode="auto">
          <a:xfrm>
            <a:off x="7279090" y="2802557"/>
            <a:ext cx="1458912" cy="933450"/>
            <a:chOff x="2889" y="1631"/>
            <a:chExt cx="980" cy="743"/>
          </a:xfrm>
        </p:grpSpPr>
        <p:sp>
          <p:nvSpPr>
            <p:cNvPr id="11" name="Rectangle 419">
              <a:extLst>
                <a:ext uri="{FF2B5EF4-FFF2-40B4-BE49-F238E27FC236}">
                  <a16:creationId xmlns:a16="http://schemas.microsoft.com/office/drawing/2014/main" id="{6BE52684-A899-C64A-B92A-00B359924CD9}"/>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2" name="AutoShape 420">
              <a:extLst>
                <a:ext uri="{FF2B5EF4-FFF2-40B4-BE49-F238E27FC236}">
                  <a16:creationId xmlns:a16="http://schemas.microsoft.com/office/drawing/2014/main" id="{1CC81BD0-1E06-234E-9C84-9CF4B42DEA73}"/>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3" name="Freeform 427">
            <a:extLst>
              <a:ext uri="{FF2B5EF4-FFF2-40B4-BE49-F238E27FC236}">
                <a16:creationId xmlns:a16="http://schemas.microsoft.com/office/drawing/2014/main" id="{15D75210-CCB3-EF4F-8147-08315952ABD2}"/>
              </a:ext>
            </a:extLst>
          </p:cNvPr>
          <p:cNvSpPr>
            <a:spLocks/>
          </p:cNvSpPr>
          <p:nvPr/>
        </p:nvSpPr>
        <p:spPr bwMode="auto">
          <a:xfrm>
            <a:off x="7786141" y="4196440"/>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Text Box 580">
            <a:extLst>
              <a:ext uri="{FF2B5EF4-FFF2-40B4-BE49-F238E27FC236}">
                <a16:creationId xmlns:a16="http://schemas.microsoft.com/office/drawing/2014/main" id="{F5DA193A-3F5E-E747-8642-93E8D466E669}"/>
              </a:ext>
            </a:extLst>
          </p:cNvPr>
          <p:cNvSpPr txBox="1">
            <a:spLocks noChangeArrowheads="1"/>
          </p:cNvSpPr>
          <p:nvPr/>
        </p:nvSpPr>
        <p:spPr bwMode="auto">
          <a:xfrm>
            <a:off x="7753014" y="1001767"/>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5" name="Text Box 580">
            <a:extLst>
              <a:ext uri="{FF2B5EF4-FFF2-40B4-BE49-F238E27FC236}">
                <a16:creationId xmlns:a16="http://schemas.microsoft.com/office/drawing/2014/main" id="{5FA06B40-094D-D341-900D-62322B1FAE13}"/>
              </a:ext>
            </a:extLst>
          </p:cNvPr>
          <p:cNvSpPr txBox="1">
            <a:spLocks noChangeArrowheads="1"/>
          </p:cNvSpPr>
          <p:nvPr/>
        </p:nvSpPr>
        <p:spPr bwMode="auto">
          <a:xfrm>
            <a:off x="7380648" y="5293081"/>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6" name="Freeform 15">
            <a:extLst>
              <a:ext uri="{FF2B5EF4-FFF2-40B4-BE49-F238E27FC236}">
                <a16:creationId xmlns:a16="http://schemas.microsoft.com/office/drawing/2014/main" id="{2CB90BDB-7914-2841-868F-B1C171AE02D0}"/>
              </a:ext>
            </a:extLst>
          </p:cNvPr>
          <p:cNvSpPr/>
          <p:nvPr/>
        </p:nvSpPr>
        <p:spPr>
          <a:xfrm>
            <a:off x="10295886" y="2692846"/>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102009C1-63E0-AC48-A451-99CD5E6FDD90}"/>
              </a:ext>
            </a:extLst>
          </p:cNvPr>
          <p:cNvGrpSpPr/>
          <p:nvPr/>
        </p:nvGrpSpPr>
        <p:grpSpPr>
          <a:xfrm>
            <a:off x="10911440" y="3441356"/>
            <a:ext cx="687393" cy="721548"/>
            <a:chOff x="5203089" y="1751190"/>
            <a:chExt cx="858331" cy="662414"/>
          </a:xfrm>
        </p:grpSpPr>
        <p:sp>
          <p:nvSpPr>
            <p:cNvPr id="18" name="Freeform 17">
              <a:extLst>
                <a:ext uri="{FF2B5EF4-FFF2-40B4-BE49-F238E27FC236}">
                  <a16:creationId xmlns:a16="http://schemas.microsoft.com/office/drawing/2014/main" id="{755FF949-4EF8-E942-B9BB-20394F3598D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FD409681-4032-1C42-9F30-5D5899243858}"/>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0" name="Straight Connector 19">
              <a:extLst>
                <a:ext uri="{FF2B5EF4-FFF2-40B4-BE49-F238E27FC236}">
                  <a16:creationId xmlns:a16="http://schemas.microsoft.com/office/drawing/2014/main" id="{0E2DDC28-E103-7F4D-A505-AB39A3D44C7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63023E15-0AB6-944A-BAB0-EE6BBC79C34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1B742AD-A3E5-804B-A5D0-76DC204011A2}"/>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E479FB69-9C9F-3F4E-9B51-39F1BCB2DC8D}"/>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9D605DCA-7A42-2D49-ADF6-F861B8748A0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FC0D6FB2-8F5C-724C-B4A0-F530677569F5}"/>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6" name="Group 25">
            <a:extLst>
              <a:ext uri="{FF2B5EF4-FFF2-40B4-BE49-F238E27FC236}">
                <a16:creationId xmlns:a16="http://schemas.microsoft.com/office/drawing/2014/main" id="{4460C8EE-1C4B-5F46-9E22-3DBBF4F11C68}"/>
              </a:ext>
            </a:extLst>
          </p:cNvPr>
          <p:cNvGrpSpPr/>
          <p:nvPr/>
        </p:nvGrpSpPr>
        <p:grpSpPr>
          <a:xfrm>
            <a:off x="10844911" y="2707477"/>
            <a:ext cx="594613" cy="648336"/>
            <a:chOff x="5203089" y="1751190"/>
            <a:chExt cx="858331" cy="662414"/>
          </a:xfrm>
        </p:grpSpPr>
        <p:sp>
          <p:nvSpPr>
            <p:cNvPr id="27" name="Freeform 26">
              <a:extLst>
                <a:ext uri="{FF2B5EF4-FFF2-40B4-BE49-F238E27FC236}">
                  <a16:creationId xmlns:a16="http://schemas.microsoft.com/office/drawing/2014/main" id="{451F5106-32A5-2543-880B-662ACD66CA26}"/>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1424404C-A23C-F647-8C93-68F0BA827A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9" name="Straight Connector 28">
              <a:extLst>
                <a:ext uri="{FF2B5EF4-FFF2-40B4-BE49-F238E27FC236}">
                  <a16:creationId xmlns:a16="http://schemas.microsoft.com/office/drawing/2014/main" id="{8DBFCDF5-D1B4-EA46-B271-D0722F529047}"/>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89889E85-63CC-7944-B49D-B29033B3D945}"/>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FEA8382F-1B0D-464D-BBFD-9D1451ACDE62}"/>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1A5A3F61-17DD-3A49-B29B-EC101C5D824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87DD4340-C868-4744-9D1F-1BB1FDEE7F23}"/>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7C0E793E-B8DA-774F-AF06-238006ECEBE3}"/>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5" name="Freeform 34">
            <a:extLst>
              <a:ext uri="{FF2B5EF4-FFF2-40B4-BE49-F238E27FC236}">
                <a16:creationId xmlns:a16="http://schemas.microsoft.com/office/drawing/2014/main" id="{D4457E50-81C3-874C-80A4-80EAE0791741}"/>
              </a:ext>
            </a:extLst>
          </p:cNvPr>
          <p:cNvSpPr/>
          <p:nvPr/>
        </p:nvSpPr>
        <p:spPr>
          <a:xfrm>
            <a:off x="9614553" y="1295348"/>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2857054E-9FD6-024C-A915-5AB7C6A89AFD}"/>
              </a:ext>
            </a:extLst>
          </p:cNvPr>
          <p:cNvSpPr txBox="1"/>
          <p:nvPr/>
        </p:nvSpPr>
        <p:spPr>
          <a:xfrm>
            <a:off x="9500941" y="1364501"/>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7" name="Rectangle 36">
            <a:extLst>
              <a:ext uri="{FF2B5EF4-FFF2-40B4-BE49-F238E27FC236}">
                <a16:creationId xmlns:a16="http://schemas.microsoft.com/office/drawing/2014/main" id="{5D2F7C00-5965-8F41-99F0-F64F3C546739}"/>
              </a:ext>
            </a:extLst>
          </p:cNvPr>
          <p:cNvSpPr/>
          <p:nvPr/>
        </p:nvSpPr>
        <p:spPr>
          <a:xfrm>
            <a:off x="9352808" y="3191214"/>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 name="TextBox 37">
            <a:extLst>
              <a:ext uri="{FF2B5EF4-FFF2-40B4-BE49-F238E27FC236}">
                <a16:creationId xmlns:a16="http://schemas.microsoft.com/office/drawing/2014/main" id="{FFBD6713-BAE9-3C4E-B463-C5B4D65DA870}"/>
              </a:ext>
            </a:extLst>
          </p:cNvPr>
          <p:cNvSpPr txBox="1"/>
          <p:nvPr/>
        </p:nvSpPr>
        <p:spPr>
          <a:xfrm>
            <a:off x="10991507" y="4191243"/>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9" name="Straight Connector 38">
            <a:extLst>
              <a:ext uri="{FF2B5EF4-FFF2-40B4-BE49-F238E27FC236}">
                <a16:creationId xmlns:a16="http://schemas.microsoft.com/office/drawing/2014/main" id="{E2530C9D-5A6A-4840-95EE-E62E0F45C045}"/>
              </a:ext>
            </a:extLst>
          </p:cNvPr>
          <p:cNvCxnSpPr>
            <a:cxnSpLocks/>
          </p:cNvCxnSpPr>
          <p:nvPr/>
        </p:nvCxnSpPr>
        <p:spPr>
          <a:xfrm flipH="1" flipV="1">
            <a:off x="10633660" y="3093431"/>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CE695EB4-9B05-534C-8956-9DB8A7F3BB4D}"/>
              </a:ext>
            </a:extLst>
          </p:cNvPr>
          <p:cNvCxnSpPr>
            <a:cxnSpLocks/>
          </p:cNvCxnSpPr>
          <p:nvPr/>
        </p:nvCxnSpPr>
        <p:spPr>
          <a:xfrm flipH="1" flipV="1">
            <a:off x="10734575" y="3153990"/>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8F7467A-DF1D-0E46-BAE5-AA618B1E2E23}"/>
              </a:ext>
            </a:extLst>
          </p:cNvPr>
          <p:cNvCxnSpPr>
            <a:cxnSpLocks/>
          </p:cNvCxnSpPr>
          <p:nvPr/>
        </p:nvCxnSpPr>
        <p:spPr>
          <a:xfrm flipV="1">
            <a:off x="10710637" y="3146727"/>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678AF35-2773-354B-990C-E6287528A770}"/>
              </a:ext>
            </a:extLst>
          </p:cNvPr>
          <p:cNvCxnSpPr>
            <a:cxnSpLocks/>
          </p:cNvCxnSpPr>
          <p:nvPr/>
        </p:nvCxnSpPr>
        <p:spPr>
          <a:xfrm flipH="1" flipV="1">
            <a:off x="10644514" y="3108202"/>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D3CE828-FE2E-C442-997E-2F0E1211CF46}"/>
              </a:ext>
            </a:extLst>
          </p:cNvPr>
          <p:cNvCxnSpPr>
            <a:cxnSpLocks/>
          </p:cNvCxnSpPr>
          <p:nvPr/>
        </p:nvCxnSpPr>
        <p:spPr>
          <a:xfrm flipH="1" flipV="1">
            <a:off x="10624360" y="3584948"/>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3668B3BB-A47F-5E47-AC63-7A64454822AB}"/>
              </a:ext>
            </a:extLst>
          </p:cNvPr>
          <p:cNvCxnSpPr>
            <a:cxnSpLocks/>
          </p:cNvCxnSpPr>
          <p:nvPr/>
        </p:nvCxnSpPr>
        <p:spPr>
          <a:xfrm flipH="1">
            <a:off x="9968935" y="3601048"/>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10E00960-4829-DF40-A68E-F6F8238FF69F}"/>
              </a:ext>
            </a:extLst>
          </p:cNvPr>
          <p:cNvCxnSpPr>
            <a:cxnSpLocks/>
          </p:cNvCxnSpPr>
          <p:nvPr/>
        </p:nvCxnSpPr>
        <p:spPr>
          <a:xfrm flipH="1">
            <a:off x="9293356" y="3601048"/>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FAD6522C-9B65-7B47-9343-759ADC3E82EF}"/>
              </a:ext>
            </a:extLst>
          </p:cNvPr>
          <p:cNvCxnSpPr>
            <a:cxnSpLocks/>
          </p:cNvCxnSpPr>
          <p:nvPr/>
        </p:nvCxnSpPr>
        <p:spPr>
          <a:xfrm flipH="1">
            <a:off x="9350608" y="3020978"/>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C9D60433-CC5F-F847-96F4-C7AB0F1F4319}"/>
              </a:ext>
            </a:extLst>
          </p:cNvPr>
          <p:cNvCxnSpPr>
            <a:cxnSpLocks/>
          </p:cNvCxnSpPr>
          <p:nvPr/>
        </p:nvCxnSpPr>
        <p:spPr>
          <a:xfrm>
            <a:off x="9806809" y="3020978"/>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889A11F-395A-0146-B6C3-4B72596D337D}"/>
              </a:ext>
            </a:extLst>
          </p:cNvPr>
          <p:cNvCxnSpPr/>
          <p:nvPr/>
        </p:nvCxnSpPr>
        <p:spPr>
          <a:xfrm>
            <a:off x="10211408" y="2267998"/>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5B56C4A7-D357-9B49-881D-CA196AEAFB86}"/>
              </a:ext>
            </a:extLst>
          </p:cNvPr>
          <p:cNvCxnSpPr>
            <a:cxnSpLocks/>
          </p:cNvCxnSpPr>
          <p:nvPr/>
        </p:nvCxnSpPr>
        <p:spPr>
          <a:xfrm flipH="1">
            <a:off x="9872459" y="2208319"/>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0" name="Group 49">
            <a:extLst>
              <a:ext uri="{FF2B5EF4-FFF2-40B4-BE49-F238E27FC236}">
                <a16:creationId xmlns:a16="http://schemas.microsoft.com/office/drawing/2014/main" id="{F956D9B4-9FB3-E942-993E-5C0B6D6D4E8E}"/>
              </a:ext>
            </a:extLst>
          </p:cNvPr>
          <p:cNvGrpSpPr/>
          <p:nvPr/>
        </p:nvGrpSpPr>
        <p:grpSpPr>
          <a:xfrm>
            <a:off x="7635978" y="1640631"/>
            <a:ext cx="3578867" cy="3640283"/>
            <a:chOff x="7562238" y="2127325"/>
            <a:chExt cx="3578867" cy="3640283"/>
          </a:xfrm>
        </p:grpSpPr>
        <p:grpSp>
          <p:nvGrpSpPr>
            <p:cNvPr id="51" name="Group 50">
              <a:extLst>
                <a:ext uri="{FF2B5EF4-FFF2-40B4-BE49-F238E27FC236}">
                  <a16:creationId xmlns:a16="http://schemas.microsoft.com/office/drawing/2014/main" id="{16638E5F-AAD7-1E49-9118-E30B36F9BBE5}"/>
                </a:ext>
              </a:extLst>
            </p:cNvPr>
            <p:cNvGrpSpPr/>
            <p:nvPr/>
          </p:nvGrpSpPr>
          <p:grpSpPr>
            <a:xfrm>
              <a:off x="7857253" y="2127325"/>
              <a:ext cx="3283852" cy="3640283"/>
              <a:chOff x="7881336" y="2104198"/>
              <a:chExt cx="3283852" cy="3640283"/>
            </a:xfrm>
          </p:grpSpPr>
          <p:sp>
            <p:nvSpPr>
              <p:cNvPr id="56" name="Line 428">
                <a:extLst>
                  <a:ext uri="{FF2B5EF4-FFF2-40B4-BE49-F238E27FC236}">
                    <a16:creationId xmlns:a16="http://schemas.microsoft.com/office/drawing/2014/main" id="{73C14346-74B2-0A41-B7C0-12342BB486A0}"/>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430">
                <a:extLst>
                  <a:ext uri="{FF2B5EF4-FFF2-40B4-BE49-F238E27FC236}">
                    <a16:creationId xmlns:a16="http://schemas.microsoft.com/office/drawing/2014/main" id="{0D57C56C-0C29-B74B-8FBC-5FE76C1C730B}"/>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31">
                <a:extLst>
                  <a:ext uri="{FF2B5EF4-FFF2-40B4-BE49-F238E27FC236}">
                    <a16:creationId xmlns:a16="http://schemas.microsoft.com/office/drawing/2014/main" id="{BFFEF7F7-03E4-6249-BB27-BF21D3853776}"/>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32">
                <a:extLst>
                  <a:ext uri="{FF2B5EF4-FFF2-40B4-BE49-F238E27FC236}">
                    <a16:creationId xmlns:a16="http://schemas.microsoft.com/office/drawing/2014/main" id="{DF776BD7-BCAC-094E-827B-C2448A76F7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3">
                <a:extLst>
                  <a:ext uri="{FF2B5EF4-FFF2-40B4-BE49-F238E27FC236}">
                    <a16:creationId xmlns:a16="http://schemas.microsoft.com/office/drawing/2014/main" id="{43C2E62B-BB7A-5C46-8927-931F84F3F8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435">
                <a:extLst>
                  <a:ext uri="{FF2B5EF4-FFF2-40B4-BE49-F238E27FC236}">
                    <a16:creationId xmlns:a16="http://schemas.microsoft.com/office/drawing/2014/main" id="{663DFC23-9B89-9C45-9D1B-0D48274B8B6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436">
                <a:extLst>
                  <a:ext uri="{FF2B5EF4-FFF2-40B4-BE49-F238E27FC236}">
                    <a16:creationId xmlns:a16="http://schemas.microsoft.com/office/drawing/2014/main" id="{18DD1356-89D5-3A44-95E7-F9A8CBA1076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9">
                <a:extLst>
                  <a:ext uri="{FF2B5EF4-FFF2-40B4-BE49-F238E27FC236}">
                    <a16:creationId xmlns:a16="http://schemas.microsoft.com/office/drawing/2014/main" id="{97928BA0-13A6-EB47-BAB3-34433975D475}"/>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40">
                <a:extLst>
                  <a:ext uri="{FF2B5EF4-FFF2-40B4-BE49-F238E27FC236}">
                    <a16:creationId xmlns:a16="http://schemas.microsoft.com/office/drawing/2014/main" id="{2C224211-7D09-3B43-A0B8-3F79ED55F846}"/>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41">
                <a:extLst>
                  <a:ext uri="{FF2B5EF4-FFF2-40B4-BE49-F238E27FC236}">
                    <a16:creationId xmlns:a16="http://schemas.microsoft.com/office/drawing/2014/main" id="{BC08E60D-832A-A349-9156-9FF0DCB8DA09}"/>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43">
                <a:extLst>
                  <a:ext uri="{FF2B5EF4-FFF2-40B4-BE49-F238E27FC236}">
                    <a16:creationId xmlns:a16="http://schemas.microsoft.com/office/drawing/2014/main" id="{9290D2BD-563E-7049-907C-4BAF6989D009}"/>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49">
                <a:extLst>
                  <a:ext uri="{FF2B5EF4-FFF2-40B4-BE49-F238E27FC236}">
                    <a16:creationId xmlns:a16="http://schemas.microsoft.com/office/drawing/2014/main" id="{34D18B5D-D38E-294D-9B36-D83EA1EA66F0}"/>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28">
                <a:extLst>
                  <a:ext uri="{FF2B5EF4-FFF2-40B4-BE49-F238E27FC236}">
                    <a16:creationId xmlns:a16="http://schemas.microsoft.com/office/drawing/2014/main" id="{390CF526-5CCE-B44E-9ADE-6403971D0B7F}"/>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40">
                <a:extLst>
                  <a:ext uri="{FF2B5EF4-FFF2-40B4-BE49-F238E27FC236}">
                    <a16:creationId xmlns:a16="http://schemas.microsoft.com/office/drawing/2014/main" id="{4FC20A7F-7EBB-B34E-A088-4F737F1DCCAF}"/>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0" name="Straight Connector 69">
                <a:extLst>
                  <a:ext uri="{FF2B5EF4-FFF2-40B4-BE49-F238E27FC236}">
                    <a16:creationId xmlns:a16="http://schemas.microsoft.com/office/drawing/2014/main" id="{D0A1EE81-EDC0-E24E-81ED-25EC7FC1859F}"/>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B40B7AC1-4BC8-7841-AB79-C252B50D01B9}"/>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F8FC87DD-FCE9-4847-8369-0353D5F038BA}"/>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A5AC2F9-DAA5-2B42-ADBA-8AA2CE13A98C}"/>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CD02ED14-DF8A-6F47-8739-891B3E17E541}"/>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331B2571-456D-AA4C-9A42-8EC6DB5942CF}"/>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6" name="Straight Connector 75">
                <a:extLst>
                  <a:ext uri="{FF2B5EF4-FFF2-40B4-BE49-F238E27FC236}">
                    <a16:creationId xmlns:a16="http://schemas.microsoft.com/office/drawing/2014/main" id="{9DD07C97-ADFF-3B4D-9D80-4CCDBD9933B0}"/>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21CD801D-E623-DF4F-AE29-F9EDFFC1853E}"/>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Line 541">
                <a:extLst>
                  <a:ext uri="{FF2B5EF4-FFF2-40B4-BE49-F238E27FC236}">
                    <a16:creationId xmlns:a16="http://schemas.microsoft.com/office/drawing/2014/main" id="{7986AEA4-9721-1648-AF87-0143CA33D4AB}"/>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424">
                <a:extLst>
                  <a:ext uri="{FF2B5EF4-FFF2-40B4-BE49-F238E27FC236}">
                    <a16:creationId xmlns:a16="http://schemas.microsoft.com/office/drawing/2014/main" id="{5B046CBA-A8F6-A944-8D42-E33C2FBF401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2" name="Picture 778" descr="antenna_radiation_stylized">
              <a:extLst>
                <a:ext uri="{FF2B5EF4-FFF2-40B4-BE49-F238E27FC236}">
                  <a16:creationId xmlns:a16="http://schemas.microsoft.com/office/drawing/2014/main" id="{631F2DEF-0FF8-3C41-AEF8-65E9DF76C1A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781" descr="antenna_radiation_stylized">
              <a:extLst>
                <a:ext uri="{FF2B5EF4-FFF2-40B4-BE49-F238E27FC236}">
                  <a16:creationId xmlns:a16="http://schemas.microsoft.com/office/drawing/2014/main" id="{A237A058-6399-5243-824F-D60A75A742E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799" descr="cell_tower_radiation copy">
              <a:extLst>
                <a:ext uri="{FF2B5EF4-FFF2-40B4-BE49-F238E27FC236}">
                  <a16:creationId xmlns:a16="http://schemas.microsoft.com/office/drawing/2014/main" id="{7D446A4E-5E76-104B-810A-DBB0D426EE6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Oval 800">
              <a:extLst>
                <a:ext uri="{FF2B5EF4-FFF2-40B4-BE49-F238E27FC236}">
                  <a16:creationId xmlns:a16="http://schemas.microsoft.com/office/drawing/2014/main" id="{EAAB4AC1-DEE9-134F-A0D6-239D715DAA16}"/>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0" name="Line 426">
            <a:extLst>
              <a:ext uri="{FF2B5EF4-FFF2-40B4-BE49-F238E27FC236}">
                <a16:creationId xmlns:a16="http://schemas.microsoft.com/office/drawing/2014/main" id="{5B80D194-D80B-BF48-8540-D5B8565B4303}"/>
              </a:ext>
            </a:extLst>
          </p:cNvPr>
          <p:cNvSpPr>
            <a:spLocks noChangeShapeType="1"/>
          </p:cNvSpPr>
          <p:nvPr/>
        </p:nvSpPr>
        <p:spPr bwMode="auto">
          <a:xfrm>
            <a:off x="8281600" y="2213665"/>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1" name="Group 783">
            <a:extLst>
              <a:ext uri="{FF2B5EF4-FFF2-40B4-BE49-F238E27FC236}">
                <a16:creationId xmlns:a16="http://schemas.microsoft.com/office/drawing/2014/main" id="{E68A1148-D704-A446-A2F3-AD2E0367AAB2}"/>
              </a:ext>
            </a:extLst>
          </p:cNvPr>
          <p:cNvGrpSpPr>
            <a:grpSpLocks/>
          </p:cNvGrpSpPr>
          <p:nvPr/>
        </p:nvGrpSpPr>
        <p:grpSpPr bwMode="auto">
          <a:xfrm>
            <a:off x="8124438" y="1822682"/>
            <a:ext cx="298450" cy="464008"/>
            <a:chOff x="3130" y="3288"/>
            <a:chExt cx="410" cy="742"/>
          </a:xfrm>
        </p:grpSpPr>
        <p:sp>
          <p:nvSpPr>
            <p:cNvPr id="82" name="Line 270">
              <a:extLst>
                <a:ext uri="{FF2B5EF4-FFF2-40B4-BE49-F238E27FC236}">
                  <a16:creationId xmlns:a16="http://schemas.microsoft.com/office/drawing/2014/main" id="{148E09EA-BBD1-E045-A9C1-2579C62EE832}"/>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271">
              <a:extLst>
                <a:ext uri="{FF2B5EF4-FFF2-40B4-BE49-F238E27FC236}">
                  <a16:creationId xmlns:a16="http://schemas.microsoft.com/office/drawing/2014/main" id="{0CEB5342-A8E6-2241-A276-5D5BB507FC8B}"/>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272">
              <a:extLst>
                <a:ext uri="{FF2B5EF4-FFF2-40B4-BE49-F238E27FC236}">
                  <a16:creationId xmlns:a16="http://schemas.microsoft.com/office/drawing/2014/main" id="{1C31E4F5-A349-A54A-B3C6-FCE7EC386D47}"/>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273">
              <a:extLst>
                <a:ext uri="{FF2B5EF4-FFF2-40B4-BE49-F238E27FC236}">
                  <a16:creationId xmlns:a16="http://schemas.microsoft.com/office/drawing/2014/main" id="{89E72D14-18C6-4F4A-A018-55770D016BB8}"/>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Line 274">
              <a:extLst>
                <a:ext uri="{FF2B5EF4-FFF2-40B4-BE49-F238E27FC236}">
                  <a16:creationId xmlns:a16="http://schemas.microsoft.com/office/drawing/2014/main" id="{6FD77342-4E61-494C-9600-ADAF89CDF5CC}"/>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Line 275">
              <a:extLst>
                <a:ext uri="{FF2B5EF4-FFF2-40B4-BE49-F238E27FC236}">
                  <a16:creationId xmlns:a16="http://schemas.microsoft.com/office/drawing/2014/main" id="{840F43A3-D863-904A-912C-87898DB80EF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Line 276">
              <a:extLst>
                <a:ext uri="{FF2B5EF4-FFF2-40B4-BE49-F238E27FC236}">
                  <a16:creationId xmlns:a16="http://schemas.microsoft.com/office/drawing/2014/main" id="{C8E333AC-9EDA-F34E-A2B4-BB319D3FB166}"/>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7">
              <a:extLst>
                <a:ext uri="{FF2B5EF4-FFF2-40B4-BE49-F238E27FC236}">
                  <a16:creationId xmlns:a16="http://schemas.microsoft.com/office/drawing/2014/main" id="{DBBC7195-32E5-1E44-A4B7-2D041FCF1959}"/>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8">
              <a:extLst>
                <a:ext uri="{FF2B5EF4-FFF2-40B4-BE49-F238E27FC236}">
                  <a16:creationId xmlns:a16="http://schemas.microsoft.com/office/drawing/2014/main" id="{B6C3F345-DEA7-C64D-90EE-6DFEF6B0F797}"/>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9">
              <a:extLst>
                <a:ext uri="{FF2B5EF4-FFF2-40B4-BE49-F238E27FC236}">
                  <a16:creationId xmlns:a16="http://schemas.microsoft.com/office/drawing/2014/main" id="{6C2CB45E-DD31-644D-B38E-56690CBDE831}"/>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80">
              <a:extLst>
                <a:ext uri="{FF2B5EF4-FFF2-40B4-BE49-F238E27FC236}">
                  <a16:creationId xmlns:a16="http://schemas.microsoft.com/office/drawing/2014/main" id="{0B1D6178-5CDF-C44A-BD74-FC217ED5751B}"/>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81">
              <a:extLst>
                <a:ext uri="{FF2B5EF4-FFF2-40B4-BE49-F238E27FC236}">
                  <a16:creationId xmlns:a16="http://schemas.microsoft.com/office/drawing/2014/main" id="{363887BB-4AF3-B84E-9683-EE49686A1C82}"/>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82">
              <a:extLst>
                <a:ext uri="{FF2B5EF4-FFF2-40B4-BE49-F238E27FC236}">
                  <a16:creationId xmlns:a16="http://schemas.microsoft.com/office/drawing/2014/main" id="{175D27BE-3FD8-CE45-A067-6C508BF70C83}"/>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83">
              <a:extLst>
                <a:ext uri="{FF2B5EF4-FFF2-40B4-BE49-F238E27FC236}">
                  <a16:creationId xmlns:a16="http://schemas.microsoft.com/office/drawing/2014/main" id="{B2BBADBF-8220-2243-8DAD-6DAD647432F5}"/>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84">
              <a:extLst>
                <a:ext uri="{FF2B5EF4-FFF2-40B4-BE49-F238E27FC236}">
                  <a16:creationId xmlns:a16="http://schemas.microsoft.com/office/drawing/2014/main" id="{3AB793CC-A3CA-9F45-A697-F5B2AC584A50}"/>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97" name="Picture 777" descr="access_point_stylized_small">
            <a:extLst>
              <a:ext uri="{FF2B5EF4-FFF2-40B4-BE49-F238E27FC236}">
                <a16:creationId xmlns:a16="http://schemas.microsoft.com/office/drawing/2014/main" id="{68963423-0F28-9C4E-9209-A68C79A01E5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87622" y="3375205"/>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 name="Picture 780" descr="access_point_stylized_small">
            <a:extLst>
              <a:ext uri="{FF2B5EF4-FFF2-40B4-BE49-F238E27FC236}">
                <a16:creationId xmlns:a16="http://schemas.microsoft.com/office/drawing/2014/main" id="{CC400AD6-BFC6-FE40-9B3A-1E58BEB77C0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364350" y="5037538"/>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9" name="Group 98">
            <a:extLst>
              <a:ext uri="{FF2B5EF4-FFF2-40B4-BE49-F238E27FC236}">
                <a16:creationId xmlns:a16="http://schemas.microsoft.com/office/drawing/2014/main" id="{45D32098-7053-E144-ABFD-96A14B42CDE7}"/>
              </a:ext>
            </a:extLst>
          </p:cNvPr>
          <p:cNvGrpSpPr/>
          <p:nvPr/>
        </p:nvGrpSpPr>
        <p:grpSpPr>
          <a:xfrm>
            <a:off x="9923105" y="4852343"/>
            <a:ext cx="309740" cy="190838"/>
            <a:chOff x="3668110" y="2448910"/>
            <a:chExt cx="3794234" cy="2165130"/>
          </a:xfrm>
        </p:grpSpPr>
        <p:sp>
          <p:nvSpPr>
            <p:cNvPr id="100" name="Rectangle 99">
              <a:extLst>
                <a:ext uri="{FF2B5EF4-FFF2-40B4-BE49-F238E27FC236}">
                  <a16:creationId xmlns:a16="http://schemas.microsoft.com/office/drawing/2014/main" id="{04E26E62-0A09-FE48-83DB-99D08E6D966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5BBE0DFE-0625-6941-BE0B-54B132BA201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02" name="Group 101">
              <a:extLst>
                <a:ext uri="{FF2B5EF4-FFF2-40B4-BE49-F238E27FC236}">
                  <a16:creationId xmlns:a16="http://schemas.microsoft.com/office/drawing/2014/main" id="{607D2C3A-C248-C14C-AE1E-3CEA21A7711E}"/>
                </a:ext>
              </a:extLst>
            </p:cNvPr>
            <p:cNvGrpSpPr/>
            <p:nvPr/>
          </p:nvGrpSpPr>
          <p:grpSpPr>
            <a:xfrm>
              <a:off x="3941378" y="2603243"/>
              <a:ext cx="3202061" cy="1066110"/>
              <a:chOff x="7939341" y="3037317"/>
              <a:chExt cx="897649" cy="353919"/>
            </a:xfrm>
          </p:grpSpPr>
          <p:sp>
            <p:nvSpPr>
              <p:cNvPr id="103" name="Freeform 102">
                <a:extLst>
                  <a:ext uri="{FF2B5EF4-FFF2-40B4-BE49-F238E27FC236}">
                    <a16:creationId xmlns:a16="http://schemas.microsoft.com/office/drawing/2014/main" id="{BD2E6830-1548-F748-9CD3-9BBE3D747B5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87EA9A58-4D21-1A4A-8916-404ABE135D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7CF3E410-162D-074A-8E74-37800207811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72DA05C-F551-2546-ACD2-A6674CBCE38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7" name="Group 106">
            <a:extLst>
              <a:ext uri="{FF2B5EF4-FFF2-40B4-BE49-F238E27FC236}">
                <a16:creationId xmlns:a16="http://schemas.microsoft.com/office/drawing/2014/main" id="{659AA5C6-EE3B-2947-B048-197F6FD3AC8C}"/>
              </a:ext>
            </a:extLst>
          </p:cNvPr>
          <p:cNvGrpSpPr/>
          <p:nvPr/>
        </p:nvGrpSpPr>
        <p:grpSpPr>
          <a:xfrm>
            <a:off x="8750359" y="4480726"/>
            <a:ext cx="393760" cy="218578"/>
            <a:chOff x="7493876" y="2774731"/>
            <a:chExt cx="1481958" cy="894622"/>
          </a:xfrm>
        </p:grpSpPr>
        <p:sp>
          <p:nvSpPr>
            <p:cNvPr id="108" name="Freeform 107">
              <a:extLst>
                <a:ext uri="{FF2B5EF4-FFF2-40B4-BE49-F238E27FC236}">
                  <a16:creationId xmlns:a16="http://schemas.microsoft.com/office/drawing/2014/main" id="{9100A36C-A3A7-F64D-ACF1-BC8A727C2C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66AC0DDF-BAAC-9648-9DB4-B82F4C800F1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F93AC9B6-D959-EE46-8553-EF585F23BD73}"/>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4CC15E79-4120-D643-9348-8A2483E7C1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B4C3AE5D-7179-E240-8F3C-8DF74EC9998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3A0685E0-EC87-CF48-A96B-77CB2EC25C0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9E67B1F5-ED42-AE4A-8D5B-75AD8401AC4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5" name="Group 114">
            <a:extLst>
              <a:ext uri="{FF2B5EF4-FFF2-40B4-BE49-F238E27FC236}">
                <a16:creationId xmlns:a16="http://schemas.microsoft.com/office/drawing/2014/main" id="{04996387-BE14-DF43-805B-702F9CA5C7DE}"/>
              </a:ext>
            </a:extLst>
          </p:cNvPr>
          <p:cNvGrpSpPr/>
          <p:nvPr/>
        </p:nvGrpSpPr>
        <p:grpSpPr>
          <a:xfrm>
            <a:off x="8385260" y="4707739"/>
            <a:ext cx="309740" cy="190838"/>
            <a:chOff x="3668110" y="2448910"/>
            <a:chExt cx="3794234" cy="2165130"/>
          </a:xfrm>
        </p:grpSpPr>
        <p:sp>
          <p:nvSpPr>
            <p:cNvPr id="116" name="Rectangle 115">
              <a:extLst>
                <a:ext uri="{FF2B5EF4-FFF2-40B4-BE49-F238E27FC236}">
                  <a16:creationId xmlns:a16="http://schemas.microsoft.com/office/drawing/2014/main" id="{45754FAB-24AD-164E-8246-AFEEDC5117C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E5DD5BBA-99BE-AB40-ABCA-66BF6954D98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8" name="Group 117">
              <a:extLst>
                <a:ext uri="{FF2B5EF4-FFF2-40B4-BE49-F238E27FC236}">
                  <a16:creationId xmlns:a16="http://schemas.microsoft.com/office/drawing/2014/main" id="{AEB271AC-E128-C94E-8C52-AEF23798B7A8}"/>
                </a:ext>
              </a:extLst>
            </p:cNvPr>
            <p:cNvGrpSpPr/>
            <p:nvPr/>
          </p:nvGrpSpPr>
          <p:grpSpPr>
            <a:xfrm>
              <a:off x="3941378" y="2603243"/>
              <a:ext cx="3202061" cy="1066110"/>
              <a:chOff x="7939341" y="3037317"/>
              <a:chExt cx="897649" cy="353919"/>
            </a:xfrm>
          </p:grpSpPr>
          <p:sp>
            <p:nvSpPr>
              <p:cNvPr id="119" name="Freeform 118">
                <a:extLst>
                  <a:ext uri="{FF2B5EF4-FFF2-40B4-BE49-F238E27FC236}">
                    <a16:creationId xmlns:a16="http://schemas.microsoft.com/office/drawing/2014/main" id="{6A1116CA-475C-3648-95B4-42F00A2A056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C2AE9788-7391-8445-B359-B4CC25A1EE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B02E83DD-BD53-7B47-A845-B8C7DC6A694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2" name="Freeform 121">
                <a:extLst>
                  <a:ext uri="{FF2B5EF4-FFF2-40B4-BE49-F238E27FC236}">
                    <a16:creationId xmlns:a16="http://schemas.microsoft.com/office/drawing/2014/main" id="{2DC92133-A32C-A741-B66D-863B3C03BD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3" name="Group 122">
            <a:extLst>
              <a:ext uri="{FF2B5EF4-FFF2-40B4-BE49-F238E27FC236}">
                <a16:creationId xmlns:a16="http://schemas.microsoft.com/office/drawing/2014/main" id="{643D9FE3-9524-3844-AF33-35CA20FC0D76}"/>
              </a:ext>
            </a:extLst>
          </p:cNvPr>
          <p:cNvGrpSpPr/>
          <p:nvPr/>
        </p:nvGrpSpPr>
        <p:grpSpPr>
          <a:xfrm>
            <a:off x="8513567" y="2325615"/>
            <a:ext cx="353678" cy="168275"/>
            <a:chOff x="7493876" y="2774731"/>
            <a:chExt cx="1481958" cy="894622"/>
          </a:xfrm>
        </p:grpSpPr>
        <p:sp>
          <p:nvSpPr>
            <p:cNvPr id="124" name="Freeform 123">
              <a:extLst>
                <a:ext uri="{FF2B5EF4-FFF2-40B4-BE49-F238E27FC236}">
                  <a16:creationId xmlns:a16="http://schemas.microsoft.com/office/drawing/2014/main" id="{D4B39EB8-9828-0342-9391-704A2CD03D1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5" name="Oval 124">
              <a:extLst>
                <a:ext uri="{FF2B5EF4-FFF2-40B4-BE49-F238E27FC236}">
                  <a16:creationId xmlns:a16="http://schemas.microsoft.com/office/drawing/2014/main" id="{774578F8-9C32-FF4C-94B9-DD296E4639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E3FFE085-A1E8-8C4A-863C-F297E69E8C5F}"/>
                </a:ext>
              </a:extLst>
            </p:cNvPr>
            <p:cNvGrpSpPr/>
            <p:nvPr/>
          </p:nvGrpSpPr>
          <p:grpSpPr>
            <a:xfrm>
              <a:off x="7713663" y="2848339"/>
              <a:ext cx="1042107" cy="425543"/>
              <a:chOff x="7786941" y="2884917"/>
              <a:chExt cx="897649" cy="353919"/>
            </a:xfrm>
          </p:grpSpPr>
          <p:sp>
            <p:nvSpPr>
              <p:cNvPr id="127" name="Freeform 126">
                <a:extLst>
                  <a:ext uri="{FF2B5EF4-FFF2-40B4-BE49-F238E27FC236}">
                    <a16:creationId xmlns:a16="http://schemas.microsoft.com/office/drawing/2014/main" id="{FF20BBBE-61F6-414F-AB4A-B44CBEECD9A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2045209-7C1C-F24A-AEE1-071242B149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1B01ADE3-1B6E-D247-973F-54E2D9B5D15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405D61D6-D043-834E-8866-8619F48CA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1" name="Group 130">
            <a:extLst>
              <a:ext uri="{FF2B5EF4-FFF2-40B4-BE49-F238E27FC236}">
                <a16:creationId xmlns:a16="http://schemas.microsoft.com/office/drawing/2014/main" id="{1012F64F-EF7E-5344-A4F3-7EABE2D4F217}"/>
              </a:ext>
            </a:extLst>
          </p:cNvPr>
          <p:cNvGrpSpPr/>
          <p:nvPr/>
        </p:nvGrpSpPr>
        <p:grpSpPr>
          <a:xfrm>
            <a:off x="10957825" y="3114671"/>
            <a:ext cx="170989" cy="97052"/>
            <a:chOff x="7493876" y="2774731"/>
            <a:chExt cx="1481958" cy="894622"/>
          </a:xfrm>
        </p:grpSpPr>
        <p:sp>
          <p:nvSpPr>
            <p:cNvPr id="132" name="Freeform 131">
              <a:extLst>
                <a:ext uri="{FF2B5EF4-FFF2-40B4-BE49-F238E27FC236}">
                  <a16:creationId xmlns:a16="http://schemas.microsoft.com/office/drawing/2014/main" id="{8BB13C1F-054D-7941-91CB-76ED796B656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3" name="Oval 132">
              <a:extLst>
                <a:ext uri="{FF2B5EF4-FFF2-40B4-BE49-F238E27FC236}">
                  <a16:creationId xmlns:a16="http://schemas.microsoft.com/office/drawing/2014/main" id="{70C6DC31-F653-F446-9B94-60CB67A860A3}"/>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4" name="Group 133">
              <a:extLst>
                <a:ext uri="{FF2B5EF4-FFF2-40B4-BE49-F238E27FC236}">
                  <a16:creationId xmlns:a16="http://schemas.microsoft.com/office/drawing/2014/main" id="{3F4A7E86-562E-9C48-95BF-2B9D877B5376}"/>
                </a:ext>
              </a:extLst>
            </p:cNvPr>
            <p:cNvGrpSpPr/>
            <p:nvPr/>
          </p:nvGrpSpPr>
          <p:grpSpPr>
            <a:xfrm>
              <a:off x="7713663" y="2848339"/>
              <a:ext cx="1042107" cy="425543"/>
              <a:chOff x="7786941" y="2884917"/>
              <a:chExt cx="897649" cy="353919"/>
            </a:xfrm>
          </p:grpSpPr>
          <p:sp>
            <p:nvSpPr>
              <p:cNvPr id="135" name="Freeform 134">
                <a:extLst>
                  <a:ext uri="{FF2B5EF4-FFF2-40B4-BE49-F238E27FC236}">
                    <a16:creationId xmlns:a16="http://schemas.microsoft.com/office/drawing/2014/main" id="{D80C08FB-4E69-EB4A-BBCA-4E44FB7EEF5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2632F4FB-DFCC-2F4D-B158-2D3743B3F9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E6D5E9E9-B17F-9D4B-B223-9141D3A6888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8D0A12F2-B562-2648-B16A-1D30E22E0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9" name="Group 138">
            <a:extLst>
              <a:ext uri="{FF2B5EF4-FFF2-40B4-BE49-F238E27FC236}">
                <a16:creationId xmlns:a16="http://schemas.microsoft.com/office/drawing/2014/main" id="{B4E432F1-1693-8A4E-A460-5802A1AEAD07}"/>
              </a:ext>
            </a:extLst>
          </p:cNvPr>
          <p:cNvGrpSpPr/>
          <p:nvPr/>
        </p:nvGrpSpPr>
        <p:grpSpPr>
          <a:xfrm>
            <a:off x="10484349" y="3009444"/>
            <a:ext cx="353678" cy="198344"/>
            <a:chOff x="7493876" y="2774731"/>
            <a:chExt cx="1481958" cy="894622"/>
          </a:xfrm>
        </p:grpSpPr>
        <p:sp>
          <p:nvSpPr>
            <p:cNvPr id="140" name="Freeform 139">
              <a:extLst>
                <a:ext uri="{FF2B5EF4-FFF2-40B4-BE49-F238E27FC236}">
                  <a16:creationId xmlns:a16="http://schemas.microsoft.com/office/drawing/2014/main" id="{5ED14BE6-903D-9940-AC2B-3268B87ADF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1" name="Oval 140">
              <a:extLst>
                <a:ext uri="{FF2B5EF4-FFF2-40B4-BE49-F238E27FC236}">
                  <a16:creationId xmlns:a16="http://schemas.microsoft.com/office/drawing/2014/main" id="{7EFC5165-1B49-B544-B703-D0E9DA908D7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2" name="Group 141">
              <a:extLst>
                <a:ext uri="{FF2B5EF4-FFF2-40B4-BE49-F238E27FC236}">
                  <a16:creationId xmlns:a16="http://schemas.microsoft.com/office/drawing/2014/main" id="{AB1397D1-18DA-5944-8339-897F9A9AD894}"/>
                </a:ext>
              </a:extLst>
            </p:cNvPr>
            <p:cNvGrpSpPr/>
            <p:nvPr/>
          </p:nvGrpSpPr>
          <p:grpSpPr>
            <a:xfrm>
              <a:off x="7713663" y="2848339"/>
              <a:ext cx="1042107" cy="425543"/>
              <a:chOff x="7786941" y="2884917"/>
              <a:chExt cx="897649" cy="353919"/>
            </a:xfrm>
          </p:grpSpPr>
          <p:sp>
            <p:nvSpPr>
              <p:cNvPr id="143" name="Freeform 142">
                <a:extLst>
                  <a:ext uri="{FF2B5EF4-FFF2-40B4-BE49-F238E27FC236}">
                    <a16:creationId xmlns:a16="http://schemas.microsoft.com/office/drawing/2014/main" id="{D3D45686-63E9-E245-8305-C334F0541E7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3B2FA1D1-BF4F-F947-B3E1-406A420C4F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2C4C730F-0E5F-9441-B3F0-9FB7DB40363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3C05DC31-C04A-DA4E-BD68-6BCFC14A56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7" name="Group 146">
            <a:extLst>
              <a:ext uri="{FF2B5EF4-FFF2-40B4-BE49-F238E27FC236}">
                <a16:creationId xmlns:a16="http://schemas.microsoft.com/office/drawing/2014/main" id="{851A2E38-C8F7-5B4D-93A5-130306B471F9}"/>
              </a:ext>
            </a:extLst>
          </p:cNvPr>
          <p:cNvGrpSpPr/>
          <p:nvPr/>
        </p:nvGrpSpPr>
        <p:grpSpPr>
          <a:xfrm>
            <a:off x="10022464" y="1715598"/>
            <a:ext cx="353678" cy="198344"/>
            <a:chOff x="7493876" y="2774731"/>
            <a:chExt cx="1481958" cy="894622"/>
          </a:xfrm>
        </p:grpSpPr>
        <p:sp>
          <p:nvSpPr>
            <p:cNvPr id="148" name="Freeform 147">
              <a:extLst>
                <a:ext uri="{FF2B5EF4-FFF2-40B4-BE49-F238E27FC236}">
                  <a16:creationId xmlns:a16="http://schemas.microsoft.com/office/drawing/2014/main" id="{DE316D8C-B460-B94D-8F8C-D3061831AA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9" name="Oval 148">
              <a:extLst>
                <a:ext uri="{FF2B5EF4-FFF2-40B4-BE49-F238E27FC236}">
                  <a16:creationId xmlns:a16="http://schemas.microsoft.com/office/drawing/2014/main" id="{F1A1A5CB-A709-1F4F-8D50-2C99B35EED9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 name="Group 149">
              <a:extLst>
                <a:ext uri="{FF2B5EF4-FFF2-40B4-BE49-F238E27FC236}">
                  <a16:creationId xmlns:a16="http://schemas.microsoft.com/office/drawing/2014/main" id="{2C3D1ACE-2ADB-1B4F-B4F6-152F4655CFF6}"/>
                </a:ext>
              </a:extLst>
            </p:cNvPr>
            <p:cNvGrpSpPr/>
            <p:nvPr/>
          </p:nvGrpSpPr>
          <p:grpSpPr>
            <a:xfrm>
              <a:off x="7713663" y="2848339"/>
              <a:ext cx="1042107" cy="425543"/>
              <a:chOff x="7786941" y="2884917"/>
              <a:chExt cx="897649" cy="353919"/>
            </a:xfrm>
          </p:grpSpPr>
          <p:sp>
            <p:nvSpPr>
              <p:cNvPr id="151" name="Freeform 150">
                <a:extLst>
                  <a:ext uri="{FF2B5EF4-FFF2-40B4-BE49-F238E27FC236}">
                    <a16:creationId xmlns:a16="http://schemas.microsoft.com/office/drawing/2014/main" id="{ABA3F008-D35A-3344-AE9B-985B191CD41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9B80981C-5DF8-8A44-871A-76578F68D6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811450F3-31D3-204D-B370-675D8DEBAA5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8AF6519-9948-BD4F-9BDE-BF2FE27174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5" name="Group 154">
            <a:extLst>
              <a:ext uri="{FF2B5EF4-FFF2-40B4-BE49-F238E27FC236}">
                <a16:creationId xmlns:a16="http://schemas.microsoft.com/office/drawing/2014/main" id="{D553E004-5B76-CE49-82A8-228403BC57E9}"/>
              </a:ext>
            </a:extLst>
          </p:cNvPr>
          <p:cNvGrpSpPr/>
          <p:nvPr/>
        </p:nvGrpSpPr>
        <p:grpSpPr>
          <a:xfrm>
            <a:off x="10600954" y="2126673"/>
            <a:ext cx="353678" cy="198344"/>
            <a:chOff x="7493876" y="2774731"/>
            <a:chExt cx="1481958" cy="894622"/>
          </a:xfrm>
        </p:grpSpPr>
        <p:sp>
          <p:nvSpPr>
            <p:cNvPr id="156" name="Freeform 155">
              <a:extLst>
                <a:ext uri="{FF2B5EF4-FFF2-40B4-BE49-F238E27FC236}">
                  <a16:creationId xmlns:a16="http://schemas.microsoft.com/office/drawing/2014/main" id="{80D1B1C3-E533-0648-A8F6-501D4123A9C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7" name="Oval 156">
              <a:extLst>
                <a:ext uri="{FF2B5EF4-FFF2-40B4-BE49-F238E27FC236}">
                  <a16:creationId xmlns:a16="http://schemas.microsoft.com/office/drawing/2014/main" id="{3F68FB3F-D92E-ED44-AFF7-CC7359337C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8" name="Group 157">
              <a:extLst>
                <a:ext uri="{FF2B5EF4-FFF2-40B4-BE49-F238E27FC236}">
                  <a16:creationId xmlns:a16="http://schemas.microsoft.com/office/drawing/2014/main" id="{4166E5B1-FD06-CF4F-BE46-0665B6C44065}"/>
                </a:ext>
              </a:extLst>
            </p:cNvPr>
            <p:cNvGrpSpPr/>
            <p:nvPr/>
          </p:nvGrpSpPr>
          <p:grpSpPr>
            <a:xfrm>
              <a:off x="7713663" y="2848339"/>
              <a:ext cx="1042107" cy="425543"/>
              <a:chOff x="7786941" y="2884917"/>
              <a:chExt cx="897649" cy="353919"/>
            </a:xfrm>
          </p:grpSpPr>
          <p:sp>
            <p:nvSpPr>
              <p:cNvPr id="159" name="Freeform 158">
                <a:extLst>
                  <a:ext uri="{FF2B5EF4-FFF2-40B4-BE49-F238E27FC236}">
                    <a16:creationId xmlns:a16="http://schemas.microsoft.com/office/drawing/2014/main" id="{6EED667D-92E4-684F-8131-08EE73D786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173F21E0-20AE-3947-B3A9-DCB066F95B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90BCAD6D-9742-A743-AF6C-AA4C11DF2F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D15CCA2D-FF07-7E49-AFAC-41F608FBA3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0BBFA4F2-6DC5-6246-AC0D-A5B6362510CA}"/>
              </a:ext>
            </a:extLst>
          </p:cNvPr>
          <p:cNvGrpSpPr/>
          <p:nvPr/>
        </p:nvGrpSpPr>
        <p:grpSpPr>
          <a:xfrm>
            <a:off x="10717565" y="1621269"/>
            <a:ext cx="353678" cy="198344"/>
            <a:chOff x="7493876" y="2774731"/>
            <a:chExt cx="1481958" cy="894622"/>
          </a:xfrm>
        </p:grpSpPr>
        <p:sp>
          <p:nvSpPr>
            <p:cNvPr id="164" name="Freeform 163">
              <a:extLst>
                <a:ext uri="{FF2B5EF4-FFF2-40B4-BE49-F238E27FC236}">
                  <a16:creationId xmlns:a16="http://schemas.microsoft.com/office/drawing/2014/main" id="{9E6389F9-EE6B-CF41-87B2-6FEC736C1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5" name="Oval 164">
              <a:extLst>
                <a:ext uri="{FF2B5EF4-FFF2-40B4-BE49-F238E27FC236}">
                  <a16:creationId xmlns:a16="http://schemas.microsoft.com/office/drawing/2014/main" id="{76CEA600-9F29-9443-ADED-51B00EDB37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6" name="Group 165">
              <a:extLst>
                <a:ext uri="{FF2B5EF4-FFF2-40B4-BE49-F238E27FC236}">
                  <a16:creationId xmlns:a16="http://schemas.microsoft.com/office/drawing/2014/main" id="{5E8A275D-4224-6C4E-8C9F-80FCD44EE50C}"/>
                </a:ext>
              </a:extLst>
            </p:cNvPr>
            <p:cNvGrpSpPr/>
            <p:nvPr/>
          </p:nvGrpSpPr>
          <p:grpSpPr>
            <a:xfrm>
              <a:off x="7713663" y="2848339"/>
              <a:ext cx="1042107" cy="425543"/>
              <a:chOff x="7786941" y="2884917"/>
              <a:chExt cx="897649" cy="353919"/>
            </a:xfrm>
          </p:grpSpPr>
          <p:sp>
            <p:nvSpPr>
              <p:cNvPr id="167" name="Freeform 166">
                <a:extLst>
                  <a:ext uri="{FF2B5EF4-FFF2-40B4-BE49-F238E27FC236}">
                    <a16:creationId xmlns:a16="http://schemas.microsoft.com/office/drawing/2014/main" id="{157952CE-D220-6342-A756-6FC7F0E68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F1725E00-636B-DF42-935F-85B23C81F9E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9F692ABC-0305-A843-A220-05CFCA15005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0" name="Freeform 169">
                <a:extLst>
                  <a:ext uri="{FF2B5EF4-FFF2-40B4-BE49-F238E27FC236}">
                    <a16:creationId xmlns:a16="http://schemas.microsoft.com/office/drawing/2014/main" id="{4119B6AB-B752-5F42-A59E-D0238D4845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1" name="Group 170">
            <a:extLst>
              <a:ext uri="{FF2B5EF4-FFF2-40B4-BE49-F238E27FC236}">
                <a16:creationId xmlns:a16="http://schemas.microsoft.com/office/drawing/2014/main" id="{02AC74F3-7F15-D34A-9BA0-F4EC124FA78B}"/>
              </a:ext>
            </a:extLst>
          </p:cNvPr>
          <p:cNvGrpSpPr/>
          <p:nvPr/>
        </p:nvGrpSpPr>
        <p:grpSpPr>
          <a:xfrm>
            <a:off x="10053866" y="2174871"/>
            <a:ext cx="353678" cy="198344"/>
            <a:chOff x="7493876" y="2774731"/>
            <a:chExt cx="1481958" cy="894622"/>
          </a:xfrm>
        </p:grpSpPr>
        <p:sp>
          <p:nvSpPr>
            <p:cNvPr id="172" name="Freeform 171">
              <a:extLst>
                <a:ext uri="{FF2B5EF4-FFF2-40B4-BE49-F238E27FC236}">
                  <a16:creationId xmlns:a16="http://schemas.microsoft.com/office/drawing/2014/main" id="{E16EDB01-D80B-594C-BC98-877D41E0F7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3" name="Oval 172">
              <a:extLst>
                <a:ext uri="{FF2B5EF4-FFF2-40B4-BE49-F238E27FC236}">
                  <a16:creationId xmlns:a16="http://schemas.microsoft.com/office/drawing/2014/main" id="{1036E018-AA0D-3B41-B308-80EC3DDB6E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4" name="Group 173">
              <a:extLst>
                <a:ext uri="{FF2B5EF4-FFF2-40B4-BE49-F238E27FC236}">
                  <a16:creationId xmlns:a16="http://schemas.microsoft.com/office/drawing/2014/main" id="{F792B572-4770-5640-96DE-FC5DD4403375}"/>
                </a:ext>
              </a:extLst>
            </p:cNvPr>
            <p:cNvGrpSpPr/>
            <p:nvPr/>
          </p:nvGrpSpPr>
          <p:grpSpPr>
            <a:xfrm>
              <a:off x="7713663" y="2848339"/>
              <a:ext cx="1042107" cy="425543"/>
              <a:chOff x="7786941" y="2884917"/>
              <a:chExt cx="897649" cy="353919"/>
            </a:xfrm>
          </p:grpSpPr>
          <p:sp>
            <p:nvSpPr>
              <p:cNvPr id="175" name="Freeform 174">
                <a:extLst>
                  <a:ext uri="{FF2B5EF4-FFF2-40B4-BE49-F238E27FC236}">
                    <a16:creationId xmlns:a16="http://schemas.microsoft.com/office/drawing/2014/main" id="{0359911B-E2D4-4540-9EDC-0B97BCDA15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0451C2A1-599A-4640-AE3E-2F1FEE23C45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Freeform 176">
                <a:extLst>
                  <a:ext uri="{FF2B5EF4-FFF2-40B4-BE49-F238E27FC236}">
                    <a16:creationId xmlns:a16="http://schemas.microsoft.com/office/drawing/2014/main" id="{A85EFAFD-85B1-A345-B4E1-4ECEBD8958A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Freeform 177">
                <a:extLst>
                  <a:ext uri="{FF2B5EF4-FFF2-40B4-BE49-F238E27FC236}">
                    <a16:creationId xmlns:a16="http://schemas.microsoft.com/office/drawing/2014/main" id="{236EF265-EE83-4742-983C-B66B4F2847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9" name="Group 178">
            <a:extLst>
              <a:ext uri="{FF2B5EF4-FFF2-40B4-BE49-F238E27FC236}">
                <a16:creationId xmlns:a16="http://schemas.microsoft.com/office/drawing/2014/main" id="{2B5330E9-EDFF-0747-B627-EF53456A8B64}"/>
              </a:ext>
            </a:extLst>
          </p:cNvPr>
          <p:cNvGrpSpPr/>
          <p:nvPr/>
        </p:nvGrpSpPr>
        <p:grpSpPr>
          <a:xfrm>
            <a:off x="9570878" y="2907338"/>
            <a:ext cx="367224" cy="240304"/>
            <a:chOff x="7493876" y="2774731"/>
            <a:chExt cx="1481958" cy="894622"/>
          </a:xfrm>
        </p:grpSpPr>
        <p:sp>
          <p:nvSpPr>
            <p:cNvPr id="180" name="Freeform 179">
              <a:extLst>
                <a:ext uri="{FF2B5EF4-FFF2-40B4-BE49-F238E27FC236}">
                  <a16:creationId xmlns:a16="http://schemas.microsoft.com/office/drawing/2014/main" id="{30F39B79-3124-AD4C-8764-BACF029254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1" name="Oval 180">
              <a:extLst>
                <a:ext uri="{FF2B5EF4-FFF2-40B4-BE49-F238E27FC236}">
                  <a16:creationId xmlns:a16="http://schemas.microsoft.com/office/drawing/2014/main" id="{6D3A5C65-5135-3E43-BC9C-26B221D2BD6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2" name="Group 181">
              <a:extLst>
                <a:ext uri="{FF2B5EF4-FFF2-40B4-BE49-F238E27FC236}">
                  <a16:creationId xmlns:a16="http://schemas.microsoft.com/office/drawing/2014/main" id="{D5A79E7B-CEC1-8147-A15D-D64398288088}"/>
                </a:ext>
              </a:extLst>
            </p:cNvPr>
            <p:cNvGrpSpPr/>
            <p:nvPr/>
          </p:nvGrpSpPr>
          <p:grpSpPr>
            <a:xfrm>
              <a:off x="7713663" y="2848339"/>
              <a:ext cx="1042107" cy="425543"/>
              <a:chOff x="7786941" y="2884917"/>
              <a:chExt cx="897649" cy="353919"/>
            </a:xfrm>
          </p:grpSpPr>
          <p:sp>
            <p:nvSpPr>
              <p:cNvPr id="183" name="Freeform 182">
                <a:extLst>
                  <a:ext uri="{FF2B5EF4-FFF2-40B4-BE49-F238E27FC236}">
                    <a16:creationId xmlns:a16="http://schemas.microsoft.com/office/drawing/2014/main" id="{2BD3E2AF-CDD9-9246-84EF-6B3C998B708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F3B7C4EC-0B9B-9C4B-8DCA-B05AB189E23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76B3FF2-DB28-5345-9F37-DA5FB92C60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6" name="Freeform 185">
                <a:extLst>
                  <a:ext uri="{FF2B5EF4-FFF2-40B4-BE49-F238E27FC236}">
                    <a16:creationId xmlns:a16="http://schemas.microsoft.com/office/drawing/2014/main" id="{ABE65594-F638-E64C-8962-1496FE7877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7" name="Group 186">
            <a:extLst>
              <a:ext uri="{FF2B5EF4-FFF2-40B4-BE49-F238E27FC236}">
                <a16:creationId xmlns:a16="http://schemas.microsoft.com/office/drawing/2014/main" id="{00B62598-D40E-DA41-9BA7-786371172FE5}"/>
              </a:ext>
            </a:extLst>
          </p:cNvPr>
          <p:cNvGrpSpPr/>
          <p:nvPr/>
        </p:nvGrpSpPr>
        <p:grpSpPr>
          <a:xfrm>
            <a:off x="10448999" y="3505631"/>
            <a:ext cx="353678" cy="198344"/>
            <a:chOff x="7493876" y="2774731"/>
            <a:chExt cx="1481958" cy="894622"/>
          </a:xfrm>
        </p:grpSpPr>
        <p:sp>
          <p:nvSpPr>
            <p:cNvPr id="188" name="Freeform 187">
              <a:extLst>
                <a:ext uri="{FF2B5EF4-FFF2-40B4-BE49-F238E27FC236}">
                  <a16:creationId xmlns:a16="http://schemas.microsoft.com/office/drawing/2014/main" id="{6021AAD8-BCF9-7A4A-9F26-42F18CC934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9" name="Oval 188">
              <a:extLst>
                <a:ext uri="{FF2B5EF4-FFF2-40B4-BE49-F238E27FC236}">
                  <a16:creationId xmlns:a16="http://schemas.microsoft.com/office/drawing/2014/main" id="{8F43CCF6-ACD4-5147-B888-B61AD42957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0" name="Group 189">
              <a:extLst>
                <a:ext uri="{FF2B5EF4-FFF2-40B4-BE49-F238E27FC236}">
                  <a16:creationId xmlns:a16="http://schemas.microsoft.com/office/drawing/2014/main" id="{21651EE2-1E07-B94C-ACE2-BD7C4F4DA18F}"/>
                </a:ext>
              </a:extLst>
            </p:cNvPr>
            <p:cNvGrpSpPr/>
            <p:nvPr/>
          </p:nvGrpSpPr>
          <p:grpSpPr>
            <a:xfrm>
              <a:off x="7713663" y="2848339"/>
              <a:ext cx="1042107" cy="425543"/>
              <a:chOff x="7786941" y="2884917"/>
              <a:chExt cx="897649" cy="353919"/>
            </a:xfrm>
          </p:grpSpPr>
          <p:sp>
            <p:nvSpPr>
              <p:cNvPr id="191" name="Freeform 190">
                <a:extLst>
                  <a:ext uri="{FF2B5EF4-FFF2-40B4-BE49-F238E27FC236}">
                    <a16:creationId xmlns:a16="http://schemas.microsoft.com/office/drawing/2014/main" id="{A13A50ED-8A30-144A-9FCA-F6AF66BAB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EFDF9400-03D5-6C49-A330-85A392376C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3" name="Freeform 192">
                <a:extLst>
                  <a:ext uri="{FF2B5EF4-FFF2-40B4-BE49-F238E27FC236}">
                    <a16:creationId xmlns:a16="http://schemas.microsoft.com/office/drawing/2014/main" id="{F8DAD1FD-BE68-2948-B3F0-3E991157150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518751B6-2900-7045-AAFF-75CBB79B60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5" name="Group 194">
            <a:extLst>
              <a:ext uri="{FF2B5EF4-FFF2-40B4-BE49-F238E27FC236}">
                <a16:creationId xmlns:a16="http://schemas.microsoft.com/office/drawing/2014/main" id="{2AEAE14E-5721-E24F-A796-AF18CA4785D5}"/>
              </a:ext>
            </a:extLst>
          </p:cNvPr>
          <p:cNvGrpSpPr/>
          <p:nvPr/>
        </p:nvGrpSpPr>
        <p:grpSpPr>
          <a:xfrm>
            <a:off x="10999722" y="3882431"/>
            <a:ext cx="228295" cy="120400"/>
            <a:chOff x="7493876" y="2774731"/>
            <a:chExt cx="1481958" cy="894622"/>
          </a:xfrm>
        </p:grpSpPr>
        <p:sp>
          <p:nvSpPr>
            <p:cNvPr id="196" name="Freeform 195">
              <a:extLst>
                <a:ext uri="{FF2B5EF4-FFF2-40B4-BE49-F238E27FC236}">
                  <a16:creationId xmlns:a16="http://schemas.microsoft.com/office/drawing/2014/main" id="{CAA55824-11B1-CA4B-8903-9B33C1A7C2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7" name="Oval 196">
              <a:extLst>
                <a:ext uri="{FF2B5EF4-FFF2-40B4-BE49-F238E27FC236}">
                  <a16:creationId xmlns:a16="http://schemas.microsoft.com/office/drawing/2014/main" id="{35F1BF45-FD77-9C4F-8E5D-A169B6235F9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8" name="Group 197">
              <a:extLst>
                <a:ext uri="{FF2B5EF4-FFF2-40B4-BE49-F238E27FC236}">
                  <a16:creationId xmlns:a16="http://schemas.microsoft.com/office/drawing/2014/main" id="{CDC55E1F-BD25-644E-9AB3-7B5B06FF0206}"/>
                </a:ext>
              </a:extLst>
            </p:cNvPr>
            <p:cNvGrpSpPr/>
            <p:nvPr/>
          </p:nvGrpSpPr>
          <p:grpSpPr>
            <a:xfrm>
              <a:off x="7713663" y="2848339"/>
              <a:ext cx="1042107" cy="425543"/>
              <a:chOff x="7786941" y="2884917"/>
              <a:chExt cx="897649" cy="353919"/>
            </a:xfrm>
          </p:grpSpPr>
          <p:sp>
            <p:nvSpPr>
              <p:cNvPr id="199" name="Freeform 198">
                <a:extLst>
                  <a:ext uri="{FF2B5EF4-FFF2-40B4-BE49-F238E27FC236}">
                    <a16:creationId xmlns:a16="http://schemas.microsoft.com/office/drawing/2014/main" id="{9BF3F54D-9319-774D-BA3B-607814A7F83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4A4416B5-2DDC-4445-805F-E643A06EA1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578E2B14-D4B8-2F48-8C26-3403D3443A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19A4FCB0-5196-9544-9A9C-65D60E598CF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3" name="Group 202">
            <a:extLst>
              <a:ext uri="{FF2B5EF4-FFF2-40B4-BE49-F238E27FC236}">
                <a16:creationId xmlns:a16="http://schemas.microsoft.com/office/drawing/2014/main" id="{F66312FF-6592-084B-9F5B-06957DADD349}"/>
              </a:ext>
            </a:extLst>
          </p:cNvPr>
          <p:cNvGrpSpPr/>
          <p:nvPr/>
        </p:nvGrpSpPr>
        <p:grpSpPr>
          <a:xfrm>
            <a:off x="7512814" y="1869919"/>
            <a:ext cx="534987" cy="407988"/>
            <a:chOff x="7432700" y="2327293"/>
            <a:chExt cx="534987" cy="407988"/>
          </a:xfrm>
        </p:grpSpPr>
        <p:pic>
          <p:nvPicPr>
            <p:cNvPr id="204" name="Picture 1017" descr="antenna_stylized">
              <a:extLst>
                <a:ext uri="{FF2B5EF4-FFF2-40B4-BE49-F238E27FC236}">
                  <a16:creationId xmlns:a16="http://schemas.microsoft.com/office/drawing/2014/main" id="{0D4A2309-AAED-2C48-A418-D03CB0001F8C}"/>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1018" descr="laptop_keyboard">
              <a:extLst>
                <a:ext uri="{FF2B5EF4-FFF2-40B4-BE49-F238E27FC236}">
                  <a16:creationId xmlns:a16="http://schemas.microsoft.com/office/drawing/2014/main" id="{46CD79A2-426F-8F45-92D1-0968B698AC9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19">
              <a:extLst>
                <a:ext uri="{FF2B5EF4-FFF2-40B4-BE49-F238E27FC236}">
                  <a16:creationId xmlns:a16="http://schemas.microsoft.com/office/drawing/2014/main" id="{35B7582C-3157-594E-9B4D-8B43466950E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7" name="Picture 1020" descr="screen">
              <a:extLst>
                <a:ext uri="{FF2B5EF4-FFF2-40B4-BE49-F238E27FC236}">
                  <a16:creationId xmlns:a16="http://schemas.microsoft.com/office/drawing/2014/main" id="{70049DA6-6492-2A45-AD5C-2D64A84365BE}"/>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8" name="Freeform 1021">
              <a:extLst>
                <a:ext uri="{FF2B5EF4-FFF2-40B4-BE49-F238E27FC236}">
                  <a16:creationId xmlns:a16="http://schemas.microsoft.com/office/drawing/2014/main" id="{3B28293C-D483-A943-9B11-E29DBBA5B9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Freeform 1022">
              <a:extLst>
                <a:ext uri="{FF2B5EF4-FFF2-40B4-BE49-F238E27FC236}">
                  <a16:creationId xmlns:a16="http://schemas.microsoft.com/office/drawing/2014/main" id="{861B393C-154B-8D45-8CF1-3817B8627E76}"/>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1023">
              <a:extLst>
                <a:ext uri="{FF2B5EF4-FFF2-40B4-BE49-F238E27FC236}">
                  <a16:creationId xmlns:a16="http://schemas.microsoft.com/office/drawing/2014/main" id="{0B63C9C2-674C-D944-8A4D-2C82246561ED}"/>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24">
              <a:extLst>
                <a:ext uri="{FF2B5EF4-FFF2-40B4-BE49-F238E27FC236}">
                  <a16:creationId xmlns:a16="http://schemas.microsoft.com/office/drawing/2014/main" id="{A2F9EB18-B241-7741-A387-8AD6E2A5FF6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2" name="Freeform 1025">
              <a:extLst>
                <a:ext uri="{FF2B5EF4-FFF2-40B4-BE49-F238E27FC236}">
                  <a16:creationId xmlns:a16="http://schemas.microsoft.com/office/drawing/2014/main" id="{A5AFAB36-089A-F246-ADED-53137F1702D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3" name="Freeform 1026">
              <a:extLst>
                <a:ext uri="{FF2B5EF4-FFF2-40B4-BE49-F238E27FC236}">
                  <a16:creationId xmlns:a16="http://schemas.microsoft.com/office/drawing/2014/main" id="{FF109530-217D-9D4E-81DB-6B3046B18EF4}"/>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 name="Group 1027">
              <a:extLst>
                <a:ext uri="{FF2B5EF4-FFF2-40B4-BE49-F238E27FC236}">
                  <a16:creationId xmlns:a16="http://schemas.microsoft.com/office/drawing/2014/main" id="{B4933AB6-F567-0B4F-98D5-E7B82E998AEA}"/>
                </a:ext>
              </a:extLst>
            </p:cNvPr>
            <p:cNvGrpSpPr>
              <a:grpSpLocks/>
            </p:cNvGrpSpPr>
            <p:nvPr/>
          </p:nvGrpSpPr>
          <p:grpSpPr bwMode="auto">
            <a:xfrm>
              <a:off x="7594735" y="2642220"/>
              <a:ext cx="98740" cy="36846"/>
              <a:chOff x="1740" y="2642"/>
              <a:chExt cx="752" cy="327"/>
            </a:xfrm>
          </p:grpSpPr>
          <p:sp>
            <p:nvSpPr>
              <p:cNvPr id="221" name="Freeform 1028">
                <a:extLst>
                  <a:ext uri="{FF2B5EF4-FFF2-40B4-BE49-F238E27FC236}">
                    <a16:creationId xmlns:a16="http://schemas.microsoft.com/office/drawing/2014/main" id="{FEB5A1CA-C662-AC42-906E-42FEA801029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1029">
                <a:extLst>
                  <a:ext uri="{FF2B5EF4-FFF2-40B4-BE49-F238E27FC236}">
                    <a16:creationId xmlns:a16="http://schemas.microsoft.com/office/drawing/2014/main" id="{F73B18BC-3775-124A-ABC7-7178BA6868D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Freeform 1030">
                <a:extLst>
                  <a:ext uri="{FF2B5EF4-FFF2-40B4-BE49-F238E27FC236}">
                    <a16:creationId xmlns:a16="http://schemas.microsoft.com/office/drawing/2014/main" id="{B0CC40EF-A30F-FB4A-A013-445912460EB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Freeform 1031">
                <a:extLst>
                  <a:ext uri="{FF2B5EF4-FFF2-40B4-BE49-F238E27FC236}">
                    <a16:creationId xmlns:a16="http://schemas.microsoft.com/office/drawing/2014/main" id="{695C34A3-04D7-8544-8C39-0FBEB205F30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Freeform 1032">
                <a:extLst>
                  <a:ext uri="{FF2B5EF4-FFF2-40B4-BE49-F238E27FC236}">
                    <a16:creationId xmlns:a16="http://schemas.microsoft.com/office/drawing/2014/main" id="{83AE7D29-720B-854B-B4F9-BC9FBE8B89F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6" name="Freeform 1033">
                <a:extLst>
                  <a:ext uri="{FF2B5EF4-FFF2-40B4-BE49-F238E27FC236}">
                    <a16:creationId xmlns:a16="http://schemas.microsoft.com/office/drawing/2014/main" id="{404B1EF4-0053-644A-AAF0-66FB16735A4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 name="Freeform 1034">
              <a:extLst>
                <a:ext uri="{FF2B5EF4-FFF2-40B4-BE49-F238E27FC236}">
                  <a16:creationId xmlns:a16="http://schemas.microsoft.com/office/drawing/2014/main" id="{7F7F78D2-EE09-EF4B-BE89-EC511B47A1DB}"/>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6" name="Freeform 1035">
              <a:extLst>
                <a:ext uri="{FF2B5EF4-FFF2-40B4-BE49-F238E27FC236}">
                  <a16:creationId xmlns:a16="http://schemas.microsoft.com/office/drawing/2014/main" id="{6ED22B39-55F8-254F-B260-10B9358A159C}"/>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36">
              <a:extLst>
                <a:ext uri="{FF2B5EF4-FFF2-40B4-BE49-F238E27FC236}">
                  <a16:creationId xmlns:a16="http://schemas.microsoft.com/office/drawing/2014/main" id="{519FDAB7-8F2B-D540-87B8-EBC39983723D}"/>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7">
              <a:extLst>
                <a:ext uri="{FF2B5EF4-FFF2-40B4-BE49-F238E27FC236}">
                  <a16:creationId xmlns:a16="http://schemas.microsoft.com/office/drawing/2014/main" id="{0FDDEC0B-D787-B543-B9C8-713981CB2B8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9" name="Freeform 1038">
              <a:extLst>
                <a:ext uri="{FF2B5EF4-FFF2-40B4-BE49-F238E27FC236}">
                  <a16:creationId xmlns:a16="http://schemas.microsoft.com/office/drawing/2014/main" id="{9ED25421-8538-254C-93C7-149B971AD72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39">
              <a:extLst>
                <a:ext uri="{FF2B5EF4-FFF2-40B4-BE49-F238E27FC236}">
                  <a16:creationId xmlns:a16="http://schemas.microsoft.com/office/drawing/2014/main" id="{539798D0-719C-DD47-AE49-D9B557B94FC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7" name="Group 226">
            <a:extLst>
              <a:ext uri="{FF2B5EF4-FFF2-40B4-BE49-F238E27FC236}">
                <a16:creationId xmlns:a16="http://schemas.microsoft.com/office/drawing/2014/main" id="{C9E92DFA-701B-E444-963E-738F29287753}"/>
              </a:ext>
            </a:extLst>
          </p:cNvPr>
          <p:cNvGrpSpPr/>
          <p:nvPr/>
        </p:nvGrpSpPr>
        <p:grpSpPr>
          <a:xfrm>
            <a:off x="8711521" y="1833033"/>
            <a:ext cx="530702" cy="478009"/>
            <a:chOff x="8631407" y="2290407"/>
            <a:chExt cx="530702" cy="478009"/>
          </a:xfrm>
        </p:grpSpPr>
        <p:pic>
          <p:nvPicPr>
            <p:cNvPr id="228" name="Picture 568" descr="light2.png">
              <a:extLst>
                <a:ext uri="{FF2B5EF4-FFF2-40B4-BE49-F238E27FC236}">
                  <a16:creationId xmlns:a16="http://schemas.microsoft.com/office/drawing/2014/main" id="{FC493893-8A11-354F-BABD-C11607E82D0F}"/>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9" name="Picture 1017" descr="antenna_stylized">
              <a:extLst>
                <a:ext uri="{FF2B5EF4-FFF2-40B4-BE49-F238E27FC236}">
                  <a16:creationId xmlns:a16="http://schemas.microsoft.com/office/drawing/2014/main" id="{58F4A529-12FB-E644-9930-FD20F449E67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0" name="Group 229">
            <a:extLst>
              <a:ext uri="{FF2B5EF4-FFF2-40B4-BE49-F238E27FC236}">
                <a16:creationId xmlns:a16="http://schemas.microsoft.com/office/drawing/2014/main" id="{69382BE4-EA07-E549-B2F9-9FD19BF88E60}"/>
              </a:ext>
            </a:extLst>
          </p:cNvPr>
          <p:cNvGrpSpPr/>
          <p:nvPr/>
        </p:nvGrpSpPr>
        <p:grpSpPr>
          <a:xfrm>
            <a:off x="8573279" y="1572430"/>
            <a:ext cx="849312" cy="226109"/>
            <a:chOff x="8493165" y="2029804"/>
            <a:chExt cx="849312" cy="226109"/>
          </a:xfrm>
        </p:grpSpPr>
        <p:pic>
          <p:nvPicPr>
            <p:cNvPr id="231" name="Picture 603" descr="car_icon_small">
              <a:extLst>
                <a:ext uri="{FF2B5EF4-FFF2-40B4-BE49-F238E27FC236}">
                  <a16:creationId xmlns:a16="http://schemas.microsoft.com/office/drawing/2014/main" id="{3367712F-9E5F-1447-9EEE-B0A9252E5B3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2" name="Picture 1017" descr="antenna_stylized">
              <a:extLst>
                <a:ext uri="{FF2B5EF4-FFF2-40B4-BE49-F238E27FC236}">
                  <a16:creationId xmlns:a16="http://schemas.microsoft.com/office/drawing/2014/main" id="{7BB610B1-0C85-3845-80DE-4F600834EEB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3" name="Group 232">
            <a:extLst>
              <a:ext uri="{FF2B5EF4-FFF2-40B4-BE49-F238E27FC236}">
                <a16:creationId xmlns:a16="http://schemas.microsoft.com/office/drawing/2014/main" id="{3338FA73-5831-8048-9F9F-83E195D5716B}"/>
              </a:ext>
            </a:extLst>
          </p:cNvPr>
          <p:cNvGrpSpPr/>
          <p:nvPr/>
        </p:nvGrpSpPr>
        <p:grpSpPr>
          <a:xfrm>
            <a:off x="7567258" y="2838730"/>
            <a:ext cx="857739" cy="583764"/>
            <a:chOff x="7487144" y="3296104"/>
            <a:chExt cx="857739" cy="583764"/>
          </a:xfrm>
        </p:grpSpPr>
        <p:grpSp>
          <p:nvGrpSpPr>
            <p:cNvPr id="234" name="Group 233">
              <a:extLst>
                <a:ext uri="{FF2B5EF4-FFF2-40B4-BE49-F238E27FC236}">
                  <a16:creationId xmlns:a16="http://schemas.microsoft.com/office/drawing/2014/main" id="{4D04C3AF-A6A0-3543-9CEC-C36594B3C98A}"/>
                </a:ext>
              </a:extLst>
            </p:cNvPr>
            <p:cNvGrpSpPr/>
            <p:nvPr/>
          </p:nvGrpSpPr>
          <p:grpSpPr>
            <a:xfrm>
              <a:off x="7487144" y="3389820"/>
              <a:ext cx="350807" cy="305517"/>
              <a:chOff x="7487144" y="3389820"/>
              <a:chExt cx="350807" cy="305517"/>
            </a:xfrm>
          </p:grpSpPr>
          <p:pic>
            <p:nvPicPr>
              <p:cNvPr id="241" name="Picture 1115" descr="antenna_stylized">
                <a:extLst>
                  <a:ext uri="{FF2B5EF4-FFF2-40B4-BE49-F238E27FC236}">
                    <a16:creationId xmlns:a16="http://schemas.microsoft.com/office/drawing/2014/main" id="{3A4BE67F-53F2-2249-9275-9C6A0F0AB04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1116" descr="laptop_keyboard">
                <a:extLst>
                  <a:ext uri="{FF2B5EF4-FFF2-40B4-BE49-F238E27FC236}">
                    <a16:creationId xmlns:a16="http://schemas.microsoft.com/office/drawing/2014/main" id="{3032FEAB-62CC-D44F-B823-94A6C314666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7">
                <a:extLst>
                  <a:ext uri="{FF2B5EF4-FFF2-40B4-BE49-F238E27FC236}">
                    <a16:creationId xmlns:a16="http://schemas.microsoft.com/office/drawing/2014/main" id="{FE755B2B-D563-7C44-97D1-A76981535F31}"/>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44" name="Picture 1118" descr="screen">
                <a:extLst>
                  <a:ext uri="{FF2B5EF4-FFF2-40B4-BE49-F238E27FC236}">
                    <a16:creationId xmlns:a16="http://schemas.microsoft.com/office/drawing/2014/main" id="{051B193A-BCF4-3E49-9934-81C4B74B1F45}"/>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Freeform 1119">
                <a:extLst>
                  <a:ext uri="{FF2B5EF4-FFF2-40B4-BE49-F238E27FC236}">
                    <a16:creationId xmlns:a16="http://schemas.microsoft.com/office/drawing/2014/main" id="{818E62C1-0069-EA49-9CF8-45B2D1232F2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120">
                <a:extLst>
                  <a:ext uri="{FF2B5EF4-FFF2-40B4-BE49-F238E27FC236}">
                    <a16:creationId xmlns:a16="http://schemas.microsoft.com/office/drawing/2014/main" id="{84CA5961-4DB4-0D43-B026-C4E984CBEFF8}"/>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121">
                <a:extLst>
                  <a:ext uri="{FF2B5EF4-FFF2-40B4-BE49-F238E27FC236}">
                    <a16:creationId xmlns:a16="http://schemas.microsoft.com/office/drawing/2014/main" id="{E5A969C6-2875-2548-A4E6-D224F70A9F31}"/>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Freeform 1122">
                <a:extLst>
                  <a:ext uri="{FF2B5EF4-FFF2-40B4-BE49-F238E27FC236}">
                    <a16:creationId xmlns:a16="http://schemas.microsoft.com/office/drawing/2014/main" id="{8BC05D01-8EEF-1A49-B84C-FB100CCF5F5C}"/>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Freeform 1123">
                <a:extLst>
                  <a:ext uri="{FF2B5EF4-FFF2-40B4-BE49-F238E27FC236}">
                    <a16:creationId xmlns:a16="http://schemas.microsoft.com/office/drawing/2014/main" id="{C6EECD85-C1CC-2844-A1D5-17790C2760D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Freeform 1124">
                <a:extLst>
                  <a:ext uri="{FF2B5EF4-FFF2-40B4-BE49-F238E27FC236}">
                    <a16:creationId xmlns:a16="http://schemas.microsoft.com/office/drawing/2014/main" id="{F6382FF0-3401-074E-B47F-7092DF234BB4}"/>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51" name="Group 1125">
                <a:extLst>
                  <a:ext uri="{FF2B5EF4-FFF2-40B4-BE49-F238E27FC236}">
                    <a16:creationId xmlns:a16="http://schemas.microsoft.com/office/drawing/2014/main" id="{E6D4326D-E697-EA48-8350-111934936044}"/>
                  </a:ext>
                </a:extLst>
              </p:cNvPr>
              <p:cNvGrpSpPr>
                <a:grpSpLocks/>
              </p:cNvGrpSpPr>
              <p:nvPr/>
            </p:nvGrpSpPr>
            <p:grpSpPr bwMode="auto">
              <a:xfrm>
                <a:off x="7593395" y="3625649"/>
                <a:ext cx="64747" cy="27592"/>
                <a:chOff x="1740" y="2642"/>
                <a:chExt cx="752" cy="327"/>
              </a:xfrm>
            </p:grpSpPr>
            <p:sp>
              <p:nvSpPr>
                <p:cNvPr id="258" name="Freeform 1126">
                  <a:extLst>
                    <a:ext uri="{FF2B5EF4-FFF2-40B4-BE49-F238E27FC236}">
                      <a16:creationId xmlns:a16="http://schemas.microsoft.com/office/drawing/2014/main" id="{CEA1DD05-B803-9149-AF2B-DB014532078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127">
                  <a:extLst>
                    <a:ext uri="{FF2B5EF4-FFF2-40B4-BE49-F238E27FC236}">
                      <a16:creationId xmlns:a16="http://schemas.microsoft.com/office/drawing/2014/main" id="{F8B395FE-C4ED-884D-BFD7-F2220E456064}"/>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0" name="Freeform 1128">
                  <a:extLst>
                    <a:ext uri="{FF2B5EF4-FFF2-40B4-BE49-F238E27FC236}">
                      <a16:creationId xmlns:a16="http://schemas.microsoft.com/office/drawing/2014/main" id="{9FD2580F-A3F6-F947-9B0C-25EC879AFC9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1129">
                  <a:extLst>
                    <a:ext uri="{FF2B5EF4-FFF2-40B4-BE49-F238E27FC236}">
                      <a16:creationId xmlns:a16="http://schemas.microsoft.com/office/drawing/2014/main" id="{46294FED-2DBE-0B42-9E0D-59575DF518B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130">
                  <a:extLst>
                    <a:ext uri="{FF2B5EF4-FFF2-40B4-BE49-F238E27FC236}">
                      <a16:creationId xmlns:a16="http://schemas.microsoft.com/office/drawing/2014/main" id="{B4090839-1A64-1D44-AC50-B3691212F29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131">
                  <a:extLst>
                    <a:ext uri="{FF2B5EF4-FFF2-40B4-BE49-F238E27FC236}">
                      <a16:creationId xmlns:a16="http://schemas.microsoft.com/office/drawing/2014/main" id="{3075A43B-D07B-0840-9FBC-ED066A735E7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2" name="Freeform 1132">
                <a:extLst>
                  <a:ext uri="{FF2B5EF4-FFF2-40B4-BE49-F238E27FC236}">
                    <a16:creationId xmlns:a16="http://schemas.microsoft.com/office/drawing/2014/main" id="{02E935B0-131B-B748-90DC-BF9EAF226BC4}"/>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133">
                <a:extLst>
                  <a:ext uri="{FF2B5EF4-FFF2-40B4-BE49-F238E27FC236}">
                    <a16:creationId xmlns:a16="http://schemas.microsoft.com/office/drawing/2014/main" id="{1E123A3E-CC3F-5C47-B1F2-2171D77F69E0}"/>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Freeform 1134">
                <a:extLst>
                  <a:ext uri="{FF2B5EF4-FFF2-40B4-BE49-F238E27FC236}">
                    <a16:creationId xmlns:a16="http://schemas.microsoft.com/office/drawing/2014/main" id="{AECD52AE-3551-654E-880E-D3640BE646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135">
                <a:extLst>
                  <a:ext uri="{FF2B5EF4-FFF2-40B4-BE49-F238E27FC236}">
                    <a16:creationId xmlns:a16="http://schemas.microsoft.com/office/drawing/2014/main" id="{512F9E97-47EA-8542-92DD-7DE8CE7E8DD3}"/>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136">
                <a:extLst>
                  <a:ext uri="{FF2B5EF4-FFF2-40B4-BE49-F238E27FC236}">
                    <a16:creationId xmlns:a16="http://schemas.microsoft.com/office/drawing/2014/main" id="{A1F34E8B-7018-7048-B4A5-23A7F6E4F617}"/>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137">
                <a:extLst>
                  <a:ext uri="{FF2B5EF4-FFF2-40B4-BE49-F238E27FC236}">
                    <a16:creationId xmlns:a16="http://schemas.microsoft.com/office/drawing/2014/main" id="{6D462AFA-A931-3147-A9B9-EF6BBBA6F28F}"/>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5" name="Group 1139">
              <a:extLst>
                <a:ext uri="{FF2B5EF4-FFF2-40B4-BE49-F238E27FC236}">
                  <a16:creationId xmlns:a16="http://schemas.microsoft.com/office/drawing/2014/main" id="{A492659A-25BB-7D42-8237-FFD058C1C230}"/>
                </a:ext>
              </a:extLst>
            </p:cNvPr>
            <p:cNvGrpSpPr>
              <a:grpSpLocks/>
            </p:cNvGrpSpPr>
            <p:nvPr/>
          </p:nvGrpSpPr>
          <p:grpSpPr bwMode="auto">
            <a:xfrm flipH="1">
              <a:off x="7985622" y="3537823"/>
              <a:ext cx="359261" cy="342045"/>
              <a:chOff x="2839" y="3501"/>
              <a:chExt cx="755" cy="803"/>
            </a:xfrm>
          </p:grpSpPr>
          <p:pic>
            <p:nvPicPr>
              <p:cNvPr id="239" name="Picture 1140" descr="desktop_computer_stylized_medium">
                <a:extLst>
                  <a:ext uri="{FF2B5EF4-FFF2-40B4-BE49-F238E27FC236}">
                    <a16:creationId xmlns:a16="http://schemas.microsoft.com/office/drawing/2014/main" id="{C3134BA7-C49F-3D41-A8CD-0BF47D59120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0" name="Freeform 1141">
                <a:extLst>
                  <a:ext uri="{FF2B5EF4-FFF2-40B4-BE49-F238E27FC236}">
                    <a16:creationId xmlns:a16="http://schemas.microsoft.com/office/drawing/2014/main" id="{0EE3BC06-EEFD-BE47-9337-BCCD121AA74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6" name="Group 235">
              <a:extLst>
                <a:ext uri="{FF2B5EF4-FFF2-40B4-BE49-F238E27FC236}">
                  <a16:creationId xmlns:a16="http://schemas.microsoft.com/office/drawing/2014/main" id="{6E129665-47CD-9244-84D3-9833306DF6CF}"/>
                </a:ext>
              </a:extLst>
            </p:cNvPr>
            <p:cNvGrpSpPr/>
            <p:nvPr/>
          </p:nvGrpSpPr>
          <p:grpSpPr>
            <a:xfrm>
              <a:off x="7797061" y="3296104"/>
              <a:ext cx="347997" cy="396620"/>
              <a:chOff x="7797061" y="3296104"/>
              <a:chExt cx="347997" cy="396620"/>
            </a:xfrm>
          </p:grpSpPr>
          <p:pic>
            <p:nvPicPr>
              <p:cNvPr id="237" name="Picture 571" descr="fridge2.png">
                <a:extLst>
                  <a:ext uri="{FF2B5EF4-FFF2-40B4-BE49-F238E27FC236}">
                    <a16:creationId xmlns:a16="http://schemas.microsoft.com/office/drawing/2014/main" id="{D6D74BC7-4624-6B47-8BE9-FC2448DEB7A3}"/>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 name="Picture 1115" descr="antenna_stylized">
                <a:extLst>
                  <a:ext uri="{FF2B5EF4-FFF2-40B4-BE49-F238E27FC236}">
                    <a16:creationId xmlns:a16="http://schemas.microsoft.com/office/drawing/2014/main" id="{A2DE5E73-D910-E245-A581-C8152428D7A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4" name="Group 263">
            <a:extLst>
              <a:ext uri="{FF2B5EF4-FFF2-40B4-BE49-F238E27FC236}">
                <a16:creationId xmlns:a16="http://schemas.microsoft.com/office/drawing/2014/main" id="{0A5A480A-A0E9-5B46-8B42-A17922C793B1}"/>
              </a:ext>
            </a:extLst>
          </p:cNvPr>
          <p:cNvGrpSpPr/>
          <p:nvPr/>
        </p:nvGrpSpPr>
        <p:grpSpPr>
          <a:xfrm>
            <a:off x="11138687" y="2941791"/>
            <a:ext cx="518448" cy="1212242"/>
            <a:chOff x="11058573" y="3399165"/>
            <a:chExt cx="518448" cy="1212242"/>
          </a:xfrm>
        </p:grpSpPr>
        <p:grpSp>
          <p:nvGrpSpPr>
            <p:cNvPr id="265" name="Group 264">
              <a:extLst>
                <a:ext uri="{FF2B5EF4-FFF2-40B4-BE49-F238E27FC236}">
                  <a16:creationId xmlns:a16="http://schemas.microsoft.com/office/drawing/2014/main" id="{73C84718-FB33-ED42-88DF-0B1F15F2FD51}"/>
                </a:ext>
              </a:extLst>
            </p:cNvPr>
            <p:cNvGrpSpPr/>
            <p:nvPr/>
          </p:nvGrpSpPr>
          <p:grpSpPr>
            <a:xfrm>
              <a:off x="11087182" y="4159591"/>
              <a:ext cx="489839" cy="451816"/>
              <a:chOff x="5103720" y="2693365"/>
              <a:chExt cx="611650" cy="414788"/>
            </a:xfrm>
          </p:grpSpPr>
          <p:cxnSp>
            <p:nvCxnSpPr>
              <p:cNvPr id="272" name="Straight Connector 271">
                <a:extLst>
                  <a:ext uri="{FF2B5EF4-FFF2-40B4-BE49-F238E27FC236}">
                    <a16:creationId xmlns:a16="http://schemas.microsoft.com/office/drawing/2014/main" id="{67012382-B12D-F844-B7EB-573597A2218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3" name="Group 272">
                <a:extLst>
                  <a:ext uri="{FF2B5EF4-FFF2-40B4-BE49-F238E27FC236}">
                    <a16:creationId xmlns:a16="http://schemas.microsoft.com/office/drawing/2014/main" id="{EA4F63F6-8062-C44D-9090-B18E02E8DAAF}"/>
                  </a:ext>
                </a:extLst>
              </p:cNvPr>
              <p:cNvGrpSpPr/>
              <p:nvPr/>
            </p:nvGrpSpPr>
            <p:grpSpPr>
              <a:xfrm>
                <a:off x="5275406" y="2693365"/>
                <a:ext cx="439964" cy="414788"/>
                <a:chOff x="5275406" y="2711455"/>
                <a:chExt cx="452949" cy="405518"/>
              </a:xfrm>
            </p:grpSpPr>
            <p:pic>
              <p:nvPicPr>
                <p:cNvPr id="274" name="Picture 273" descr="server_rack.png">
                  <a:extLst>
                    <a:ext uri="{FF2B5EF4-FFF2-40B4-BE49-F238E27FC236}">
                      <a16:creationId xmlns:a16="http://schemas.microsoft.com/office/drawing/2014/main" id="{91106E9F-3C67-AA4E-9287-A9EFF36FE394}"/>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5" name="Picture 274" descr="server_rack.png">
                  <a:extLst>
                    <a:ext uri="{FF2B5EF4-FFF2-40B4-BE49-F238E27FC236}">
                      <a16:creationId xmlns:a16="http://schemas.microsoft.com/office/drawing/2014/main" id="{79A4A6A6-5E65-6F46-B7B2-90FD24375E9B}"/>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6" name="Picture 275" descr="server_rack.png">
                  <a:extLst>
                    <a:ext uri="{FF2B5EF4-FFF2-40B4-BE49-F238E27FC236}">
                      <a16:creationId xmlns:a16="http://schemas.microsoft.com/office/drawing/2014/main" id="{3216266F-0267-0840-841D-08502DD91104}"/>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6" name="Group 265">
              <a:extLst>
                <a:ext uri="{FF2B5EF4-FFF2-40B4-BE49-F238E27FC236}">
                  <a16:creationId xmlns:a16="http://schemas.microsoft.com/office/drawing/2014/main" id="{106EB7B9-587B-604A-BB84-21393767F651}"/>
                </a:ext>
              </a:extLst>
            </p:cNvPr>
            <p:cNvGrpSpPr/>
            <p:nvPr/>
          </p:nvGrpSpPr>
          <p:grpSpPr>
            <a:xfrm>
              <a:off x="11058573" y="3399165"/>
              <a:ext cx="423724" cy="405973"/>
              <a:chOff x="5103720" y="2693365"/>
              <a:chExt cx="611650" cy="414788"/>
            </a:xfrm>
          </p:grpSpPr>
          <p:cxnSp>
            <p:nvCxnSpPr>
              <p:cNvPr id="267" name="Straight Connector 266">
                <a:extLst>
                  <a:ext uri="{FF2B5EF4-FFF2-40B4-BE49-F238E27FC236}">
                    <a16:creationId xmlns:a16="http://schemas.microsoft.com/office/drawing/2014/main" id="{2F7016C5-3456-6545-A196-AF5D73FF386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8" name="Group 267">
                <a:extLst>
                  <a:ext uri="{FF2B5EF4-FFF2-40B4-BE49-F238E27FC236}">
                    <a16:creationId xmlns:a16="http://schemas.microsoft.com/office/drawing/2014/main" id="{CFE74420-7287-EB40-B7EE-E554F3965C89}"/>
                  </a:ext>
                </a:extLst>
              </p:cNvPr>
              <p:cNvGrpSpPr/>
              <p:nvPr/>
            </p:nvGrpSpPr>
            <p:grpSpPr>
              <a:xfrm>
                <a:off x="5275406" y="2693365"/>
                <a:ext cx="439964" cy="414788"/>
                <a:chOff x="5275406" y="2711455"/>
                <a:chExt cx="452949" cy="405518"/>
              </a:xfrm>
            </p:grpSpPr>
            <p:pic>
              <p:nvPicPr>
                <p:cNvPr id="269" name="Picture 268" descr="server_rack.png">
                  <a:extLst>
                    <a:ext uri="{FF2B5EF4-FFF2-40B4-BE49-F238E27FC236}">
                      <a16:creationId xmlns:a16="http://schemas.microsoft.com/office/drawing/2014/main" id="{6B281684-A293-474A-A2E6-3B193D839A0C}"/>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0" name="Picture 269" descr="server_rack.png">
                  <a:extLst>
                    <a:ext uri="{FF2B5EF4-FFF2-40B4-BE49-F238E27FC236}">
                      <a16:creationId xmlns:a16="http://schemas.microsoft.com/office/drawing/2014/main" id="{9F75EF01-9A2A-3A49-932A-4C42C719585B}"/>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1" name="Picture 270" descr="server_rack.png">
                  <a:extLst>
                    <a:ext uri="{FF2B5EF4-FFF2-40B4-BE49-F238E27FC236}">
                      <a16:creationId xmlns:a16="http://schemas.microsoft.com/office/drawing/2014/main" id="{446E25FC-31EE-334C-8D4A-FE0F222A8E3F}"/>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7" name="Group 590">
            <a:extLst>
              <a:ext uri="{FF2B5EF4-FFF2-40B4-BE49-F238E27FC236}">
                <a16:creationId xmlns:a16="http://schemas.microsoft.com/office/drawing/2014/main" id="{E519F234-2007-384B-BC1B-5D998EFDC23E}"/>
              </a:ext>
            </a:extLst>
          </p:cNvPr>
          <p:cNvGrpSpPr>
            <a:grpSpLocks/>
          </p:cNvGrpSpPr>
          <p:nvPr/>
        </p:nvGrpSpPr>
        <p:grpSpPr bwMode="auto">
          <a:xfrm flipH="1">
            <a:off x="8054595" y="4413467"/>
            <a:ext cx="345630" cy="320302"/>
            <a:chOff x="2839" y="3501"/>
            <a:chExt cx="755" cy="803"/>
          </a:xfrm>
        </p:grpSpPr>
        <p:pic>
          <p:nvPicPr>
            <p:cNvPr id="278" name="Picture 591" descr="desktop_computer_stylized_medium">
              <a:extLst>
                <a:ext uri="{FF2B5EF4-FFF2-40B4-BE49-F238E27FC236}">
                  <a16:creationId xmlns:a16="http://schemas.microsoft.com/office/drawing/2014/main" id="{33A2ACC8-59B8-BE41-AE95-2FCE8CBFBC3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9" name="Freeform 592">
              <a:extLst>
                <a:ext uri="{FF2B5EF4-FFF2-40B4-BE49-F238E27FC236}">
                  <a16:creationId xmlns:a16="http://schemas.microsoft.com/office/drawing/2014/main" id="{D3941249-0EC2-7F4F-B6DE-853D1B0F58A2}"/>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0" name="Group 1064">
            <a:extLst>
              <a:ext uri="{FF2B5EF4-FFF2-40B4-BE49-F238E27FC236}">
                <a16:creationId xmlns:a16="http://schemas.microsoft.com/office/drawing/2014/main" id="{32873DDE-DE5F-FD44-B451-B2DB0A80F417}"/>
              </a:ext>
            </a:extLst>
          </p:cNvPr>
          <p:cNvGrpSpPr>
            <a:grpSpLocks/>
          </p:cNvGrpSpPr>
          <p:nvPr/>
        </p:nvGrpSpPr>
        <p:grpSpPr bwMode="auto">
          <a:xfrm>
            <a:off x="9275421" y="5366115"/>
            <a:ext cx="310186" cy="307808"/>
            <a:chOff x="877" y="1008"/>
            <a:chExt cx="2747" cy="2591"/>
          </a:xfrm>
        </p:grpSpPr>
        <p:pic>
          <p:nvPicPr>
            <p:cNvPr id="281" name="Picture 1065" descr="antenna_stylized">
              <a:extLst>
                <a:ext uri="{FF2B5EF4-FFF2-40B4-BE49-F238E27FC236}">
                  <a16:creationId xmlns:a16="http://schemas.microsoft.com/office/drawing/2014/main" id="{AE6278DC-71B3-934A-A861-85089C08711D}"/>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2" name="Picture 1066" descr="laptop_keyboard">
              <a:extLst>
                <a:ext uri="{FF2B5EF4-FFF2-40B4-BE49-F238E27FC236}">
                  <a16:creationId xmlns:a16="http://schemas.microsoft.com/office/drawing/2014/main" id="{3FEF45DC-F120-5245-9ABC-6F0D0A2356D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7">
              <a:extLst>
                <a:ext uri="{FF2B5EF4-FFF2-40B4-BE49-F238E27FC236}">
                  <a16:creationId xmlns:a16="http://schemas.microsoft.com/office/drawing/2014/main" id="{8722F022-4F8C-2D45-81ED-EFF0FDD9EA39}"/>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4" name="Picture 1068" descr="screen">
              <a:extLst>
                <a:ext uri="{FF2B5EF4-FFF2-40B4-BE49-F238E27FC236}">
                  <a16:creationId xmlns:a16="http://schemas.microsoft.com/office/drawing/2014/main" id="{204FC4A1-539E-5442-BEC0-E471E14FA69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1069">
              <a:extLst>
                <a:ext uri="{FF2B5EF4-FFF2-40B4-BE49-F238E27FC236}">
                  <a16:creationId xmlns:a16="http://schemas.microsoft.com/office/drawing/2014/main" id="{A1A1347C-9D1F-BA40-834D-25F99853328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1070">
              <a:extLst>
                <a:ext uri="{FF2B5EF4-FFF2-40B4-BE49-F238E27FC236}">
                  <a16:creationId xmlns:a16="http://schemas.microsoft.com/office/drawing/2014/main" id="{5962D35F-879E-2549-AB01-3DB83293FA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Freeform 1071">
              <a:extLst>
                <a:ext uri="{FF2B5EF4-FFF2-40B4-BE49-F238E27FC236}">
                  <a16:creationId xmlns:a16="http://schemas.microsoft.com/office/drawing/2014/main" id="{22F02B8D-E551-4348-96A0-9FA3E305B726}"/>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1072">
              <a:extLst>
                <a:ext uri="{FF2B5EF4-FFF2-40B4-BE49-F238E27FC236}">
                  <a16:creationId xmlns:a16="http://schemas.microsoft.com/office/drawing/2014/main" id="{C526490C-E805-3744-973A-5CC36BB229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9" name="Freeform 1073">
              <a:extLst>
                <a:ext uri="{FF2B5EF4-FFF2-40B4-BE49-F238E27FC236}">
                  <a16:creationId xmlns:a16="http://schemas.microsoft.com/office/drawing/2014/main" id="{7A50B32F-A919-C345-8D9F-670BB4E927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0" name="Freeform 1074">
              <a:extLst>
                <a:ext uri="{FF2B5EF4-FFF2-40B4-BE49-F238E27FC236}">
                  <a16:creationId xmlns:a16="http://schemas.microsoft.com/office/drawing/2014/main" id="{0175EDC4-A636-8E46-AE82-E96C1601BB0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1" name="Group 1075">
              <a:extLst>
                <a:ext uri="{FF2B5EF4-FFF2-40B4-BE49-F238E27FC236}">
                  <a16:creationId xmlns:a16="http://schemas.microsoft.com/office/drawing/2014/main" id="{0DFAC9F2-BFCA-0847-8353-C8E921686F42}"/>
                </a:ext>
              </a:extLst>
            </p:cNvPr>
            <p:cNvGrpSpPr>
              <a:grpSpLocks/>
            </p:cNvGrpSpPr>
            <p:nvPr/>
          </p:nvGrpSpPr>
          <p:grpSpPr bwMode="auto">
            <a:xfrm>
              <a:off x="1709" y="3008"/>
              <a:ext cx="507" cy="234"/>
              <a:chOff x="1740" y="2642"/>
              <a:chExt cx="752" cy="327"/>
            </a:xfrm>
          </p:grpSpPr>
          <p:sp>
            <p:nvSpPr>
              <p:cNvPr id="298" name="Freeform 1076">
                <a:extLst>
                  <a:ext uri="{FF2B5EF4-FFF2-40B4-BE49-F238E27FC236}">
                    <a16:creationId xmlns:a16="http://schemas.microsoft.com/office/drawing/2014/main" id="{850E3FFA-D3FE-4A46-89D2-C6682C4DE91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077">
                <a:extLst>
                  <a:ext uri="{FF2B5EF4-FFF2-40B4-BE49-F238E27FC236}">
                    <a16:creationId xmlns:a16="http://schemas.microsoft.com/office/drawing/2014/main" id="{802EE040-A819-9640-B947-1A1395BEF3A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078">
                <a:extLst>
                  <a:ext uri="{FF2B5EF4-FFF2-40B4-BE49-F238E27FC236}">
                    <a16:creationId xmlns:a16="http://schemas.microsoft.com/office/drawing/2014/main" id="{2E6E4ADE-8434-D746-854F-AD5EAF77930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079">
                <a:extLst>
                  <a:ext uri="{FF2B5EF4-FFF2-40B4-BE49-F238E27FC236}">
                    <a16:creationId xmlns:a16="http://schemas.microsoft.com/office/drawing/2014/main" id="{C3433830-574B-834F-8066-2E9F5FD6EF3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080">
                <a:extLst>
                  <a:ext uri="{FF2B5EF4-FFF2-40B4-BE49-F238E27FC236}">
                    <a16:creationId xmlns:a16="http://schemas.microsoft.com/office/drawing/2014/main" id="{E9FF40EC-D904-F941-BD96-FDDB247ACCD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081">
                <a:extLst>
                  <a:ext uri="{FF2B5EF4-FFF2-40B4-BE49-F238E27FC236}">
                    <a16:creationId xmlns:a16="http://schemas.microsoft.com/office/drawing/2014/main" id="{D764A724-F392-9F42-AE28-024E09E62C2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2" name="Freeform 1082">
              <a:extLst>
                <a:ext uri="{FF2B5EF4-FFF2-40B4-BE49-F238E27FC236}">
                  <a16:creationId xmlns:a16="http://schemas.microsoft.com/office/drawing/2014/main" id="{1D359E2D-603D-1C42-AF6A-BFF17122489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083">
              <a:extLst>
                <a:ext uri="{FF2B5EF4-FFF2-40B4-BE49-F238E27FC236}">
                  <a16:creationId xmlns:a16="http://schemas.microsoft.com/office/drawing/2014/main" id="{A7F6435A-5F6F-D04A-9651-135556C9AA8B}"/>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084">
              <a:extLst>
                <a:ext uri="{FF2B5EF4-FFF2-40B4-BE49-F238E27FC236}">
                  <a16:creationId xmlns:a16="http://schemas.microsoft.com/office/drawing/2014/main" id="{7E5560DA-5784-0949-BF64-EED5A85C8B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085">
              <a:extLst>
                <a:ext uri="{FF2B5EF4-FFF2-40B4-BE49-F238E27FC236}">
                  <a16:creationId xmlns:a16="http://schemas.microsoft.com/office/drawing/2014/main" id="{EE37634B-CC1C-B440-AEAB-A81F991F34F5}"/>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086">
              <a:extLst>
                <a:ext uri="{FF2B5EF4-FFF2-40B4-BE49-F238E27FC236}">
                  <a16:creationId xmlns:a16="http://schemas.microsoft.com/office/drawing/2014/main" id="{06E015D5-7D47-FA43-A710-59DE4A76501F}"/>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1087">
              <a:extLst>
                <a:ext uri="{FF2B5EF4-FFF2-40B4-BE49-F238E27FC236}">
                  <a16:creationId xmlns:a16="http://schemas.microsoft.com/office/drawing/2014/main" id="{92FD50DD-905B-534A-8A82-2CABB656D6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4" name="Group 590">
            <a:extLst>
              <a:ext uri="{FF2B5EF4-FFF2-40B4-BE49-F238E27FC236}">
                <a16:creationId xmlns:a16="http://schemas.microsoft.com/office/drawing/2014/main" id="{7D86CBB7-90D5-5C4A-9DB8-D6046D4D95F4}"/>
              </a:ext>
            </a:extLst>
          </p:cNvPr>
          <p:cNvGrpSpPr>
            <a:grpSpLocks/>
          </p:cNvGrpSpPr>
          <p:nvPr/>
        </p:nvGrpSpPr>
        <p:grpSpPr bwMode="auto">
          <a:xfrm flipH="1">
            <a:off x="8227649" y="5017963"/>
            <a:ext cx="345630" cy="320302"/>
            <a:chOff x="2839" y="3501"/>
            <a:chExt cx="755" cy="803"/>
          </a:xfrm>
        </p:grpSpPr>
        <p:pic>
          <p:nvPicPr>
            <p:cNvPr id="305" name="Picture 591" descr="desktop_computer_stylized_medium">
              <a:extLst>
                <a:ext uri="{FF2B5EF4-FFF2-40B4-BE49-F238E27FC236}">
                  <a16:creationId xmlns:a16="http://schemas.microsoft.com/office/drawing/2014/main" id="{1E6AFB2E-6DD2-0F42-9FCC-C1E32A1B016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 name="Freeform 592">
              <a:extLst>
                <a:ext uri="{FF2B5EF4-FFF2-40B4-BE49-F238E27FC236}">
                  <a16:creationId xmlns:a16="http://schemas.microsoft.com/office/drawing/2014/main" id="{C502709A-9A0D-9A47-A5CE-EC46F9304DC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7" name="Group 590">
            <a:extLst>
              <a:ext uri="{FF2B5EF4-FFF2-40B4-BE49-F238E27FC236}">
                <a16:creationId xmlns:a16="http://schemas.microsoft.com/office/drawing/2014/main" id="{CA180629-1EE9-9045-BF20-AA161650E5BE}"/>
              </a:ext>
            </a:extLst>
          </p:cNvPr>
          <p:cNvGrpSpPr>
            <a:grpSpLocks/>
          </p:cNvGrpSpPr>
          <p:nvPr/>
        </p:nvGrpSpPr>
        <p:grpSpPr bwMode="auto">
          <a:xfrm flipH="1">
            <a:off x="8625874" y="5039436"/>
            <a:ext cx="345630" cy="320302"/>
            <a:chOff x="2839" y="3501"/>
            <a:chExt cx="755" cy="803"/>
          </a:xfrm>
        </p:grpSpPr>
        <p:pic>
          <p:nvPicPr>
            <p:cNvPr id="308" name="Picture 591" descr="desktop_computer_stylized_medium">
              <a:extLst>
                <a:ext uri="{FF2B5EF4-FFF2-40B4-BE49-F238E27FC236}">
                  <a16:creationId xmlns:a16="http://schemas.microsoft.com/office/drawing/2014/main" id="{10FB4FF7-ED0D-4548-A925-6709E47499E0}"/>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 name="Freeform 592">
              <a:extLst>
                <a:ext uri="{FF2B5EF4-FFF2-40B4-BE49-F238E27FC236}">
                  <a16:creationId xmlns:a16="http://schemas.microsoft.com/office/drawing/2014/main" id="{76E9A76B-3815-1842-8657-E47D6461855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10" name="Group 1064">
            <a:extLst>
              <a:ext uri="{FF2B5EF4-FFF2-40B4-BE49-F238E27FC236}">
                <a16:creationId xmlns:a16="http://schemas.microsoft.com/office/drawing/2014/main" id="{2A1515AB-81BE-A647-B780-057B7B04F549}"/>
              </a:ext>
            </a:extLst>
          </p:cNvPr>
          <p:cNvGrpSpPr>
            <a:grpSpLocks/>
          </p:cNvGrpSpPr>
          <p:nvPr/>
        </p:nvGrpSpPr>
        <p:grpSpPr bwMode="auto">
          <a:xfrm>
            <a:off x="9608486" y="5308444"/>
            <a:ext cx="319264" cy="253379"/>
            <a:chOff x="877" y="1008"/>
            <a:chExt cx="2747" cy="2591"/>
          </a:xfrm>
        </p:grpSpPr>
        <p:pic>
          <p:nvPicPr>
            <p:cNvPr id="311" name="Picture 1065" descr="antenna_stylized">
              <a:extLst>
                <a:ext uri="{FF2B5EF4-FFF2-40B4-BE49-F238E27FC236}">
                  <a16:creationId xmlns:a16="http://schemas.microsoft.com/office/drawing/2014/main" id="{BE3CD0B6-78E6-DA4F-99EA-A5B227564A1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2" name="Picture 1066" descr="laptop_keyboard">
              <a:extLst>
                <a:ext uri="{FF2B5EF4-FFF2-40B4-BE49-F238E27FC236}">
                  <a16:creationId xmlns:a16="http://schemas.microsoft.com/office/drawing/2014/main" id="{D2626BF6-46AC-604D-8A51-37EA389D2F5B}"/>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7">
              <a:extLst>
                <a:ext uri="{FF2B5EF4-FFF2-40B4-BE49-F238E27FC236}">
                  <a16:creationId xmlns:a16="http://schemas.microsoft.com/office/drawing/2014/main" id="{959EDFAC-C6A1-D14A-947E-35A00B3A9186}"/>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4" name="Picture 1068" descr="screen">
              <a:extLst>
                <a:ext uri="{FF2B5EF4-FFF2-40B4-BE49-F238E27FC236}">
                  <a16:creationId xmlns:a16="http://schemas.microsoft.com/office/drawing/2014/main" id="{9D1F4A99-3250-9849-B965-F91DA625722C}"/>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069">
              <a:extLst>
                <a:ext uri="{FF2B5EF4-FFF2-40B4-BE49-F238E27FC236}">
                  <a16:creationId xmlns:a16="http://schemas.microsoft.com/office/drawing/2014/main" id="{5C31E3EB-B3FB-0B4F-93CD-5092308DC22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070">
              <a:extLst>
                <a:ext uri="{FF2B5EF4-FFF2-40B4-BE49-F238E27FC236}">
                  <a16:creationId xmlns:a16="http://schemas.microsoft.com/office/drawing/2014/main" id="{3AD986D8-84E7-4747-A1C9-5481DDD06F83}"/>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071">
              <a:extLst>
                <a:ext uri="{FF2B5EF4-FFF2-40B4-BE49-F238E27FC236}">
                  <a16:creationId xmlns:a16="http://schemas.microsoft.com/office/drawing/2014/main" id="{99E21446-DDC6-F947-8143-0229A8829664}"/>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072">
              <a:extLst>
                <a:ext uri="{FF2B5EF4-FFF2-40B4-BE49-F238E27FC236}">
                  <a16:creationId xmlns:a16="http://schemas.microsoft.com/office/drawing/2014/main" id="{760E6505-2D47-0045-B608-C79782D3151A}"/>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9" name="Freeform 1073">
              <a:extLst>
                <a:ext uri="{FF2B5EF4-FFF2-40B4-BE49-F238E27FC236}">
                  <a16:creationId xmlns:a16="http://schemas.microsoft.com/office/drawing/2014/main" id="{1E8320ED-B12F-2641-BEF1-FFE08A709278}"/>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0" name="Freeform 1074">
              <a:extLst>
                <a:ext uri="{FF2B5EF4-FFF2-40B4-BE49-F238E27FC236}">
                  <a16:creationId xmlns:a16="http://schemas.microsoft.com/office/drawing/2014/main" id="{6F216F19-7A9E-7842-8DE3-87CF67C247D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1" name="Group 1075">
              <a:extLst>
                <a:ext uri="{FF2B5EF4-FFF2-40B4-BE49-F238E27FC236}">
                  <a16:creationId xmlns:a16="http://schemas.microsoft.com/office/drawing/2014/main" id="{739F03CA-20B1-E448-ACD6-1C13B4F67461}"/>
                </a:ext>
              </a:extLst>
            </p:cNvPr>
            <p:cNvGrpSpPr>
              <a:grpSpLocks/>
            </p:cNvGrpSpPr>
            <p:nvPr/>
          </p:nvGrpSpPr>
          <p:grpSpPr bwMode="auto">
            <a:xfrm>
              <a:off x="1709" y="3008"/>
              <a:ext cx="507" cy="234"/>
              <a:chOff x="1740" y="2642"/>
              <a:chExt cx="752" cy="327"/>
            </a:xfrm>
          </p:grpSpPr>
          <p:sp>
            <p:nvSpPr>
              <p:cNvPr id="328" name="Freeform 1076">
                <a:extLst>
                  <a:ext uri="{FF2B5EF4-FFF2-40B4-BE49-F238E27FC236}">
                    <a16:creationId xmlns:a16="http://schemas.microsoft.com/office/drawing/2014/main" id="{C8940D77-B4F3-1246-9EB1-62B374D1DC83}"/>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9" name="Freeform 1077">
                <a:extLst>
                  <a:ext uri="{FF2B5EF4-FFF2-40B4-BE49-F238E27FC236}">
                    <a16:creationId xmlns:a16="http://schemas.microsoft.com/office/drawing/2014/main" id="{50CF6234-28F9-6A4A-9C8F-25FE11F3DED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0" name="Freeform 1078">
                <a:extLst>
                  <a:ext uri="{FF2B5EF4-FFF2-40B4-BE49-F238E27FC236}">
                    <a16:creationId xmlns:a16="http://schemas.microsoft.com/office/drawing/2014/main" id="{6D8485B5-FB9F-C945-BF8E-55BD012586B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079">
                <a:extLst>
                  <a:ext uri="{FF2B5EF4-FFF2-40B4-BE49-F238E27FC236}">
                    <a16:creationId xmlns:a16="http://schemas.microsoft.com/office/drawing/2014/main" id="{499E2EF6-03A8-7649-AF1E-92C6AEEACC0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Freeform 1080">
                <a:extLst>
                  <a:ext uri="{FF2B5EF4-FFF2-40B4-BE49-F238E27FC236}">
                    <a16:creationId xmlns:a16="http://schemas.microsoft.com/office/drawing/2014/main" id="{74F729D9-EF91-0447-847C-32A9E97FFAD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1081">
                <a:extLst>
                  <a:ext uri="{FF2B5EF4-FFF2-40B4-BE49-F238E27FC236}">
                    <a16:creationId xmlns:a16="http://schemas.microsoft.com/office/drawing/2014/main" id="{79448D30-757C-AD42-9BE7-746E1DDA272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2" name="Freeform 1082">
              <a:extLst>
                <a:ext uri="{FF2B5EF4-FFF2-40B4-BE49-F238E27FC236}">
                  <a16:creationId xmlns:a16="http://schemas.microsoft.com/office/drawing/2014/main" id="{ACA0EA96-8459-6D48-B384-71DC0DE9F46A}"/>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Freeform 1083">
              <a:extLst>
                <a:ext uri="{FF2B5EF4-FFF2-40B4-BE49-F238E27FC236}">
                  <a16:creationId xmlns:a16="http://schemas.microsoft.com/office/drawing/2014/main" id="{4AFEEFA0-1AD5-2A4E-8E91-2BA01BA888CE}"/>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084">
              <a:extLst>
                <a:ext uri="{FF2B5EF4-FFF2-40B4-BE49-F238E27FC236}">
                  <a16:creationId xmlns:a16="http://schemas.microsoft.com/office/drawing/2014/main" id="{21B8D876-55EE-014B-B6A7-135E27D26C6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085">
              <a:extLst>
                <a:ext uri="{FF2B5EF4-FFF2-40B4-BE49-F238E27FC236}">
                  <a16:creationId xmlns:a16="http://schemas.microsoft.com/office/drawing/2014/main" id="{8385F355-35A0-3348-8DF5-BC36DCEC955E}"/>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6" name="Freeform 1086">
              <a:extLst>
                <a:ext uri="{FF2B5EF4-FFF2-40B4-BE49-F238E27FC236}">
                  <a16:creationId xmlns:a16="http://schemas.microsoft.com/office/drawing/2014/main" id="{DD8C8F16-B86F-DA4C-8E23-1A23CACB9DAA}"/>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087">
              <a:extLst>
                <a:ext uri="{FF2B5EF4-FFF2-40B4-BE49-F238E27FC236}">
                  <a16:creationId xmlns:a16="http://schemas.microsoft.com/office/drawing/2014/main" id="{C205008C-65B4-0C4E-858E-4BE7FE6B84A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34" name="Freeform 984">
            <a:extLst>
              <a:ext uri="{FF2B5EF4-FFF2-40B4-BE49-F238E27FC236}">
                <a16:creationId xmlns:a16="http://schemas.microsoft.com/office/drawing/2014/main" id="{F683EC5C-41E4-CB46-A4DE-DA79C11DB0A3}"/>
              </a:ext>
            </a:extLst>
          </p:cNvPr>
          <p:cNvSpPr>
            <a:spLocks/>
          </p:cNvSpPr>
          <p:nvPr/>
        </p:nvSpPr>
        <p:spPr bwMode="auto">
          <a:xfrm>
            <a:off x="10227333" y="5150277"/>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Freeform 986">
            <a:extLst>
              <a:ext uri="{FF2B5EF4-FFF2-40B4-BE49-F238E27FC236}">
                <a16:creationId xmlns:a16="http://schemas.microsoft.com/office/drawing/2014/main" id="{5EF954DC-7E38-5E4F-A1CE-66E02590E45F}"/>
              </a:ext>
            </a:extLst>
          </p:cNvPr>
          <p:cNvSpPr>
            <a:spLocks/>
          </p:cNvSpPr>
          <p:nvPr/>
        </p:nvSpPr>
        <p:spPr bwMode="auto">
          <a:xfrm>
            <a:off x="10233710" y="5170229"/>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6" name="Freeform 987">
            <a:extLst>
              <a:ext uri="{FF2B5EF4-FFF2-40B4-BE49-F238E27FC236}">
                <a16:creationId xmlns:a16="http://schemas.microsoft.com/office/drawing/2014/main" id="{715C54AB-3880-BA45-928C-39C4D7CA3C4E}"/>
              </a:ext>
            </a:extLst>
          </p:cNvPr>
          <p:cNvSpPr>
            <a:spLocks/>
          </p:cNvSpPr>
          <p:nvPr/>
        </p:nvSpPr>
        <p:spPr bwMode="auto">
          <a:xfrm>
            <a:off x="10229258" y="5326059"/>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Rectangle 988">
            <a:extLst>
              <a:ext uri="{FF2B5EF4-FFF2-40B4-BE49-F238E27FC236}">
                <a16:creationId xmlns:a16="http://schemas.microsoft.com/office/drawing/2014/main" id="{370296DA-87E2-9341-A2CE-4380B23742DD}"/>
              </a:ext>
            </a:extLst>
          </p:cNvPr>
          <p:cNvSpPr>
            <a:spLocks noChangeArrowheads="1"/>
          </p:cNvSpPr>
          <p:nvPr/>
        </p:nvSpPr>
        <p:spPr bwMode="auto">
          <a:xfrm>
            <a:off x="10100039" y="5187705"/>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8" name="Group 989">
            <a:extLst>
              <a:ext uri="{FF2B5EF4-FFF2-40B4-BE49-F238E27FC236}">
                <a16:creationId xmlns:a16="http://schemas.microsoft.com/office/drawing/2014/main" id="{AFA2681D-B24E-9548-A42D-DBE7D03E1B65}"/>
              </a:ext>
            </a:extLst>
          </p:cNvPr>
          <p:cNvGrpSpPr>
            <a:grpSpLocks/>
          </p:cNvGrpSpPr>
          <p:nvPr/>
        </p:nvGrpSpPr>
        <p:grpSpPr bwMode="auto">
          <a:xfrm>
            <a:off x="10164889" y="5184501"/>
            <a:ext cx="69903" cy="21117"/>
            <a:chOff x="614" y="2568"/>
            <a:chExt cx="725" cy="139"/>
          </a:xfrm>
        </p:grpSpPr>
        <p:sp>
          <p:nvSpPr>
            <p:cNvPr id="339" name="AutoShape 990">
              <a:extLst>
                <a:ext uri="{FF2B5EF4-FFF2-40B4-BE49-F238E27FC236}">
                  <a16:creationId xmlns:a16="http://schemas.microsoft.com/office/drawing/2014/main" id="{8D15E716-2018-CA44-A0CF-BA1BD3C4F90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0" name="AutoShape 991">
              <a:extLst>
                <a:ext uri="{FF2B5EF4-FFF2-40B4-BE49-F238E27FC236}">
                  <a16:creationId xmlns:a16="http://schemas.microsoft.com/office/drawing/2014/main" id="{45074B74-5B36-7F43-A334-2E564658000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1" name="Rectangle 992">
            <a:extLst>
              <a:ext uri="{FF2B5EF4-FFF2-40B4-BE49-F238E27FC236}">
                <a16:creationId xmlns:a16="http://schemas.microsoft.com/office/drawing/2014/main" id="{D5DC0FDD-F05E-D940-80D3-95FD6FA6ED49}"/>
              </a:ext>
            </a:extLst>
          </p:cNvPr>
          <p:cNvSpPr>
            <a:spLocks noChangeArrowheads="1"/>
          </p:cNvSpPr>
          <p:nvPr/>
        </p:nvSpPr>
        <p:spPr bwMode="auto">
          <a:xfrm>
            <a:off x="10101242" y="523605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2" name="Group 993">
            <a:extLst>
              <a:ext uri="{FF2B5EF4-FFF2-40B4-BE49-F238E27FC236}">
                <a16:creationId xmlns:a16="http://schemas.microsoft.com/office/drawing/2014/main" id="{80CA8E93-98F3-5845-A8F0-9AFCA71C58D2}"/>
              </a:ext>
            </a:extLst>
          </p:cNvPr>
          <p:cNvGrpSpPr>
            <a:grpSpLocks/>
          </p:cNvGrpSpPr>
          <p:nvPr/>
        </p:nvGrpSpPr>
        <p:grpSpPr bwMode="auto">
          <a:xfrm>
            <a:off x="10164649" y="5231978"/>
            <a:ext cx="69903" cy="19515"/>
            <a:chOff x="614" y="2568"/>
            <a:chExt cx="725" cy="139"/>
          </a:xfrm>
        </p:grpSpPr>
        <p:sp>
          <p:nvSpPr>
            <p:cNvPr id="343" name="AutoShape 994">
              <a:extLst>
                <a:ext uri="{FF2B5EF4-FFF2-40B4-BE49-F238E27FC236}">
                  <a16:creationId xmlns:a16="http://schemas.microsoft.com/office/drawing/2014/main" id="{7DD517ED-4EA6-CE4D-BABF-4E87B224F6A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AutoShape 995">
              <a:extLst>
                <a:ext uri="{FF2B5EF4-FFF2-40B4-BE49-F238E27FC236}">
                  <a16:creationId xmlns:a16="http://schemas.microsoft.com/office/drawing/2014/main" id="{67610340-11E9-0D44-B036-7F836809F5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5" name="Rectangle 996">
            <a:extLst>
              <a:ext uri="{FF2B5EF4-FFF2-40B4-BE49-F238E27FC236}">
                <a16:creationId xmlns:a16="http://schemas.microsoft.com/office/drawing/2014/main" id="{797BEBD2-AFB2-D04F-BF4D-C98B5985E839}"/>
              </a:ext>
            </a:extLst>
          </p:cNvPr>
          <p:cNvSpPr>
            <a:spLocks noChangeArrowheads="1"/>
          </p:cNvSpPr>
          <p:nvPr/>
        </p:nvSpPr>
        <p:spPr bwMode="auto">
          <a:xfrm>
            <a:off x="10101242" y="528440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Rectangle 997">
            <a:extLst>
              <a:ext uri="{FF2B5EF4-FFF2-40B4-BE49-F238E27FC236}">
                <a16:creationId xmlns:a16="http://schemas.microsoft.com/office/drawing/2014/main" id="{CAEB6086-A181-E845-B0C6-0E5FA8C48B08}"/>
              </a:ext>
            </a:extLst>
          </p:cNvPr>
          <p:cNvSpPr>
            <a:spLocks noChangeArrowheads="1"/>
          </p:cNvSpPr>
          <p:nvPr/>
        </p:nvSpPr>
        <p:spPr bwMode="auto">
          <a:xfrm>
            <a:off x="10102445" y="5328244"/>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7" name="Group 998">
            <a:extLst>
              <a:ext uri="{FF2B5EF4-FFF2-40B4-BE49-F238E27FC236}">
                <a16:creationId xmlns:a16="http://schemas.microsoft.com/office/drawing/2014/main" id="{2AA46A1E-93AF-BA48-99B9-AEC064BD1FEC}"/>
              </a:ext>
            </a:extLst>
          </p:cNvPr>
          <p:cNvGrpSpPr>
            <a:grpSpLocks/>
          </p:cNvGrpSpPr>
          <p:nvPr/>
        </p:nvGrpSpPr>
        <p:grpSpPr bwMode="auto">
          <a:xfrm>
            <a:off x="10163205" y="5324166"/>
            <a:ext cx="70024" cy="21991"/>
            <a:chOff x="614" y="2568"/>
            <a:chExt cx="725" cy="139"/>
          </a:xfrm>
        </p:grpSpPr>
        <p:sp>
          <p:nvSpPr>
            <p:cNvPr id="348" name="AutoShape 999">
              <a:extLst>
                <a:ext uri="{FF2B5EF4-FFF2-40B4-BE49-F238E27FC236}">
                  <a16:creationId xmlns:a16="http://schemas.microsoft.com/office/drawing/2014/main" id="{3DDF69A6-D5A3-CE4D-9320-9AFFD3C4289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1000">
              <a:extLst>
                <a:ext uri="{FF2B5EF4-FFF2-40B4-BE49-F238E27FC236}">
                  <a16:creationId xmlns:a16="http://schemas.microsoft.com/office/drawing/2014/main" id="{7324BD93-FB3D-8844-A86D-CAAF66EC79E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0" name="Freeform 1001">
            <a:extLst>
              <a:ext uri="{FF2B5EF4-FFF2-40B4-BE49-F238E27FC236}">
                <a16:creationId xmlns:a16="http://schemas.microsoft.com/office/drawing/2014/main" id="{98435968-C1C8-374F-8AC1-5AF0F3D6EC49}"/>
              </a:ext>
            </a:extLst>
          </p:cNvPr>
          <p:cNvSpPr>
            <a:spLocks/>
          </p:cNvSpPr>
          <p:nvPr/>
        </p:nvSpPr>
        <p:spPr bwMode="auto">
          <a:xfrm>
            <a:off x="10229740" y="5284407"/>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51" name="Group 1002">
            <a:extLst>
              <a:ext uri="{FF2B5EF4-FFF2-40B4-BE49-F238E27FC236}">
                <a16:creationId xmlns:a16="http://schemas.microsoft.com/office/drawing/2014/main" id="{30C5E95A-609F-2641-9A30-3EFA406AB51F}"/>
              </a:ext>
            </a:extLst>
          </p:cNvPr>
          <p:cNvGrpSpPr>
            <a:grpSpLocks/>
          </p:cNvGrpSpPr>
          <p:nvPr/>
        </p:nvGrpSpPr>
        <p:grpSpPr bwMode="auto">
          <a:xfrm>
            <a:off x="10163686" y="5280475"/>
            <a:ext cx="70024" cy="20243"/>
            <a:chOff x="614" y="2568"/>
            <a:chExt cx="725" cy="139"/>
          </a:xfrm>
        </p:grpSpPr>
        <p:sp>
          <p:nvSpPr>
            <p:cNvPr id="352" name="AutoShape 1003">
              <a:extLst>
                <a:ext uri="{FF2B5EF4-FFF2-40B4-BE49-F238E27FC236}">
                  <a16:creationId xmlns:a16="http://schemas.microsoft.com/office/drawing/2014/main" id="{6C6A18B9-4731-9E4A-8433-C467629BB738}"/>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1004">
              <a:extLst>
                <a:ext uri="{FF2B5EF4-FFF2-40B4-BE49-F238E27FC236}">
                  <a16:creationId xmlns:a16="http://schemas.microsoft.com/office/drawing/2014/main" id="{80E49604-CFF7-2249-8AC0-274FFDA8EED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4" name="Rectangle 1005">
            <a:extLst>
              <a:ext uri="{FF2B5EF4-FFF2-40B4-BE49-F238E27FC236}">
                <a16:creationId xmlns:a16="http://schemas.microsoft.com/office/drawing/2014/main" id="{4574A330-D5AC-1949-8F3A-0425F1BF8BFE}"/>
              </a:ext>
            </a:extLst>
          </p:cNvPr>
          <p:cNvSpPr>
            <a:spLocks noChangeArrowheads="1"/>
          </p:cNvSpPr>
          <p:nvPr/>
        </p:nvSpPr>
        <p:spPr bwMode="auto">
          <a:xfrm>
            <a:off x="10224686" y="5149694"/>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Freeform 1006">
            <a:extLst>
              <a:ext uri="{FF2B5EF4-FFF2-40B4-BE49-F238E27FC236}">
                <a16:creationId xmlns:a16="http://schemas.microsoft.com/office/drawing/2014/main" id="{346534D2-9C43-5D4C-97DD-9BFA3F3C1E19}"/>
              </a:ext>
            </a:extLst>
          </p:cNvPr>
          <p:cNvSpPr>
            <a:spLocks/>
          </p:cNvSpPr>
          <p:nvPr/>
        </p:nvSpPr>
        <p:spPr bwMode="auto">
          <a:xfrm>
            <a:off x="10232627" y="5233872"/>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6" name="Freeform 1007">
            <a:extLst>
              <a:ext uri="{FF2B5EF4-FFF2-40B4-BE49-F238E27FC236}">
                <a16:creationId xmlns:a16="http://schemas.microsoft.com/office/drawing/2014/main" id="{34FDA504-7EFB-0F47-BF0E-7541255FF63F}"/>
              </a:ext>
            </a:extLst>
          </p:cNvPr>
          <p:cNvSpPr>
            <a:spLocks/>
          </p:cNvSpPr>
          <p:nvPr/>
        </p:nvSpPr>
        <p:spPr bwMode="auto">
          <a:xfrm>
            <a:off x="10232988" y="5186249"/>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7" name="Oval 1008">
            <a:extLst>
              <a:ext uri="{FF2B5EF4-FFF2-40B4-BE49-F238E27FC236}">
                <a16:creationId xmlns:a16="http://schemas.microsoft.com/office/drawing/2014/main" id="{EB41E430-44F1-2040-B040-34AC4812C1EF}"/>
              </a:ext>
            </a:extLst>
          </p:cNvPr>
          <p:cNvSpPr>
            <a:spLocks noChangeArrowheads="1"/>
          </p:cNvSpPr>
          <p:nvPr/>
        </p:nvSpPr>
        <p:spPr bwMode="auto">
          <a:xfrm>
            <a:off x="10257051" y="5467472"/>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Freeform 1009">
            <a:extLst>
              <a:ext uri="{FF2B5EF4-FFF2-40B4-BE49-F238E27FC236}">
                <a16:creationId xmlns:a16="http://schemas.microsoft.com/office/drawing/2014/main" id="{790EC54C-1F12-7145-B84C-38FCEE8E9F9C}"/>
              </a:ext>
            </a:extLst>
          </p:cNvPr>
          <p:cNvSpPr>
            <a:spLocks/>
          </p:cNvSpPr>
          <p:nvPr/>
        </p:nvSpPr>
        <p:spPr bwMode="auto">
          <a:xfrm>
            <a:off x="10231424" y="5467909"/>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9" name="AutoShape 1010">
            <a:extLst>
              <a:ext uri="{FF2B5EF4-FFF2-40B4-BE49-F238E27FC236}">
                <a16:creationId xmlns:a16="http://schemas.microsoft.com/office/drawing/2014/main" id="{2E145E4B-9370-3442-8CC9-84BAE4D06F3F}"/>
              </a:ext>
            </a:extLst>
          </p:cNvPr>
          <p:cNvSpPr>
            <a:spLocks noChangeArrowheads="1"/>
          </p:cNvSpPr>
          <p:nvPr/>
        </p:nvSpPr>
        <p:spPr bwMode="auto">
          <a:xfrm>
            <a:off x="10091617" y="5476793"/>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AutoShape 1011">
            <a:extLst>
              <a:ext uri="{FF2B5EF4-FFF2-40B4-BE49-F238E27FC236}">
                <a16:creationId xmlns:a16="http://schemas.microsoft.com/office/drawing/2014/main" id="{D478C9C4-B89C-9C48-BBD7-DEABBACEA5BC}"/>
              </a:ext>
            </a:extLst>
          </p:cNvPr>
          <p:cNvSpPr>
            <a:spLocks noChangeArrowheads="1"/>
          </p:cNvSpPr>
          <p:nvPr/>
        </p:nvSpPr>
        <p:spPr bwMode="auto">
          <a:xfrm>
            <a:off x="10100039" y="5482472"/>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2">
            <a:extLst>
              <a:ext uri="{FF2B5EF4-FFF2-40B4-BE49-F238E27FC236}">
                <a16:creationId xmlns:a16="http://schemas.microsoft.com/office/drawing/2014/main" id="{5909E442-66CF-664F-9DE0-0E9F8CA73D97}"/>
              </a:ext>
            </a:extLst>
          </p:cNvPr>
          <p:cNvSpPr>
            <a:spLocks noChangeArrowheads="1"/>
          </p:cNvSpPr>
          <p:nvPr/>
        </p:nvSpPr>
        <p:spPr bwMode="auto">
          <a:xfrm>
            <a:off x="10111950" y="5434121"/>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Oval 1013">
            <a:extLst>
              <a:ext uri="{FF2B5EF4-FFF2-40B4-BE49-F238E27FC236}">
                <a16:creationId xmlns:a16="http://schemas.microsoft.com/office/drawing/2014/main" id="{2551EE99-1D61-D44B-8562-B0ABC004498F}"/>
              </a:ext>
            </a:extLst>
          </p:cNvPr>
          <p:cNvSpPr>
            <a:spLocks noChangeArrowheads="1"/>
          </p:cNvSpPr>
          <p:nvPr/>
        </p:nvSpPr>
        <p:spPr bwMode="auto">
          <a:xfrm>
            <a:off x="10133607" y="5434121"/>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3" name="Oval 1014">
            <a:extLst>
              <a:ext uri="{FF2B5EF4-FFF2-40B4-BE49-F238E27FC236}">
                <a16:creationId xmlns:a16="http://schemas.microsoft.com/office/drawing/2014/main" id="{634591C9-BA12-B348-80C9-F09AFA1CED7E}"/>
              </a:ext>
            </a:extLst>
          </p:cNvPr>
          <p:cNvSpPr>
            <a:spLocks noChangeArrowheads="1"/>
          </p:cNvSpPr>
          <p:nvPr/>
        </p:nvSpPr>
        <p:spPr bwMode="auto">
          <a:xfrm>
            <a:off x="10153941" y="5434121"/>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4" name="Rectangle 1015">
            <a:extLst>
              <a:ext uri="{FF2B5EF4-FFF2-40B4-BE49-F238E27FC236}">
                <a16:creationId xmlns:a16="http://schemas.microsoft.com/office/drawing/2014/main" id="{0223EEF6-BCF3-3D42-9120-9B8B3E38C9FA}"/>
              </a:ext>
            </a:extLst>
          </p:cNvPr>
          <p:cNvSpPr>
            <a:spLocks noChangeArrowheads="1"/>
          </p:cNvSpPr>
          <p:nvPr/>
        </p:nvSpPr>
        <p:spPr bwMode="auto">
          <a:xfrm>
            <a:off x="10203150" y="5354750"/>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5" name="Group 590">
            <a:extLst>
              <a:ext uri="{FF2B5EF4-FFF2-40B4-BE49-F238E27FC236}">
                <a16:creationId xmlns:a16="http://schemas.microsoft.com/office/drawing/2014/main" id="{32D88EF7-FD3F-EF44-9D3E-076AA7EB1E8D}"/>
              </a:ext>
            </a:extLst>
          </p:cNvPr>
          <p:cNvGrpSpPr>
            <a:grpSpLocks/>
          </p:cNvGrpSpPr>
          <p:nvPr/>
        </p:nvGrpSpPr>
        <p:grpSpPr bwMode="auto">
          <a:xfrm flipH="1">
            <a:off x="7847721" y="4794366"/>
            <a:ext cx="345630" cy="320302"/>
            <a:chOff x="2839" y="3501"/>
            <a:chExt cx="755" cy="803"/>
          </a:xfrm>
        </p:grpSpPr>
        <p:pic>
          <p:nvPicPr>
            <p:cNvPr id="366" name="Picture 591" descr="desktop_computer_stylized_medium">
              <a:extLst>
                <a:ext uri="{FF2B5EF4-FFF2-40B4-BE49-F238E27FC236}">
                  <a16:creationId xmlns:a16="http://schemas.microsoft.com/office/drawing/2014/main" id="{AB01A8A8-1CAA-9145-A6E4-1398D1D62EC4}"/>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7" name="Freeform 592">
              <a:extLst>
                <a:ext uri="{FF2B5EF4-FFF2-40B4-BE49-F238E27FC236}">
                  <a16:creationId xmlns:a16="http://schemas.microsoft.com/office/drawing/2014/main" id="{4195A758-5601-AD48-BDA5-274E79AC1392}"/>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68" name="Group 652">
            <a:extLst>
              <a:ext uri="{FF2B5EF4-FFF2-40B4-BE49-F238E27FC236}">
                <a16:creationId xmlns:a16="http://schemas.microsoft.com/office/drawing/2014/main" id="{B6EF2BFA-2876-1841-873B-0FF970F0E60B}"/>
              </a:ext>
            </a:extLst>
          </p:cNvPr>
          <p:cNvGrpSpPr>
            <a:grpSpLocks/>
          </p:cNvGrpSpPr>
          <p:nvPr/>
        </p:nvGrpSpPr>
        <p:grpSpPr bwMode="auto">
          <a:xfrm>
            <a:off x="7823964" y="1373031"/>
            <a:ext cx="415925" cy="385763"/>
            <a:chOff x="2751" y="1851"/>
            <a:chExt cx="462" cy="478"/>
          </a:xfrm>
        </p:grpSpPr>
        <p:pic>
          <p:nvPicPr>
            <p:cNvPr id="369" name="Picture 653" descr="iphone_stylized_small">
              <a:extLst>
                <a:ext uri="{FF2B5EF4-FFF2-40B4-BE49-F238E27FC236}">
                  <a16:creationId xmlns:a16="http://schemas.microsoft.com/office/drawing/2014/main" id="{6A302962-1680-A04D-B69F-7F3E5F6F5469}"/>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 name="Picture 654" descr="antenna_radiation_stylized">
              <a:extLst>
                <a:ext uri="{FF2B5EF4-FFF2-40B4-BE49-F238E27FC236}">
                  <a16:creationId xmlns:a16="http://schemas.microsoft.com/office/drawing/2014/main" id="{C6EC98A7-19FC-1745-AA2F-96FA4FE454AB}"/>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71" name="Group 950">
            <a:extLst>
              <a:ext uri="{FF2B5EF4-FFF2-40B4-BE49-F238E27FC236}">
                <a16:creationId xmlns:a16="http://schemas.microsoft.com/office/drawing/2014/main" id="{AF76C7C1-F5D8-6342-AF5C-D3B231A09266}"/>
              </a:ext>
            </a:extLst>
          </p:cNvPr>
          <p:cNvGrpSpPr>
            <a:grpSpLocks/>
          </p:cNvGrpSpPr>
          <p:nvPr/>
        </p:nvGrpSpPr>
        <p:grpSpPr bwMode="auto">
          <a:xfrm>
            <a:off x="10327730" y="4787257"/>
            <a:ext cx="177192" cy="330833"/>
            <a:chOff x="4140" y="429"/>
            <a:chExt cx="1425" cy="2396"/>
          </a:xfrm>
        </p:grpSpPr>
        <p:sp>
          <p:nvSpPr>
            <p:cNvPr id="372" name="Freeform 951">
              <a:extLst>
                <a:ext uri="{FF2B5EF4-FFF2-40B4-BE49-F238E27FC236}">
                  <a16:creationId xmlns:a16="http://schemas.microsoft.com/office/drawing/2014/main" id="{D2849A7E-B1C5-C74A-A8D9-BC8D0920FE3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Rectangle 952">
              <a:extLst>
                <a:ext uri="{FF2B5EF4-FFF2-40B4-BE49-F238E27FC236}">
                  <a16:creationId xmlns:a16="http://schemas.microsoft.com/office/drawing/2014/main" id="{E9E5770D-8A9F-FB46-89A2-04825C3931D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4" name="Freeform 953">
              <a:extLst>
                <a:ext uri="{FF2B5EF4-FFF2-40B4-BE49-F238E27FC236}">
                  <a16:creationId xmlns:a16="http://schemas.microsoft.com/office/drawing/2014/main" id="{0E239736-0728-284A-B0B4-C1B7FA11A27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954">
              <a:extLst>
                <a:ext uri="{FF2B5EF4-FFF2-40B4-BE49-F238E27FC236}">
                  <a16:creationId xmlns:a16="http://schemas.microsoft.com/office/drawing/2014/main" id="{F114EC93-A19B-1543-9627-1A8C3FD96B3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Rectangle 955">
              <a:extLst>
                <a:ext uri="{FF2B5EF4-FFF2-40B4-BE49-F238E27FC236}">
                  <a16:creationId xmlns:a16="http://schemas.microsoft.com/office/drawing/2014/main" id="{CED0094B-8557-0541-B7EE-8FA350D782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56">
              <a:extLst>
                <a:ext uri="{FF2B5EF4-FFF2-40B4-BE49-F238E27FC236}">
                  <a16:creationId xmlns:a16="http://schemas.microsoft.com/office/drawing/2014/main" id="{A1465FD4-1D70-5641-803C-0950E2AF32BF}"/>
                </a:ext>
              </a:extLst>
            </p:cNvPr>
            <p:cNvGrpSpPr>
              <a:grpSpLocks/>
            </p:cNvGrpSpPr>
            <p:nvPr/>
          </p:nvGrpSpPr>
          <p:grpSpPr bwMode="auto">
            <a:xfrm>
              <a:off x="4749" y="668"/>
              <a:ext cx="581" cy="145"/>
              <a:chOff x="614" y="2568"/>
              <a:chExt cx="725" cy="139"/>
            </a:xfrm>
          </p:grpSpPr>
          <p:sp>
            <p:nvSpPr>
              <p:cNvPr id="402" name="AutoShape 957">
                <a:extLst>
                  <a:ext uri="{FF2B5EF4-FFF2-40B4-BE49-F238E27FC236}">
                    <a16:creationId xmlns:a16="http://schemas.microsoft.com/office/drawing/2014/main" id="{FF024338-1F9F-E64C-BA98-C28690618DB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3" name="AutoShape 958">
                <a:extLst>
                  <a:ext uri="{FF2B5EF4-FFF2-40B4-BE49-F238E27FC236}">
                    <a16:creationId xmlns:a16="http://schemas.microsoft.com/office/drawing/2014/main" id="{A90F11D2-082B-0748-982F-1A09061DD1C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59">
              <a:extLst>
                <a:ext uri="{FF2B5EF4-FFF2-40B4-BE49-F238E27FC236}">
                  <a16:creationId xmlns:a16="http://schemas.microsoft.com/office/drawing/2014/main" id="{B9B5D7EF-E5F6-CF40-AF5E-871CC68720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9" name="Group 960">
              <a:extLst>
                <a:ext uri="{FF2B5EF4-FFF2-40B4-BE49-F238E27FC236}">
                  <a16:creationId xmlns:a16="http://schemas.microsoft.com/office/drawing/2014/main" id="{893C9D91-E30F-254B-8709-D7B10987E042}"/>
                </a:ext>
              </a:extLst>
            </p:cNvPr>
            <p:cNvGrpSpPr>
              <a:grpSpLocks/>
            </p:cNvGrpSpPr>
            <p:nvPr/>
          </p:nvGrpSpPr>
          <p:grpSpPr bwMode="auto">
            <a:xfrm>
              <a:off x="4747" y="994"/>
              <a:ext cx="581" cy="134"/>
              <a:chOff x="614" y="2568"/>
              <a:chExt cx="725" cy="139"/>
            </a:xfrm>
          </p:grpSpPr>
          <p:sp>
            <p:nvSpPr>
              <p:cNvPr id="400" name="AutoShape 961">
                <a:extLst>
                  <a:ext uri="{FF2B5EF4-FFF2-40B4-BE49-F238E27FC236}">
                    <a16:creationId xmlns:a16="http://schemas.microsoft.com/office/drawing/2014/main" id="{FD337E36-AAFD-7948-A91E-B5AA5B523F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62">
                <a:extLst>
                  <a:ext uri="{FF2B5EF4-FFF2-40B4-BE49-F238E27FC236}">
                    <a16:creationId xmlns:a16="http://schemas.microsoft.com/office/drawing/2014/main" id="{B25EBDF7-1063-CD45-8C78-3C80EEE90D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0" name="Rectangle 963">
              <a:extLst>
                <a:ext uri="{FF2B5EF4-FFF2-40B4-BE49-F238E27FC236}">
                  <a16:creationId xmlns:a16="http://schemas.microsoft.com/office/drawing/2014/main" id="{47917FD8-A5F3-2344-A7FA-192C29C6B34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1" name="Rectangle 964">
              <a:extLst>
                <a:ext uri="{FF2B5EF4-FFF2-40B4-BE49-F238E27FC236}">
                  <a16:creationId xmlns:a16="http://schemas.microsoft.com/office/drawing/2014/main" id="{1E21C3D1-A0E4-B84F-9506-1421B02DFDF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2" name="Group 965">
              <a:extLst>
                <a:ext uri="{FF2B5EF4-FFF2-40B4-BE49-F238E27FC236}">
                  <a16:creationId xmlns:a16="http://schemas.microsoft.com/office/drawing/2014/main" id="{45BB4E0B-44B3-BC42-80F8-C38330120792}"/>
                </a:ext>
              </a:extLst>
            </p:cNvPr>
            <p:cNvGrpSpPr>
              <a:grpSpLocks/>
            </p:cNvGrpSpPr>
            <p:nvPr/>
          </p:nvGrpSpPr>
          <p:grpSpPr bwMode="auto">
            <a:xfrm>
              <a:off x="4735" y="1627"/>
              <a:ext cx="582" cy="151"/>
              <a:chOff x="614" y="2568"/>
              <a:chExt cx="725" cy="139"/>
            </a:xfrm>
          </p:grpSpPr>
          <p:sp>
            <p:nvSpPr>
              <p:cNvPr id="398" name="AutoShape 966">
                <a:extLst>
                  <a:ext uri="{FF2B5EF4-FFF2-40B4-BE49-F238E27FC236}">
                    <a16:creationId xmlns:a16="http://schemas.microsoft.com/office/drawing/2014/main" id="{5089C825-4B65-8144-9807-140695E57B3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7">
                <a:extLst>
                  <a:ext uri="{FF2B5EF4-FFF2-40B4-BE49-F238E27FC236}">
                    <a16:creationId xmlns:a16="http://schemas.microsoft.com/office/drawing/2014/main" id="{AC316D23-4BD4-7146-805E-E8DEB470999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Freeform 968">
              <a:extLst>
                <a:ext uri="{FF2B5EF4-FFF2-40B4-BE49-F238E27FC236}">
                  <a16:creationId xmlns:a16="http://schemas.microsoft.com/office/drawing/2014/main" id="{D86D7270-8ED3-124A-9E2E-6DF83A549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4" name="Group 969">
              <a:extLst>
                <a:ext uri="{FF2B5EF4-FFF2-40B4-BE49-F238E27FC236}">
                  <a16:creationId xmlns:a16="http://schemas.microsoft.com/office/drawing/2014/main" id="{8DE36044-7959-034A-9850-824255D10C3B}"/>
                </a:ext>
              </a:extLst>
            </p:cNvPr>
            <p:cNvGrpSpPr>
              <a:grpSpLocks/>
            </p:cNvGrpSpPr>
            <p:nvPr/>
          </p:nvGrpSpPr>
          <p:grpSpPr bwMode="auto">
            <a:xfrm>
              <a:off x="4739" y="1327"/>
              <a:ext cx="582" cy="139"/>
              <a:chOff x="614" y="2568"/>
              <a:chExt cx="725" cy="139"/>
            </a:xfrm>
          </p:grpSpPr>
          <p:sp>
            <p:nvSpPr>
              <p:cNvPr id="396" name="AutoShape 970">
                <a:extLst>
                  <a:ext uri="{FF2B5EF4-FFF2-40B4-BE49-F238E27FC236}">
                    <a16:creationId xmlns:a16="http://schemas.microsoft.com/office/drawing/2014/main" id="{AD7D10B9-3D29-B44E-A276-AD50E81D85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71">
                <a:extLst>
                  <a:ext uri="{FF2B5EF4-FFF2-40B4-BE49-F238E27FC236}">
                    <a16:creationId xmlns:a16="http://schemas.microsoft.com/office/drawing/2014/main" id="{3C43EED5-9617-A141-92DA-588F104A05C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5" name="Rectangle 972">
              <a:extLst>
                <a:ext uri="{FF2B5EF4-FFF2-40B4-BE49-F238E27FC236}">
                  <a16:creationId xmlns:a16="http://schemas.microsoft.com/office/drawing/2014/main" id="{309122D6-CDEC-0E4D-AB02-8AD2F05A98F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6" name="Freeform 973">
              <a:extLst>
                <a:ext uri="{FF2B5EF4-FFF2-40B4-BE49-F238E27FC236}">
                  <a16:creationId xmlns:a16="http://schemas.microsoft.com/office/drawing/2014/main" id="{C2C6FB9B-166E-D144-B468-0B6400C3525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Freeform 974">
              <a:extLst>
                <a:ext uri="{FF2B5EF4-FFF2-40B4-BE49-F238E27FC236}">
                  <a16:creationId xmlns:a16="http://schemas.microsoft.com/office/drawing/2014/main" id="{E6ADF4F4-EA44-994E-A1C4-A0E36E60FBE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Oval 975">
              <a:extLst>
                <a:ext uri="{FF2B5EF4-FFF2-40B4-BE49-F238E27FC236}">
                  <a16:creationId xmlns:a16="http://schemas.microsoft.com/office/drawing/2014/main" id="{45BEFB37-FDA8-CE4F-9BFB-E1AE0A5602A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Freeform 976">
              <a:extLst>
                <a:ext uri="{FF2B5EF4-FFF2-40B4-BE49-F238E27FC236}">
                  <a16:creationId xmlns:a16="http://schemas.microsoft.com/office/drawing/2014/main" id="{CB3E8C11-D7E3-CA45-9585-2A7AB3F3CF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0" name="AutoShape 977">
              <a:extLst>
                <a:ext uri="{FF2B5EF4-FFF2-40B4-BE49-F238E27FC236}">
                  <a16:creationId xmlns:a16="http://schemas.microsoft.com/office/drawing/2014/main" id="{797F44FB-9139-1D49-A39A-ADF0AB18A61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AutoShape 978">
              <a:extLst>
                <a:ext uri="{FF2B5EF4-FFF2-40B4-BE49-F238E27FC236}">
                  <a16:creationId xmlns:a16="http://schemas.microsoft.com/office/drawing/2014/main" id="{F3116DDE-2491-5745-AA50-791A2002A56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79">
              <a:extLst>
                <a:ext uri="{FF2B5EF4-FFF2-40B4-BE49-F238E27FC236}">
                  <a16:creationId xmlns:a16="http://schemas.microsoft.com/office/drawing/2014/main" id="{0454944D-214D-D448-990A-CB6489F78DE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Oval 980">
              <a:extLst>
                <a:ext uri="{FF2B5EF4-FFF2-40B4-BE49-F238E27FC236}">
                  <a16:creationId xmlns:a16="http://schemas.microsoft.com/office/drawing/2014/main" id="{FDB30FB1-054A-DB49-80D6-45336750558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4" name="Oval 981">
              <a:extLst>
                <a:ext uri="{FF2B5EF4-FFF2-40B4-BE49-F238E27FC236}">
                  <a16:creationId xmlns:a16="http://schemas.microsoft.com/office/drawing/2014/main" id="{F1F894FB-3695-DD44-88EE-B9E401CCD64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Rectangle 982">
              <a:extLst>
                <a:ext uri="{FF2B5EF4-FFF2-40B4-BE49-F238E27FC236}">
                  <a16:creationId xmlns:a16="http://schemas.microsoft.com/office/drawing/2014/main" id="{9146A0DC-0193-EE48-95A6-53E4DA1B42D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04" name="Group 403">
            <a:extLst>
              <a:ext uri="{FF2B5EF4-FFF2-40B4-BE49-F238E27FC236}">
                <a16:creationId xmlns:a16="http://schemas.microsoft.com/office/drawing/2014/main" id="{B69016E6-742F-A54C-99B3-53020F7590C2}"/>
              </a:ext>
            </a:extLst>
          </p:cNvPr>
          <p:cNvGrpSpPr/>
          <p:nvPr/>
        </p:nvGrpSpPr>
        <p:grpSpPr>
          <a:xfrm>
            <a:off x="6645453" y="2199599"/>
            <a:ext cx="1038308" cy="956788"/>
            <a:chOff x="6571713" y="2686293"/>
            <a:chExt cx="1038308" cy="956788"/>
          </a:xfrm>
        </p:grpSpPr>
        <p:sp>
          <p:nvSpPr>
            <p:cNvPr id="405" name="Freeform 917">
              <a:extLst>
                <a:ext uri="{FF2B5EF4-FFF2-40B4-BE49-F238E27FC236}">
                  <a16:creationId xmlns:a16="http://schemas.microsoft.com/office/drawing/2014/main" id="{43226370-9D78-EC4D-8916-75551D68220D}"/>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6" name="Group 405">
              <a:extLst>
                <a:ext uri="{FF2B5EF4-FFF2-40B4-BE49-F238E27FC236}">
                  <a16:creationId xmlns:a16="http://schemas.microsoft.com/office/drawing/2014/main" id="{7B460BEF-113A-4D46-B357-32873038726E}"/>
                </a:ext>
              </a:extLst>
            </p:cNvPr>
            <p:cNvGrpSpPr/>
            <p:nvPr/>
          </p:nvGrpSpPr>
          <p:grpSpPr>
            <a:xfrm>
              <a:off x="6571713" y="2686293"/>
              <a:ext cx="764135" cy="854075"/>
              <a:chOff x="6571713" y="2686293"/>
              <a:chExt cx="764135" cy="854075"/>
            </a:xfrm>
          </p:grpSpPr>
          <p:sp>
            <p:nvSpPr>
              <p:cNvPr id="407" name="Rectangle 228">
                <a:extLst>
                  <a:ext uri="{FF2B5EF4-FFF2-40B4-BE49-F238E27FC236}">
                    <a16:creationId xmlns:a16="http://schemas.microsoft.com/office/drawing/2014/main" id="{0A035909-0149-B547-AC2C-2ECC9624BF92}"/>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Rectangle 229">
                <a:extLst>
                  <a:ext uri="{FF2B5EF4-FFF2-40B4-BE49-F238E27FC236}">
                    <a16:creationId xmlns:a16="http://schemas.microsoft.com/office/drawing/2014/main" id="{3AF07C6D-868F-CD40-8D55-7309E92513A7}"/>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9" name="Text Box 230">
                <a:extLst>
                  <a:ext uri="{FF2B5EF4-FFF2-40B4-BE49-F238E27FC236}">
                    <a16:creationId xmlns:a16="http://schemas.microsoft.com/office/drawing/2014/main" id="{FA2F1176-968A-5547-B506-B60EA8269BDB}"/>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410" name="Straight Connector 409">
                <a:extLst>
                  <a:ext uri="{FF2B5EF4-FFF2-40B4-BE49-F238E27FC236}">
                    <a16:creationId xmlns:a16="http://schemas.microsoft.com/office/drawing/2014/main" id="{3835E510-94A6-CB4A-8E83-683BD197AE03}"/>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825ED142-2B9E-A549-972C-96BCC6721FF5}"/>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9C667C7E-38FB-6240-9A45-08553E60B303}"/>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B377B3B6-C07B-2C45-B4CE-756D355F1049}"/>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14" name="Group 413">
            <a:extLst>
              <a:ext uri="{FF2B5EF4-FFF2-40B4-BE49-F238E27FC236}">
                <a16:creationId xmlns:a16="http://schemas.microsoft.com/office/drawing/2014/main" id="{6BCDFE43-082B-374D-BFAC-C14D91216ED1}"/>
              </a:ext>
            </a:extLst>
          </p:cNvPr>
          <p:cNvGrpSpPr/>
          <p:nvPr/>
        </p:nvGrpSpPr>
        <p:grpSpPr>
          <a:xfrm>
            <a:off x="10275746" y="4871177"/>
            <a:ext cx="970347" cy="854075"/>
            <a:chOff x="10202006" y="5357871"/>
            <a:chExt cx="970347" cy="854075"/>
          </a:xfrm>
        </p:grpSpPr>
        <p:sp>
          <p:nvSpPr>
            <p:cNvPr id="415" name="Freeform 917">
              <a:extLst>
                <a:ext uri="{FF2B5EF4-FFF2-40B4-BE49-F238E27FC236}">
                  <a16:creationId xmlns:a16="http://schemas.microsoft.com/office/drawing/2014/main" id="{520596A5-5B2A-9945-9D32-0D830B088686}"/>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16" name="Group 415">
              <a:extLst>
                <a:ext uri="{FF2B5EF4-FFF2-40B4-BE49-F238E27FC236}">
                  <a16:creationId xmlns:a16="http://schemas.microsoft.com/office/drawing/2014/main" id="{061433BA-6DAB-D442-9512-DE9662690BAE}"/>
                </a:ext>
              </a:extLst>
            </p:cNvPr>
            <p:cNvGrpSpPr/>
            <p:nvPr/>
          </p:nvGrpSpPr>
          <p:grpSpPr>
            <a:xfrm>
              <a:off x="10408218" y="5357871"/>
              <a:ext cx="764135" cy="854075"/>
              <a:chOff x="6571713" y="2686293"/>
              <a:chExt cx="764135" cy="854075"/>
            </a:xfrm>
          </p:grpSpPr>
          <p:sp>
            <p:nvSpPr>
              <p:cNvPr id="417" name="Rectangle 228">
                <a:extLst>
                  <a:ext uri="{FF2B5EF4-FFF2-40B4-BE49-F238E27FC236}">
                    <a16:creationId xmlns:a16="http://schemas.microsoft.com/office/drawing/2014/main" id="{CC1942E1-72C1-CA44-8BFE-0BA6171C09C5}"/>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29">
                <a:extLst>
                  <a:ext uri="{FF2B5EF4-FFF2-40B4-BE49-F238E27FC236}">
                    <a16:creationId xmlns:a16="http://schemas.microsoft.com/office/drawing/2014/main" id="{D6CBE469-BC9E-004E-BD94-9396D7CF2EF5}"/>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9" name="Text Box 230">
                <a:extLst>
                  <a:ext uri="{FF2B5EF4-FFF2-40B4-BE49-F238E27FC236}">
                    <a16:creationId xmlns:a16="http://schemas.microsoft.com/office/drawing/2014/main" id="{E7797668-DDE1-8741-B012-FB3FB645C14D}"/>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420" name="Straight Connector 419">
                <a:extLst>
                  <a:ext uri="{FF2B5EF4-FFF2-40B4-BE49-F238E27FC236}">
                    <a16:creationId xmlns:a16="http://schemas.microsoft.com/office/drawing/2014/main" id="{0098DE4C-ADDA-6742-9A9A-1859EC5187EE}"/>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15F87BB5-6BF8-0D45-881A-0F1A285B65A4}"/>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6E17E2B0-E88F-0C4C-8D14-35BF54AEF84C}"/>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1EC817AF-81B9-5541-8AF2-78F3EC77055A}"/>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24" name="Group 950">
            <a:extLst>
              <a:ext uri="{FF2B5EF4-FFF2-40B4-BE49-F238E27FC236}">
                <a16:creationId xmlns:a16="http://schemas.microsoft.com/office/drawing/2014/main" id="{0CD04385-CC0A-AD4F-A272-DAED82232C18}"/>
              </a:ext>
            </a:extLst>
          </p:cNvPr>
          <p:cNvGrpSpPr>
            <a:grpSpLocks/>
          </p:cNvGrpSpPr>
          <p:nvPr/>
        </p:nvGrpSpPr>
        <p:grpSpPr bwMode="auto">
          <a:xfrm>
            <a:off x="10076248" y="5129706"/>
            <a:ext cx="214974" cy="403920"/>
            <a:chOff x="4140" y="429"/>
            <a:chExt cx="1425" cy="2396"/>
          </a:xfrm>
        </p:grpSpPr>
        <p:sp>
          <p:nvSpPr>
            <p:cNvPr id="425" name="Freeform 951">
              <a:extLst>
                <a:ext uri="{FF2B5EF4-FFF2-40B4-BE49-F238E27FC236}">
                  <a16:creationId xmlns:a16="http://schemas.microsoft.com/office/drawing/2014/main" id="{FE96A2FA-F87C-C540-B03C-04FDC45ECA5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6" name="Rectangle 952">
              <a:extLst>
                <a:ext uri="{FF2B5EF4-FFF2-40B4-BE49-F238E27FC236}">
                  <a16:creationId xmlns:a16="http://schemas.microsoft.com/office/drawing/2014/main" id="{90EBC098-1E29-C045-B622-D8C3CEAFBFD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7" name="Freeform 953">
              <a:extLst>
                <a:ext uri="{FF2B5EF4-FFF2-40B4-BE49-F238E27FC236}">
                  <a16:creationId xmlns:a16="http://schemas.microsoft.com/office/drawing/2014/main" id="{E706D605-E639-B347-BDB9-90E15742A9B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8" name="Freeform 954">
              <a:extLst>
                <a:ext uri="{FF2B5EF4-FFF2-40B4-BE49-F238E27FC236}">
                  <a16:creationId xmlns:a16="http://schemas.microsoft.com/office/drawing/2014/main" id="{6F580A31-840F-044C-B64F-E36B1F7C90A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9" name="Rectangle 955">
              <a:extLst>
                <a:ext uri="{FF2B5EF4-FFF2-40B4-BE49-F238E27FC236}">
                  <a16:creationId xmlns:a16="http://schemas.microsoft.com/office/drawing/2014/main" id="{70BBB359-B08E-104F-AA2E-1981815597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56">
              <a:extLst>
                <a:ext uri="{FF2B5EF4-FFF2-40B4-BE49-F238E27FC236}">
                  <a16:creationId xmlns:a16="http://schemas.microsoft.com/office/drawing/2014/main" id="{4A301782-0364-8842-A0CF-4131092EBF14}"/>
                </a:ext>
              </a:extLst>
            </p:cNvPr>
            <p:cNvGrpSpPr>
              <a:grpSpLocks/>
            </p:cNvGrpSpPr>
            <p:nvPr/>
          </p:nvGrpSpPr>
          <p:grpSpPr bwMode="auto">
            <a:xfrm>
              <a:off x="4749" y="668"/>
              <a:ext cx="581" cy="145"/>
              <a:chOff x="614" y="2568"/>
              <a:chExt cx="725" cy="139"/>
            </a:xfrm>
          </p:grpSpPr>
          <p:sp>
            <p:nvSpPr>
              <p:cNvPr id="455" name="AutoShape 957">
                <a:extLst>
                  <a:ext uri="{FF2B5EF4-FFF2-40B4-BE49-F238E27FC236}">
                    <a16:creationId xmlns:a16="http://schemas.microsoft.com/office/drawing/2014/main" id="{F360B4DE-6278-2944-81FB-7D667CF001B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6" name="AutoShape 958">
                <a:extLst>
                  <a:ext uri="{FF2B5EF4-FFF2-40B4-BE49-F238E27FC236}">
                    <a16:creationId xmlns:a16="http://schemas.microsoft.com/office/drawing/2014/main" id="{0AEDDBBD-7452-DD49-8989-332C8A0C969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59">
              <a:extLst>
                <a:ext uri="{FF2B5EF4-FFF2-40B4-BE49-F238E27FC236}">
                  <a16:creationId xmlns:a16="http://schemas.microsoft.com/office/drawing/2014/main" id="{A2E11B06-7085-7C4E-8774-3106FEBBD69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2" name="Group 960">
              <a:extLst>
                <a:ext uri="{FF2B5EF4-FFF2-40B4-BE49-F238E27FC236}">
                  <a16:creationId xmlns:a16="http://schemas.microsoft.com/office/drawing/2014/main" id="{81ECCBAC-4FA0-1946-8149-C5B75FB8BC86}"/>
                </a:ext>
              </a:extLst>
            </p:cNvPr>
            <p:cNvGrpSpPr>
              <a:grpSpLocks/>
            </p:cNvGrpSpPr>
            <p:nvPr/>
          </p:nvGrpSpPr>
          <p:grpSpPr bwMode="auto">
            <a:xfrm>
              <a:off x="4747" y="994"/>
              <a:ext cx="581" cy="134"/>
              <a:chOff x="614" y="2568"/>
              <a:chExt cx="725" cy="139"/>
            </a:xfrm>
          </p:grpSpPr>
          <p:sp>
            <p:nvSpPr>
              <p:cNvPr id="453" name="AutoShape 961">
                <a:extLst>
                  <a:ext uri="{FF2B5EF4-FFF2-40B4-BE49-F238E27FC236}">
                    <a16:creationId xmlns:a16="http://schemas.microsoft.com/office/drawing/2014/main" id="{ABD69479-4D63-CE4F-B317-778A5AB5FD34}"/>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62">
                <a:extLst>
                  <a:ext uri="{FF2B5EF4-FFF2-40B4-BE49-F238E27FC236}">
                    <a16:creationId xmlns:a16="http://schemas.microsoft.com/office/drawing/2014/main" id="{1DCF8128-7E5B-3749-916E-F3D6506A095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963">
              <a:extLst>
                <a:ext uri="{FF2B5EF4-FFF2-40B4-BE49-F238E27FC236}">
                  <a16:creationId xmlns:a16="http://schemas.microsoft.com/office/drawing/2014/main" id="{C56FF00F-1A4E-F449-902D-4AE714B9648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Rectangle 964">
              <a:extLst>
                <a:ext uri="{FF2B5EF4-FFF2-40B4-BE49-F238E27FC236}">
                  <a16:creationId xmlns:a16="http://schemas.microsoft.com/office/drawing/2014/main" id="{62C83B26-71F4-5342-BEB3-3213440919E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5" name="Group 965">
              <a:extLst>
                <a:ext uri="{FF2B5EF4-FFF2-40B4-BE49-F238E27FC236}">
                  <a16:creationId xmlns:a16="http://schemas.microsoft.com/office/drawing/2014/main" id="{CE265763-8900-624C-AF24-B2E5D56A6538}"/>
                </a:ext>
              </a:extLst>
            </p:cNvPr>
            <p:cNvGrpSpPr>
              <a:grpSpLocks/>
            </p:cNvGrpSpPr>
            <p:nvPr/>
          </p:nvGrpSpPr>
          <p:grpSpPr bwMode="auto">
            <a:xfrm>
              <a:off x="4735" y="1627"/>
              <a:ext cx="582" cy="151"/>
              <a:chOff x="614" y="2568"/>
              <a:chExt cx="725" cy="139"/>
            </a:xfrm>
          </p:grpSpPr>
          <p:sp>
            <p:nvSpPr>
              <p:cNvPr id="451" name="AutoShape 966">
                <a:extLst>
                  <a:ext uri="{FF2B5EF4-FFF2-40B4-BE49-F238E27FC236}">
                    <a16:creationId xmlns:a16="http://schemas.microsoft.com/office/drawing/2014/main" id="{ABEC4C86-7C8B-4943-B487-4DB393189AC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7">
                <a:extLst>
                  <a:ext uri="{FF2B5EF4-FFF2-40B4-BE49-F238E27FC236}">
                    <a16:creationId xmlns:a16="http://schemas.microsoft.com/office/drawing/2014/main" id="{78EB5B7C-20E1-ED4D-8C0D-850A79CB24E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Freeform 968">
              <a:extLst>
                <a:ext uri="{FF2B5EF4-FFF2-40B4-BE49-F238E27FC236}">
                  <a16:creationId xmlns:a16="http://schemas.microsoft.com/office/drawing/2014/main" id="{368674BE-3325-A94B-81BB-778F18DEB9F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7" name="Group 969">
              <a:extLst>
                <a:ext uri="{FF2B5EF4-FFF2-40B4-BE49-F238E27FC236}">
                  <a16:creationId xmlns:a16="http://schemas.microsoft.com/office/drawing/2014/main" id="{6FED7E22-4916-EF46-A0A7-B64DF9E881D6}"/>
                </a:ext>
              </a:extLst>
            </p:cNvPr>
            <p:cNvGrpSpPr>
              <a:grpSpLocks/>
            </p:cNvGrpSpPr>
            <p:nvPr/>
          </p:nvGrpSpPr>
          <p:grpSpPr bwMode="auto">
            <a:xfrm>
              <a:off x="4739" y="1327"/>
              <a:ext cx="582" cy="139"/>
              <a:chOff x="614" y="2568"/>
              <a:chExt cx="725" cy="139"/>
            </a:xfrm>
          </p:grpSpPr>
          <p:sp>
            <p:nvSpPr>
              <p:cNvPr id="449" name="AutoShape 970">
                <a:extLst>
                  <a:ext uri="{FF2B5EF4-FFF2-40B4-BE49-F238E27FC236}">
                    <a16:creationId xmlns:a16="http://schemas.microsoft.com/office/drawing/2014/main" id="{74CDCA80-D418-3148-BC55-51E4899D4C58}"/>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71">
                <a:extLst>
                  <a:ext uri="{FF2B5EF4-FFF2-40B4-BE49-F238E27FC236}">
                    <a16:creationId xmlns:a16="http://schemas.microsoft.com/office/drawing/2014/main" id="{8FD3C783-4FA4-AC40-AB3B-3866A93D618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8" name="Rectangle 972">
              <a:extLst>
                <a:ext uri="{FF2B5EF4-FFF2-40B4-BE49-F238E27FC236}">
                  <a16:creationId xmlns:a16="http://schemas.microsoft.com/office/drawing/2014/main" id="{E9DD616E-C632-3C45-855B-E4577EADDBD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Freeform 973">
              <a:extLst>
                <a:ext uri="{FF2B5EF4-FFF2-40B4-BE49-F238E27FC236}">
                  <a16:creationId xmlns:a16="http://schemas.microsoft.com/office/drawing/2014/main" id="{0CE1791D-2F0D-1349-ACF7-5365E4B5DE0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0" name="Freeform 974">
              <a:extLst>
                <a:ext uri="{FF2B5EF4-FFF2-40B4-BE49-F238E27FC236}">
                  <a16:creationId xmlns:a16="http://schemas.microsoft.com/office/drawing/2014/main" id="{E3A13E73-03B9-F54D-B31C-A6E48AFF90A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1" name="Oval 975">
              <a:extLst>
                <a:ext uri="{FF2B5EF4-FFF2-40B4-BE49-F238E27FC236}">
                  <a16:creationId xmlns:a16="http://schemas.microsoft.com/office/drawing/2014/main" id="{2A75A4F5-615F-EB46-89FC-38E2211C441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Freeform 976">
              <a:extLst>
                <a:ext uri="{FF2B5EF4-FFF2-40B4-BE49-F238E27FC236}">
                  <a16:creationId xmlns:a16="http://schemas.microsoft.com/office/drawing/2014/main" id="{A6EB25B5-85F4-894D-BBC4-0185118E6ACE}"/>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3" name="AutoShape 977">
              <a:extLst>
                <a:ext uri="{FF2B5EF4-FFF2-40B4-BE49-F238E27FC236}">
                  <a16:creationId xmlns:a16="http://schemas.microsoft.com/office/drawing/2014/main" id="{4CA2AC83-5323-2B4B-88F2-AAA45AFB219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AutoShape 978">
              <a:extLst>
                <a:ext uri="{FF2B5EF4-FFF2-40B4-BE49-F238E27FC236}">
                  <a16:creationId xmlns:a16="http://schemas.microsoft.com/office/drawing/2014/main" id="{0025D972-B3E1-8E43-801B-4E3E67EB173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79">
              <a:extLst>
                <a:ext uri="{FF2B5EF4-FFF2-40B4-BE49-F238E27FC236}">
                  <a16:creationId xmlns:a16="http://schemas.microsoft.com/office/drawing/2014/main" id="{545EC445-5888-3741-B9F1-47936A12B9D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Oval 980">
              <a:extLst>
                <a:ext uri="{FF2B5EF4-FFF2-40B4-BE49-F238E27FC236}">
                  <a16:creationId xmlns:a16="http://schemas.microsoft.com/office/drawing/2014/main" id="{9B82F04E-BCFC-FB44-9636-45214AACC05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7" name="Oval 981">
              <a:extLst>
                <a:ext uri="{FF2B5EF4-FFF2-40B4-BE49-F238E27FC236}">
                  <a16:creationId xmlns:a16="http://schemas.microsoft.com/office/drawing/2014/main" id="{BB87FE73-AC88-5F4C-84A7-A1E5F1A790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Rectangle 982">
              <a:extLst>
                <a:ext uri="{FF2B5EF4-FFF2-40B4-BE49-F238E27FC236}">
                  <a16:creationId xmlns:a16="http://schemas.microsoft.com/office/drawing/2014/main" id="{78337DB0-E31B-0644-9C8C-86EA280512A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7" name="Group 456">
            <a:extLst>
              <a:ext uri="{FF2B5EF4-FFF2-40B4-BE49-F238E27FC236}">
                <a16:creationId xmlns:a16="http://schemas.microsoft.com/office/drawing/2014/main" id="{BC230DA3-959C-4247-950A-6A5F64F4E6AE}"/>
              </a:ext>
            </a:extLst>
          </p:cNvPr>
          <p:cNvGrpSpPr/>
          <p:nvPr/>
        </p:nvGrpSpPr>
        <p:grpSpPr>
          <a:xfrm>
            <a:off x="9172528" y="3469930"/>
            <a:ext cx="367224" cy="240304"/>
            <a:chOff x="7493876" y="2774731"/>
            <a:chExt cx="1481958" cy="894622"/>
          </a:xfrm>
        </p:grpSpPr>
        <p:sp>
          <p:nvSpPr>
            <p:cNvPr id="458" name="Freeform 457">
              <a:extLst>
                <a:ext uri="{FF2B5EF4-FFF2-40B4-BE49-F238E27FC236}">
                  <a16:creationId xmlns:a16="http://schemas.microsoft.com/office/drawing/2014/main" id="{5293AB70-A538-324C-8957-2E62A591F1B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9" name="Oval 458">
              <a:extLst>
                <a:ext uri="{FF2B5EF4-FFF2-40B4-BE49-F238E27FC236}">
                  <a16:creationId xmlns:a16="http://schemas.microsoft.com/office/drawing/2014/main" id="{A2B20364-B820-F04C-85BC-3C2F7389269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0" name="Group 459">
              <a:extLst>
                <a:ext uri="{FF2B5EF4-FFF2-40B4-BE49-F238E27FC236}">
                  <a16:creationId xmlns:a16="http://schemas.microsoft.com/office/drawing/2014/main" id="{25A775AF-4F8C-A140-9E95-86BE6310501B}"/>
                </a:ext>
              </a:extLst>
            </p:cNvPr>
            <p:cNvGrpSpPr/>
            <p:nvPr/>
          </p:nvGrpSpPr>
          <p:grpSpPr>
            <a:xfrm>
              <a:off x="7713663" y="2848339"/>
              <a:ext cx="1042107" cy="425543"/>
              <a:chOff x="7786941" y="2884917"/>
              <a:chExt cx="897649" cy="353919"/>
            </a:xfrm>
          </p:grpSpPr>
          <p:sp>
            <p:nvSpPr>
              <p:cNvPr id="461" name="Freeform 460">
                <a:extLst>
                  <a:ext uri="{FF2B5EF4-FFF2-40B4-BE49-F238E27FC236}">
                    <a16:creationId xmlns:a16="http://schemas.microsoft.com/office/drawing/2014/main" id="{BF2FA154-0942-5C47-A936-59C962F3DA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FBAC50C9-1200-0648-A3C6-5F763C5A4F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3" name="Freeform 462">
                <a:extLst>
                  <a:ext uri="{FF2B5EF4-FFF2-40B4-BE49-F238E27FC236}">
                    <a16:creationId xmlns:a16="http://schemas.microsoft.com/office/drawing/2014/main" id="{41DD7A34-E22A-2B4D-A867-B0F63420CD9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14349D26-2DED-D04F-BD82-82B9BDEAF0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5" name="Group 464">
            <a:extLst>
              <a:ext uri="{FF2B5EF4-FFF2-40B4-BE49-F238E27FC236}">
                <a16:creationId xmlns:a16="http://schemas.microsoft.com/office/drawing/2014/main" id="{7E19BC35-E82D-1F47-A1DB-336D2DD326C1}"/>
              </a:ext>
            </a:extLst>
          </p:cNvPr>
          <p:cNvGrpSpPr/>
          <p:nvPr/>
        </p:nvGrpSpPr>
        <p:grpSpPr>
          <a:xfrm>
            <a:off x="9675294" y="3513069"/>
            <a:ext cx="367224" cy="240304"/>
            <a:chOff x="7493876" y="2774731"/>
            <a:chExt cx="1481958" cy="894622"/>
          </a:xfrm>
        </p:grpSpPr>
        <p:sp>
          <p:nvSpPr>
            <p:cNvPr id="466" name="Freeform 465">
              <a:extLst>
                <a:ext uri="{FF2B5EF4-FFF2-40B4-BE49-F238E27FC236}">
                  <a16:creationId xmlns:a16="http://schemas.microsoft.com/office/drawing/2014/main" id="{BD2EC79B-E277-0C43-A0CC-99D0A637041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7" name="Oval 466">
              <a:extLst>
                <a:ext uri="{FF2B5EF4-FFF2-40B4-BE49-F238E27FC236}">
                  <a16:creationId xmlns:a16="http://schemas.microsoft.com/office/drawing/2014/main" id="{FB4676E3-85E4-494D-9C63-7C042801A69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8" name="Group 467">
              <a:extLst>
                <a:ext uri="{FF2B5EF4-FFF2-40B4-BE49-F238E27FC236}">
                  <a16:creationId xmlns:a16="http://schemas.microsoft.com/office/drawing/2014/main" id="{77F513B8-ECD9-B043-8F16-8229B9F5F438}"/>
                </a:ext>
              </a:extLst>
            </p:cNvPr>
            <p:cNvGrpSpPr/>
            <p:nvPr/>
          </p:nvGrpSpPr>
          <p:grpSpPr>
            <a:xfrm>
              <a:off x="7713663" y="2848339"/>
              <a:ext cx="1042107" cy="425543"/>
              <a:chOff x="7786941" y="2884917"/>
              <a:chExt cx="897649" cy="353919"/>
            </a:xfrm>
          </p:grpSpPr>
          <p:sp>
            <p:nvSpPr>
              <p:cNvPr id="469" name="Freeform 468">
                <a:extLst>
                  <a:ext uri="{FF2B5EF4-FFF2-40B4-BE49-F238E27FC236}">
                    <a16:creationId xmlns:a16="http://schemas.microsoft.com/office/drawing/2014/main" id="{52250DF6-38FD-864F-A2FE-5424D2FC490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B115E90-C5FE-AE4D-BDDA-FFFA2E95056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1" name="Freeform 470">
                <a:extLst>
                  <a:ext uri="{FF2B5EF4-FFF2-40B4-BE49-F238E27FC236}">
                    <a16:creationId xmlns:a16="http://schemas.microsoft.com/office/drawing/2014/main" id="{58A14C43-AAD0-3641-9524-580D47A433C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2" name="Freeform 471">
                <a:extLst>
                  <a:ext uri="{FF2B5EF4-FFF2-40B4-BE49-F238E27FC236}">
                    <a16:creationId xmlns:a16="http://schemas.microsoft.com/office/drawing/2014/main" id="{0C9C824B-99FE-6D4F-9E2B-EC968FE82F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0D3E3902-FB2D-6F40-94C2-2AED35903987}"/>
              </a:ext>
            </a:extLst>
          </p:cNvPr>
          <p:cNvGrpSpPr/>
          <p:nvPr/>
        </p:nvGrpSpPr>
        <p:grpSpPr>
          <a:xfrm>
            <a:off x="8123810" y="3479300"/>
            <a:ext cx="354986" cy="175668"/>
            <a:chOff x="7493876" y="2774731"/>
            <a:chExt cx="1481958" cy="894622"/>
          </a:xfrm>
        </p:grpSpPr>
        <p:sp>
          <p:nvSpPr>
            <p:cNvPr id="474" name="Freeform 473">
              <a:extLst>
                <a:ext uri="{FF2B5EF4-FFF2-40B4-BE49-F238E27FC236}">
                  <a16:creationId xmlns:a16="http://schemas.microsoft.com/office/drawing/2014/main" id="{0A61814A-2DB0-7740-8962-D1A3BDCF744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5" name="Oval 474">
              <a:extLst>
                <a:ext uri="{FF2B5EF4-FFF2-40B4-BE49-F238E27FC236}">
                  <a16:creationId xmlns:a16="http://schemas.microsoft.com/office/drawing/2014/main" id="{4B39CE62-10C5-A448-9200-E6A96348EB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6" name="Group 475">
              <a:extLst>
                <a:ext uri="{FF2B5EF4-FFF2-40B4-BE49-F238E27FC236}">
                  <a16:creationId xmlns:a16="http://schemas.microsoft.com/office/drawing/2014/main" id="{FA86DD34-5A0D-CC49-9673-90D9CA095BE5}"/>
                </a:ext>
              </a:extLst>
            </p:cNvPr>
            <p:cNvGrpSpPr/>
            <p:nvPr/>
          </p:nvGrpSpPr>
          <p:grpSpPr>
            <a:xfrm>
              <a:off x="7713663" y="2848339"/>
              <a:ext cx="1042107" cy="425543"/>
              <a:chOff x="7786941" y="2884917"/>
              <a:chExt cx="897649" cy="353919"/>
            </a:xfrm>
          </p:grpSpPr>
          <p:sp>
            <p:nvSpPr>
              <p:cNvPr id="477" name="Freeform 476">
                <a:extLst>
                  <a:ext uri="{FF2B5EF4-FFF2-40B4-BE49-F238E27FC236}">
                    <a16:creationId xmlns:a16="http://schemas.microsoft.com/office/drawing/2014/main" id="{B5DC9C2D-C53B-D14F-9821-A2B4B31E510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F0A6232A-7531-B14B-B3D0-36AAC40935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9" name="Freeform 478">
                <a:extLst>
                  <a:ext uri="{FF2B5EF4-FFF2-40B4-BE49-F238E27FC236}">
                    <a16:creationId xmlns:a16="http://schemas.microsoft.com/office/drawing/2014/main" id="{76F848CC-CD88-5F45-8746-CADC806243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0" name="Freeform 479">
                <a:extLst>
                  <a:ext uri="{FF2B5EF4-FFF2-40B4-BE49-F238E27FC236}">
                    <a16:creationId xmlns:a16="http://schemas.microsoft.com/office/drawing/2014/main" id="{261EE902-8A90-624B-B8EA-E140D2583A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81" name="Group 480">
            <a:extLst>
              <a:ext uri="{FF2B5EF4-FFF2-40B4-BE49-F238E27FC236}">
                <a16:creationId xmlns:a16="http://schemas.microsoft.com/office/drawing/2014/main" id="{66AC3898-C0FB-C142-963C-4A2806F3925C}"/>
              </a:ext>
            </a:extLst>
          </p:cNvPr>
          <p:cNvGrpSpPr/>
          <p:nvPr/>
        </p:nvGrpSpPr>
        <p:grpSpPr>
          <a:xfrm>
            <a:off x="9321633" y="4288992"/>
            <a:ext cx="393760" cy="218578"/>
            <a:chOff x="7493876" y="2774731"/>
            <a:chExt cx="1481958" cy="894622"/>
          </a:xfrm>
        </p:grpSpPr>
        <p:sp>
          <p:nvSpPr>
            <p:cNvPr id="482" name="Freeform 481">
              <a:extLst>
                <a:ext uri="{FF2B5EF4-FFF2-40B4-BE49-F238E27FC236}">
                  <a16:creationId xmlns:a16="http://schemas.microsoft.com/office/drawing/2014/main" id="{42D1DCFE-D255-4446-8EAC-474AB67857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3" name="Oval 482">
              <a:extLst>
                <a:ext uri="{FF2B5EF4-FFF2-40B4-BE49-F238E27FC236}">
                  <a16:creationId xmlns:a16="http://schemas.microsoft.com/office/drawing/2014/main" id="{C26498FD-F97E-6F46-BEA7-F956A37F2D6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4" name="Group 483">
              <a:extLst>
                <a:ext uri="{FF2B5EF4-FFF2-40B4-BE49-F238E27FC236}">
                  <a16:creationId xmlns:a16="http://schemas.microsoft.com/office/drawing/2014/main" id="{4B199B5D-B0F2-F94C-AAFD-545329FAA357}"/>
                </a:ext>
              </a:extLst>
            </p:cNvPr>
            <p:cNvGrpSpPr/>
            <p:nvPr/>
          </p:nvGrpSpPr>
          <p:grpSpPr>
            <a:xfrm>
              <a:off x="7713663" y="2848339"/>
              <a:ext cx="1042107" cy="425543"/>
              <a:chOff x="7786941" y="2884917"/>
              <a:chExt cx="897649" cy="353919"/>
            </a:xfrm>
          </p:grpSpPr>
          <p:sp>
            <p:nvSpPr>
              <p:cNvPr id="485" name="Freeform 484">
                <a:extLst>
                  <a:ext uri="{FF2B5EF4-FFF2-40B4-BE49-F238E27FC236}">
                    <a16:creationId xmlns:a16="http://schemas.microsoft.com/office/drawing/2014/main" id="{0A984816-55BC-1943-8DD5-DBCE6EF51AB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8B1D42DB-E8C1-B749-80E2-583CD1B0E4B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7" name="Freeform 486">
                <a:extLst>
                  <a:ext uri="{FF2B5EF4-FFF2-40B4-BE49-F238E27FC236}">
                    <a16:creationId xmlns:a16="http://schemas.microsoft.com/office/drawing/2014/main" id="{CB8F94FA-C42F-BD4D-AA00-66857F0E454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8" name="Freeform 487">
                <a:extLst>
                  <a:ext uri="{FF2B5EF4-FFF2-40B4-BE49-F238E27FC236}">
                    <a16:creationId xmlns:a16="http://schemas.microsoft.com/office/drawing/2014/main" id="{FAB6ECD2-0C1A-1046-85EC-5E3375620D1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89" name="Group 488">
            <a:extLst>
              <a:ext uri="{FF2B5EF4-FFF2-40B4-BE49-F238E27FC236}">
                <a16:creationId xmlns:a16="http://schemas.microsoft.com/office/drawing/2014/main" id="{9E25896D-D1F7-2A4E-8C08-BF5F88840367}"/>
              </a:ext>
            </a:extLst>
          </p:cNvPr>
          <p:cNvGrpSpPr/>
          <p:nvPr/>
        </p:nvGrpSpPr>
        <p:grpSpPr>
          <a:xfrm>
            <a:off x="7848738" y="2976754"/>
            <a:ext cx="3007624" cy="1690703"/>
            <a:chOff x="7774998" y="3463448"/>
            <a:chExt cx="3007624" cy="1690703"/>
          </a:xfrm>
        </p:grpSpPr>
        <p:grpSp>
          <p:nvGrpSpPr>
            <p:cNvPr id="490" name="Group 489">
              <a:extLst>
                <a:ext uri="{FF2B5EF4-FFF2-40B4-BE49-F238E27FC236}">
                  <a16:creationId xmlns:a16="http://schemas.microsoft.com/office/drawing/2014/main" id="{1B61A7BB-F744-994C-90B5-288246058DE4}"/>
                </a:ext>
              </a:extLst>
            </p:cNvPr>
            <p:cNvGrpSpPr/>
            <p:nvPr/>
          </p:nvGrpSpPr>
          <p:grpSpPr>
            <a:xfrm>
              <a:off x="7774998" y="4090572"/>
              <a:ext cx="571917" cy="577694"/>
              <a:chOff x="7774998" y="4090572"/>
              <a:chExt cx="571917" cy="577694"/>
            </a:xfrm>
          </p:grpSpPr>
          <p:sp>
            <p:nvSpPr>
              <p:cNvPr id="523" name="Freeform 917">
                <a:extLst>
                  <a:ext uri="{FF2B5EF4-FFF2-40B4-BE49-F238E27FC236}">
                    <a16:creationId xmlns:a16="http://schemas.microsoft.com/office/drawing/2014/main" id="{67AE9544-ABCE-9C49-A73B-B92D479DC854}"/>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24" name="Group 523">
                <a:extLst>
                  <a:ext uri="{FF2B5EF4-FFF2-40B4-BE49-F238E27FC236}">
                    <a16:creationId xmlns:a16="http://schemas.microsoft.com/office/drawing/2014/main" id="{FD9ADAD3-8D40-514D-8DB2-D40B73122CB1}"/>
                  </a:ext>
                </a:extLst>
              </p:cNvPr>
              <p:cNvGrpSpPr/>
              <p:nvPr/>
            </p:nvGrpSpPr>
            <p:grpSpPr>
              <a:xfrm>
                <a:off x="7774998" y="4206600"/>
                <a:ext cx="571917" cy="461666"/>
                <a:chOff x="9980560" y="726571"/>
                <a:chExt cx="659732" cy="461666"/>
              </a:xfrm>
            </p:grpSpPr>
            <p:sp>
              <p:nvSpPr>
                <p:cNvPr id="525" name="Rectangle 228">
                  <a:extLst>
                    <a:ext uri="{FF2B5EF4-FFF2-40B4-BE49-F238E27FC236}">
                      <a16:creationId xmlns:a16="http://schemas.microsoft.com/office/drawing/2014/main" id="{453FD1E4-24AF-0A42-B4B1-544CBE8B93E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6" name="Rectangle 229">
                  <a:extLst>
                    <a:ext uri="{FF2B5EF4-FFF2-40B4-BE49-F238E27FC236}">
                      <a16:creationId xmlns:a16="http://schemas.microsoft.com/office/drawing/2014/main" id="{ACF4D48D-7AFA-394B-A044-64C00BD3135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7" name="Text Box 230">
                  <a:extLst>
                    <a:ext uri="{FF2B5EF4-FFF2-40B4-BE49-F238E27FC236}">
                      <a16:creationId xmlns:a16="http://schemas.microsoft.com/office/drawing/2014/main" id="{F350703C-00E6-D544-8995-7B4A30E7AD1B}"/>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28" name="Straight Connector 527">
                  <a:extLst>
                    <a:ext uri="{FF2B5EF4-FFF2-40B4-BE49-F238E27FC236}">
                      <a16:creationId xmlns:a16="http://schemas.microsoft.com/office/drawing/2014/main" id="{A4E7F05F-DB39-B246-BA17-A367DF40D51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987D26AB-AF4C-4B49-8766-91AAC5C3236C}"/>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91" name="Group 490">
              <a:extLst>
                <a:ext uri="{FF2B5EF4-FFF2-40B4-BE49-F238E27FC236}">
                  <a16:creationId xmlns:a16="http://schemas.microsoft.com/office/drawing/2014/main" id="{7ACA2B35-418A-C24A-BBBD-95671C866478}"/>
                </a:ext>
              </a:extLst>
            </p:cNvPr>
            <p:cNvGrpSpPr/>
            <p:nvPr/>
          </p:nvGrpSpPr>
          <p:grpSpPr>
            <a:xfrm>
              <a:off x="8692628" y="3463448"/>
              <a:ext cx="571917" cy="574365"/>
              <a:chOff x="8692628" y="3463448"/>
              <a:chExt cx="571917" cy="574365"/>
            </a:xfrm>
          </p:grpSpPr>
          <p:sp>
            <p:nvSpPr>
              <p:cNvPr id="516" name="Freeform 917">
                <a:extLst>
                  <a:ext uri="{FF2B5EF4-FFF2-40B4-BE49-F238E27FC236}">
                    <a16:creationId xmlns:a16="http://schemas.microsoft.com/office/drawing/2014/main" id="{1B39E48E-11D1-2A49-BEB2-4A3DE3E52E7F}"/>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7" name="Group 516">
                <a:extLst>
                  <a:ext uri="{FF2B5EF4-FFF2-40B4-BE49-F238E27FC236}">
                    <a16:creationId xmlns:a16="http://schemas.microsoft.com/office/drawing/2014/main" id="{F43CF6AB-41BF-A04B-8264-3F204E68E6FB}"/>
                  </a:ext>
                </a:extLst>
              </p:cNvPr>
              <p:cNvGrpSpPr/>
              <p:nvPr/>
            </p:nvGrpSpPr>
            <p:grpSpPr>
              <a:xfrm>
                <a:off x="8692628" y="3463448"/>
                <a:ext cx="571917" cy="461666"/>
                <a:chOff x="9980560" y="726571"/>
                <a:chExt cx="659732" cy="461666"/>
              </a:xfrm>
            </p:grpSpPr>
            <p:sp>
              <p:nvSpPr>
                <p:cNvPr id="518" name="Rectangle 228">
                  <a:extLst>
                    <a:ext uri="{FF2B5EF4-FFF2-40B4-BE49-F238E27FC236}">
                      <a16:creationId xmlns:a16="http://schemas.microsoft.com/office/drawing/2014/main" id="{DCF5B501-314A-3D4C-90A1-E45107AEFB7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9" name="Rectangle 229">
                  <a:extLst>
                    <a:ext uri="{FF2B5EF4-FFF2-40B4-BE49-F238E27FC236}">
                      <a16:creationId xmlns:a16="http://schemas.microsoft.com/office/drawing/2014/main" id="{8A760FE8-2AF8-D047-B448-6D14997CB6F7}"/>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Text Box 230">
                  <a:extLst>
                    <a:ext uri="{FF2B5EF4-FFF2-40B4-BE49-F238E27FC236}">
                      <a16:creationId xmlns:a16="http://schemas.microsoft.com/office/drawing/2014/main" id="{81AD7D48-5DBF-B140-BBAC-EF36A1DCADE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21" name="Straight Connector 520">
                  <a:extLst>
                    <a:ext uri="{FF2B5EF4-FFF2-40B4-BE49-F238E27FC236}">
                      <a16:creationId xmlns:a16="http://schemas.microsoft.com/office/drawing/2014/main" id="{10225287-A970-334C-96E6-BB42F39A3119}"/>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a:extLst>
                    <a:ext uri="{FF2B5EF4-FFF2-40B4-BE49-F238E27FC236}">
                      <a16:creationId xmlns:a16="http://schemas.microsoft.com/office/drawing/2014/main" id="{585D3D77-62B9-C346-9D1A-8A3555BAADAA}"/>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92" name="Group 491">
              <a:extLst>
                <a:ext uri="{FF2B5EF4-FFF2-40B4-BE49-F238E27FC236}">
                  <a16:creationId xmlns:a16="http://schemas.microsoft.com/office/drawing/2014/main" id="{99C7DE0F-016E-FE40-A619-F6309459B199}"/>
                </a:ext>
              </a:extLst>
            </p:cNvPr>
            <p:cNvGrpSpPr/>
            <p:nvPr/>
          </p:nvGrpSpPr>
          <p:grpSpPr>
            <a:xfrm>
              <a:off x="9846130" y="3502221"/>
              <a:ext cx="571917" cy="607211"/>
              <a:chOff x="9846130" y="3502221"/>
              <a:chExt cx="571917" cy="607211"/>
            </a:xfrm>
          </p:grpSpPr>
          <p:sp>
            <p:nvSpPr>
              <p:cNvPr id="509" name="Freeform 917">
                <a:extLst>
                  <a:ext uri="{FF2B5EF4-FFF2-40B4-BE49-F238E27FC236}">
                    <a16:creationId xmlns:a16="http://schemas.microsoft.com/office/drawing/2014/main" id="{F61365F4-AF8A-7946-BAE2-C24405A00FD5}"/>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0" name="Group 509">
                <a:extLst>
                  <a:ext uri="{FF2B5EF4-FFF2-40B4-BE49-F238E27FC236}">
                    <a16:creationId xmlns:a16="http://schemas.microsoft.com/office/drawing/2014/main" id="{B9D23B02-A16D-054E-9F56-ACE4882F9465}"/>
                  </a:ext>
                </a:extLst>
              </p:cNvPr>
              <p:cNvGrpSpPr/>
              <p:nvPr/>
            </p:nvGrpSpPr>
            <p:grpSpPr>
              <a:xfrm>
                <a:off x="9846130" y="3502221"/>
                <a:ext cx="571917" cy="461666"/>
                <a:chOff x="9980560" y="726571"/>
                <a:chExt cx="659732" cy="461666"/>
              </a:xfrm>
            </p:grpSpPr>
            <p:sp>
              <p:nvSpPr>
                <p:cNvPr id="511" name="Rectangle 228">
                  <a:extLst>
                    <a:ext uri="{FF2B5EF4-FFF2-40B4-BE49-F238E27FC236}">
                      <a16:creationId xmlns:a16="http://schemas.microsoft.com/office/drawing/2014/main" id="{D8196C66-5ACD-F440-9D67-38ED9AB1DBEC}"/>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2" name="Rectangle 229">
                  <a:extLst>
                    <a:ext uri="{FF2B5EF4-FFF2-40B4-BE49-F238E27FC236}">
                      <a16:creationId xmlns:a16="http://schemas.microsoft.com/office/drawing/2014/main" id="{E2A04A91-A7A2-844E-A202-E5174F201E33}"/>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3" name="Text Box 230">
                  <a:extLst>
                    <a:ext uri="{FF2B5EF4-FFF2-40B4-BE49-F238E27FC236}">
                      <a16:creationId xmlns:a16="http://schemas.microsoft.com/office/drawing/2014/main" id="{C660DE0E-7128-8A4E-8A4B-C829B6CB2B99}"/>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14" name="Straight Connector 513">
                  <a:extLst>
                    <a:ext uri="{FF2B5EF4-FFF2-40B4-BE49-F238E27FC236}">
                      <a16:creationId xmlns:a16="http://schemas.microsoft.com/office/drawing/2014/main" id="{18B24C5B-DDAD-664C-B7C8-511BEF3C883F}"/>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D26F734D-CDBF-C940-BA08-558A6C9FC84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93" name="Group 492">
              <a:extLst>
                <a:ext uri="{FF2B5EF4-FFF2-40B4-BE49-F238E27FC236}">
                  <a16:creationId xmlns:a16="http://schemas.microsoft.com/office/drawing/2014/main" id="{38FD6327-86A9-CE4D-9578-2AAEA1D9BB04}"/>
                </a:ext>
              </a:extLst>
            </p:cNvPr>
            <p:cNvGrpSpPr/>
            <p:nvPr/>
          </p:nvGrpSpPr>
          <p:grpSpPr>
            <a:xfrm>
              <a:off x="9554792" y="4299763"/>
              <a:ext cx="571917" cy="630904"/>
              <a:chOff x="9554792" y="4299763"/>
              <a:chExt cx="571917" cy="630904"/>
            </a:xfrm>
          </p:grpSpPr>
          <p:sp>
            <p:nvSpPr>
              <p:cNvPr id="502" name="Freeform 917">
                <a:extLst>
                  <a:ext uri="{FF2B5EF4-FFF2-40B4-BE49-F238E27FC236}">
                    <a16:creationId xmlns:a16="http://schemas.microsoft.com/office/drawing/2014/main" id="{1189185D-1F7C-B94E-B532-3E812D995744}"/>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3" name="Group 502">
                <a:extLst>
                  <a:ext uri="{FF2B5EF4-FFF2-40B4-BE49-F238E27FC236}">
                    <a16:creationId xmlns:a16="http://schemas.microsoft.com/office/drawing/2014/main" id="{B4CB1129-B032-C24F-981D-F17E21FDF808}"/>
                  </a:ext>
                </a:extLst>
              </p:cNvPr>
              <p:cNvGrpSpPr/>
              <p:nvPr/>
            </p:nvGrpSpPr>
            <p:grpSpPr>
              <a:xfrm>
                <a:off x="9554792" y="4299763"/>
                <a:ext cx="571917" cy="461666"/>
                <a:chOff x="9980560" y="726571"/>
                <a:chExt cx="659732" cy="461666"/>
              </a:xfrm>
            </p:grpSpPr>
            <p:sp>
              <p:nvSpPr>
                <p:cNvPr id="504" name="Rectangle 228">
                  <a:extLst>
                    <a:ext uri="{FF2B5EF4-FFF2-40B4-BE49-F238E27FC236}">
                      <a16:creationId xmlns:a16="http://schemas.microsoft.com/office/drawing/2014/main" id="{CCE0CE6B-4616-484D-A2D2-97A95D223C4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05" name="Rectangle 229">
                  <a:extLst>
                    <a:ext uri="{FF2B5EF4-FFF2-40B4-BE49-F238E27FC236}">
                      <a16:creationId xmlns:a16="http://schemas.microsoft.com/office/drawing/2014/main" id="{D26DD102-7516-7941-AD70-9B37EC2BD556}"/>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06" name="Text Box 230">
                  <a:extLst>
                    <a:ext uri="{FF2B5EF4-FFF2-40B4-BE49-F238E27FC236}">
                      <a16:creationId xmlns:a16="http://schemas.microsoft.com/office/drawing/2014/main" id="{1F958F41-1C91-3742-8E5E-D63C7ABC69E6}"/>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07" name="Straight Connector 506">
                  <a:extLst>
                    <a:ext uri="{FF2B5EF4-FFF2-40B4-BE49-F238E27FC236}">
                      <a16:creationId xmlns:a16="http://schemas.microsoft.com/office/drawing/2014/main" id="{65CAD0DA-ECB6-FF46-8BF8-7B4132226870}"/>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C7CD87E0-C83F-0F48-9FE9-45EF45C8B51C}"/>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94" name="Group 493">
              <a:extLst>
                <a:ext uri="{FF2B5EF4-FFF2-40B4-BE49-F238E27FC236}">
                  <a16:creationId xmlns:a16="http://schemas.microsoft.com/office/drawing/2014/main" id="{017CCCDD-4C17-AD45-9653-B55DDD72AFD2}"/>
                </a:ext>
              </a:extLst>
            </p:cNvPr>
            <p:cNvGrpSpPr/>
            <p:nvPr/>
          </p:nvGrpSpPr>
          <p:grpSpPr>
            <a:xfrm>
              <a:off x="10153753" y="4577638"/>
              <a:ext cx="628869" cy="576513"/>
              <a:chOff x="10153753" y="4577638"/>
              <a:chExt cx="628869" cy="576513"/>
            </a:xfrm>
          </p:grpSpPr>
          <p:sp>
            <p:nvSpPr>
              <p:cNvPr id="495" name="Freeform 917">
                <a:extLst>
                  <a:ext uri="{FF2B5EF4-FFF2-40B4-BE49-F238E27FC236}">
                    <a16:creationId xmlns:a16="http://schemas.microsoft.com/office/drawing/2014/main" id="{97591357-9173-9047-99D7-EEF6AA2E91BE}"/>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6" name="Group 495">
                <a:extLst>
                  <a:ext uri="{FF2B5EF4-FFF2-40B4-BE49-F238E27FC236}">
                    <a16:creationId xmlns:a16="http://schemas.microsoft.com/office/drawing/2014/main" id="{8B40CC4E-61E1-7147-B950-B5A9495E9B83}"/>
                  </a:ext>
                </a:extLst>
              </p:cNvPr>
              <p:cNvGrpSpPr/>
              <p:nvPr/>
            </p:nvGrpSpPr>
            <p:grpSpPr>
              <a:xfrm>
                <a:off x="10210705" y="4577638"/>
                <a:ext cx="571917" cy="461666"/>
                <a:chOff x="9980560" y="726571"/>
                <a:chExt cx="659732" cy="461666"/>
              </a:xfrm>
            </p:grpSpPr>
            <p:sp>
              <p:nvSpPr>
                <p:cNvPr id="497" name="Rectangle 228">
                  <a:extLst>
                    <a:ext uri="{FF2B5EF4-FFF2-40B4-BE49-F238E27FC236}">
                      <a16:creationId xmlns:a16="http://schemas.microsoft.com/office/drawing/2014/main" id="{D2D44BCA-E28A-FA41-AF35-848ECEF07019}"/>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98" name="Rectangle 229">
                  <a:extLst>
                    <a:ext uri="{FF2B5EF4-FFF2-40B4-BE49-F238E27FC236}">
                      <a16:creationId xmlns:a16="http://schemas.microsoft.com/office/drawing/2014/main" id="{D389761B-E426-DB42-85C3-D511639FC06E}"/>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99" name="Text Box 230">
                  <a:extLst>
                    <a:ext uri="{FF2B5EF4-FFF2-40B4-BE49-F238E27FC236}">
                      <a16:creationId xmlns:a16="http://schemas.microsoft.com/office/drawing/2014/main" id="{3DB5EBC6-C337-BB4C-B251-28D5B838EF69}"/>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00" name="Straight Connector 499">
                  <a:extLst>
                    <a:ext uri="{FF2B5EF4-FFF2-40B4-BE49-F238E27FC236}">
                      <a16:creationId xmlns:a16="http://schemas.microsoft.com/office/drawing/2014/main" id="{8479EDDB-D000-FE4F-B1BE-1440681E30E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4B266B2A-3BB6-1B4F-AFEF-AAB669208BEF}"/>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530" name="Group 529">
            <a:extLst>
              <a:ext uri="{FF2B5EF4-FFF2-40B4-BE49-F238E27FC236}">
                <a16:creationId xmlns:a16="http://schemas.microsoft.com/office/drawing/2014/main" id="{0E5911E9-912E-A74C-9314-F819FE0F68F9}"/>
              </a:ext>
            </a:extLst>
          </p:cNvPr>
          <p:cNvGrpSpPr/>
          <p:nvPr/>
        </p:nvGrpSpPr>
        <p:grpSpPr>
          <a:xfrm>
            <a:off x="9857298" y="4503289"/>
            <a:ext cx="393760" cy="218578"/>
            <a:chOff x="7493876" y="2774731"/>
            <a:chExt cx="1481958" cy="894622"/>
          </a:xfrm>
        </p:grpSpPr>
        <p:sp>
          <p:nvSpPr>
            <p:cNvPr id="531" name="Freeform 530">
              <a:extLst>
                <a:ext uri="{FF2B5EF4-FFF2-40B4-BE49-F238E27FC236}">
                  <a16:creationId xmlns:a16="http://schemas.microsoft.com/office/drawing/2014/main" id="{607075C2-B6C5-9040-B4CF-2B70E9105E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E1345A0C-4A4C-F641-BBD0-7933F8056C0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31C7191D-3480-654D-965C-3B4C97B7A45C}"/>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EE001FF1-F9D3-0947-96F9-2AF2D9DFCA0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5E8ED17-9799-6442-8FBA-D34F88BCEC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F65478EB-2F48-3744-B46F-1455A255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1EEBD73D-ED6E-D444-91D9-C7EA735BBFE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8" name="Freeform 537">
            <a:extLst>
              <a:ext uri="{FF2B5EF4-FFF2-40B4-BE49-F238E27FC236}">
                <a16:creationId xmlns:a16="http://schemas.microsoft.com/office/drawing/2014/main" id="{431F7FF5-7027-894E-929D-18B244822EFA}"/>
              </a:ext>
            </a:extLst>
          </p:cNvPr>
          <p:cNvSpPr/>
          <p:nvPr/>
        </p:nvSpPr>
        <p:spPr>
          <a:xfrm>
            <a:off x="7362436" y="2627566"/>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Slide Number Placeholder 4">
            <a:extLst>
              <a:ext uri="{FF2B5EF4-FFF2-40B4-BE49-F238E27FC236}">
                <a16:creationId xmlns:a16="http://schemas.microsoft.com/office/drawing/2014/main" id="{5DC8F37A-7230-5148-88D9-265AE5AD394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4394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276457"/>
            <a:ext cx="10515600" cy="894622"/>
          </a:xfrm>
        </p:spPr>
        <p:txBody>
          <a:bodyPr>
            <a:normAutofit/>
          </a:bodyPr>
          <a:lstStyle/>
          <a:p>
            <a:r>
              <a:rPr lang="en-US" sz="5400" dirty="0"/>
              <a:t>OpenFlow: </a:t>
            </a:r>
            <a:r>
              <a:rPr lang="en-US" sz="4800" dirty="0"/>
              <a:t>switch-to-controller messages</a:t>
            </a:r>
            <a:endParaRPr lang="en-US" dirty="0"/>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80</a:t>
            </a:fld>
            <a:endParaRPr lang="en-US" dirty="0"/>
          </a:p>
        </p:txBody>
      </p:sp>
      <p:sp>
        <p:nvSpPr>
          <p:cNvPr id="2" name="Rectangle 1">
            <a:extLst>
              <a:ext uri="{FF2B5EF4-FFF2-40B4-BE49-F238E27FC236}">
                <a16:creationId xmlns:a16="http://schemas.microsoft.com/office/drawing/2014/main" id="{CD610955-4D70-5844-AF3C-17FCA079A4DB}"/>
              </a:ext>
            </a:extLst>
          </p:cNvPr>
          <p:cNvSpPr/>
          <p:nvPr/>
        </p:nvSpPr>
        <p:spPr>
          <a:xfrm>
            <a:off x="805841" y="1385490"/>
            <a:ext cx="6446729" cy="3662541"/>
          </a:xfrm>
          <a:prstGeom prst="rect">
            <a:avLst/>
          </a:prstGeom>
        </p:spPr>
        <p:txBody>
          <a:bodyPr wrap="square">
            <a:spAutoFit/>
          </a:bodyPr>
          <a:lstStyle/>
          <a:p>
            <a:r>
              <a:rPr lang="en-US" sz="3200" dirty="0">
                <a:solidFill>
                  <a:srgbClr val="000090"/>
                </a:solidFill>
              </a:rPr>
              <a:t>Key switch-to-controller messages</a:t>
            </a:r>
          </a:p>
          <a:p>
            <a:pPr marL="347663" indent="-285750">
              <a:buClr>
                <a:srgbClr val="0000A8"/>
              </a:buClr>
              <a:buFont typeface="Wingdings" pitchFamily="2" charset="2"/>
              <a:buChar char="§"/>
            </a:pPr>
            <a:r>
              <a:rPr lang="en-US" sz="2800" i="1" dirty="0">
                <a:solidFill>
                  <a:srgbClr val="CC0000"/>
                </a:solidFill>
              </a:rPr>
              <a:t>packet-in: </a:t>
            </a:r>
            <a:r>
              <a:rPr lang="en-US" sz="2800" dirty="0"/>
              <a:t>transfer packet (and its control) to controller.  See packet-out message from controller</a:t>
            </a:r>
          </a:p>
          <a:p>
            <a:pPr marL="347663" indent="-285750">
              <a:buClr>
                <a:srgbClr val="0000A8"/>
              </a:buClr>
              <a:buFont typeface="Wingdings" pitchFamily="2" charset="2"/>
              <a:buChar char="§"/>
            </a:pPr>
            <a:r>
              <a:rPr lang="en-US" sz="2800" i="1" dirty="0">
                <a:solidFill>
                  <a:srgbClr val="CC0000"/>
                </a:solidFill>
              </a:rPr>
              <a:t>flow-removed: </a:t>
            </a:r>
            <a:r>
              <a:rPr lang="en-US" sz="2800" dirty="0"/>
              <a:t>flow table entry deleted at switch</a:t>
            </a:r>
          </a:p>
          <a:p>
            <a:pPr marL="347663" indent="-285750">
              <a:buClr>
                <a:srgbClr val="0000A8"/>
              </a:buClr>
              <a:buFont typeface="Wingdings" pitchFamily="2" charset="2"/>
              <a:buChar char="§"/>
            </a:pPr>
            <a:r>
              <a:rPr lang="en-US" sz="2800" i="1" dirty="0">
                <a:solidFill>
                  <a:srgbClr val="CC0000"/>
                </a:solidFill>
              </a:rPr>
              <a:t>port status: </a:t>
            </a:r>
            <a:r>
              <a:rPr lang="en-US" sz="2800" dirty="0"/>
              <a:t>inform controller of a change on a port</a:t>
            </a:r>
            <a:r>
              <a:rPr lang="en-US" sz="3200" dirty="0"/>
              <a:t>.</a:t>
            </a:r>
          </a:p>
        </p:txBody>
      </p:sp>
      <p:sp>
        <p:nvSpPr>
          <p:cNvPr id="5" name="TextBox 4">
            <a:extLst>
              <a:ext uri="{FF2B5EF4-FFF2-40B4-BE49-F238E27FC236}">
                <a16:creationId xmlns:a16="http://schemas.microsoft.com/office/drawing/2014/main" id="{CA8E958E-D892-2844-99B6-42522891E40E}"/>
              </a:ext>
            </a:extLst>
          </p:cNvPr>
          <p:cNvSpPr txBox="1"/>
          <p:nvPr/>
        </p:nvSpPr>
        <p:spPr>
          <a:xfrm>
            <a:off x="977029" y="5497334"/>
            <a:ext cx="10421656" cy="1107996"/>
          </a:xfrm>
          <a:prstGeom prst="rect">
            <a:avLst/>
          </a:prstGeom>
          <a:noFill/>
        </p:spPr>
        <p:txBody>
          <a:bodyPr wrap="square" rtlCol="0">
            <a:spAutoFit/>
          </a:bodyPr>
          <a:lstStyle/>
          <a:p>
            <a:pPr algn="ctr"/>
            <a:r>
              <a:rPr lang="en-US" sz="2400" dirty="0"/>
              <a:t>Fortunately, network operators don’t “program” switches by creating/sending OpenFlow messages directly.  Instead use higher-level abstraction at controller</a:t>
            </a:r>
          </a:p>
          <a:p>
            <a:endParaRPr lang="en-US" dirty="0"/>
          </a:p>
        </p:txBody>
      </p:sp>
      <p:grpSp>
        <p:nvGrpSpPr>
          <p:cNvPr id="178" name="Group 177">
            <a:extLst>
              <a:ext uri="{FF2B5EF4-FFF2-40B4-BE49-F238E27FC236}">
                <a16:creationId xmlns:a16="http://schemas.microsoft.com/office/drawing/2014/main" id="{05C1E192-3943-264E-808F-6249874B1A90}"/>
              </a:ext>
            </a:extLst>
          </p:cNvPr>
          <p:cNvGrpSpPr/>
          <p:nvPr/>
        </p:nvGrpSpPr>
        <p:grpSpPr>
          <a:xfrm>
            <a:off x="7839227" y="1446146"/>
            <a:ext cx="3616623" cy="3732173"/>
            <a:chOff x="7686822" y="1446146"/>
            <a:chExt cx="3616623" cy="3732173"/>
          </a:xfrm>
        </p:grpSpPr>
        <p:grpSp>
          <p:nvGrpSpPr>
            <p:cNvPr id="179" name="Group 950">
              <a:extLst>
                <a:ext uri="{FF2B5EF4-FFF2-40B4-BE49-F238E27FC236}">
                  <a16:creationId xmlns:a16="http://schemas.microsoft.com/office/drawing/2014/main" id="{ED88F4A4-5370-FC45-B097-B21D7F69D8AD}"/>
                </a:ext>
              </a:extLst>
            </p:cNvPr>
            <p:cNvGrpSpPr>
              <a:grpSpLocks/>
            </p:cNvGrpSpPr>
            <p:nvPr/>
          </p:nvGrpSpPr>
          <p:grpSpPr bwMode="auto">
            <a:xfrm>
              <a:off x="8811490" y="2119745"/>
              <a:ext cx="440889" cy="845230"/>
              <a:chOff x="4140" y="429"/>
              <a:chExt cx="1425" cy="2396"/>
            </a:xfrm>
          </p:grpSpPr>
          <p:sp>
            <p:nvSpPr>
              <p:cNvPr id="224" name="Freeform 951">
                <a:extLst>
                  <a:ext uri="{FF2B5EF4-FFF2-40B4-BE49-F238E27FC236}">
                    <a16:creationId xmlns:a16="http://schemas.microsoft.com/office/drawing/2014/main" id="{8D022F74-05A3-F946-90D6-8934EA188FBE}"/>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5" name="Rectangle 952">
                <a:extLst>
                  <a:ext uri="{FF2B5EF4-FFF2-40B4-BE49-F238E27FC236}">
                    <a16:creationId xmlns:a16="http://schemas.microsoft.com/office/drawing/2014/main" id="{6494FE2D-440B-9E49-AA10-826B0BF674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6" name="Freeform 953">
                <a:extLst>
                  <a:ext uri="{FF2B5EF4-FFF2-40B4-BE49-F238E27FC236}">
                    <a16:creationId xmlns:a16="http://schemas.microsoft.com/office/drawing/2014/main" id="{84F74045-C7A2-DC4D-9204-B67518C2E636}"/>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7" name="Freeform 954">
                <a:extLst>
                  <a:ext uri="{FF2B5EF4-FFF2-40B4-BE49-F238E27FC236}">
                    <a16:creationId xmlns:a16="http://schemas.microsoft.com/office/drawing/2014/main" id="{CDADCCE7-7390-5449-B3A0-3CB4987A2A7B}"/>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8" name="Rectangle 955">
                <a:extLst>
                  <a:ext uri="{FF2B5EF4-FFF2-40B4-BE49-F238E27FC236}">
                    <a16:creationId xmlns:a16="http://schemas.microsoft.com/office/drawing/2014/main" id="{03799953-C230-BF4C-B1AF-FCDEDB55B2FF}"/>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29" name="Group 956">
                <a:extLst>
                  <a:ext uri="{FF2B5EF4-FFF2-40B4-BE49-F238E27FC236}">
                    <a16:creationId xmlns:a16="http://schemas.microsoft.com/office/drawing/2014/main" id="{BF026E67-31D1-1044-9990-DBE10FF35EA3}"/>
                  </a:ext>
                </a:extLst>
              </p:cNvPr>
              <p:cNvGrpSpPr>
                <a:grpSpLocks/>
              </p:cNvGrpSpPr>
              <p:nvPr/>
            </p:nvGrpSpPr>
            <p:grpSpPr bwMode="auto">
              <a:xfrm>
                <a:off x="4749" y="668"/>
                <a:ext cx="581" cy="145"/>
                <a:chOff x="614" y="2568"/>
                <a:chExt cx="725" cy="139"/>
              </a:xfrm>
            </p:grpSpPr>
            <p:sp>
              <p:nvSpPr>
                <p:cNvPr id="254" name="AutoShape 957">
                  <a:extLst>
                    <a:ext uri="{FF2B5EF4-FFF2-40B4-BE49-F238E27FC236}">
                      <a16:creationId xmlns:a16="http://schemas.microsoft.com/office/drawing/2014/main" id="{D10904F7-5809-B44A-AA68-E56B9AF410C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AutoShape 958">
                  <a:extLst>
                    <a:ext uri="{FF2B5EF4-FFF2-40B4-BE49-F238E27FC236}">
                      <a16:creationId xmlns:a16="http://schemas.microsoft.com/office/drawing/2014/main" id="{478D1C0E-669A-8A4C-9FD6-DF7DE2B5510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30" name="Rectangle 959">
                <a:extLst>
                  <a:ext uri="{FF2B5EF4-FFF2-40B4-BE49-F238E27FC236}">
                    <a16:creationId xmlns:a16="http://schemas.microsoft.com/office/drawing/2014/main" id="{ECCCA03F-6C83-4847-8B32-FD635E3CBDCE}"/>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31" name="Group 960">
                <a:extLst>
                  <a:ext uri="{FF2B5EF4-FFF2-40B4-BE49-F238E27FC236}">
                    <a16:creationId xmlns:a16="http://schemas.microsoft.com/office/drawing/2014/main" id="{0804097F-BA94-F74B-A0B7-2F9289D7577A}"/>
                  </a:ext>
                </a:extLst>
              </p:cNvPr>
              <p:cNvGrpSpPr>
                <a:grpSpLocks/>
              </p:cNvGrpSpPr>
              <p:nvPr/>
            </p:nvGrpSpPr>
            <p:grpSpPr bwMode="auto">
              <a:xfrm>
                <a:off x="4747" y="994"/>
                <a:ext cx="581" cy="134"/>
                <a:chOff x="614" y="2568"/>
                <a:chExt cx="725" cy="139"/>
              </a:xfrm>
            </p:grpSpPr>
            <p:sp>
              <p:nvSpPr>
                <p:cNvPr id="252" name="AutoShape 961">
                  <a:extLst>
                    <a:ext uri="{FF2B5EF4-FFF2-40B4-BE49-F238E27FC236}">
                      <a16:creationId xmlns:a16="http://schemas.microsoft.com/office/drawing/2014/main" id="{D0EAF987-F31A-CD44-9881-D65869619310}"/>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AutoShape 962">
                  <a:extLst>
                    <a:ext uri="{FF2B5EF4-FFF2-40B4-BE49-F238E27FC236}">
                      <a16:creationId xmlns:a16="http://schemas.microsoft.com/office/drawing/2014/main" id="{60EC5489-D035-9B4B-A4F5-96DDBFD05E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32" name="Rectangle 963">
                <a:extLst>
                  <a:ext uri="{FF2B5EF4-FFF2-40B4-BE49-F238E27FC236}">
                    <a16:creationId xmlns:a16="http://schemas.microsoft.com/office/drawing/2014/main" id="{916372AD-6FE4-0C47-88A5-A7F42E6F33AF}"/>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3" name="Rectangle 964">
                <a:extLst>
                  <a:ext uri="{FF2B5EF4-FFF2-40B4-BE49-F238E27FC236}">
                    <a16:creationId xmlns:a16="http://schemas.microsoft.com/office/drawing/2014/main" id="{C683EB98-4D0D-9C46-9199-45671D6234D8}"/>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34" name="Group 965">
                <a:extLst>
                  <a:ext uri="{FF2B5EF4-FFF2-40B4-BE49-F238E27FC236}">
                    <a16:creationId xmlns:a16="http://schemas.microsoft.com/office/drawing/2014/main" id="{CF0C4A90-DBEC-954E-8086-480578A797B8}"/>
                  </a:ext>
                </a:extLst>
              </p:cNvPr>
              <p:cNvGrpSpPr>
                <a:grpSpLocks/>
              </p:cNvGrpSpPr>
              <p:nvPr/>
            </p:nvGrpSpPr>
            <p:grpSpPr bwMode="auto">
              <a:xfrm>
                <a:off x="4735" y="1627"/>
                <a:ext cx="582" cy="151"/>
                <a:chOff x="614" y="2568"/>
                <a:chExt cx="725" cy="139"/>
              </a:xfrm>
            </p:grpSpPr>
            <p:sp>
              <p:nvSpPr>
                <p:cNvPr id="250" name="AutoShape 966">
                  <a:extLst>
                    <a:ext uri="{FF2B5EF4-FFF2-40B4-BE49-F238E27FC236}">
                      <a16:creationId xmlns:a16="http://schemas.microsoft.com/office/drawing/2014/main" id="{0F93C577-0D34-C543-977D-0F60E9400A2F}"/>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AutoShape 967">
                  <a:extLst>
                    <a:ext uri="{FF2B5EF4-FFF2-40B4-BE49-F238E27FC236}">
                      <a16:creationId xmlns:a16="http://schemas.microsoft.com/office/drawing/2014/main" id="{F6998813-5124-CA4D-A29E-CED92C67869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35" name="Freeform 968">
                <a:extLst>
                  <a:ext uri="{FF2B5EF4-FFF2-40B4-BE49-F238E27FC236}">
                    <a16:creationId xmlns:a16="http://schemas.microsoft.com/office/drawing/2014/main" id="{3340235E-8B73-BB4A-9B6A-15B10538648B}"/>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36" name="Group 969">
                <a:extLst>
                  <a:ext uri="{FF2B5EF4-FFF2-40B4-BE49-F238E27FC236}">
                    <a16:creationId xmlns:a16="http://schemas.microsoft.com/office/drawing/2014/main" id="{0E42419B-D2AA-0846-8F75-77A9FA9EB5A4}"/>
                  </a:ext>
                </a:extLst>
              </p:cNvPr>
              <p:cNvGrpSpPr>
                <a:grpSpLocks/>
              </p:cNvGrpSpPr>
              <p:nvPr/>
            </p:nvGrpSpPr>
            <p:grpSpPr bwMode="auto">
              <a:xfrm>
                <a:off x="4739" y="1327"/>
                <a:ext cx="582" cy="139"/>
                <a:chOff x="614" y="2568"/>
                <a:chExt cx="725" cy="139"/>
              </a:xfrm>
            </p:grpSpPr>
            <p:sp>
              <p:nvSpPr>
                <p:cNvPr id="248" name="AutoShape 970">
                  <a:extLst>
                    <a:ext uri="{FF2B5EF4-FFF2-40B4-BE49-F238E27FC236}">
                      <a16:creationId xmlns:a16="http://schemas.microsoft.com/office/drawing/2014/main" id="{DB7D3A5D-962D-CB4C-B5A6-5E12BB47FD12}"/>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AutoShape 971">
                  <a:extLst>
                    <a:ext uri="{FF2B5EF4-FFF2-40B4-BE49-F238E27FC236}">
                      <a16:creationId xmlns:a16="http://schemas.microsoft.com/office/drawing/2014/main" id="{FCCD4FE2-901D-8A49-91C6-E78A34078014}"/>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37" name="Rectangle 972">
                <a:extLst>
                  <a:ext uri="{FF2B5EF4-FFF2-40B4-BE49-F238E27FC236}">
                    <a16:creationId xmlns:a16="http://schemas.microsoft.com/office/drawing/2014/main" id="{4BF8D1A2-C396-EF44-9A08-CC785959070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8" name="Freeform 973">
                <a:extLst>
                  <a:ext uri="{FF2B5EF4-FFF2-40B4-BE49-F238E27FC236}">
                    <a16:creationId xmlns:a16="http://schemas.microsoft.com/office/drawing/2014/main" id="{65A953F5-2FD0-5248-A466-4C952B2397A0}"/>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9" name="Freeform 974">
                <a:extLst>
                  <a:ext uri="{FF2B5EF4-FFF2-40B4-BE49-F238E27FC236}">
                    <a16:creationId xmlns:a16="http://schemas.microsoft.com/office/drawing/2014/main" id="{5B291DF5-93D6-2D4F-B5FE-FF4C935D037B}"/>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0" name="Oval 975">
                <a:extLst>
                  <a:ext uri="{FF2B5EF4-FFF2-40B4-BE49-F238E27FC236}">
                    <a16:creationId xmlns:a16="http://schemas.microsoft.com/office/drawing/2014/main" id="{F97A395F-5F78-0544-9F2A-B54ED781EB5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1" name="Freeform 976">
                <a:extLst>
                  <a:ext uri="{FF2B5EF4-FFF2-40B4-BE49-F238E27FC236}">
                    <a16:creationId xmlns:a16="http://schemas.microsoft.com/office/drawing/2014/main" id="{31A267CC-4663-FA49-AE86-BC76EBFDF356}"/>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2" name="AutoShape 977">
                <a:extLst>
                  <a:ext uri="{FF2B5EF4-FFF2-40B4-BE49-F238E27FC236}">
                    <a16:creationId xmlns:a16="http://schemas.microsoft.com/office/drawing/2014/main" id="{35462EBA-8A38-2B46-9524-E22DB06B155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3" name="AutoShape 978">
                <a:extLst>
                  <a:ext uri="{FF2B5EF4-FFF2-40B4-BE49-F238E27FC236}">
                    <a16:creationId xmlns:a16="http://schemas.microsoft.com/office/drawing/2014/main" id="{AE34B956-F883-AF4E-B0B2-D6B6F7FB7944}"/>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4" name="Oval 979">
                <a:extLst>
                  <a:ext uri="{FF2B5EF4-FFF2-40B4-BE49-F238E27FC236}">
                    <a16:creationId xmlns:a16="http://schemas.microsoft.com/office/drawing/2014/main" id="{9961BA94-561E-1E45-A972-55B4657D788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5" name="Oval 980">
                <a:extLst>
                  <a:ext uri="{FF2B5EF4-FFF2-40B4-BE49-F238E27FC236}">
                    <a16:creationId xmlns:a16="http://schemas.microsoft.com/office/drawing/2014/main" id="{211B158E-F0A5-DC41-A61F-CF9975C6C3A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246" name="Oval 981">
                <a:extLst>
                  <a:ext uri="{FF2B5EF4-FFF2-40B4-BE49-F238E27FC236}">
                    <a16:creationId xmlns:a16="http://schemas.microsoft.com/office/drawing/2014/main" id="{1FA20AE6-7C51-CE49-AFEA-25559B77B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7" name="Rectangle 982">
                <a:extLst>
                  <a:ext uri="{FF2B5EF4-FFF2-40B4-BE49-F238E27FC236}">
                    <a16:creationId xmlns:a16="http://schemas.microsoft.com/office/drawing/2014/main" id="{F3093C32-3005-3F4D-8D5F-537AD20A0CC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80" name="Picture 4">
              <a:extLst>
                <a:ext uri="{FF2B5EF4-FFF2-40B4-BE49-F238E27FC236}">
                  <a16:creationId xmlns:a16="http://schemas.microsoft.com/office/drawing/2014/main" id="{64F6B4D6-D900-BA4F-A6AC-21C186EF14C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291361" y="2246085"/>
              <a:ext cx="1629624" cy="431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 name="TextBox 180">
              <a:extLst>
                <a:ext uri="{FF2B5EF4-FFF2-40B4-BE49-F238E27FC236}">
                  <a16:creationId xmlns:a16="http://schemas.microsoft.com/office/drawing/2014/main" id="{97A37A37-AE4E-3340-AC58-0D411013A587}"/>
                </a:ext>
              </a:extLst>
            </p:cNvPr>
            <p:cNvSpPr txBox="1"/>
            <p:nvPr/>
          </p:nvSpPr>
          <p:spPr>
            <a:xfrm>
              <a:off x="7757772" y="1446146"/>
              <a:ext cx="3222357" cy="523220"/>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A8"/>
                  </a:solidFill>
                  <a:effectLst/>
                  <a:uLnTx/>
                  <a:uFillTx/>
                  <a:ea typeface="ＭＳ Ｐゴシック" charset="0"/>
                </a:rPr>
                <a:t>OpenFlow Controller</a:t>
              </a:r>
            </a:p>
          </p:txBody>
        </p:sp>
        <p:sp>
          <p:nvSpPr>
            <p:cNvPr id="182" name="Freeform 3">
              <a:extLst>
                <a:ext uri="{FF2B5EF4-FFF2-40B4-BE49-F238E27FC236}">
                  <a16:creationId xmlns:a16="http://schemas.microsoft.com/office/drawing/2014/main" id="{54FD3CCF-B127-EE47-AD35-99BFCEDA53BA}"/>
                </a:ext>
              </a:extLst>
            </p:cNvPr>
            <p:cNvSpPr>
              <a:spLocks/>
            </p:cNvSpPr>
            <p:nvPr/>
          </p:nvSpPr>
          <p:spPr bwMode="auto">
            <a:xfrm>
              <a:off x="7686822" y="3573747"/>
              <a:ext cx="3616623" cy="1604572"/>
            </a:xfrm>
            <a:custGeom>
              <a:avLst/>
              <a:gdLst>
                <a:gd name="T0" fmla="*/ 0 w 2250"/>
                <a:gd name="T1" fmla="*/ 624 h 1409"/>
                <a:gd name="T2" fmla="*/ 219 w 2250"/>
                <a:gd name="T3" fmla="*/ 321 h 1409"/>
                <a:gd name="T4" fmla="*/ 529 w 2250"/>
                <a:gd name="T5" fmla="*/ 35 h 1409"/>
                <a:gd name="T6" fmla="*/ 1551 w 2250"/>
                <a:gd name="T7" fmla="*/ 111 h 1409"/>
                <a:gd name="T8" fmla="*/ 1968 w 2250"/>
                <a:gd name="T9" fmla="*/ 483 h 1409"/>
                <a:gd name="T10" fmla="*/ 2199 w 2250"/>
                <a:gd name="T11" fmla="*/ 906 h 1409"/>
                <a:gd name="T12" fmla="*/ 1659 w 2250"/>
                <a:gd name="T13" fmla="*/ 1314 h 1409"/>
                <a:gd name="T14" fmla="*/ 993 w 2250"/>
                <a:gd name="T15" fmla="*/ 1386 h 1409"/>
                <a:gd name="T16" fmla="*/ 465 w 2250"/>
                <a:gd name="T17" fmla="*/ 1356 h 1409"/>
                <a:gd name="T18" fmla="*/ 102 w 2250"/>
                <a:gd name="T19" fmla="*/ 1068 h 1409"/>
                <a:gd name="T20" fmla="*/ 0 w 2250"/>
                <a:gd name="T21" fmla="*/ 624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 name="connsiteX0" fmla="*/ 0 w 9831"/>
                <a:gd name="connsiteY0" fmla="*/ 4265 h 9728"/>
                <a:gd name="connsiteX1" fmla="*/ 973 w 9831"/>
                <a:gd name="connsiteY1" fmla="*/ 2114 h 9728"/>
                <a:gd name="connsiteX2" fmla="*/ 2351 w 9831"/>
                <a:gd name="connsiteY2" fmla="*/ 84 h 9728"/>
                <a:gd name="connsiteX3" fmla="*/ 6893 w 9831"/>
                <a:gd name="connsiteY3" fmla="*/ 624 h 9728"/>
                <a:gd name="connsiteX4" fmla="*/ 8909 w 9831"/>
                <a:gd name="connsiteY4" fmla="*/ 2780 h 9728"/>
                <a:gd name="connsiteX5" fmla="*/ 9773 w 9831"/>
                <a:gd name="connsiteY5" fmla="*/ 6266 h 9728"/>
                <a:gd name="connsiteX6" fmla="*/ 7373 w 9831"/>
                <a:gd name="connsiteY6" fmla="*/ 9162 h 9728"/>
                <a:gd name="connsiteX7" fmla="*/ 4413 w 9831"/>
                <a:gd name="connsiteY7" fmla="*/ 9673 h 9728"/>
                <a:gd name="connsiteX8" fmla="*/ 2067 w 9831"/>
                <a:gd name="connsiteY8" fmla="*/ 9460 h 9728"/>
                <a:gd name="connsiteX9" fmla="*/ 453 w 9831"/>
                <a:gd name="connsiteY9" fmla="*/ 7416 h 9728"/>
                <a:gd name="connsiteX10" fmla="*/ 0 w 9831"/>
                <a:gd name="connsiteY10" fmla="*/ 4265 h 9728"/>
                <a:gd name="connsiteX0" fmla="*/ 0 w 10003"/>
                <a:gd name="connsiteY0" fmla="*/ 4299 h 9915"/>
                <a:gd name="connsiteX1" fmla="*/ 990 w 10003"/>
                <a:gd name="connsiteY1" fmla="*/ 2088 h 9915"/>
                <a:gd name="connsiteX2" fmla="*/ 2391 w 10003"/>
                <a:gd name="connsiteY2" fmla="*/ 1 h 9915"/>
                <a:gd name="connsiteX3" fmla="*/ 6715 w 10003"/>
                <a:gd name="connsiteY3" fmla="*/ 1965 h 9915"/>
                <a:gd name="connsiteX4" fmla="*/ 9062 w 10003"/>
                <a:gd name="connsiteY4" fmla="*/ 2773 h 9915"/>
                <a:gd name="connsiteX5" fmla="*/ 9941 w 10003"/>
                <a:gd name="connsiteY5" fmla="*/ 6356 h 9915"/>
                <a:gd name="connsiteX6" fmla="*/ 7500 w 10003"/>
                <a:gd name="connsiteY6" fmla="*/ 9333 h 9915"/>
                <a:gd name="connsiteX7" fmla="*/ 4489 w 10003"/>
                <a:gd name="connsiteY7" fmla="*/ 9858 h 9915"/>
                <a:gd name="connsiteX8" fmla="*/ 2103 w 10003"/>
                <a:gd name="connsiteY8" fmla="*/ 9640 h 9915"/>
                <a:gd name="connsiteX9" fmla="*/ 461 w 10003"/>
                <a:gd name="connsiteY9" fmla="*/ 7538 h 9915"/>
                <a:gd name="connsiteX10" fmla="*/ 0 w 10003"/>
                <a:gd name="connsiteY10" fmla="*/ 4299 h 9915"/>
                <a:gd name="connsiteX0" fmla="*/ 0 w 10000"/>
                <a:gd name="connsiteY0" fmla="*/ 4336 h 10000"/>
                <a:gd name="connsiteX1" fmla="*/ 990 w 10000"/>
                <a:gd name="connsiteY1" fmla="*/ 2106 h 10000"/>
                <a:gd name="connsiteX2" fmla="*/ 2390 w 10000"/>
                <a:gd name="connsiteY2" fmla="*/ 1 h 10000"/>
                <a:gd name="connsiteX3" fmla="*/ 6713 w 10000"/>
                <a:gd name="connsiteY3" fmla="*/ 1982 h 10000"/>
                <a:gd name="connsiteX4" fmla="*/ 9059 w 10000"/>
                <a:gd name="connsiteY4" fmla="*/ 2797 h 10000"/>
                <a:gd name="connsiteX5" fmla="*/ 9938 w 10000"/>
                <a:gd name="connsiteY5" fmla="*/ 6410 h 10000"/>
                <a:gd name="connsiteX6" fmla="*/ 7498 w 10000"/>
                <a:gd name="connsiteY6" fmla="*/ 9413 h 10000"/>
                <a:gd name="connsiteX7" fmla="*/ 4488 w 10000"/>
                <a:gd name="connsiteY7" fmla="*/ 9943 h 10000"/>
                <a:gd name="connsiteX8" fmla="*/ 2102 w 10000"/>
                <a:gd name="connsiteY8" fmla="*/ 9723 h 10000"/>
                <a:gd name="connsiteX9" fmla="*/ 461 w 10000"/>
                <a:gd name="connsiteY9" fmla="*/ 7603 h 10000"/>
                <a:gd name="connsiteX10" fmla="*/ 0 w 10000"/>
                <a:gd name="connsiteY10" fmla="*/ 4336 h 10000"/>
                <a:gd name="connsiteX0" fmla="*/ 0 w 10000"/>
                <a:gd name="connsiteY0" fmla="*/ 4336 h 10000"/>
                <a:gd name="connsiteX1" fmla="*/ 990 w 10000"/>
                <a:gd name="connsiteY1" fmla="*/ 2106 h 10000"/>
                <a:gd name="connsiteX2" fmla="*/ 2390 w 10000"/>
                <a:gd name="connsiteY2" fmla="*/ 1 h 10000"/>
                <a:gd name="connsiteX3" fmla="*/ 6713 w 10000"/>
                <a:gd name="connsiteY3" fmla="*/ 1982 h 10000"/>
                <a:gd name="connsiteX4" fmla="*/ 9059 w 10000"/>
                <a:gd name="connsiteY4" fmla="*/ 2797 h 10000"/>
                <a:gd name="connsiteX5" fmla="*/ 9938 w 10000"/>
                <a:gd name="connsiteY5" fmla="*/ 6410 h 10000"/>
                <a:gd name="connsiteX6" fmla="*/ 7498 w 10000"/>
                <a:gd name="connsiteY6" fmla="*/ 9413 h 10000"/>
                <a:gd name="connsiteX7" fmla="*/ 4488 w 10000"/>
                <a:gd name="connsiteY7" fmla="*/ 9943 h 10000"/>
                <a:gd name="connsiteX8" fmla="*/ 2102 w 10000"/>
                <a:gd name="connsiteY8" fmla="*/ 9723 h 10000"/>
                <a:gd name="connsiteX9" fmla="*/ 461 w 10000"/>
                <a:gd name="connsiteY9" fmla="*/ 7603 h 10000"/>
                <a:gd name="connsiteX10" fmla="*/ 0 w 10000"/>
                <a:gd name="connsiteY10" fmla="*/ 4336 h 10000"/>
                <a:gd name="connsiteX0" fmla="*/ 0 w 10000"/>
                <a:gd name="connsiteY0" fmla="*/ 4002 h 9666"/>
                <a:gd name="connsiteX1" fmla="*/ 990 w 10000"/>
                <a:gd name="connsiteY1" fmla="*/ 1772 h 9666"/>
                <a:gd name="connsiteX2" fmla="*/ 3804 w 10000"/>
                <a:gd name="connsiteY2" fmla="*/ 1 h 9666"/>
                <a:gd name="connsiteX3" fmla="*/ 6713 w 10000"/>
                <a:gd name="connsiteY3" fmla="*/ 1648 h 9666"/>
                <a:gd name="connsiteX4" fmla="*/ 9059 w 10000"/>
                <a:gd name="connsiteY4" fmla="*/ 2463 h 9666"/>
                <a:gd name="connsiteX5" fmla="*/ 9938 w 10000"/>
                <a:gd name="connsiteY5" fmla="*/ 6076 h 9666"/>
                <a:gd name="connsiteX6" fmla="*/ 7498 w 10000"/>
                <a:gd name="connsiteY6" fmla="*/ 9079 h 9666"/>
                <a:gd name="connsiteX7" fmla="*/ 4488 w 10000"/>
                <a:gd name="connsiteY7" fmla="*/ 9609 h 9666"/>
                <a:gd name="connsiteX8" fmla="*/ 2102 w 10000"/>
                <a:gd name="connsiteY8" fmla="*/ 9389 h 9666"/>
                <a:gd name="connsiteX9" fmla="*/ 461 w 10000"/>
                <a:gd name="connsiteY9" fmla="*/ 7269 h 9666"/>
                <a:gd name="connsiteX10" fmla="*/ 0 w 10000"/>
                <a:gd name="connsiteY10" fmla="*/ 4002 h 9666"/>
                <a:gd name="connsiteX0" fmla="*/ 103 w 9643"/>
                <a:gd name="connsiteY0" fmla="*/ 4486 h 10000"/>
                <a:gd name="connsiteX1" fmla="*/ 633 w 9643"/>
                <a:gd name="connsiteY1" fmla="*/ 1833 h 10000"/>
                <a:gd name="connsiteX2" fmla="*/ 3447 w 9643"/>
                <a:gd name="connsiteY2" fmla="*/ 1 h 10000"/>
                <a:gd name="connsiteX3" fmla="*/ 6356 w 9643"/>
                <a:gd name="connsiteY3" fmla="*/ 1705 h 10000"/>
                <a:gd name="connsiteX4" fmla="*/ 8702 w 9643"/>
                <a:gd name="connsiteY4" fmla="*/ 2548 h 10000"/>
                <a:gd name="connsiteX5" fmla="*/ 9581 w 9643"/>
                <a:gd name="connsiteY5" fmla="*/ 6286 h 10000"/>
                <a:gd name="connsiteX6" fmla="*/ 7141 w 9643"/>
                <a:gd name="connsiteY6" fmla="*/ 9393 h 10000"/>
                <a:gd name="connsiteX7" fmla="*/ 4131 w 9643"/>
                <a:gd name="connsiteY7" fmla="*/ 9941 h 10000"/>
                <a:gd name="connsiteX8" fmla="*/ 1745 w 9643"/>
                <a:gd name="connsiteY8" fmla="*/ 9713 h 10000"/>
                <a:gd name="connsiteX9" fmla="*/ 104 w 9643"/>
                <a:gd name="connsiteY9" fmla="*/ 7520 h 10000"/>
                <a:gd name="connsiteX10" fmla="*/ 103 w 9643"/>
                <a:gd name="connsiteY10" fmla="*/ 4486 h 10000"/>
                <a:gd name="connsiteX0" fmla="*/ 107 w 10000"/>
                <a:gd name="connsiteY0" fmla="*/ 4486 h 10000"/>
                <a:gd name="connsiteX1" fmla="*/ 1304 w 10000"/>
                <a:gd name="connsiteY1" fmla="*/ 2006 h 10000"/>
                <a:gd name="connsiteX2" fmla="*/ 3575 w 10000"/>
                <a:gd name="connsiteY2" fmla="*/ 1 h 10000"/>
                <a:gd name="connsiteX3" fmla="*/ 6591 w 10000"/>
                <a:gd name="connsiteY3" fmla="*/ 1705 h 10000"/>
                <a:gd name="connsiteX4" fmla="*/ 9024 w 10000"/>
                <a:gd name="connsiteY4" fmla="*/ 2548 h 10000"/>
                <a:gd name="connsiteX5" fmla="*/ 9936 w 10000"/>
                <a:gd name="connsiteY5" fmla="*/ 6286 h 10000"/>
                <a:gd name="connsiteX6" fmla="*/ 7405 w 10000"/>
                <a:gd name="connsiteY6" fmla="*/ 9393 h 10000"/>
                <a:gd name="connsiteX7" fmla="*/ 4284 w 10000"/>
                <a:gd name="connsiteY7" fmla="*/ 9941 h 10000"/>
                <a:gd name="connsiteX8" fmla="*/ 1810 w 10000"/>
                <a:gd name="connsiteY8" fmla="*/ 9713 h 10000"/>
                <a:gd name="connsiteX9" fmla="*/ 108 w 10000"/>
                <a:gd name="connsiteY9" fmla="*/ 7520 h 10000"/>
                <a:gd name="connsiteX10" fmla="*/ 107 w 10000"/>
                <a:gd name="connsiteY10" fmla="*/ 4486 h 10000"/>
                <a:gd name="connsiteX0" fmla="*/ 0 w 9893"/>
                <a:gd name="connsiteY0" fmla="*/ 4486 h 10000"/>
                <a:gd name="connsiteX1" fmla="*/ 1197 w 9893"/>
                <a:gd name="connsiteY1" fmla="*/ 2006 h 10000"/>
                <a:gd name="connsiteX2" fmla="*/ 3468 w 9893"/>
                <a:gd name="connsiteY2" fmla="*/ 1 h 10000"/>
                <a:gd name="connsiteX3" fmla="*/ 6484 w 9893"/>
                <a:gd name="connsiteY3" fmla="*/ 1705 h 10000"/>
                <a:gd name="connsiteX4" fmla="*/ 8917 w 9893"/>
                <a:gd name="connsiteY4" fmla="*/ 2548 h 10000"/>
                <a:gd name="connsiteX5" fmla="*/ 9829 w 9893"/>
                <a:gd name="connsiteY5" fmla="*/ 6286 h 10000"/>
                <a:gd name="connsiteX6" fmla="*/ 7298 w 9893"/>
                <a:gd name="connsiteY6" fmla="*/ 9393 h 10000"/>
                <a:gd name="connsiteX7" fmla="*/ 4177 w 9893"/>
                <a:gd name="connsiteY7" fmla="*/ 9941 h 10000"/>
                <a:gd name="connsiteX8" fmla="*/ 1703 w 9893"/>
                <a:gd name="connsiteY8" fmla="*/ 9713 h 10000"/>
                <a:gd name="connsiteX9" fmla="*/ 645 w 9893"/>
                <a:gd name="connsiteY9" fmla="*/ 7520 h 10000"/>
                <a:gd name="connsiteX10" fmla="*/ 0 w 9893"/>
                <a:gd name="connsiteY10" fmla="*/ 4486 h 10000"/>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41"/>
                <a:gd name="connsiteX1" fmla="*/ 1210 w 10000"/>
                <a:gd name="connsiteY1" fmla="*/ 2006 h 10041"/>
                <a:gd name="connsiteX2" fmla="*/ 3506 w 10000"/>
                <a:gd name="connsiteY2" fmla="*/ 1 h 10041"/>
                <a:gd name="connsiteX3" fmla="*/ 6554 w 10000"/>
                <a:gd name="connsiteY3" fmla="*/ 1705 h 10041"/>
                <a:gd name="connsiteX4" fmla="*/ 9013 w 10000"/>
                <a:gd name="connsiteY4" fmla="*/ 2548 h 10041"/>
                <a:gd name="connsiteX5" fmla="*/ 9935 w 10000"/>
                <a:gd name="connsiteY5" fmla="*/ 6286 h 10041"/>
                <a:gd name="connsiteX6" fmla="*/ 7377 w 10000"/>
                <a:gd name="connsiteY6" fmla="*/ 9393 h 10041"/>
                <a:gd name="connsiteX7" fmla="*/ 4222 w 10000"/>
                <a:gd name="connsiteY7" fmla="*/ 9941 h 10041"/>
                <a:gd name="connsiteX8" fmla="*/ 1951 w 10000"/>
                <a:gd name="connsiteY8" fmla="*/ 7983 h 10041"/>
                <a:gd name="connsiteX9" fmla="*/ 652 w 10000"/>
                <a:gd name="connsiteY9" fmla="*/ 7520 h 10041"/>
                <a:gd name="connsiteX10" fmla="*/ 0 w 10000"/>
                <a:gd name="connsiteY10" fmla="*/ 4486 h 10041"/>
                <a:gd name="connsiteX0" fmla="*/ 0 w 10000"/>
                <a:gd name="connsiteY0" fmla="*/ 4486 h 10016"/>
                <a:gd name="connsiteX1" fmla="*/ 1210 w 10000"/>
                <a:gd name="connsiteY1" fmla="*/ 2006 h 10016"/>
                <a:gd name="connsiteX2" fmla="*/ 3506 w 10000"/>
                <a:gd name="connsiteY2" fmla="*/ 1 h 10016"/>
                <a:gd name="connsiteX3" fmla="*/ 6554 w 10000"/>
                <a:gd name="connsiteY3" fmla="*/ 1705 h 10016"/>
                <a:gd name="connsiteX4" fmla="*/ 9013 w 10000"/>
                <a:gd name="connsiteY4" fmla="*/ 2548 h 10016"/>
                <a:gd name="connsiteX5" fmla="*/ 9935 w 10000"/>
                <a:gd name="connsiteY5" fmla="*/ 6286 h 10016"/>
                <a:gd name="connsiteX6" fmla="*/ 7377 w 10000"/>
                <a:gd name="connsiteY6" fmla="*/ 9393 h 10016"/>
                <a:gd name="connsiteX7" fmla="*/ 4222 w 10000"/>
                <a:gd name="connsiteY7" fmla="*/ 9941 h 10016"/>
                <a:gd name="connsiteX8" fmla="*/ 2296 w 10000"/>
                <a:gd name="connsiteY8" fmla="*/ 8329 h 10016"/>
                <a:gd name="connsiteX9" fmla="*/ 652 w 10000"/>
                <a:gd name="connsiteY9" fmla="*/ 7520 h 10016"/>
                <a:gd name="connsiteX10" fmla="*/ 0 w 10000"/>
                <a:gd name="connsiteY10" fmla="*/ 4486 h 10016"/>
                <a:gd name="connsiteX0" fmla="*/ 0 w 10000"/>
                <a:gd name="connsiteY0" fmla="*/ 4486 h 10016"/>
                <a:gd name="connsiteX1" fmla="*/ 1210 w 10000"/>
                <a:gd name="connsiteY1" fmla="*/ 2006 h 10016"/>
                <a:gd name="connsiteX2" fmla="*/ 3506 w 10000"/>
                <a:gd name="connsiteY2" fmla="*/ 1 h 10016"/>
                <a:gd name="connsiteX3" fmla="*/ 6554 w 10000"/>
                <a:gd name="connsiteY3" fmla="*/ 1705 h 10016"/>
                <a:gd name="connsiteX4" fmla="*/ 9013 w 10000"/>
                <a:gd name="connsiteY4" fmla="*/ 2548 h 10016"/>
                <a:gd name="connsiteX5" fmla="*/ 9935 w 10000"/>
                <a:gd name="connsiteY5" fmla="*/ 6286 h 10016"/>
                <a:gd name="connsiteX6" fmla="*/ 7377 w 10000"/>
                <a:gd name="connsiteY6" fmla="*/ 9393 h 10016"/>
                <a:gd name="connsiteX7" fmla="*/ 4222 w 10000"/>
                <a:gd name="connsiteY7" fmla="*/ 9941 h 10016"/>
                <a:gd name="connsiteX8" fmla="*/ 2296 w 10000"/>
                <a:gd name="connsiteY8" fmla="*/ 8329 h 10016"/>
                <a:gd name="connsiteX9" fmla="*/ 652 w 10000"/>
                <a:gd name="connsiteY9" fmla="*/ 7520 h 10016"/>
                <a:gd name="connsiteX10" fmla="*/ 0 w 10000"/>
                <a:gd name="connsiteY10" fmla="*/ 4486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16">
                  <a:moveTo>
                    <a:pt x="0" y="4486"/>
                  </a:moveTo>
                  <a:cubicBezTo>
                    <a:pt x="23" y="3587"/>
                    <a:pt x="627" y="2754"/>
                    <a:pt x="1210" y="2006"/>
                  </a:cubicBezTo>
                  <a:cubicBezTo>
                    <a:pt x="1794" y="1258"/>
                    <a:pt x="2615" y="51"/>
                    <a:pt x="3506" y="1"/>
                  </a:cubicBezTo>
                  <a:cubicBezTo>
                    <a:pt x="4396" y="-49"/>
                    <a:pt x="5636" y="1281"/>
                    <a:pt x="6554" y="1705"/>
                  </a:cubicBezTo>
                  <a:cubicBezTo>
                    <a:pt x="7473" y="2129"/>
                    <a:pt x="8449" y="1784"/>
                    <a:pt x="9013" y="2548"/>
                  </a:cubicBezTo>
                  <a:cubicBezTo>
                    <a:pt x="9577" y="3312"/>
                    <a:pt x="10207" y="5145"/>
                    <a:pt x="9935" y="6286"/>
                  </a:cubicBezTo>
                  <a:cubicBezTo>
                    <a:pt x="9662" y="7428"/>
                    <a:pt x="8329" y="8783"/>
                    <a:pt x="7377" y="9393"/>
                  </a:cubicBezTo>
                  <a:cubicBezTo>
                    <a:pt x="6425" y="10002"/>
                    <a:pt x="5069" y="10118"/>
                    <a:pt x="4222" y="9941"/>
                  </a:cubicBezTo>
                  <a:cubicBezTo>
                    <a:pt x="3375" y="9764"/>
                    <a:pt x="2767" y="8820"/>
                    <a:pt x="2296" y="8329"/>
                  </a:cubicBezTo>
                  <a:cubicBezTo>
                    <a:pt x="1825" y="7838"/>
                    <a:pt x="1035" y="8161"/>
                    <a:pt x="652" y="7520"/>
                  </a:cubicBezTo>
                  <a:cubicBezTo>
                    <a:pt x="269" y="6879"/>
                    <a:pt x="99" y="5188"/>
                    <a:pt x="0" y="4486"/>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cxnSp>
          <p:nvCxnSpPr>
            <p:cNvPr id="183" name="Straight Connector 182">
              <a:extLst>
                <a:ext uri="{FF2B5EF4-FFF2-40B4-BE49-F238E27FC236}">
                  <a16:creationId xmlns:a16="http://schemas.microsoft.com/office/drawing/2014/main" id="{1D84AED9-6BA5-604F-8E6C-11A72E61C06B}"/>
                </a:ext>
              </a:extLst>
            </p:cNvPr>
            <p:cNvCxnSpPr/>
            <p:nvPr/>
          </p:nvCxnSpPr>
          <p:spPr>
            <a:xfrm flipV="1">
              <a:off x="7988607" y="3775213"/>
              <a:ext cx="1203228" cy="660205"/>
            </a:xfrm>
            <a:prstGeom prst="line">
              <a:avLst/>
            </a:prstGeom>
            <a:noFill/>
            <a:ln w="25400" cap="flat" cmpd="sng" algn="ctr">
              <a:solidFill>
                <a:srgbClr val="000000"/>
              </a:solidFill>
              <a:prstDash val="solid"/>
            </a:ln>
            <a:effectLst/>
          </p:spPr>
        </p:cxnSp>
        <p:cxnSp>
          <p:nvCxnSpPr>
            <p:cNvPr id="184" name="Straight Connector 183">
              <a:extLst>
                <a:ext uri="{FF2B5EF4-FFF2-40B4-BE49-F238E27FC236}">
                  <a16:creationId xmlns:a16="http://schemas.microsoft.com/office/drawing/2014/main" id="{B4390229-331E-5444-AF63-6E5782A98B94}"/>
                </a:ext>
              </a:extLst>
            </p:cNvPr>
            <p:cNvCxnSpPr/>
            <p:nvPr/>
          </p:nvCxnSpPr>
          <p:spPr>
            <a:xfrm>
              <a:off x="7988607" y="4435418"/>
              <a:ext cx="1203228" cy="517808"/>
            </a:xfrm>
            <a:prstGeom prst="line">
              <a:avLst/>
            </a:prstGeom>
            <a:noFill/>
            <a:ln w="25400" cap="flat" cmpd="sng" algn="ctr">
              <a:solidFill>
                <a:srgbClr val="000000"/>
              </a:solidFill>
              <a:prstDash val="solid"/>
            </a:ln>
            <a:effectLst/>
          </p:spPr>
        </p:cxnSp>
        <p:cxnSp>
          <p:nvCxnSpPr>
            <p:cNvPr id="185" name="Straight Connector 184">
              <a:extLst>
                <a:ext uri="{FF2B5EF4-FFF2-40B4-BE49-F238E27FC236}">
                  <a16:creationId xmlns:a16="http://schemas.microsoft.com/office/drawing/2014/main" id="{DFB9B0AD-2ACD-A843-97CA-75D5471523AA}"/>
                </a:ext>
              </a:extLst>
            </p:cNvPr>
            <p:cNvCxnSpPr/>
            <p:nvPr/>
          </p:nvCxnSpPr>
          <p:spPr>
            <a:xfrm>
              <a:off x="8998012" y="3982336"/>
              <a:ext cx="319671" cy="828494"/>
            </a:xfrm>
            <a:prstGeom prst="line">
              <a:avLst/>
            </a:prstGeom>
            <a:noFill/>
            <a:ln w="25400" cap="flat" cmpd="sng" algn="ctr">
              <a:solidFill>
                <a:srgbClr val="000000"/>
              </a:solidFill>
              <a:prstDash val="solid"/>
            </a:ln>
            <a:effectLst/>
          </p:spPr>
        </p:cxnSp>
        <p:cxnSp>
          <p:nvCxnSpPr>
            <p:cNvPr id="186" name="Straight Connector 185">
              <a:extLst>
                <a:ext uri="{FF2B5EF4-FFF2-40B4-BE49-F238E27FC236}">
                  <a16:creationId xmlns:a16="http://schemas.microsoft.com/office/drawing/2014/main" id="{AF6DD7B2-65F3-A348-8F7B-042958844DF4}"/>
                </a:ext>
              </a:extLst>
            </p:cNvPr>
            <p:cNvCxnSpPr/>
            <p:nvPr/>
          </p:nvCxnSpPr>
          <p:spPr>
            <a:xfrm>
              <a:off x="9268742" y="3917611"/>
              <a:ext cx="1307416" cy="271850"/>
            </a:xfrm>
            <a:prstGeom prst="line">
              <a:avLst/>
            </a:prstGeom>
            <a:noFill/>
            <a:ln w="25400" cap="flat" cmpd="sng" algn="ctr">
              <a:solidFill>
                <a:srgbClr val="000000"/>
              </a:solidFill>
              <a:prstDash val="solid"/>
            </a:ln>
            <a:effectLst/>
          </p:spPr>
        </p:cxnSp>
        <p:cxnSp>
          <p:nvCxnSpPr>
            <p:cNvPr id="187" name="Straight Connector 186">
              <a:extLst>
                <a:ext uri="{FF2B5EF4-FFF2-40B4-BE49-F238E27FC236}">
                  <a16:creationId xmlns:a16="http://schemas.microsoft.com/office/drawing/2014/main" id="{F3F9C352-8615-9E48-86B7-1581130D71A9}"/>
                </a:ext>
              </a:extLst>
            </p:cNvPr>
            <p:cNvCxnSpPr/>
            <p:nvPr/>
          </p:nvCxnSpPr>
          <p:spPr>
            <a:xfrm flipV="1">
              <a:off x="9461009" y="4344802"/>
              <a:ext cx="1115149" cy="608426"/>
            </a:xfrm>
            <a:prstGeom prst="line">
              <a:avLst/>
            </a:prstGeom>
            <a:noFill/>
            <a:ln w="25400" cap="flat" cmpd="sng" algn="ctr">
              <a:solidFill>
                <a:srgbClr val="000000"/>
              </a:solidFill>
              <a:prstDash val="solid"/>
            </a:ln>
            <a:effectLst/>
          </p:spPr>
        </p:cxnSp>
        <p:grpSp>
          <p:nvGrpSpPr>
            <p:cNvPr id="188" name="Group 187">
              <a:extLst>
                <a:ext uri="{FF2B5EF4-FFF2-40B4-BE49-F238E27FC236}">
                  <a16:creationId xmlns:a16="http://schemas.microsoft.com/office/drawing/2014/main" id="{C522FD38-55CF-7A4B-9A35-5C821D9004B4}"/>
                </a:ext>
              </a:extLst>
            </p:cNvPr>
            <p:cNvGrpSpPr/>
            <p:nvPr/>
          </p:nvGrpSpPr>
          <p:grpSpPr>
            <a:xfrm>
              <a:off x="10288073" y="4115087"/>
              <a:ext cx="753999" cy="373786"/>
              <a:chOff x="7493876" y="2774731"/>
              <a:chExt cx="1481958" cy="894622"/>
            </a:xfrm>
          </p:grpSpPr>
          <p:sp>
            <p:nvSpPr>
              <p:cNvPr id="217" name="Freeform 216">
                <a:extLst>
                  <a:ext uri="{FF2B5EF4-FFF2-40B4-BE49-F238E27FC236}">
                    <a16:creationId xmlns:a16="http://schemas.microsoft.com/office/drawing/2014/main" id="{869C965F-3B45-6641-93EC-B4195C569F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8" name="Oval 217">
                <a:extLst>
                  <a:ext uri="{FF2B5EF4-FFF2-40B4-BE49-F238E27FC236}">
                    <a16:creationId xmlns:a16="http://schemas.microsoft.com/office/drawing/2014/main" id="{DB26611F-8306-3648-A55C-D397BA18B4E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9" name="Group 218">
                <a:extLst>
                  <a:ext uri="{FF2B5EF4-FFF2-40B4-BE49-F238E27FC236}">
                    <a16:creationId xmlns:a16="http://schemas.microsoft.com/office/drawing/2014/main" id="{752E43F4-F228-BA4D-BC39-B4CB01149E4C}"/>
                  </a:ext>
                </a:extLst>
              </p:cNvPr>
              <p:cNvGrpSpPr/>
              <p:nvPr/>
            </p:nvGrpSpPr>
            <p:grpSpPr>
              <a:xfrm>
                <a:off x="7713663" y="2848339"/>
                <a:ext cx="1042107" cy="425543"/>
                <a:chOff x="7786941" y="2884917"/>
                <a:chExt cx="897649" cy="353919"/>
              </a:xfrm>
            </p:grpSpPr>
            <p:sp>
              <p:nvSpPr>
                <p:cNvPr id="220" name="Freeform 219">
                  <a:extLst>
                    <a:ext uri="{FF2B5EF4-FFF2-40B4-BE49-F238E27FC236}">
                      <a16:creationId xmlns:a16="http://schemas.microsoft.com/office/drawing/2014/main" id="{59B1C7B3-31CE-B24A-AE5F-B2F7A74D33A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C08841AA-A94F-F94F-873B-6D3084A494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9B6B1DED-0785-124F-9887-8A1FC7DFDB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11EC627D-1981-B849-B140-30CB8661FF8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9" name="Group 188">
              <a:extLst>
                <a:ext uri="{FF2B5EF4-FFF2-40B4-BE49-F238E27FC236}">
                  <a16:creationId xmlns:a16="http://schemas.microsoft.com/office/drawing/2014/main" id="{B40CECD0-49AE-FB41-9F96-68CCF72316C9}"/>
                </a:ext>
              </a:extLst>
            </p:cNvPr>
            <p:cNvGrpSpPr/>
            <p:nvPr/>
          </p:nvGrpSpPr>
          <p:grpSpPr>
            <a:xfrm>
              <a:off x="7988218" y="4212069"/>
              <a:ext cx="753999" cy="373786"/>
              <a:chOff x="7493876" y="2774731"/>
              <a:chExt cx="1481958" cy="894622"/>
            </a:xfrm>
          </p:grpSpPr>
          <p:sp>
            <p:nvSpPr>
              <p:cNvPr id="210" name="Freeform 209">
                <a:extLst>
                  <a:ext uri="{FF2B5EF4-FFF2-40B4-BE49-F238E27FC236}">
                    <a16:creationId xmlns:a16="http://schemas.microsoft.com/office/drawing/2014/main" id="{A7C4764E-24DB-A047-99F6-3DBE6983B61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F741EDFB-6243-E24D-B5BF-A9D294BAEE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7CE34015-4D02-4946-9B76-2DF282A68899}"/>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17F8A9CB-A73C-7546-8BDB-A37A94696A6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C1CBDBCE-EA5B-D345-8591-E5BF7383258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3D28C298-F0C7-8241-B8A9-A923470630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FBA7058-1BB8-E143-A99E-2D88BA17833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0" name="Group 189">
              <a:extLst>
                <a:ext uri="{FF2B5EF4-FFF2-40B4-BE49-F238E27FC236}">
                  <a16:creationId xmlns:a16="http://schemas.microsoft.com/office/drawing/2014/main" id="{27B28F7C-56F1-BE43-AA43-32D01C7C54FE}"/>
                </a:ext>
              </a:extLst>
            </p:cNvPr>
            <p:cNvGrpSpPr/>
            <p:nvPr/>
          </p:nvGrpSpPr>
          <p:grpSpPr>
            <a:xfrm>
              <a:off x="8971890" y="4738542"/>
              <a:ext cx="753999" cy="373786"/>
              <a:chOff x="7493876" y="2774731"/>
              <a:chExt cx="1481958" cy="894622"/>
            </a:xfrm>
          </p:grpSpPr>
          <p:sp>
            <p:nvSpPr>
              <p:cNvPr id="203" name="Freeform 202">
                <a:extLst>
                  <a:ext uri="{FF2B5EF4-FFF2-40B4-BE49-F238E27FC236}">
                    <a16:creationId xmlns:a16="http://schemas.microsoft.com/office/drawing/2014/main" id="{1C4A2479-EF6B-5B4C-A959-B30CE906CD9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4" name="Oval 203">
                <a:extLst>
                  <a:ext uri="{FF2B5EF4-FFF2-40B4-BE49-F238E27FC236}">
                    <a16:creationId xmlns:a16="http://schemas.microsoft.com/office/drawing/2014/main" id="{D44C0515-019A-CC4C-97DA-1120D58576A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5" name="Group 204">
                <a:extLst>
                  <a:ext uri="{FF2B5EF4-FFF2-40B4-BE49-F238E27FC236}">
                    <a16:creationId xmlns:a16="http://schemas.microsoft.com/office/drawing/2014/main" id="{8BDFEB46-6F5A-A24E-A578-5E94DC623A9F}"/>
                  </a:ext>
                </a:extLst>
              </p:cNvPr>
              <p:cNvGrpSpPr/>
              <p:nvPr/>
            </p:nvGrpSpPr>
            <p:grpSpPr>
              <a:xfrm>
                <a:off x="7713663" y="2848339"/>
                <a:ext cx="1042107" cy="425543"/>
                <a:chOff x="7786941" y="2884917"/>
                <a:chExt cx="897649" cy="353919"/>
              </a:xfrm>
            </p:grpSpPr>
            <p:sp>
              <p:nvSpPr>
                <p:cNvPr id="206" name="Freeform 205">
                  <a:extLst>
                    <a:ext uri="{FF2B5EF4-FFF2-40B4-BE49-F238E27FC236}">
                      <a16:creationId xmlns:a16="http://schemas.microsoft.com/office/drawing/2014/main" id="{144E3D98-45D5-5D45-B85D-9EF0A8C6E2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D631B7E2-2EAB-E44C-8FBF-9713FEA1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433AA9E5-7018-7A4E-BA11-815432A8EA5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6212BFF3-E70B-6843-BA1F-02E366A597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B42AD403-50EF-3E4B-9989-B68D82E414CB}"/>
                </a:ext>
              </a:extLst>
            </p:cNvPr>
            <p:cNvGrpSpPr/>
            <p:nvPr/>
          </p:nvGrpSpPr>
          <p:grpSpPr>
            <a:xfrm>
              <a:off x="8736362" y="3768724"/>
              <a:ext cx="753999" cy="373786"/>
              <a:chOff x="7493876" y="2774731"/>
              <a:chExt cx="1481958" cy="894622"/>
            </a:xfrm>
          </p:grpSpPr>
          <p:sp>
            <p:nvSpPr>
              <p:cNvPr id="196" name="Freeform 195">
                <a:extLst>
                  <a:ext uri="{FF2B5EF4-FFF2-40B4-BE49-F238E27FC236}">
                    <a16:creationId xmlns:a16="http://schemas.microsoft.com/office/drawing/2014/main" id="{B052A106-FBCD-1D49-AF8F-257B4D8BF09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7" name="Oval 196">
                <a:extLst>
                  <a:ext uri="{FF2B5EF4-FFF2-40B4-BE49-F238E27FC236}">
                    <a16:creationId xmlns:a16="http://schemas.microsoft.com/office/drawing/2014/main" id="{1573664B-E1B9-5F43-A5FD-918D0B3DD9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8" name="Group 197">
                <a:extLst>
                  <a:ext uri="{FF2B5EF4-FFF2-40B4-BE49-F238E27FC236}">
                    <a16:creationId xmlns:a16="http://schemas.microsoft.com/office/drawing/2014/main" id="{EFE998AB-5E6A-E44D-B228-2F1E2AD25009}"/>
                  </a:ext>
                </a:extLst>
              </p:cNvPr>
              <p:cNvGrpSpPr/>
              <p:nvPr/>
            </p:nvGrpSpPr>
            <p:grpSpPr>
              <a:xfrm>
                <a:off x="7713663" y="2848339"/>
                <a:ext cx="1042107" cy="425543"/>
                <a:chOff x="7786941" y="2884917"/>
                <a:chExt cx="897649" cy="353919"/>
              </a:xfrm>
            </p:grpSpPr>
            <p:sp>
              <p:nvSpPr>
                <p:cNvPr id="199" name="Freeform 198">
                  <a:extLst>
                    <a:ext uri="{FF2B5EF4-FFF2-40B4-BE49-F238E27FC236}">
                      <a16:creationId xmlns:a16="http://schemas.microsoft.com/office/drawing/2014/main" id="{EFE2C3E2-8D68-6044-8D28-EB7E1EDF79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38CAAB7-888B-7549-BE62-EE803BA82D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1" name="Freeform 200">
                  <a:extLst>
                    <a:ext uri="{FF2B5EF4-FFF2-40B4-BE49-F238E27FC236}">
                      <a16:creationId xmlns:a16="http://schemas.microsoft.com/office/drawing/2014/main" id="{946C451F-A552-EE4D-BD40-16A17FD4A00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2" name="Freeform 201">
                  <a:extLst>
                    <a:ext uri="{FF2B5EF4-FFF2-40B4-BE49-F238E27FC236}">
                      <a16:creationId xmlns:a16="http://schemas.microsoft.com/office/drawing/2014/main" id="{3A3E8969-C83C-164C-8601-C0AB3B9843C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92" name="Up-Down Arrow 191">
              <a:extLst>
                <a:ext uri="{FF2B5EF4-FFF2-40B4-BE49-F238E27FC236}">
                  <a16:creationId xmlns:a16="http://schemas.microsoft.com/office/drawing/2014/main" id="{B01770F3-ACAF-5048-A1B2-5D7A6DF4C093}"/>
                </a:ext>
              </a:extLst>
            </p:cNvPr>
            <p:cNvSpPr/>
            <p:nvPr/>
          </p:nvSpPr>
          <p:spPr>
            <a:xfrm rot="18842452">
              <a:off x="9773071" y="2749725"/>
              <a:ext cx="110632" cy="1621438"/>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Up-Down Arrow 192">
              <a:extLst>
                <a:ext uri="{FF2B5EF4-FFF2-40B4-BE49-F238E27FC236}">
                  <a16:creationId xmlns:a16="http://schemas.microsoft.com/office/drawing/2014/main" id="{AB757BA5-0C24-C146-AA7E-79A947FB7B05}"/>
                </a:ext>
              </a:extLst>
            </p:cNvPr>
            <p:cNvSpPr/>
            <p:nvPr/>
          </p:nvSpPr>
          <p:spPr>
            <a:xfrm rot="1544330">
              <a:off x="8498334" y="2913840"/>
              <a:ext cx="132567" cy="1340938"/>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Up-Down Arrow 193">
              <a:extLst>
                <a:ext uri="{FF2B5EF4-FFF2-40B4-BE49-F238E27FC236}">
                  <a16:creationId xmlns:a16="http://schemas.microsoft.com/office/drawing/2014/main" id="{E13386F3-16D9-6044-A873-1E221BB1655F}"/>
                </a:ext>
              </a:extLst>
            </p:cNvPr>
            <p:cNvSpPr/>
            <p:nvPr/>
          </p:nvSpPr>
          <p:spPr>
            <a:xfrm>
              <a:off x="8891032" y="2979040"/>
              <a:ext cx="132567" cy="794393"/>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Up-Down Arrow 194">
              <a:extLst>
                <a:ext uri="{FF2B5EF4-FFF2-40B4-BE49-F238E27FC236}">
                  <a16:creationId xmlns:a16="http://schemas.microsoft.com/office/drawing/2014/main" id="{A30B77AA-A0AC-DB4E-9B97-AA2AA751FB9C}"/>
                </a:ext>
              </a:extLst>
            </p:cNvPr>
            <p:cNvSpPr/>
            <p:nvPr/>
          </p:nvSpPr>
          <p:spPr>
            <a:xfrm rot="21168731">
              <a:off x="9181573" y="2978458"/>
              <a:ext cx="132567" cy="1740801"/>
            </a:xfrm>
            <a:prstGeom prst="upDownArrow">
              <a:avLst/>
            </a:prstGeom>
            <a:solidFill>
              <a:srgbClr val="CC0000">
                <a:alpha val="78000"/>
              </a:srgbClr>
            </a:solidFill>
            <a:ln>
              <a:noFill/>
            </a:ln>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876877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animEffect transition="in" filter="dissolve">
                                      <p:cBhvr>
                                        <p:cTn id="12" dur="500"/>
                                        <p:tgtEl>
                                          <p:spTgt spid="2">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animEffect transition="in" filter="dissolve">
                                      <p:cBhvr>
                                        <p:cTn id="17" dur="500"/>
                                        <p:tgtEl>
                                          <p:spTgt spid="2">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dissolve">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276457"/>
            <a:ext cx="10998896" cy="894622"/>
          </a:xfrm>
        </p:spPr>
        <p:txBody>
          <a:bodyPr>
            <a:noAutofit/>
          </a:bodyPr>
          <a:lstStyle/>
          <a:p>
            <a:r>
              <a:rPr lang="en-US" b="0" dirty="0"/>
              <a:t>SDN: control/data plane interaction example</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81</a:t>
            </a:fld>
            <a:endParaRPr lang="en-US" dirty="0"/>
          </a:p>
        </p:txBody>
      </p:sp>
      <p:sp>
        <p:nvSpPr>
          <p:cNvPr id="325" name="Rounded Rectangle 324">
            <a:extLst>
              <a:ext uri="{FF2B5EF4-FFF2-40B4-BE49-F238E27FC236}">
                <a16:creationId xmlns:a16="http://schemas.microsoft.com/office/drawing/2014/main" id="{48D9D971-BB7B-A045-8126-3F6D89A80BFA}"/>
              </a:ext>
            </a:extLst>
          </p:cNvPr>
          <p:cNvSpPr/>
          <p:nvPr/>
        </p:nvSpPr>
        <p:spPr>
          <a:xfrm>
            <a:off x="1267886" y="2781457"/>
            <a:ext cx="4211052" cy="1062452"/>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Rounded Rectangle 325">
            <a:extLst>
              <a:ext uri="{FF2B5EF4-FFF2-40B4-BE49-F238E27FC236}">
                <a16:creationId xmlns:a16="http://schemas.microsoft.com/office/drawing/2014/main" id="{6862D1C0-D760-D24C-B4CE-1C62437307F2}"/>
              </a:ext>
            </a:extLst>
          </p:cNvPr>
          <p:cNvSpPr/>
          <p:nvPr/>
        </p:nvSpPr>
        <p:spPr>
          <a:xfrm>
            <a:off x="1294622" y="3977998"/>
            <a:ext cx="4184316" cy="545543"/>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cxnSp>
        <p:nvCxnSpPr>
          <p:cNvPr id="327" name="Straight Connector 326">
            <a:extLst>
              <a:ext uri="{FF2B5EF4-FFF2-40B4-BE49-F238E27FC236}">
                <a16:creationId xmlns:a16="http://schemas.microsoft.com/office/drawing/2014/main" id="{6EC76F04-CB84-9D4C-B614-CCAAF77DF086}"/>
              </a:ext>
            </a:extLst>
          </p:cNvPr>
          <p:cNvCxnSpPr/>
          <p:nvPr/>
        </p:nvCxnSpPr>
        <p:spPr bwMode="auto">
          <a:xfrm>
            <a:off x="1334724" y="4626321"/>
            <a:ext cx="4104106" cy="0"/>
          </a:xfrm>
          <a:prstGeom prst="line">
            <a:avLst/>
          </a:prstGeom>
          <a:solidFill>
            <a:srgbClr val="00CC99"/>
          </a:solidFill>
          <a:ln w="19050" cap="flat" cmpd="sng" algn="ctr">
            <a:solidFill>
              <a:srgbClr val="00000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nvGrpSpPr>
          <p:cNvPr id="328" name="Group 327">
            <a:extLst>
              <a:ext uri="{FF2B5EF4-FFF2-40B4-BE49-F238E27FC236}">
                <a16:creationId xmlns:a16="http://schemas.microsoft.com/office/drawing/2014/main" id="{538C6E4D-0EC4-B64C-9EEA-03480A17D18A}"/>
              </a:ext>
            </a:extLst>
          </p:cNvPr>
          <p:cNvGrpSpPr/>
          <p:nvPr/>
        </p:nvGrpSpPr>
        <p:grpSpPr>
          <a:xfrm>
            <a:off x="1416854" y="3356297"/>
            <a:ext cx="1244650" cy="411995"/>
            <a:chOff x="3128876" y="457817"/>
            <a:chExt cx="1432326" cy="459826"/>
          </a:xfrm>
        </p:grpSpPr>
        <p:sp>
          <p:nvSpPr>
            <p:cNvPr id="329" name="Rounded Rectangle 328">
              <a:extLst>
                <a:ext uri="{FF2B5EF4-FFF2-40B4-BE49-F238E27FC236}">
                  <a16:creationId xmlns:a16="http://schemas.microsoft.com/office/drawing/2014/main" id="{464725F4-EA3D-B943-BC4E-A498A91255EC}"/>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Box 329">
              <a:extLst>
                <a:ext uri="{FF2B5EF4-FFF2-40B4-BE49-F238E27FC236}">
                  <a16:creationId xmlns:a16="http://schemas.microsoft.com/office/drawing/2014/main" id="{2A7D9926-304F-C44B-B971-A050DC450537}"/>
                </a:ext>
              </a:extLst>
            </p:cNvPr>
            <p:cNvSpPr txBox="1"/>
            <p:nvPr/>
          </p:nvSpPr>
          <p:spPr>
            <a:xfrm>
              <a:off x="3178769" y="541671"/>
              <a:ext cx="1302385"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Link-state info</a:t>
              </a:r>
            </a:p>
          </p:txBody>
        </p:sp>
      </p:grpSp>
      <p:grpSp>
        <p:nvGrpSpPr>
          <p:cNvPr id="331" name="Group 330">
            <a:extLst>
              <a:ext uri="{FF2B5EF4-FFF2-40B4-BE49-F238E27FC236}">
                <a16:creationId xmlns:a16="http://schemas.microsoft.com/office/drawing/2014/main" id="{10349B34-1073-E946-BED7-17B6AC84FDD7}"/>
              </a:ext>
            </a:extLst>
          </p:cNvPr>
          <p:cNvGrpSpPr/>
          <p:nvPr/>
        </p:nvGrpSpPr>
        <p:grpSpPr>
          <a:xfrm>
            <a:off x="4286570" y="3369666"/>
            <a:ext cx="1165638" cy="398626"/>
            <a:chOff x="3034354" y="534843"/>
            <a:chExt cx="1525489" cy="382800"/>
          </a:xfrm>
        </p:grpSpPr>
        <p:sp>
          <p:nvSpPr>
            <p:cNvPr id="332" name="Rounded Rectangle 331">
              <a:extLst>
                <a:ext uri="{FF2B5EF4-FFF2-40B4-BE49-F238E27FC236}">
                  <a16:creationId xmlns:a16="http://schemas.microsoft.com/office/drawing/2014/main" id="{AE8DBF36-59D4-DA45-9025-632817AB39EF}"/>
                </a:ext>
              </a:extLst>
            </p:cNvPr>
            <p:cNvSpPr/>
            <p:nvPr/>
          </p:nvSpPr>
          <p:spPr>
            <a:xfrm>
              <a:off x="3128876" y="534843"/>
              <a:ext cx="1325987" cy="382800"/>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TextBox 332">
              <a:extLst>
                <a:ext uri="{FF2B5EF4-FFF2-40B4-BE49-F238E27FC236}">
                  <a16:creationId xmlns:a16="http://schemas.microsoft.com/office/drawing/2014/main" id="{3E75B4C3-6891-C540-A01D-98C3E46528AD}"/>
                </a:ext>
              </a:extLst>
            </p:cNvPr>
            <p:cNvSpPr txBox="1"/>
            <p:nvPr/>
          </p:nvSpPr>
          <p:spPr>
            <a:xfrm>
              <a:off x="3034354" y="593020"/>
              <a:ext cx="1525489"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switch info</a:t>
              </a:r>
            </a:p>
          </p:txBody>
        </p:sp>
      </p:grpSp>
      <p:grpSp>
        <p:nvGrpSpPr>
          <p:cNvPr id="334" name="Group 333">
            <a:extLst>
              <a:ext uri="{FF2B5EF4-FFF2-40B4-BE49-F238E27FC236}">
                <a16:creationId xmlns:a16="http://schemas.microsoft.com/office/drawing/2014/main" id="{8F3F5407-B5E1-9B4F-BD20-988E773EE5FA}"/>
              </a:ext>
            </a:extLst>
          </p:cNvPr>
          <p:cNvGrpSpPr/>
          <p:nvPr/>
        </p:nvGrpSpPr>
        <p:grpSpPr>
          <a:xfrm>
            <a:off x="2808986" y="3356297"/>
            <a:ext cx="960359" cy="411995"/>
            <a:chOff x="3128876" y="457817"/>
            <a:chExt cx="1432326" cy="459826"/>
          </a:xfrm>
        </p:grpSpPr>
        <p:sp>
          <p:nvSpPr>
            <p:cNvPr id="335" name="Rounded Rectangle 334">
              <a:extLst>
                <a:ext uri="{FF2B5EF4-FFF2-40B4-BE49-F238E27FC236}">
                  <a16:creationId xmlns:a16="http://schemas.microsoft.com/office/drawing/2014/main" id="{589761B3-634F-4D4E-8310-EAF4A00ABB80}"/>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6" name="TextBox 335">
              <a:extLst>
                <a:ext uri="{FF2B5EF4-FFF2-40B4-BE49-F238E27FC236}">
                  <a16:creationId xmlns:a16="http://schemas.microsoft.com/office/drawing/2014/main" id="{593FEDEB-709E-A744-82FA-1F11F32B47D9}"/>
                </a:ext>
              </a:extLst>
            </p:cNvPr>
            <p:cNvSpPr txBox="1"/>
            <p:nvPr/>
          </p:nvSpPr>
          <p:spPr>
            <a:xfrm>
              <a:off x="3205754" y="541671"/>
              <a:ext cx="1287660"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host info</a:t>
              </a:r>
            </a:p>
          </p:txBody>
        </p:sp>
      </p:grpSp>
      <p:grpSp>
        <p:nvGrpSpPr>
          <p:cNvPr id="337" name="Group 336">
            <a:extLst>
              <a:ext uri="{FF2B5EF4-FFF2-40B4-BE49-F238E27FC236}">
                <a16:creationId xmlns:a16="http://schemas.microsoft.com/office/drawing/2014/main" id="{903E5C88-7668-CB49-A22D-7C59D5AAAAD6}"/>
              </a:ext>
            </a:extLst>
          </p:cNvPr>
          <p:cNvGrpSpPr/>
          <p:nvPr/>
        </p:nvGrpSpPr>
        <p:grpSpPr>
          <a:xfrm>
            <a:off x="1348650" y="2861665"/>
            <a:ext cx="889706" cy="382826"/>
            <a:chOff x="3128876" y="457817"/>
            <a:chExt cx="1432326" cy="459826"/>
          </a:xfrm>
        </p:grpSpPr>
        <p:sp>
          <p:nvSpPr>
            <p:cNvPr id="338" name="Rounded Rectangle 337">
              <a:extLst>
                <a:ext uri="{FF2B5EF4-FFF2-40B4-BE49-F238E27FC236}">
                  <a16:creationId xmlns:a16="http://schemas.microsoft.com/office/drawing/2014/main" id="{23AAB04A-9878-E54F-BF21-2E106D80B968}"/>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Box 338">
              <a:extLst>
                <a:ext uri="{FF2B5EF4-FFF2-40B4-BE49-F238E27FC236}">
                  <a16:creationId xmlns:a16="http://schemas.microsoft.com/office/drawing/2014/main" id="{FC21FA7A-D97F-1543-A6AE-45B535C51BA0}"/>
                </a:ext>
              </a:extLst>
            </p:cNvPr>
            <p:cNvSpPr txBox="1"/>
            <p:nvPr/>
          </p:nvSpPr>
          <p:spPr>
            <a:xfrm>
              <a:off x="3198565" y="509557"/>
              <a:ext cx="1302043"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statistics</a:t>
              </a:r>
            </a:p>
          </p:txBody>
        </p:sp>
      </p:grpSp>
      <p:grpSp>
        <p:nvGrpSpPr>
          <p:cNvPr id="340" name="Group 339">
            <a:extLst>
              <a:ext uri="{FF2B5EF4-FFF2-40B4-BE49-F238E27FC236}">
                <a16:creationId xmlns:a16="http://schemas.microsoft.com/office/drawing/2014/main" id="{18BB9737-9A62-2F4B-87FB-C077CBE2553C}"/>
              </a:ext>
            </a:extLst>
          </p:cNvPr>
          <p:cNvGrpSpPr/>
          <p:nvPr/>
        </p:nvGrpSpPr>
        <p:grpSpPr>
          <a:xfrm>
            <a:off x="4076434" y="2848295"/>
            <a:ext cx="1032905" cy="404965"/>
            <a:chOff x="3099264" y="457817"/>
            <a:chExt cx="1540525" cy="459826"/>
          </a:xfrm>
        </p:grpSpPr>
        <p:sp>
          <p:nvSpPr>
            <p:cNvPr id="341" name="Rounded Rectangle 340">
              <a:extLst>
                <a:ext uri="{FF2B5EF4-FFF2-40B4-BE49-F238E27FC236}">
                  <a16:creationId xmlns:a16="http://schemas.microsoft.com/office/drawing/2014/main" id="{4D3F5800-CF27-754D-AE05-FFEBBFEB49CB}"/>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TextBox 341">
              <a:extLst>
                <a:ext uri="{FF2B5EF4-FFF2-40B4-BE49-F238E27FC236}">
                  <a16:creationId xmlns:a16="http://schemas.microsoft.com/office/drawing/2014/main" id="{6544BEEF-458E-4941-8F67-37983515D46C}"/>
                </a:ext>
              </a:extLst>
            </p:cNvPr>
            <p:cNvSpPr txBox="1"/>
            <p:nvPr/>
          </p:nvSpPr>
          <p:spPr>
            <a:xfrm>
              <a:off x="3099264" y="526493"/>
              <a:ext cx="1540525"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flow tables</a:t>
              </a:r>
            </a:p>
          </p:txBody>
        </p:sp>
      </p:grpSp>
      <p:sp>
        <p:nvSpPr>
          <p:cNvPr id="343" name="TextBox 342">
            <a:extLst>
              <a:ext uri="{FF2B5EF4-FFF2-40B4-BE49-F238E27FC236}">
                <a16:creationId xmlns:a16="http://schemas.microsoft.com/office/drawing/2014/main" id="{B06AE2E9-5D9A-B44C-93D5-4692DB85C76F}"/>
              </a:ext>
            </a:extLst>
          </p:cNvPr>
          <p:cNvSpPr txBox="1"/>
          <p:nvPr/>
        </p:nvSpPr>
        <p:spPr>
          <a:xfrm>
            <a:off x="3285441" y="2483710"/>
            <a:ext cx="570238" cy="1077218"/>
          </a:xfrm>
          <a:prstGeom prst="rect">
            <a:avLst/>
          </a:prstGeom>
          <a:noFill/>
        </p:spPr>
        <p:txBody>
          <a:bodyPr wrap="squar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sp>
        <p:nvSpPr>
          <p:cNvPr id="344" name="TextBox 343">
            <a:extLst>
              <a:ext uri="{FF2B5EF4-FFF2-40B4-BE49-F238E27FC236}">
                <a16:creationId xmlns:a16="http://schemas.microsoft.com/office/drawing/2014/main" id="{2AEF0D30-3607-F64E-9BF7-3B4D8188FFA7}"/>
              </a:ext>
            </a:extLst>
          </p:cNvPr>
          <p:cNvSpPr txBox="1"/>
          <p:nvPr/>
        </p:nvSpPr>
        <p:spPr>
          <a:xfrm>
            <a:off x="3831962" y="3120507"/>
            <a:ext cx="595035" cy="584776"/>
          </a:xfrm>
          <a:prstGeom prst="rect">
            <a:avLst/>
          </a:prstGeom>
          <a:noFill/>
        </p:spPr>
        <p:txBody>
          <a:bodyPr wrap="non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grpSp>
        <p:nvGrpSpPr>
          <p:cNvPr id="345" name="Group 344">
            <a:extLst>
              <a:ext uri="{FF2B5EF4-FFF2-40B4-BE49-F238E27FC236}">
                <a16:creationId xmlns:a16="http://schemas.microsoft.com/office/drawing/2014/main" id="{9AC041BA-4E56-114C-A10B-C89A72B445FD}"/>
              </a:ext>
            </a:extLst>
          </p:cNvPr>
          <p:cNvGrpSpPr/>
          <p:nvPr/>
        </p:nvGrpSpPr>
        <p:grpSpPr>
          <a:xfrm>
            <a:off x="1903313" y="4109165"/>
            <a:ext cx="1257452" cy="286824"/>
            <a:chOff x="3128876" y="457775"/>
            <a:chExt cx="1432326" cy="459868"/>
          </a:xfrm>
        </p:grpSpPr>
        <p:sp>
          <p:nvSpPr>
            <p:cNvPr id="346" name="Rounded Rectangle 345">
              <a:extLst>
                <a:ext uri="{FF2B5EF4-FFF2-40B4-BE49-F238E27FC236}">
                  <a16:creationId xmlns:a16="http://schemas.microsoft.com/office/drawing/2014/main" id="{3203E766-79AA-5C46-8089-29917954888A}"/>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TextBox 346">
              <a:extLst>
                <a:ext uri="{FF2B5EF4-FFF2-40B4-BE49-F238E27FC236}">
                  <a16:creationId xmlns:a16="http://schemas.microsoft.com/office/drawing/2014/main" id="{BEFEA1C3-120C-DE4E-8293-55C57A6E3ED3}"/>
                </a:ext>
              </a:extLst>
            </p:cNvPr>
            <p:cNvSpPr txBox="1"/>
            <p:nvPr/>
          </p:nvSpPr>
          <p:spPr>
            <a:xfrm>
              <a:off x="3278378" y="457775"/>
              <a:ext cx="1142401"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OpenFlow</a:t>
              </a:r>
            </a:p>
          </p:txBody>
        </p:sp>
      </p:grpSp>
      <p:grpSp>
        <p:nvGrpSpPr>
          <p:cNvPr id="348" name="Group 347">
            <a:extLst>
              <a:ext uri="{FF2B5EF4-FFF2-40B4-BE49-F238E27FC236}">
                <a16:creationId xmlns:a16="http://schemas.microsoft.com/office/drawing/2014/main" id="{8AF280CF-E1A1-AB42-9FF4-B37E4883A9E7}"/>
              </a:ext>
            </a:extLst>
          </p:cNvPr>
          <p:cNvGrpSpPr/>
          <p:nvPr/>
        </p:nvGrpSpPr>
        <p:grpSpPr>
          <a:xfrm>
            <a:off x="3772545" y="4113948"/>
            <a:ext cx="1244650" cy="307410"/>
            <a:chOff x="3128876" y="457817"/>
            <a:chExt cx="1432326" cy="459826"/>
          </a:xfrm>
        </p:grpSpPr>
        <p:sp>
          <p:nvSpPr>
            <p:cNvPr id="349" name="Rounded Rectangle 348">
              <a:extLst>
                <a:ext uri="{FF2B5EF4-FFF2-40B4-BE49-F238E27FC236}">
                  <a16:creationId xmlns:a16="http://schemas.microsoft.com/office/drawing/2014/main" id="{24A7F498-3B8E-B44A-9994-2A592D6CBD54}"/>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TextBox 349">
              <a:extLst>
                <a:ext uri="{FF2B5EF4-FFF2-40B4-BE49-F238E27FC236}">
                  <a16:creationId xmlns:a16="http://schemas.microsoft.com/office/drawing/2014/main" id="{0CD76FBA-C002-924A-A27E-4000B9B46A3F}"/>
                </a:ext>
              </a:extLst>
            </p:cNvPr>
            <p:cNvSpPr txBox="1"/>
            <p:nvPr/>
          </p:nvSpPr>
          <p:spPr>
            <a:xfrm>
              <a:off x="3446730" y="484746"/>
              <a:ext cx="805702"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SNMP</a:t>
              </a:r>
            </a:p>
          </p:txBody>
        </p:sp>
      </p:grpSp>
      <p:sp>
        <p:nvSpPr>
          <p:cNvPr id="351" name="TextBox 350">
            <a:extLst>
              <a:ext uri="{FF2B5EF4-FFF2-40B4-BE49-F238E27FC236}">
                <a16:creationId xmlns:a16="http://schemas.microsoft.com/office/drawing/2014/main" id="{DF810222-B66A-6647-AF73-EAEA8633E33C}"/>
              </a:ext>
            </a:extLst>
          </p:cNvPr>
          <p:cNvSpPr txBox="1"/>
          <p:nvPr/>
        </p:nvSpPr>
        <p:spPr>
          <a:xfrm>
            <a:off x="3155302" y="3783967"/>
            <a:ext cx="595035" cy="584776"/>
          </a:xfrm>
          <a:prstGeom prst="rect">
            <a:avLst/>
          </a:prstGeom>
          <a:noFill/>
        </p:spPr>
        <p:txBody>
          <a:bodyPr wrap="non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sp>
        <p:nvSpPr>
          <p:cNvPr id="352" name="Rounded Rectangle 351">
            <a:extLst>
              <a:ext uri="{FF2B5EF4-FFF2-40B4-BE49-F238E27FC236}">
                <a16:creationId xmlns:a16="http://schemas.microsoft.com/office/drawing/2014/main" id="{7A53E111-B2D7-164C-A257-1817B32657FD}"/>
              </a:ext>
            </a:extLst>
          </p:cNvPr>
          <p:cNvSpPr/>
          <p:nvPr/>
        </p:nvSpPr>
        <p:spPr>
          <a:xfrm>
            <a:off x="1267885" y="2086297"/>
            <a:ext cx="4211053" cy="574748"/>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352">
            <a:extLst>
              <a:ext uri="{FF2B5EF4-FFF2-40B4-BE49-F238E27FC236}">
                <a16:creationId xmlns:a16="http://schemas.microsoft.com/office/drawing/2014/main" id="{DE1E488E-DB00-8741-AD76-181DDF5D1007}"/>
              </a:ext>
            </a:extLst>
          </p:cNvPr>
          <p:cNvGrpSpPr/>
          <p:nvPr/>
        </p:nvGrpSpPr>
        <p:grpSpPr>
          <a:xfrm>
            <a:off x="1313282" y="2123346"/>
            <a:ext cx="1080377" cy="504412"/>
            <a:chOff x="3034225" y="436756"/>
            <a:chExt cx="1526977" cy="504412"/>
          </a:xfrm>
        </p:grpSpPr>
        <p:sp>
          <p:nvSpPr>
            <p:cNvPr id="354" name="Rounded Rectangle 353">
              <a:extLst>
                <a:ext uri="{FF2B5EF4-FFF2-40B4-BE49-F238E27FC236}">
                  <a16:creationId xmlns:a16="http://schemas.microsoft.com/office/drawing/2014/main" id="{98A13ABA-9455-A942-B524-6D0883B28B57}"/>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TextBox 354">
              <a:extLst>
                <a:ext uri="{FF2B5EF4-FFF2-40B4-BE49-F238E27FC236}">
                  <a16:creationId xmlns:a16="http://schemas.microsoft.com/office/drawing/2014/main" id="{9E5F4888-C152-6048-B38F-5BC74A5A16D9}"/>
                </a:ext>
              </a:extLst>
            </p:cNvPr>
            <p:cNvSpPr txBox="1"/>
            <p:nvPr/>
          </p:nvSpPr>
          <p:spPr>
            <a:xfrm>
              <a:off x="3034225" y="436756"/>
              <a:ext cx="1461287" cy="504412"/>
            </a:xfrm>
            <a:prstGeom prst="rect">
              <a:avLst/>
            </a:prstGeom>
            <a:noFill/>
          </p:spPr>
          <p:txBody>
            <a:bodyPr wrap="squar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network graph</a:t>
              </a:r>
            </a:p>
          </p:txBody>
        </p:sp>
      </p:grpSp>
      <p:grpSp>
        <p:nvGrpSpPr>
          <p:cNvPr id="356" name="Group 355">
            <a:extLst>
              <a:ext uri="{FF2B5EF4-FFF2-40B4-BE49-F238E27FC236}">
                <a16:creationId xmlns:a16="http://schemas.microsoft.com/office/drawing/2014/main" id="{E40FDC48-BF32-B04B-8DBD-D61CF18EF743}"/>
              </a:ext>
            </a:extLst>
          </p:cNvPr>
          <p:cNvGrpSpPr/>
          <p:nvPr/>
        </p:nvGrpSpPr>
        <p:grpSpPr>
          <a:xfrm>
            <a:off x="4335616" y="2144194"/>
            <a:ext cx="1033900" cy="459826"/>
            <a:chOff x="3103238" y="457817"/>
            <a:chExt cx="1461287" cy="459826"/>
          </a:xfrm>
        </p:grpSpPr>
        <p:sp>
          <p:nvSpPr>
            <p:cNvPr id="357" name="Rounded Rectangle 356">
              <a:extLst>
                <a:ext uri="{FF2B5EF4-FFF2-40B4-BE49-F238E27FC236}">
                  <a16:creationId xmlns:a16="http://schemas.microsoft.com/office/drawing/2014/main" id="{9DB16644-5102-554D-99C0-889DCE0F0D2B}"/>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8" name="TextBox 357">
              <a:extLst>
                <a:ext uri="{FF2B5EF4-FFF2-40B4-BE49-F238E27FC236}">
                  <a16:creationId xmlns:a16="http://schemas.microsoft.com/office/drawing/2014/main" id="{2A90B65C-4C25-C144-B2DD-D173E975D024}"/>
                </a:ext>
              </a:extLst>
            </p:cNvPr>
            <p:cNvSpPr txBox="1"/>
            <p:nvPr/>
          </p:nvSpPr>
          <p:spPr>
            <a:xfrm>
              <a:off x="3103238" y="553253"/>
              <a:ext cx="1461287" cy="299227"/>
            </a:xfrm>
            <a:prstGeom prst="rect">
              <a:avLst/>
            </a:prstGeom>
            <a:noFill/>
          </p:spPr>
          <p:txBody>
            <a:bodyPr wrap="squar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intent</a:t>
              </a:r>
            </a:p>
          </p:txBody>
        </p:sp>
      </p:grpSp>
      <p:grpSp>
        <p:nvGrpSpPr>
          <p:cNvPr id="359" name="Group 358">
            <a:extLst>
              <a:ext uri="{FF2B5EF4-FFF2-40B4-BE49-F238E27FC236}">
                <a16:creationId xmlns:a16="http://schemas.microsoft.com/office/drawing/2014/main" id="{4DDA363C-D004-AB4D-9D62-44DAC7279759}"/>
              </a:ext>
            </a:extLst>
          </p:cNvPr>
          <p:cNvGrpSpPr/>
          <p:nvPr/>
        </p:nvGrpSpPr>
        <p:grpSpPr>
          <a:xfrm>
            <a:off x="2796533" y="2139558"/>
            <a:ext cx="1033900" cy="504412"/>
            <a:chOff x="3128334" y="454512"/>
            <a:chExt cx="1461287" cy="504412"/>
          </a:xfrm>
        </p:grpSpPr>
        <p:sp>
          <p:nvSpPr>
            <p:cNvPr id="360" name="Rounded Rectangle 359">
              <a:extLst>
                <a:ext uri="{FF2B5EF4-FFF2-40B4-BE49-F238E27FC236}">
                  <a16:creationId xmlns:a16="http://schemas.microsoft.com/office/drawing/2014/main" id="{59AAEC82-22A5-1A44-925D-3607D0F39D69}"/>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TextBox 360">
              <a:extLst>
                <a:ext uri="{FF2B5EF4-FFF2-40B4-BE49-F238E27FC236}">
                  <a16:creationId xmlns:a16="http://schemas.microsoft.com/office/drawing/2014/main" id="{20C049F2-C1CA-DF4D-AA67-194E1C4F4CC3}"/>
                </a:ext>
              </a:extLst>
            </p:cNvPr>
            <p:cNvSpPr txBox="1"/>
            <p:nvPr/>
          </p:nvSpPr>
          <p:spPr>
            <a:xfrm>
              <a:off x="3128334" y="454512"/>
              <a:ext cx="1461287" cy="504412"/>
            </a:xfrm>
            <a:prstGeom prst="rect">
              <a:avLst/>
            </a:prstGeom>
            <a:noFill/>
          </p:spPr>
          <p:txBody>
            <a:bodyPr wrap="squar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RESTful</a:t>
              </a:r>
            </a:p>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API</a:t>
              </a:r>
            </a:p>
          </p:txBody>
        </p:sp>
      </p:grpSp>
      <p:sp>
        <p:nvSpPr>
          <p:cNvPr id="362" name="TextBox 361">
            <a:extLst>
              <a:ext uri="{FF2B5EF4-FFF2-40B4-BE49-F238E27FC236}">
                <a16:creationId xmlns:a16="http://schemas.microsoft.com/office/drawing/2014/main" id="{D3A9C18D-A188-6A48-9CCB-C7A54C894F1D}"/>
              </a:ext>
            </a:extLst>
          </p:cNvPr>
          <p:cNvSpPr txBox="1"/>
          <p:nvPr/>
        </p:nvSpPr>
        <p:spPr>
          <a:xfrm>
            <a:off x="3833899" y="1945433"/>
            <a:ext cx="627904" cy="584776"/>
          </a:xfrm>
          <a:prstGeom prst="rect">
            <a:avLst/>
          </a:prstGeom>
          <a:noFill/>
        </p:spPr>
        <p:txBody>
          <a:bodyPr wrap="non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cxnSp>
        <p:nvCxnSpPr>
          <p:cNvPr id="363" name="Straight Connector 362">
            <a:extLst>
              <a:ext uri="{FF2B5EF4-FFF2-40B4-BE49-F238E27FC236}">
                <a16:creationId xmlns:a16="http://schemas.microsoft.com/office/drawing/2014/main" id="{1A4CD936-7BB9-DA49-90F7-EC6321F19D96}"/>
              </a:ext>
            </a:extLst>
          </p:cNvPr>
          <p:cNvCxnSpPr/>
          <p:nvPr/>
        </p:nvCxnSpPr>
        <p:spPr bwMode="auto">
          <a:xfrm flipV="1">
            <a:off x="1348096" y="1912530"/>
            <a:ext cx="4117474" cy="1"/>
          </a:xfrm>
          <a:prstGeom prst="line">
            <a:avLst/>
          </a:prstGeom>
          <a:solidFill>
            <a:srgbClr val="00CC99"/>
          </a:solidFill>
          <a:ln w="19050" cap="flat" cmpd="sng" algn="ctr">
            <a:solidFill>
              <a:srgbClr val="00000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64" name="Freeform 2">
            <a:extLst>
              <a:ext uri="{FF2B5EF4-FFF2-40B4-BE49-F238E27FC236}">
                <a16:creationId xmlns:a16="http://schemas.microsoft.com/office/drawing/2014/main" id="{D9FEE928-6718-BA41-9C6C-C313FC8AC356}"/>
              </a:ext>
            </a:extLst>
          </p:cNvPr>
          <p:cNvSpPr>
            <a:spLocks/>
          </p:cNvSpPr>
          <p:nvPr/>
        </p:nvSpPr>
        <p:spPr bwMode="auto">
          <a:xfrm>
            <a:off x="1335792" y="5057443"/>
            <a:ext cx="4057421" cy="1393030"/>
          </a:xfrm>
          <a:custGeom>
            <a:avLst/>
            <a:gdLst>
              <a:gd name="T0" fmla="*/ 6 w 1794"/>
              <a:gd name="T1" fmla="*/ 483 h 933"/>
              <a:gd name="T2" fmla="*/ 108 w 1794"/>
              <a:gd name="T3" fmla="*/ 125 h 933"/>
              <a:gd name="T4" fmla="*/ 559 w 1794"/>
              <a:gd name="T5" fmla="*/ 100 h 933"/>
              <a:gd name="T6" fmla="*/ 1128 w 1794"/>
              <a:gd name="T7" fmla="*/ 29 h 933"/>
              <a:gd name="T8" fmla="*/ 1716 w 1794"/>
              <a:gd name="T9" fmla="*/ 275 h 933"/>
              <a:gd name="T10" fmla="*/ 1596 w 1794"/>
              <a:gd name="T11" fmla="*/ 827 h 933"/>
              <a:gd name="T12" fmla="*/ 1380 w 1794"/>
              <a:gd name="T13" fmla="*/ 911 h 933"/>
              <a:gd name="T14" fmla="*/ 840 w 1794"/>
              <a:gd name="T15" fmla="*/ 929 h 933"/>
              <a:gd name="T16" fmla="*/ 414 w 1794"/>
              <a:gd name="T17" fmla="*/ 911 h 933"/>
              <a:gd name="T18" fmla="*/ 143 w 1794"/>
              <a:gd name="T19" fmla="*/ 832 h 933"/>
              <a:gd name="T20" fmla="*/ 6 w 1794"/>
              <a:gd name="T21" fmla="*/ 483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cs typeface="ＭＳ Ｐゴシック" charset="0"/>
            </a:endParaRPr>
          </a:p>
        </p:txBody>
      </p:sp>
      <p:cxnSp>
        <p:nvCxnSpPr>
          <p:cNvPr id="365" name="Straight Connector 364">
            <a:extLst>
              <a:ext uri="{FF2B5EF4-FFF2-40B4-BE49-F238E27FC236}">
                <a16:creationId xmlns:a16="http://schemas.microsoft.com/office/drawing/2014/main" id="{16DF309C-D74C-8948-A0B0-6218C9680A4C}"/>
              </a:ext>
            </a:extLst>
          </p:cNvPr>
          <p:cNvCxnSpPr/>
          <p:nvPr/>
        </p:nvCxnSpPr>
        <p:spPr bwMode="auto">
          <a:xfrm flipV="1">
            <a:off x="2418861" y="5441004"/>
            <a:ext cx="615520" cy="282224"/>
          </a:xfrm>
          <a:prstGeom prst="line">
            <a:avLst/>
          </a:prstGeom>
          <a:solidFill>
            <a:srgbClr val="00CC99"/>
          </a:solidFill>
          <a:ln w="34925"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66" name="Straight Connector 365">
            <a:extLst>
              <a:ext uri="{FF2B5EF4-FFF2-40B4-BE49-F238E27FC236}">
                <a16:creationId xmlns:a16="http://schemas.microsoft.com/office/drawing/2014/main" id="{0A3E7D89-360D-EB45-9252-C3E555C87095}"/>
              </a:ext>
            </a:extLst>
          </p:cNvPr>
          <p:cNvCxnSpPr/>
          <p:nvPr/>
        </p:nvCxnSpPr>
        <p:spPr bwMode="auto">
          <a:xfrm>
            <a:off x="2408645" y="5746872"/>
            <a:ext cx="1651340" cy="138604"/>
          </a:xfrm>
          <a:prstGeom prst="line">
            <a:avLst/>
          </a:prstGeom>
          <a:solidFill>
            <a:srgbClr val="00CC99"/>
          </a:solidFill>
          <a:ln w="9525" cap="flat" cmpd="sng" algn="ctr">
            <a:solidFill>
              <a:srgbClr val="FFFFFF">
                <a:lumMod val="50000"/>
              </a:srgbClr>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67" name="Straight Connector 366">
            <a:extLst>
              <a:ext uri="{FF2B5EF4-FFF2-40B4-BE49-F238E27FC236}">
                <a16:creationId xmlns:a16="http://schemas.microsoft.com/office/drawing/2014/main" id="{9583D0EA-64B5-0042-BD81-C740B20D5AE4}"/>
              </a:ext>
            </a:extLst>
          </p:cNvPr>
          <p:cNvCxnSpPr>
            <a:endCxn id="429" idx="1"/>
          </p:cNvCxnSpPr>
          <p:nvPr/>
        </p:nvCxnSpPr>
        <p:spPr bwMode="auto">
          <a:xfrm>
            <a:off x="2418861" y="5803538"/>
            <a:ext cx="318002" cy="387552"/>
          </a:xfrm>
          <a:prstGeom prst="line">
            <a:avLst/>
          </a:prstGeom>
          <a:solidFill>
            <a:srgbClr val="00CC99"/>
          </a:solidFill>
          <a:ln w="9525" cap="flat" cmpd="sng" algn="ctr">
            <a:solidFill>
              <a:srgbClr val="FFFFFF">
                <a:lumMod val="50000"/>
              </a:srgbClr>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68" name="Straight Connector 367">
            <a:extLst>
              <a:ext uri="{FF2B5EF4-FFF2-40B4-BE49-F238E27FC236}">
                <a16:creationId xmlns:a16="http://schemas.microsoft.com/office/drawing/2014/main" id="{0F05C6A0-5516-BC46-901A-CA7728C924B1}"/>
              </a:ext>
            </a:extLst>
          </p:cNvPr>
          <p:cNvCxnSpPr>
            <a:stCxn id="415" idx="3"/>
          </p:cNvCxnSpPr>
          <p:nvPr/>
        </p:nvCxnSpPr>
        <p:spPr bwMode="auto">
          <a:xfrm>
            <a:off x="3720713" y="5436854"/>
            <a:ext cx="333142" cy="421301"/>
          </a:xfrm>
          <a:prstGeom prst="line">
            <a:avLst/>
          </a:prstGeom>
          <a:solidFill>
            <a:srgbClr val="00CC99"/>
          </a:solidFill>
          <a:ln w="9525" cap="flat" cmpd="sng" algn="ctr">
            <a:solidFill>
              <a:srgbClr val="FFFFFF">
                <a:lumMod val="50000"/>
              </a:srgbClr>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69" name="Straight Connector 368">
            <a:extLst>
              <a:ext uri="{FF2B5EF4-FFF2-40B4-BE49-F238E27FC236}">
                <a16:creationId xmlns:a16="http://schemas.microsoft.com/office/drawing/2014/main" id="{37AC2CE6-5A12-0444-986F-EE08319CD185}"/>
              </a:ext>
            </a:extLst>
          </p:cNvPr>
          <p:cNvCxnSpPr/>
          <p:nvPr/>
        </p:nvCxnSpPr>
        <p:spPr bwMode="auto">
          <a:xfrm flipV="1">
            <a:off x="3198290" y="5944167"/>
            <a:ext cx="861695" cy="275422"/>
          </a:xfrm>
          <a:prstGeom prst="line">
            <a:avLst/>
          </a:prstGeom>
          <a:solidFill>
            <a:srgbClr val="00CC99"/>
          </a:solidFill>
          <a:ln w="9525" cap="flat" cmpd="sng" algn="ctr">
            <a:solidFill>
              <a:srgbClr val="FFFFFF">
                <a:lumMod val="50000"/>
              </a:srgbClr>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93" name="Oval 392">
            <a:extLst>
              <a:ext uri="{FF2B5EF4-FFF2-40B4-BE49-F238E27FC236}">
                <a16:creationId xmlns:a16="http://schemas.microsoft.com/office/drawing/2014/main" id="{F2D3F4DC-8BE9-C14E-910F-F66395DBEAA7}"/>
              </a:ext>
            </a:extLst>
          </p:cNvPr>
          <p:cNvSpPr/>
          <p:nvPr/>
        </p:nvSpPr>
        <p:spPr>
          <a:xfrm rot="5400000">
            <a:off x="2797134" y="407053"/>
            <a:ext cx="631007" cy="2235263"/>
          </a:xfrm>
          <a:prstGeom prst="ellipse">
            <a:avLst/>
          </a:prstGeom>
          <a:solidFill>
            <a:schemeClr val="accent6">
              <a:lumMod val="20000"/>
              <a:lumOff val="80000"/>
            </a:schemeClr>
          </a:solidFill>
          <a:ln w="12700">
            <a:noFill/>
            <a:tailEnd type="arrow"/>
          </a:ln>
          <a:effectLst>
            <a:outerShdw blurRad="50800" dist="38100" dir="18900000" algn="bl" rotWithShape="0">
              <a:schemeClr val="accent6">
                <a:lumMod val="75000"/>
                <a:alpha val="40000"/>
              </a:scheme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4" name="TextBox 393">
            <a:extLst>
              <a:ext uri="{FF2B5EF4-FFF2-40B4-BE49-F238E27FC236}">
                <a16:creationId xmlns:a16="http://schemas.microsoft.com/office/drawing/2014/main" id="{1FF52C02-7BC1-5C4B-9901-8DEEC502937C}"/>
              </a:ext>
            </a:extLst>
          </p:cNvPr>
          <p:cNvSpPr txBox="1"/>
          <p:nvPr/>
        </p:nvSpPr>
        <p:spPr>
          <a:xfrm>
            <a:off x="2135351" y="1323574"/>
            <a:ext cx="1947456" cy="502702"/>
          </a:xfrm>
          <a:prstGeom prst="rect">
            <a:avLst/>
          </a:prstGeom>
          <a:noFill/>
        </p:spPr>
        <p:txBody>
          <a:bodyPr wrap="none" rtlCol="0">
            <a:spAutoFit/>
          </a:bodyPr>
          <a:lstStyle/>
          <a:p>
            <a:pPr algn="ctr" eaLnBrk="0" fontAlgn="base" hangingPunct="0">
              <a:lnSpc>
                <a:spcPts val="1600"/>
              </a:lnSpc>
              <a:spcBef>
                <a:spcPct val="0"/>
              </a:spcBef>
              <a:spcAft>
                <a:spcPct val="0"/>
              </a:spcAft>
            </a:pPr>
            <a:r>
              <a:rPr lang="en-US" sz="1600" dirty="0">
                <a:solidFill>
                  <a:srgbClr val="000000"/>
                </a:solidFill>
                <a:latin typeface="Arial"/>
                <a:ea typeface="ＭＳ Ｐゴシック" charset="0"/>
                <a:cs typeface="Arial"/>
              </a:rPr>
              <a:t>Dijkstra’s link-state </a:t>
            </a:r>
          </a:p>
          <a:p>
            <a:pPr algn="ctr" eaLnBrk="0" fontAlgn="base" hangingPunct="0">
              <a:lnSpc>
                <a:spcPts val="1600"/>
              </a:lnSpc>
              <a:spcBef>
                <a:spcPct val="0"/>
              </a:spcBef>
              <a:spcAft>
                <a:spcPct val="0"/>
              </a:spcAft>
            </a:pPr>
            <a:r>
              <a:rPr lang="en-US" sz="1600" dirty="0">
                <a:solidFill>
                  <a:srgbClr val="000000"/>
                </a:solidFill>
                <a:latin typeface="Arial"/>
                <a:ea typeface="ＭＳ Ｐゴシック" charset="0"/>
                <a:cs typeface="Arial"/>
              </a:rPr>
              <a:t>routing</a:t>
            </a:r>
          </a:p>
        </p:txBody>
      </p:sp>
      <p:grpSp>
        <p:nvGrpSpPr>
          <p:cNvPr id="395" name="Group 394">
            <a:extLst>
              <a:ext uri="{FF2B5EF4-FFF2-40B4-BE49-F238E27FC236}">
                <a16:creationId xmlns:a16="http://schemas.microsoft.com/office/drawing/2014/main" id="{3283CCE9-8CB6-8949-A9E8-23B833E8424F}"/>
              </a:ext>
            </a:extLst>
          </p:cNvPr>
          <p:cNvGrpSpPr/>
          <p:nvPr/>
        </p:nvGrpSpPr>
        <p:grpSpPr>
          <a:xfrm>
            <a:off x="1748590" y="5523964"/>
            <a:ext cx="687402" cy="470408"/>
            <a:chOff x="1736090" y="2893762"/>
            <a:chExt cx="565150" cy="340093"/>
          </a:xfrm>
        </p:grpSpPr>
        <p:grpSp>
          <p:nvGrpSpPr>
            <p:cNvPr id="396" name="Group 327">
              <a:extLst>
                <a:ext uri="{FF2B5EF4-FFF2-40B4-BE49-F238E27FC236}">
                  <a16:creationId xmlns:a16="http://schemas.microsoft.com/office/drawing/2014/main" id="{0A1998BC-6377-8E45-9B2B-8FE80CE09350}"/>
                </a:ext>
              </a:extLst>
            </p:cNvPr>
            <p:cNvGrpSpPr>
              <a:grpSpLocks/>
            </p:cNvGrpSpPr>
            <p:nvPr/>
          </p:nvGrpSpPr>
          <p:grpSpPr bwMode="auto">
            <a:xfrm>
              <a:off x="1736090" y="2893762"/>
              <a:ext cx="565150" cy="292100"/>
              <a:chOff x="1871277" y="1576300"/>
              <a:chExt cx="1128371" cy="437861"/>
            </a:xfrm>
          </p:grpSpPr>
          <p:sp>
            <p:nvSpPr>
              <p:cNvPr id="400" name="Oval 399">
                <a:extLst>
                  <a:ext uri="{FF2B5EF4-FFF2-40B4-BE49-F238E27FC236}">
                    <a16:creationId xmlns:a16="http://schemas.microsoft.com/office/drawing/2014/main" id="{BB1B85D3-D01B-A041-93EE-FAB34FB8179A}"/>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01" name="Rectangle 400">
                <a:extLst>
                  <a:ext uri="{FF2B5EF4-FFF2-40B4-BE49-F238E27FC236}">
                    <a16:creationId xmlns:a16="http://schemas.microsoft.com/office/drawing/2014/main" id="{F1DCDAB1-5AC7-A342-A0A8-F8590A65D091}"/>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Oval 401">
                <a:extLst>
                  <a:ext uri="{FF2B5EF4-FFF2-40B4-BE49-F238E27FC236}">
                    <a16:creationId xmlns:a16="http://schemas.microsoft.com/office/drawing/2014/main" id="{364EE120-3A52-AC47-A765-DBFBE82B6044}"/>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03" name="Freeform 402">
                <a:extLst>
                  <a:ext uri="{FF2B5EF4-FFF2-40B4-BE49-F238E27FC236}">
                    <a16:creationId xmlns:a16="http://schemas.microsoft.com/office/drawing/2014/main" id="{0F7E9595-A4D4-9943-A2EE-06309FBD4155}"/>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4" name="Freeform 403">
                <a:extLst>
                  <a:ext uri="{FF2B5EF4-FFF2-40B4-BE49-F238E27FC236}">
                    <a16:creationId xmlns:a16="http://schemas.microsoft.com/office/drawing/2014/main" id="{27FC021A-5D6B-D44C-BE45-9A0B3E244E16}"/>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5" name="Freeform 404">
                <a:extLst>
                  <a:ext uri="{FF2B5EF4-FFF2-40B4-BE49-F238E27FC236}">
                    <a16:creationId xmlns:a16="http://schemas.microsoft.com/office/drawing/2014/main" id="{9CFC2A2E-5A8E-6D41-8416-E8B2C50779BB}"/>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6" name="Freeform 405">
                <a:extLst>
                  <a:ext uri="{FF2B5EF4-FFF2-40B4-BE49-F238E27FC236}">
                    <a16:creationId xmlns:a16="http://schemas.microsoft.com/office/drawing/2014/main" id="{04026D95-DA4A-F347-A7FF-424B9B469AB4}"/>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07" name="Straight Connector 406">
                <a:extLst>
                  <a:ext uri="{FF2B5EF4-FFF2-40B4-BE49-F238E27FC236}">
                    <a16:creationId xmlns:a16="http://schemas.microsoft.com/office/drawing/2014/main" id="{9D59DF6F-A7C9-6242-8CB4-771105A9C5D6}"/>
                  </a:ext>
                </a:extLst>
              </p:cNvPr>
              <p:cNvCxnSpPr>
                <a:endCxn id="40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08" name="Straight Connector 407">
                <a:extLst>
                  <a:ext uri="{FF2B5EF4-FFF2-40B4-BE49-F238E27FC236}">
                    <a16:creationId xmlns:a16="http://schemas.microsoft.com/office/drawing/2014/main" id="{A22BF780-EF6F-7948-A466-B756EA5EADA3}"/>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97" name="Group 396">
              <a:extLst>
                <a:ext uri="{FF2B5EF4-FFF2-40B4-BE49-F238E27FC236}">
                  <a16:creationId xmlns:a16="http://schemas.microsoft.com/office/drawing/2014/main" id="{37FD8073-5589-3940-BA2A-2C9406219C6F}"/>
                </a:ext>
              </a:extLst>
            </p:cNvPr>
            <p:cNvGrpSpPr/>
            <p:nvPr/>
          </p:nvGrpSpPr>
          <p:grpSpPr>
            <a:xfrm>
              <a:off x="1828502" y="2944584"/>
              <a:ext cx="374530" cy="289271"/>
              <a:chOff x="725185" y="1779875"/>
              <a:chExt cx="374530" cy="289271"/>
            </a:xfrm>
          </p:grpSpPr>
          <p:sp>
            <p:nvSpPr>
              <p:cNvPr id="398" name="Oval 397">
                <a:extLst>
                  <a:ext uri="{FF2B5EF4-FFF2-40B4-BE49-F238E27FC236}">
                    <a16:creationId xmlns:a16="http://schemas.microsoft.com/office/drawing/2014/main" id="{86A11B54-4339-BD4F-A52D-E772621B01BB}"/>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9" name="TextBox 398">
                <a:extLst>
                  <a:ext uri="{FF2B5EF4-FFF2-40B4-BE49-F238E27FC236}">
                    <a16:creationId xmlns:a16="http://schemas.microsoft.com/office/drawing/2014/main" id="{AD15C9A1-58C1-6D4D-A5E6-F245674F5399}"/>
                  </a:ext>
                </a:extLst>
              </p:cNvPr>
              <p:cNvSpPr txBox="1"/>
              <p:nvPr/>
            </p:nvSpPr>
            <p:spPr>
              <a:xfrm>
                <a:off x="725185" y="1779875"/>
                <a:ext cx="374530" cy="289271"/>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s1</a:t>
                </a:r>
              </a:p>
            </p:txBody>
          </p:sp>
        </p:grpSp>
      </p:grpSp>
      <p:grpSp>
        <p:nvGrpSpPr>
          <p:cNvPr id="409" name="Group 408">
            <a:extLst>
              <a:ext uri="{FF2B5EF4-FFF2-40B4-BE49-F238E27FC236}">
                <a16:creationId xmlns:a16="http://schemas.microsoft.com/office/drawing/2014/main" id="{65CE0717-7A43-6447-982B-2A6BF5776D66}"/>
              </a:ext>
            </a:extLst>
          </p:cNvPr>
          <p:cNvGrpSpPr/>
          <p:nvPr/>
        </p:nvGrpSpPr>
        <p:grpSpPr>
          <a:xfrm>
            <a:off x="3033311" y="5232644"/>
            <a:ext cx="687402" cy="470406"/>
            <a:chOff x="1736090" y="2893762"/>
            <a:chExt cx="565150" cy="340091"/>
          </a:xfrm>
        </p:grpSpPr>
        <p:grpSp>
          <p:nvGrpSpPr>
            <p:cNvPr id="410" name="Group 327">
              <a:extLst>
                <a:ext uri="{FF2B5EF4-FFF2-40B4-BE49-F238E27FC236}">
                  <a16:creationId xmlns:a16="http://schemas.microsoft.com/office/drawing/2014/main" id="{88AF1197-A59E-F341-9C2F-D7BB75696E03}"/>
                </a:ext>
              </a:extLst>
            </p:cNvPr>
            <p:cNvGrpSpPr>
              <a:grpSpLocks/>
            </p:cNvGrpSpPr>
            <p:nvPr/>
          </p:nvGrpSpPr>
          <p:grpSpPr bwMode="auto">
            <a:xfrm>
              <a:off x="1736090" y="2893762"/>
              <a:ext cx="565150" cy="292100"/>
              <a:chOff x="1871277" y="1576300"/>
              <a:chExt cx="1128371" cy="437861"/>
            </a:xfrm>
          </p:grpSpPr>
          <p:sp>
            <p:nvSpPr>
              <p:cNvPr id="414" name="Oval 413">
                <a:extLst>
                  <a:ext uri="{FF2B5EF4-FFF2-40B4-BE49-F238E27FC236}">
                    <a16:creationId xmlns:a16="http://schemas.microsoft.com/office/drawing/2014/main" id="{1514A7C7-412D-CB40-95FD-A73F84446469}"/>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15" name="Rectangle 414">
                <a:extLst>
                  <a:ext uri="{FF2B5EF4-FFF2-40B4-BE49-F238E27FC236}">
                    <a16:creationId xmlns:a16="http://schemas.microsoft.com/office/drawing/2014/main" id="{4EC25DBB-C079-B044-90B4-D4608AAEB2F9}"/>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6" name="Oval 415">
                <a:extLst>
                  <a:ext uri="{FF2B5EF4-FFF2-40B4-BE49-F238E27FC236}">
                    <a16:creationId xmlns:a16="http://schemas.microsoft.com/office/drawing/2014/main" id="{E0B0DE30-BB65-BC4A-A519-ABE38833F5C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17" name="Freeform 416">
                <a:extLst>
                  <a:ext uri="{FF2B5EF4-FFF2-40B4-BE49-F238E27FC236}">
                    <a16:creationId xmlns:a16="http://schemas.microsoft.com/office/drawing/2014/main" id="{5D73B332-8201-9845-83B3-7991D1D29848}"/>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8" name="Freeform 417">
                <a:extLst>
                  <a:ext uri="{FF2B5EF4-FFF2-40B4-BE49-F238E27FC236}">
                    <a16:creationId xmlns:a16="http://schemas.microsoft.com/office/drawing/2014/main" id="{874F3D24-C6D1-0242-9071-675EAE55CF17}"/>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9" name="Freeform 418">
                <a:extLst>
                  <a:ext uri="{FF2B5EF4-FFF2-40B4-BE49-F238E27FC236}">
                    <a16:creationId xmlns:a16="http://schemas.microsoft.com/office/drawing/2014/main" id="{CC4308C1-A1A7-AB4B-AE6B-92E38956E380}"/>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0" name="Freeform 419">
                <a:extLst>
                  <a:ext uri="{FF2B5EF4-FFF2-40B4-BE49-F238E27FC236}">
                    <a16:creationId xmlns:a16="http://schemas.microsoft.com/office/drawing/2014/main" id="{24C8152F-6350-2844-826D-CCECEC749FCC}"/>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1" name="Straight Connector 420">
                <a:extLst>
                  <a:ext uri="{FF2B5EF4-FFF2-40B4-BE49-F238E27FC236}">
                    <a16:creationId xmlns:a16="http://schemas.microsoft.com/office/drawing/2014/main" id="{7AF20622-97B2-7746-9A48-1D87235CA032}"/>
                  </a:ext>
                </a:extLst>
              </p:cNvPr>
              <p:cNvCxnSpPr>
                <a:endCxn id="41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22" name="Straight Connector 421">
                <a:extLst>
                  <a:ext uri="{FF2B5EF4-FFF2-40B4-BE49-F238E27FC236}">
                    <a16:creationId xmlns:a16="http://schemas.microsoft.com/office/drawing/2014/main" id="{1A56332A-BABA-0C44-9EA7-63E7AE314A39}"/>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11" name="Group 410">
              <a:extLst>
                <a:ext uri="{FF2B5EF4-FFF2-40B4-BE49-F238E27FC236}">
                  <a16:creationId xmlns:a16="http://schemas.microsoft.com/office/drawing/2014/main" id="{88585B74-A4A2-9240-A305-4B257FDDF9BB}"/>
                </a:ext>
              </a:extLst>
            </p:cNvPr>
            <p:cNvGrpSpPr/>
            <p:nvPr/>
          </p:nvGrpSpPr>
          <p:grpSpPr>
            <a:xfrm>
              <a:off x="1828502" y="2944584"/>
              <a:ext cx="374531" cy="289269"/>
              <a:chOff x="725185" y="1779875"/>
              <a:chExt cx="374531" cy="289269"/>
            </a:xfrm>
          </p:grpSpPr>
          <p:sp>
            <p:nvSpPr>
              <p:cNvPr id="412" name="Oval 411">
                <a:extLst>
                  <a:ext uri="{FF2B5EF4-FFF2-40B4-BE49-F238E27FC236}">
                    <a16:creationId xmlns:a16="http://schemas.microsoft.com/office/drawing/2014/main" id="{B715D4F7-EE1C-8243-B41D-D4E9D84A48C3}"/>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3" name="TextBox 412">
                <a:extLst>
                  <a:ext uri="{FF2B5EF4-FFF2-40B4-BE49-F238E27FC236}">
                    <a16:creationId xmlns:a16="http://schemas.microsoft.com/office/drawing/2014/main" id="{22A0E80F-D57D-4844-8977-0D000DE99B5D}"/>
                  </a:ext>
                </a:extLst>
              </p:cNvPr>
              <p:cNvSpPr txBox="1"/>
              <p:nvPr/>
            </p:nvSpPr>
            <p:spPr>
              <a:xfrm>
                <a:off x="725185" y="1779875"/>
                <a:ext cx="374531" cy="289269"/>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s2</a:t>
                </a:r>
              </a:p>
            </p:txBody>
          </p:sp>
        </p:grpSp>
      </p:grpSp>
      <p:grpSp>
        <p:nvGrpSpPr>
          <p:cNvPr id="423" name="Group 422">
            <a:extLst>
              <a:ext uri="{FF2B5EF4-FFF2-40B4-BE49-F238E27FC236}">
                <a16:creationId xmlns:a16="http://schemas.microsoft.com/office/drawing/2014/main" id="{D213BA70-EF35-D34A-BC9C-DFEBDCF60751}"/>
              </a:ext>
            </a:extLst>
          </p:cNvPr>
          <p:cNvGrpSpPr/>
          <p:nvPr/>
        </p:nvGrpSpPr>
        <p:grpSpPr>
          <a:xfrm>
            <a:off x="2736863" y="5986880"/>
            <a:ext cx="687402" cy="470406"/>
            <a:chOff x="1736090" y="2893762"/>
            <a:chExt cx="565150" cy="340091"/>
          </a:xfrm>
        </p:grpSpPr>
        <p:grpSp>
          <p:nvGrpSpPr>
            <p:cNvPr id="424" name="Group 327">
              <a:extLst>
                <a:ext uri="{FF2B5EF4-FFF2-40B4-BE49-F238E27FC236}">
                  <a16:creationId xmlns:a16="http://schemas.microsoft.com/office/drawing/2014/main" id="{59C9C19B-2D7B-5446-993D-684F106169C4}"/>
                </a:ext>
              </a:extLst>
            </p:cNvPr>
            <p:cNvGrpSpPr>
              <a:grpSpLocks/>
            </p:cNvGrpSpPr>
            <p:nvPr/>
          </p:nvGrpSpPr>
          <p:grpSpPr bwMode="auto">
            <a:xfrm>
              <a:off x="1736090" y="2893762"/>
              <a:ext cx="565150" cy="292100"/>
              <a:chOff x="1871277" y="1576300"/>
              <a:chExt cx="1128371" cy="437861"/>
            </a:xfrm>
          </p:grpSpPr>
          <p:sp>
            <p:nvSpPr>
              <p:cNvPr id="428" name="Oval 427">
                <a:extLst>
                  <a:ext uri="{FF2B5EF4-FFF2-40B4-BE49-F238E27FC236}">
                    <a16:creationId xmlns:a16="http://schemas.microsoft.com/office/drawing/2014/main" id="{40008AEE-3152-C849-906C-3CAF9DFF25CC}"/>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29" name="Rectangle 428">
                <a:extLst>
                  <a:ext uri="{FF2B5EF4-FFF2-40B4-BE49-F238E27FC236}">
                    <a16:creationId xmlns:a16="http://schemas.microsoft.com/office/drawing/2014/main" id="{111839D8-9177-6249-A367-46D180572BB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0" name="Oval 429">
                <a:extLst>
                  <a:ext uri="{FF2B5EF4-FFF2-40B4-BE49-F238E27FC236}">
                    <a16:creationId xmlns:a16="http://schemas.microsoft.com/office/drawing/2014/main" id="{1F1E42A9-4DE8-2641-85A4-A097587AE18A}"/>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31" name="Freeform 430">
                <a:extLst>
                  <a:ext uri="{FF2B5EF4-FFF2-40B4-BE49-F238E27FC236}">
                    <a16:creationId xmlns:a16="http://schemas.microsoft.com/office/drawing/2014/main" id="{98851B8A-DFDB-7446-ACF4-8D81FB5AA157}"/>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2" name="Freeform 431">
                <a:extLst>
                  <a:ext uri="{FF2B5EF4-FFF2-40B4-BE49-F238E27FC236}">
                    <a16:creationId xmlns:a16="http://schemas.microsoft.com/office/drawing/2014/main" id="{723991A2-A1E6-0D4F-9B5D-068A5496B054}"/>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3" name="Freeform 432">
                <a:extLst>
                  <a:ext uri="{FF2B5EF4-FFF2-40B4-BE49-F238E27FC236}">
                    <a16:creationId xmlns:a16="http://schemas.microsoft.com/office/drawing/2014/main" id="{7AACA8F0-9C63-A846-90C3-AAAB6E3910F1}"/>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4" name="Freeform 433">
                <a:extLst>
                  <a:ext uri="{FF2B5EF4-FFF2-40B4-BE49-F238E27FC236}">
                    <a16:creationId xmlns:a16="http://schemas.microsoft.com/office/drawing/2014/main" id="{5C925CD4-A1D8-4B4C-B630-EA0FF87CCF67}"/>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482CEABD-D59C-9146-B260-F80C556208AE}"/>
                  </a:ext>
                </a:extLst>
              </p:cNvPr>
              <p:cNvCxnSpPr>
                <a:endCxn id="43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36" name="Straight Connector 435">
                <a:extLst>
                  <a:ext uri="{FF2B5EF4-FFF2-40B4-BE49-F238E27FC236}">
                    <a16:creationId xmlns:a16="http://schemas.microsoft.com/office/drawing/2014/main" id="{852B68BC-F922-3848-9565-4D2178DB93AA}"/>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25" name="Group 424">
              <a:extLst>
                <a:ext uri="{FF2B5EF4-FFF2-40B4-BE49-F238E27FC236}">
                  <a16:creationId xmlns:a16="http://schemas.microsoft.com/office/drawing/2014/main" id="{B7439C84-CDB5-F347-BD13-C9965624FE17}"/>
                </a:ext>
              </a:extLst>
            </p:cNvPr>
            <p:cNvGrpSpPr/>
            <p:nvPr/>
          </p:nvGrpSpPr>
          <p:grpSpPr>
            <a:xfrm>
              <a:off x="1828502" y="2944584"/>
              <a:ext cx="374531" cy="289269"/>
              <a:chOff x="725185" y="1779875"/>
              <a:chExt cx="374531" cy="289269"/>
            </a:xfrm>
          </p:grpSpPr>
          <p:sp>
            <p:nvSpPr>
              <p:cNvPr id="426" name="Oval 425">
                <a:extLst>
                  <a:ext uri="{FF2B5EF4-FFF2-40B4-BE49-F238E27FC236}">
                    <a16:creationId xmlns:a16="http://schemas.microsoft.com/office/drawing/2014/main" id="{01C7B7FA-5596-BC43-9C90-8E052B54FC11}"/>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7" name="TextBox 426">
                <a:extLst>
                  <a:ext uri="{FF2B5EF4-FFF2-40B4-BE49-F238E27FC236}">
                    <a16:creationId xmlns:a16="http://schemas.microsoft.com/office/drawing/2014/main" id="{6ECC707E-E1D7-4546-96A1-2387735089B7}"/>
                  </a:ext>
                </a:extLst>
              </p:cNvPr>
              <p:cNvSpPr txBox="1"/>
              <p:nvPr/>
            </p:nvSpPr>
            <p:spPr>
              <a:xfrm>
                <a:off x="725185" y="1779875"/>
                <a:ext cx="374531" cy="289269"/>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s3</a:t>
                </a:r>
              </a:p>
            </p:txBody>
          </p:sp>
        </p:grpSp>
      </p:grpSp>
      <p:grpSp>
        <p:nvGrpSpPr>
          <p:cNvPr id="437" name="Group 436">
            <a:extLst>
              <a:ext uri="{FF2B5EF4-FFF2-40B4-BE49-F238E27FC236}">
                <a16:creationId xmlns:a16="http://schemas.microsoft.com/office/drawing/2014/main" id="{15A32C9A-E7F3-5346-87C4-CA4940C18BF9}"/>
              </a:ext>
            </a:extLst>
          </p:cNvPr>
          <p:cNvGrpSpPr/>
          <p:nvPr/>
        </p:nvGrpSpPr>
        <p:grpSpPr>
          <a:xfrm>
            <a:off x="3904271" y="5705754"/>
            <a:ext cx="687402" cy="470406"/>
            <a:chOff x="1736090" y="2893762"/>
            <a:chExt cx="565150" cy="340091"/>
          </a:xfrm>
        </p:grpSpPr>
        <p:grpSp>
          <p:nvGrpSpPr>
            <p:cNvPr id="438" name="Group 327">
              <a:extLst>
                <a:ext uri="{FF2B5EF4-FFF2-40B4-BE49-F238E27FC236}">
                  <a16:creationId xmlns:a16="http://schemas.microsoft.com/office/drawing/2014/main" id="{91239979-A6B3-3D4E-ABD7-F92D10C27A0A}"/>
                </a:ext>
              </a:extLst>
            </p:cNvPr>
            <p:cNvGrpSpPr>
              <a:grpSpLocks/>
            </p:cNvGrpSpPr>
            <p:nvPr/>
          </p:nvGrpSpPr>
          <p:grpSpPr bwMode="auto">
            <a:xfrm>
              <a:off x="1736090" y="2893762"/>
              <a:ext cx="565150" cy="292100"/>
              <a:chOff x="1871277" y="1576300"/>
              <a:chExt cx="1128371" cy="437861"/>
            </a:xfrm>
          </p:grpSpPr>
          <p:sp>
            <p:nvSpPr>
              <p:cNvPr id="442" name="Oval 441">
                <a:extLst>
                  <a:ext uri="{FF2B5EF4-FFF2-40B4-BE49-F238E27FC236}">
                    <a16:creationId xmlns:a16="http://schemas.microsoft.com/office/drawing/2014/main" id="{9FCAC59C-42CC-CE4C-96BD-FE920D1C2A77}"/>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43" name="Rectangle 442">
                <a:extLst>
                  <a:ext uri="{FF2B5EF4-FFF2-40B4-BE49-F238E27FC236}">
                    <a16:creationId xmlns:a16="http://schemas.microsoft.com/office/drawing/2014/main" id="{3FBEAA77-D815-D445-A86F-68B0D4452BC3}"/>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4" name="Oval 443">
                <a:extLst>
                  <a:ext uri="{FF2B5EF4-FFF2-40B4-BE49-F238E27FC236}">
                    <a16:creationId xmlns:a16="http://schemas.microsoft.com/office/drawing/2014/main" id="{2D6A81D7-4183-0C4B-9BE0-36028959107F}"/>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45" name="Freeform 444">
                <a:extLst>
                  <a:ext uri="{FF2B5EF4-FFF2-40B4-BE49-F238E27FC236}">
                    <a16:creationId xmlns:a16="http://schemas.microsoft.com/office/drawing/2014/main" id="{4EB08DF1-BFF0-D94C-9005-60CA113EB70F}"/>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6" name="Freeform 445">
                <a:extLst>
                  <a:ext uri="{FF2B5EF4-FFF2-40B4-BE49-F238E27FC236}">
                    <a16:creationId xmlns:a16="http://schemas.microsoft.com/office/drawing/2014/main" id="{37A92998-42D7-3647-9DAB-4B474843B9D7}"/>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7" name="Freeform 446">
                <a:extLst>
                  <a:ext uri="{FF2B5EF4-FFF2-40B4-BE49-F238E27FC236}">
                    <a16:creationId xmlns:a16="http://schemas.microsoft.com/office/drawing/2014/main" id="{C10BF816-5EDC-5D4D-AA34-D16A44C5ACC4}"/>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8" name="Freeform 447">
                <a:extLst>
                  <a:ext uri="{FF2B5EF4-FFF2-40B4-BE49-F238E27FC236}">
                    <a16:creationId xmlns:a16="http://schemas.microsoft.com/office/drawing/2014/main" id="{5EDE6095-F96A-8147-96D3-B6AC4A7604E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49" name="Straight Connector 448">
                <a:extLst>
                  <a:ext uri="{FF2B5EF4-FFF2-40B4-BE49-F238E27FC236}">
                    <a16:creationId xmlns:a16="http://schemas.microsoft.com/office/drawing/2014/main" id="{18F6547F-EE28-D440-B02C-859463240B3B}"/>
                  </a:ext>
                </a:extLst>
              </p:cNvPr>
              <p:cNvCxnSpPr>
                <a:endCxn id="44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50" name="Straight Connector 449">
                <a:extLst>
                  <a:ext uri="{FF2B5EF4-FFF2-40B4-BE49-F238E27FC236}">
                    <a16:creationId xmlns:a16="http://schemas.microsoft.com/office/drawing/2014/main" id="{C75462DD-9379-4145-B1BA-38B9E3C33BD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39" name="Group 438">
              <a:extLst>
                <a:ext uri="{FF2B5EF4-FFF2-40B4-BE49-F238E27FC236}">
                  <a16:creationId xmlns:a16="http://schemas.microsoft.com/office/drawing/2014/main" id="{0D413191-8CF2-CC46-9D2F-BF1C4542E2EB}"/>
                </a:ext>
              </a:extLst>
            </p:cNvPr>
            <p:cNvGrpSpPr/>
            <p:nvPr/>
          </p:nvGrpSpPr>
          <p:grpSpPr>
            <a:xfrm>
              <a:off x="1828502" y="2944584"/>
              <a:ext cx="374531" cy="289269"/>
              <a:chOff x="725185" y="1779875"/>
              <a:chExt cx="374531" cy="289269"/>
            </a:xfrm>
          </p:grpSpPr>
          <p:sp>
            <p:nvSpPr>
              <p:cNvPr id="440" name="Oval 439">
                <a:extLst>
                  <a:ext uri="{FF2B5EF4-FFF2-40B4-BE49-F238E27FC236}">
                    <a16:creationId xmlns:a16="http://schemas.microsoft.com/office/drawing/2014/main" id="{C665F85B-B221-3349-A8A9-423CB064E829}"/>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1" name="TextBox 440">
                <a:extLst>
                  <a:ext uri="{FF2B5EF4-FFF2-40B4-BE49-F238E27FC236}">
                    <a16:creationId xmlns:a16="http://schemas.microsoft.com/office/drawing/2014/main" id="{FA49AD3B-122F-4C4B-A918-544A3BF1895E}"/>
                  </a:ext>
                </a:extLst>
              </p:cNvPr>
              <p:cNvSpPr txBox="1"/>
              <p:nvPr/>
            </p:nvSpPr>
            <p:spPr>
              <a:xfrm>
                <a:off x="725185" y="1779875"/>
                <a:ext cx="374531" cy="289269"/>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s4</a:t>
                </a:r>
              </a:p>
            </p:txBody>
          </p:sp>
        </p:grpSp>
      </p:grpSp>
      <p:grpSp>
        <p:nvGrpSpPr>
          <p:cNvPr id="452" name="Group 451">
            <a:extLst>
              <a:ext uri="{FF2B5EF4-FFF2-40B4-BE49-F238E27FC236}">
                <a16:creationId xmlns:a16="http://schemas.microsoft.com/office/drawing/2014/main" id="{F109F0CB-C7A7-9F4C-9F78-1DFE6E2E92FF}"/>
              </a:ext>
            </a:extLst>
          </p:cNvPr>
          <p:cNvGrpSpPr/>
          <p:nvPr/>
        </p:nvGrpSpPr>
        <p:grpSpPr>
          <a:xfrm>
            <a:off x="6763892" y="1425421"/>
            <a:ext cx="4822682" cy="1122684"/>
            <a:chOff x="5326799" y="1281868"/>
            <a:chExt cx="4822682" cy="1122684"/>
          </a:xfrm>
        </p:grpSpPr>
        <p:sp>
          <p:nvSpPr>
            <p:cNvPr id="453" name="TextBox 452">
              <a:extLst>
                <a:ext uri="{FF2B5EF4-FFF2-40B4-BE49-F238E27FC236}">
                  <a16:creationId xmlns:a16="http://schemas.microsoft.com/office/drawing/2014/main" id="{E06A1FC5-2F8F-E746-8AEE-58223238D3E6}"/>
                </a:ext>
              </a:extLst>
            </p:cNvPr>
            <p:cNvSpPr txBox="1"/>
            <p:nvPr/>
          </p:nvSpPr>
          <p:spPr>
            <a:xfrm>
              <a:off x="5654650" y="1315023"/>
              <a:ext cx="4494831" cy="1089529"/>
            </a:xfrm>
            <a:prstGeom prst="rect">
              <a:avLst/>
            </a:prstGeom>
            <a:noFill/>
          </p:spPr>
          <p:txBody>
            <a:bodyPr wrap="square" rtlCol="0">
              <a:spAutoFit/>
            </a:body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ea typeface="ＭＳ Ｐゴシック" charset="0"/>
                </a:rPr>
                <a:t>S1, experiencing link failure uses OpenFlow port status message to notify controller</a:t>
              </a:r>
            </a:p>
          </p:txBody>
        </p:sp>
        <p:grpSp>
          <p:nvGrpSpPr>
            <p:cNvPr id="454" name="Group 453">
              <a:extLst>
                <a:ext uri="{FF2B5EF4-FFF2-40B4-BE49-F238E27FC236}">
                  <a16:creationId xmlns:a16="http://schemas.microsoft.com/office/drawing/2014/main" id="{0F995241-55DC-D948-B009-B3415184F93C}"/>
                </a:ext>
              </a:extLst>
            </p:cNvPr>
            <p:cNvGrpSpPr/>
            <p:nvPr/>
          </p:nvGrpSpPr>
          <p:grpSpPr>
            <a:xfrm>
              <a:off x="5326799" y="1281868"/>
              <a:ext cx="314510" cy="400110"/>
              <a:chOff x="430693" y="1944861"/>
              <a:chExt cx="291062" cy="400110"/>
            </a:xfrm>
          </p:grpSpPr>
          <p:sp>
            <p:nvSpPr>
              <p:cNvPr id="455" name="Oval 454">
                <a:extLst>
                  <a:ext uri="{FF2B5EF4-FFF2-40B4-BE49-F238E27FC236}">
                    <a16:creationId xmlns:a16="http://schemas.microsoft.com/office/drawing/2014/main" id="{838418A2-0530-6D4D-B957-9B73EC90CAF5}"/>
                  </a:ext>
                </a:extLst>
              </p:cNvPr>
              <p:cNvSpPr/>
              <p:nvPr/>
            </p:nvSpPr>
            <p:spPr>
              <a:xfrm>
                <a:off x="448041" y="2026177"/>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a:endParaRPr>
              </a:p>
            </p:txBody>
          </p:sp>
          <p:sp>
            <p:nvSpPr>
              <p:cNvPr id="456" name="TextBox 455">
                <a:extLst>
                  <a:ext uri="{FF2B5EF4-FFF2-40B4-BE49-F238E27FC236}">
                    <a16:creationId xmlns:a16="http://schemas.microsoft.com/office/drawing/2014/main" id="{EECCC49B-4360-6A44-857F-C6612A4A5A91}"/>
                  </a:ext>
                </a:extLst>
              </p:cNvPr>
              <p:cNvSpPr txBox="1"/>
              <p:nvPr/>
            </p:nvSpPr>
            <p:spPr>
              <a:xfrm>
                <a:off x="430693" y="1944861"/>
                <a:ext cx="291062" cy="400110"/>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00000"/>
                    </a:solidFill>
                    <a:effectLst/>
                    <a:uLnTx/>
                    <a:uFillTx/>
                    <a:ea typeface="ＭＳ Ｐゴシック" charset="0"/>
                    <a:cs typeface="Arial"/>
                  </a:rPr>
                  <a:t>1</a:t>
                </a:r>
              </a:p>
            </p:txBody>
          </p:sp>
        </p:grpSp>
      </p:grpSp>
      <p:grpSp>
        <p:nvGrpSpPr>
          <p:cNvPr id="457" name="Group 456">
            <a:extLst>
              <a:ext uri="{FF2B5EF4-FFF2-40B4-BE49-F238E27FC236}">
                <a16:creationId xmlns:a16="http://schemas.microsoft.com/office/drawing/2014/main" id="{E094A808-83E3-F44E-8311-B49C7768D728}"/>
              </a:ext>
            </a:extLst>
          </p:cNvPr>
          <p:cNvGrpSpPr/>
          <p:nvPr/>
        </p:nvGrpSpPr>
        <p:grpSpPr>
          <a:xfrm>
            <a:off x="6812552" y="2632974"/>
            <a:ext cx="5024543" cy="790285"/>
            <a:chOff x="5330006" y="1281868"/>
            <a:chExt cx="5024543" cy="790285"/>
          </a:xfrm>
        </p:grpSpPr>
        <p:sp>
          <p:nvSpPr>
            <p:cNvPr id="458" name="TextBox 457">
              <a:extLst>
                <a:ext uri="{FF2B5EF4-FFF2-40B4-BE49-F238E27FC236}">
                  <a16:creationId xmlns:a16="http://schemas.microsoft.com/office/drawing/2014/main" id="{5A66128A-E3A6-114A-91B5-2FE1B075D1FB}"/>
                </a:ext>
              </a:extLst>
            </p:cNvPr>
            <p:cNvSpPr txBox="1"/>
            <p:nvPr/>
          </p:nvSpPr>
          <p:spPr>
            <a:xfrm>
              <a:off x="5654650" y="1315023"/>
              <a:ext cx="4699899" cy="757130"/>
            </a:xfrm>
            <a:prstGeom prst="rect">
              <a:avLst/>
            </a:prstGeom>
            <a:noFill/>
          </p:spPr>
          <p:txBody>
            <a:bodyPr wrap="square" rtlCol="0">
              <a:spAutoFit/>
            </a:body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ea typeface="ＭＳ Ｐゴシック" charset="0"/>
                </a:rPr>
                <a:t>SDN controller receives OpenFlow message, updates link status info</a:t>
              </a:r>
            </a:p>
          </p:txBody>
        </p:sp>
        <p:grpSp>
          <p:nvGrpSpPr>
            <p:cNvPr id="459" name="Group 458">
              <a:extLst>
                <a:ext uri="{FF2B5EF4-FFF2-40B4-BE49-F238E27FC236}">
                  <a16:creationId xmlns:a16="http://schemas.microsoft.com/office/drawing/2014/main" id="{0680D512-D870-4A4E-A672-2D42E18257F4}"/>
                </a:ext>
              </a:extLst>
            </p:cNvPr>
            <p:cNvGrpSpPr/>
            <p:nvPr/>
          </p:nvGrpSpPr>
          <p:grpSpPr>
            <a:xfrm>
              <a:off x="5330006" y="1281868"/>
              <a:ext cx="314510" cy="400110"/>
              <a:chOff x="433661" y="1944861"/>
              <a:chExt cx="291062" cy="400110"/>
            </a:xfrm>
          </p:grpSpPr>
          <p:sp>
            <p:nvSpPr>
              <p:cNvPr id="460" name="Oval 459">
                <a:extLst>
                  <a:ext uri="{FF2B5EF4-FFF2-40B4-BE49-F238E27FC236}">
                    <a16:creationId xmlns:a16="http://schemas.microsoft.com/office/drawing/2014/main" id="{C54CA8A5-88FD-0B43-B39C-06EA5B196E08}"/>
                  </a:ext>
                </a:extLst>
              </p:cNvPr>
              <p:cNvSpPr/>
              <p:nvPr/>
            </p:nvSpPr>
            <p:spPr>
              <a:xfrm>
                <a:off x="448041" y="2026177"/>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a:endParaRPr>
              </a:p>
            </p:txBody>
          </p:sp>
          <p:sp>
            <p:nvSpPr>
              <p:cNvPr id="461" name="TextBox 460">
                <a:extLst>
                  <a:ext uri="{FF2B5EF4-FFF2-40B4-BE49-F238E27FC236}">
                    <a16:creationId xmlns:a16="http://schemas.microsoft.com/office/drawing/2014/main" id="{98241409-350B-3C48-8CD4-8EC73830F0DD}"/>
                  </a:ext>
                </a:extLst>
              </p:cNvPr>
              <p:cNvSpPr txBox="1"/>
              <p:nvPr/>
            </p:nvSpPr>
            <p:spPr>
              <a:xfrm>
                <a:off x="433661" y="1944861"/>
                <a:ext cx="291062" cy="400110"/>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00000"/>
                    </a:solidFill>
                    <a:effectLst/>
                    <a:uLnTx/>
                    <a:uFillTx/>
                    <a:ea typeface="ＭＳ Ｐゴシック" charset="0"/>
                    <a:cs typeface="Arial"/>
                  </a:rPr>
                  <a:t>2</a:t>
                </a:r>
              </a:p>
            </p:txBody>
          </p:sp>
        </p:grpSp>
      </p:grpSp>
      <p:grpSp>
        <p:nvGrpSpPr>
          <p:cNvPr id="462" name="Group 461">
            <a:extLst>
              <a:ext uri="{FF2B5EF4-FFF2-40B4-BE49-F238E27FC236}">
                <a16:creationId xmlns:a16="http://schemas.microsoft.com/office/drawing/2014/main" id="{A90C1603-EE2D-5C46-96D7-DD144E7597AC}"/>
              </a:ext>
            </a:extLst>
          </p:cNvPr>
          <p:cNvGrpSpPr/>
          <p:nvPr/>
        </p:nvGrpSpPr>
        <p:grpSpPr>
          <a:xfrm>
            <a:off x="6821113" y="3557841"/>
            <a:ext cx="5253976" cy="1445458"/>
            <a:chOff x="5333217" y="1291493"/>
            <a:chExt cx="5253976" cy="1445458"/>
          </a:xfrm>
        </p:grpSpPr>
        <p:sp>
          <p:nvSpPr>
            <p:cNvPr id="463" name="TextBox 462">
              <a:extLst>
                <a:ext uri="{FF2B5EF4-FFF2-40B4-BE49-F238E27FC236}">
                  <a16:creationId xmlns:a16="http://schemas.microsoft.com/office/drawing/2014/main" id="{7B9E44CE-B140-1542-AAC2-4DAF6F5BCDFC}"/>
                </a:ext>
              </a:extLst>
            </p:cNvPr>
            <p:cNvSpPr txBox="1"/>
            <p:nvPr/>
          </p:nvSpPr>
          <p:spPr>
            <a:xfrm>
              <a:off x="5654650" y="1315023"/>
              <a:ext cx="4932543" cy="1421928"/>
            </a:xfrm>
            <a:prstGeom prst="rect">
              <a:avLst/>
            </a:prstGeom>
            <a:noFill/>
          </p:spPr>
          <p:txBody>
            <a:bodyPr wrap="square" rtlCol="0">
              <a:spAutoFit/>
            </a:body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ea typeface="ＭＳ Ｐゴシック" charset="0"/>
                </a:rPr>
                <a:t>Dijkstra’s routing algorithm application has previously registered to be called when ever link status changes.  It is called.</a:t>
              </a:r>
            </a:p>
          </p:txBody>
        </p:sp>
        <p:grpSp>
          <p:nvGrpSpPr>
            <p:cNvPr id="464" name="Group 463">
              <a:extLst>
                <a:ext uri="{FF2B5EF4-FFF2-40B4-BE49-F238E27FC236}">
                  <a16:creationId xmlns:a16="http://schemas.microsoft.com/office/drawing/2014/main" id="{4AA4F08F-919D-6D43-A245-B36CE88D136C}"/>
                </a:ext>
              </a:extLst>
            </p:cNvPr>
            <p:cNvGrpSpPr/>
            <p:nvPr/>
          </p:nvGrpSpPr>
          <p:grpSpPr>
            <a:xfrm>
              <a:off x="5333217" y="1291493"/>
              <a:ext cx="314510" cy="400110"/>
              <a:chOff x="436633" y="1954486"/>
              <a:chExt cx="291062" cy="400110"/>
            </a:xfrm>
          </p:grpSpPr>
          <p:sp>
            <p:nvSpPr>
              <p:cNvPr id="465" name="Oval 464">
                <a:extLst>
                  <a:ext uri="{FF2B5EF4-FFF2-40B4-BE49-F238E27FC236}">
                    <a16:creationId xmlns:a16="http://schemas.microsoft.com/office/drawing/2014/main" id="{474762E3-AFBB-FD48-BEF6-8AF863920A29}"/>
                  </a:ext>
                </a:extLst>
              </p:cNvPr>
              <p:cNvSpPr/>
              <p:nvPr/>
            </p:nvSpPr>
            <p:spPr>
              <a:xfrm>
                <a:off x="448041" y="2026177"/>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a:endParaRPr>
              </a:p>
            </p:txBody>
          </p:sp>
          <p:sp>
            <p:nvSpPr>
              <p:cNvPr id="466" name="TextBox 465">
                <a:extLst>
                  <a:ext uri="{FF2B5EF4-FFF2-40B4-BE49-F238E27FC236}">
                    <a16:creationId xmlns:a16="http://schemas.microsoft.com/office/drawing/2014/main" id="{C0B243D3-CD77-354D-AF47-3C3867EAD742}"/>
                  </a:ext>
                </a:extLst>
              </p:cNvPr>
              <p:cNvSpPr txBox="1"/>
              <p:nvPr/>
            </p:nvSpPr>
            <p:spPr>
              <a:xfrm>
                <a:off x="436633" y="1954486"/>
                <a:ext cx="291062" cy="400110"/>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00000"/>
                    </a:solidFill>
                    <a:effectLst/>
                    <a:uLnTx/>
                    <a:uFillTx/>
                    <a:ea typeface="ＭＳ Ｐゴシック" charset="0"/>
                    <a:cs typeface="Arial"/>
                  </a:rPr>
                  <a:t>3</a:t>
                </a:r>
              </a:p>
            </p:txBody>
          </p:sp>
        </p:grpSp>
      </p:grpSp>
      <p:grpSp>
        <p:nvGrpSpPr>
          <p:cNvPr id="467" name="Group 466">
            <a:extLst>
              <a:ext uri="{FF2B5EF4-FFF2-40B4-BE49-F238E27FC236}">
                <a16:creationId xmlns:a16="http://schemas.microsoft.com/office/drawing/2014/main" id="{9B04D695-515C-F643-A6A8-EB313B26D25D}"/>
              </a:ext>
            </a:extLst>
          </p:cNvPr>
          <p:cNvGrpSpPr/>
          <p:nvPr/>
        </p:nvGrpSpPr>
        <p:grpSpPr>
          <a:xfrm>
            <a:off x="6800258" y="5062185"/>
            <a:ext cx="4748738" cy="1448665"/>
            <a:chOff x="5320381" y="1288286"/>
            <a:chExt cx="4748738" cy="1448665"/>
          </a:xfrm>
        </p:grpSpPr>
        <p:sp>
          <p:nvSpPr>
            <p:cNvPr id="468" name="TextBox 467">
              <a:extLst>
                <a:ext uri="{FF2B5EF4-FFF2-40B4-BE49-F238E27FC236}">
                  <a16:creationId xmlns:a16="http://schemas.microsoft.com/office/drawing/2014/main" id="{B0A5DC12-CD7F-7947-8638-FCA31A28E2B0}"/>
                </a:ext>
              </a:extLst>
            </p:cNvPr>
            <p:cNvSpPr txBox="1"/>
            <p:nvPr/>
          </p:nvSpPr>
          <p:spPr>
            <a:xfrm>
              <a:off x="5654650" y="1315023"/>
              <a:ext cx="4414469" cy="1421928"/>
            </a:xfrm>
            <a:prstGeom prst="rect">
              <a:avLst/>
            </a:prstGeom>
            <a:noFill/>
          </p:spPr>
          <p:txBody>
            <a:bodyPr wrap="square" rtlCol="0">
              <a:spAutoFit/>
            </a:body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ea typeface="ＭＳ Ｐゴシック" charset="0"/>
                </a:rPr>
                <a:t>Dijkstra’s routing algorithm access network graph info, link state info in controller,  computes new routes</a:t>
              </a:r>
            </a:p>
          </p:txBody>
        </p:sp>
        <p:grpSp>
          <p:nvGrpSpPr>
            <p:cNvPr id="469" name="Group 468">
              <a:extLst>
                <a:ext uri="{FF2B5EF4-FFF2-40B4-BE49-F238E27FC236}">
                  <a16:creationId xmlns:a16="http://schemas.microsoft.com/office/drawing/2014/main" id="{E780A433-81AB-8640-801E-3E36D0C8A814}"/>
                </a:ext>
              </a:extLst>
            </p:cNvPr>
            <p:cNvGrpSpPr/>
            <p:nvPr/>
          </p:nvGrpSpPr>
          <p:grpSpPr>
            <a:xfrm>
              <a:off x="5320381" y="1288286"/>
              <a:ext cx="314510" cy="400110"/>
              <a:chOff x="424754" y="1951279"/>
              <a:chExt cx="291062" cy="400110"/>
            </a:xfrm>
          </p:grpSpPr>
          <p:sp>
            <p:nvSpPr>
              <p:cNvPr id="470" name="Oval 469">
                <a:extLst>
                  <a:ext uri="{FF2B5EF4-FFF2-40B4-BE49-F238E27FC236}">
                    <a16:creationId xmlns:a16="http://schemas.microsoft.com/office/drawing/2014/main" id="{13BA4AD6-9B8B-B34F-8638-37047BF2F57A}"/>
                  </a:ext>
                </a:extLst>
              </p:cNvPr>
              <p:cNvSpPr/>
              <p:nvPr/>
            </p:nvSpPr>
            <p:spPr>
              <a:xfrm>
                <a:off x="448041" y="2026177"/>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ea typeface="ＭＳ Ｐゴシック" charset="0"/>
                  <a:cs typeface="Arial"/>
                </a:endParaRPr>
              </a:p>
            </p:txBody>
          </p:sp>
          <p:sp>
            <p:nvSpPr>
              <p:cNvPr id="471" name="TextBox 470">
                <a:extLst>
                  <a:ext uri="{FF2B5EF4-FFF2-40B4-BE49-F238E27FC236}">
                    <a16:creationId xmlns:a16="http://schemas.microsoft.com/office/drawing/2014/main" id="{B0922FC9-7A3B-0A4F-A08D-B0BBA98A59FF}"/>
                  </a:ext>
                </a:extLst>
              </p:cNvPr>
              <p:cNvSpPr txBox="1"/>
              <p:nvPr/>
            </p:nvSpPr>
            <p:spPr>
              <a:xfrm>
                <a:off x="424754" y="1951279"/>
                <a:ext cx="291062" cy="400110"/>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C00000"/>
                    </a:solidFill>
                    <a:effectLst/>
                    <a:uLnTx/>
                    <a:uFillTx/>
                    <a:ea typeface="ＭＳ Ｐゴシック" charset="0"/>
                    <a:cs typeface="Arial"/>
                  </a:rPr>
                  <a:t>4</a:t>
                </a:r>
              </a:p>
            </p:txBody>
          </p:sp>
        </p:grpSp>
      </p:grpSp>
      <p:grpSp>
        <p:nvGrpSpPr>
          <p:cNvPr id="9" name="Group 8">
            <a:extLst>
              <a:ext uri="{FF2B5EF4-FFF2-40B4-BE49-F238E27FC236}">
                <a16:creationId xmlns:a16="http://schemas.microsoft.com/office/drawing/2014/main" id="{CD028D42-5816-5541-A673-C6433AD9D499}"/>
              </a:ext>
            </a:extLst>
          </p:cNvPr>
          <p:cNvGrpSpPr/>
          <p:nvPr/>
        </p:nvGrpSpPr>
        <p:grpSpPr>
          <a:xfrm>
            <a:off x="2312276" y="4225159"/>
            <a:ext cx="677917" cy="1261241"/>
            <a:chOff x="2312276" y="4225159"/>
            <a:chExt cx="677917" cy="1261241"/>
          </a:xfrm>
        </p:grpSpPr>
        <p:sp>
          <p:nvSpPr>
            <p:cNvPr id="7" name="Freeform 6">
              <a:extLst>
                <a:ext uri="{FF2B5EF4-FFF2-40B4-BE49-F238E27FC236}">
                  <a16:creationId xmlns:a16="http://schemas.microsoft.com/office/drawing/2014/main" id="{218DA33A-26D6-314C-A500-DD7DB353ACAB}"/>
                </a:ext>
              </a:extLst>
            </p:cNvPr>
            <p:cNvSpPr/>
            <p:nvPr/>
          </p:nvSpPr>
          <p:spPr>
            <a:xfrm>
              <a:off x="2312276" y="4225159"/>
              <a:ext cx="677917" cy="1261241"/>
            </a:xfrm>
            <a:custGeom>
              <a:avLst/>
              <a:gdLst>
                <a:gd name="connsiteX0" fmla="*/ 0 w 677917"/>
                <a:gd name="connsiteY0" fmla="*/ 1261241 h 1261241"/>
                <a:gd name="connsiteX1" fmla="*/ 677917 w 677917"/>
                <a:gd name="connsiteY1" fmla="*/ 178675 h 1261241"/>
                <a:gd name="connsiteX2" fmla="*/ 677917 w 677917"/>
                <a:gd name="connsiteY2" fmla="*/ 0 h 1261241"/>
              </a:gdLst>
              <a:ahLst/>
              <a:cxnLst>
                <a:cxn ang="0">
                  <a:pos x="connsiteX0" y="connsiteY0"/>
                </a:cxn>
                <a:cxn ang="0">
                  <a:pos x="connsiteX1" y="connsiteY1"/>
                </a:cxn>
                <a:cxn ang="0">
                  <a:pos x="connsiteX2" y="connsiteY2"/>
                </a:cxn>
              </a:cxnLst>
              <a:rect l="l" t="t" r="r" b="b"/>
              <a:pathLst>
                <a:path w="677917" h="1261241">
                  <a:moveTo>
                    <a:pt x="0" y="1261241"/>
                  </a:moveTo>
                  <a:lnTo>
                    <a:pt x="677917" y="178675"/>
                  </a:lnTo>
                  <a:lnTo>
                    <a:pt x="677917" y="0"/>
                  </a:ln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71" name="Group 370">
              <a:extLst>
                <a:ext uri="{FF2B5EF4-FFF2-40B4-BE49-F238E27FC236}">
                  <a16:creationId xmlns:a16="http://schemas.microsoft.com/office/drawing/2014/main" id="{77BAE01A-4364-4544-BF42-8FF701463BAC}"/>
                </a:ext>
              </a:extLst>
            </p:cNvPr>
            <p:cNvGrpSpPr/>
            <p:nvPr/>
          </p:nvGrpSpPr>
          <p:grpSpPr>
            <a:xfrm>
              <a:off x="2499117" y="4791488"/>
              <a:ext cx="313044" cy="369332"/>
              <a:chOff x="-17363" y="1958857"/>
              <a:chExt cx="313044" cy="369332"/>
            </a:xfrm>
          </p:grpSpPr>
          <p:sp>
            <p:nvSpPr>
              <p:cNvPr id="372" name="Oval 371">
                <a:extLst>
                  <a:ext uri="{FF2B5EF4-FFF2-40B4-BE49-F238E27FC236}">
                    <a16:creationId xmlns:a16="http://schemas.microsoft.com/office/drawing/2014/main" id="{64D78EC7-F7C7-3F45-961B-64EA2E033912}"/>
                  </a:ext>
                </a:extLst>
              </p:cNvPr>
              <p:cNvSpPr/>
              <p:nvPr/>
            </p:nvSpPr>
            <p:spPr>
              <a:xfrm>
                <a:off x="17117" y="2010412"/>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73" name="TextBox 372">
                <a:extLst>
                  <a:ext uri="{FF2B5EF4-FFF2-40B4-BE49-F238E27FC236}">
                    <a16:creationId xmlns:a16="http://schemas.microsoft.com/office/drawing/2014/main" id="{3E26F343-9456-5D42-A9FA-964E247D2550}"/>
                  </a:ext>
                </a:extLst>
              </p:cNvPr>
              <p:cNvSpPr txBox="1"/>
              <p:nvPr/>
            </p:nvSpPr>
            <p:spPr>
              <a:xfrm>
                <a:off x="-17363" y="1958857"/>
                <a:ext cx="313044"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Arial"/>
                    <a:ea typeface="ＭＳ Ｐゴシック" charset="0"/>
                    <a:cs typeface="Arial"/>
                  </a:rPr>
                  <a:t>1</a:t>
                </a:r>
              </a:p>
            </p:txBody>
          </p:sp>
        </p:grpSp>
      </p:grpSp>
      <p:grpSp>
        <p:nvGrpSpPr>
          <p:cNvPr id="12" name="Group 11">
            <a:extLst>
              <a:ext uri="{FF2B5EF4-FFF2-40B4-BE49-F238E27FC236}">
                <a16:creationId xmlns:a16="http://schemas.microsoft.com/office/drawing/2014/main" id="{CCB6F412-7995-3B46-8E64-A0D13B5F777D}"/>
              </a:ext>
            </a:extLst>
          </p:cNvPr>
          <p:cNvGrpSpPr/>
          <p:nvPr/>
        </p:nvGrpSpPr>
        <p:grpSpPr>
          <a:xfrm>
            <a:off x="2292350" y="3432175"/>
            <a:ext cx="698500" cy="793750"/>
            <a:chOff x="2292350" y="3432175"/>
            <a:chExt cx="698500" cy="793750"/>
          </a:xfrm>
        </p:grpSpPr>
        <p:sp>
          <p:nvSpPr>
            <p:cNvPr id="10" name="Freeform 9">
              <a:extLst>
                <a:ext uri="{FF2B5EF4-FFF2-40B4-BE49-F238E27FC236}">
                  <a16:creationId xmlns:a16="http://schemas.microsoft.com/office/drawing/2014/main" id="{050C530D-3872-7E44-B659-707925E00FB5}"/>
                </a:ext>
              </a:extLst>
            </p:cNvPr>
            <p:cNvSpPr/>
            <p:nvPr/>
          </p:nvSpPr>
          <p:spPr>
            <a:xfrm>
              <a:off x="2292350" y="3432175"/>
              <a:ext cx="698500" cy="793750"/>
            </a:xfrm>
            <a:custGeom>
              <a:avLst/>
              <a:gdLst>
                <a:gd name="connsiteX0" fmla="*/ 698500 w 698500"/>
                <a:gd name="connsiteY0" fmla="*/ 793750 h 793750"/>
                <a:gd name="connsiteX1" fmla="*/ 698500 w 698500"/>
                <a:gd name="connsiteY1" fmla="*/ 508000 h 793750"/>
                <a:gd name="connsiteX2" fmla="*/ 0 w 698500"/>
                <a:gd name="connsiteY2" fmla="*/ 269875 h 793750"/>
                <a:gd name="connsiteX3" fmla="*/ 0 w 698500"/>
                <a:gd name="connsiteY3" fmla="*/ 0 h 793750"/>
                <a:gd name="connsiteX4" fmla="*/ 0 w 698500"/>
                <a:gd name="connsiteY4" fmla="*/ 3175 h 79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500" h="793750">
                  <a:moveTo>
                    <a:pt x="698500" y="793750"/>
                  </a:moveTo>
                  <a:lnTo>
                    <a:pt x="698500" y="508000"/>
                  </a:lnTo>
                  <a:lnTo>
                    <a:pt x="0" y="269875"/>
                  </a:lnTo>
                  <a:lnTo>
                    <a:pt x="0" y="0"/>
                  </a:lnTo>
                  <a:lnTo>
                    <a:pt x="0" y="3175"/>
                  </a:ln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0E2BF29E-5D7E-3445-97B2-B00E46F50CB0}"/>
                </a:ext>
              </a:extLst>
            </p:cNvPr>
            <p:cNvGrpSpPr/>
            <p:nvPr/>
          </p:nvGrpSpPr>
          <p:grpSpPr>
            <a:xfrm>
              <a:off x="2576070" y="3664008"/>
              <a:ext cx="313044" cy="369332"/>
              <a:chOff x="2576070" y="3664008"/>
              <a:chExt cx="313044" cy="369332"/>
            </a:xfrm>
          </p:grpSpPr>
          <p:sp>
            <p:nvSpPr>
              <p:cNvPr id="375" name="Oval 374">
                <a:extLst>
                  <a:ext uri="{FF2B5EF4-FFF2-40B4-BE49-F238E27FC236}">
                    <a16:creationId xmlns:a16="http://schemas.microsoft.com/office/drawing/2014/main" id="{8730936C-BFF8-424D-8C52-3FBAACA75D29}"/>
                  </a:ext>
                </a:extLst>
              </p:cNvPr>
              <p:cNvSpPr/>
              <p:nvPr/>
            </p:nvSpPr>
            <p:spPr>
              <a:xfrm>
                <a:off x="2602120" y="3719723"/>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76" name="TextBox 375">
                <a:extLst>
                  <a:ext uri="{FF2B5EF4-FFF2-40B4-BE49-F238E27FC236}">
                    <a16:creationId xmlns:a16="http://schemas.microsoft.com/office/drawing/2014/main" id="{FCDD7064-D7DA-984B-8288-7014FD5FA49C}"/>
                  </a:ext>
                </a:extLst>
              </p:cNvPr>
              <p:cNvSpPr txBox="1"/>
              <p:nvPr/>
            </p:nvSpPr>
            <p:spPr>
              <a:xfrm>
                <a:off x="2576070" y="3664008"/>
                <a:ext cx="313044"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Arial"/>
                    <a:ea typeface="ＭＳ Ｐゴシック" charset="0"/>
                    <a:cs typeface="Arial"/>
                  </a:rPr>
                  <a:t>2</a:t>
                </a:r>
              </a:p>
            </p:txBody>
          </p:sp>
        </p:grpSp>
      </p:grpSp>
      <p:grpSp>
        <p:nvGrpSpPr>
          <p:cNvPr id="15" name="Group 14">
            <a:extLst>
              <a:ext uri="{FF2B5EF4-FFF2-40B4-BE49-F238E27FC236}">
                <a16:creationId xmlns:a16="http://schemas.microsoft.com/office/drawing/2014/main" id="{E9BE2FC1-14EF-EF41-B834-5B22F3837E94}"/>
              </a:ext>
            </a:extLst>
          </p:cNvPr>
          <p:cNvGrpSpPr/>
          <p:nvPr/>
        </p:nvGrpSpPr>
        <p:grpSpPr>
          <a:xfrm>
            <a:off x="2137625" y="1774825"/>
            <a:ext cx="313044" cy="1663700"/>
            <a:chOff x="2134450" y="1762125"/>
            <a:chExt cx="313044" cy="1663700"/>
          </a:xfrm>
        </p:grpSpPr>
        <p:sp>
          <p:nvSpPr>
            <p:cNvPr id="13" name="Freeform 12">
              <a:extLst>
                <a:ext uri="{FF2B5EF4-FFF2-40B4-BE49-F238E27FC236}">
                  <a16:creationId xmlns:a16="http://schemas.microsoft.com/office/drawing/2014/main" id="{C78CDCAC-EDD7-0E4E-8BD0-4FB5320ED675}"/>
                </a:ext>
              </a:extLst>
            </p:cNvPr>
            <p:cNvSpPr/>
            <p:nvPr/>
          </p:nvSpPr>
          <p:spPr>
            <a:xfrm>
              <a:off x="2273300" y="1762125"/>
              <a:ext cx="15875" cy="1663700"/>
            </a:xfrm>
            <a:custGeom>
              <a:avLst/>
              <a:gdLst>
                <a:gd name="connsiteX0" fmla="*/ 15875 w 15875"/>
                <a:gd name="connsiteY0" fmla="*/ 1663700 h 1663700"/>
                <a:gd name="connsiteX1" fmla="*/ 15875 w 15875"/>
                <a:gd name="connsiteY1" fmla="*/ 0 h 1663700"/>
                <a:gd name="connsiteX2" fmla="*/ 0 w 15875"/>
                <a:gd name="connsiteY2" fmla="*/ 0 h 1663700"/>
              </a:gdLst>
              <a:ahLst/>
              <a:cxnLst>
                <a:cxn ang="0">
                  <a:pos x="connsiteX0" y="connsiteY0"/>
                </a:cxn>
                <a:cxn ang="0">
                  <a:pos x="connsiteX1" y="connsiteY1"/>
                </a:cxn>
                <a:cxn ang="0">
                  <a:pos x="connsiteX2" y="connsiteY2"/>
                </a:cxn>
              </a:cxnLst>
              <a:rect l="l" t="t" r="r" b="b"/>
              <a:pathLst>
                <a:path w="15875" h="1663700">
                  <a:moveTo>
                    <a:pt x="15875" y="1663700"/>
                  </a:moveTo>
                  <a:lnTo>
                    <a:pt x="15875" y="0"/>
                  </a:lnTo>
                  <a:lnTo>
                    <a:pt x="0" y="0"/>
                  </a:lnTo>
                </a:path>
              </a:pathLst>
            </a:custGeom>
            <a:noFill/>
            <a:ln w="190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13">
              <a:extLst>
                <a:ext uri="{FF2B5EF4-FFF2-40B4-BE49-F238E27FC236}">
                  <a16:creationId xmlns:a16="http://schemas.microsoft.com/office/drawing/2014/main" id="{B0A2102A-B985-AC47-85E1-BFD474A7D9D2}"/>
                </a:ext>
              </a:extLst>
            </p:cNvPr>
            <p:cNvGrpSpPr/>
            <p:nvPr/>
          </p:nvGrpSpPr>
          <p:grpSpPr>
            <a:xfrm>
              <a:off x="2134450" y="2567187"/>
              <a:ext cx="313044" cy="369332"/>
              <a:chOff x="1712175" y="2510037"/>
              <a:chExt cx="313044" cy="369332"/>
            </a:xfrm>
          </p:grpSpPr>
          <p:sp>
            <p:nvSpPr>
              <p:cNvPr id="378" name="Oval 377">
                <a:extLst>
                  <a:ext uri="{FF2B5EF4-FFF2-40B4-BE49-F238E27FC236}">
                    <a16:creationId xmlns:a16="http://schemas.microsoft.com/office/drawing/2014/main" id="{DC0871FF-D3D8-2643-B38B-DAEBEB8EA107}"/>
                  </a:ext>
                </a:extLst>
              </p:cNvPr>
              <p:cNvSpPr/>
              <p:nvPr/>
            </p:nvSpPr>
            <p:spPr>
              <a:xfrm>
                <a:off x="1744575" y="2568927"/>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79" name="TextBox 378">
                <a:extLst>
                  <a:ext uri="{FF2B5EF4-FFF2-40B4-BE49-F238E27FC236}">
                    <a16:creationId xmlns:a16="http://schemas.microsoft.com/office/drawing/2014/main" id="{965BF2B8-2DC2-A24B-A21E-51E530B25818}"/>
                  </a:ext>
                </a:extLst>
              </p:cNvPr>
              <p:cNvSpPr txBox="1"/>
              <p:nvPr/>
            </p:nvSpPr>
            <p:spPr>
              <a:xfrm>
                <a:off x="1712175" y="2510037"/>
                <a:ext cx="313044"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Arial"/>
                    <a:ea typeface="ＭＳ Ｐゴシック" charset="0"/>
                    <a:cs typeface="Arial"/>
                  </a:rPr>
                  <a:t>3</a:t>
                </a:r>
              </a:p>
            </p:txBody>
          </p:sp>
        </p:grpSp>
      </p:grpSp>
      <p:grpSp>
        <p:nvGrpSpPr>
          <p:cNvPr id="18" name="Group 17">
            <a:extLst>
              <a:ext uri="{FF2B5EF4-FFF2-40B4-BE49-F238E27FC236}">
                <a16:creationId xmlns:a16="http://schemas.microsoft.com/office/drawing/2014/main" id="{2BA13A42-84D2-5F46-9A6B-6BA30F8EDC2D}"/>
              </a:ext>
            </a:extLst>
          </p:cNvPr>
          <p:cNvGrpSpPr/>
          <p:nvPr/>
        </p:nvGrpSpPr>
        <p:grpSpPr>
          <a:xfrm>
            <a:off x="2349183" y="1803400"/>
            <a:ext cx="313044" cy="1539875"/>
            <a:chOff x="2349183" y="1803400"/>
            <a:chExt cx="313044" cy="1539875"/>
          </a:xfrm>
        </p:grpSpPr>
        <p:cxnSp>
          <p:nvCxnSpPr>
            <p:cNvPr id="17" name="Straight Arrow Connector 16">
              <a:extLst>
                <a:ext uri="{FF2B5EF4-FFF2-40B4-BE49-F238E27FC236}">
                  <a16:creationId xmlns:a16="http://schemas.microsoft.com/office/drawing/2014/main" id="{FFBD088A-94D4-CC45-A539-772D0FEB312B}"/>
                </a:ext>
              </a:extLst>
            </p:cNvPr>
            <p:cNvCxnSpPr/>
            <p:nvPr/>
          </p:nvCxnSpPr>
          <p:spPr>
            <a:xfrm>
              <a:off x="2498725" y="1803400"/>
              <a:ext cx="0" cy="1539875"/>
            </a:xfrm>
            <a:prstGeom prst="straightConnector1">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nvGrpSpPr>
            <p:cNvPr id="381" name="Group 380">
              <a:extLst>
                <a:ext uri="{FF2B5EF4-FFF2-40B4-BE49-F238E27FC236}">
                  <a16:creationId xmlns:a16="http://schemas.microsoft.com/office/drawing/2014/main" id="{76F79744-5FA1-7449-B121-428DFE2E2D6C}"/>
                </a:ext>
              </a:extLst>
            </p:cNvPr>
            <p:cNvGrpSpPr/>
            <p:nvPr/>
          </p:nvGrpSpPr>
          <p:grpSpPr>
            <a:xfrm>
              <a:off x="2349183" y="1906331"/>
              <a:ext cx="313044" cy="369332"/>
              <a:chOff x="415641" y="1967287"/>
              <a:chExt cx="313044" cy="369332"/>
            </a:xfrm>
          </p:grpSpPr>
          <p:sp>
            <p:nvSpPr>
              <p:cNvPr id="382" name="Oval 381">
                <a:extLst>
                  <a:ext uri="{FF2B5EF4-FFF2-40B4-BE49-F238E27FC236}">
                    <a16:creationId xmlns:a16="http://schemas.microsoft.com/office/drawing/2014/main" id="{9FD5CC65-BB19-764E-927A-898AD871E876}"/>
                  </a:ext>
                </a:extLst>
              </p:cNvPr>
              <p:cNvSpPr/>
              <p:nvPr/>
            </p:nvSpPr>
            <p:spPr>
              <a:xfrm>
                <a:off x="448041" y="2026177"/>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83" name="TextBox 382">
                <a:extLst>
                  <a:ext uri="{FF2B5EF4-FFF2-40B4-BE49-F238E27FC236}">
                    <a16:creationId xmlns:a16="http://schemas.microsoft.com/office/drawing/2014/main" id="{571E5AEF-2D67-A64A-8835-73795045CED6}"/>
                  </a:ext>
                </a:extLst>
              </p:cNvPr>
              <p:cNvSpPr txBox="1"/>
              <p:nvPr/>
            </p:nvSpPr>
            <p:spPr>
              <a:xfrm>
                <a:off x="415641" y="1967287"/>
                <a:ext cx="313044"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Arial"/>
                    <a:ea typeface="ＭＳ Ｐゴシック" charset="0"/>
                    <a:cs typeface="Arial"/>
                  </a:rPr>
                  <a:t>4</a:t>
                </a:r>
              </a:p>
            </p:txBody>
          </p:sp>
        </p:grpSp>
      </p:grpSp>
    </p:spTree>
    <p:extLst>
      <p:ext uri="{BB962C8B-B14F-4D97-AF65-F5344CB8AC3E}">
        <p14:creationId xmlns:p14="http://schemas.microsoft.com/office/powerpoint/2010/main" val="3462888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52"/>
                                        </p:tgtEl>
                                        <p:attrNameLst>
                                          <p:attrName>style.visibility</p:attrName>
                                        </p:attrNameLst>
                                      </p:cBhvr>
                                      <p:to>
                                        <p:strVal val="visible"/>
                                      </p:to>
                                    </p:set>
                                    <p:animEffect transition="in" filter="dissolve">
                                      <p:cBhvr>
                                        <p:cTn id="7" dur="500"/>
                                        <p:tgtEl>
                                          <p:spTgt spid="452"/>
                                        </p:tgtEl>
                                      </p:cBhvr>
                                    </p:animEffec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457"/>
                                        </p:tgtEl>
                                        <p:attrNameLst>
                                          <p:attrName>style.visibility</p:attrName>
                                        </p:attrNameLst>
                                      </p:cBhvr>
                                      <p:to>
                                        <p:strVal val="visible"/>
                                      </p:to>
                                    </p:set>
                                    <p:animEffect transition="in" filter="dissolve">
                                      <p:cBhvr>
                                        <p:cTn id="15" dur="500"/>
                                        <p:tgtEl>
                                          <p:spTgt spid="457"/>
                                        </p:tgtEl>
                                      </p:cBhvr>
                                    </p:animEffect>
                                  </p:childTnLst>
                                </p:cTn>
                              </p:par>
                              <p:par>
                                <p:cTn id="16" presetID="22" presetClass="entr" presetSubtype="4"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down)">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462"/>
                                        </p:tgtEl>
                                        <p:attrNameLst>
                                          <p:attrName>style.visibility</p:attrName>
                                        </p:attrNameLst>
                                      </p:cBhvr>
                                      <p:to>
                                        <p:strVal val="visible"/>
                                      </p:to>
                                    </p:set>
                                    <p:animEffect transition="in" filter="dissolve">
                                      <p:cBhvr>
                                        <p:cTn id="23" dur="500"/>
                                        <p:tgtEl>
                                          <p:spTgt spid="462"/>
                                        </p:tgtEl>
                                      </p:cBhvr>
                                    </p:animEffect>
                                  </p:childTnLst>
                                </p:cTn>
                              </p:par>
                              <p:par>
                                <p:cTn id="24" presetID="22" presetClass="entr" presetSubtype="4"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down)">
                                      <p:cBhvr>
                                        <p:cTn id="26" dur="500"/>
                                        <p:tgtEl>
                                          <p:spTgt spid="15"/>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467"/>
                                        </p:tgtEl>
                                        <p:attrNameLst>
                                          <p:attrName>style.visibility</p:attrName>
                                        </p:attrNameLst>
                                      </p:cBhvr>
                                      <p:to>
                                        <p:strVal val="visible"/>
                                      </p:to>
                                    </p:set>
                                    <p:animEffect transition="in" filter="dissolve">
                                      <p:cBhvr>
                                        <p:cTn id="31" dur="500"/>
                                        <p:tgtEl>
                                          <p:spTgt spid="467"/>
                                        </p:tgtEl>
                                      </p:cBhvr>
                                    </p:animEffect>
                                  </p:childTnLst>
                                </p:cTn>
                              </p:par>
                              <p:par>
                                <p:cTn id="32" presetID="22" presetClass="entr" presetSubtype="1"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wipe(up)">
                                      <p:cBhvr>
                                        <p:cTn id="34"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276457"/>
            <a:ext cx="10998896" cy="894622"/>
          </a:xfrm>
        </p:spPr>
        <p:txBody>
          <a:bodyPr>
            <a:noAutofit/>
          </a:bodyPr>
          <a:lstStyle/>
          <a:p>
            <a:r>
              <a:rPr lang="en-US" b="0" dirty="0"/>
              <a:t>SDN: control/data plane interaction example</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82</a:t>
            </a:fld>
            <a:endParaRPr lang="en-US" dirty="0"/>
          </a:p>
        </p:txBody>
      </p:sp>
      <p:sp>
        <p:nvSpPr>
          <p:cNvPr id="325" name="Rounded Rectangle 324">
            <a:extLst>
              <a:ext uri="{FF2B5EF4-FFF2-40B4-BE49-F238E27FC236}">
                <a16:creationId xmlns:a16="http://schemas.microsoft.com/office/drawing/2014/main" id="{48D9D971-BB7B-A045-8126-3F6D89A80BFA}"/>
              </a:ext>
            </a:extLst>
          </p:cNvPr>
          <p:cNvSpPr/>
          <p:nvPr/>
        </p:nvSpPr>
        <p:spPr>
          <a:xfrm>
            <a:off x="1267886" y="2781457"/>
            <a:ext cx="4211052" cy="1062452"/>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6" name="Rounded Rectangle 325">
            <a:extLst>
              <a:ext uri="{FF2B5EF4-FFF2-40B4-BE49-F238E27FC236}">
                <a16:creationId xmlns:a16="http://schemas.microsoft.com/office/drawing/2014/main" id="{6862D1C0-D760-D24C-B4CE-1C62437307F2}"/>
              </a:ext>
            </a:extLst>
          </p:cNvPr>
          <p:cNvSpPr/>
          <p:nvPr/>
        </p:nvSpPr>
        <p:spPr>
          <a:xfrm>
            <a:off x="1294622" y="3977998"/>
            <a:ext cx="4184316" cy="545543"/>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cxnSp>
        <p:nvCxnSpPr>
          <p:cNvPr id="327" name="Straight Connector 326">
            <a:extLst>
              <a:ext uri="{FF2B5EF4-FFF2-40B4-BE49-F238E27FC236}">
                <a16:creationId xmlns:a16="http://schemas.microsoft.com/office/drawing/2014/main" id="{6EC76F04-CB84-9D4C-B614-CCAAF77DF086}"/>
              </a:ext>
            </a:extLst>
          </p:cNvPr>
          <p:cNvCxnSpPr/>
          <p:nvPr/>
        </p:nvCxnSpPr>
        <p:spPr bwMode="auto">
          <a:xfrm>
            <a:off x="1334724" y="4626321"/>
            <a:ext cx="4104106" cy="0"/>
          </a:xfrm>
          <a:prstGeom prst="line">
            <a:avLst/>
          </a:prstGeom>
          <a:solidFill>
            <a:srgbClr val="00CC99"/>
          </a:solidFill>
          <a:ln w="19050" cap="flat" cmpd="sng" algn="ctr">
            <a:solidFill>
              <a:srgbClr val="00000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nvGrpSpPr>
          <p:cNvPr id="328" name="Group 327">
            <a:extLst>
              <a:ext uri="{FF2B5EF4-FFF2-40B4-BE49-F238E27FC236}">
                <a16:creationId xmlns:a16="http://schemas.microsoft.com/office/drawing/2014/main" id="{538C6E4D-0EC4-B64C-9EEA-03480A17D18A}"/>
              </a:ext>
            </a:extLst>
          </p:cNvPr>
          <p:cNvGrpSpPr/>
          <p:nvPr/>
        </p:nvGrpSpPr>
        <p:grpSpPr>
          <a:xfrm>
            <a:off x="1416854" y="3356297"/>
            <a:ext cx="1244650" cy="411995"/>
            <a:chOff x="3128876" y="457817"/>
            <a:chExt cx="1432326" cy="459826"/>
          </a:xfrm>
        </p:grpSpPr>
        <p:sp>
          <p:nvSpPr>
            <p:cNvPr id="329" name="Rounded Rectangle 328">
              <a:extLst>
                <a:ext uri="{FF2B5EF4-FFF2-40B4-BE49-F238E27FC236}">
                  <a16:creationId xmlns:a16="http://schemas.microsoft.com/office/drawing/2014/main" id="{464725F4-EA3D-B943-BC4E-A498A91255EC}"/>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0" name="TextBox 329">
              <a:extLst>
                <a:ext uri="{FF2B5EF4-FFF2-40B4-BE49-F238E27FC236}">
                  <a16:creationId xmlns:a16="http://schemas.microsoft.com/office/drawing/2014/main" id="{2A7D9926-304F-C44B-B971-A050DC450537}"/>
                </a:ext>
              </a:extLst>
            </p:cNvPr>
            <p:cNvSpPr txBox="1"/>
            <p:nvPr/>
          </p:nvSpPr>
          <p:spPr>
            <a:xfrm>
              <a:off x="3178769" y="541671"/>
              <a:ext cx="1302385"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Link-state info</a:t>
              </a:r>
            </a:p>
          </p:txBody>
        </p:sp>
      </p:grpSp>
      <p:grpSp>
        <p:nvGrpSpPr>
          <p:cNvPr id="331" name="Group 330">
            <a:extLst>
              <a:ext uri="{FF2B5EF4-FFF2-40B4-BE49-F238E27FC236}">
                <a16:creationId xmlns:a16="http://schemas.microsoft.com/office/drawing/2014/main" id="{10349B34-1073-E946-BED7-17B6AC84FDD7}"/>
              </a:ext>
            </a:extLst>
          </p:cNvPr>
          <p:cNvGrpSpPr/>
          <p:nvPr/>
        </p:nvGrpSpPr>
        <p:grpSpPr>
          <a:xfrm>
            <a:off x="4286570" y="3369666"/>
            <a:ext cx="1165638" cy="398626"/>
            <a:chOff x="3034354" y="534843"/>
            <a:chExt cx="1525489" cy="382800"/>
          </a:xfrm>
        </p:grpSpPr>
        <p:sp>
          <p:nvSpPr>
            <p:cNvPr id="332" name="Rounded Rectangle 331">
              <a:extLst>
                <a:ext uri="{FF2B5EF4-FFF2-40B4-BE49-F238E27FC236}">
                  <a16:creationId xmlns:a16="http://schemas.microsoft.com/office/drawing/2014/main" id="{AE8DBF36-59D4-DA45-9025-632817AB39EF}"/>
                </a:ext>
              </a:extLst>
            </p:cNvPr>
            <p:cNvSpPr/>
            <p:nvPr/>
          </p:nvSpPr>
          <p:spPr>
            <a:xfrm>
              <a:off x="3128876" y="534843"/>
              <a:ext cx="1325987" cy="382800"/>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3" name="TextBox 332">
              <a:extLst>
                <a:ext uri="{FF2B5EF4-FFF2-40B4-BE49-F238E27FC236}">
                  <a16:creationId xmlns:a16="http://schemas.microsoft.com/office/drawing/2014/main" id="{3E75B4C3-6891-C540-A01D-98C3E46528AD}"/>
                </a:ext>
              </a:extLst>
            </p:cNvPr>
            <p:cNvSpPr txBox="1"/>
            <p:nvPr/>
          </p:nvSpPr>
          <p:spPr>
            <a:xfrm>
              <a:off x="3034354" y="593020"/>
              <a:ext cx="1525489"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switch info</a:t>
              </a:r>
            </a:p>
          </p:txBody>
        </p:sp>
      </p:grpSp>
      <p:grpSp>
        <p:nvGrpSpPr>
          <p:cNvPr id="334" name="Group 333">
            <a:extLst>
              <a:ext uri="{FF2B5EF4-FFF2-40B4-BE49-F238E27FC236}">
                <a16:creationId xmlns:a16="http://schemas.microsoft.com/office/drawing/2014/main" id="{8F3F5407-B5E1-9B4F-BD20-988E773EE5FA}"/>
              </a:ext>
            </a:extLst>
          </p:cNvPr>
          <p:cNvGrpSpPr/>
          <p:nvPr/>
        </p:nvGrpSpPr>
        <p:grpSpPr>
          <a:xfrm>
            <a:off x="2808986" y="3356297"/>
            <a:ext cx="960359" cy="411995"/>
            <a:chOff x="3128876" y="457817"/>
            <a:chExt cx="1432326" cy="459826"/>
          </a:xfrm>
        </p:grpSpPr>
        <p:sp>
          <p:nvSpPr>
            <p:cNvPr id="335" name="Rounded Rectangle 334">
              <a:extLst>
                <a:ext uri="{FF2B5EF4-FFF2-40B4-BE49-F238E27FC236}">
                  <a16:creationId xmlns:a16="http://schemas.microsoft.com/office/drawing/2014/main" id="{589761B3-634F-4D4E-8310-EAF4A00ABB80}"/>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6" name="TextBox 335">
              <a:extLst>
                <a:ext uri="{FF2B5EF4-FFF2-40B4-BE49-F238E27FC236}">
                  <a16:creationId xmlns:a16="http://schemas.microsoft.com/office/drawing/2014/main" id="{593FEDEB-709E-A744-82FA-1F11F32B47D9}"/>
                </a:ext>
              </a:extLst>
            </p:cNvPr>
            <p:cNvSpPr txBox="1"/>
            <p:nvPr/>
          </p:nvSpPr>
          <p:spPr>
            <a:xfrm>
              <a:off x="3205754" y="541671"/>
              <a:ext cx="1287660"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host info</a:t>
              </a:r>
            </a:p>
          </p:txBody>
        </p:sp>
      </p:grpSp>
      <p:grpSp>
        <p:nvGrpSpPr>
          <p:cNvPr id="337" name="Group 336">
            <a:extLst>
              <a:ext uri="{FF2B5EF4-FFF2-40B4-BE49-F238E27FC236}">
                <a16:creationId xmlns:a16="http://schemas.microsoft.com/office/drawing/2014/main" id="{903E5C88-7668-CB49-A22D-7C59D5AAAAD6}"/>
              </a:ext>
            </a:extLst>
          </p:cNvPr>
          <p:cNvGrpSpPr/>
          <p:nvPr/>
        </p:nvGrpSpPr>
        <p:grpSpPr>
          <a:xfrm>
            <a:off x="1348650" y="2861665"/>
            <a:ext cx="889706" cy="382826"/>
            <a:chOff x="3128876" y="457817"/>
            <a:chExt cx="1432326" cy="459826"/>
          </a:xfrm>
        </p:grpSpPr>
        <p:sp>
          <p:nvSpPr>
            <p:cNvPr id="338" name="Rounded Rectangle 337">
              <a:extLst>
                <a:ext uri="{FF2B5EF4-FFF2-40B4-BE49-F238E27FC236}">
                  <a16:creationId xmlns:a16="http://schemas.microsoft.com/office/drawing/2014/main" id="{23AAB04A-9878-E54F-BF21-2E106D80B968}"/>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TextBox 338">
              <a:extLst>
                <a:ext uri="{FF2B5EF4-FFF2-40B4-BE49-F238E27FC236}">
                  <a16:creationId xmlns:a16="http://schemas.microsoft.com/office/drawing/2014/main" id="{FC21FA7A-D97F-1543-A6AE-45B535C51BA0}"/>
                </a:ext>
              </a:extLst>
            </p:cNvPr>
            <p:cNvSpPr txBox="1"/>
            <p:nvPr/>
          </p:nvSpPr>
          <p:spPr>
            <a:xfrm>
              <a:off x="3198565" y="509557"/>
              <a:ext cx="1302043"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statistics</a:t>
              </a:r>
            </a:p>
          </p:txBody>
        </p:sp>
      </p:grpSp>
      <p:grpSp>
        <p:nvGrpSpPr>
          <p:cNvPr id="340" name="Group 339">
            <a:extLst>
              <a:ext uri="{FF2B5EF4-FFF2-40B4-BE49-F238E27FC236}">
                <a16:creationId xmlns:a16="http://schemas.microsoft.com/office/drawing/2014/main" id="{18BB9737-9A62-2F4B-87FB-C077CBE2553C}"/>
              </a:ext>
            </a:extLst>
          </p:cNvPr>
          <p:cNvGrpSpPr/>
          <p:nvPr/>
        </p:nvGrpSpPr>
        <p:grpSpPr>
          <a:xfrm>
            <a:off x="4076434" y="2848295"/>
            <a:ext cx="1032905" cy="404965"/>
            <a:chOff x="3099264" y="457817"/>
            <a:chExt cx="1540525" cy="459826"/>
          </a:xfrm>
        </p:grpSpPr>
        <p:sp>
          <p:nvSpPr>
            <p:cNvPr id="341" name="Rounded Rectangle 340">
              <a:extLst>
                <a:ext uri="{FF2B5EF4-FFF2-40B4-BE49-F238E27FC236}">
                  <a16:creationId xmlns:a16="http://schemas.microsoft.com/office/drawing/2014/main" id="{4D3F5800-CF27-754D-AE05-FFEBBFEB49CB}"/>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2" name="TextBox 341">
              <a:extLst>
                <a:ext uri="{FF2B5EF4-FFF2-40B4-BE49-F238E27FC236}">
                  <a16:creationId xmlns:a16="http://schemas.microsoft.com/office/drawing/2014/main" id="{6544BEEF-458E-4941-8F67-37983515D46C}"/>
                </a:ext>
              </a:extLst>
            </p:cNvPr>
            <p:cNvSpPr txBox="1"/>
            <p:nvPr/>
          </p:nvSpPr>
          <p:spPr>
            <a:xfrm>
              <a:off x="3099264" y="526493"/>
              <a:ext cx="1540525"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flow tables</a:t>
              </a:r>
            </a:p>
          </p:txBody>
        </p:sp>
      </p:grpSp>
      <p:sp>
        <p:nvSpPr>
          <p:cNvPr id="343" name="TextBox 342">
            <a:extLst>
              <a:ext uri="{FF2B5EF4-FFF2-40B4-BE49-F238E27FC236}">
                <a16:creationId xmlns:a16="http://schemas.microsoft.com/office/drawing/2014/main" id="{B06AE2E9-5D9A-B44C-93D5-4692DB85C76F}"/>
              </a:ext>
            </a:extLst>
          </p:cNvPr>
          <p:cNvSpPr txBox="1"/>
          <p:nvPr/>
        </p:nvSpPr>
        <p:spPr>
          <a:xfrm>
            <a:off x="3285441" y="2483710"/>
            <a:ext cx="570238" cy="1077218"/>
          </a:xfrm>
          <a:prstGeom prst="rect">
            <a:avLst/>
          </a:prstGeom>
          <a:noFill/>
        </p:spPr>
        <p:txBody>
          <a:bodyPr wrap="squar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sp>
        <p:nvSpPr>
          <p:cNvPr id="344" name="TextBox 343">
            <a:extLst>
              <a:ext uri="{FF2B5EF4-FFF2-40B4-BE49-F238E27FC236}">
                <a16:creationId xmlns:a16="http://schemas.microsoft.com/office/drawing/2014/main" id="{2AEF0D30-3607-F64E-9BF7-3B4D8188FFA7}"/>
              </a:ext>
            </a:extLst>
          </p:cNvPr>
          <p:cNvSpPr txBox="1"/>
          <p:nvPr/>
        </p:nvSpPr>
        <p:spPr>
          <a:xfrm>
            <a:off x="3831962" y="3120507"/>
            <a:ext cx="595035" cy="584776"/>
          </a:xfrm>
          <a:prstGeom prst="rect">
            <a:avLst/>
          </a:prstGeom>
          <a:noFill/>
        </p:spPr>
        <p:txBody>
          <a:bodyPr wrap="non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grpSp>
        <p:nvGrpSpPr>
          <p:cNvPr id="345" name="Group 344">
            <a:extLst>
              <a:ext uri="{FF2B5EF4-FFF2-40B4-BE49-F238E27FC236}">
                <a16:creationId xmlns:a16="http://schemas.microsoft.com/office/drawing/2014/main" id="{9AC041BA-4E56-114C-A10B-C89A72B445FD}"/>
              </a:ext>
            </a:extLst>
          </p:cNvPr>
          <p:cNvGrpSpPr/>
          <p:nvPr/>
        </p:nvGrpSpPr>
        <p:grpSpPr>
          <a:xfrm>
            <a:off x="1903313" y="4109165"/>
            <a:ext cx="1257452" cy="286824"/>
            <a:chOff x="3128876" y="457775"/>
            <a:chExt cx="1432326" cy="459868"/>
          </a:xfrm>
        </p:grpSpPr>
        <p:sp>
          <p:nvSpPr>
            <p:cNvPr id="346" name="Rounded Rectangle 345">
              <a:extLst>
                <a:ext uri="{FF2B5EF4-FFF2-40B4-BE49-F238E27FC236}">
                  <a16:creationId xmlns:a16="http://schemas.microsoft.com/office/drawing/2014/main" id="{3203E766-79AA-5C46-8089-29917954888A}"/>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TextBox 346">
              <a:extLst>
                <a:ext uri="{FF2B5EF4-FFF2-40B4-BE49-F238E27FC236}">
                  <a16:creationId xmlns:a16="http://schemas.microsoft.com/office/drawing/2014/main" id="{BEFEA1C3-120C-DE4E-8293-55C57A6E3ED3}"/>
                </a:ext>
              </a:extLst>
            </p:cNvPr>
            <p:cNvSpPr txBox="1"/>
            <p:nvPr/>
          </p:nvSpPr>
          <p:spPr>
            <a:xfrm>
              <a:off x="3278378" y="457775"/>
              <a:ext cx="1142401"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OpenFlow</a:t>
              </a:r>
            </a:p>
          </p:txBody>
        </p:sp>
      </p:grpSp>
      <p:grpSp>
        <p:nvGrpSpPr>
          <p:cNvPr id="348" name="Group 347">
            <a:extLst>
              <a:ext uri="{FF2B5EF4-FFF2-40B4-BE49-F238E27FC236}">
                <a16:creationId xmlns:a16="http://schemas.microsoft.com/office/drawing/2014/main" id="{8AF280CF-E1A1-AB42-9FF4-B37E4883A9E7}"/>
              </a:ext>
            </a:extLst>
          </p:cNvPr>
          <p:cNvGrpSpPr/>
          <p:nvPr/>
        </p:nvGrpSpPr>
        <p:grpSpPr>
          <a:xfrm>
            <a:off x="3772545" y="4113948"/>
            <a:ext cx="1244650" cy="307410"/>
            <a:chOff x="3128876" y="457817"/>
            <a:chExt cx="1432326" cy="459826"/>
          </a:xfrm>
        </p:grpSpPr>
        <p:sp>
          <p:nvSpPr>
            <p:cNvPr id="349" name="Rounded Rectangle 348">
              <a:extLst>
                <a:ext uri="{FF2B5EF4-FFF2-40B4-BE49-F238E27FC236}">
                  <a16:creationId xmlns:a16="http://schemas.microsoft.com/office/drawing/2014/main" id="{24A7F498-3B8E-B44A-9994-2A592D6CBD54}"/>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TextBox 349">
              <a:extLst>
                <a:ext uri="{FF2B5EF4-FFF2-40B4-BE49-F238E27FC236}">
                  <a16:creationId xmlns:a16="http://schemas.microsoft.com/office/drawing/2014/main" id="{0CD76FBA-C002-924A-A27E-4000B9B46A3F}"/>
                </a:ext>
              </a:extLst>
            </p:cNvPr>
            <p:cNvSpPr txBox="1"/>
            <p:nvPr/>
          </p:nvSpPr>
          <p:spPr>
            <a:xfrm>
              <a:off x="3446730" y="484746"/>
              <a:ext cx="805702" cy="29922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SNMP</a:t>
              </a:r>
            </a:p>
          </p:txBody>
        </p:sp>
      </p:grpSp>
      <p:sp>
        <p:nvSpPr>
          <p:cNvPr id="351" name="TextBox 350">
            <a:extLst>
              <a:ext uri="{FF2B5EF4-FFF2-40B4-BE49-F238E27FC236}">
                <a16:creationId xmlns:a16="http://schemas.microsoft.com/office/drawing/2014/main" id="{DF810222-B66A-6647-AF73-EAEA8633E33C}"/>
              </a:ext>
            </a:extLst>
          </p:cNvPr>
          <p:cNvSpPr txBox="1"/>
          <p:nvPr/>
        </p:nvSpPr>
        <p:spPr>
          <a:xfrm>
            <a:off x="3155302" y="3783967"/>
            <a:ext cx="595035" cy="584776"/>
          </a:xfrm>
          <a:prstGeom prst="rect">
            <a:avLst/>
          </a:prstGeom>
          <a:noFill/>
        </p:spPr>
        <p:txBody>
          <a:bodyPr wrap="non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sp>
        <p:nvSpPr>
          <p:cNvPr id="352" name="Rounded Rectangle 351">
            <a:extLst>
              <a:ext uri="{FF2B5EF4-FFF2-40B4-BE49-F238E27FC236}">
                <a16:creationId xmlns:a16="http://schemas.microsoft.com/office/drawing/2014/main" id="{7A53E111-B2D7-164C-A257-1817B32657FD}"/>
              </a:ext>
            </a:extLst>
          </p:cNvPr>
          <p:cNvSpPr/>
          <p:nvPr/>
        </p:nvSpPr>
        <p:spPr>
          <a:xfrm>
            <a:off x="1267885" y="2086297"/>
            <a:ext cx="4211053" cy="574748"/>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352">
            <a:extLst>
              <a:ext uri="{FF2B5EF4-FFF2-40B4-BE49-F238E27FC236}">
                <a16:creationId xmlns:a16="http://schemas.microsoft.com/office/drawing/2014/main" id="{DE1E488E-DB00-8741-AD76-181DDF5D1007}"/>
              </a:ext>
            </a:extLst>
          </p:cNvPr>
          <p:cNvGrpSpPr/>
          <p:nvPr/>
        </p:nvGrpSpPr>
        <p:grpSpPr>
          <a:xfrm>
            <a:off x="1313282" y="2123346"/>
            <a:ext cx="1080377" cy="504412"/>
            <a:chOff x="3034225" y="436756"/>
            <a:chExt cx="1526977" cy="504412"/>
          </a:xfrm>
        </p:grpSpPr>
        <p:sp>
          <p:nvSpPr>
            <p:cNvPr id="354" name="Rounded Rectangle 353">
              <a:extLst>
                <a:ext uri="{FF2B5EF4-FFF2-40B4-BE49-F238E27FC236}">
                  <a16:creationId xmlns:a16="http://schemas.microsoft.com/office/drawing/2014/main" id="{98A13ABA-9455-A942-B524-6D0883B28B57}"/>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TextBox 354">
              <a:extLst>
                <a:ext uri="{FF2B5EF4-FFF2-40B4-BE49-F238E27FC236}">
                  <a16:creationId xmlns:a16="http://schemas.microsoft.com/office/drawing/2014/main" id="{9E5F4888-C152-6048-B38F-5BC74A5A16D9}"/>
                </a:ext>
              </a:extLst>
            </p:cNvPr>
            <p:cNvSpPr txBox="1"/>
            <p:nvPr/>
          </p:nvSpPr>
          <p:spPr>
            <a:xfrm>
              <a:off x="3034225" y="436756"/>
              <a:ext cx="1461287" cy="504412"/>
            </a:xfrm>
            <a:prstGeom prst="rect">
              <a:avLst/>
            </a:prstGeom>
            <a:noFill/>
          </p:spPr>
          <p:txBody>
            <a:bodyPr wrap="squar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network graph</a:t>
              </a:r>
            </a:p>
          </p:txBody>
        </p:sp>
      </p:grpSp>
      <p:grpSp>
        <p:nvGrpSpPr>
          <p:cNvPr id="356" name="Group 355">
            <a:extLst>
              <a:ext uri="{FF2B5EF4-FFF2-40B4-BE49-F238E27FC236}">
                <a16:creationId xmlns:a16="http://schemas.microsoft.com/office/drawing/2014/main" id="{E40FDC48-BF32-B04B-8DBD-D61CF18EF743}"/>
              </a:ext>
            </a:extLst>
          </p:cNvPr>
          <p:cNvGrpSpPr/>
          <p:nvPr/>
        </p:nvGrpSpPr>
        <p:grpSpPr>
          <a:xfrm>
            <a:off x="4335616" y="2144194"/>
            <a:ext cx="1033900" cy="459826"/>
            <a:chOff x="3103238" y="457817"/>
            <a:chExt cx="1461287" cy="459826"/>
          </a:xfrm>
        </p:grpSpPr>
        <p:sp>
          <p:nvSpPr>
            <p:cNvPr id="357" name="Rounded Rectangle 356">
              <a:extLst>
                <a:ext uri="{FF2B5EF4-FFF2-40B4-BE49-F238E27FC236}">
                  <a16:creationId xmlns:a16="http://schemas.microsoft.com/office/drawing/2014/main" id="{9DB16644-5102-554D-99C0-889DCE0F0D2B}"/>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8" name="TextBox 357">
              <a:extLst>
                <a:ext uri="{FF2B5EF4-FFF2-40B4-BE49-F238E27FC236}">
                  <a16:creationId xmlns:a16="http://schemas.microsoft.com/office/drawing/2014/main" id="{2A90B65C-4C25-C144-B2DD-D173E975D024}"/>
                </a:ext>
              </a:extLst>
            </p:cNvPr>
            <p:cNvSpPr txBox="1"/>
            <p:nvPr/>
          </p:nvSpPr>
          <p:spPr>
            <a:xfrm>
              <a:off x="3103238" y="553253"/>
              <a:ext cx="1461287" cy="299227"/>
            </a:xfrm>
            <a:prstGeom prst="rect">
              <a:avLst/>
            </a:prstGeom>
            <a:noFill/>
          </p:spPr>
          <p:txBody>
            <a:bodyPr wrap="squar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intent</a:t>
              </a:r>
            </a:p>
          </p:txBody>
        </p:sp>
      </p:grpSp>
      <p:grpSp>
        <p:nvGrpSpPr>
          <p:cNvPr id="359" name="Group 358">
            <a:extLst>
              <a:ext uri="{FF2B5EF4-FFF2-40B4-BE49-F238E27FC236}">
                <a16:creationId xmlns:a16="http://schemas.microsoft.com/office/drawing/2014/main" id="{4DDA363C-D004-AB4D-9D62-44DAC7279759}"/>
              </a:ext>
            </a:extLst>
          </p:cNvPr>
          <p:cNvGrpSpPr/>
          <p:nvPr/>
        </p:nvGrpSpPr>
        <p:grpSpPr>
          <a:xfrm>
            <a:off x="2796533" y="2139558"/>
            <a:ext cx="1033900" cy="504412"/>
            <a:chOff x="3128334" y="454512"/>
            <a:chExt cx="1461287" cy="504412"/>
          </a:xfrm>
        </p:grpSpPr>
        <p:sp>
          <p:nvSpPr>
            <p:cNvPr id="360" name="Rounded Rectangle 359">
              <a:extLst>
                <a:ext uri="{FF2B5EF4-FFF2-40B4-BE49-F238E27FC236}">
                  <a16:creationId xmlns:a16="http://schemas.microsoft.com/office/drawing/2014/main" id="{59AAEC82-22A5-1A44-925D-3607D0F39D69}"/>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TextBox 360">
              <a:extLst>
                <a:ext uri="{FF2B5EF4-FFF2-40B4-BE49-F238E27FC236}">
                  <a16:creationId xmlns:a16="http://schemas.microsoft.com/office/drawing/2014/main" id="{20C049F2-C1CA-DF4D-AA67-194E1C4F4CC3}"/>
                </a:ext>
              </a:extLst>
            </p:cNvPr>
            <p:cNvSpPr txBox="1"/>
            <p:nvPr/>
          </p:nvSpPr>
          <p:spPr>
            <a:xfrm>
              <a:off x="3128334" y="454512"/>
              <a:ext cx="1461287" cy="504412"/>
            </a:xfrm>
            <a:prstGeom prst="rect">
              <a:avLst/>
            </a:prstGeom>
            <a:noFill/>
          </p:spPr>
          <p:txBody>
            <a:bodyPr wrap="squar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RESTful</a:t>
              </a:r>
            </a:p>
            <a:p>
              <a:pPr marL="0" marR="0" lvl="0" indent="0" algn="ctr" defTabSz="914400" eaLnBrk="0" fontAlgn="base" latinLnBrk="0" hangingPunct="0">
                <a:lnSpc>
                  <a:spcPts val="16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API</a:t>
              </a:r>
            </a:p>
          </p:txBody>
        </p:sp>
      </p:grpSp>
      <p:sp>
        <p:nvSpPr>
          <p:cNvPr id="362" name="TextBox 361">
            <a:extLst>
              <a:ext uri="{FF2B5EF4-FFF2-40B4-BE49-F238E27FC236}">
                <a16:creationId xmlns:a16="http://schemas.microsoft.com/office/drawing/2014/main" id="{D3A9C18D-A188-6A48-9CCB-C7A54C894F1D}"/>
              </a:ext>
            </a:extLst>
          </p:cNvPr>
          <p:cNvSpPr txBox="1"/>
          <p:nvPr/>
        </p:nvSpPr>
        <p:spPr>
          <a:xfrm>
            <a:off x="3833899" y="1945433"/>
            <a:ext cx="627904" cy="584776"/>
          </a:xfrm>
          <a:prstGeom prst="rect">
            <a:avLst/>
          </a:prstGeom>
          <a:noFill/>
        </p:spPr>
        <p:txBody>
          <a:bodyPr wrap="none" rtlCol="0">
            <a:spAutoFit/>
          </a:bodyPr>
          <a:lstStyle/>
          <a:p>
            <a:pPr eaLnBrk="0" fontAlgn="base" hangingPunct="0">
              <a:spcBef>
                <a:spcPct val="0"/>
              </a:spcBef>
              <a:spcAft>
                <a:spcPct val="0"/>
              </a:spcAft>
            </a:pPr>
            <a:r>
              <a:rPr lang="en-US" sz="3200" dirty="0">
                <a:solidFill>
                  <a:srgbClr val="00CC99">
                    <a:lumMod val="60000"/>
                    <a:lumOff val="40000"/>
                  </a:srgbClr>
                </a:solidFill>
                <a:latin typeface="Arial" charset="0"/>
                <a:ea typeface="ＭＳ Ｐゴシック" charset="0"/>
              </a:rPr>
              <a:t>…  </a:t>
            </a:r>
          </a:p>
        </p:txBody>
      </p:sp>
      <p:cxnSp>
        <p:nvCxnSpPr>
          <p:cNvPr id="363" name="Straight Connector 362">
            <a:extLst>
              <a:ext uri="{FF2B5EF4-FFF2-40B4-BE49-F238E27FC236}">
                <a16:creationId xmlns:a16="http://schemas.microsoft.com/office/drawing/2014/main" id="{1A4CD936-7BB9-DA49-90F7-EC6321F19D96}"/>
              </a:ext>
            </a:extLst>
          </p:cNvPr>
          <p:cNvCxnSpPr/>
          <p:nvPr/>
        </p:nvCxnSpPr>
        <p:spPr bwMode="auto">
          <a:xfrm flipV="1">
            <a:off x="1348096" y="1912530"/>
            <a:ext cx="4117474" cy="1"/>
          </a:xfrm>
          <a:prstGeom prst="line">
            <a:avLst/>
          </a:prstGeom>
          <a:solidFill>
            <a:srgbClr val="00CC99"/>
          </a:solidFill>
          <a:ln w="19050" cap="flat" cmpd="sng" algn="ctr">
            <a:solidFill>
              <a:srgbClr val="000000"/>
            </a:solidFill>
            <a:prstDash val="dash"/>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64" name="Freeform 2">
            <a:extLst>
              <a:ext uri="{FF2B5EF4-FFF2-40B4-BE49-F238E27FC236}">
                <a16:creationId xmlns:a16="http://schemas.microsoft.com/office/drawing/2014/main" id="{D9FEE928-6718-BA41-9C6C-C313FC8AC356}"/>
              </a:ext>
            </a:extLst>
          </p:cNvPr>
          <p:cNvSpPr>
            <a:spLocks/>
          </p:cNvSpPr>
          <p:nvPr/>
        </p:nvSpPr>
        <p:spPr bwMode="auto">
          <a:xfrm>
            <a:off x="1335792" y="5057443"/>
            <a:ext cx="4057421" cy="1393030"/>
          </a:xfrm>
          <a:custGeom>
            <a:avLst/>
            <a:gdLst>
              <a:gd name="T0" fmla="*/ 6 w 1794"/>
              <a:gd name="T1" fmla="*/ 483 h 933"/>
              <a:gd name="T2" fmla="*/ 108 w 1794"/>
              <a:gd name="T3" fmla="*/ 125 h 933"/>
              <a:gd name="T4" fmla="*/ 559 w 1794"/>
              <a:gd name="T5" fmla="*/ 100 h 933"/>
              <a:gd name="T6" fmla="*/ 1128 w 1794"/>
              <a:gd name="T7" fmla="*/ 29 h 933"/>
              <a:gd name="T8" fmla="*/ 1716 w 1794"/>
              <a:gd name="T9" fmla="*/ 275 h 933"/>
              <a:gd name="T10" fmla="*/ 1596 w 1794"/>
              <a:gd name="T11" fmla="*/ 827 h 933"/>
              <a:gd name="T12" fmla="*/ 1380 w 1794"/>
              <a:gd name="T13" fmla="*/ 911 h 933"/>
              <a:gd name="T14" fmla="*/ 840 w 1794"/>
              <a:gd name="T15" fmla="*/ 929 h 933"/>
              <a:gd name="T16" fmla="*/ 414 w 1794"/>
              <a:gd name="T17" fmla="*/ 911 h 933"/>
              <a:gd name="T18" fmla="*/ 143 w 1794"/>
              <a:gd name="T19" fmla="*/ 832 h 933"/>
              <a:gd name="T20" fmla="*/ 6 w 1794"/>
              <a:gd name="T21" fmla="*/ 483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cs typeface="ＭＳ Ｐゴシック" charset="0"/>
            </a:endParaRPr>
          </a:p>
        </p:txBody>
      </p:sp>
      <p:cxnSp>
        <p:nvCxnSpPr>
          <p:cNvPr id="366" name="Straight Connector 365">
            <a:extLst>
              <a:ext uri="{FF2B5EF4-FFF2-40B4-BE49-F238E27FC236}">
                <a16:creationId xmlns:a16="http://schemas.microsoft.com/office/drawing/2014/main" id="{0A3E7D89-360D-EB45-9252-C3E555C87095}"/>
              </a:ext>
            </a:extLst>
          </p:cNvPr>
          <p:cNvCxnSpPr/>
          <p:nvPr/>
        </p:nvCxnSpPr>
        <p:spPr bwMode="auto">
          <a:xfrm>
            <a:off x="2408645" y="5746872"/>
            <a:ext cx="1651340" cy="138604"/>
          </a:xfrm>
          <a:prstGeom prst="line">
            <a:avLst/>
          </a:prstGeom>
          <a:solidFill>
            <a:srgbClr val="00CC99"/>
          </a:solidFill>
          <a:ln w="9525" cap="flat" cmpd="sng" algn="ctr">
            <a:solidFill>
              <a:srgbClr val="FFFFFF">
                <a:lumMod val="50000"/>
              </a:srgbClr>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67" name="Straight Connector 366">
            <a:extLst>
              <a:ext uri="{FF2B5EF4-FFF2-40B4-BE49-F238E27FC236}">
                <a16:creationId xmlns:a16="http://schemas.microsoft.com/office/drawing/2014/main" id="{9583D0EA-64B5-0042-BD81-C740B20D5AE4}"/>
              </a:ext>
            </a:extLst>
          </p:cNvPr>
          <p:cNvCxnSpPr>
            <a:endCxn id="429" idx="1"/>
          </p:cNvCxnSpPr>
          <p:nvPr/>
        </p:nvCxnSpPr>
        <p:spPr bwMode="auto">
          <a:xfrm>
            <a:off x="2418861" y="5803538"/>
            <a:ext cx="318002" cy="387552"/>
          </a:xfrm>
          <a:prstGeom prst="line">
            <a:avLst/>
          </a:prstGeom>
          <a:solidFill>
            <a:srgbClr val="00CC99"/>
          </a:solidFill>
          <a:ln w="9525" cap="flat" cmpd="sng" algn="ctr">
            <a:solidFill>
              <a:srgbClr val="FFFFFF">
                <a:lumMod val="50000"/>
              </a:srgbClr>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68" name="Straight Connector 367">
            <a:extLst>
              <a:ext uri="{FF2B5EF4-FFF2-40B4-BE49-F238E27FC236}">
                <a16:creationId xmlns:a16="http://schemas.microsoft.com/office/drawing/2014/main" id="{0F05C6A0-5516-BC46-901A-CA7728C924B1}"/>
              </a:ext>
            </a:extLst>
          </p:cNvPr>
          <p:cNvCxnSpPr>
            <a:stCxn id="415" idx="3"/>
          </p:cNvCxnSpPr>
          <p:nvPr/>
        </p:nvCxnSpPr>
        <p:spPr bwMode="auto">
          <a:xfrm>
            <a:off x="3720713" y="5436854"/>
            <a:ext cx="333142" cy="421301"/>
          </a:xfrm>
          <a:prstGeom prst="line">
            <a:avLst/>
          </a:prstGeom>
          <a:solidFill>
            <a:srgbClr val="00CC99"/>
          </a:solidFill>
          <a:ln w="9525" cap="flat" cmpd="sng" algn="ctr">
            <a:solidFill>
              <a:srgbClr val="FFFFFF">
                <a:lumMod val="50000"/>
              </a:srgbClr>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69" name="Straight Connector 368">
            <a:extLst>
              <a:ext uri="{FF2B5EF4-FFF2-40B4-BE49-F238E27FC236}">
                <a16:creationId xmlns:a16="http://schemas.microsoft.com/office/drawing/2014/main" id="{37AC2CE6-5A12-0444-986F-EE08319CD185}"/>
              </a:ext>
            </a:extLst>
          </p:cNvPr>
          <p:cNvCxnSpPr/>
          <p:nvPr/>
        </p:nvCxnSpPr>
        <p:spPr bwMode="auto">
          <a:xfrm flipV="1">
            <a:off x="3198290" y="5944167"/>
            <a:ext cx="861695" cy="275422"/>
          </a:xfrm>
          <a:prstGeom prst="line">
            <a:avLst/>
          </a:prstGeom>
          <a:solidFill>
            <a:srgbClr val="00CC99"/>
          </a:solidFill>
          <a:ln w="9525" cap="flat" cmpd="sng" algn="ctr">
            <a:solidFill>
              <a:srgbClr val="FFFFFF">
                <a:lumMod val="50000"/>
              </a:srgbClr>
            </a:solidFill>
            <a:prstDash val="solid"/>
            <a:round/>
            <a:headEnd type="none" w="med" len="med"/>
            <a:tailEnd type="none" w="med" len="me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393" name="Oval 392">
            <a:extLst>
              <a:ext uri="{FF2B5EF4-FFF2-40B4-BE49-F238E27FC236}">
                <a16:creationId xmlns:a16="http://schemas.microsoft.com/office/drawing/2014/main" id="{F2D3F4DC-8BE9-C14E-910F-F66395DBEAA7}"/>
              </a:ext>
            </a:extLst>
          </p:cNvPr>
          <p:cNvSpPr/>
          <p:nvPr/>
        </p:nvSpPr>
        <p:spPr>
          <a:xfrm rot="5400000">
            <a:off x="2797134" y="407053"/>
            <a:ext cx="631007" cy="2235263"/>
          </a:xfrm>
          <a:prstGeom prst="ellipse">
            <a:avLst/>
          </a:prstGeom>
          <a:solidFill>
            <a:schemeClr val="accent6">
              <a:lumMod val="20000"/>
              <a:lumOff val="80000"/>
            </a:schemeClr>
          </a:solidFill>
          <a:ln w="12700">
            <a:noFill/>
            <a:tailEnd type="arrow"/>
          </a:ln>
          <a:effectLst>
            <a:outerShdw blurRad="50800" dist="38100" dir="18900000" algn="bl" rotWithShape="0">
              <a:schemeClr val="accent6">
                <a:lumMod val="75000"/>
                <a:alpha val="40000"/>
              </a:scheme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94" name="TextBox 393">
            <a:extLst>
              <a:ext uri="{FF2B5EF4-FFF2-40B4-BE49-F238E27FC236}">
                <a16:creationId xmlns:a16="http://schemas.microsoft.com/office/drawing/2014/main" id="{1FF52C02-7BC1-5C4B-9901-8DEEC502937C}"/>
              </a:ext>
            </a:extLst>
          </p:cNvPr>
          <p:cNvSpPr txBox="1"/>
          <p:nvPr/>
        </p:nvSpPr>
        <p:spPr>
          <a:xfrm>
            <a:off x="2135351" y="1323574"/>
            <a:ext cx="1947456" cy="502702"/>
          </a:xfrm>
          <a:prstGeom prst="rect">
            <a:avLst/>
          </a:prstGeom>
          <a:noFill/>
        </p:spPr>
        <p:txBody>
          <a:bodyPr wrap="none" rtlCol="0">
            <a:spAutoFit/>
          </a:bodyPr>
          <a:lstStyle/>
          <a:p>
            <a:pPr algn="ctr" eaLnBrk="0" fontAlgn="base" hangingPunct="0">
              <a:lnSpc>
                <a:spcPts val="1600"/>
              </a:lnSpc>
              <a:spcBef>
                <a:spcPct val="0"/>
              </a:spcBef>
              <a:spcAft>
                <a:spcPct val="0"/>
              </a:spcAft>
            </a:pPr>
            <a:r>
              <a:rPr lang="en-US" sz="1600" dirty="0">
                <a:solidFill>
                  <a:srgbClr val="000000"/>
                </a:solidFill>
                <a:latin typeface="Arial"/>
                <a:ea typeface="ＭＳ Ｐゴシック" charset="0"/>
                <a:cs typeface="Arial"/>
              </a:rPr>
              <a:t>Dijkstra’s link-state </a:t>
            </a:r>
          </a:p>
          <a:p>
            <a:pPr algn="ctr" eaLnBrk="0" fontAlgn="base" hangingPunct="0">
              <a:lnSpc>
                <a:spcPts val="1600"/>
              </a:lnSpc>
              <a:spcBef>
                <a:spcPct val="0"/>
              </a:spcBef>
              <a:spcAft>
                <a:spcPct val="0"/>
              </a:spcAft>
            </a:pPr>
            <a:r>
              <a:rPr lang="en-US" sz="1600" dirty="0">
                <a:solidFill>
                  <a:srgbClr val="000000"/>
                </a:solidFill>
                <a:latin typeface="Arial"/>
                <a:ea typeface="ＭＳ Ｐゴシック" charset="0"/>
                <a:cs typeface="Arial"/>
              </a:rPr>
              <a:t>routing</a:t>
            </a:r>
          </a:p>
        </p:txBody>
      </p:sp>
      <p:grpSp>
        <p:nvGrpSpPr>
          <p:cNvPr id="395" name="Group 394">
            <a:extLst>
              <a:ext uri="{FF2B5EF4-FFF2-40B4-BE49-F238E27FC236}">
                <a16:creationId xmlns:a16="http://schemas.microsoft.com/office/drawing/2014/main" id="{3283CCE9-8CB6-8949-A9E8-23B833E8424F}"/>
              </a:ext>
            </a:extLst>
          </p:cNvPr>
          <p:cNvGrpSpPr/>
          <p:nvPr/>
        </p:nvGrpSpPr>
        <p:grpSpPr>
          <a:xfrm>
            <a:off x="1748590" y="5523964"/>
            <a:ext cx="687402" cy="470408"/>
            <a:chOff x="1736090" y="2893762"/>
            <a:chExt cx="565150" cy="340093"/>
          </a:xfrm>
        </p:grpSpPr>
        <p:grpSp>
          <p:nvGrpSpPr>
            <p:cNvPr id="396" name="Group 327">
              <a:extLst>
                <a:ext uri="{FF2B5EF4-FFF2-40B4-BE49-F238E27FC236}">
                  <a16:creationId xmlns:a16="http://schemas.microsoft.com/office/drawing/2014/main" id="{0A1998BC-6377-8E45-9B2B-8FE80CE09350}"/>
                </a:ext>
              </a:extLst>
            </p:cNvPr>
            <p:cNvGrpSpPr>
              <a:grpSpLocks/>
            </p:cNvGrpSpPr>
            <p:nvPr/>
          </p:nvGrpSpPr>
          <p:grpSpPr bwMode="auto">
            <a:xfrm>
              <a:off x="1736090" y="2893762"/>
              <a:ext cx="565150" cy="292100"/>
              <a:chOff x="1871277" y="1576300"/>
              <a:chExt cx="1128371" cy="437861"/>
            </a:xfrm>
          </p:grpSpPr>
          <p:sp>
            <p:nvSpPr>
              <p:cNvPr id="400" name="Oval 399">
                <a:extLst>
                  <a:ext uri="{FF2B5EF4-FFF2-40B4-BE49-F238E27FC236}">
                    <a16:creationId xmlns:a16="http://schemas.microsoft.com/office/drawing/2014/main" id="{BB1B85D3-D01B-A041-93EE-FAB34FB8179A}"/>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01" name="Rectangle 400">
                <a:extLst>
                  <a:ext uri="{FF2B5EF4-FFF2-40B4-BE49-F238E27FC236}">
                    <a16:creationId xmlns:a16="http://schemas.microsoft.com/office/drawing/2014/main" id="{F1DCDAB1-5AC7-A342-A0A8-F8590A65D091}"/>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Oval 401">
                <a:extLst>
                  <a:ext uri="{FF2B5EF4-FFF2-40B4-BE49-F238E27FC236}">
                    <a16:creationId xmlns:a16="http://schemas.microsoft.com/office/drawing/2014/main" id="{364EE120-3A52-AC47-A765-DBFBE82B6044}"/>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03" name="Freeform 402">
                <a:extLst>
                  <a:ext uri="{FF2B5EF4-FFF2-40B4-BE49-F238E27FC236}">
                    <a16:creationId xmlns:a16="http://schemas.microsoft.com/office/drawing/2014/main" id="{0F7E9595-A4D4-9943-A2EE-06309FBD4155}"/>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4" name="Freeform 403">
                <a:extLst>
                  <a:ext uri="{FF2B5EF4-FFF2-40B4-BE49-F238E27FC236}">
                    <a16:creationId xmlns:a16="http://schemas.microsoft.com/office/drawing/2014/main" id="{27FC021A-5D6B-D44C-BE45-9A0B3E244E16}"/>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5" name="Freeform 404">
                <a:extLst>
                  <a:ext uri="{FF2B5EF4-FFF2-40B4-BE49-F238E27FC236}">
                    <a16:creationId xmlns:a16="http://schemas.microsoft.com/office/drawing/2014/main" id="{9CFC2A2E-5A8E-6D41-8416-E8B2C50779BB}"/>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6" name="Freeform 405">
                <a:extLst>
                  <a:ext uri="{FF2B5EF4-FFF2-40B4-BE49-F238E27FC236}">
                    <a16:creationId xmlns:a16="http://schemas.microsoft.com/office/drawing/2014/main" id="{04026D95-DA4A-F347-A7FF-424B9B469AB4}"/>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07" name="Straight Connector 406">
                <a:extLst>
                  <a:ext uri="{FF2B5EF4-FFF2-40B4-BE49-F238E27FC236}">
                    <a16:creationId xmlns:a16="http://schemas.microsoft.com/office/drawing/2014/main" id="{9D59DF6F-A7C9-6242-8CB4-771105A9C5D6}"/>
                  </a:ext>
                </a:extLst>
              </p:cNvPr>
              <p:cNvCxnSpPr>
                <a:endCxn id="402"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08" name="Straight Connector 407">
                <a:extLst>
                  <a:ext uri="{FF2B5EF4-FFF2-40B4-BE49-F238E27FC236}">
                    <a16:creationId xmlns:a16="http://schemas.microsoft.com/office/drawing/2014/main" id="{A22BF780-EF6F-7948-A466-B756EA5EADA3}"/>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397" name="Group 396">
              <a:extLst>
                <a:ext uri="{FF2B5EF4-FFF2-40B4-BE49-F238E27FC236}">
                  <a16:creationId xmlns:a16="http://schemas.microsoft.com/office/drawing/2014/main" id="{37FD8073-5589-3940-BA2A-2C9406219C6F}"/>
                </a:ext>
              </a:extLst>
            </p:cNvPr>
            <p:cNvGrpSpPr/>
            <p:nvPr/>
          </p:nvGrpSpPr>
          <p:grpSpPr>
            <a:xfrm>
              <a:off x="1828502" y="2944584"/>
              <a:ext cx="374530" cy="289271"/>
              <a:chOff x="725185" y="1779875"/>
              <a:chExt cx="374530" cy="289271"/>
            </a:xfrm>
          </p:grpSpPr>
          <p:sp>
            <p:nvSpPr>
              <p:cNvPr id="398" name="Oval 397">
                <a:extLst>
                  <a:ext uri="{FF2B5EF4-FFF2-40B4-BE49-F238E27FC236}">
                    <a16:creationId xmlns:a16="http://schemas.microsoft.com/office/drawing/2014/main" id="{86A11B54-4339-BD4F-A52D-E772621B01BB}"/>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9" name="TextBox 398">
                <a:extLst>
                  <a:ext uri="{FF2B5EF4-FFF2-40B4-BE49-F238E27FC236}">
                    <a16:creationId xmlns:a16="http://schemas.microsoft.com/office/drawing/2014/main" id="{AD15C9A1-58C1-6D4D-A5E6-F245674F5399}"/>
                  </a:ext>
                </a:extLst>
              </p:cNvPr>
              <p:cNvSpPr txBox="1"/>
              <p:nvPr/>
            </p:nvSpPr>
            <p:spPr>
              <a:xfrm>
                <a:off x="725185" y="1779875"/>
                <a:ext cx="374530" cy="289271"/>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s1</a:t>
                </a:r>
              </a:p>
            </p:txBody>
          </p:sp>
        </p:grpSp>
      </p:grpSp>
      <p:grpSp>
        <p:nvGrpSpPr>
          <p:cNvPr id="409" name="Group 408">
            <a:extLst>
              <a:ext uri="{FF2B5EF4-FFF2-40B4-BE49-F238E27FC236}">
                <a16:creationId xmlns:a16="http://schemas.microsoft.com/office/drawing/2014/main" id="{65CE0717-7A43-6447-982B-2A6BF5776D66}"/>
              </a:ext>
            </a:extLst>
          </p:cNvPr>
          <p:cNvGrpSpPr/>
          <p:nvPr/>
        </p:nvGrpSpPr>
        <p:grpSpPr>
          <a:xfrm>
            <a:off x="3033311" y="5232644"/>
            <a:ext cx="687402" cy="470406"/>
            <a:chOff x="1736090" y="2893762"/>
            <a:chExt cx="565150" cy="340091"/>
          </a:xfrm>
        </p:grpSpPr>
        <p:grpSp>
          <p:nvGrpSpPr>
            <p:cNvPr id="410" name="Group 327">
              <a:extLst>
                <a:ext uri="{FF2B5EF4-FFF2-40B4-BE49-F238E27FC236}">
                  <a16:creationId xmlns:a16="http://schemas.microsoft.com/office/drawing/2014/main" id="{88AF1197-A59E-F341-9C2F-D7BB75696E03}"/>
                </a:ext>
              </a:extLst>
            </p:cNvPr>
            <p:cNvGrpSpPr>
              <a:grpSpLocks/>
            </p:cNvGrpSpPr>
            <p:nvPr/>
          </p:nvGrpSpPr>
          <p:grpSpPr bwMode="auto">
            <a:xfrm>
              <a:off x="1736090" y="2893762"/>
              <a:ext cx="565150" cy="292100"/>
              <a:chOff x="1871277" y="1576300"/>
              <a:chExt cx="1128371" cy="437861"/>
            </a:xfrm>
          </p:grpSpPr>
          <p:sp>
            <p:nvSpPr>
              <p:cNvPr id="414" name="Oval 413">
                <a:extLst>
                  <a:ext uri="{FF2B5EF4-FFF2-40B4-BE49-F238E27FC236}">
                    <a16:creationId xmlns:a16="http://schemas.microsoft.com/office/drawing/2014/main" id="{1514A7C7-412D-CB40-95FD-A73F84446469}"/>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15" name="Rectangle 414">
                <a:extLst>
                  <a:ext uri="{FF2B5EF4-FFF2-40B4-BE49-F238E27FC236}">
                    <a16:creationId xmlns:a16="http://schemas.microsoft.com/office/drawing/2014/main" id="{4EC25DBB-C079-B044-90B4-D4608AAEB2F9}"/>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6" name="Oval 415">
                <a:extLst>
                  <a:ext uri="{FF2B5EF4-FFF2-40B4-BE49-F238E27FC236}">
                    <a16:creationId xmlns:a16="http://schemas.microsoft.com/office/drawing/2014/main" id="{E0B0DE30-BB65-BC4A-A519-ABE38833F5C9}"/>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17" name="Freeform 416">
                <a:extLst>
                  <a:ext uri="{FF2B5EF4-FFF2-40B4-BE49-F238E27FC236}">
                    <a16:creationId xmlns:a16="http://schemas.microsoft.com/office/drawing/2014/main" id="{5D73B332-8201-9845-83B3-7991D1D29848}"/>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8" name="Freeform 417">
                <a:extLst>
                  <a:ext uri="{FF2B5EF4-FFF2-40B4-BE49-F238E27FC236}">
                    <a16:creationId xmlns:a16="http://schemas.microsoft.com/office/drawing/2014/main" id="{874F3D24-C6D1-0242-9071-675EAE55CF17}"/>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9" name="Freeform 418">
                <a:extLst>
                  <a:ext uri="{FF2B5EF4-FFF2-40B4-BE49-F238E27FC236}">
                    <a16:creationId xmlns:a16="http://schemas.microsoft.com/office/drawing/2014/main" id="{CC4308C1-A1A7-AB4B-AE6B-92E38956E380}"/>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0" name="Freeform 419">
                <a:extLst>
                  <a:ext uri="{FF2B5EF4-FFF2-40B4-BE49-F238E27FC236}">
                    <a16:creationId xmlns:a16="http://schemas.microsoft.com/office/drawing/2014/main" id="{24C8152F-6350-2844-826D-CCECEC749FCC}"/>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1" name="Straight Connector 420">
                <a:extLst>
                  <a:ext uri="{FF2B5EF4-FFF2-40B4-BE49-F238E27FC236}">
                    <a16:creationId xmlns:a16="http://schemas.microsoft.com/office/drawing/2014/main" id="{7AF20622-97B2-7746-9A48-1D87235CA032}"/>
                  </a:ext>
                </a:extLst>
              </p:cNvPr>
              <p:cNvCxnSpPr>
                <a:endCxn id="416"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22" name="Straight Connector 421">
                <a:extLst>
                  <a:ext uri="{FF2B5EF4-FFF2-40B4-BE49-F238E27FC236}">
                    <a16:creationId xmlns:a16="http://schemas.microsoft.com/office/drawing/2014/main" id="{1A56332A-BABA-0C44-9EA7-63E7AE314A39}"/>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11" name="Group 410">
              <a:extLst>
                <a:ext uri="{FF2B5EF4-FFF2-40B4-BE49-F238E27FC236}">
                  <a16:creationId xmlns:a16="http://schemas.microsoft.com/office/drawing/2014/main" id="{88585B74-A4A2-9240-A305-4B257FDDF9BB}"/>
                </a:ext>
              </a:extLst>
            </p:cNvPr>
            <p:cNvGrpSpPr/>
            <p:nvPr/>
          </p:nvGrpSpPr>
          <p:grpSpPr>
            <a:xfrm>
              <a:off x="1828502" y="2944584"/>
              <a:ext cx="374531" cy="289269"/>
              <a:chOff x="725185" y="1779875"/>
              <a:chExt cx="374531" cy="289269"/>
            </a:xfrm>
          </p:grpSpPr>
          <p:sp>
            <p:nvSpPr>
              <p:cNvPr id="412" name="Oval 411">
                <a:extLst>
                  <a:ext uri="{FF2B5EF4-FFF2-40B4-BE49-F238E27FC236}">
                    <a16:creationId xmlns:a16="http://schemas.microsoft.com/office/drawing/2014/main" id="{B715D4F7-EE1C-8243-B41D-D4E9D84A48C3}"/>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3" name="TextBox 412">
                <a:extLst>
                  <a:ext uri="{FF2B5EF4-FFF2-40B4-BE49-F238E27FC236}">
                    <a16:creationId xmlns:a16="http://schemas.microsoft.com/office/drawing/2014/main" id="{22A0E80F-D57D-4844-8977-0D000DE99B5D}"/>
                  </a:ext>
                </a:extLst>
              </p:cNvPr>
              <p:cNvSpPr txBox="1"/>
              <p:nvPr/>
            </p:nvSpPr>
            <p:spPr>
              <a:xfrm>
                <a:off x="725185" y="1779875"/>
                <a:ext cx="374531" cy="289269"/>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s2</a:t>
                </a:r>
              </a:p>
            </p:txBody>
          </p:sp>
        </p:grpSp>
      </p:grpSp>
      <p:grpSp>
        <p:nvGrpSpPr>
          <p:cNvPr id="423" name="Group 422">
            <a:extLst>
              <a:ext uri="{FF2B5EF4-FFF2-40B4-BE49-F238E27FC236}">
                <a16:creationId xmlns:a16="http://schemas.microsoft.com/office/drawing/2014/main" id="{D213BA70-EF35-D34A-BC9C-DFEBDCF60751}"/>
              </a:ext>
            </a:extLst>
          </p:cNvPr>
          <p:cNvGrpSpPr/>
          <p:nvPr/>
        </p:nvGrpSpPr>
        <p:grpSpPr>
          <a:xfrm>
            <a:off x="2736863" y="5986880"/>
            <a:ext cx="687402" cy="470406"/>
            <a:chOff x="1736090" y="2893762"/>
            <a:chExt cx="565150" cy="340091"/>
          </a:xfrm>
        </p:grpSpPr>
        <p:grpSp>
          <p:nvGrpSpPr>
            <p:cNvPr id="424" name="Group 327">
              <a:extLst>
                <a:ext uri="{FF2B5EF4-FFF2-40B4-BE49-F238E27FC236}">
                  <a16:creationId xmlns:a16="http://schemas.microsoft.com/office/drawing/2014/main" id="{59C9C19B-2D7B-5446-993D-684F106169C4}"/>
                </a:ext>
              </a:extLst>
            </p:cNvPr>
            <p:cNvGrpSpPr>
              <a:grpSpLocks/>
            </p:cNvGrpSpPr>
            <p:nvPr/>
          </p:nvGrpSpPr>
          <p:grpSpPr bwMode="auto">
            <a:xfrm>
              <a:off x="1736090" y="2893762"/>
              <a:ext cx="565150" cy="292100"/>
              <a:chOff x="1871277" y="1576300"/>
              <a:chExt cx="1128371" cy="437861"/>
            </a:xfrm>
          </p:grpSpPr>
          <p:sp>
            <p:nvSpPr>
              <p:cNvPr id="428" name="Oval 427">
                <a:extLst>
                  <a:ext uri="{FF2B5EF4-FFF2-40B4-BE49-F238E27FC236}">
                    <a16:creationId xmlns:a16="http://schemas.microsoft.com/office/drawing/2014/main" id="{40008AEE-3152-C849-906C-3CAF9DFF25CC}"/>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29" name="Rectangle 428">
                <a:extLst>
                  <a:ext uri="{FF2B5EF4-FFF2-40B4-BE49-F238E27FC236}">
                    <a16:creationId xmlns:a16="http://schemas.microsoft.com/office/drawing/2014/main" id="{111839D8-9177-6249-A367-46D180572BB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0" name="Oval 429">
                <a:extLst>
                  <a:ext uri="{FF2B5EF4-FFF2-40B4-BE49-F238E27FC236}">
                    <a16:creationId xmlns:a16="http://schemas.microsoft.com/office/drawing/2014/main" id="{1F1E42A9-4DE8-2641-85A4-A097587AE18A}"/>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31" name="Freeform 430">
                <a:extLst>
                  <a:ext uri="{FF2B5EF4-FFF2-40B4-BE49-F238E27FC236}">
                    <a16:creationId xmlns:a16="http://schemas.microsoft.com/office/drawing/2014/main" id="{98851B8A-DFDB-7446-ACF4-8D81FB5AA157}"/>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2" name="Freeform 431">
                <a:extLst>
                  <a:ext uri="{FF2B5EF4-FFF2-40B4-BE49-F238E27FC236}">
                    <a16:creationId xmlns:a16="http://schemas.microsoft.com/office/drawing/2014/main" id="{723991A2-A1E6-0D4F-9B5D-068A5496B054}"/>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3" name="Freeform 432">
                <a:extLst>
                  <a:ext uri="{FF2B5EF4-FFF2-40B4-BE49-F238E27FC236}">
                    <a16:creationId xmlns:a16="http://schemas.microsoft.com/office/drawing/2014/main" id="{7AACA8F0-9C63-A846-90C3-AAAB6E3910F1}"/>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34" name="Freeform 433">
                <a:extLst>
                  <a:ext uri="{FF2B5EF4-FFF2-40B4-BE49-F238E27FC236}">
                    <a16:creationId xmlns:a16="http://schemas.microsoft.com/office/drawing/2014/main" id="{5C925CD4-A1D8-4B4C-B630-EA0FF87CCF67}"/>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482CEABD-D59C-9146-B260-F80C556208AE}"/>
                  </a:ext>
                </a:extLst>
              </p:cNvPr>
              <p:cNvCxnSpPr>
                <a:endCxn id="430"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36" name="Straight Connector 435">
                <a:extLst>
                  <a:ext uri="{FF2B5EF4-FFF2-40B4-BE49-F238E27FC236}">
                    <a16:creationId xmlns:a16="http://schemas.microsoft.com/office/drawing/2014/main" id="{852B68BC-F922-3848-9565-4D2178DB93AA}"/>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25" name="Group 424">
              <a:extLst>
                <a:ext uri="{FF2B5EF4-FFF2-40B4-BE49-F238E27FC236}">
                  <a16:creationId xmlns:a16="http://schemas.microsoft.com/office/drawing/2014/main" id="{B7439C84-CDB5-F347-BD13-C9965624FE17}"/>
                </a:ext>
              </a:extLst>
            </p:cNvPr>
            <p:cNvGrpSpPr/>
            <p:nvPr/>
          </p:nvGrpSpPr>
          <p:grpSpPr>
            <a:xfrm>
              <a:off x="1828502" y="2944584"/>
              <a:ext cx="374531" cy="289269"/>
              <a:chOff x="725185" y="1779875"/>
              <a:chExt cx="374531" cy="289269"/>
            </a:xfrm>
          </p:grpSpPr>
          <p:sp>
            <p:nvSpPr>
              <p:cNvPr id="426" name="Oval 425">
                <a:extLst>
                  <a:ext uri="{FF2B5EF4-FFF2-40B4-BE49-F238E27FC236}">
                    <a16:creationId xmlns:a16="http://schemas.microsoft.com/office/drawing/2014/main" id="{01C7B7FA-5596-BC43-9C90-8E052B54FC11}"/>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27" name="TextBox 426">
                <a:extLst>
                  <a:ext uri="{FF2B5EF4-FFF2-40B4-BE49-F238E27FC236}">
                    <a16:creationId xmlns:a16="http://schemas.microsoft.com/office/drawing/2014/main" id="{6ECC707E-E1D7-4546-96A1-2387735089B7}"/>
                  </a:ext>
                </a:extLst>
              </p:cNvPr>
              <p:cNvSpPr txBox="1"/>
              <p:nvPr/>
            </p:nvSpPr>
            <p:spPr>
              <a:xfrm>
                <a:off x="725185" y="1779875"/>
                <a:ext cx="374531" cy="289269"/>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s3</a:t>
                </a:r>
              </a:p>
            </p:txBody>
          </p:sp>
        </p:grpSp>
      </p:grpSp>
      <p:grpSp>
        <p:nvGrpSpPr>
          <p:cNvPr id="437" name="Group 436">
            <a:extLst>
              <a:ext uri="{FF2B5EF4-FFF2-40B4-BE49-F238E27FC236}">
                <a16:creationId xmlns:a16="http://schemas.microsoft.com/office/drawing/2014/main" id="{15A32C9A-E7F3-5346-87C4-CA4940C18BF9}"/>
              </a:ext>
            </a:extLst>
          </p:cNvPr>
          <p:cNvGrpSpPr/>
          <p:nvPr/>
        </p:nvGrpSpPr>
        <p:grpSpPr>
          <a:xfrm>
            <a:off x="3904271" y="5705754"/>
            <a:ext cx="687402" cy="470406"/>
            <a:chOff x="1736090" y="2893762"/>
            <a:chExt cx="565150" cy="340091"/>
          </a:xfrm>
        </p:grpSpPr>
        <p:grpSp>
          <p:nvGrpSpPr>
            <p:cNvPr id="438" name="Group 327">
              <a:extLst>
                <a:ext uri="{FF2B5EF4-FFF2-40B4-BE49-F238E27FC236}">
                  <a16:creationId xmlns:a16="http://schemas.microsoft.com/office/drawing/2014/main" id="{91239979-A6B3-3D4E-ABD7-F92D10C27A0A}"/>
                </a:ext>
              </a:extLst>
            </p:cNvPr>
            <p:cNvGrpSpPr>
              <a:grpSpLocks/>
            </p:cNvGrpSpPr>
            <p:nvPr/>
          </p:nvGrpSpPr>
          <p:grpSpPr bwMode="auto">
            <a:xfrm>
              <a:off x="1736090" y="2893762"/>
              <a:ext cx="565150" cy="292100"/>
              <a:chOff x="1871277" y="1576300"/>
              <a:chExt cx="1128371" cy="437861"/>
            </a:xfrm>
          </p:grpSpPr>
          <p:sp>
            <p:nvSpPr>
              <p:cNvPr id="442" name="Oval 441">
                <a:extLst>
                  <a:ext uri="{FF2B5EF4-FFF2-40B4-BE49-F238E27FC236}">
                    <a16:creationId xmlns:a16="http://schemas.microsoft.com/office/drawing/2014/main" id="{9FCAC59C-42CC-CE4C-96BD-FE920D1C2A77}"/>
                  </a:ext>
                </a:extLst>
              </p:cNvPr>
              <p:cNvSpPr/>
              <p:nvPr/>
            </p:nvSpPr>
            <p:spPr bwMode="auto">
              <a:xfrm flipV="1">
                <a:off x="1874446" y="1692905"/>
                <a:ext cx="1125202" cy="321256"/>
              </a:xfrm>
              <a:prstGeom prst="ellipse">
                <a:avLst/>
              </a:prstGeom>
              <a:gradFill flip="none" rotWithShape="1">
                <a:gsLst>
                  <a:gs pos="0">
                    <a:srgbClr val="3333CC">
                      <a:lumMod val="75000"/>
                    </a:srgbClr>
                  </a:gs>
                  <a:gs pos="53000">
                    <a:srgbClr val="3333CC">
                      <a:lumMod val="60000"/>
                      <a:lumOff val="40000"/>
                    </a:srgbClr>
                  </a:gs>
                  <a:gs pos="100000">
                    <a:srgbClr val="3333CC">
                      <a:lumMod val="75000"/>
                    </a:srgbClr>
                  </a:gs>
                </a:gsLst>
                <a:lin ang="0" scaled="1"/>
                <a:tileRect/>
              </a:gra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43" name="Rectangle 442">
                <a:extLst>
                  <a:ext uri="{FF2B5EF4-FFF2-40B4-BE49-F238E27FC236}">
                    <a16:creationId xmlns:a16="http://schemas.microsoft.com/office/drawing/2014/main" id="{3FBEAA77-D815-D445-A86F-68B0D4452BC3}"/>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4" name="Oval 443">
                <a:extLst>
                  <a:ext uri="{FF2B5EF4-FFF2-40B4-BE49-F238E27FC236}">
                    <a16:creationId xmlns:a16="http://schemas.microsoft.com/office/drawing/2014/main" id="{2D6A81D7-4183-0C4B-9BE0-36028959107F}"/>
                  </a:ext>
                </a:extLst>
              </p:cNvPr>
              <p:cNvSpPr/>
              <p:nvPr/>
            </p:nvSpPr>
            <p:spPr bwMode="auto">
              <a:xfrm flipV="1">
                <a:off x="1871277" y="1576300"/>
                <a:ext cx="1125200" cy="321257"/>
              </a:xfrm>
              <a:prstGeom prst="ellipse">
                <a:avLst/>
              </a:prstGeom>
              <a:solidFill>
                <a:srgbClr val="FFFFFF">
                  <a:lumMod val="75000"/>
                </a:srgbClr>
              </a:solidFill>
              <a:ln w="6350" cap="flat" cmpd="sng" algn="ctr">
                <a:solidFill>
                  <a:srgbClr val="000000"/>
                </a:solid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445" name="Freeform 444">
                <a:extLst>
                  <a:ext uri="{FF2B5EF4-FFF2-40B4-BE49-F238E27FC236}">
                    <a16:creationId xmlns:a16="http://schemas.microsoft.com/office/drawing/2014/main" id="{4EB08DF1-BFF0-D94C-9005-60CA113EB70F}"/>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6" name="Freeform 445">
                <a:extLst>
                  <a:ext uri="{FF2B5EF4-FFF2-40B4-BE49-F238E27FC236}">
                    <a16:creationId xmlns:a16="http://schemas.microsoft.com/office/drawing/2014/main" id="{37A92998-42D7-3647-9DAB-4B474843B9D7}"/>
                  </a:ext>
                </a:extLst>
              </p:cNvPr>
              <p:cNvSpPr/>
              <p:nvPr/>
            </p:nvSpPr>
            <p:spPr bwMode="auto">
              <a:xfrm>
                <a:off x="2102655" y="1633412"/>
                <a:ext cx="662444" cy="111846"/>
              </a:xfrm>
              <a:custGeom>
                <a:avLst/>
                <a:gdLst>
                  <a:gd name="connsiteX0" fmla="*/ 0 w 3645229"/>
                  <a:gd name="connsiteY0" fmla="*/ 214441 h 923747"/>
                  <a:gd name="connsiteX1" fmla="*/ 659770 w 3645229"/>
                  <a:gd name="connsiteY1" fmla="*/ 16495 h 923747"/>
                  <a:gd name="connsiteX2" fmla="*/ 1814367 w 3645229"/>
                  <a:gd name="connsiteY2" fmla="*/ 511360 h 923747"/>
                  <a:gd name="connsiteX3" fmla="*/ 2968965 w 3645229"/>
                  <a:gd name="connsiteY3" fmla="*/ 0 h 923747"/>
                  <a:gd name="connsiteX4" fmla="*/ 3645229 w 3645229"/>
                  <a:gd name="connsiteY4" fmla="*/ 197946 h 923747"/>
                  <a:gd name="connsiteX5" fmla="*/ 3199884 w 3645229"/>
                  <a:gd name="connsiteY5" fmla="*/ 461874 h 923747"/>
                  <a:gd name="connsiteX6" fmla="*/ 2985459 w 3645229"/>
                  <a:gd name="connsiteY6" fmla="*/ 379396 h 923747"/>
                  <a:gd name="connsiteX7" fmla="*/ 1830861 w 3645229"/>
                  <a:gd name="connsiteY7" fmla="*/ 923747 h 923747"/>
                  <a:gd name="connsiteX8" fmla="*/ 676264 w 3645229"/>
                  <a:gd name="connsiteY8" fmla="*/ 412387 h 923747"/>
                  <a:gd name="connsiteX9" fmla="*/ 527816 w 3645229"/>
                  <a:gd name="connsiteY9" fmla="*/ 478369 h 923747"/>
                  <a:gd name="connsiteX10" fmla="*/ 0 w 3645229"/>
                  <a:gd name="connsiteY10" fmla="*/ 21444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78369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71662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23747"/>
                  <a:gd name="connsiteX1" fmla="*/ 655168 w 3640627"/>
                  <a:gd name="connsiteY1" fmla="*/ 16495 h 923747"/>
                  <a:gd name="connsiteX2" fmla="*/ 1809765 w 3640627"/>
                  <a:gd name="connsiteY2" fmla="*/ 511360 h 923747"/>
                  <a:gd name="connsiteX3" fmla="*/ 2964363 w 3640627"/>
                  <a:gd name="connsiteY3" fmla="*/ 0 h 923747"/>
                  <a:gd name="connsiteX4" fmla="*/ 3640627 w 3640627"/>
                  <a:gd name="connsiteY4" fmla="*/ 197946 h 923747"/>
                  <a:gd name="connsiteX5" fmla="*/ 3195282 w 3640627"/>
                  <a:gd name="connsiteY5" fmla="*/ 461874 h 923747"/>
                  <a:gd name="connsiteX6" fmla="*/ 2980857 w 3640627"/>
                  <a:gd name="connsiteY6" fmla="*/ 379396 h 923747"/>
                  <a:gd name="connsiteX7" fmla="*/ 1826259 w 3640627"/>
                  <a:gd name="connsiteY7" fmla="*/ 923747 h 923747"/>
                  <a:gd name="connsiteX8" fmla="*/ 690067 w 3640627"/>
                  <a:gd name="connsiteY8" fmla="*/ 412387 h 923747"/>
                  <a:gd name="connsiteX9" fmla="*/ 523214 w 3640627"/>
                  <a:gd name="connsiteY9" fmla="*/ 482971 h 923747"/>
                  <a:gd name="connsiteX10" fmla="*/ 0 w 3640627"/>
                  <a:gd name="connsiteY10" fmla="*/ 242051 h 923747"/>
                  <a:gd name="connsiteX0" fmla="*/ 0 w 3640627"/>
                  <a:gd name="connsiteY0" fmla="*/ 242051 h 946755"/>
                  <a:gd name="connsiteX1" fmla="*/ 655168 w 3640627"/>
                  <a:gd name="connsiteY1" fmla="*/ 16495 h 946755"/>
                  <a:gd name="connsiteX2" fmla="*/ 1809765 w 3640627"/>
                  <a:gd name="connsiteY2" fmla="*/ 511360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2980857 w 3640627"/>
                  <a:gd name="connsiteY6" fmla="*/ 379396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640627"/>
                  <a:gd name="connsiteY0" fmla="*/ 242051 h 946755"/>
                  <a:gd name="connsiteX1" fmla="*/ 655168 w 3640627"/>
                  <a:gd name="connsiteY1" fmla="*/ 16495 h 946755"/>
                  <a:gd name="connsiteX2" fmla="*/ 1855778 w 3640627"/>
                  <a:gd name="connsiteY2" fmla="*/ 534367 h 946755"/>
                  <a:gd name="connsiteX3" fmla="*/ 2964363 w 3640627"/>
                  <a:gd name="connsiteY3" fmla="*/ 0 h 946755"/>
                  <a:gd name="connsiteX4" fmla="*/ 3640627 w 3640627"/>
                  <a:gd name="connsiteY4" fmla="*/ 197946 h 946755"/>
                  <a:gd name="connsiteX5" fmla="*/ 3195282 w 3640627"/>
                  <a:gd name="connsiteY5" fmla="*/ 461874 h 946755"/>
                  <a:gd name="connsiteX6" fmla="*/ 3008465 w 3640627"/>
                  <a:gd name="connsiteY6" fmla="*/ 402404 h 946755"/>
                  <a:gd name="connsiteX7" fmla="*/ 1876873 w 3640627"/>
                  <a:gd name="connsiteY7" fmla="*/ 946755 h 946755"/>
                  <a:gd name="connsiteX8" fmla="*/ 690067 w 3640627"/>
                  <a:gd name="connsiteY8" fmla="*/ 412387 h 946755"/>
                  <a:gd name="connsiteX9" fmla="*/ 523214 w 3640627"/>
                  <a:gd name="connsiteY9" fmla="*/ 482971 h 946755"/>
                  <a:gd name="connsiteX10" fmla="*/ 0 w 3640627"/>
                  <a:gd name="connsiteY10" fmla="*/ 242051 h 946755"/>
                  <a:gd name="connsiteX0" fmla="*/ 0 w 3723451"/>
                  <a:gd name="connsiteY0" fmla="*/ 242051 h 946755"/>
                  <a:gd name="connsiteX1" fmla="*/ 655168 w 3723451"/>
                  <a:gd name="connsiteY1" fmla="*/ 16495 h 946755"/>
                  <a:gd name="connsiteX2" fmla="*/ 1855778 w 3723451"/>
                  <a:gd name="connsiteY2" fmla="*/ 534367 h 946755"/>
                  <a:gd name="connsiteX3" fmla="*/ 2964363 w 3723451"/>
                  <a:gd name="connsiteY3" fmla="*/ 0 h 946755"/>
                  <a:gd name="connsiteX4" fmla="*/ 3723451 w 3723451"/>
                  <a:gd name="connsiteY4" fmla="*/ 220954 h 946755"/>
                  <a:gd name="connsiteX5" fmla="*/ 3195282 w 3723451"/>
                  <a:gd name="connsiteY5" fmla="*/ 461874 h 946755"/>
                  <a:gd name="connsiteX6" fmla="*/ 3008465 w 3723451"/>
                  <a:gd name="connsiteY6" fmla="*/ 402404 h 946755"/>
                  <a:gd name="connsiteX7" fmla="*/ 1876873 w 3723451"/>
                  <a:gd name="connsiteY7" fmla="*/ 946755 h 946755"/>
                  <a:gd name="connsiteX8" fmla="*/ 690067 w 3723451"/>
                  <a:gd name="connsiteY8" fmla="*/ 412387 h 946755"/>
                  <a:gd name="connsiteX9" fmla="*/ 523214 w 3723451"/>
                  <a:gd name="connsiteY9" fmla="*/ 482971 h 946755"/>
                  <a:gd name="connsiteX10" fmla="*/ 0 w 3723451"/>
                  <a:gd name="connsiteY10" fmla="*/ 242051 h 946755"/>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08465 w 3723451"/>
                  <a:gd name="connsiteY6" fmla="*/ 388599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95282 w 3723451"/>
                  <a:gd name="connsiteY5" fmla="*/ 448069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690067 w 3723451"/>
                  <a:gd name="connsiteY8" fmla="*/ 398582 h 932950"/>
                  <a:gd name="connsiteX9" fmla="*/ 523214 w 3723451"/>
                  <a:gd name="connsiteY9" fmla="*/ 469166 h 932950"/>
                  <a:gd name="connsiteX10" fmla="*/ 0 w 3723451"/>
                  <a:gd name="connsiteY10" fmla="*/ 228246 h 932950"/>
                  <a:gd name="connsiteX0" fmla="*/ 0 w 3723451"/>
                  <a:gd name="connsiteY0" fmla="*/ 228246 h 932950"/>
                  <a:gd name="connsiteX1" fmla="*/ 655168 w 3723451"/>
                  <a:gd name="connsiteY1" fmla="*/ 2690 h 932950"/>
                  <a:gd name="connsiteX2" fmla="*/ 1855778 w 3723451"/>
                  <a:gd name="connsiteY2" fmla="*/ 520562 h 932950"/>
                  <a:gd name="connsiteX3" fmla="*/ 3001174 w 3723451"/>
                  <a:gd name="connsiteY3" fmla="*/ 0 h 932950"/>
                  <a:gd name="connsiteX4" fmla="*/ 3723451 w 3723451"/>
                  <a:gd name="connsiteY4" fmla="*/ 207149 h 932950"/>
                  <a:gd name="connsiteX5" fmla="*/ 3186079 w 3723451"/>
                  <a:gd name="connsiteY5" fmla="*/ 461874 h 932950"/>
                  <a:gd name="connsiteX6" fmla="*/ 3013067 w 3723451"/>
                  <a:gd name="connsiteY6" fmla="*/ 393200 h 932950"/>
                  <a:gd name="connsiteX7" fmla="*/ 1876873 w 3723451"/>
                  <a:gd name="connsiteY7" fmla="*/ 932950 h 932950"/>
                  <a:gd name="connsiteX8" fmla="*/ 711613 w 3723451"/>
                  <a:gd name="connsiteY8" fmla="*/ 413055 h 932950"/>
                  <a:gd name="connsiteX9" fmla="*/ 523214 w 3723451"/>
                  <a:gd name="connsiteY9" fmla="*/ 469166 h 932950"/>
                  <a:gd name="connsiteX10" fmla="*/ 0 w 3723451"/>
                  <a:gd name="connsiteY10" fmla="*/ 228246 h 93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7" name="Freeform 446">
                <a:extLst>
                  <a:ext uri="{FF2B5EF4-FFF2-40B4-BE49-F238E27FC236}">
                    <a16:creationId xmlns:a16="http://schemas.microsoft.com/office/drawing/2014/main" id="{C10BF816-5EDC-5D4D-AA34-D16A44C5ACC4}"/>
                  </a:ext>
                </a:extLst>
              </p:cNvPr>
              <p:cNvSpPr/>
              <p:nvPr/>
            </p:nvSpPr>
            <p:spPr bwMode="auto">
              <a:xfrm>
                <a:off x="2536889" y="1728599"/>
                <a:ext cx="244057" cy="97568"/>
              </a:xfrm>
              <a:custGeom>
                <a:avLst/>
                <a:gdLst>
                  <a:gd name="connsiteX0" fmla="*/ 55216 w 1421812"/>
                  <a:gd name="connsiteY0" fmla="*/ 0 h 800665"/>
                  <a:gd name="connsiteX1" fmla="*/ 1421812 w 1421812"/>
                  <a:gd name="connsiteY1" fmla="*/ 625807 h 800665"/>
                  <a:gd name="connsiteX2" fmla="*/ 947874 w 1421812"/>
                  <a:gd name="connsiteY2" fmla="*/ 800665 h 800665"/>
                  <a:gd name="connsiteX3" fmla="*/ 50614 w 1421812"/>
                  <a:gd name="connsiteY3" fmla="*/ 404934 h 800665"/>
                  <a:gd name="connsiteX4" fmla="*/ 0 w 1421812"/>
                  <a:gd name="connsiteY4" fmla="*/ 404934 h 800665"/>
                  <a:gd name="connsiteX5" fmla="*/ 55216 w 1421812"/>
                  <a:gd name="connsiteY5" fmla="*/ 0 h 800665"/>
                  <a:gd name="connsiteX0" fmla="*/ 4602 w 1371198"/>
                  <a:gd name="connsiteY0" fmla="*/ 0 h 800665"/>
                  <a:gd name="connsiteX1" fmla="*/ 1371198 w 1371198"/>
                  <a:gd name="connsiteY1" fmla="*/ 625807 h 800665"/>
                  <a:gd name="connsiteX2" fmla="*/ 897260 w 1371198"/>
                  <a:gd name="connsiteY2" fmla="*/ 800665 h 800665"/>
                  <a:gd name="connsiteX3" fmla="*/ 0 w 1371198"/>
                  <a:gd name="connsiteY3" fmla="*/ 404934 h 800665"/>
                  <a:gd name="connsiteX4" fmla="*/ 4602 w 1371198"/>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0665"/>
                  <a:gd name="connsiteX1" fmla="*/ 1366596 w 1366596"/>
                  <a:gd name="connsiteY1" fmla="*/ 625807 h 800665"/>
                  <a:gd name="connsiteX2" fmla="*/ 892658 w 1366596"/>
                  <a:gd name="connsiteY2" fmla="*/ 800665 h 800665"/>
                  <a:gd name="connsiteX3" fmla="*/ 4601 w 1366596"/>
                  <a:gd name="connsiteY3" fmla="*/ 427942 h 800665"/>
                  <a:gd name="connsiteX4" fmla="*/ 0 w 1366596"/>
                  <a:gd name="connsiteY4" fmla="*/ 0 h 800665"/>
                  <a:gd name="connsiteX0" fmla="*/ 0 w 1366596"/>
                  <a:gd name="connsiteY0" fmla="*/ 0 h 809868"/>
                  <a:gd name="connsiteX1" fmla="*/ 1366596 w 1366596"/>
                  <a:gd name="connsiteY1" fmla="*/ 625807 h 809868"/>
                  <a:gd name="connsiteX2" fmla="*/ 865050 w 1366596"/>
                  <a:gd name="connsiteY2" fmla="*/ 809868 h 809868"/>
                  <a:gd name="connsiteX3" fmla="*/ 4601 w 1366596"/>
                  <a:gd name="connsiteY3" fmla="*/ 427942 h 809868"/>
                  <a:gd name="connsiteX4" fmla="*/ 0 w 1366596"/>
                  <a:gd name="connsiteY4" fmla="*/ 0 h 80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8" name="Freeform 447">
                <a:extLst>
                  <a:ext uri="{FF2B5EF4-FFF2-40B4-BE49-F238E27FC236}">
                    <a16:creationId xmlns:a16="http://schemas.microsoft.com/office/drawing/2014/main" id="{5EDE6095-F96A-8147-96D3-B6AC4A7604E9}"/>
                  </a:ext>
                </a:extLst>
              </p:cNvPr>
              <p:cNvSpPr/>
              <p:nvPr/>
            </p:nvSpPr>
            <p:spPr bwMode="auto">
              <a:xfrm>
                <a:off x="2089977" y="1730980"/>
                <a:ext cx="240888" cy="95187"/>
              </a:xfrm>
              <a:custGeom>
                <a:avLst/>
                <a:gdLst>
                  <a:gd name="connsiteX0" fmla="*/ 1329786 w 1348191"/>
                  <a:gd name="connsiteY0" fmla="*/ 0 h 809869"/>
                  <a:gd name="connsiteX1" fmla="*/ 1348191 w 1348191"/>
                  <a:gd name="connsiteY1" fmla="*/ 400333 h 809869"/>
                  <a:gd name="connsiteX2" fmla="*/ 487742 w 1348191"/>
                  <a:gd name="connsiteY2" fmla="*/ 809869 h 809869"/>
                  <a:gd name="connsiteX3" fmla="*/ 0 w 1348191"/>
                  <a:gd name="connsiteY3" fmla="*/ 630409 h 809869"/>
                  <a:gd name="connsiteX4" fmla="*/ 1329786 w 1348191"/>
                  <a:gd name="connsiteY4" fmla="*/ 0 h 809869"/>
                  <a:gd name="connsiteX0" fmla="*/ 1329786 w 1348191"/>
                  <a:gd name="connsiteY0" fmla="*/ 0 h 791462"/>
                  <a:gd name="connsiteX1" fmla="*/ 1348191 w 1348191"/>
                  <a:gd name="connsiteY1" fmla="*/ 381926 h 791462"/>
                  <a:gd name="connsiteX2" fmla="*/ 487742 w 1348191"/>
                  <a:gd name="connsiteY2" fmla="*/ 791462 h 791462"/>
                  <a:gd name="connsiteX3" fmla="*/ 0 w 1348191"/>
                  <a:gd name="connsiteY3" fmla="*/ 612002 h 791462"/>
                  <a:gd name="connsiteX4" fmla="*/ 1329786 w 1348191"/>
                  <a:gd name="connsiteY4" fmla="*/ 0 h 791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191" h="791462">
                    <a:moveTo>
                      <a:pt x="1329786" y="0"/>
                    </a:moveTo>
                    <a:lnTo>
                      <a:pt x="1348191" y="381926"/>
                    </a:lnTo>
                    <a:lnTo>
                      <a:pt x="487742" y="791462"/>
                    </a:lnTo>
                    <a:lnTo>
                      <a:pt x="0" y="612002"/>
                    </a:lnTo>
                    <a:lnTo>
                      <a:pt x="1329786" y="0"/>
                    </a:lnTo>
                    <a:close/>
                  </a:path>
                </a:pathLst>
              </a:custGeom>
              <a:solidFill>
                <a:srgbClr val="3333CC">
                  <a:lumMod val="75000"/>
                </a:srgbClr>
              </a:solidFill>
              <a:ln w="9525" cap="flat" cmpd="sng" algn="ctr">
                <a:noFill/>
                <a:prstDash val="solid"/>
              </a:ln>
              <a:effectLst>
                <a:outerShdw blurRad="40000" dist="23000" dir="5400000" rotWithShape="0">
                  <a:srgbClr val="000000">
                    <a:alpha val="35000"/>
                  </a:srgbClr>
                </a:outerShdw>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49" name="Straight Connector 448">
                <a:extLst>
                  <a:ext uri="{FF2B5EF4-FFF2-40B4-BE49-F238E27FC236}">
                    <a16:creationId xmlns:a16="http://schemas.microsoft.com/office/drawing/2014/main" id="{18F6547F-EE28-D440-B02C-859463240B3B}"/>
                  </a:ext>
                </a:extLst>
              </p:cNvPr>
              <p:cNvCxnSpPr>
                <a:endCxn id="444" idx="2"/>
              </p:cNvCxnSpPr>
              <p:nvPr/>
            </p:nvCxnSpPr>
            <p:spPr bwMode="auto">
              <a:xfrm flipH="1" flipV="1">
                <a:off x="1871277" y="1735739"/>
                <a:ext cx="3169"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cxnSp>
            <p:nvCxnSpPr>
              <p:cNvPr id="450" name="Straight Connector 449">
                <a:extLst>
                  <a:ext uri="{FF2B5EF4-FFF2-40B4-BE49-F238E27FC236}">
                    <a16:creationId xmlns:a16="http://schemas.microsoft.com/office/drawing/2014/main" id="{C75462DD-9379-4145-B1BA-38B9E3C33BD1}"/>
                  </a:ext>
                </a:extLst>
              </p:cNvPr>
              <p:cNvCxnSpPr/>
              <p:nvPr/>
            </p:nvCxnSpPr>
            <p:spPr bwMode="auto">
              <a:xfrm flipH="1" flipV="1">
                <a:off x="2996477" y="1733359"/>
                <a:ext cx="3171" cy="123743"/>
              </a:xfrm>
              <a:prstGeom prst="line">
                <a:avLst/>
              </a:prstGeom>
              <a:noFill/>
              <a:ln w="6350" cap="flat" cmpd="sng" algn="ctr">
                <a:solidFill>
                  <a:srgbClr val="000000"/>
                </a:solidFill>
                <a:prstDash val="solid"/>
              </a:ln>
              <a:effectLst>
                <a:outerShdw blurRad="40005" dist="19939" dir="5400000" algn="tl" rotWithShape="0">
                  <a:srgbClr val="000000">
                    <a:alpha val="38000"/>
                  </a:srgbClr>
                </a:outerShdw>
              </a:effectLst>
            </p:spPr>
          </p:cxnSp>
        </p:grpSp>
        <p:grpSp>
          <p:nvGrpSpPr>
            <p:cNvPr id="439" name="Group 438">
              <a:extLst>
                <a:ext uri="{FF2B5EF4-FFF2-40B4-BE49-F238E27FC236}">
                  <a16:creationId xmlns:a16="http://schemas.microsoft.com/office/drawing/2014/main" id="{0D413191-8CF2-CC46-9D2F-BF1C4542E2EB}"/>
                </a:ext>
              </a:extLst>
            </p:cNvPr>
            <p:cNvGrpSpPr/>
            <p:nvPr/>
          </p:nvGrpSpPr>
          <p:grpSpPr>
            <a:xfrm>
              <a:off x="1828502" y="2944584"/>
              <a:ext cx="374531" cy="289269"/>
              <a:chOff x="725185" y="1779875"/>
              <a:chExt cx="374531" cy="289269"/>
            </a:xfrm>
          </p:grpSpPr>
          <p:sp>
            <p:nvSpPr>
              <p:cNvPr id="440" name="Oval 439">
                <a:extLst>
                  <a:ext uri="{FF2B5EF4-FFF2-40B4-BE49-F238E27FC236}">
                    <a16:creationId xmlns:a16="http://schemas.microsoft.com/office/drawing/2014/main" id="{C665F85B-B221-3349-A8A9-423CB064E829}"/>
                  </a:ext>
                </a:extLst>
              </p:cNvPr>
              <p:cNvSpPr/>
              <p:nvPr/>
            </p:nvSpPr>
            <p:spPr bwMode="auto">
              <a:xfrm>
                <a:off x="741398" y="1850752"/>
                <a:ext cx="356365" cy="168450"/>
              </a:xfrm>
              <a:prstGeom prst="ellipse">
                <a:avLst/>
              </a:prstGeom>
              <a:solidFill>
                <a:srgbClr val="FFFFFF">
                  <a:alpha val="76000"/>
                </a:srgbClr>
              </a:solidFill>
              <a:ln w="9525" cap="flat" cmpd="sng" algn="ctr">
                <a:noFill/>
                <a:prstDash val="solid"/>
              </a:ln>
              <a:effectLst/>
            </p:spPr>
            <p:txBody>
              <a:bodyPr rtlCol="0"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41" name="TextBox 440">
                <a:extLst>
                  <a:ext uri="{FF2B5EF4-FFF2-40B4-BE49-F238E27FC236}">
                    <a16:creationId xmlns:a16="http://schemas.microsoft.com/office/drawing/2014/main" id="{FA49AD3B-122F-4C4B-A918-544A3BF1895E}"/>
                  </a:ext>
                </a:extLst>
              </p:cNvPr>
              <p:cNvSpPr txBox="1"/>
              <p:nvPr/>
            </p:nvSpPr>
            <p:spPr>
              <a:xfrm>
                <a:off x="725185" y="1779875"/>
                <a:ext cx="374531" cy="289269"/>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s4</a:t>
                </a:r>
              </a:p>
            </p:txBody>
          </p:sp>
        </p:grpSp>
      </p:grpSp>
      <p:grpSp>
        <p:nvGrpSpPr>
          <p:cNvPr id="152" name="Group 151">
            <a:extLst>
              <a:ext uri="{FF2B5EF4-FFF2-40B4-BE49-F238E27FC236}">
                <a16:creationId xmlns:a16="http://schemas.microsoft.com/office/drawing/2014/main" id="{8668EBE0-594D-334C-AB42-480B6F78CF62}"/>
              </a:ext>
            </a:extLst>
          </p:cNvPr>
          <p:cNvGrpSpPr/>
          <p:nvPr/>
        </p:nvGrpSpPr>
        <p:grpSpPr>
          <a:xfrm>
            <a:off x="6821848" y="2223893"/>
            <a:ext cx="4764727" cy="1773227"/>
            <a:chOff x="5333952" y="1296122"/>
            <a:chExt cx="4764727" cy="1773227"/>
          </a:xfrm>
        </p:grpSpPr>
        <p:sp>
          <p:nvSpPr>
            <p:cNvPr id="153" name="TextBox 152">
              <a:extLst>
                <a:ext uri="{FF2B5EF4-FFF2-40B4-BE49-F238E27FC236}">
                  <a16:creationId xmlns:a16="http://schemas.microsoft.com/office/drawing/2014/main" id="{952F6C96-8FF4-3F4B-B1DE-5F9882F0CC58}"/>
                </a:ext>
              </a:extLst>
            </p:cNvPr>
            <p:cNvSpPr txBox="1"/>
            <p:nvPr/>
          </p:nvSpPr>
          <p:spPr>
            <a:xfrm>
              <a:off x="5654651" y="1315023"/>
              <a:ext cx="4444028" cy="1754326"/>
            </a:xfrm>
            <a:prstGeom prst="rect">
              <a:avLst/>
            </a:prstGeom>
            <a:noFill/>
          </p:spPr>
          <p:txBody>
            <a:bodyPr wrap="square" rtlCol="0">
              <a:spAutoFit/>
            </a:bodyPr>
            <a:lstStyle/>
            <a:p>
              <a:pPr>
                <a:lnSpc>
                  <a:spcPct val="90000"/>
                </a:lnSpc>
              </a:pPr>
              <a:r>
                <a:rPr lang="en-US" sz="2400" dirty="0">
                  <a:solidFill>
                    <a:srgbClr val="000000"/>
                  </a:solidFill>
                </a:rPr>
                <a:t>link state routing app interacts with flow-table-computation component in SDN controller, which computes new flow tables needed</a:t>
              </a:r>
            </a:p>
          </p:txBody>
        </p:sp>
        <p:grpSp>
          <p:nvGrpSpPr>
            <p:cNvPr id="154" name="Group 153">
              <a:extLst>
                <a:ext uri="{FF2B5EF4-FFF2-40B4-BE49-F238E27FC236}">
                  <a16:creationId xmlns:a16="http://schemas.microsoft.com/office/drawing/2014/main" id="{9018BCC7-FF6B-C54D-AF18-6386BE6EC922}"/>
                </a:ext>
              </a:extLst>
            </p:cNvPr>
            <p:cNvGrpSpPr/>
            <p:nvPr/>
          </p:nvGrpSpPr>
          <p:grpSpPr>
            <a:xfrm>
              <a:off x="5333952" y="1296122"/>
              <a:ext cx="314510" cy="400110"/>
              <a:chOff x="437313" y="1959115"/>
              <a:chExt cx="291062" cy="400110"/>
            </a:xfrm>
          </p:grpSpPr>
          <p:sp>
            <p:nvSpPr>
              <p:cNvPr id="155" name="Oval 154">
                <a:extLst>
                  <a:ext uri="{FF2B5EF4-FFF2-40B4-BE49-F238E27FC236}">
                    <a16:creationId xmlns:a16="http://schemas.microsoft.com/office/drawing/2014/main" id="{725A5CCC-38B4-374B-8E0A-8175948EE0F1}"/>
                  </a:ext>
                </a:extLst>
              </p:cNvPr>
              <p:cNvSpPr/>
              <p:nvPr/>
            </p:nvSpPr>
            <p:spPr>
              <a:xfrm>
                <a:off x="448041" y="2026177"/>
                <a:ext cx="251755" cy="263122"/>
              </a:xfrm>
              <a:prstGeom prst="ellipse">
                <a:avLst/>
              </a:prstGeom>
              <a:solidFill>
                <a:schemeClr val="bg1"/>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cs typeface="Arial"/>
                </a:endParaRPr>
              </a:p>
            </p:txBody>
          </p:sp>
          <p:sp>
            <p:nvSpPr>
              <p:cNvPr id="156" name="TextBox 155">
                <a:extLst>
                  <a:ext uri="{FF2B5EF4-FFF2-40B4-BE49-F238E27FC236}">
                    <a16:creationId xmlns:a16="http://schemas.microsoft.com/office/drawing/2014/main" id="{A359256F-83EF-C14A-A33E-34AFC25A567C}"/>
                  </a:ext>
                </a:extLst>
              </p:cNvPr>
              <p:cNvSpPr txBox="1"/>
              <p:nvPr/>
            </p:nvSpPr>
            <p:spPr>
              <a:xfrm>
                <a:off x="437313" y="1959115"/>
                <a:ext cx="291062" cy="400110"/>
              </a:xfrm>
              <a:prstGeom prst="rect">
                <a:avLst/>
              </a:prstGeom>
              <a:noFill/>
            </p:spPr>
            <p:txBody>
              <a:bodyPr wrap="none" rtlCol="0">
                <a:spAutoFit/>
              </a:bodyPr>
              <a:lstStyle/>
              <a:p>
                <a:r>
                  <a:rPr lang="en-US" sz="2000" dirty="0">
                    <a:solidFill>
                      <a:srgbClr val="C00000"/>
                    </a:solidFill>
                    <a:cs typeface="Arial"/>
                  </a:rPr>
                  <a:t>5</a:t>
                </a:r>
              </a:p>
            </p:txBody>
          </p:sp>
        </p:grpSp>
      </p:grpSp>
      <p:grpSp>
        <p:nvGrpSpPr>
          <p:cNvPr id="157" name="Group 156">
            <a:extLst>
              <a:ext uri="{FF2B5EF4-FFF2-40B4-BE49-F238E27FC236}">
                <a16:creationId xmlns:a16="http://schemas.microsoft.com/office/drawing/2014/main" id="{EBB217E7-01ED-964B-9FE0-F9EE60E028F5}"/>
              </a:ext>
            </a:extLst>
          </p:cNvPr>
          <p:cNvGrpSpPr/>
          <p:nvPr/>
        </p:nvGrpSpPr>
        <p:grpSpPr>
          <a:xfrm>
            <a:off x="6797561" y="4172683"/>
            <a:ext cx="4450811" cy="1103433"/>
            <a:chOff x="5318962" y="1301119"/>
            <a:chExt cx="4450811" cy="1103433"/>
          </a:xfrm>
        </p:grpSpPr>
        <p:sp>
          <p:nvSpPr>
            <p:cNvPr id="158" name="TextBox 157">
              <a:extLst>
                <a:ext uri="{FF2B5EF4-FFF2-40B4-BE49-F238E27FC236}">
                  <a16:creationId xmlns:a16="http://schemas.microsoft.com/office/drawing/2014/main" id="{B3598380-1FF6-6F40-973E-B718F074D98B}"/>
                </a:ext>
              </a:extLst>
            </p:cNvPr>
            <p:cNvSpPr txBox="1"/>
            <p:nvPr/>
          </p:nvSpPr>
          <p:spPr>
            <a:xfrm>
              <a:off x="5654650" y="1315023"/>
              <a:ext cx="4115123" cy="1089529"/>
            </a:xfrm>
            <a:prstGeom prst="rect">
              <a:avLst/>
            </a:prstGeom>
            <a:noFill/>
          </p:spPr>
          <p:txBody>
            <a:bodyPr wrap="square" rtlCol="0">
              <a:spAutoFit/>
            </a:bodyPr>
            <a:lstStyle/>
            <a:p>
              <a:pPr>
                <a:lnSpc>
                  <a:spcPct val="90000"/>
                </a:lnSpc>
              </a:pPr>
              <a:r>
                <a:rPr lang="en-US" sz="2400" dirty="0">
                  <a:solidFill>
                    <a:srgbClr val="000000"/>
                  </a:solidFill>
                </a:rPr>
                <a:t>controller uses OpenFlow to install new tables in switches that need updating</a:t>
              </a:r>
            </a:p>
          </p:txBody>
        </p:sp>
        <p:grpSp>
          <p:nvGrpSpPr>
            <p:cNvPr id="159" name="Group 158">
              <a:extLst>
                <a:ext uri="{FF2B5EF4-FFF2-40B4-BE49-F238E27FC236}">
                  <a16:creationId xmlns:a16="http://schemas.microsoft.com/office/drawing/2014/main" id="{CEC8872E-6260-4E47-A475-2DA8AB05DCE6}"/>
                </a:ext>
              </a:extLst>
            </p:cNvPr>
            <p:cNvGrpSpPr/>
            <p:nvPr/>
          </p:nvGrpSpPr>
          <p:grpSpPr>
            <a:xfrm>
              <a:off x="5318962" y="1301119"/>
              <a:ext cx="314510" cy="400110"/>
              <a:chOff x="423441" y="1964112"/>
              <a:chExt cx="291062" cy="400110"/>
            </a:xfrm>
          </p:grpSpPr>
          <p:sp>
            <p:nvSpPr>
              <p:cNvPr id="160" name="Oval 159">
                <a:extLst>
                  <a:ext uri="{FF2B5EF4-FFF2-40B4-BE49-F238E27FC236}">
                    <a16:creationId xmlns:a16="http://schemas.microsoft.com/office/drawing/2014/main" id="{EF374B88-D948-BF43-B4EB-772822FF0073}"/>
                  </a:ext>
                </a:extLst>
              </p:cNvPr>
              <p:cNvSpPr/>
              <p:nvPr/>
            </p:nvSpPr>
            <p:spPr>
              <a:xfrm>
                <a:off x="448041" y="2026177"/>
                <a:ext cx="251755" cy="263122"/>
              </a:xfrm>
              <a:prstGeom prst="ellipse">
                <a:avLst/>
              </a:prstGeom>
              <a:solidFill>
                <a:schemeClr val="bg1"/>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cs typeface="Arial"/>
                </a:endParaRPr>
              </a:p>
            </p:txBody>
          </p:sp>
          <p:sp>
            <p:nvSpPr>
              <p:cNvPr id="161" name="TextBox 160">
                <a:extLst>
                  <a:ext uri="{FF2B5EF4-FFF2-40B4-BE49-F238E27FC236}">
                    <a16:creationId xmlns:a16="http://schemas.microsoft.com/office/drawing/2014/main" id="{525ABF71-D17A-5F44-9348-F8715A41D31E}"/>
                  </a:ext>
                </a:extLst>
              </p:cNvPr>
              <p:cNvSpPr txBox="1"/>
              <p:nvPr/>
            </p:nvSpPr>
            <p:spPr>
              <a:xfrm>
                <a:off x="423441" y="1964112"/>
                <a:ext cx="291062" cy="400110"/>
              </a:xfrm>
              <a:prstGeom prst="rect">
                <a:avLst/>
              </a:prstGeom>
              <a:noFill/>
            </p:spPr>
            <p:txBody>
              <a:bodyPr wrap="none" rtlCol="0">
                <a:spAutoFit/>
              </a:bodyPr>
              <a:lstStyle/>
              <a:p>
                <a:r>
                  <a:rPr lang="en-US" sz="2000" dirty="0">
                    <a:solidFill>
                      <a:srgbClr val="C00000"/>
                    </a:solidFill>
                    <a:cs typeface="Arial"/>
                  </a:rPr>
                  <a:t>6</a:t>
                </a:r>
              </a:p>
            </p:txBody>
          </p:sp>
        </p:grpSp>
      </p:grpSp>
      <p:grpSp>
        <p:nvGrpSpPr>
          <p:cNvPr id="8" name="Group 7">
            <a:extLst>
              <a:ext uri="{FF2B5EF4-FFF2-40B4-BE49-F238E27FC236}">
                <a16:creationId xmlns:a16="http://schemas.microsoft.com/office/drawing/2014/main" id="{45539EC0-657C-954F-8B55-28528EDA22A1}"/>
              </a:ext>
            </a:extLst>
          </p:cNvPr>
          <p:cNvGrpSpPr/>
          <p:nvPr/>
        </p:nvGrpSpPr>
        <p:grpSpPr>
          <a:xfrm>
            <a:off x="3994257" y="1633928"/>
            <a:ext cx="313044" cy="1540239"/>
            <a:chOff x="4189129" y="1656413"/>
            <a:chExt cx="313044" cy="1540239"/>
          </a:xfrm>
        </p:grpSpPr>
        <p:cxnSp>
          <p:nvCxnSpPr>
            <p:cNvPr id="7" name="Straight Connector 6">
              <a:extLst>
                <a:ext uri="{FF2B5EF4-FFF2-40B4-BE49-F238E27FC236}">
                  <a16:creationId xmlns:a16="http://schemas.microsoft.com/office/drawing/2014/main" id="{49F848E1-4FB7-8D48-8636-5BFA654772DD}"/>
                </a:ext>
              </a:extLst>
            </p:cNvPr>
            <p:cNvCxnSpPr/>
            <p:nvPr/>
          </p:nvCxnSpPr>
          <p:spPr>
            <a:xfrm>
              <a:off x="4339652" y="1656413"/>
              <a:ext cx="0" cy="154023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390" name="Group 389">
              <a:extLst>
                <a:ext uri="{FF2B5EF4-FFF2-40B4-BE49-F238E27FC236}">
                  <a16:creationId xmlns:a16="http://schemas.microsoft.com/office/drawing/2014/main" id="{084F1979-21E5-164C-9D7B-CC37AAE3266F}"/>
                </a:ext>
              </a:extLst>
            </p:cNvPr>
            <p:cNvGrpSpPr/>
            <p:nvPr/>
          </p:nvGrpSpPr>
          <p:grpSpPr>
            <a:xfrm>
              <a:off x="4189129" y="1880402"/>
              <a:ext cx="313044" cy="369332"/>
              <a:chOff x="651166" y="1956616"/>
              <a:chExt cx="313044" cy="369332"/>
            </a:xfrm>
          </p:grpSpPr>
          <p:sp>
            <p:nvSpPr>
              <p:cNvPr id="391" name="Oval 390">
                <a:extLst>
                  <a:ext uri="{FF2B5EF4-FFF2-40B4-BE49-F238E27FC236}">
                    <a16:creationId xmlns:a16="http://schemas.microsoft.com/office/drawing/2014/main" id="{73A39CD2-24AA-BD45-B6AD-2B4BA700DC27}"/>
                  </a:ext>
                </a:extLst>
              </p:cNvPr>
              <p:cNvSpPr/>
              <p:nvPr/>
            </p:nvSpPr>
            <p:spPr>
              <a:xfrm>
                <a:off x="676641" y="2003692"/>
                <a:ext cx="251755" cy="263122"/>
              </a:xfrm>
              <a:prstGeom prst="ellipse">
                <a:avLst/>
              </a:prstGeom>
              <a:solidFill>
                <a:srgbClr val="FFFFFF"/>
              </a:solidFill>
              <a:ln w="1905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92" name="TextBox 391">
                <a:extLst>
                  <a:ext uri="{FF2B5EF4-FFF2-40B4-BE49-F238E27FC236}">
                    <a16:creationId xmlns:a16="http://schemas.microsoft.com/office/drawing/2014/main" id="{D826745D-58BA-BC4B-AA6A-D38C517B3381}"/>
                  </a:ext>
                </a:extLst>
              </p:cNvPr>
              <p:cNvSpPr txBox="1"/>
              <p:nvPr/>
            </p:nvSpPr>
            <p:spPr>
              <a:xfrm>
                <a:off x="651166" y="1956616"/>
                <a:ext cx="313044"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Arial"/>
                    <a:ea typeface="ＭＳ Ｐゴシック" charset="0"/>
                    <a:cs typeface="Arial"/>
                  </a:rPr>
                  <a:t>5</a:t>
                </a:r>
              </a:p>
            </p:txBody>
          </p:sp>
        </p:grpSp>
      </p:grpSp>
      <p:grpSp>
        <p:nvGrpSpPr>
          <p:cNvPr id="16" name="Group 15">
            <a:extLst>
              <a:ext uri="{FF2B5EF4-FFF2-40B4-BE49-F238E27FC236}">
                <a16:creationId xmlns:a16="http://schemas.microsoft.com/office/drawing/2014/main" id="{03722060-DA29-3642-B211-707588A22B81}"/>
              </a:ext>
            </a:extLst>
          </p:cNvPr>
          <p:cNvGrpSpPr/>
          <p:nvPr/>
        </p:nvGrpSpPr>
        <p:grpSpPr>
          <a:xfrm>
            <a:off x="2457676" y="3166672"/>
            <a:ext cx="1751262" cy="2489017"/>
            <a:chOff x="2457676" y="3166672"/>
            <a:chExt cx="1751262" cy="2489017"/>
          </a:xfrm>
        </p:grpSpPr>
        <p:cxnSp>
          <p:nvCxnSpPr>
            <p:cNvPr id="385" name="Straight Arrow Connector 384">
              <a:extLst>
                <a:ext uri="{FF2B5EF4-FFF2-40B4-BE49-F238E27FC236}">
                  <a16:creationId xmlns:a16="http://schemas.microsoft.com/office/drawing/2014/main" id="{57933768-CFAD-7E4C-8094-C5674C11AD38}"/>
                </a:ext>
              </a:extLst>
            </p:cNvPr>
            <p:cNvCxnSpPr>
              <a:cxnSpLocks/>
            </p:cNvCxnSpPr>
            <p:nvPr/>
          </p:nvCxnSpPr>
          <p:spPr bwMode="auto">
            <a:xfrm>
              <a:off x="3271232" y="4980429"/>
              <a:ext cx="0" cy="258633"/>
            </a:xfrm>
            <a:prstGeom prst="straightConnector1">
              <a:avLst/>
            </a:prstGeom>
            <a:solidFill>
              <a:srgbClr val="00CC99"/>
            </a:solidFill>
            <a:ln w="19050" cap="flat" cmpd="sng" algn="ctr">
              <a:solidFill>
                <a:srgbClr val="C00000"/>
              </a:solidFill>
              <a:prstDash val="solid"/>
              <a:round/>
              <a:headEnd type="none"/>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cxnSp>
          <p:nvCxnSpPr>
            <p:cNvPr id="386" name="Straight Arrow Connector 385">
              <a:extLst>
                <a:ext uri="{FF2B5EF4-FFF2-40B4-BE49-F238E27FC236}">
                  <a16:creationId xmlns:a16="http://schemas.microsoft.com/office/drawing/2014/main" id="{F95AAA5D-C6E5-5143-82E1-3C051F45ACA7}"/>
                </a:ext>
              </a:extLst>
            </p:cNvPr>
            <p:cNvCxnSpPr>
              <a:cxnSpLocks/>
            </p:cNvCxnSpPr>
            <p:nvPr/>
          </p:nvCxnSpPr>
          <p:spPr bwMode="auto">
            <a:xfrm flipH="1">
              <a:off x="2457676" y="4954249"/>
              <a:ext cx="712744" cy="621210"/>
            </a:xfrm>
            <a:prstGeom prst="straightConnector1">
              <a:avLst/>
            </a:prstGeom>
            <a:solidFill>
              <a:srgbClr val="00CC99"/>
            </a:solidFill>
            <a:ln w="19050" cap="flat" cmpd="sng" algn="ctr">
              <a:solidFill>
                <a:srgbClr val="C00000"/>
              </a:solidFill>
              <a:prstDash val="solid"/>
              <a:round/>
              <a:headEnd type="none"/>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grpSp>
          <p:nvGrpSpPr>
            <p:cNvPr id="387" name="Group 386">
              <a:extLst>
                <a:ext uri="{FF2B5EF4-FFF2-40B4-BE49-F238E27FC236}">
                  <a16:creationId xmlns:a16="http://schemas.microsoft.com/office/drawing/2014/main" id="{18D00365-C943-3246-B265-4C37A9B81876}"/>
                </a:ext>
              </a:extLst>
            </p:cNvPr>
            <p:cNvGrpSpPr/>
            <p:nvPr/>
          </p:nvGrpSpPr>
          <p:grpSpPr>
            <a:xfrm rot="21446362">
              <a:off x="3106460" y="4663753"/>
              <a:ext cx="313044" cy="369332"/>
              <a:chOff x="418585" y="1969301"/>
              <a:chExt cx="313044" cy="369332"/>
            </a:xfrm>
          </p:grpSpPr>
          <p:sp>
            <p:nvSpPr>
              <p:cNvPr id="388" name="Oval 387">
                <a:extLst>
                  <a:ext uri="{FF2B5EF4-FFF2-40B4-BE49-F238E27FC236}">
                    <a16:creationId xmlns:a16="http://schemas.microsoft.com/office/drawing/2014/main" id="{56FE9D22-DD6A-2D41-935A-D9C78F2DD655}"/>
                  </a:ext>
                </a:extLst>
              </p:cNvPr>
              <p:cNvSpPr/>
              <p:nvPr/>
            </p:nvSpPr>
            <p:spPr>
              <a:xfrm>
                <a:off x="448041" y="2026177"/>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89" name="TextBox 388">
                <a:extLst>
                  <a:ext uri="{FF2B5EF4-FFF2-40B4-BE49-F238E27FC236}">
                    <a16:creationId xmlns:a16="http://schemas.microsoft.com/office/drawing/2014/main" id="{F3BD16BE-15C0-AD4A-A570-09F50033ED30}"/>
                  </a:ext>
                </a:extLst>
              </p:cNvPr>
              <p:cNvSpPr txBox="1"/>
              <p:nvPr/>
            </p:nvSpPr>
            <p:spPr>
              <a:xfrm>
                <a:off x="418585" y="1969301"/>
                <a:ext cx="313044"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Arial"/>
                    <a:ea typeface="ＭＳ Ｐゴシック" charset="0"/>
                    <a:cs typeface="Arial"/>
                  </a:rPr>
                  <a:t>6</a:t>
                </a:r>
              </a:p>
            </p:txBody>
          </p:sp>
        </p:grpSp>
        <p:cxnSp>
          <p:nvCxnSpPr>
            <p:cNvPr id="451" name="Straight Arrow Connector 450">
              <a:extLst>
                <a:ext uri="{FF2B5EF4-FFF2-40B4-BE49-F238E27FC236}">
                  <a16:creationId xmlns:a16="http://schemas.microsoft.com/office/drawing/2014/main" id="{CE154DD1-2C46-6642-BA6D-CE34E436F761}"/>
                </a:ext>
              </a:extLst>
            </p:cNvPr>
            <p:cNvCxnSpPr>
              <a:cxnSpLocks/>
            </p:cNvCxnSpPr>
            <p:nvPr/>
          </p:nvCxnSpPr>
          <p:spPr bwMode="auto">
            <a:xfrm>
              <a:off x="3361544" y="4943007"/>
              <a:ext cx="847394" cy="712682"/>
            </a:xfrm>
            <a:prstGeom prst="straightConnector1">
              <a:avLst/>
            </a:prstGeom>
            <a:solidFill>
              <a:srgbClr val="00CC99"/>
            </a:solidFill>
            <a:ln w="19050" cap="flat" cmpd="sng" algn="ctr">
              <a:solidFill>
                <a:srgbClr val="C00000"/>
              </a:solidFill>
              <a:prstDash val="solid"/>
              <a:round/>
              <a:headEnd type="none"/>
              <a:tailEnd type="triangle"/>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cxnSp>
        <p:sp>
          <p:nvSpPr>
            <p:cNvPr id="12" name="Freeform 11">
              <a:extLst>
                <a:ext uri="{FF2B5EF4-FFF2-40B4-BE49-F238E27FC236}">
                  <a16:creationId xmlns:a16="http://schemas.microsoft.com/office/drawing/2014/main" id="{13E2CB52-0E57-C940-96B0-586FFA8469C6}"/>
                </a:ext>
              </a:extLst>
            </p:cNvPr>
            <p:cNvSpPr/>
            <p:nvPr/>
          </p:nvSpPr>
          <p:spPr>
            <a:xfrm>
              <a:off x="3256612" y="3166672"/>
              <a:ext cx="888167" cy="1551482"/>
            </a:xfrm>
            <a:custGeom>
              <a:avLst/>
              <a:gdLst>
                <a:gd name="connsiteX0" fmla="*/ 929390 w 929390"/>
                <a:gd name="connsiteY0" fmla="*/ 0 h 1551482"/>
                <a:gd name="connsiteX1" fmla="*/ 929390 w 929390"/>
                <a:gd name="connsiteY1" fmla="*/ 678305 h 1551482"/>
                <a:gd name="connsiteX2" fmla="*/ 0 w 929390"/>
                <a:gd name="connsiteY2" fmla="*/ 813217 h 1551482"/>
                <a:gd name="connsiteX3" fmla="*/ 0 w 929390"/>
                <a:gd name="connsiteY3" fmla="*/ 1551482 h 1551482"/>
                <a:gd name="connsiteX4" fmla="*/ 0 w 929390"/>
                <a:gd name="connsiteY4" fmla="*/ 1551482 h 1551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390" h="1551482">
                  <a:moveTo>
                    <a:pt x="929390" y="0"/>
                  </a:moveTo>
                  <a:lnTo>
                    <a:pt x="929390" y="678305"/>
                  </a:lnTo>
                  <a:lnTo>
                    <a:pt x="0" y="813217"/>
                  </a:lnTo>
                  <a:lnTo>
                    <a:pt x="0" y="1551482"/>
                  </a:lnTo>
                  <a:lnTo>
                    <a:pt x="0" y="1551482"/>
                  </a:ln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7" name="Group 176">
            <a:extLst>
              <a:ext uri="{FF2B5EF4-FFF2-40B4-BE49-F238E27FC236}">
                <a16:creationId xmlns:a16="http://schemas.microsoft.com/office/drawing/2014/main" id="{29B85B73-F6B8-D648-BC2D-0EAA63B6C571}"/>
              </a:ext>
            </a:extLst>
          </p:cNvPr>
          <p:cNvGrpSpPr/>
          <p:nvPr/>
        </p:nvGrpSpPr>
        <p:grpSpPr>
          <a:xfrm>
            <a:off x="2312276" y="4225159"/>
            <a:ext cx="677917" cy="1261241"/>
            <a:chOff x="2312276" y="4225159"/>
            <a:chExt cx="677917" cy="1261241"/>
          </a:xfrm>
        </p:grpSpPr>
        <p:sp>
          <p:nvSpPr>
            <p:cNvPr id="178" name="Freeform 177">
              <a:extLst>
                <a:ext uri="{FF2B5EF4-FFF2-40B4-BE49-F238E27FC236}">
                  <a16:creationId xmlns:a16="http://schemas.microsoft.com/office/drawing/2014/main" id="{04D9E912-F6EE-2347-946E-2486DFCDC48F}"/>
                </a:ext>
              </a:extLst>
            </p:cNvPr>
            <p:cNvSpPr/>
            <p:nvPr/>
          </p:nvSpPr>
          <p:spPr>
            <a:xfrm>
              <a:off x="2312276" y="4225159"/>
              <a:ext cx="677917" cy="1261241"/>
            </a:xfrm>
            <a:custGeom>
              <a:avLst/>
              <a:gdLst>
                <a:gd name="connsiteX0" fmla="*/ 0 w 677917"/>
                <a:gd name="connsiteY0" fmla="*/ 1261241 h 1261241"/>
                <a:gd name="connsiteX1" fmla="*/ 677917 w 677917"/>
                <a:gd name="connsiteY1" fmla="*/ 178675 h 1261241"/>
                <a:gd name="connsiteX2" fmla="*/ 677917 w 677917"/>
                <a:gd name="connsiteY2" fmla="*/ 0 h 1261241"/>
              </a:gdLst>
              <a:ahLst/>
              <a:cxnLst>
                <a:cxn ang="0">
                  <a:pos x="connsiteX0" y="connsiteY0"/>
                </a:cxn>
                <a:cxn ang="0">
                  <a:pos x="connsiteX1" y="connsiteY1"/>
                </a:cxn>
                <a:cxn ang="0">
                  <a:pos x="connsiteX2" y="connsiteY2"/>
                </a:cxn>
              </a:cxnLst>
              <a:rect l="l" t="t" r="r" b="b"/>
              <a:pathLst>
                <a:path w="677917" h="1261241">
                  <a:moveTo>
                    <a:pt x="0" y="1261241"/>
                  </a:moveTo>
                  <a:lnTo>
                    <a:pt x="677917" y="178675"/>
                  </a:lnTo>
                  <a:lnTo>
                    <a:pt x="677917" y="0"/>
                  </a:ln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9" name="Group 178">
              <a:extLst>
                <a:ext uri="{FF2B5EF4-FFF2-40B4-BE49-F238E27FC236}">
                  <a16:creationId xmlns:a16="http://schemas.microsoft.com/office/drawing/2014/main" id="{1680272B-5B96-5C46-B6A3-60AE86146178}"/>
                </a:ext>
              </a:extLst>
            </p:cNvPr>
            <p:cNvGrpSpPr/>
            <p:nvPr/>
          </p:nvGrpSpPr>
          <p:grpSpPr>
            <a:xfrm>
              <a:off x="2499117" y="4791488"/>
              <a:ext cx="313044" cy="369332"/>
              <a:chOff x="-17363" y="1958857"/>
              <a:chExt cx="313044" cy="369332"/>
            </a:xfrm>
          </p:grpSpPr>
          <p:sp>
            <p:nvSpPr>
              <p:cNvPr id="180" name="Oval 179">
                <a:extLst>
                  <a:ext uri="{FF2B5EF4-FFF2-40B4-BE49-F238E27FC236}">
                    <a16:creationId xmlns:a16="http://schemas.microsoft.com/office/drawing/2014/main" id="{B4B208F5-B08A-1243-A37F-DD13571EA002}"/>
                  </a:ext>
                </a:extLst>
              </p:cNvPr>
              <p:cNvSpPr/>
              <p:nvPr/>
            </p:nvSpPr>
            <p:spPr>
              <a:xfrm>
                <a:off x="17117" y="2010412"/>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81" name="TextBox 180">
                <a:extLst>
                  <a:ext uri="{FF2B5EF4-FFF2-40B4-BE49-F238E27FC236}">
                    <a16:creationId xmlns:a16="http://schemas.microsoft.com/office/drawing/2014/main" id="{48299C7E-5FD4-BE4D-B3BC-B70CB02A4289}"/>
                  </a:ext>
                </a:extLst>
              </p:cNvPr>
              <p:cNvSpPr txBox="1"/>
              <p:nvPr/>
            </p:nvSpPr>
            <p:spPr>
              <a:xfrm>
                <a:off x="-17363" y="1958857"/>
                <a:ext cx="313044"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Arial"/>
                    <a:ea typeface="ＭＳ Ｐゴシック" charset="0"/>
                    <a:cs typeface="Arial"/>
                  </a:rPr>
                  <a:t>1</a:t>
                </a:r>
              </a:p>
            </p:txBody>
          </p:sp>
        </p:grpSp>
      </p:grpSp>
      <p:grpSp>
        <p:nvGrpSpPr>
          <p:cNvPr id="182" name="Group 181">
            <a:extLst>
              <a:ext uri="{FF2B5EF4-FFF2-40B4-BE49-F238E27FC236}">
                <a16:creationId xmlns:a16="http://schemas.microsoft.com/office/drawing/2014/main" id="{197D5753-825A-E24A-B359-04DEF430F62F}"/>
              </a:ext>
            </a:extLst>
          </p:cNvPr>
          <p:cNvGrpSpPr/>
          <p:nvPr/>
        </p:nvGrpSpPr>
        <p:grpSpPr>
          <a:xfrm>
            <a:off x="2292350" y="3432175"/>
            <a:ext cx="698500" cy="793750"/>
            <a:chOff x="2292350" y="3432175"/>
            <a:chExt cx="698500" cy="793750"/>
          </a:xfrm>
        </p:grpSpPr>
        <p:sp>
          <p:nvSpPr>
            <p:cNvPr id="183" name="Freeform 182">
              <a:extLst>
                <a:ext uri="{FF2B5EF4-FFF2-40B4-BE49-F238E27FC236}">
                  <a16:creationId xmlns:a16="http://schemas.microsoft.com/office/drawing/2014/main" id="{8D41C68A-EFC3-7544-907A-3696B071871F}"/>
                </a:ext>
              </a:extLst>
            </p:cNvPr>
            <p:cNvSpPr/>
            <p:nvPr/>
          </p:nvSpPr>
          <p:spPr>
            <a:xfrm>
              <a:off x="2292350" y="3432175"/>
              <a:ext cx="698500" cy="793750"/>
            </a:xfrm>
            <a:custGeom>
              <a:avLst/>
              <a:gdLst>
                <a:gd name="connsiteX0" fmla="*/ 698500 w 698500"/>
                <a:gd name="connsiteY0" fmla="*/ 793750 h 793750"/>
                <a:gd name="connsiteX1" fmla="*/ 698500 w 698500"/>
                <a:gd name="connsiteY1" fmla="*/ 508000 h 793750"/>
                <a:gd name="connsiteX2" fmla="*/ 0 w 698500"/>
                <a:gd name="connsiteY2" fmla="*/ 269875 h 793750"/>
                <a:gd name="connsiteX3" fmla="*/ 0 w 698500"/>
                <a:gd name="connsiteY3" fmla="*/ 0 h 793750"/>
                <a:gd name="connsiteX4" fmla="*/ 0 w 698500"/>
                <a:gd name="connsiteY4" fmla="*/ 3175 h 79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500" h="793750">
                  <a:moveTo>
                    <a:pt x="698500" y="793750"/>
                  </a:moveTo>
                  <a:lnTo>
                    <a:pt x="698500" y="508000"/>
                  </a:lnTo>
                  <a:lnTo>
                    <a:pt x="0" y="269875"/>
                  </a:lnTo>
                  <a:lnTo>
                    <a:pt x="0" y="0"/>
                  </a:lnTo>
                  <a:lnTo>
                    <a:pt x="0" y="3175"/>
                  </a:ln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4" name="Group 183">
              <a:extLst>
                <a:ext uri="{FF2B5EF4-FFF2-40B4-BE49-F238E27FC236}">
                  <a16:creationId xmlns:a16="http://schemas.microsoft.com/office/drawing/2014/main" id="{0AA64AA5-F628-404D-85EE-A7F9205259DC}"/>
                </a:ext>
              </a:extLst>
            </p:cNvPr>
            <p:cNvGrpSpPr/>
            <p:nvPr/>
          </p:nvGrpSpPr>
          <p:grpSpPr>
            <a:xfrm>
              <a:off x="2576070" y="3664008"/>
              <a:ext cx="313044" cy="369332"/>
              <a:chOff x="2576070" y="3664008"/>
              <a:chExt cx="313044" cy="369332"/>
            </a:xfrm>
          </p:grpSpPr>
          <p:sp>
            <p:nvSpPr>
              <p:cNvPr id="185" name="Oval 184">
                <a:extLst>
                  <a:ext uri="{FF2B5EF4-FFF2-40B4-BE49-F238E27FC236}">
                    <a16:creationId xmlns:a16="http://schemas.microsoft.com/office/drawing/2014/main" id="{391FE4FB-9667-3848-BBC8-71F23A372A09}"/>
                  </a:ext>
                </a:extLst>
              </p:cNvPr>
              <p:cNvSpPr/>
              <p:nvPr/>
            </p:nvSpPr>
            <p:spPr>
              <a:xfrm>
                <a:off x="2602120" y="3719723"/>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86" name="TextBox 185">
                <a:extLst>
                  <a:ext uri="{FF2B5EF4-FFF2-40B4-BE49-F238E27FC236}">
                    <a16:creationId xmlns:a16="http://schemas.microsoft.com/office/drawing/2014/main" id="{05F86FD7-086B-5342-8B29-1089080984FC}"/>
                  </a:ext>
                </a:extLst>
              </p:cNvPr>
              <p:cNvSpPr txBox="1"/>
              <p:nvPr/>
            </p:nvSpPr>
            <p:spPr>
              <a:xfrm>
                <a:off x="2576070" y="3664008"/>
                <a:ext cx="313044"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Arial"/>
                    <a:ea typeface="ＭＳ Ｐゴシック" charset="0"/>
                    <a:cs typeface="Arial"/>
                  </a:rPr>
                  <a:t>2</a:t>
                </a:r>
              </a:p>
            </p:txBody>
          </p:sp>
        </p:grpSp>
      </p:grpSp>
      <p:grpSp>
        <p:nvGrpSpPr>
          <p:cNvPr id="187" name="Group 186">
            <a:extLst>
              <a:ext uri="{FF2B5EF4-FFF2-40B4-BE49-F238E27FC236}">
                <a16:creationId xmlns:a16="http://schemas.microsoft.com/office/drawing/2014/main" id="{771DD02C-FDB2-8742-B9AD-DAE04FE274DB}"/>
              </a:ext>
            </a:extLst>
          </p:cNvPr>
          <p:cNvGrpSpPr/>
          <p:nvPr/>
        </p:nvGrpSpPr>
        <p:grpSpPr>
          <a:xfrm>
            <a:off x="2137625" y="1774825"/>
            <a:ext cx="313044" cy="1663700"/>
            <a:chOff x="2134450" y="1762125"/>
            <a:chExt cx="313044" cy="1663700"/>
          </a:xfrm>
        </p:grpSpPr>
        <p:sp>
          <p:nvSpPr>
            <p:cNvPr id="188" name="Freeform 187">
              <a:extLst>
                <a:ext uri="{FF2B5EF4-FFF2-40B4-BE49-F238E27FC236}">
                  <a16:creationId xmlns:a16="http://schemas.microsoft.com/office/drawing/2014/main" id="{883ED354-25D1-C04E-892D-211118E43E12}"/>
                </a:ext>
              </a:extLst>
            </p:cNvPr>
            <p:cNvSpPr/>
            <p:nvPr/>
          </p:nvSpPr>
          <p:spPr>
            <a:xfrm>
              <a:off x="2273300" y="1762125"/>
              <a:ext cx="15875" cy="1663700"/>
            </a:xfrm>
            <a:custGeom>
              <a:avLst/>
              <a:gdLst>
                <a:gd name="connsiteX0" fmla="*/ 15875 w 15875"/>
                <a:gd name="connsiteY0" fmla="*/ 1663700 h 1663700"/>
                <a:gd name="connsiteX1" fmla="*/ 15875 w 15875"/>
                <a:gd name="connsiteY1" fmla="*/ 0 h 1663700"/>
                <a:gd name="connsiteX2" fmla="*/ 0 w 15875"/>
                <a:gd name="connsiteY2" fmla="*/ 0 h 1663700"/>
              </a:gdLst>
              <a:ahLst/>
              <a:cxnLst>
                <a:cxn ang="0">
                  <a:pos x="connsiteX0" y="connsiteY0"/>
                </a:cxn>
                <a:cxn ang="0">
                  <a:pos x="connsiteX1" y="connsiteY1"/>
                </a:cxn>
                <a:cxn ang="0">
                  <a:pos x="connsiteX2" y="connsiteY2"/>
                </a:cxn>
              </a:cxnLst>
              <a:rect l="l" t="t" r="r" b="b"/>
              <a:pathLst>
                <a:path w="15875" h="1663700">
                  <a:moveTo>
                    <a:pt x="15875" y="1663700"/>
                  </a:moveTo>
                  <a:lnTo>
                    <a:pt x="15875" y="0"/>
                  </a:lnTo>
                  <a:lnTo>
                    <a:pt x="0" y="0"/>
                  </a:lnTo>
                </a:path>
              </a:pathLst>
            </a:custGeom>
            <a:noFill/>
            <a:ln w="190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9" name="Group 188">
              <a:extLst>
                <a:ext uri="{FF2B5EF4-FFF2-40B4-BE49-F238E27FC236}">
                  <a16:creationId xmlns:a16="http://schemas.microsoft.com/office/drawing/2014/main" id="{507EC540-4062-C043-B3A2-50A19C3A7ED6}"/>
                </a:ext>
              </a:extLst>
            </p:cNvPr>
            <p:cNvGrpSpPr/>
            <p:nvPr/>
          </p:nvGrpSpPr>
          <p:grpSpPr>
            <a:xfrm>
              <a:off x="2134450" y="2567187"/>
              <a:ext cx="313044" cy="369332"/>
              <a:chOff x="1712175" y="2510037"/>
              <a:chExt cx="313044" cy="369332"/>
            </a:xfrm>
          </p:grpSpPr>
          <p:sp>
            <p:nvSpPr>
              <p:cNvPr id="190" name="Oval 189">
                <a:extLst>
                  <a:ext uri="{FF2B5EF4-FFF2-40B4-BE49-F238E27FC236}">
                    <a16:creationId xmlns:a16="http://schemas.microsoft.com/office/drawing/2014/main" id="{0977EF44-1278-FE42-A8DE-61716D09F76C}"/>
                  </a:ext>
                </a:extLst>
              </p:cNvPr>
              <p:cNvSpPr/>
              <p:nvPr/>
            </p:nvSpPr>
            <p:spPr>
              <a:xfrm>
                <a:off x="1744575" y="2568927"/>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91" name="TextBox 190">
                <a:extLst>
                  <a:ext uri="{FF2B5EF4-FFF2-40B4-BE49-F238E27FC236}">
                    <a16:creationId xmlns:a16="http://schemas.microsoft.com/office/drawing/2014/main" id="{B5432766-828E-C04D-ABCA-C75B145EB832}"/>
                  </a:ext>
                </a:extLst>
              </p:cNvPr>
              <p:cNvSpPr txBox="1"/>
              <p:nvPr/>
            </p:nvSpPr>
            <p:spPr>
              <a:xfrm>
                <a:off x="1712175" y="2510037"/>
                <a:ext cx="313044"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Arial"/>
                    <a:ea typeface="ＭＳ Ｐゴシック" charset="0"/>
                    <a:cs typeface="Arial"/>
                  </a:rPr>
                  <a:t>3</a:t>
                </a:r>
              </a:p>
            </p:txBody>
          </p:sp>
        </p:grpSp>
      </p:grpSp>
      <p:grpSp>
        <p:nvGrpSpPr>
          <p:cNvPr id="192" name="Group 191">
            <a:extLst>
              <a:ext uri="{FF2B5EF4-FFF2-40B4-BE49-F238E27FC236}">
                <a16:creationId xmlns:a16="http://schemas.microsoft.com/office/drawing/2014/main" id="{ED6C9655-72FC-7545-AA52-6CFDF3B16914}"/>
              </a:ext>
            </a:extLst>
          </p:cNvPr>
          <p:cNvGrpSpPr/>
          <p:nvPr/>
        </p:nvGrpSpPr>
        <p:grpSpPr>
          <a:xfrm>
            <a:off x="2349183" y="1803400"/>
            <a:ext cx="313044" cy="1539875"/>
            <a:chOff x="2349183" y="1803400"/>
            <a:chExt cx="313044" cy="1539875"/>
          </a:xfrm>
        </p:grpSpPr>
        <p:cxnSp>
          <p:nvCxnSpPr>
            <p:cNvPr id="193" name="Straight Arrow Connector 192">
              <a:extLst>
                <a:ext uri="{FF2B5EF4-FFF2-40B4-BE49-F238E27FC236}">
                  <a16:creationId xmlns:a16="http://schemas.microsoft.com/office/drawing/2014/main" id="{6AC89D17-D5C6-6E45-B074-38ECB645CCC6}"/>
                </a:ext>
              </a:extLst>
            </p:cNvPr>
            <p:cNvCxnSpPr/>
            <p:nvPr/>
          </p:nvCxnSpPr>
          <p:spPr>
            <a:xfrm>
              <a:off x="2498725" y="1803400"/>
              <a:ext cx="0" cy="1539875"/>
            </a:xfrm>
            <a:prstGeom prst="straightConnector1">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nvGrpSpPr>
            <p:cNvPr id="194" name="Group 193">
              <a:extLst>
                <a:ext uri="{FF2B5EF4-FFF2-40B4-BE49-F238E27FC236}">
                  <a16:creationId xmlns:a16="http://schemas.microsoft.com/office/drawing/2014/main" id="{80049483-7D31-F243-8B3C-B01AB5BDA5CA}"/>
                </a:ext>
              </a:extLst>
            </p:cNvPr>
            <p:cNvGrpSpPr/>
            <p:nvPr/>
          </p:nvGrpSpPr>
          <p:grpSpPr>
            <a:xfrm>
              <a:off x="2349183" y="1906331"/>
              <a:ext cx="313044" cy="369332"/>
              <a:chOff x="415641" y="1967287"/>
              <a:chExt cx="313044" cy="369332"/>
            </a:xfrm>
          </p:grpSpPr>
          <p:sp>
            <p:nvSpPr>
              <p:cNvPr id="195" name="Oval 194">
                <a:extLst>
                  <a:ext uri="{FF2B5EF4-FFF2-40B4-BE49-F238E27FC236}">
                    <a16:creationId xmlns:a16="http://schemas.microsoft.com/office/drawing/2014/main" id="{229791A0-9A65-A14B-97D3-B95ED9B13C71}"/>
                  </a:ext>
                </a:extLst>
              </p:cNvPr>
              <p:cNvSpPr/>
              <p:nvPr/>
            </p:nvSpPr>
            <p:spPr>
              <a:xfrm>
                <a:off x="448041" y="2026177"/>
                <a:ext cx="251755" cy="263122"/>
              </a:xfrm>
              <a:prstGeom prst="ellipse">
                <a:avLst/>
              </a:prstGeom>
              <a:solidFill>
                <a:srgbClr val="FFFFFF"/>
              </a:solidFill>
              <a:ln w="12700">
                <a:solidFill>
                  <a:srgbClr val="C00000"/>
                </a:solidFill>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96" name="TextBox 195">
                <a:extLst>
                  <a:ext uri="{FF2B5EF4-FFF2-40B4-BE49-F238E27FC236}">
                    <a16:creationId xmlns:a16="http://schemas.microsoft.com/office/drawing/2014/main" id="{FFD05E5B-5187-8143-8FCD-A82AF7D7023C}"/>
                  </a:ext>
                </a:extLst>
              </p:cNvPr>
              <p:cNvSpPr txBox="1"/>
              <p:nvPr/>
            </p:nvSpPr>
            <p:spPr>
              <a:xfrm>
                <a:off x="415641" y="1967287"/>
                <a:ext cx="313044" cy="369332"/>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Arial"/>
                    <a:ea typeface="ＭＳ Ｐゴシック" charset="0"/>
                    <a:cs typeface="Arial"/>
                  </a:rPr>
                  <a:t>4</a:t>
                </a:r>
              </a:p>
            </p:txBody>
          </p:sp>
        </p:grpSp>
      </p:grpSp>
    </p:spTree>
    <p:extLst>
      <p:ext uri="{BB962C8B-B14F-4D97-AF65-F5344CB8AC3E}">
        <p14:creationId xmlns:p14="http://schemas.microsoft.com/office/powerpoint/2010/main" val="1404269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9" presetClass="entr" presetSubtype="0" fill="hold" nodeType="withEffect">
                                  <p:stCondLst>
                                    <p:cond delay="0"/>
                                  </p:stCondLst>
                                  <p:childTnLst>
                                    <p:set>
                                      <p:cBhvr>
                                        <p:cTn id="9" dur="1" fill="hold">
                                          <p:stCondLst>
                                            <p:cond delay="0"/>
                                          </p:stCondLst>
                                        </p:cTn>
                                        <p:tgtEl>
                                          <p:spTgt spid="152"/>
                                        </p:tgtEl>
                                        <p:attrNameLst>
                                          <p:attrName>style.visibility</p:attrName>
                                        </p:attrNameLst>
                                      </p:cBhvr>
                                      <p:to>
                                        <p:strVal val="visible"/>
                                      </p:to>
                                    </p:set>
                                    <p:animEffect transition="in" filter="dissolve">
                                      <p:cBhvr>
                                        <p:cTn id="10" dur="500"/>
                                        <p:tgtEl>
                                          <p:spTgt spid="15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57"/>
                                        </p:tgtEl>
                                        <p:attrNameLst>
                                          <p:attrName>style.visibility</p:attrName>
                                        </p:attrNameLst>
                                      </p:cBhvr>
                                      <p:to>
                                        <p:strVal val="visible"/>
                                      </p:to>
                                    </p:set>
                                    <p:animEffect transition="in" filter="dissolve">
                                      <p:cBhvr>
                                        <p:cTn id="15" dur="500"/>
                                        <p:tgtEl>
                                          <p:spTgt spid="157"/>
                                        </p:tgtEl>
                                      </p:cBhvr>
                                    </p:animEffect>
                                  </p:childTnLst>
                                </p:cTn>
                              </p:par>
                              <p:par>
                                <p:cTn id="16" presetID="22" presetClass="entr" presetSubtype="1"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wipe(up)">
                                      <p:cBhvr>
                                        <p:cTn id="1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276457"/>
            <a:ext cx="10998896" cy="894622"/>
          </a:xfrm>
        </p:spPr>
        <p:txBody>
          <a:bodyPr>
            <a:noAutofit/>
          </a:bodyPr>
          <a:lstStyle/>
          <a:p>
            <a:r>
              <a:rPr lang="en-US" b="0" dirty="0"/>
              <a:t>OpenDaylight (ODL) controller</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83</a:t>
            </a:fld>
            <a:endParaRPr lang="en-US" dirty="0"/>
          </a:p>
        </p:txBody>
      </p:sp>
      <p:sp>
        <p:nvSpPr>
          <p:cNvPr id="162" name="Rounded Rectangle 161">
            <a:extLst>
              <a:ext uri="{FF2B5EF4-FFF2-40B4-BE49-F238E27FC236}">
                <a16:creationId xmlns:a16="http://schemas.microsoft.com/office/drawing/2014/main" id="{C8CC017A-00C4-9946-A15C-67BB2E830C62}"/>
              </a:ext>
            </a:extLst>
          </p:cNvPr>
          <p:cNvSpPr/>
          <p:nvPr/>
        </p:nvSpPr>
        <p:spPr>
          <a:xfrm>
            <a:off x="1308970" y="4619179"/>
            <a:ext cx="4650377" cy="608051"/>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3" name="TextBox 162">
            <a:extLst>
              <a:ext uri="{FF2B5EF4-FFF2-40B4-BE49-F238E27FC236}">
                <a16:creationId xmlns:a16="http://schemas.microsoft.com/office/drawing/2014/main" id="{6F0F8666-A6F4-624D-80E8-0EF23C207C6A}"/>
              </a:ext>
            </a:extLst>
          </p:cNvPr>
          <p:cNvSpPr txBox="1"/>
          <p:nvPr/>
        </p:nvSpPr>
        <p:spPr>
          <a:xfrm>
            <a:off x="5681552" y="1744109"/>
            <a:ext cx="3822666" cy="268920"/>
          </a:xfrm>
          <a:prstGeom prst="rect">
            <a:avLst/>
          </a:prstGeom>
          <a:noFill/>
        </p:spPr>
        <p:txBody>
          <a:bodyPr wrap="square" rtlCol="0">
            <a:spAutoFit/>
          </a:bodyPr>
          <a:lstStyle/>
          <a:p>
            <a:pPr algn="ctr">
              <a:lnSpc>
                <a:spcPct val="80000"/>
              </a:lnSpc>
            </a:pPr>
            <a:r>
              <a:rPr lang="en-US" sz="1400" dirty="0"/>
              <a:t>Network Orchestrations and Applications</a:t>
            </a:r>
          </a:p>
        </p:txBody>
      </p:sp>
      <p:sp>
        <p:nvSpPr>
          <p:cNvPr id="164" name="TextBox 163">
            <a:extLst>
              <a:ext uri="{FF2B5EF4-FFF2-40B4-BE49-F238E27FC236}">
                <a16:creationId xmlns:a16="http://schemas.microsoft.com/office/drawing/2014/main" id="{FF004744-3AD2-D540-B9A0-A2DECC02E138}"/>
              </a:ext>
            </a:extLst>
          </p:cNvPr>
          <p:cNvSpPr txBox="1"/>
          <p:nvPr/>
        </p:nvSpPr>
        <p:spPr>
          <a:xfrm>
            <a:off x="5899099" y="5275766"/>
            <a:ext cx="1522626" cy="268920"/>
          </a:xfrm>
          <a:prstGeom prst="rect">
            <a:avLst/>
          </a:prstGeom>
          <a:noFill/>
        </p:spPr>
        <p:txBody>
          <a:bodyPr wrap="square" rtlCol="0">
            <a:spAutoFit/>
          </a:bodyPr>
          <a:lstStyle/>
          <a:p>
            <a:pPr algn="ctr">
              <a:lnSpc>
                <a:spcPct val="80000"/>
              </a:lnSpc>
            </a:pPr>
            <a:r>
              <a:rPr lang="en-US" sz="1400" dirty="0"/>
              <a:t>Southbound API</a:t>
            </a:r>
          </a:p>
        </p:txBody>
      </p:sp>
      <p:cxnSp>
        <p:nvCxnSpPr>
          <p:cNvPr id="165" name="Straight Connector 164">
            <a:extLst>
              <a:ext uri="{FF2B5EF4-FFF2-40B4-BE49-F238E27FC236}">
                <a16:creationId xmlns:a16="http://schemas.microsoft.com/office/drawing/2014/main" id="{B21516A3-9168-5A49-BB27-52176C92B938}"/>
              </a:ext>
            </a:extLst>
          </p:cNvPr>
          <p:cNvCxnSpPr/>
          <p:nvPr/>
        </p:nvCxnSpPr>
        <p:spPr>
          <a:xfrm>
            <a:off x="1309488" y="2192290"/>
            <a:ext cx="4651048" cy="0"/>
          </a:xfrm>
          <a:prstGeom prst="line">
            <a:avLst/>
          </a:prstGeom>
          <a:ln w="1905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29BC885E-78A5-8040-BF18-CE689C6B08AA}"/>
              </a:ext>
            </a:extLst>
          </p:cNvPr>
          <p:cNvCxnSpPr/>
          <p:nvPr/>
        </p:nvCxnSpPr>
        <p:spPr>
          <a:xfrm>
            <a:off x="1309488" y="5372503"/>
            <a:ext cx="4651048" cy="0"/>
          </a:xfrm>
          <a:prstGeom prst="line">
            <a:avLst/>
          </a:prstGeom>
          <a:ln w="1905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sp>
        <p:nvSpPr>
          <p:cNvPr id="167" name="TextBox 166">
            <a:extLst>
              <a:ext uri="{FF2B5EF4-FFF2-40B4-BE49-F238E27FC236}">
                <a16:creationId xmlns:a16="http://schemas.microsoft.com/office/drawing/2014/main" id="{7BF5FF90-0F5D-2747-A02F-8A87EA67E8F7}"/>
              </a:ext>
            </a:extLst>
          </p:cNvPr>
          <p:cNvSpPr txBox="1"/>
          <p:nvPr/>
        </p:nvSpPr>
        <p:spPr>
          <a:xfrm>
            <a:off x="5995216" y="4715575"/>
            <a:ext cx="1897871" cy="494494"/>
          </a:xfrm>
          <a:prstGeom prst="rect">
            <a:avLst/>
          </a:prstGeom>
          <a:noFill/>
        </p:spPr>
        <p:txBody>
          <a:bodyPr wrap="square" rtlCol="0">
            <a:spAutoFit/>
          </a:bodyPr>
          <a:lstStyle/>
          <a:p>
            <a:pPr>
              <a:lnSpc>
                <a:spcPct val="80000"/>
              </a:lnSpc>
            </a:pPr>
            <a:r>
              <a:rPr lang="en-US" sz="1600" dirty="0"/>
              <a:t>Service Abstraction Layer (SAL)</a:t>
            </a:r>
          </a:p>
        </p:txBody>
      </p:sp>
      <p:grpSp>
        <p:nvGrpSpPr>
          <p:cNvPr id="168" name="Group 167">
            <a:extLst>
              <a:ext uri="{FF2B5EF4-FFF2-40B4-BE49-F238E27FC236}">
                <a16:creationId xmlns:a16="http://schemas.microsoft.com/office/drawing/2014/main" id="{FFB315C9-1489-AE40-95EE-74F812551DAE}"/>
              </a:ext>
            </a:extLst>
          </p:cNvPr>
          <p:cNvGrpSpPr/>
          <p:nvPr/>
        </p:nvGrpSpPr>
        <p:grpSpPr>
          <a:xfrm>
            <a:off x="2093457" y="4642702"/>
            <a:ext cx="1432506" cy="565047"/>
            <a:chOff x="1241687" y="4404708"/>
            <a:chExt cx="1432506" cy="565047"/>
          </a:xfrm>
        </p:grpSpPr>
        <p:sp>
          <p:nvSpPr>
            <p:cNvPr id="169" name="Can 168">
              <a:extLst>
                <a:ext uri="{FF2B5EF4-FFF2-40B4-BE49-F238E27FC236}">
                  <a16:creationId xmlns:a16="http://schemas.microsoft.com/office/drawing/2014/main" id="{9953BCEF-D2AD-5946-98C0-53736B109982}"/>
                </a:ext>
              </a:extLst>
            </p:cNvPr>
            <p:cNvSpPr/>
            <p:nvPr/>
          </p:nvSpPr>
          <p:spPr>
            <a:xfrm>
              <a:off x="1255867" y="4404708"/>
              <a:ext cx="1383280" cy="550146"/>
            </a:xfrm>
            <a:prstGeom prst="can">
              <a:avLst/>
            </a:prstGeom>
            <a:gradFill flip="none" rotWithShape="1">
              <a:gsLst>
                <a:gs pos="2000">
                  <a:schemeClr val="accent6">
                    <a:lumMod val="20000"/>
                    <a:lumOff val="80000"/>
                  </a:schemeClr>
                </a:gs>
                <a:gs pos="100000">
                  <a:schemeClr val="accent6">
                    <a:lumMod val="40000"/>
                    <a:lumOff val="60000"/>
                  </a:schemeClr>
                </a:gs>
              </a:gsLst>
              <a:lin ang="10800000" scaled="0"/>
              <a:tileRect/>
            </a:gra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70" name="TextBox 169">
              <a:extLst>
                <a:ext uri="{FF2B5EF4-FFF2-40B4-BE49-F238E27FC236}">
                  <a16:creationId xmlns:a16="http://schemas.microsoft.com/office/drawing/2014/main" id="{B8FD4CC5-F553-244B-B2C9-9A547EC20D2D}"/>
                </a:ext>
              </a:extLst>
            </p:cNvPr>
            <p:cNvSpPr txBox="1"/>
            <p:nvPr/>
          </p:nvSpPr>
          <p:spPr>
            <a:xfrm>
              <a:off x="1241687" y="4428068"/>
              <a:ext cx="1432506" cy="541687"/>
            </a:xfrm>
            <a:prstGeom prst="rect">
              <a:avLst/>
            </a:prstGeom>
            <a:noFill/>
          </p:spPr>
          <p:txBody>
            <a:bodyPr wrap="square" rtlCol="0">
              <a:spAutoFit/>
            </a:bodyPr>
            <a:lstStyle/>
            <a:p>
              <a:pPr algn="ctr">
                <a:lnSpc>
                  <a:spcPct val="80000"/>
                </a:lnSpc>
              </a:pPr>
              <a:r>
                <a:rPr lang="en-US" sz="1200" dirty="0"/>
                <a:t>config. and operational data store</a:t>
              </a:r>
            </a:p>
          </p:txBody>
        </p:sp>
      </p:grpSp>
      <p:grpSp>
        <p:nvGrpSpPr>
          <p:cNvPr id="5" name="Group 4">
            <a:extLst>
              <a:ext uri="{FF2B5EF4-FFF2-40B4-BE49-F238E27FC236}">
                <a16:creationId xmlns:a16="http://schemas.microsoft.com/office/drawing/2014/main" id="{0B7C0880-49B6-4247-948E-F3019F060176}"/>
              </a:ext>
            </a:extLst>
          </p:cNvPr>
          <p:cNvGrpSpPr/>
          <p:nvPr/>
        </p:nvGrpSpPr>
        <p:grpSpPr>
          <a:xfrm>
            <a:off x="1235902" y="2266373"/>
            <a:ext cx="4650377" cy="608051"/>
            <a:chOff x="1235902" y="2266373"/>
            <a:chExt cx="4650377" cy="608051"/>
          </a:xfrm>
        </p:grpSpPr>
        <p:sp>
          <p:nvSpPr>
            <p:cNvPr id="149" name="Rounded Rectangle 148">
              <a:extLst>
                <a:ext uri="{FF2B5EF4-FFF2-40B4-BE49-F238E27FC236}">
                  <a16:creationId xmlns:a16="http://schemas.microsoft.com/office/drawing/2014/main" id="{E99A6AA0-07FB-1C4C-972D-6F9E4C71E394}"/>
                </a:ext>
              </a:extLst>
            </p:cNvPr>
            <p:cNvSpPr/>
            <p:nvPr/>
          </p:nvSpPr>
          <p:spPr>
            <a:xfrm>
              <a:off x="1235902" y="2266373"/>
              <a:ext cx="4650377" cy="608051"/>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1" name="TextBox 170">
              <a:extLst>
                <a:ext uri="{FF2B5EF4-FFF2-40B4-BE49-F238E27FC236}">
                  <a16:creationId xmlns:a16="http://schemas.microsoft.com/office/drawing/2014/main" id="{98CABA0F-314E-BA45-9AA9-E8C4D3C5FC78}"/>
                </a:ext>
              </a:extLst>
            </p:cNvPr>
            <p:cNvSpPr txBox="1"/>
            <p:nvPr/>
          </p:nvSpPr>
          <p:spPr>
            <a:xfrm>
              <a:off x="1537806" y="2409877"/>
              <a:ext cx="3977869" cy="344710"/>
            </a:xfrm>
            <a:prstGeom prst="rect">
              <a:avLst/>
            </a:prstGeom>
            <a:noFill/>
          </p:spPr>
          <p:txBody>
            <a:bodyPr wrap="square" rtlCol="0">
              <a:spAutoFit/>
            </a:bodyPr>
            <a:lstStyle/>
            <a:p>
              <a:pPr algn="ctr">
                <a:lnSpc>
                  <a:spcPct val="80000"/>
                </a:lnSpc>
              </a:pPr>
              <a:r>
                <a:rPr lang="en-US" sz="2000" dirty="0"/>
                <a:t>REST/RESTCONF/NETCONF APIs</a:t>
              </a:r>
            </a:p>
          </p:txBody>
        </p:sp>
      </p:grpSp>
      <p:sp>
        <p:nvSpPr>
          <p:cNvPr id="172" name="Left-Right Arrow 171">
            <a:extLst>
              <a:ext uri="{FF2B5EF4-FFF2-40B4-BE49-F238E27FC236}">
                <a16:creationId xmlns:a16="http://schemas.microsoft.com/office/drawing/2014/main" id="{CEACD9AC-2092-E047-B4D0-283CE33E7A75}"/>
              </a:ext>
            </a:extLst>
          </p:cNvPr>
          <p:cNvSpPr/>
          <p:nvPr/>
        </p:nvSpPr>
        <p:spPr>
          <a:xfrm>
            <a:off x="3955838" y="4663169"/>
            <a:ext cx="1061570" cy="484632"/>
          </a:xfrm>
          <a:prstGeom prst="leftRightArrow">
            <a:avLst/>
          </a:prstGeom>
          <a:gradFill flip="none" rotWithShape="1">
            <a:gsLst>
              <a:gs pos="50500">
                <a:schemeClr val="accent6">
                  <a:lumMod val="20000"/>
                  <a:lumOff val="80000"/>
                </a:schemeClr>
              </a:gs>
              <a:gs pos="1000">
                <a:schemeClr val="accent6">
                  <a:lumMod val="40000"/>
                  <a:lumOff val="60000"/>
                </a:schemeClr>
              </a:gs>
              <a:gs pos="100000">
                <a:schemeClr val="accent6">
                  <a:lumMod val="40000"/>
                  <a:lumOff val="60000"/>
                </a:schemeClr>
              </a:gs>
            </a:gsLst>
            <a:lin ang="10800000" scaled="0"/>
            <a:tileRect/>
          </a:gra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73" name="TextBox 172">
            <a:extLst>
              <a:ext uri="{FF2B5EF4-FFF2-40B4-BE49-F238E27FC236}">
                <a16:creationId xmlns:a16="http://schemas.microsoft.com/office/drawing/2014/main" id="{B126688D-F71F-1448-B2A4-406278585436}"/>
              </a:ext>
            </a:extLst>
          </p:cNvPr>
          <p:cNvSpPr txBox="1"/>
          <p:nvPr/>
        </p:nvSpPr>
        <p:spPr>
          <a:xfrm>
            <a:off x="3952599" y="4790714"/>
            <a:ext cx="1092879" cy="246221"/>
          </a:xfrm>
          <a:prstGeom prst="rect">
            <a:avLst/>
          </a:prstGeom>
          <a:noFill/>
        </p:spPr>
        <p:txBody>
          <a:bodyPr wrap="square" rtlCol="0">
            <a:spAutoFit/>
          </a:bodyPr>
          <a:lstStyle/>
          <a:p>
            <a:pPr algn="ctr">
              <a:lnSpc>
                <a:spcPct val="80000"/>
              </a:lnSpc>
            </a:pPr>
            <a:r>
              <a:rPr lang="en-US" sz="1200" dirty="0"/>
              <a:t>messaging</a:t>
            </a:r>
            <a:endParaRPr lang="en-US" sz="1400" dirty="0"/>
          </a:p>
        </p:txBody>
      </p:sp>
      <p:grpSp>
        <p:nvGrpSpPr>
          <p:cNvPr id="198" name="Group 197">
            <a:extLst>
              <a:ext uri="{FF2B5EF4-FFF2-40B4-BE49-F238E27FC236}">
                <a16:creationId xmlns:a16="http://schemas.microsoft.com/office/drawing/2014/main" id="{12144A80-6860-1441-8322-658023CCBAA6}"/>
              </a:ext>
            </a:extLst>
          </p:cNvPr>
          <p:cNvGrpSpPr/>
          <p:nvPr/>
        </p:nvGrpSpPr>
        <p:grpSpPr>
          <a:xfrm>
            <a:off x="1277743" y="5455564"/>
            <a:ext cx="822085" cy="280003"/>
            <a:chOff x="1847676" y="5679179"/>
            <a:chExt cx="822085" cy="280003"/>
          </a:xfrm>
        </p:grpSpPr>
        <p:sp>
          <p:nvSpPr>
            <p:cNvPr id="199" name="Rounded Rectangle 198">
              <a:extLst>
                <a:ext uri="{FF2B5EF4-FFF2-40B4-BE49-F238E27FC236}">
                  <a16:creationId xmlns:a16="http://schemas.microsoft.com/office/drawing/2014/main" id="{04C4DFD8-4C4A-5445-B7A8-13E1A3E86DBA}"/>
                </a:ext>
              </a:extLst>
            </p:cNvPr>
            <p:cNvSpPr/>
            <p:nvPr/>
          </p:nvSpPr>
          <p:spPr>
            <a:xfrm>
              <a:off x="1913844" y="5690540"/>
              <a:ext cx="691362" cy="268642"/>
            </a:xfrm>
            <a:prstGeom prst="roundRect">
              <a:avLst/>
            </a:prstGeom>
            <a:solidFill>
              <a:schemeClr val="accent6">
                <a:lumMod val="20000"/>
                <a:lumOff val="80000"/>
              </a:schemeClr>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0" name="TextBox 199">
              <a:extLst>
                <a:ext uri="{FF2B5EF4-FFF2-40B4-BE49-F238E27FC236}">
                  <a16:creationId xmlns:a16="http://schemas.microsoft.com/office/drawing/2014/main" id="{6DCE99D5-D84B-F544-AF96-0E7F5BEEAD82}"/>
                </a:ext>
              </a:extLst>
            </p:cNvPr>
            <p:cNvSpPr txBox="1"/>
            <p:nvPr/>
          </p:nvSpPr>
          <p:spPr>
            <a:xfrm>
              <a:off x="1847676" y="5679179"/>
              <a:ext cx="822085" cy="276999"/>
            </a:xfrm>
            <a:prstGeom prst="rect">
              <a:avLst/>
            </a:prstGeom>
            <a:noFill/>
          </p:spPr>
          <p:txBody>
            <a:bodyPr wrap="none" rtlCol="0">
              <a:spAutoFit/>
            </a:bodyPr>
            <a:lstStyle/>
            <a:p>
              <a:r>
                <a:rPr lang="en-US" sz="1200" dirty="0"/>
                <a:t>OpenFlow</a:t>
              </a:r>
            </a:p>
          </p:txBody>
        </p:sp>
      </p:grpSp>
      <p:grpSp>
        <p:nvGrpSpPr>
          <p:cNvPr id="201" name="Group 200">
            <a:extLst>
              <a:ext uri="{FF2B5EF4-FFF2-40B4-BE49-F238E27FC236}">
                <a16:creationId xmlns:a16="http://schemas.microsoft.com/office/drawing/2014/main" id="{9705E1AB-CFA9-6D40-930E-63B6C2EA968F}"/>
              </a:ext>
            </a:extLst>
          </p:cNvPr>
          <p:cNvGrpSpPr/>
          <p:nvPr/>
        </p:nvGrpSpPr>
        <p:grpSpPr>
          <a:xfrm>
            <a:off x="2129149" y="5463049"/>
            <a:ext cx="788121" cy="276999"/>
            <a:chOff x="1868224" y="5689452"/>
            <a:chExt cx="788121" cy="276999"/>
          </a:xfrm>
        </p:grpSpPr>
        <p:sp>
          <p:nvSpPr>
            <p:cNvPr id="202" name="Rounded Rectangle 201">
              <a:extLst>
                <a:ext uri="{FF2B5EF4-FFF2-40B4-BE49-F238E27FC236}">
                  <a16:creationId xmlns:a16="http://schemas.microsoft.com/office/drawing/2014/main" id="{B017920D-3916-B147-928C-DF4E2AFFDE5C}"/>
                </a:ext>
              </a:extLst>
            </p:cNvPr>
            <p:cNvSpPr/>
            <p:nvPr/>
          </p:nvSpPr>
          <p:spPr>
            <a:xfrm>
              <a:off x="1913844" y="5690540"/>
              <a:ext cx="691362" cy="268642"/>
            </a:xfrm>
            <a:prstGeom prst="roundRect">
              <a:avLst/>
            </a:prstGeom>
            <a:solidFill>
              <a:schemeClr val="accent6">
                <a:lumMod val="20000"/>
                <a:lumOff val="80000"/>
              </a:schemeClr>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3" name="TextBox 202">
              <a:extLst>
                <a:ext uri="{FF2B5EF4-FFF2-40B4-BE49-F238E27FC236}">
                  <a16:creationId xmlns:a16="http://schemas.microsoft.com/office/drawing/2014/main" id="{9A25D69A-84AB-9F46-B927-5BB89F11808D}"/>
                </a:ext>
              </a:extLst>
            </p:cNvPr>
            <p:cNvSpPr txBox="1"/>
            <p:nvPr/>
          </p:nvSpPr>
          <p:spPr>
            <a:xfrm>
              <a:off x="1868224" y="5689452"/>
              <a:ext cx="788121" cy="276999"/>
            </a:xfrm>
            <a:prstGeom prst="rect">
              <a:avLst/>
            </a:prstGeom>
            <a:noFill/>
          </p:spPr>
          <p:txBody>
            <a:bodyPr wrap="none" rtlCol="0">
              <a:spAutoFit/>
            </a:bodyPr>
            <a:lstStyle/>
            <a:p>
              <a:r>
                <a:rPr lang="en-US" sz="1200" dirty="0"/>
                <a:t>NETCONF</a:t>
              </a:r>
            </a:p>
          </p:txBody>
        </p:sp>
      </p:grpSp>
      <p:grpSp>
        <p:nvGrpSpPr>
          <p:cNvPr id="204" name="Group 203">
            <a:extLst>
              <a:ext uri="{FF2B5EF4-FFF2-40B4-BE49-F238E27FC236}">
                <a16:creationId xmlns:a16="http://schemas.microsoft.com/office/drawing/2014/main" id="{2D0E2116-B0E4-764D-B1DA-1FA1C18F1259}"/>
              </a:ext>
            </a:extLst>
          </p:cNvPr>
          <p:cNvGrpSpPr/>
          <p:nvPr/>
        </p:nvGrpSpPr>
        <p:grpSpPr>
          <a:xfrm>
            <a:off x="3026352" y="5450427"/>
            <a:ext cx="691362" cy="285140"/>
            <a:chOff x="1913844" y="5674042"/>
            <a:chExt cx="691362" cy="285140"/>
          </a:xfrm>
        </p:grpSpPr>
        <p:sp>
          <p:nvSpPr>
            <p:cNvPr id="205" name="Rounded Rectangle 204">
              <a:extLst>
                <a:ext uri="{FF2B5EF4-FFF2-40B4-BE49-F238E27FC236}">
                  <a16:creationId xmlns:a16="http://schemas.microsoft.com/office/drawing/2014/main" id="{A1D89E81-8E4F-6C4C-8D7B-E590715089FC}"/>
                </a:ext>
              </a:extLst>
            </p:cNvPr>
            <p:cNvSpPr/>
            <p:nvPr/>
          </p:nvSpPr>
          <p:spPr>
            <a:xfrm>
              <a:off x="1913844" y="5690540"/>
              <a:ext cx="691362" cy="268642"/>
            </a:xfrm>
            <a:prstGeom prst="roundRect">
              <a:avLst/>
            </a:prstGeom>
            <a:solidFill>
              <a:schemeClr val="accent6">
                <a:lumMod val="20000"/>
                <a:lumOff val="80000"/>
              </a:schemeClr>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6" name="TextBox 205">
              <a:extLst>
                <a:ext uri="{FF2B5EF4-FFF2-40B4-BE49-F238E27FC236}">
                  <a16:creationId xmlns:a16="http://schemas.microsoft.com/office/drawing/2014/main" id="{CD57094C-E93F-AA40-8563-CE8F229175DE}"/>
                </a:ext>
              </a:extLst>
            </p:cNvPr>
            <p:cNvSpPr txBox="1"/>
            <p:nvPr/>
          </p:nvSpPr>
          <p:spPr>
            <a:xfrm>
              <a:off x="1960779" y="5674042"/>
              <a:ext cx="569387" cy="276999"/>
            </a:xfrm>
            <a:prstGeom prst="rect">
              <a:avLst/>
            </a:prstGeom>
            <a:noFill/>
          </p:spPr>
          <p:txBody>
            <a:bodyPr wrap="none" rtlCol="0">
              <a:spAutoFit/>
            </a:bodyPr>
            <a:lstStyle/>
            <a:p>
              <a:pPr algn="ctr"/>
              <a:r>
                <a:rPr lang="en-US" sz="1200" dirty="0"/>
                <a:t>SNMP</a:t>
              </a:r>
            </a:p>
          </p:txBody>
        </p:sp>
      </p:grpSp>
      <p:grpSp>
        <p:nvGrpSpPr>
          <p:cNvPr id="207" name="Group 206">
            <a:extLst>
              <a:ext uri="{FF2B5EF4-FFF2-40B4-BE49-F238E27FC236}">
                <a16:creationId xmlns:a16="http://schemas.microsoft.com/office/drawing/2014/main" id="{CB5A64D2-BE93-9945-BDA8-B6C42A99F200}"/>
              </a:ext>
            </a:extLst>
          </p:cNvPr>
          <p:cNvGrpSpPr/>
          <p:nvPr/>
        </p:nvGrpSpPr>
        <p:grpSpPr>
          <a:xfrm>
            <a:off x="3812147" y="5466268"/>
            <a:ext cx="691362" cy="276999"/>
            <a:chOff x="1913844" y="5687320"/>
            <a:chExt cx="691362" cy="276999"/>
          </a:xfrm>
        </p:grpSpPr>
        <p:sp>
          <p:nvSpPr>
            <p:cNvPr id="208" name="Rounded Rectangle 207">
              <a:extLst>
                <a:ext uri="{FF2B5EF4-FFF2-40B4-BE49-F238E27FC236}">
                  <a16:creationId xmlns:a16="http://schemas.microsoft.com/office/drawing/2014/main" id="{23BDE4FD-FFFC-6548-A27B-6E8CDA904615}"/>
                </a:ext>
              </a:extLst>
            </p:cNvPr>
            <p:cNvSpPr/>
            <p:nvPr/>
          </p:nvSpPr>
          <p:spPr>
            <a:xfrm>
              <a:off x="1913844" y="5690540"/>
              <a:ext cx="691362" cy="268642"/>
            </a:xfrm>
            <a:prstGeom prst="roundRect">
              <a:avLst/>
            </a:prstGeom>
            <a:solidFill>
              <a:schemeClr val="accent6">
                <a:lumMod val="20000"/>
                <a:lumOff val="80000"/>
              </a:schemeClr>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9" name="TextBox 208">
              <a:extLst>
                <a:ext uri="{FF2B5EF4-FFF2-40B4-BE49-F238E27FC236}">
                  <a16:creationId xmlns:a16="http://schemas.microsoft.com/office/drawing/2014/main" id="{27BB7915-5F81-B94B-B7C8-490698C477FF}"/>
                </a:ext>
              </a:extLst>
            </p:cNvPr>
            <p:cNvSpPr txBox="1"/>
            <p:nvPr/>
          </p:nvSpPr>
          <p:spPr>
            <a:xfrm>
              <a:off x="1919204" y="5687320"/>
              <a:ext cx="622962" cy="276999"/>
            </a:xfrm>
            <a:prstGeom prst="rect">
              <a:avLst/>
            </a:prstGeom>
            <a:noFill/>
          </p:spPr>
          <p:txBody>
            <a:bodyPr wrap="none" rtlCol="0">
              <a:spAutoFit/>
            </a:bodyPr>
            <a:lstStyle/>
            <a:p>
              <a:r>
                <a:rPr lang="en-US" sz="1200" dirty="0"/>
                <a:t>OVSDB</a:t>
              </a:r>
            </a:p>
          </p:txBody>
        </p:sp>
      </p:grpSp>
      <p:sp>
        <p:nvSpPr>
          <p:cNvPr id="210" name="TextBox 209">
            <a:extLst>
              <a:ext uri="{FF2B5EF4-FFF2-40B4-BE49-F238E27FC236}">
                <a16:creationId xmlns:a16="http://schemas.microsoft.com/office/drawing/2014/main" id="{73CC6291-81F0-B648-975A-4070B595AE4F}"/>
              </a:ext>
            </a:extLst>
          </p:cNvPr>
          <p:cNvSpPr txBox="1"/>
          <p:nvPr/>
        </p:nvSpPr>
        <p:spPr>
          <a:xfrm>
            <a:off x="4573494" y="5218336"/>
            <a:ext cx="466543" cy="523220"/>
          </a:xfrm>
          <a:prstGeom prst="rect">
            <a:avLst/>
          </a:prstGeom>
          <a:noFill/>
        </p:spPr>
        <p:txBody>
          <a:bodyPr wrap="square" rtlCol="0">
            <a:spAutoFit/>
          </a:bodyPr>
          <a:lstStyle/>
          <a:p>
            <a:r>
              <a:rPr lang="mr-IN" sz="2800" b="1" dirty="0">
                <a:solidFill>
                  <a:schemeClr val="accent6">
                    <a:lumMod val="60000"/>
                    <a:lumOff val="40000"/>
                  </a:schemeClr>
                </a:solidFill>
              </a:rPr>
              <a:t>…</a:t>
            </a:r>
            <a:endParaRPr lang="en-US" sz="2800" b="1" dirty="0">
              <a:solidFill>
                <a:schemeClr val="accent6">
                  <a:lumMod val="60000"/>
                  <a:lumOff val="40000"/>
                </a:schemeClr>
              </a:solidFill>
            </a:endParaRPr>
          </a:p>
        </p:txBody>
      </p:sp>
      <p:sp>
        <p:nvSpPr>
          <p:cNvPr id="211" name="TextBox 210">
            <a:extLst>
              <a:ext uri="{FF2B5EF4-FFF2-40B4-BE49-F238E27FC236}">
                <a16:creationId xmlns:a16="http://schemas.microsoft.com/office/drawing/2014/main" id="{5BA7F55D-3522-9D40-A236-6BF6C46857C7}"/>
              </a:ext>
            </a:extLst>
          </p:cNvPr>
          <p:cNvSpPr txBox="1"/>
          <p:nvPr/>
        </p:nvSpPr>
        <p:spPr>
          <a:xfrm>
            <a:off x="5954516" y="2068088"/>
            <a:ext cx="1522626" cy="271869"/>
          </a:xfrm>
          <a:prstGeom prst="rect">
            <a:avLst/>
          </a:prstGeom>
          <a:noFill/>
        </p:spPr>
        <p:txBody>
          <a:bodyPr wrap="square" rtlCol="0">
            <a:spAutoFit/>
          </a:bodyPr>
          <a:lstStyle/>
          <a:p>
            <a:pPr algn="ctr">
              <a:lnSpc>
                <a:spcPct val="80000"/>
              </a:lnSpc>
            </a:pPr>
            <a:r>
              <a:rPr lang="en-US" sz="1400" dirty="0"/>
              <a:t>Northbound API</a:t>
            </a:r>
          </a:p>
        </p:txBody>
      </p:sp>
      <p:grpSp>
        <p:nvGrpSpPr>
          <p:cNvPr id="212" name="Group 211">
            <a:extLst>
              <a:ext uri="{FF2B5EF4-FFF2-40B4-BE49-F238E27FC236}">
                <a16:creationId xmlns:a16="http://schemas.microsoft.com/office/drawing/2014/main" id="{AB18DFF2-BC57-504A-AB36-36B0759BEDEE}"/>
              </a:ext>
            </a:extLst>
          </p:cNvPr>
          <p:cNvGrpSpPr/>
          <p:nvPr/>
        </p:nvGrpSpPr>
        <p:grpSpPr>
          <a:xfrm>
            <a:off x="1327583" y="1613766"/>
            <a:ext cx="1225156" cy="394344"/>
            <a:chOff x="475813" y="1375772"/>
            <a:chExt cx="1225156" cy="394344"/>
          </a:xfrm>
        </p:grpSpPr>
        <p:sp>
          <p:nvSpPr>
            <p:cNvPr id="213" name="Oval 212">
              <a:extLst>
                <a:ext uri="{FF2B5EF4-FFF2-40B4-BE49-F238E27FC236}">
                  <a16:creationId xmlns:a16="http://schemas.microsoft.com/office/drawing/2014/main" id="{63396159-2590-154F-A47D-AE772D5BD572}"/>
                </a:ext>
              </a:extLst>
            </p:cNvPr>
            <p:cNvSpPr/>
            <p:nvPr/>
          </p:nvSpPr>
          <p:spPr>
            <a:xfrm>
              <a:off x="594967" y="1375772"/>
              <a:ext cx="1008863" cy="381143"/>
            </a:xfrm>
            <a:prstGeom prst="ellipse">
              <a:avLst/>
            </a:prstGeom>
            <a:solidFill>
              <a:schemeClr val="accent6">
                <a:lumMod val="20000"/>
                <a:lumOff val="80000"/>
              </a:schemeClr>
            </a:solidFill>
            <a:ln w="12700">
              <a:solidFill>
                <a:schemeClr val="accent6"/>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14" name="TextBox 213">
              <a:extLst>
                <a:ext uri="{FF2B5EF4-FFF2-40B4-BE49-F238E27FC236}">
                  <a16:creationId xmlns:a16="http://schemas.microsoft.com/office/drawing/2014/main" id="{41968D74-6568-794B-A367-A89D3B0B6552}"/>
                </a:ext>
              </a:extLst>
            </p:cNvPr>
            <p:cNvSpPr txBox="1"/>
            <p:nvPr/>
          </p:nvSpPr>
          <p:spPr>
            <a:xfrm>
              <a:off x="475813" y="1376162"/>
              <a:ext cx="1225156" cy="393954"/>
            </a:xfrm>
            <a:prstGeom prst="rect">
              <a:avLst/>
            </a:prstGeom>
            <a:noFill/>
          </p:spPr>
          <p:txBody>
            <a:bodyPr wrap="square" rtlCol="0">
              <a:spAutoFit/>
            </a:bodyPr>
            <a:lstStyle/>
            <a:p>
              <a:pPr algn="ctr">
                <a:lnSpc>
                  <a:spcPct val="80000"/>
                </a:lnSpc>
              </a:pPr>
              <a:r>
                <a:rPr lang="en-US" sz="1200" dirty="0"/>
                <a:t>Traffic Engineering</a:t>
              </a:r>
            </a:p>
          </p:txBody>
        </p:sp>
      </p:grpSp>
      <p:sp>
        <p:nvSpPr>
          <p:cNvPr id="215" name="TextBox 214">
            <a:extLst>
              <a:ext uri="{FF2B5EF4-FFF2-40B4-BE49-F238E27FC236}">
                <a16:creationId xmlns:a16="http://schemas.microsoft.com/office/drawing/2014/main" id="{F7CEA7A9-733D-3645-97DD-66564F60D9A7}"/>
              </a:ext>
            </a:extLst>
          </p:cNvPr>
          <p:cNvSpPr txBox="1"/>
          <p:nvPr/>
        </p:nvSpPr>
        <p:spPr>
          <a:xfrm>
            <a:off x="4836745" y="1497096"/>
            <a:ext cx="466543" cy="523220"/>
          </a:xfrm>
          <a:prstGeom prst="rect">
            <a:avLst/>
          </a:prstGeom>
          <a:noFill/>
        </p:spPr>
        <p:txBody>
          <a:bodyPr wrap="square" rtlCol="0">
            <a:spAutoFit/>
          </a:bodyPr>
          <a:lstStyle/>
          <a:p>
            <a:r>
              <a:rPr lang="mr-IN" sz="2800" b="1" dirty="0">
                <a:solidFill>
                  <a:schemeClr val="accent6">
                    <a:lumMod val="60000"/>
                    <a:lumOff val="40000"/>
                  </a:schemeClr>
                </a:solidFill>
              </a:rPr>
              <a:t>…</a:t>
            </a:r>
            <a:endParaRPr lang="en-US" sz="2800" b="1" dirty="0">
              <a:solidFill>
                <a:schemeClr val="accent6">
                  <a:lumMod val="60000"/>
                  <a:lumOff val="40000"/>
                </a:schemeClr>
              </a:solidFill>
            </a:endParaRPr>
          </a:p>
        </p:txBody>
      </p:sp>
      <p:grpSp>
        <p:nvGrpSpPr>
          <p:cNvPr id="216" name="Group 215">
            <a:extLst>
              <a:ext uri="{FF2B5EF4-FFF2-40B4-BE49-F238E27FC236}">
                <a16:creationId xmlns:a16="http://schemas.microsoft.com/office/drawing/2014/main" id="{13991DAD-DB63-1340-A476-3DF37E220D29}"/>
              </a:ext>
            </a:extLst>
          </p:cNvPr>
          <p:cNvGrpSpPr/>
          <p:nvPr/>
        </p:nvGrpSpPr>
        <p:grpSpPr>
          <a:xfrm>
            <a:off x="2447988" y="1617619"/>
            <a:ext cx="1225156" cy="381143"/>
            <a:chOff x="507131" y="1375772"/>
            <a:chExt cx="1225156" cy="381143"/>
          </a:xfrm>
        </p:grpSpPr>
        <p:sp>
          <p:nvSpPr>
            <p:cNvPr id="217" name="Oval 216">
              <a:extLst>
                <a:ext uri="{FF2B5EF4-FFF2-40B4-BE49-F238E27FC236}">
                  <a16:creationId xmlns:a16="http://schemas.microsoft.com/office/drawing/2014/main" id="{21E76008-C977-704E-A46B-8762C970FAD4}"/>
                </a:ext>
              </a:extLst>
            </p:cNvPr>
            <p:cNvSpPr/>
            <p:nvPr/>
          </p:nvSpPr>
          <p:spPr>
            <a:xfrm>
              <a:off x="594967" y="1375772"/>
              <a:ext cx="1008863" cy="381143"/>
            </a:xfrm>
            <a:prstGeom prst="ellipse">
              <a:avLst/>
            </a:prstGeom>
            <a:solidFill>
              <a:schemeClr val="accent6">
                <a:lumMod val="20000"/>
                <a:lumOff val="80000"/>
              </a:schemeClr>
            </a:solidFill>
            <a:ln w="12700">
              <a:solidFill>
                <a:schemeClr val="accent6"/>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18" name="TextBox 217">
              <a:extLst>
                <a:ext uri="{FF2B5EF4-FFF2-40B4-BE49-F238E27FC236}">
                  <a16:creationId xmlns:a16="http://schemas.microsoft.com/office/drawing/2014/main" id="{A5DD32D2-7876-F64E-BF3C-20D33C0606FD}"/>
                </a:ext>
              </a:extLst>
            </p:cNvPr>
            <p:cNvSpPr txBox="1"/>
            <p:nvPr/>
          </p:nvSpPr>
          <p:spPr>
            <a:xfrm>
              <a:off x="507131" y="1457938"/>
              <a:ext cx="1225156" cy="243785"/>
            </a:xfrm>
            <a:prstGeom prst="rect">
              <a:avLst/>
            </a:prstGeom>
            <a:noFill/>
          </p:spPr>
          <p:txBody>
            <a:bodyPr wrap="square" rtlCol="0">
              <a:spAutoFit/>
            </a:bodyPr>
            <a:lstStyle/>
            <a:p>
              <a:pPr algn="ctr">
                <a:lnSpc>
                  <a:spcPct val="80000"/>
                </a:lnSpc>
              </a:pPr>
              <a:r>
                <a:rPr lang="en-US" sz="1200" dirty="0"/>
                <a:t>Firewalling</a:t>
              </a:r>
            </a:p>
          </p:txBody>
        </p:sp>
      </p:grpSp>
      <p:grpSp>
        <p:nvGrpSpPr>
          <p:cNvPr id="219" name="Group 218">
            <a:extLst>
              <a:ext uri="{FF2B5EF4-FFF2-40B4-BE49-F238E27FC236}">
                <a16:creationId xmlns:a16="http://schemas.microsoft.com/office/drawing/2014/main" id="{1438A44C-6F8F-4743-8A29-BC4991DE9161}"/>
              </a:ext>
            </a:extLst>
          </p:cNvPr>
          <p:cNvGrpSpPr/>
          <p:nvPr/>
        </p:nvGrpSpPr>
        <p:grpSpPr>
          <a:xfrm>
            <a:off x="3564622" y="1621540"/>
            <a:ext cx="1225156" cy="381143"/>
            <a:chOff x="482571" y="1375772"/>
            <a:chExt cx="1225156" cy="381143"/>
          </a:xfrm>
        </p:grpSpPr>
        <p:sp>
          <p:nvSpPr>
            <p:cNvPr id="220" name="Oval 219">
              <a:extLst>
                <a:ext uri="{FF2B5EF4-FFF2-40B4-BE49-F238E27FC236}">
                  <a16:creationId xmlns:a16="http://schemas.microsoft.com/office/drawing/2014/main" id="{9C655D12-82F9-2B4F-AD39-3319D0C1C85B}"/>
                </a:ext>
              </a:extLst>
            </p:cNvPr>
            <p:cNvSpPr/>
            <p:nvPr/>
          </p:nvSpPr>
          <p:spPr>
            <a:xfrm>
              <a:off x="594967" y="1375772"/>
              <a:ext cx="1008863" cy="381143"/>
            </a:xfrm>
            <a:prstGeom prst="ellipse">
              <a:avLst/>
            </a:prstGeom>
            <a:solidFill>
              <a:schemeClr val="accent6">
                <a:lumMod val="20000"/>
                <a:lumOff val="80000"/>
              </a:schemeClr>
            </a:solidFill>
            <a:ln w="12700">
              <a:solidFill>
                <a:schemeClr val="accent6"/>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21" name="TextBox 220">
              <a:extLst>
                <a:ext uri="{FF2B5EF4-FFF2-40B4-BE49-F238E27FC236}">
                  <a16:creationId xmlns:a16="http://schemas.microsoft.com/office/drawing/2014/main" id="{9E604E87-14AE-9B46-9B86-BC9FA65A6ADB}"/>
                </a:ext>
              </a:extLst>
            </p:cNvPr>
            <p:cNvSpPr txBox="1"/>
            <p:nvPr/>
          </p:nvSpPr>
          <p:spPr>
            <a:xfrm>
              <a:off x="482571" y="1457938"/>
              <a:ext cx="1225156" cy="243785"/>
            </a:xfrm>
            <a:prstGeom prst="rect">
              <a:avLst/>
            </a:prstGeom>
            <a:noFill/>
          </p:spPr>
          <p:txBody>
            <a:bodyPr wrap="square" rtlCol="0">
              <a:spAutoFit/>
            </a:bodyPr>
            <a:lstStyle/>
            <a:p>
              <a:pPr algn="ctr">
                <a:lnSpc>
                  <a:spcPct val="80000"/>
                </a:lnSpc>
              </a:pPr>
              <a:r>
                <a:rPr lang="en-US" sz="1200" dirty="0"/>
                <a:t>Load Balancing</a:t>
              </a:r>
            </a:p>
          </p:txBody>
        </p:sp>
      </p:grpSp>
      <p:grpSp>
        <p:nvGrpSpPr>
          <p:cNvPr id="2" name="Group 1">
            <a:extLst>
              <a:ext uri="{FF2B5EF4-FFF2-40B4-BE49-F238E27FC236}">
                <a16:creationId xmlns:a16="http://schemas.microsoft.com/office/drawing/2014/main" id="{39290A5A-79D8-C54F-BE7D-ED15678C3DE9}"/>
              </a:ext>
            </a:extLst>
          </p:cNvPr>
          <p:cNvGrpSpPr/>
          <p:nvPr/>
        </p:nvGrpSpPr>
        <p:grpSpPr>
          <a:xfrm>
            <a:off x="1197240" y="2940800"/>
            <a:ext cx="4676586" cy="1531953"/>
            <a:chOff x="1197240" y="2940800"/>
            <a:chExt cx="4676586" cy="1531953"/>
          </a:xfrm>
        </p:grpSpPr>
        <p:sp>
          <p:nvSpPr>
            <p:cNvPr id="150" name="Rounded Rectangle 149">
              <a:extLst>
                <a:ext uri="{FF2B5EF4-FFF2-40B4-BE49-F238E27FC236}">
                  <a16:creationId xmlns:a16="http://schemas.microsoft.com/office/drawing/2014/main" id="{EDBC770B-4367-C147-8D54-DA6A9B7E88FA}"/>
                </a:ext>
              </a:extLst>
            </p:cNvPr>
            <p:cNvSpPr/>
            <p:nvPr/>
          </p:nvSpPr>
          <p:spPr>
            <a:xfrm>
              <a:off x="1197240" y="2952351"/>
              <a:ext cx="1608590" cy="1520402"/>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1" name="Rounded Rectangle 150">
              <a:extLst>
                <a:ext uri="{FF2B5EF4-FFF2-40B4-BE49-F238E27FC236}">
                  <a16:creationId xmlns:a16="http://schemas.microsoft.com/office/drawing/2014/main" id="{9938FF66-F3AB-8A45-B90A-ECB4724EDFEC}"/>
                </a:ext>
              </a:extLst>
            </p:cNvPr>
            <p:cNvSpPr/>
            <p:nvPr/>
          </p:nvSpPr>
          <p:spPr>
            <a:xfrm>
              <a:off x="2898692" y="2950264"/>
              <a:ext cx="2975134" cy="1520402"/>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4" name="TextBox 173">
              <a:extLst>
                <a:ext uri="{FF2B5EF4-FFF2-40B4-BE49-F238E27FC236}">
                  <a16:creationId xmlns:a16="http://schemas.microsoft.com/office/drawing/2014/main" id="{4213E729-5A70-5E4E-BC70-B018322D1E7F}"/>
                </a:ext>
              </a:extLst>
            </p:cNvPr>
            <p:cNvSpPr txBox="1"/>
            <p:nvPr/>
          </p:nvSpPr>
          <p:spPr>
            <a:xfrm>
              <a:off x="3312101" y="2940800"/>
              <a:ext cx="2231600" cy="338554"/>
            </a:xfrm>
            <a:prstGeom prst="rect">
              <a:avLst/>
            </a:prstGeom>
            <a:noFill/>
          </p:spPr>
          <p:txBody>
            <a:bodyPr wrap="none" rtlCol="0">
              <a:spAutoFit/>
            </a:bodyPr>
            <a:lstStyle/>
            <a:p>
              <a:r>
                <a:rPr lang="en-US" sz="1600" dirty="0"/>
                <a:t>Basic Network Functions</a:t>
              </a:r>
            </a:p>
          </p:txBody>
        </p:sp>
        <p:sp>
          <p:nvSpPr>
            <p:cNvPr id="175" name="TextBox 174">
              <a:extLst>
                <a:ext uri="{FF2B5EF4-FFF2-40B4-BE49-F238E27FC236}">
                  <a16:creationId xmlns:a16="http://schemas.microsoft.com/office/drawing/2014/main" id="{7C0A007C-03C4-CB41-8D89-3696583FC707}"/>
                </a:ext>
              </a:extLst>
            </p:cNvPr>
            <p:cNvSpPr txBox="1"/>
            <p:nvPr/>
          </p:nvSpPr>
          <p:spPr>
            <a:xfrm>
              <a:off x="1371002" y="2955542"/>
              <a:ext cx="1383280" cy="494494"/>
            </a:xfrm>
            <a:prstGeom prst="rect">
              <a:avLst/>
            </a:prstGeom>
            <a:noFill/>
          </p:spPr>
          <p:txBody>
            <a:bodyPr wrap="square" rtlCol="0">
              <a:spAutoFit/>
            </a:bodyPr>
            <a:lstStyle/>
            <a:p>
              <a:pPr>
                <a:lnSpc>
                  <a:spcPct val="80000"/>
                </a:lnSpc>
              </a:pPr>
              <a:r>
                <a:rPr lang="en-US" sz="1600" dirty="0"/>
                <a:t>Enhanced Services</a:t>
              </a:r>
            </a:p>
          </p:txBody>
        </p:sp>
        <p:sp>
          <p:nvSpPr>
            <p:cNvPr id="176" name="TextBox 175">
              <a:extLst>
                <a:ext uri="{FF2B5EF4-FFF2-40B4-BE49-F238E27FC236}">
                  <a16:creationId xmlns:a16="http://schemas.microsoft.com/office/drawing/2014/main" id="{500AAB80-44EC-1348-87C4-BA8291DA8FF4}"/>
                </a:ext>
              </a:extLst>
            </p:cNvPr>
            <p:cNvSpPr txBox="1"/>
            <p:nvPr/>
          </p:nvSpPr>
          <p:spPr>
            <a:xfrm>
              <a:off x="2282261" y="3351227"/>
              <a:ext cx="404278" cy="461665"/>
            </a:xfrm>
            <a:prstGeom prst="rect">
              <a:avLst/>
            </a:prstGeom>
            <a:noFill/>
          </p:spPr>
          <p:txBody>
            <a:bodyPr wrap="none" rtlCol="0">
              <a:spAutoFit/>
            </a:bodyPr>
            <a:lstStyle/>
            <a:p>
              <a:r>
                <a:rPr lang="mr-IN" sz="2400" b="1" dirty="0">
                  <a:solidFill>
                    <a:schemeClr val="accent6">
                      <a:lumMod val="20000"/>
                      <a:lumOff val="80000"/>
                    </a:schemeClr>
                  </a:solidFill>
                </a:rPr>
                <a:t>…</a:t>
              </a:r>
              <a:endParaRPr lang="en-US" sz="2400" b="1" dirty="0">
                <a:solidFill>
                  <a:schemeClr val="accent6">
                    <a:lumMod val="20000"/>
                    <a:lumOff val="80000"/>
                  </a:schemeClr>
                </a:solidFill>
              </a:endParaRPr>
            </a:p>
          </p:txBody>
        </p:sp>
        <p:sp>
          <p:nvSpPr>
            <p:cNvPr id="197" name="TextBox 196">
              <a:extLst>
                <a:ext uri="{FF2B5EF4-FFF2-40B4-BE49-F238E27FC236}">
                  <a16:creationId xmlns:a16="http://schemas.microsoft.com/office/drawing/2014/main" id="{292F3003-F2A3-4443-94DA-5316A56B6831}"/>
                </a:ext>
              </a:extLst>
            </p:cNvPr>
            <p:cNvSpPr txBox="1"/>
            <p:nvPr/>
          </p:nvSpPr>
          <p:spPr>
            <a:xfrm>
              <a:off x="1381194" y="3872343"/>
              <a:ext cx="404278" cy="461665"/>
            </a:xfrm>
            <a:prstGeom prst="rect">
              <a:avLst/>
            </a:prstGeom>
            <a:noFill/>
          </p:spPr>
          <p:txBody>
            <a:bodyPr wrap="none" rtlCol="0">
              <a:spAutoFit/>
            </a:bodyPr>
            <a:lstStyle/>
            <a:p>
              <a:r>
                <a:rPr lang="mr-IN" sz="2400" b="1" dirty="0">
                  <a:solidFill>
                    <a:schemeClr val="accent6">
                      <a:lumMod val="20000"/>
                      <a:lumOff val="80000"/>
                    </a:schemeClr>
                  </a:solidFill>
                </a:rPr>
                <a:t>…</a:t>
              </a:r>
              <a:endParaRPr lang="en-US" sz="2400" b="1" dirty="0">
                <a:solidFill>
                  <a:schemeClr val="accent6">
                    <a:lumMod val="20000"/>
                    <a:lumOff val="80000"/>
                  </a:schemeClr>
                </a:solidFill>
              </a:endParaRPr>
            </a:p>
          </p:txBody>
        </p:sp>
        <p:grpSp>
          <p:nvGrpSpPr>
            <p:cNvPr id="222" name="Group 221">
              <a:extLst>
                <a:ext uri="{FF2B5EF4-FFF2-40B4-BE49-F238E27FC236}">
                  <a16:creationId xmlns:a16="http://schemas.microsoft.com/office/drawing/2014/main" id="{5F06FAE6-C4B3-4747-A707-7FA7D62E6E67}"/>
                </a:ext>
              </a:extLst>
            </p:cNvPr>
            <p:cNvGrpSpPr/>
            <p:nvPr/>
          </p:nvGrpSpPr>
          <p:grpSpPr>
            <a:xfrm>
              <a:off x="3284218" y="3872678"/>
              <a:ext cx="1055484" cy="476495"/>
              <a:chOff x="875110" y="3716838"/>
              <a:chExt cx="1055484" cy="476495"/>
            </a:xfrm>
          </p:grpSpPr>
          <p:sp>
            <p:nvSpPr>
              <p:cNvPr id="223" name="Rounded Rectangle 222">
                <a:extLst>
                  <a:ext uri="{FF2B5EF4-FFF2-40B4-BE49-F238E27FC236}">
                    <a16:creationId xmlns:a16="http://schemas.microsoft.com/office/drawing/2014/main" id="{AD5C4249-4027-FA4F-85D5-4EECC3EC314C}"/>
                  </a:ext>
                </a:extLst>
              </p:cNvPr>
              <p:cNvSpPr/>
              <p:nvPr/>
            </p:nvSpPr>
            <p:spPr>
              <a:xfrm>
                <a:off x="896541" y="3716838"/>
                <a:ext cx="953689" cy="447968"/>
              </a:xfrm>
              <a:prstGeom prst="roundRect">
                <a:avLst/>
              </a:prstGeom>
              <a:solidFill>
                <a:schemeClr val="accent6">
                  <a:lumMod val="20000"/>
                  <a:lumOff val="80000"/>
                </a:schemeClr>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24" name="TextBox 223">
                <a:extLst>
                  <a:ext uri="{FF2B5EF4-FFF2-40B4-BE49-F238E27FC236}">
                    <a16:creationId xmlns:a16="http://schemas.microsoft.com/office/drawing/2014/main" id="{646ACA9A-8D44-EA46-9FFA-45184A98824B}"/>
                  </a:ext>
                </a:extLst>
              </p:cNvPr>
              <p:cNvSpPr txBox="1"/>
              <p:nvPr/>
            </p:nvSpPr>
            <p:spPr>
              <a:xfrm>
                <a:off x="875110" y="3726730"/>
                <a:ext cx="1055484" cy="466603"/>
              </a:xfrm>
              <a:prstGeom prst="rect">
                <a:avLst/>
              </a:prstGeom>
              <a:noFill/>
            </p:spPr>
            <p:txBody>
              <a:bodyPr wrap="square" rtlCol="0">
                <a:spAutoFit/>
              </a:bodyPr>
              <a:lstStyle/>
              <a:p>
                <a:pPr algn="ctr">
                  <a:lnSpc>
                    <a:spcPct val="80000"/>
                  </a:lnSpc>
                </a:pPr>
                <a:r>
                  <a:rPr lang="en-US" sz="1400" dirty="0"/>
                  <a:t>Forwarding </a:t>
                </a:r>
                <a:r>
                  <a:rPr lang="en-US" sz="1600" dirty="0"/>
                  <a:t>rules mgr.</a:t>
                </a:r>
                <a:endParaRPr lang="en-US" sz="1400" dirty="0"/>
              </a:p>
            </p:txBody>
          </p:sp>
        </p:grpSp>
        <p:grpSp>
          <p:nvGrpSpPr>
            <p:cNvPr id="225" name="Group 224">
              <a:extLst>
                <a:ext uri="{FF2B5EF4-FFF2-40B4-BE49-F238E27FC236}">
                  <a16:creationId xmlns:a16="http://schemas.microsoft.com/office/drawing/2014/main" id="{86B73F20-1720-1B49-B258-5B42001F997F}"/>
                </a:ext>
              </a:extLst>
            </p:cNvPr>
            <p:cNvGrpSpPr/>
            <p:nvPr/>
          </p:nvGrpSpPr>
          <p:grpSpPr>
            <a:xfrm>
              <a:off x="1387402" y="3442864"/>
              <a:ext cx="965146" cy="447968"/>
              <a:chOff x="926157" y="3716838"/>
              <a:chExt cx="965146" cy="447968"/>
            </a:xfrm>
          </p:grpSpPr>
          <p:sp>
            <p:nvSpPr>
              <p:cNvPr id="226" name="Rounded Rectangle 225">
                <a:extLst>
                  <a:ext uri="{FF2B5EF4-FFF2-40B4-BE49-F238E27FC236}">
                    <a16:creationId xmlns:a16="http://schemas.microsoft.com/office/drawing/2014/main" id="{2BDFB3AE-CEF7-CE47-8BBF-EDAE0CCCFE2F}"/>
                  </a:ext>
                </a:extLst>
              </p:cNvPr>
              <p:cNvSpPr/>
              <p:nvPr/>
            </p:nvSpPr>
            <p:spPr>
              <a:xfrm>
                <a:off x="969582" y="3716838"/>
                <a:ext cx="855646" cy="447968"/>
              </a:xfrm>
              <a:prstGeom prst="roundRect">
                <a:avLst/>
              </a:prstGeom>
              <a:solidFill>
                <a:schemeClr val="accent6">
                  <a:lumMod val="20000"/>
                  <a:lumOff val="80000"/>
                </a:schemeClr>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27" name="TextBox 226">
                <a:extLst>
                  <a:ext uri="{FF2B5EF4-FFF2-40B4-BE49-F238E27FC236}">
                    <a16:creationId xmlns:a16="http://schemas.microsoft.com/office/drawing/2014/main" id="{C7169CC0-36BF-0644-AA5B-555597DF2A92}"/>
                  </a:ext>
                </a:extLst>
              </p:cNvPr>
              <p:cNvSpPr txBox="1"/>
              <p:nvPr/>
            </p:nvSpPr>
            <p:spPr>
              <a:xfrm>
                <a:off x="926157" y="3823171"/>
                <a:ext cx="965146" cy="268920"/>
              </a:xfrm>
              <a:prstGeom prst="rect">
                <a:avLst/>
              </a:prstGeom>
              <a:noFill/>
            </p:spPr>
            <p:txBody>
              <a:bodyPr wrap="square" rtlCol="0">
                <a:spAutoFit/>
              </a:bodyPr>
              <a:lstStyle/>
              <a:p>
                <a:pPr algn="ctr">
                  <a:lnSpc>
                    <a:spcPct val="80000"/>
                  </a:lnSpc>
                </a:pPr>
                <a:r>
                  <a:rPr lang="en-US" sz="1400" dirty="0"/>
                  <a:t>AAA</a:t>
                </a:r>
              </a:p>
            </p:txBody>
          </p:sp>
        </p:grpSp>
        <p:grpSp>
          <p:nvGrpSpPr>
            <p:cNvPr id="228" name="Group 227">
              <a:extLst>
                <a:ext uri="{FF2B5EF4-FFF2-40B4-BE49-F238E27FC236}">
                  <a16:creationId xmlns:a16="http://schemas.microsoft.com/office/drawing/2014/main" id="{91EF191B-3D0D-544C-86C3-6E927FE552EB}"/>
                </a:ext>
              </a:extLst>
            </p:cNvPr>
            <p:cNvGrpSpPr/>
            <p:nvPr/>
          </p:nvGrpSpPr>
          <p:grpSpPr>
            <a:xfrm>
              <a:off x="4369916" y="3877805"/>
              <a:ext cx="965146" cy="491225"/>
              <a:chOff x="926156" y="3708871"/>
              <a:chExt cx="965146" cy="491225"/>
            </a:xfrm>
          </p:grpSpPr>
          <p:sp>
            <p:nvSpPr>
              <p:cNvPr id="229" name="Rounded Rectangle 228">
                <a:extLst>
                  <a:ext uri="{FF2B5EF4-FFF2-40B4-BE49-F238E27FC236}">
                    <a16:creationId xmlns:a16="http://schemas.microsoft.com/office/drawing/2014/main" id="{35D34F43-3A1E-1B4A-A7FF-00A19CEAE52A}"/>
                  </a:ext>
                </a:extLst>
              </p:cNvPr>
              <p:cNvSpPr/>
              <p:nvPr/>
            </p:nvSpPr>
            <p:spPr>
              <a:xfrm>
                <a:off x="969581" y="3716838"/>
                <a:ext cx="880649" cy="447968"/>
              </a:xfrm>
              <a:prstGeom prst="roundRect">
                <a:avLst/>
              </a:prstGeom>
              <a:solidFill>
                <a:schemeClr val="accent6">
                  <a:lumMod val="20000"/>
                  <a:lumOff val="80000"/>
                </a:schemeClr>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30" name="TextBox 229">
                <a:extLst>
                  <a:ext uri="{FF2B5EF4-FFF2-40B4-BE49-F238E27FC236}">
                    <a16:creationId xmlns:a16="http://schemas.microsoft.com/office/drawing/2014/main" id="{6B6AA618-FE12-1E48-AE2E-47CEE186AF32}"/>
                  </a:ext>
                </a:extLst>
              </p:cNvPr>
              <p:cNvSpPr txBox="1"/>
              <p:nvPr/>
            </p:nvSpPr>
            <p:spPr>
              <a:xfrm>
                <a:off x="926156" y="3708871"/>
                <a:ext cx="965146" cy="491225"/>
              </a:xfrm>
              <a:prstGeom prst="rect">
                <a:avLst/>
              </a:prstGeom>
              <a:noFill/>
            </p:spPr>
            <p:txBody>
              <a:bodyPr wrap="square" rtlCol="0">
                <a:spAutoFit/>
              </a:bodyPr>
              <a:lstStyle/>
              <a:p>
                <a:pPr algn="ctr">
                  <a:lnSpc>
                    <a:spcPct val="80000"/>
                  </a:lnSpc>
                </a:pPr>
                <a:r>
                  <a:rPr lang="en-US" sz="1600" dirty="0"/>
                  <a:t>Host</a:t>
                </a:r>
              </a:p>
              <a:p>
                <a:pPr algn="ctr">
                  <a:lnSpc>
                    <a:spcPct val="80000"/>
                  </a:lnSpc>
                </a:pPr>
                <a:r>
                  <a:rPr lang="en-US" sz="1600" dirty="0"/>
                  <a:t>Tracker</a:t>
                </a:r>
              </a:p>
            </p:txBody>
          </p:sp>
        </p:grpSp>
        <p:grpSp>
          <p:nvGrpSpPr>
            <p:cNvPr id="231" name="Group 230">
              <a:extLst>
                <a:ext uri="{FF2B5EF4-FFF2-40B4-BE49-F238E27FC236}">
                  <a16:creationId xmlns:a16="http://schemas.microsoft.com/office/drawing/2014/main" id="{AFC2E7D5-F172-184E-B926-6C2FCB4FC0F7}"/>
                </a:ext>
              </a:extLst>
            </p:cNvPr>
            <p:cNvGrpSpPr/>
            <p:nvPr/>
          </p:nvGrpSpPr>
          <p:grpSpPr>
            <a:xfrm>
              <a:off x="4879504" y="3294399"/>
              <a:ext cx="965146" cy="491225"/>
              <a:chOff x="926156" y="3708871"/>
              <a:chExt cx="965146" cy="491225"/>
            </a:xfrm>
          </p:grpSpPr>
          <p:sp>
            <p:nvSpPr>
              <p:cNvPr id="232" name="Rounded Rectangle 231">
                <a:extLst>
                  <a:ext uri="{FF2B5EF4-FFF2-40B4-BE49-F238E27FC236}">
                    <a16:creationId xmlns:a16="http://schemas.microsoft.com/office/drawing/2014/main" id="{D1A6B6F0-6AFE-574F-AB3C-F91FD151E6B4}"/>
                  </a:ext>
                </a:extLst>
              </p:cNvPr>
              <p:cNvSpPr/>
              <p:nvPr/>
            </p:nvSpPr>
            <p:spPr>
              <a:xfrm>
                <a:off x="969581" y="3716838"/>
                <a:ext cx="880649" cy="447968"/>
              </a:xfrm>
              <a:prstGeom prst="roundRect">
                <a:avLst/>
              </a:prstGeom>
              <a:solidFill>
                <a:schemeClr val="accent6">
                  <a:lumMod val="20000"/>
                  <a:lumOff val="80000"/>
                </a:schemeClr>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33" name="TextBox 232">
                <a:extLst>
                  <a:ext uri="{FF2B5EF4-FFF2-40B4-BE49-F238E27FC236}">
                    <a16:creationId xmlns:a16="http://schemas.microsoft.com/office/drawing/2014/main" id="{26DCB265-6CFD-A54E-B651-BAEFC6370099}"/>
                  </a:ext>
                </a:extLst>
              </p:cNvPr>
              <p:cNvSpPr txBox="1"/>
              <p:nvPr/>
            </p:nvSpPr>
            <p:spPr>
              <a:xfrm>
                <a:off x="926156" y="3708871"/>
                <a:ext cx="965146" cy="491225"/>
              </a:xfrm>
              <a:prstGeom prst="rect">
                <a:avLst/>
              </a:prstGeom>
              <a:noFill/>
            </p:spPr>
            <p:txBody>
              <a:bodyPr wrap="square" rtlCol="0">
                <a:spAutoFit/>
              </a:bodyPr>
              <a:lstStyle/>
              <a:p>
                <a:pPr algn="ctr">
                  <a:lnSpc>
                    <a:spcPct val="80000"/>
                  </a:lnSpc>
                </a:pPr>
                <a:r>
                  <a:rPr lang="en-US" sz="1600" dirty="0"/>
                  <a:t>Stats</a:t>
                </a:r>
              </a:p>
              <a:p>
                <a:pPr algn="ctr">
                  <a:lnSpc>
                    <a:spcPct val="80000"/>
                  </a:lnSpc>
                </a:pPr>
                <a:r>
                  <a:rPr lang="en-US" sz="1600" dirty="0"/>
                  <a:t>mgr.</a:t>
                </a:r>
              </a:p>
            </p:txBody>
          </p:sp>
        </p:grpSp>
        <p:grpSp>
          <p:nvGrpSpPr>
            <p:cNvPr id="234" name="Group 233">
              <a:extLst>
                <a:ext uri="{FF2B5EF4-FFF2-40B4-BE49-F238E27FC236}">
                  <a16:creationId xmlns:a16="http://schemas.microsoft.com/office/drawing/2014/main" id="{0471C340-ADA8-A145-BC30-FE064451FE28}"/>
                </a:ext>
              </a:extLst>
            </p:cNvPr>
            <p:cNvGrpSpPr/>
            <p:nvPr/>
          </p:nvGrpSpPr>
          <p:grpSpPr>
            <a:xfrm>
              <a:off x="3910335" y="3296780"/>
              <a:ext cx="965146" cy="491225"/>
              <a:chOff x="926156" y="3708871"/>
              <a:chExt cx="965146" cy="491225"/>
            </a:xfrm>
          </p:grpSpPr>
          <p:sp>
            <p:nvSpPr>
              <p:cNvPr id="235" name="Rounded Rectangle 234">
                <a:extLst>
                  <a:ext uri="{FF2B5EF4-FFF2-40B4-BE49-F238E27FC236}">
                    <a16:creationId xmlns:a16="http://schemas.microsoft.com/office/drawing/2014/main" id="{5ADE8F15-2C08-484D-9F8D-C2D36FEC6C8B}"/>
                  </a:ext>
                </a:extLst>
              </p:cNvPr>
              <p:cNvSpPr/>
              <p:nvPr/>
            </p:nvSpPr>
            <p:spPr>
              <a:xfrm>
                <a:off x="969581" y="3716838"/>
                <a:ext cx="880649" cy="447968"/>
              </a:xfrm>
              <a:prstGeom prst="roundRect">
                <a:avLst/>
              </a:prstGeom>
              <a:solidFill>
                <a:schemeClr val="accent6">
                  <a:lumMod val="20000"/>
                  <a:lumOff val="80000"/>
                </a:schemeClr>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36" name="TextBox 235">
                <a:extLst>
                  <a:ext uri="{FF2B5EF4-FFF2-40B4-BE49-F238E27FC236}">
                    <a16:creationId xmlns:a16="http://schemas.microsoft.com/office/drawing/2014/main" id="{BCBDE58A-306C-A241-A362-4554EB7EBEFB}"/>
                  </a:ext>
                </a:extLst>
              </p:cNvPr>
              <p:cNvSpPr txBox="1"/>
              <p:nvPr/>
            </p:nvSpPr>
            <p:spPr>
              <a:xfrm>
                <a:off x="926156" y="3708871"/>
                <a:ext cx="965146" cy="491225"/>
              </a:xfrm>
              <a:prstGeom prst="rect">
                <a:avLst/>
              </a:prstGeom>
              <a:noFill/>
            </p:spPr>
            <p:txBody>
              <a:bodyPr wrap="square" rtlCol="0">
                <a:spAutoFit/>
              </a:bodyPr>
              <a:lstStyle/>
              <a:p>
                <a:pPr algn="ctr">
                  <a:lnSpc>
                    <a:spcPct val="80000"/>
                  </a:lnSpc>
                </a:pPr>
                <a:r>
                  <a:rPr lang="en-US" sz="1600" dirty="0"/>
                  <a:t>Switch</a:t>
                </a:r>
              </a:p>
              <a:p>
                <a:pPr algn="ctr">
                  <a:lnSpc>
                    <a:spcPct val="80000"/>
                  </a:lnSpc>
                </a:pPr>
                <a:r>
                  <a:rPr lang="en-US" sz="1600" dirty="0"/>
                  <a:t>mgr.</a:t>
                </a:r>
              </a:p>
            </p:txBody>
          </p:sp>
        </p:grpSp>
        <p:grpSp>
          <p:nvGrpSpPr>
            <p:cNvPr id="237" name="Group 236">
              <a:extLst>
                <a:ext uri="{FF2B5EF4-FFF2-40B4-BE49-F238E27FC236}">
                  <a16:creationId xmlns:a16="http://schemas.microsoft.com/office/drawing/2014/main" id="{E6313B34-1AF2-6349-8CFA-2978EDA6E37B}"/>
                </a:ext>
              </a:extLst>
            </p:cNvPr>
            <p:cNvGrpSpPr/>
            <p:nvPr/>
          </p:nvGrpSpPr>
          <p:grpSpPr>
            <a:xfrm>
              <a:off x="2962597" y="3320593"/>
              <a:ext cx="965146" cy="465897"/>
              <a:chOff x="944015" y="3716015"/>
              <a:chExt cx="965146" cy="465897"/>
            </a:xfrm>
          </p:grpSpPr>
          <p:sp>
            <p:nvSpPr>
              <p:cNvPr id="238" name="Rounded Rectangle 237">
                <a:extLst>
                  <a:ext uri="{FF2B5EF4-FFF2-40B4-BE49-F238E27FC236}">
                    <a16:creationId xmlns:a16="http://schemas.microsoft.com/office/drawing/2014/main" id="{BEA63EC9-3930-504D-BB05-6D8AC3927D59}"/>
                  </a:ext>
                </a:extLst>
              </p:cNvPr>
              <p:cNvSpPr/>
              <p:nvPr/>
            </p:nvSpPr>
            <p:spPr>
              <a:xfrm>
                <a:off x="969581" y="3716838"/>
                <a:ext cx="880649" cy="447968"/>
              </a:xfrm>
              <a:prstGeom prst="roundRect">
                <a:avLst/>
              </a:prstGeom>
              <a:solidFill>
                <a:schemeClr val="accent6">
                  <a:lumMod val="20000"/>
                  <a:lumOff val="80000"/>
                </a:schemeClr>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39" name="TextBox 238">
                <a:extLst>
                  <a:ext uri="{FF2B5EF4-FFF2-40B4-BE49-F238E27FC236}">
                    <a16:creationId xmlns:a16="http://schemas.microsoft.com/office/drawing/2014/main" id="{450AF479-78E7-F347-89E4-D23398601081}"/>
                  </a:ext>
                </a:extLst>
              </p:cNvPr>
              <p:cNvSpPr txBox="1"/>
              <p:nvPr/>
            </p:nvSpPr>
            <p:spPr>
              <a:xfrm>
                <a:off x="944015" y="3716015"/>
                <a:ext cx="965146" cy="465897"/>
              </a:xfrm>
              <a:prstGeom prst="rect">
                <a:avLst/>
              </a:prstGeom>
              <a:noFill/>
            </p:spPr>
            <p:txBody>
              <a:bodyPr wrap="square" rtlCol="0">
                <a:spAutoFit/>
              </a:bodyPr>
              <a:lstStyle/>
              <a:p>
                <a:pPr algn="ctr">
                  <a:lnSpc>
                    <a:spcPct val="80000"/>
                  </a:lnSpc>
                </a:pPr>
                <a:r>
                  <a:rPr lang="en-US" sz="1600" dirty="0"/>
                  <a:t>Topology</a:t>
                </a:r>
              </a:p>
              <a:p>
                <a:pPr algn="ctr">
                  <a:lnSpc>
                    <a:spcPct val="80000"/>
                  </a:lnSpc>
                </a:pPr>
                <a:r>
                  <a:rPr lang="en-US" sz="1400" dirty="0"/>
                  <a:t>processing</a:t>
                </a:r>
                <a:endParaRPr lang="en-US" sz="1200" dirty="0"/>
              </a:p>
            </p:txBody>
          </p:sp>
        </p:grpSp>
      </p:grpSp>
      <p:sp>
        <p:nvSpPr>
          <p:cNvPr id="240" name="Content Placeholder 3">
            <a:extLst>
              <a:ext uri="{FF2B5EF4-FFF2-40B4-BE49-F238E27FC236}">
                <a16:creationId xmlns:a16="http://schemas.microsoft.com/office/drawing/2014/main" id="{BE645AA5-E251-2C44-8CDF-9D01194C8E88}"/>
              </a:ext>
            </a:extLst>
          </p:cNvPr>
          <p:cNvSpPr txBox="1">
            <a:spLocks/>
          </p:cNvSpPr>
          <p:nvPr/>
        </p:nvSpPr>
        <p:spPr>
          <a:xfrm>
            <a:off x="8367386" y="4176785"/>
            <a:ext cx="3551495" cy="1735500"/>
          </a:xfrm>
          <a:prstGeom prst="rect">
            <a:avLst/>
          </a:prstGeom>
        </p:spPr>
        <p:txBody>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None/>
            </a:pPr>
            <a:r>
              <a:rPr lang="en-US" sz="2400" dirty="0">
                <a:solidFill>
                  <a:srgbClr val="000000"/>
                </a:solidFill>
              </a:rPr>
              <a:t>Service Abstraction Layer: </a:t>
            </a:r>
          </a:p>
          <a:p>
            <a:pPr indent="-280988">
              <a:buFont typeface="Wingdings" pitchFamily="2" charset="2"/>
              <a:buChar char="§"/>
            </a:pPr>
            <a:r>
              <a:rPr lang="en-US" sz="2400" dirty="0">
                <a:solidFill>
                  <a:srgbClr val="000000"/>
                </a:solidFill>
              </a:rPr>
              <a:t>interconnects internal, external applications and services</a:t>
            </a:r>
          </a:p>
        </p:txBody>
      </p:sp>
    </p:spTree>
    <p:extLst>
      <p:ext uri="{BB962C8B-B14F-4D97-AF65-F5344CB8AC3E}">
        <p14:creationId xmlns:p14="http://schemas.microsoft.com/office/powerpoint/2010/main" val="1608643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67"/>
                                        </p:tgtEl>
                                        <p:attrNameLst>
                                          <p:attrName>style.visibility</p:attrName>
                                        </p:attrNameLst>
                                      </p:cBhvr>
                                      <p:to>
                                        <p:strVal val="visible"/>
                                      </p:to>
                                    </p:set>
                                    <p:animEffect transition="in" filter="dissolve">
                                      <p:cBhvr>
                                        <p:cTn id="15" dur="500"/>
                                        <p:tgtEl>
                                          <p:spTgt spid="167"/>
                                        </p:tgtEl>
                                      </p:cBhvr>
                                    </p:animEffect>
                                  </p:childTnLst>
                                </p:cTn>
                              </p:par>
                              <p:par>
                                <p:cTn id="16" presetID="9" presetClass="entr" presetSubtype="0" fill="hold" nodeType="withEffect">
                                  <p:stCondLst>
                                    <p:cond delay="0"/>
                                  </p:stCondLst>
                                  <p:childTnLst>
                                    <p:set>
                                      <p:cBhvr>
                                        <p:cTn id="17" dur="1" fill="hold">
                                          <p:stCondLst>
                                            <p:cond delay="0"/>
                                          </p:stCondLst>
                                        </p:cTn>
                                        <p:tgtEl>
                                          <p:spTgt spid="168"/>
                                        </p:tgtEl>
                                        <p:attrNameLst>
                                          <p:attrName>style.visibility</p:attrName>
                                        </p:attrNameLst>
                                      </p:cBhvr>
                                      <p:to>
                                        <p:strVal val="visible"/>
                                      </p:to>
                                    </p:set>
                                    <p:animEffect transition="in" filter="dissolve">
                                      <p:cBhvr>
                                        <p:cTn id="18" dur="500"/>
                                        <p:tgtEl>
                                          <p:spTgt spid="168"/>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72"/>
                                        </p:tgtEl>
                                        <p:attrNameLst>
                                          <p:attrName>style.visibility</p:attrName>
                                        </p:attrNameLst>
                                      </p:cBhvr>
                                      <p:to>
                                        <p:strVal val="visible"/>
                                      </p:to>
                                    </p:set>
                                    <p:animEffect transition="in" filter="dissolve">
                                      <p:cBhvr>
                                        <p:cTn id="21" dur="500"/>
                                        <p:tgtEl>
                                          <p:spTgt spid="172"/>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73"/>
                                        </p:tgtEl>
                                        <p:attrNameLst>
                                          <p:attrName>style.visibility</p:attrName>
                                        </p:attrNameLst>
                                      </p:cBhvr>
                                      <p:to>
                                        <p:strVal val="visible"/>
                                      </p:to>
                                    </p:set>
                                    <p:animEffect transition="in" filter="dissolve">
                                      <p:cBhvr>
                                        <p:cTn id="24" dur="500"/>
                                        <p:tgtEl>
                                          <p:spTgt spid="173"/>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240"/>
                                        </p:tgtEl>
                                        <p:attrNameLst>
                                          <p:attrName>style.visibility</p:attrName>
                                        </p:attrNameLst>
                                      </p:cBhvr>
                                      <p:to>
                                        <p:strVal val="visible"/>
                                      </p:to>
                                    </p:set>
                                    <p:animEffect transition="in" filter="dissolve">
                                      <p:cBhvr>
                                        <p:cTn id="27" dur="500"/>
                                        <p:tgtEl>
                                          <p:spTgt spid="24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animBg="1"/>
      <p:bldP spid="167" grpId="0"/>
      <p:bldP spid="172" grpId="0" animBg="1"/>
      <p:bldP spid="173" grpId="0"/>
      <p:bldP spid="240"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276457"/>
            <a:ext cx="10998896" cy="894622"/>
          </a:xfrm>
        </p:spPr>
        <p:txBody>
          <a:bodyPr>
            <a:noAutofit/>
          </a:bodyPr>
          <a:lstStyle/>
          <a:p>
            <a:r>
              <a:rPr lang="en-US" dirty="0"/>
              <a:t>ONOS controller</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84</a:t>
            </a:fld>
            <a:endParaRPr lang="en-US" dirty="0"/>
          </a:p>
        </p:txBody>
      </p:sp>
      <p:sp>
        <p:nvSpPr>
          <p:cNvPr id="163" name="TextBox 162">
            <a:extLst>
              <a:ext uri="{FF2B5EF4-FFF2-40B4-BE49-F238E27FC236}">
                <a16:creationId xmlns:a16="http://schemas.microsoft.com/office/drawing/2014/main" id="{6F0F8666-A6F4-624D-80E8-0EF23C207C6A}"/>
              </a:ext>
            </a:extLst>
          </p:cNvPr>
          <p:cNvSpPr txBox="1"/>
          <p:nvPr/>
        </p:nvSpPr>
        <p:spPr>
          <a:xfrm>
            <a:off x="5653843" y="1757963"/>
            <a:ext cx="2700448" cy="268920"/>
          </a:xfrm>
          <a:prstGeom prst="rect">
            <a:avLst/>
          </a:prstGeom>
          <a:noFill/>
        </p:spPr>
        <p:txBody>
          <a:bodyPr wrap="square" rtlCol="0">
            <a:spAutoFit/>
          </a:bodyPr>
          <a:lstStyle/>
          <a:p>
            <a:pPr algn="ctr">
              <a:lnSpc>
                <a:spcPct val="80000"/>
              </a:lnSpc>
            </a:pPr>
            <a:r>
              <a:rPr lang="en-US" sz="1400" dirty="0"/>
              <a:t>Network Applications</a:t>
            </a:r>
          </a:p>
        </p:txBody>
      </p:sp>
      <p:sp>
        <p:nvSpPr>
          <p:cNvPr id="164" name="TextBox 163">
            <a:extLst>
              <a:ext uri="{FF2B5EF4-FFF2-40B4-BE49-F238E27FC236}">
                <a16:creationId xmlns:a16="http://schemas.microsoft.com/office/drawing/2014/main" id="{FF004744-3AD2-D540-B9A0-A2DECC02E138}"/>
              </a:ext>
            </a:extLst>
          </p:cNvPr>
          <p:cNvSpPr txBox="1"/>
          <p:nvPr/>
        </p:nvSpPr>
        <p:spPr>
          <a:xfrm>
            <a:off x="6218325" y="5420766"/>
            <a:ext cx="1522626" cy="268920"/>
          </a:xfrm>
          <a:prstGeom prst="rect">
            <a:avLst/>
          </a:prstGeom>
          <a:noFill/>
        </p:spPr>
        <p:txBody>
          <a:bodyPr wrap="square" rtlCol="0">
            <a:spAutoFit/>
          </a:bodyPr>
          <a:lstStyle/>
          <a:p>
            <a:pPr algn="ctr">
              <a:lnSpc>
                <a:spcPct val="80000"/>
              </a:lnSpc>
            </a:pPr>
            <a:r>
              <a:rPr lang="en-US" sz="1400" dirty="0"/>
              <a:t>Southbound API</a:t>
            </a:r>
          </a:p>
        </p:txBody>
      </p:sp>
      <p:cxnSp>
        <p:nvCxnSpPr>
          <p:cNvPr id="165" name="Straight Connector 164">
            <a:extLst>
              <a:ext uri="{FF2B5EF4-FFF2-40B4-BE49-F238E27FC236}">
                <a16:creationId xmlns:a16="http://schemas.microsoft.com/office/drawing/2014/main" id="{B21516A3-9168-5A49-BB27-52176C92B938}"/>
              </a:ext>
            </a:extLst>
          </p:cNvPr>
          <p:cNvCxnSpPr/>
          <p:nvPr/>
        </p:nvCxnSpPr>
        <p:spPr>
          <a:xfrm>
            <a:off x="1309488" y="2192290"/>
            <a:ext cx="4651048" cy="0"/>
          </a:xfrm>
          <a:prstGeom prst="line">
            <a:avLst/>
          </a:prstGeom>
          <a:ln w="1905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sp>
        <p:nvSpPr>
          <p:cNvPr id="211" name="TextBox 210">
            <a:extLst>
              <a:ext uri="{FF2B5EF4-FFF2-40B4-BE49-F238E27FC236}">
                <a16:creationId xmlns:a16="http://schemas.microsoft.com/office/drawing/2014/main" id="{5BA7F55D-3522-9D40-A236-6BF6C46857C7}"/>
              </a:ext>
            </a:extLst>
          </p:cNvPr>
          <p:cNvSpPr txBox="1"/>
          <p:nvPr/>
        </p:nvSpPr>
        <p:spPr>
          <a:xfrm>
            <a:off x="6042960" y="2090104"/>
            <a:ext cx="1522626" cy="271869"/>
          </a:xfrm>
          <a:prstGeom prst="rect">
            <a:avLst/>
          </a:prstGeom>
          <a:noFill/>
        </p:spPr>
        <p:txBody>
          <a:bodyPr wrap="square" rtlCol="0">
            <a:spAutoFit/>
          </a:bodyPr>
          <a:lstStyle/>
          <a:p>
            <a:pPr algn="ctr">
              <a:lnSpc>
                <a:spcPct val="80000"/>
              </a:lnSpc>
            </a:pPr>
            <a:r>
              <a:rPr lang="en-US" sz="1400" dirty="0"/>
              <a:t>Northbound API</a:t>
            </a:r>
          </a:p>
        </p:txBody>
      </p:sp>
      <p:grpSp>
        <p:nvGrpSpPr>
          <p:cNvPr id="212" name="Group 211">
            <a:extLst>
              <a:ext uri="{FF2B5EF4-FFF2-40B4-BE49-F238E27FC236}">
                <a16:creationId xmlns:a16="http://schemas.microsoft.com/office/drawing/2014/main" id="{AB18DFF2-BC57-504A-AB36-36B0759BEDEE}"/>
              </a:ext>
            </a:extLst>
          </p:cNvPr>
          <p:cNvGrpSpPr/>
          <p:nvPr/>
        </p:nvGrpSpPr>
        <p:grpSpPr>
          <a:xfrm>
            <a:off x="1327583" y="1613766"/>
            <a:ext cx="1225156" cy="394344"/>
            <a:chOff x="475813" y="1375772"/>
            <a:chExt cx="1225156" cy="394344"/>
          </a:xfrm>
        </p:grpSpPr>
        <p:sp>
          <p:nvSpPr>
            <p:cNvPr id="213" name="Oval 212">
              <a:extLst>
                <a:ext uri="{FF2B5EF4-FFF2-40B4-BE49-F238E27FC236}">
                  <a16:creationId xmlns:a16="http://schemas.microsoft.com/office/drawing/2014/main" id="{63396159-2590-154F-A47D-AE772D5BD572}"/>
                </a:ext>
              </a:extLst>
            </p:cNvPr>
            <p:cNvSpPr/>
            <p:nvPr/>
          </p:nvSpPr>
          <p:spPr>
            <a:xfrm>
              <a:off x="594967" y="1375772"/>
              <a:ext cx="1008863" cy="381143"/>
            </a:xfrm>
            <a:prstGeom prst="ellipse">
              <a:avLst/>
            </a:prstGeom>
            <a:solidFill>
              <a:schemeClr val="accent6">
                <a:lumMod val="20000"/>
                <a:lumOff val="80000"/>
              </a:schemeClr>
            </a:solidFill>
            <a:ln w="12700">
              <a:solidFill>
                <a:schemeClr val="accent6"/>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14" name="TextBox 213">
              <a:extLst>
                <a:ext uri="{FF2B5EF4-FFF2-40B4-BE49-F238E27FC236}">
                  <a16:creationId xmlns:a16="http://schemas.microsoft.com/office/drawing/2014/main" id="{41968D74-6568-794B-A367-A89D3B0B6552}"/>
                </a:ext>
              </a:extLst>
            </p:cNvPr>
            <p:cNvSpPr txBox="1"/>
            <p:nvPr/>
          </p:nvSpPr>
          <p:spPr>
            <a:xfrm>
              <a:off x="475813" y="1376162"/>
              <a:ext cx="1225156" cy="393954"/>
            </a:xfrm>
            <a:prstGeom prst="rect">
              <a:avLst/>
            </a:prstGeom>
            <a:noFill/>
          </p:spPr>
          <p:txBody>
            <a:bodyPr wrap="square" rtlCol="0">
              <a:spAutoFit/>
            </a:bodyPr>
            <a:lstStyle/>
            <a:p>
              <a:pPr algn="ctr">
                <a:lnSpc>
                  <a:spcPct val="80000"/>
                </a:lnSpc>
              </a:pPr>
              <a:r>
                <a:rPr lang="en-US" sz="1200" dirty="0"/>
                <a:t>Traffic Engineering</a:t>
              </a:r>
            </a:p>
          </p:txBody>
        </p:sp>
      </p:grpSp>
      <p:sp>
        <p:nvSpPr>
          <p:cNvPr id="215" name="TextBox 214">
            <a:extLst>
              <a:ext uri="{FF2B5EF4-FFF2-40B4-BE49-F238E27FC236}">
                <a16:creationId xmlns:a16="http://schemas.microsoft.com/office/drawing/2014/main" id="{F7CEA7A9-733D-3645-97DD-66564F60D9A7}"/>
              </a:ext>
            </a:extLst>
          </p:cNvPr>
          <p:cNvSpPr txBox="1"/>
          <p:nvPr/>
        </p:nvSpPr>
        <p:spPr>
          <a:xfrm>
            <a:off x="4836745" y="1497096"/>
            <a:ext cx="466543" cy="523220"/>
          </a:xfrm>
          <a:prstGeom prst="rect">
            <a:avLst/>
          </a:prstGeom>
          <a:noFill/>
        </p:spPr>
        <p:txBody>
          <a:bodyPr wrap="square" rtlCol="0">
            <a:spAutoFit/>
          </a:bodyPr>
          <a:lstStyle/>
          <a:p>
            <a:r>
              <a:rPr lang="mr-IN" sz="2800" b="1" dirty="0">
                <a:solidFill>
                  <a:schemeClr val="accent6">
                    <a:lumMod val="60000"/>
                    <a:lumOff val="40000"/>
                  </a:schemeClr>
                </a:solidFill>
              </a:rPr>
              <a:t>…</a:t>
            </a:r>
            <a:endParaRPr lang="en-US" sz="2800" b="1" dirty="0">
              <a:solidFill>
                <a:schemeClr val="accent6">
                  <a:lumMod val="60000"/>
                  <a:lumOff val="40000"/>
                </a:schemeClr>
              </a:solidFill>
            </a:endParaRPr>
          </a:p>
        </p:txBody>
      </p:sp>
      <p:grpSp>
        <p:nvGrpSpPr>
          <p:cNvPr id="216" name="Group 215">
            <a:extLst>
              <a:ext uri="{FF2B5EF4-FFF2-40B4-BE49-F238E27FC236}">
                <a16:creationId xmlns:a16="http://schemas.microsoft.com/office/drawing/2014/main" id="{13991DAD-DB63-1340-A476-3DF37E220D29}"/>
              </a:ext>
            </a:extLst>
          </p:cNvPr>
          <p:cNvGrpSpPr/>
          <p:nvPr/>
        </p:nvGrpSpPr>
        <p:grpSpPr>
          <a:xfrm>
            <a:off x="2447988" y="1617619"/>
            <a:ext cx="1225156" cy="381143"/>
            <a:chOff x="507131" y="1375772"/>
            <a:chExt cx="1225156" cy="381143"/>
          </a:xfrm>
        </p:grpSpPr>
        <p:sp>
          <p:nvSpPr>
            <p:cNvPr id="217" name="Oval 216">
              <a:extLst>
                <a:ext uri="{FF2B5EF4-FFF2-40B4-BE49-F238E27FC236}">
                  <a16:creationId xmlns:a16="http://schemas.microsoft.com/office/drawing/2014/main" id="{21E76008-C977-704E-A46B-8762C970FAD4}"/>
                </a:ext>
              </a:extLst>
            </p:cNvPr>
            <p:cNvSpPr/>
            <p:nvPr/>
          </p:nvSpPr>
          <p:spPr>
            <a:xfrm>
              <a:off x="594967" y="1375772"/>
              <a:ext cx="1008863" cy="381143"/>
            </a:xfrm>
            <a:prstGeom prst="ellipse">
              <a:avLst/>
            </a:prstGeom>
            <a:solidFill>
              <a:schemeClr val="accent6">
                <a:lumMod val="20000"/>
                <a:lumOff val="80000"/>
              </a:schemeClr>
            </a:solidFill>
            <a:ln w="12700">
              <a:solidFill>
                <a:schemeClr val="accent6"/>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18" name="TextBox 217">
              <a:extLst>
                <a:ext uri="{FF2B5EF4-FFF2-40B4-BE49-F238E27FC236}">
                  <a16:creationId xmlns:a16="http://schemas.microsoft.com/office/drawing/2014/main" id="{A5DD32D2-7876-F64E-BF3C-20D33C0606FD}"/>
                </a:ext>
              </a:extLst>
            </p:cNvPr>
            <p:cNvSpPr txBox="1"/>
            <p:nvPr/>
          </p:nvSpPr>
          <p:spPr>
            <a:xfrm>
              <a:off x="507131" y="1457938"/>
              <a:ext cx="1225156" cy="243785"/>
            </a:xfrm>
            <a:prstGeom prst="rect">
              <a:avLst/>
            </a:prstGeom>
            <a:noFill/>
          </p:spPr>
          <p:txBody>
            <a:bodyPr wrap="square" rtlCol="0">
              <a:spAutoFit/>
            </a:bodyPr>
            <a:lstStyle/>
            <a:p>
              <a:pPr algn="ctr">
                <a:lnSpc>
                  <a:spcPct val="80000"/>
                </a:lnSpc>
              </a:pPr>
              <a:r>
                <a:rPr lang="en-US" sz="1200" dirty="0"/>
                <a:t>Firewalling</a:t>
              </a:r>
            </a:p>
          </p:txBody>
        </p:sp>
      </p:grpSp>
      <p:grpSp>
        <p:nvGrpSpPr>
          <p:cNvPr id="219" name="Group 218">
            <a:extLst>
              <a:ext uri="{FF2B5EF4-FFF2-40B4-BE49-F238E27FC236}">
                <a16:creationId xmlns:a16="http://schemas.microsoft.com/office/drawing/2014/main" id="{1438A44C-6F8F-4743-8A29-BC4991DE9161}"/>
              </a:ext>
            </a:extLst>
          </p:cNvPr>
          <p:cNvGrpSpPr/>
          <p:nvPr/>
        </p:nvGrpSpPr>
        <p:grpSpPr>
          <a:xfrm>
            <a:off x="3564622" y="1621540"/>
            <a:ext cx="1225156" cy="381143"/>
            <a:chOff x="482571" y="1375772"/>
            <a:chExt cx="1225156" cy="381143"/>
          </a:xfrm>
        </p:grpSpPr>
        <p:sp>
          <p:nvSpPr>
            <p:cNvPr id="220" name="Oval 219">
              <a:extLst>
                <a:ext uri="{FF2B5EF4-FFF2-40B4-BE49-F238E27FC236}">
                  <a16:creationId xmlns:a16="http://schemas.microsoft.com/office/drawing/2014/main" id="{9C655D12-82F9-2B4F-AD39-3319D0C1C85B}"/>
                </a:ext>
              </a:extLst>
            </p:cNvPr>
            <p:cNvSpPr/>
            <p:nvPr/>
          </p:nvSpPr>
          <p:spPr>
            <a:xfrm>
              <a:off x="594967" y="1375772"/>
              <a:ext cx="1008863" cy="381143"/>
            </a:xfrm>
            <a:prstGeom prst="ellipse">
              <a:avLst/>
            </a:prstGeom>
            <a:solidFill>
              <a:schemeClr val="accent6">
                <a:lumMod val="20000"/>
                <a:lumOff val="80000"/>
              </a:schemeClr>
            </a:solidFill>
            <a:ln w="12700">
              <a:solidFill>
                <a:schemeClr val="accent6"/>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21" name="TextBox 220">
              <a:extLst>
                <a:ext uri="{FF2B5EF4-FFF2-40B4-BE49-F238E27FC236}">
                  <a16:creationId xmlns:a16="http://schemas.microsoft.com/office/drawing/2014/main" id="{9E604E87-14AE-9B46-9B86-BC9FA65A6ADB}"/>
                </a:ext>
              </a:extLst>
            </p:cNvPr>
            <p:cNvSpPr txBox="1"/>
            <p:nvPr/>
          </p:nvSpPr>
          <p:spPr>
            <a:xfrm>
              <a:off x="482571" y="1457938"/>
              <a:ext cx="1225156" cy="243785"/>
            </a:xfrm>
            <a:prstGeom prst="rect">
              <a:avLst/>
            </a:prstGeom>
            <a:noFill/>
          </p:spPr>
          <p:txBody>
            <a:bodyPr wrap="square" rtlCol="0">
              <a:spAutoFit/>
            </a:bodyPr>
            <a:lstStyle/>
            <a:p>
              <a:pPr algn="ctr">
                <a:lnSpc>
                  <a:spcPct val="80000"/>
                </a:lnSpc>
              </a:pPr>
              <a:r>
                <a:rPr lang="en-US" sz="1200" dirty="0"/>
                <a:t>Load Balancing</a:t>
              </a:r>
            </a:p>
          </p:txBody>
        </p:sp>
      </p:grpSp>
      <p:grpSp>
        <p:nvGrpSpPr>
          <p:cNvPr id="5" name="Group 4">
            <a:extLst>
              <a:ext uri="{FF2B5EF4-FFF2-40B4-BE49-F238E27FC236}">
                <a16:creationId xmlns:a16="http://schemas.microsoft.com/office/drawing/2014/main" id="{0A6497B1-1E51-3E47-950D-7935E9975370}"/>
              </a:ext>
            </a:extLst>
          </p:cNvPr>
          <p:cNvGrpSpPr/>
          <p:nvPr/>
        </p:nvGrpSpPr>
        <p:grpSpPr>
          <a:xfrm>
            <a:off x="1160341" y="4565785"/>
            <a:ext cx="5202393" cy="914306"/>
            <a:chOff x="7097678" y="3476021"/>
            <a:chExt cx="5202393" cy="914306"/>
          </a:xfrm>
        </p:grpSpPr>
        <p:sp>
          <p:nvSpPr>
            <p:cNvPr id="130" name="Rounded Rectangle 129">
              <a:extLst>
                <a:ext uri="{FF2B5EF4-FFF2-40B4-BE49-F238E27FC236}">
                  <a16:creationId xmlns:a16="http://schemas.microsoft.com/office/drawing/2014/main" id="{7A251338-06E1-1041-B70E-5C3F1AA41418}"/>
                </a:ext>
              </a:extLst>
            </p:cNvPr>
            <p:cNvSpPr/>
            <p:nvPr/>
          </p:nvSpPr>
          <p:spPr>
            <a:xfrm>
              <a:off x="7097678" y="3476021"/>
              <a:ext cx="5005602" cy="880097"/>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 name="TextBox 133">
              <a:extLst>
                <a:ext uri="{FF2B5EF4-FFF2-40B4-BE49-F238E27FC236}">
                  <a16:creationId xmlns:a16="http://schemas.microsoft.com/office/drawing/2014/main" id="{5D7A4EA7-33AB-3C4B-8903-EC620B1DA209}"/>
                </a:ext>
              </a:extLst>
            </p:cNvPr>
            <p:cNvSpPr txBox="1"/>
            <p:nvPr/>
          </p:nvSpPr>
          <p:spPr>
            <a:xfrm>
              <a:off x="10689154" y="3544744"/>
              <a:ext cx="1610917" cy="761234"/>
            </a:xfrm>
            <a:prstGeom prst="rect">
              <a:avLst/>
            </a:prstGeom>
            <a:noFill/>
          </p:spPr>
          <p:txBody>
            <a:bodyPr wrap="square" rtlCol="0">
              <a:spAutoFit/>
            </a:bodyPr>
            <a:lstStyle/>
            <a:p>
              <a:pPr eaLnBrk="0" fontAlgn="base" hangingPunct="0">
                <a:lnSpc>
                  <a:spcPct val="90000"/>
                </a:lnSpc>
                <a:spcBef>
                  <a:spcPct val="0"/>
                </a:spcBef>
                <a:spcAft>
                  <a:spcPct val="0"/>
                </a:spcAft>
              </a:pPr>
              <a:r>
                <a:rPr lang="en-US" sz="1600" dirty="0">
                  <a:solidFill>
                    <a:srgbClr val="000000"/>
                  </a:solidFill>
                  <a:latin typeface="Arial"/>
                  <a:ea typeface="ＭＳ Ｐゴシック" charset="0"/>
                  <a:cs typeface="Arial"/>
                </a:rPr>
                <a:t>southbound abstractions,</a:t>
              </a:r>
            </a:p>
            <a:p>
              <a:pPr eaLnBrk="0" fontAlgn="base" hangingPunct="0">
                <a:lnSpc>
                  <a:spcPct val="90000"/>
                </a:lnSpc>
                <a:spcBef>
                  <a:spcPct val="0"/>
                </a:spcBef>
                <a:spcAft>
                  <a:spcPct val="0"/>
                </a:spcAft>
              </a:pPr>
              <a:r>
                <a:rPr lang="en-US" sz="1600" dirty="0">
                  <a:solidFill>
                    <a:srgbClr val="000000"/>
                  </a:solidFill>
                  <a:latin typeface="Arial"/>
                  <a:ea typeface="ＭＳ Ｐゴシック" charset="0"/>
                  <a:cs typeface="Arial"/>
                </a:rPr>
                <a:t>protocols</a:t>
              </a:r>
            </a:p>
          </p:txBody>
        </p:sp>
        <p:grpSp>
          <p:nvGrpSpPr>
            <p:cNvPr id="135" name="Group 134">
              <a:extLst>
                <a:ext uri="{FF2B5EF4-FFF2-40B4-BE49-F238E27FC236}">
                  <a16:creationId xmlns:a16="http://schemas.microsoft.com/office/drawing/2014/main" id="{645BCECB-A3EE-2245-A3C4-D35289D11230}"/>
                </a:ext>
              </a:extLst>
            </p:cNvPr>
            <p:cNvGrpSpPr/>
            <p:nvPr/>
          </p:nvGrpSpPr>
          <p:grpSpPr>
            <a:xfrm>
              <a:off x="7191187" y="3962960"/>
              <a:ext cx="1119818" cy="338554"/>
              <a:chOff x="1929852" y="4542126"/>
              <a:chExt cx="1119818" cy="338554"/>
            </a:xfrm>
          </p:grpSpPr>
          <p:sp>
            <p:nvSpPr>
              <p:cNvPr id="136" name="Rounded Rectangle 135">
                <a:extLst>
                  <a:ext uri="{FF2B5EF4-FFF2-40B4-BE49-F238E27FC236}">
                    <a16:creationId xmlns:a16="http://schemas.microsoft.com/office/drawing/2014/main" id="{05178707-EE14-2B43-AECF-B4BD42141483}"/>
                  </a:ext>
                </a:extLst>
              </p:cNvPr>
              <p:cNvSpPr/>
              <p:nvPr/>
            </p:nvSpPr>
            <p:spPr>
              <a:xfrm>
                <a:off x="1951130" y="4566892"/>
                <a:ext cx="1062275" cy="298242"/>
              </a:xfrm>
              <a:prstGeom prst="roundRect">
                <a:avLst/>
              </a:prstGeom>
              <a:solidFill>
                <a:srgbClr val="008000"/>
              </a:solidFill>
              <a:ln w="12700">
                <a:solidFill>
                  <a:srgbClr val="AAE2CA">
                    <a:lumMod val="75000"/>
                  </a:srgbClr>
                </a:solidFill>
                <a:prstDash val="solid"/>
              </a:ln>
              <a:effectLst>
                <a:outerShdw blurRad="50800" dist="38100" dir="2700000" algn="tl" rotWithShape="0">
                  <a:srgbClr val="CCFFCC">
                    <a:alpha val="43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37" name="TextBox 136">
                <a:extLst>
                  <a:ext uri="{FF2B5EF4-FFF2-40B4-BE49-F238E27FC236}">
                    <a16:creationId xmlns:a16="http://schemas.microsoft.com/office/drawing/2014/main" id="{108C85E9-2E74-E843-8014-BE1CE06DACD7}"/>
                  </a:ext>
                </a:extLst>
              </p:cNvPr>
              <p:cNvSpPr txBox="1"/>
              <p:nvPr/>
            </p:nvSpPr>
            <p:spPr>
              <a:xfrm>
                <a:off x="1929852" y="4542126"/>
                <a:ext cx="1119818" cy="33855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a:ea typeface="ＭＳ Ｐゴシック" charset="0"/>
                    <a:cs typeface="Arial"/>
                  </a:rPr>
                  <a:t>OpenFlow</a:t>
                </a:r>
              </a:p>
            </p:txBody>
          </p:sp>
        </p:grpSp>
        <p:grpSp>
          <p:nvGrpSpPr>
            <p:cNvPr id="138" name="Group 137">
              <a:extLst>
                <a:ext uri="{FF2B5EF4-FFF2-40B4-BE49-F238E27FC236}">
                  <a16:creationId xmlns:a16="http://schemas.microsoft.com/office/drawing/2014/main" id="{8D92C902-9BFA-6342-A073-15A925EAAB32}"/>
                </a:ext>
              </a:extLst>
            </p:cNvPr>
            <p:cNvGrpSpPr/>
            <p:nvPr/>
          </p:nvGrpSpPr>
          <p:grpSpPr>
            <a:xfrm>
              <a:off x="8402979" y="3964420"/>
              <a:ext cx="1062275" cy="338554"/>
              <a:chOff x="2774641" y="4248836"/>
              <a:chExt cx="1062275" cy="338554"/>
            </a:xfrm>
          </p:grpSpPr>
          <p:sp>
            <p:nvSpPr>
              <p:cNvPr id="139" name="Rounded Rectangle 138">
                <a:extLst>
                  <a:ext uri="{FF2B5EF4-FFF2-40B4-BE49-F238E27FC236}">
                    <a16:creationId xmlns:a16="http://schemas.microsoft.com/office/drawing/2014/main" id="{2E441FA3-6AF9-AD4A-8647-6D5FC6100AC2}"/>
                  </a:ext>
                </a:extLst>
              </p:cNvPr>
              <p:cNvSpPr/>
              <p:nvPr/>
            </p:nvSpPr>
            <p:spPr>
              <a:xfrm>
                <a:off x="2774641" y="4279216"/>
                <a:ext cx="1062275" cy="298242"/>
              </a:xfrm>
              <a:prstGeom prst="roundRect">
                <a:avLst/>
              </a:prstGeom>
              <a:solidFill>
                <a:srgbClr val="008000"/>
              </a:solidFill>
              <a:ln w="12700">
                <a:solidFill>
                  <a:srgbClr val="AAE2CA">
                    <a:lumMod val="75000"/>
                  </a:srgbClr>
                </a:solidFill>
                <a:prstDash val="solid"/>
              </a:ln>
              <a:effectLst>
                <a:outerShdw blurRad="50800" dist="38100" dir="2700000" algn="tl" rotWithShape="0">
                  <a:srgbClr val="CCFFCC">
                    <a:alpha val="43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40" name="TextBox 139">
                <a:extLst>
                  <a:ext uri="{FF2B5EF4-FFF2-40B4-BE49-F238E27FC236}">
                    <a16:creationId xmlns:a16="http://schemas.microsoft.com/office/drawing/2014/main" id="{7C633A2C-5BB7-0A49-A125-84BE461C6A65}"/>
                  </a:ext>
                </a:extLst>
              </p:cNvPr>
              <p:cNvSpPr txBox="1"/>
              <p:nvPr/>
            </p:nvSpPr>
            <p:spPr>
              <a:xfrm>
                <a:off x="2873106" y="4248836"/>
                <a:ext cx="902811" cy="33855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a:ea typeface="ＭＳ Ｐゴシック" charset="0"/>
                    <a:cs typeface="Arial"/>
                  </a:rPr>
                  <a:t>Netconf</a:t>
                </a:r>
              </a:p>
            </p:txBody>
          </p:sp>
        </p:grpSp>
        <p:grpSp>
          <p:nvGrpSpPr>
            <p:cNvPr id="141" name="Group 140">
              <a:extLst>
                <a:ext uri="{FF2B5EF4-FFF2-40B4-BE49-F238E27FC236}">
                  <a16:creationId xmlns:a16="http://schemas.microsoft.com/office/drawing/2014/main" id="{8F8F7297-2B4C-0943-BFD8-3BAA250E8402}"/>
                </a:ext>
              </a:extLst>
            </p:cNvPr>
            <p:cNvGrpSpPr/>
            <p:nvPr/>
          </p:nvGrpSpPr>
          <p:grpSpPr>
            <a:xfrm>
              <a:off x="9655695" y="3976588"/>
              <a:ext cx="858974" cy="413739"/>
              <a:chOff x="4304185" y="4617263"/>
              <a:chExt cx="858974" cy="413739"/>
            </a:xfrm>
          </p:grpSpPr>
          <p:sp>
            <p:nvSpPr>
              <p:cNvPr id="142" name="Rounded Rectangle 141">
                <a:extLst>
                  <a:ext uri="{FF2B5EF4-FFF2-40B4-BE49-F238E27FC236}">
                    <a16:creationId xmlns:a16="http://schemas.microsoft.com/office/drawing/2014/main" id="{C11AAB6D-AD28-5F48-82E9-9B4F3BC04CF1}"/>
                  </a:ext>
                </a:extLst>
              </p:cNvPr>
              <p:cNvSpPr/>
              <p:nvPr/>
            </p:nvSpPr>
            <p:spPr>
              <a:xfrm>
                <a:off x="4304185" y="4647691"/>
                <a:ext cx="858974" cy="298242"/>
              </a:xfrm>
              <a:prstGeom prst="roundRect">
                <a:avLst/>
              </a:prstGeom>
              <a:solidFill>
                <a:srgbClr val="008000"/>
              </a:solidFill>
              <a:ln w="12700">
                <a:solidFill>
                  <a:srgbClr val="AAE2CA">
                    <a:lumMod val="75000"/>
                  </a:srgbClr>
                </a:solidFill>
                <a:prstDash val="solid"/>
              </a:ln>
              <a:effectLst>
                <a:outerShdw blurRad="50800" dist="38100" dir="2700000" algn="tl" rotWithShape="0">
                  <a:srgbClr val="CCFFCC">
                    <a:alpha val="43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43" name="TextBox 142">
                <a:extLst>
                  <a:ext uri="{FF2B5EF4-FFF2-40B4-BE49-F238E27FC236}">
                    <a16:creationId xmlns:a16="http://schemas.microsoft.com/office/drawing/2014/main" id="{62149427-E8EF-9B48-8CB8-175884595355}"/>
                  </a:ext>
                </a:extLst>
              </p:cNvPr>
              <p:cNvSpPr txBox="1"/>
              <p:nvPr/>
            </p:nvSpPr>
            <p:spPr>
              <a:xfrm>
                <a:off x="4307335" y="4617263"/>
                <a:ext cx="842600" cy="413739"/>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a:ea typeface="ＭＳ Ｐゴシック" charset="0"/>
                    <a:cs typeface="Arial"/>
                  </a:rPr>
                  <a:t>OVSDB</a:t>
                </a:r>
              </a:p>
            </p:txBody>
          </p:sp>
        </p:grpSp>
        <p:grpSp>
          <p:nvGrpSpPr>
            <p:cNvPr id="144" name="Group 143">
              <a:extLst>
                <a:ext uri="{FF2B5EF4-FFF2-40B4-BE49-F238E27FC236}">
                  <a16:creationId xmlns:a16="http://schemas.microsoft.com/office/drawing/2014/main" id="{A8FBFEF8-78CA-4F40-88DD-75754F270B5F}"/>
                </a:ext>
              </a:extLst>
            </p:cNvPr>
            <p:cNvGrpSpPr/>
            <p:nvPr/>
          </p:nvGrpSpPr>
          <p:grpSpPr>
            <a:xfrm>
              <a:off x="7201206" y="3554472"/>
              <a:ext cx="777777" cy="338554"/>
              <a:chOff x="1929852" y="4542126"/>
              <a:chExt cx="1083553" cy="338554"/>
            </a:xfrm>
          </p:grpSpPr>
          <p:sp>
            <p:nvSpPr>
              <p:cNvPr id="145" name="Rounded Rectangle 144">
                <a:extLst>
                  <a:ext uri="{FF2B5EF4-FFF2-40B4-BE49-F238E27FC236}">
                    <a16:creationId xmlns:a16="http://schemas.microsoft.com/office/drawing/2014/main" id="{F5CD2346-1270-E743-AB0C-C4B160C3F472}"/>
                  </a:ext>
                </a:extLst>
              </p:cNvPr>
              <p:cNvSpPr/>
              <p:nvPr/>
            </p:nvSpPr>
            <p:spPr>
              <a:xfrm>
                <a:off x="1951130" y="4566892"/>
                <a:ext cx="1062275" cy="298242"/>
              </a:xfrm>
              <a:prstGeom prst="roundRect">
                <a:avLst/>
              </a:prstGeom>
              <a:solidFill>
                <a:srgbClr val="008000"/>
              </a:solidFill>
              <a:ln w="12700">
                <a:solidFill>
                  <a:srgbClr val="AAE2CA">
                    <a:lumMod val="75000"/>
                  </a:srgbClr>
                </a:solidFill>
                <a:prstDash val="solid"/>
              </a:ln>
              <a:effectLst>
                <a:outerShdw blurRad="50800" dist="38100" dir="2700000" algn="tl" rotWithShape="0">
                  <a:srgbClr val="8DDFB0">
                    <a:alpha val="40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46" name="TextBox 145">
                <a:extLst>
                  <a:ext uri="{FF2B5EF4-FFF2-40B4-BE49-F238E27FC236}">
                    <a16:creationId xmlns:a16="http://schemas.microsoft.com/office/drawing/2014/main" id="{15C77157-A96E-7743-97FA-E6ABEACB35EF}"/>
                  </a:ext>
                </a:extLst>
              </p:cNvPr>
              <p:cNvSpPr txBox="1"/>
              <p:nvPr/>
            </p:nvSpPr>
            <p:spPr>
              <a:xfrm>
                <a:off x="1929852" y="4542126"/>
                <a:ext cx="777777" cy="33855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a:ea typeface="ＭＳ Ｐゴシック" charset="0"/>
                    <a:cs typeface="Arial"/>
                  </a:rPr>
                  <a:t>device</a:t>
                </a:r>
              </a:p>
            </p:txBody>
          </p:sp>
        </p:grpSp>
        <p:grpSp>
          <p:nvGrpSpPr>
            <p:cNvPr id="147" name="Group 146">
              <a:extLst>
                <a:ext uri="{FF2B5EF4-FFF2-40B4-BE49-F238E27FC236}">
                  <a16:creationId xmlns:a16="http://schemas.microsoft.com/office/drawing/2014/main" id="{2A479BF4-13D0-364B-968D-C82F3932C1B5}"/>
                </a:ext>
              </a:extLst>
            </p:cNvPr>
            <p:cNvGrpSpPr/>
            <p:nvPr/>
          </p:nvGrpSpPr>
          <p:grpSpPr>
            <a:xfrm>
              <a:off x="8032376" y="3552514"/>
              <a:ext cx="573691" cy="338554"/>
              <a:chOff x="1951130" y="4538598"/>
              <a:chExt cx="1062275" cy="338554"/>
            </a:xfrm>
          </p:grpSpPr>
          <p:sp>
            <p:nvSpPr>
              <p:cNvPr id="148" name="Rounded Rectangle 147">
                <a:extLst>
                  <a:ext uri="{FF2B5EF4-FFF2-40B4-BE49-F238E27FC236}">
                    <a16:creationId xmlns:a16="http://schemas.microsoft.com/office/drawing/2014/main" id="{ED1DFD88-1080-2E4F-B96A-1CBF667C7951}"/>
                  </a:ext>
                </a:extLst>
              </p:cNvPr>
              <p:cNvSpPr/>
              <p:nvPr/>
            </p:nvSpPr>
            <p:spPr>
              <a:xfrm>
                <a:off x="1951130" y="4566892"/>
                <a:ext cx="1062275" cy="298242"/>
              </a:xfrm>
              <a:prstGeom prst="roundRect">
                <a:avLst/>
              </a:prstGeom>
              <a:solidFill>
                <a:srgbClr val="008000"/>
              </a:solidFill>
              <a:ln w="12700">
                <a:solidFill>
                  <a:srgbClr val="AAE2CA">
                    <a:lumMod val="75000"/>
                  </a:srgbClr>
                </a:solidFill>
                <a:prstDash val="solid"/>
              </a:ln>
              <a:effectLst>
                <a:outerShdw blurRad="50800" dist="38100" dir="2700000" algn="tl" rotWithShape="0">
                  <a:srgbClr val="8DDFB0"/>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52" name="TextBox 151">
                <a:extLst>
                  <a:ext uri="{FF2B5EF4-FFF2-40B4-BE49-F238E27FC236}">
                    <a16:creationId xmlns:a16="http://schemas.microsoft.com/office/drawing/2014/main" id="{4915A2C6-6258-1F4D-9677-23327E75D528}"/>
                  </a:ext>
                </a:extLst>
              </p:cNvPr>
              <p:cNvSpPr txBox="1"/>
              <p:nvPr/>
            </p:nvSpPr>
            <p:spPr>
              <a:xfrm>
                <a:off x="2014708" y="4538598"/>
                <a:ext cx="703908" cy="33855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a:ea typeface="ＭＳ Ｐゴシック" charset="0"/>
                    <a:cs typeface="Arial"/>
                  </a:rPr>
                  <a:t>link</a:t>
                </a:r>
              </a:p>
            </p:txBody>
          </p:sp>
        </p:grpSp>
        <p:grpSp>
          <p:nvGrpSpPr>
            <p:cNvPr id="153" name="Group 152">
              <a:extLst>
                <a:ext uri="{FF2B5EF4-FFF2-40B4-BE49-F238E27FC236}">
                  <a16:creationId xmlns:a16="http://schemas.microsoft.com/office/drawing/2014/main" id="{002F72B5-0368-114D-B7F4-74414845E4F5}"/>
                </a:ext>
              </a:extLst>
            </p:cNvPr>
            <p:cNvGrpSpPr/>
            <p:nvPr/>
          </p:nvGrpSpPr>
          <p:grpSpPr>
            <a:xfrm>
              <a:off x="8640939" y="3553498"/>
              <a:ext cx="561323" cy="338554"/>
              <a:chOff x="1921370" y="4542126"/>
              <a:chExt cx="1092035" cy="338554"/>
            </a:xfrm>
          </p:grpSpPr>
          <p:sp>
            <p:nvSpPr>
              <p:cNvPr id="154" name="Rounded Rectangle 153">
                <a:extLst>
                  <a:ext uri="{FF2B5EF4-FFF2-40B4-BE49-F238E27FC236}">
                    <a16:creationId xmlns:a16="http://schemas.microsoft.com/office/drawing/2014/main" id="{4C613A94-E341-2C41-9264-AC28DD3620B5}"/>
                  </a:ext>
                </a:extLst>
              </p:cNvPr>
              <p:cNvSpPr/>
              <p:nvPr/>
            </p:nvSpPr>
            <p:spPr>
              <a:xfrm>
                <a:off x="1951130" y="4566892"/>
                <a:ext cx="1062275" cy="298242"/>
              </a:xfrm>
              <a:prstGeom prst="roundRect">
                <a:avLst/>
              </a:prstGeom>
              <a:solidFill>
                <a:srgbClr val="008000"/>
              </a:solidFill>
              <a:ln w="12700">
                <a:solidFill>
                  <a:schemeClr val="accent6"/>
                </a:solidFill>
                <a:prstDash val="solid"/>
              </a:ln>
              <a:effectLst>
                <a:outerShdw blurRad="50800" dist="38100" dir="2700000" algn="tl" rotWithShape="0">
                  <a:srgbClr val="8DDFB0">
                    <a:alpha val="40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55" name="TextBox 154">
                <a:extLst>
                  <a:ext uri="{FF2B5EF4-FFF2-40B4-BE49-F238E27FC236}">
                    <a16:creationId xmlns:a16="http://schemas.microsoft.com/office/drawing/2014/main" id="{6B30AAB3-454E-7342-8389-BBAC5CA5AC9C}"/>
                  </a:ext>
                </a:extLst>
              </p:cNvPr>
              <p:cNvSpPr txBox="1"/>
              <p:nvPr/>
            </p:nvSpPr>
            <p:spPr>
              <a:xfrm>
                <a:off x="1921370" y="4542126"/>
                <a:ext cx="797563" cy="33855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a:ea typeface="ＭＳ Ｐゴシック" charset="0"/>
                    <a:cs typeface="Arial"/>
                  </a:rPr>
                  <a:t>host</a:t>
                </a:r>
              </a:p>
            </p:txBody>
          </p:sp>
        </p:grpSp>
        <p:grpSp>
          <p:nvGrpSpPr>
            <p:cNvPr id="156" name="Group 155">
              <a:extLst>
                <a:ext uri="{FF2B5EF4-FFF2-40B4-BE49-F238E27FC236}">
                  <a16:creationId xmlns:a16="http://schemas.microsoft.com/office/drawing/2014/main" id="{86B1A74A-D1CD-644C-B311-3C38B38EB786}"/>
                </a:ext>
              </a:extLst>
            </p:cNvPr>
            <p:cNvGrpSpPr/>
            <p:nvPr/>
          </p:nvGrpSpPr>
          <p:grpSpPr>
            <a:xfrm>
              <a:off x="9247798" y="3553498"/>
              <a:ext cx="533020" cy="338554"/>
              <a:chOff x="1933590" y="4542126"/>
              <a:chExt cx="1079815" cy="338554"/>
            </a:xfrm>
          </p:grpSpPr>
          <p:sp>
            <p:nvSpPr>
              <p:cNvPr id="157" name="Rounded Rectangle 156">
                <a:extLst>
                  <a:ext uri="{FF2B5EF4-FFF2-40B4-BE49-F238E27FC236}">
                    <a16:creationId xmlns:a16="http://schemas.microsoft.com/office/drawing/2014/main" id="{B4F6EBC6-4BB6-2B48-B99C-C5A3D8D72073}"/>
                  </a:ext>
                </a:extLst>
              </p:cNvPr>
              <p:cNvSpPr/>
              <p:nvPr/>
            </p:nvSpPr>
            <p:spPr>
              <a:xfrm>
                <a:off x="1951130" y="4566892"/>
                <a:ext cx="1062275" cy="298242"/>
              </a:xfrm>
              <a:prstGeom prst="roundRect">
                <a:avLst/>
              </a:prstGeom>
              <a:solidFill>
                <a:srgbClr val="008000"/>
              </a:solidFill>
              <a:ln w="12700">
                <a:solidFill>
                  <a:srgbClr val="AAE2CA">
                    <a:lumMod val="75000"/>
                  </a:srgbClr>
                </a:solidFill>
                <a:prstDash val="solid"/>
              </a:ln>
              <a:effectLst>
                <a:outerShdw blurRad="50800" dist="38100" dir="2700000" algn="tl" rotWithShape="0">
                  <a:srgbClr val="CCFFCC">
                    <a:alpha val="43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58" name="TextBox 157">
                <a:extLst>
                  <a:ext uri="{FF2B5EF4-FFF2-40B4-BE49-F238E27FC236}">
                    <a16:creationId xmlns:a16="http://schemas.microsoft.com/office/drawing/2014/main" id="{7A9BB579-BE58-0748-A198-2F896A8D93BF}"/>
                  </a:ext>
                </a:extLst>
              </p:cNvPr>
              <p:cNvSpPr txBox="1"/>
              <p:nvPr/>
            </p:nvSpPr>
            <p:spPr>
              <a:xfrm>
                <a:off x="1933590" y="4542126"/>
                <a:ext cx="765598" cy="33855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a:ea typeface="ＭＳ Ｐゴシック" charset="0"/>
                    <a:cs typeface="Arial"/>
                  </a:rPr>
                  <a:t>flow</a:t>
                </a:r>
              </a:p>
            </p:txBody>
          </p:sp>
        </p:grpSp>
        <p:grpSp>
          <p:nvGrpSpPr>
            <p:cNvPr id="159" name="Group 158">
              <a:extLst>
                <a:ext uri="{FF2B5EF4-FFF2-40B4-BE49-F238E27FC236}">
                  <a16:creationId xmlns:a16="http://schemas.microsoft.com/office/drawing/2014/main" id="{09B6F87E-C66D-C24A-9D74-06012A8ED752}"/>
                </a:ext>
              </a:extLst>
            </p:cNvPr>
            <p:cNvGrpSpPr/>
            <p:nvPr/>
          </p:nvGrpSpPr>
          <p:grpSpPr>
            <a:xfrm>
              <a:off x="9798954" y="3538066"/>
              <a:ext cx="768563" cy="341965"/>
              <a:chOff x="1907908" y="4523169"/>
              <a:chExt cx="1105497" cy="341965"/>
            </a:xfrm>
          </p:grpSpPr>
          <p:sp>
            <p:nvSpPr>
              <p:cNvPr id="160" name="Rounded Rectangle 159">
                <a:extLst>
                  <a:ext uri="{FF2B5EF4-FFF2-40B4-BE49-F238E27FC236}">
                    <a16:creationId xmlns:a16="http://schemas.microsoft.com/office/drawing/2014/main" id="{01401B34-C61D-CD45-890F-718D54F268C6}"/>
                  </a:ext>
                </a:extLst>
              </p:cNvPr>
              <p:cNvSpPr/>
              <p:nvPr/>
            </p:nvSpPr>
            <p:spPr>
              <a:xfrm>
                <a:off x="1951130" y="4566892"/>
                <a:ext cx="1062275" cy="298242"/>
              </a:xfrm>
              <a:prstGeom prst="roundRect">
                <a:avLst/>
              </a:prstGeom>
              <a:solidFill>
                <a:srgbClr val="008000"/>
              </a:solidFill>
              <a:ln w="12700">
                <a:solidFill>
                  <a:srgbClr val="AAE2CA">
                    <a:lumMod val="75000"/>
                  </a:srgbClr>
                </a:solidFill>
                <a:prstDash val="solid"/>
              </a:ln>
              <a:effectLst>
                <a:outerShdw blurRad="50800" dist="38100" dir="2700000" algn="tl" rotWithShape="0">
                  <a:srgbClr val="CCFFCC">
                    <a:alpha val="43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1" name="TextBox 160">
                <a:extLst>
                  <a:ext uri="{FF2B5EF4-FFF2-40B4-BE49-F238E27FC236}">
                    <a16:creationId xmlns:a16="http://schemas.microsoft.com/office/drawing/2014/main" id="{D3979C30-65A4-9045-A798-34BC33D4868E}"/>
                  </a:ext>
                </a:extLst>
              </p:cNvPr>
              <p:cNvSpPr txBox="1"/>
              <p:nvPr/>
            </p:nvSpPr>
            <p:spPr>
              <a:xfrm>
                <a:off x="1907908" y="4523169"/>
                <a:ext cx="1099465" cy="338554"/>
              </a:xfrm>
              <a:prstGeom prst="rect">
                <a:avLst/>
              </a:prstGeom>
              <a:noFill/>
            </p:spPr>
            <p:txBody>
              <a:bodyPr wrap="none"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a:ea typeface="ＭＳ Ｐゴシック" charset="0"/>
                    <a:cs typeface="Arial"/>
                  </a:rPr>
                  <a:t>packet</a:t>
                </a:r>
              </a:p>
            </p:txBody>
          </p:sp>
        </p:grpSp>
      </p:grpSp>
      <p:sp>
        <p:nvSpPr>
          <p:cNvPr id="177" name="TextBox 176">
            <a:extLst>
              <a:ext uri="{FF2B5EF4-FFF2-40B4-BE49-F238E27FC236}">
                <a16:creationId xmlns:a16="http://schemas.microsoft.com/office/drawing/2014/main" id="{89521E46-BEC9-5C4E-82B8-EDA49A6FE31B}"/>
              </a:ext>
            </a:extLst>
          </p:cNvPr>
          <p:cNvSpPr txBox="1"/>
          <p:nvPr/>
        </p:nvSpPr>
        <p:spPr>
          <a:xfrm>
            <a:off x="4784940" y="2319147"/>
            <a:ext cx="1896665" cy="674031"/>
          </a:xfrm>
          <a:prstGeom prst="rect">
            <a:avLst/>
          </a:prstGeom>
          <a:noFill/>
        </p:spPr>
        <p:txBody>
          <a:bodyPr wrap="square" rtlCol="0">
            <a:spAutoFit/>
          </a:bodyPr>
          <a:lstStyle/>
          <a:p>
            <a:pPr eaLnBrk="0" fontAlgn="base" hangingPunct="0">
              <a:lnSpc>
                <a:spcPct val="90000"/>
              </a:lnSpc>
              <a:spcBef>
                <a:spcPct val="0"/>
              </a:spcBef>
              <a:spcAft>
                <a:spcPct val="0"/>
              </a:spcAft>
            </a:pPr>
            <a:r>
              <a:rPr lang="en-US" sz="1400" dirty="0">
                <a:solidFill>
                  <a:srgbClr val="000000"/>
                </a:solidFill>
                <a:latin typeface="Arial"/>
                <a:ea typeface="ＭＳ Ｐゴシック" charset="0"/>
                <a:cs typeface="Arial"/>
              </a:rPr>
              <a:t>northbound abstractions,</a:t>
            </a:r>
          </a:p>
          <a:p>
            <a:pPr eaLnBrk="0" fontAlgn="base" hangingPunct="0">
              <a:lnSpc>
                <a:spcPct val="90000"/>
              </a:lnSpc>
              <a:spcBef>
                <a:spcPct val="0"/>
              </a:spcBef>
              <a:spcAft>
                <a:spcPct val="0"/>
              </a:spcAft>
            </a:pPr>
            <a:r>
              <a:rPr lang="en-US" sz="1400" dirty="0">
                <a:solidFill>
                  <a:srgbClr val="000000"/>
                </a:solidFill>
                <a:latin typeface="Arial"/>
                <a:ea typeface="ＭＳ Ｐゴシック" charset="0"/>
                <a:cs typeface="Arial"/>
              </a:rPr>
              <a:t>protocols</a:t>
            </a:r>
          </a:p>
        </p:txBody>
      </p:sp>
      <p:grpSp>
        <p:nvGrpSpPr>
          <p:cNvPr id="6" name="Group 5">
            <a:extLst>
              <a:ext uri="{FF2B5EF4-FFF2-40B4-BE49-F238E27FC236}">
                <a16:creationId xmlns:a16="http://schemas.microsoft.com/office/drawing/2014/main" id="{3DF2A9AC-5208-F440-85C9-BC91E9B49F03}"/>
              </a:ext>
            </a:extLst>
          </p:cNvPr>
          <p:cNvGrpSpPr/>
          <p:nvPr/>
        </p:nvGrpSpPr>
        <p:grpSpPr>
          <a:xfrm>
            <a:off x="1235902" y="2266373"/>
            <a:ext cx="4876799" cy="714822"/>
            <a:chOff x="1235902" y="2266373"/>
            <a:chExt cx="4876799" cy="714822"/>
          </a:xfrm>
        </p:grpSpPr>
        <p:sp>
          <p:nvSpPr>
            <p:cNvPr id="149" name="Rounded Rectangle 148">
              <a:extLst>
                <a:ext uri="{FF2B5EF4-FFF2-40B4-BE49-F238E27FC236}">
                  <a16:creationId xmlns:a16="http://schemas.microsoft.com/office/drawing/2014/main" id="{E99A6AA0-07FB-1C4C-972D-6F9E4C71E394}"/>
                </a:ext>
              </a:extLst>
            </p:cNvPr>
            <p:cNvSpPr/>
            <p:nvPr/>
          </p:nvSpPr>
          <p:spPr>
            <a:xfrm>
              <a:off x="1235902" y="2266373"/>
              <a:ext cx="4876799" cy="714822"/>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27" name="Group 126">
              <a:extLst>
                <a:ext uri="{FF2B5EF4-FFF2-40B4-BE49-F238E27FC236}">
                  <a16:creationId xmlns:a16="http://schemas.microsoft.com/office/drawing/2014/main" id="{8FA0E095-2E70-CF4F-BAAD-5F6081A5EEC6}"/>
                </a:ext>
              </a:extLst>
            </p:cNvPr>
            <p:cNvGrpSpPr/>
            <p:nvPr/>
          </p:nvGrpSpPr>
          <p:grpSpPr>
            <a:xfrm>
              <a:off x="1418332" y="2420047"/>
              <a:ext cx="1503376" cy="375164"/>
              <a:chOff x="2793562" y="3559145"/>
              <a:chExt cx="1607438" cy="375164"/>
            </a:xfrm>
          </p:grpSpPr>
          <p:sp>
            <p:nvSpPr>
              <p:cNvPr id="128" name="Rounded Rectangle 127">
                <a:extLst>
                  <a:ext uri="{FF2B5EF4-FFF2-40B4-BE49-F238E27FC236}">
                    <a16:creationId xmlns:a16="http://schemas.microsoft.com/office/drawing/2014/main" id="{11EFF8DB-F7D6-F34F-9A62-91332868BEEF}"/>
                  </a:ext>
                </a:extLst>
              </p:cNvPr>
              <p:cNvSpPr/>
              <p:nvPr/>
            </p:nvSpPr>
            <p:spPr>
              <a:xfrm>
                <a:off x="2793562" y="3559145"/>
                <a:ext cx="1457313" cy="375164"/>
              </a:xfrm>
              <a:prstGeom prst="roundRect">
                <a:avLst/>
              </a:prstGeom>
              <a:solidFill>
                <a:srgbClr val="008000"/>
              </a:solidFill>
              <a:ln w="12700">
                <a:solidFill>
                  <a:srgbClr val="AAE2CA">
                    <a:lumMod val="75000"/>
                  </a:srgbClr>
                </a:solidFill>
              </a:ln>
              <a:effectLst>
                <a:outerShdw blurRad="50800" dist="38100" dir="2700000" algn="tl" rotWithShape="0">
                  <a:srgbClr val="8DDFB0">
                    <a:alpha val="43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29" name="TextBox 128">
                <a:extLst>
                  <a:ext uri="{FF2B5EF4-FFF2-40B4-BE49-F238E27FC236}">
                    <a16:creationId xmlns:a16="http://schemas.microsoft.com/office/drawing/2014/main" id="{6D405E66-E363-1545-90B5-9986D84C1F30}"/>
                  </a:ext>
                </a:extLst>
              </p:cNvPr>
              <p:cNvSpPr txBox="1"/>
              <p:nvPr/>
            </p:nvSpPr>
            <p:spPr>
              <a:xfrm>
                <a:off x="2840280" y="3583293"/>
                <a:ext cx="1560720" cy="330860"/>
              </a:xfrm>
              <a:prstGeom prst="rect">
                <a:avLst/>
              </a:prstGeom>
              <a:noFill/>
            </p:spPr>
            <p:txBody>
              <a:bodyPr wrap="square" rtlCol="0">
                <a:spAutoFit/>
              </a:bodyPr>
              <a:lstStyle/>
              <a:p>
                <a:pPr marL="0" marR="0" lvl="0" indent="0" defTabSz="914400" eaLnBrk="0" fontAlgn="base" latinLnBrk="0" hangingPunct="0">
                  <a:lnSpc>
                    <a:spcPts val="18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a:ea typeface="ＭＳ Ｐゴシック" charset="0"/>
                    <a:cs typeface="Arial"/>
                  </a:rPr>
                  <a:t>REST    API</a:t>
                </a:r>
              </a:p>
            </p:txBody>
          </p:sp>
        </p:grpSp>
        <p:grpSp>
          <p:nvGrpSpPr>
            <p:cNvPr id="178" name="Group 177">
              <a:extLst>
                <a:ext uri="{FF2B5EF4-FFF2-40B4-BE49-F238E27FC236}">
                  <a16:creationId xmlns:a16="http://schemas.microsoft.com/office/drawing/2014/main" id="{3CD93CAE-5D94-8143-B39F-78FD997DC548}"/>
                </a:ext>
              </a:extLst>
            </p:cNvPr>
            <p:cNvGrpSpPr/>
            <p:nvPr/>
          </p:nvGrpSpPr>
          <p:grpSpPr>
            <a:xfrm>
              <a:off x="3009593" y="2420047"/>
              <a:ext cx="1362970" cy="375164"/>
              <a:chOff x="2793562" y="3559145"/>
              <a:chExt cx="1457313" cy="375164"/>
            </a:xfrm>
          </p:grpSpPr>
          <p:sp>
            <p:nvSpPr>
              <p:cNvPr id="179" name="Rounded Rectangle 178">
                <a:extLst>
                  <a:ext uri="{FF2B5EF4-FFF2-40B4-BE49-F238E27FC236}">
                    <a16:creationId xmlns:a16="http://schemas.microsoft.com/office/drawing/2014/main" id="{251FA6D6-570F-5043-8D40-0C68D81CB6B5}"/>
                  </a:ext>
                </a:extLst>
              </p:cNvPr>
              <p:cNvSpPr/>
              <p:nvPr/>
            </p:nvSpPr>
            <p:spPr>
              <a:xfrm>
                <a:off x="2793562" y="3559145"/>
                <a:ext cx="1457313" cy="375164"/>
              </a:xfrm>
              <a:prstGeom prst="roundRect">
                <a:avLst/>
              </a:prstGeom>
              <a:solidFill>
                <a:srgbClr val="008000"/>
              </a:solidFill>
              <a:ln w="12700">
                <a:solidFill>
                  <a:srgbClr val="AAE2CA">
                    <a:lumMod val="75000"/>
                  </a:srgbClr>
                </a:solidFill>
              </a:ln>
              <a:effectLst>
                <a:outerShdw blurRad="50800" dist="38100" dir="2700000" algn="tl" rotWithShape="0">
                  <a:srgbClr val="000000">
                    <a:alpha val="43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80" name="TextBox 179">
                <a:extLst>
                  <a:ext uri="{FF2B5EF4-FFF2-40B4-BE49-F238E27FC236}">
                    <a16:creationId xmlns:a16="http://schemas.microsoft.com/office/drawing/2014/main" id="{FA6EF80F-6896-FD4C-B265-D258A85AA3F5}"/>
                  </a:ext>
                </a:extLst>
              </p:cNvPr>
              <p:cNvSpPr txBox="1"/>
              <p:nvPr/>
            </p:nvSpPr>
            <p:spPr>
              <a:xfrm>
                <a:off x="3085361" y="3583293"/>
                <a:ext cx="895069" cy="330860"/>
              </a:xfrm>
              <a:prstGeom prst="rect">
                <a:avLst/>
              </a:prstGeom>
              <a:noFill/>
            </p:spPr>
            <p:txBody>
              <a:bodyPr wrap="square" rtlCol="0">
                <a:spAutoFit/>
              </a:bodyPr>
              <a:lstStyle/>
              <a:p>
                <a:pPr marL="0" marR="0" lvl="0" indent="0" defTabSz="914400" eaLnBrk="0" fontAlgn="base" latinLnBrk="0" hangingPunct="0">
                  <a:lnSpc>
                    <a:spcPts val="18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a:ea typeface="ＭＳ Ｐゴシック" charset="0"/>
                    <a:cs typeface="Arial"/>
                  </a:rPr>
                  <a:t>Intent</a:t>
                </a:r>
              </a:p>
            </p:txBody>
          </p:sp>
        </p:grpSp>
      </p:grpSp>
      <p:grpSp>
        <p:nvGrpSpPr>
          <p:cNvPr id="2" name="Group 1">
            <a:extLst>
              <a:ext uri="{FF2B5EF4-FFF2-40B4-BE49-F238E27FC236}">
                <a16:creationId xmlns:a16="http://schemas.microsoft.com/office/drawing/2014/main" id="{F92FD172-4A96-8947-B4EA-191E32379E48}"/>
              </a:ext>
            </a:extLst>
          </p:cNvPr>
          <p:cNvGrpSpPr/>
          <p:nvPr/>
        </p:nvGrpSpPr>
        <p:grpSpPr>
          <a:xfrm>
            <a:off x="1219130" y="3053536"/>
            <a:ext cx="5028153" cy="1413955"/>
            <a:chOff x="7281727" y="3116166"/>
            <a:chExt cx="5028153" cy="1413955"/>
          </a:xfrm>
        </p:grpSpPr>
        <p:sp>
          <p:nvSpPr>
            <p:cNvPr id="125" name="Rounded Rectangle 124">
              <a:extLst>
                <a:ext uri="{FF2B5EF4-FFF2-40B4-BE49-F238E27FC236}">
                  <a16:creationId xmlns:a16="http://schemas.microsoft.com/office/drawing/2014/main" id="{15918E48-99B5-A449-B81F-5A158B747E62}"/>
                </a:ext>
              </a:extLst>
            </p:cNvPr>
            <p:cNvSpPr/>
            <p:nvPr/>
          </p:nvSpPr>
          <p:spPr>
            <a:xfrm>
              <a:off x="7281727" y="3116166"/>
              <a:ext cx="4898361" cy="1408726"/>
            </a:xfrm>
            <a:prstGeom prst="roundRect">
              <a:avLst/>
            </a:prstGeom>
            <a:solidFill>
              <a:srgbClr val="AAE2CA">
                <a:lumMod val="75000"/>
              </a:srgbClr>
            </a:solidFill>
            <a:ln w="12700">
              <a:noFill/>
              <a:tailEnd type="arrow"/>
            </a:ln>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Box 132">
              <a:extLst>
                <a:ext uri="{FF2B5EF4-FFF2-40B4-BE49-F238E27FC236}">
                  <a16:creationId xmlns:a16="http://schemas.microsoft.com/office/drawing/2014/main" id="{C6312439-3E2F-644C-8FD1-E8F71A7DB152}"/>
                </a:ext>
              </a:extLst>
            </p:cNvPr>
            <p:cNvSpPr txBox="1"/>
            <p:nvPr/>
          </p:nvSpPr>
          <p:spPr>
            <a:xfrm>
              <a:off x="10953607" y="3768887"/>
              <a:ext cx="1356273" cy="761234"/>
            </a:xfrm>
            <a:prstGeom prst="rect">
              <a:avLst/>
            </a:prstGeom>
            <a:noFill/>
          </p:spPr>
          <p:txBody>
            <a:bodyPr wrap="square" rtlCol="0">
              <a:spAutoFit/>
            </a:bodyPr>
            <a:lstStyle/>
            <a:p>
              <a:pPr eaLnBrk="0" fontAlgn="base" hangingPunct="0">
                <a:lnSpc>
                  <a:spcPct val="90000"/>
                </a:lnSpc>
                <a:spcBef>
                  <a:spcPct val="0"/>
                </a:spcBef>
                <a:spcAft>
                  <a:spcPct val="0"/>
                </a:spcAft>
              </a:pPr>
              <a:r>
                <a:rPr lang="en-US" sz="1600" dirty="0">
                  <a:solidFill>
                    <a:srgbClr val="000000"/>
                  </a:solidFill>
                  <a:latin typeface="Arial"/>
                  <a:ea typeface="ＭＳ Ｐゴシック" charset="0"/>
                  <a:cs typeface="Arial"/>
                </a:rPr>
                <a:t>ONOS</a:t>
              </a:r>
            </a:p>
            <a:p>
              <a:pPr eaLnBrk="0" fontAlgn="base" hangingPunct="0">
                <a:lnSpc>
                  <a:spcPct val="90000"/>
                </a:lnSpc>
                <a:spcBef>
                  <a:spcPct val="0"/>
                </a:spcBef>
                <a:spcAft>
                  <a:spcPct val="0"/>
                </a:spcAft>
              </a:pPr>
              <a:r>
                <a:rPr lang="en-US" sz="1600" dirty="0">
                  <a:solidFill>
                    <a:srgbClr val="000000"/>
                  </a:solidFill>
                  <a:latin typeface="Arial"/>
                  <a:ea typeface="ＭＳ Ｐゴシック" charset="0"/>
                  <a:cs typeface="Arial"/>
                </a:rPr>
                <a:t>distributed core</a:t>
              </a:r>
            </a:p>
          </p:txBody>
        </p:sp>
        <p:grpSp>
          <p:nvGrpSpPr>
            <p:cNvPr id="181" name="Group 180">
              <a:extLst>
                <a:ext uri="{FF2B5EF4-FFF2-40B4-BE49-F238E27FC236}">
                  <a16:creationId xmlns:a16="http://schemas.microsoft.com/office/drawing/2014/main" id="{E97E0286-2903-F34F-ADAC-94C103771297}"/>
                </a:ext>
              </a:extLst>
            </p:cNvPr>
            <p:cNvGrpSpPr/>
            <p:nvPr/>
          </p:nvGrpSpPr>
          <p:grpSpPr>
            <a:xfrm>
              <a:off x="9756131" y="3853524"/>
              <a:ext cx="971340" cy="459826"/>
              <a:chOff x="3067713" y="457817"/>
              <a:chExt cx="1563748" cy="459826"/>
            </a:xfrm>
          </p:grpSpPr>
          <p:sp>
            <p:nvSpPr>
              <p:cNvPr id="182" name="Rounded Rectangle 181">
                <a:extLst>
                  <a:ext uri="{FF2B5EF4-FFF2-40B4-BE49-F238E27FC236}">
                    <a16:creationId xmlns:a16="http://schemas.microsoft.com/office/drawing/2014/main" id="{9F6C6B2E-3ABD-2947-98E2-3C20E6952452}"/>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3" name="TextBox 182">
                <a:extLst>
                  <a:ext uri="{FF2B5EF4-FFF2-40B4-BE49-F238E27FC236}">
                    <a16:creationId xmlns:a16="http://schemas.microsoft.com/office/drawing/2014/main" id="{4B932003-E003-284E-BC99-BB3E590BAF7F}"/>
                  </a:ext>
                </a:extLst>
              </p:cNvPr>
              <p:cNvSpPr txBox="1"/>
              <p:nvPr/>
            </p:nvSpPr>
            <p:spPr>
              <a:xfrm>
                <a:off x="3067713" y="541671"/>
                <a:ext cx="1563748" cy="30435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rPr>
                  <a:t>statistics</a:t>
                </a:r>
                <a:endPar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184" name="Group 183">
              <a:extLst>
                <a:ext uri="{FF2B5EF4-FFF2-40B4-BE49-F238E27FC236}">
                  <a16:creationId xmlns:a16="http://schemas.microsoft.com/office/drawing/2014/main" id="{EA24F9B1-1E6D-9B41-928B-341FF5DFDF26}"/>
                </a:ext>
              </a:extLst>
            </p:cNvPr>
            <p:cNvGrpSpPr/>
            <p:nvPr/>
          </p:nvGrpSpPr>
          <p:grpSpPr>
            <a:xfrm>
              <a:off x="7513930" y="3839969"/>
              <a:ext cx="889706" cy="459826"/>
              <a:chOff x="3128876" y="457817"/>
              <a:chExt cx="1432326" cy="459826"/>
            </a:xfrm>
          </p:grpSpPr>
          <p:sp>
            <p:nvSpPr>
              <p:cNvPr id="185" name="Rounded Rectangle 184">
                <a:extLst>
                  <a:ext uri="{FF2B5EF4-FFF2-40B4-BE49-F238E27FC236}">
                    <a16:creationId xmlns:a16="http://schemas.microsoft.com/office/drawing/2014/main" id="{BF3451CA-E2F4-BD46-9F75-89A9563784FD}"/>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6" name="TextBox 185">
                <a:extLst>
                  <a:ext uri="{FF2B5EF4-FFF2-40B4-BE49-F238E27FC236}">
                    <a16:creationId xmlns:a16="http://schemas.microsoft.com/office/drawing/2014/main" id="{AA2973D9-D16C-6544-8F9B-1DD24EE2A0B0}"/>
                  </a:ext>
                </a:extLst>
              </p:cNvPr>
              <p:cNvSpPr txBox="1"/>
              <p:nvPr/>
            </p:nvSpPr>
            <p:spPr>
              <a:xfrm>
                <a:off x="3140940" y="541671"/>
                <a:ext cx="1417294" cy="30435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rPr>
                  <a:t>devices</a:t>
                </a:r>
                <a:endPar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187" name="Group 186">
              <a:extLst>
                <a:ext uri="{FF2B5EF4-FFF2-40B4-BE49-F238E27FC236}">
                  <a16:creationId xmlns:a16="http://schemas.microsoft.com/office/drawing/2014/main" id="{8852A5B9-2F85-854B-90CF-9C2059271478}"/>
                </a:ext>
              </a:extLst>
            </p:cNvPr>
            <p:cNvGrpSpPr/>
            <p:nvPr/>
          </p:nvGrpSpPr>
          <p:grpSpPr>
            <a:xfrm>
              <a:off x="7525471" y="3279854"/>
              <a:ext cx="889706" cy="459826"/>
              <a:chOff x="3128876" y="457817"/>
              <a:chExt cx="1432326" cy="459826"/>
            </a:xfrm>
          </p:grpSpPr>
          <p:sp>
            <p:nvSpPr>
              <p:cNvPr id="188" name="Rounded Rectangle 187">
                <a:extLst>
                  <a:ext uri="{FF2B5EF4-FFF2-40B4-BE49-F238E27FC236}">
                    <a16:creationId xmlns:a16="http://schemas.microsoft.com/office/drawing/2014/main" id="{D26CA676-9ED8-CC4E-8413-ADE7E23BE8F2}"/>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TextBox 188">
                <a:extLst>
                  <a:ext uri="{FF2B5EF4-FFF2-40B4-BE49-F238E27FC236}">
                    <a16:creationId xmlns:a16="http://schemas.microsoft.com/office/drawing/2014/main" id="{CE4916AA-860A-7249-BC1A-CDC4B88D7504}"/>
                  </a:ext>
                </a:extLst>
              </p:cNvPr>
              <p:cNvSpPr txBox="1"/>
              <p:nvPr/>
            </p:nvSpPr>
            <p:spPr>
              <a:xfrm>
                <a:off x="3306184" y="541671"/>
                <a:ext cx="1086810" cy="30435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rPr>
                  <a:t>hosts</a:t>
                </a:r>
                <a:endPar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190" name="Group 189">
              <a:extLst>
                <a:ext uri="{FF2B5EF4-FFF2-40B4-BE49-F238E27FC236}">
                  <a16:creationId xmlns:a16="http://schemas.microsoft.com/office/drawing/2014/main" id="{8000367E-BE0E-2042-88F2-1C6272B9137F}"/>
                </a:ext>
              </a:extLst>
            </p:cNvPr>
            <p:cNvGrpSpPr/>
            <p:nvPr/>
          </p:nvGrpSpPr>
          <p:grpSpPr>
            <a:xfrm>
              <a:off x="8671141" y="3852495"/>
              <a:ext cx="889706" cy="459826"/>
              <a:chOff x="3154244" y="470343"/>
              <a:chExt cx="1432326" cy="459826"/>
            </a:xfrm>
          </p:grpSpPr>
          <p:sp>
            <p:nvSpPr>
              <p:cNvPr id="191" name="Rounded Rectangle 190">
                <a:extLst>
                  <a:ext uri="{FF2B5EF4-FFF2-40B4-BE49-F238E27FC236}">
                    <a16:creationId xmlns:a16="http://schemas.microsoft.com/office/drawing/2014/main" id="{68906F77-7CA4-3A44-845A-3F01B6129213}"/>
                  </a:ext>
                </a:extLst>
              </p:cNvPr>
              <p:cNvSpPr/>
              <p:nvPr/>
            </p:nvSpPr>
            <p:spPr>
              <a:xfrm>
                <a:off x="3154244" y="470343"/>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TextBox 191">
                <a:extLst>
                  <a:ext uri="{FF2B5EF4-FFF2-40B4-BE49-F238E27FC236}">
                    <a16:creationId xmlns:a16="http://schemas.microsoft.com/office/drawing/2014/main" id="{E19E10E4-1CA2-924C-8127-58FEFABAE9B4}"/>
                  </a:ext>
                </a:extLst>
              </p:cNvPr>
              <p:cNvSpPr txBox="1"/>
              <p:nvPr/>
            </p:nvSpPr>
            <p:spPr>
              <a:xfrm>
                <a:off x="3370539" y="541671"/>
                <a:ext cx="958100" cy="30435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rPr>
                  <a:t>links</a:t>
                </a:r>
                <a:endPar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193" name="Group 192">
              <a:extLst>
                <a:ext uri="{FF2B5EF4-FFF2-40B4-BE49-F238E27FC236}">
                  <a16:creationId xmlns:a16="http://schemas.microsoft.com/office/drawing/2014/main" id="{ECBED06E-359B-7845-B6F4-2E4256AE3E14}"/>
                </a:ext>
              </a:extLst>
            </p:cNvPr>
            <p:cNvGrpSpPr/>
            <p:nvPr/>
          </p:nvGrpSpPr>
          <p:grpSpPr>
            <a:xfrm>
              <a:off x="8655384" y="3279854"/>
              <a:ext cx="889706" cy="459826"/>
              <a:chOff x="3128876" y="457817"/>
              <a:chExt cx="1432326" cy="459826"/>
            </a:xfrm>
          </p:grpSpPr>
          <p:sp>
            <p:nvSpPr>
              <p:cNvPr id="194" name="Rounded Rectangle 193">
                <a:extLst>
                  <a:ext uri="{FF2B5EF4-FFF2-40B4-BE49-F238E27FC236}">
                    <a16:creationId xmlns:a16="http://schemas.microsoft.com/office/drawing/2014/main" id="{23A83748-5026-604C-9933-08E9C9A4E708}"/>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TextBox 194">
                <a:extLst>
                  <a:ext uri="{FF2B5EF4-FFF2-40B4-BE49-F238E27FC236}">
                    <a16:creationId xmlns:a16="http://schemas.microsoft.com/office/drawing/2014/main" id="{8F6959D0-20F8-5342-B065-B451D53D0482}"/>
                  </a:ext>
                </a:extLst>
              </p:cNvPr>
              <p:cNvSpPr txBox="1"/>
              <p:nvPr/>
            </p:nvSpPr>
            <p:spPr>
              <a:xfrm>
                <a:off x="3296911" y="541671"/>
                <a:ext cx="1105358" cy="30435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rPr>
                  <a:t>paths</a:t>
                </a:r>
                <a:endPar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196" name="Group 195">
              <a:extLst>
                <a:ext uri="{FF2B5EF4-FFF2-40B4-BE49-F238E27FC236}">
                  <a16:creationId xmlns:a16="http://schemas.microsoft.com/office/drawing/2014/main" id="{0BA7D74E-2298-5844-AEE2-858B31DEE773}"/>
                </a:ext>
              </a:extLst>
            </p:cNvPr>
            <p:cNvGrpSpPr/>
            <p:nvPr/>
          </p:nvGrpSpPr>
          <p:grpSpPr>
            <a:xfrm>
              <a:off x="9686140" y="3279854"/>
              <a:ext cx="1166221" cy="459826"/>
              <a:chOff x="3003364" y="457817"/>
              <a:chExt cx="1692457" cy="459826"/>
            </a:xfrm>
          </p:grpSpPr>
          <p:sp>
            <p:nvSpPr>
              <p:cNvPr id="241" name="Rounded Rectangle 240">
                <a:extLst>
                  <a:ext uri="{FF2B5EF4-FFF2-40B4-BE49-F238E27FC236}">
                    <a16:creationId xmlns:a16="http://schemas.microsoft.com/office/drawing/2014/main" id="{72F83317-BC53-D649-99B8-7740B1AD9877}"/>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2" name="TextBox 241">
                <a:extLst>
                  <a:ext uri="{FF2B5EF4-FFF2-40B4-BE49-F238E27FC236}">
                    <a16:creationId xmlns:a16="http://schemas.microsoft.com/office/drawing/2014/main" id="{5DC30270-8B98-A84E-9C7B-8E1AA228AF27}"/>
                  </a:ext>
                </a:extLst>
              </p:cNvPr>
              <p:cNvSpPr txBox="1"/>
              <p:nvPr/>
            </p:nvSpPr>
            <p:spPr>
              <a:xfrm>
                <a:off x="3003364" y="541671"/>
                <a:ext cx="1692457" cy="30435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rPr>
                  <a:t>flow rules</a:t>
                </a:r>
                <a:endPar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243" name="Group 242">
              <a:extLst>
                <a:ext uri="{FF2B5EF4-FFF2-40B4-BE49-F238E27FC236}">
                  <a16:creationId xmlns:a16="http://schemas.microsoft.com/office/drawing/2014/main" id="{477FD664-C039-0241-A68A-77F2048F0A86}"/>
                </a:ext>
              </a:extLst>
            </p:cNvPr>
            <p:cNvGrpSpPr/>
            <p:nvPr/>
          </p:nvGrpSpPr>
          <p:grpSpPr>
            <a:xfrm>
              <a:off x="10986913" y="3284449"/>
              <a:ext cx="986973" cy="459826"/>
              <a:chOff x="3128876" y="457817"/>
              <a:chExt cx="1432326" cy="459826"/>
            </a:xfrm>
          </p:grpSpPr>
          <p:sp>
            <p:nvSpPr>
              <p:cNvPr id="244" name="Rounded Rectangle 243">
                <a:extLst>
                  <a:ext uri="{FF2B5EF4-FFF2-40B4-BE49-F238E27FC236}">
                    <a16:creationId xmlns:a16="http://schemas.microsoft.com/office/drawing/2014/main" id="{AF2AD232-6210-B541-9E07-133C32A1231A}"/>
                  </a:ext>
                </a:extLst>
              </p:cNvPr>
              <p:cNvSpPr/>
              <p:nvPr/>
            </p:nvSpPr>
            <p:spPr>
              <a:xfrm>
                <a:off x="3128876" y="457817"/>
                <a:ext cx="1432326" cy="459826"/>
              </a:xfrm>
              <a:prstGeom prst="roundRect">
                <a:avLst/>
              </a:prstGeom>
              <a:solidFill>
                <a:schemeClr val="accent6">
                  <a:lumMod val="20000"/>
                  <a:lumOff val="80000"/>
                </a:schemeClr>
              </a:solidFill>
              <a:ln w="12700">
                <a:solidFill>
                  <a:schemeClr val="accent6"/>
                </a:solidFill>
              </a:ln>
              <a:effectLst>
                <a:outerShdw blurRad="50800" dist="38100" dir="2700000" algn="tl" rotWithShape="0">
                  <a:srgbClr val="00CC99">
                    <a:lumMod val="75000"/>
                    <a:alpha val="99000"/>
                  </a:srgbClr>
                </a:outerShdw>
              </a:effectLst>
            </p:spPr>
            <p:txBody>
              <a:bodyPr vert="horz" wrap="none" lIns="91440" tIns="45720" rIns="91440" bIns="45720" numCol="1" rtlCol="0" anchor="t" anchorCtr="0" compatLnSpc="1">
                <a:prstTxWarp prst="textNoShape">
                  <a:avLst/>
                </a:prstTxWarp>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5" name="TextBox 244">
                <a:extLst>
                  <a:ext uri="{FF2B5EF4-FFF2-40B4-BE49-F238E27FC236}">
                    <a16:creationId xmlns:a16="http://schemas.microsoft.com/office/drawing/2014/main" id="{9C36D8BD-8A4B-B34A-BE19-5CCFA5F2A311}"/>
                  </a:ext>
                </a:extLst>
              </p:cNvPr>
              <p:cNvSpPr txBox="1"/>
              <p:nvPr/>
            </p:nvSpPr>
            <p:spPr>
              <a:xfrm>
                <a:off x="3152699" y="541671"/>
                <a:ext cx="1393790" cy="304357"/>
              </a:xfrm>
              <a:prstGeom prst="rect">
                <a:avLst/>
              </a:prstGeom>
              <a:noFill/>
            </p:spPr>
            <p:txBody>
              <a:bodyPr wrap="none" rtlCol="0">
                <a:spAutoFit/>
              </a:bodyPr>
              <a:lstStyle/>
              <a:p>
                <a:pPr marL="0" marR="0" lvl="0" indent="0" algn="ctr" defTabSz="914400" eaLnBrk="0" fontAlgn="base" latinLnBrk="0" hangingPunct="0">
                  <a:lnSpc>
                    <a:spcPts val="16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rPr>
                  <a:t>topology</a:t>
                </a:r>
                <a:endPar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cxnSp>
        <p:nvCxnSpPr>
          <p:cNvPr id="246" name="Straight Connector 245">
            <a:extLst>
              <a:ext uri="{FF2B5EF4-FFF2-40B4-BE49-F238E27FC236}">
                <a16:creationId xmlns:a16="http://schemas.microsoft.com/office/drawing/2014/main" id="{E9221522-35ED-0E48-8C4E-5E45D8BA1EBB}"/>
              </a:ext>
            </a:extLst>
          </p:cNvPr>
          <p:cNvCxnSpPr/>
          <p:nvPr/>
        </p:nvCxnSpPr>
        <p:spPr>
          <a:xfrm>
            <a:off x="1349154" y="5538827"/>
            <a:ext cx="4651048" cy="0"/>
          </a:xfrm>
          <a:prstGeom prst="line">
            <a:avLst/>
          </a:prstGeom>
          <a:ln w="1905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sp>
        <p:nvSpPr>
          <p:cNvPr id="247" name="Content Placeholder 3">
            <a:extLst>
              <a:ext uri="{FF2B5EF4-FFF2-40B4-BE49-F238E27FC236}">
                <a16:creationId xmlns:a16="http://schemas.microsoft.com/office/drawing/2014/main" id="{28318C6B-5A4E-644F-868C-C9FEF9E2779F}"/>
              </a:ext>
            </a:extLst>
          </p:cNvPr>
          <p:cNvSpPr txBox="1">
            <a:spLocks/>
          </p:cNvSpPr>
          <p:nvPr/>
        </p:nvSpPr>
        <p:spPr>
          <a:xfrm>
            <a:off x="8185530" y="2085890"/>
            <a:ext cx="3601461" cy="4001759"/>
          </a:xfrm>
          <a:prstGeom prst="rect">
            <a:avLst/>
          </a:prstGeom>
        </p:spPr>
        <p:txBody>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r>
              <a:rPr lang="en-US" sz="2400" dirty="0">
                <a:solidFill>
                  <a:srgbClr val="000000"/>
                </a:solidFill>
              </a:rPr>
              <a:t>control apps separate from controller</a:t>
            </a:r>
          </a:p>
          <a:p>
            <a:r>
              <a:rPr lang="en-US" sz="2400" dirty="0">
                <a:solidFill>
                  <a:srgbClr val="000000"/>
                </a:solidFill>
              </a:rPr>
              <a:t>intent framework: high-level specification of service: what rather than how</a:t>
            </a:r>
          </a:p>
          <a:p>
            <a:r>
              <a:rPr lang="en-US" sz="2400" dirty="0">
                <a:solidFill>
                  <a:srgbClr val="000000"/>
                </a:solidFill>
              </a:rPr>
              <a:t>considerable emphasis on distributed core: service reliability, replication performance scaling</a:t>
            </a:r>
          </a:p>
        </p:txBody>
      </p:sp>
    </p:spTree>
    <p:extLst>
      <p:ext uri="{BB962C8B-B14F-4D97-AF65-F5344CB8AC3E}">
        <p14:creationId xmlns:p14="http://schemas.microsoft.com/office/powerpoint/2010/main" val="3622540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47"/>
                                        </p:tgtEl>
                                        <p:attrNameLst>
                                          <p:attrName>style.visibility</p:attrName>
                                        </p:attrNameLst>
                                      </p:cBhvr>
                                      <p:to>
                                        <p:strVal val="visible"/>
                                      </p:to>
                                    </p:set>
                                    <p:animEffect transition="in" filter="dissolve">
                                      <p:cBhvr>
                                        <p:cTn id="22" dur="500"/>
                                        <p:tgtEl>
                                          <p:spTgt spid="2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C702AB5-AB8E-3545-A5A9-FCEA06E6EC76}"/>
              </a:ext>
            </a:extLst>
          </p:cNvPr>
          <p:cNvSpPr>
            <a:spLocks noGrp="1"/>
          </p:cNvSpPr>
          <p:nvPr>
            <p:ph idx="1"/>
          </p:nvPr>
        </p:nvSpPr>
        <p:spPr>
          <a:xfrm>
            <a:off x="750518" y="1486033"/>
            <a:ext cx="10515600" cy="4351338"/>
          </a:xfrm>
        </p:spPr>
        <p:txBody>
          <a:bodyPr>
            <a:normAutofit fontScale="92500" lnSpcReduction="10000"/>
          </a:bodyPr>
          <a:lstStyle/>
          <a:p>
            <a:pPr indent="-290513">
              <a:lnSpc>
                <a:spcPct val="100000"/>
              </a:lnSpc>
            </a:pPr>
            <a:r>
              <a:rPr lang="en-US" sz="3200" dirty="0"/>
              <a:t>hardening the control plane: dependable, reliable, performance-scalable, secure distributed system</a:t>
            </a:r>
          </a:p>
          <a:p>
            <a:pPr lvl="1">
              <a:lnSpc>
                <a:spcPct val="100000"/>
              </a:lnSpc>
            </a:pPr>
            <a:r>
              <a:rPr lang="en-US" sz="2800" dirty="0"/>
              <a:t>robustness to failures: leverage strong theory of reliable distributed system for control plane</a:t>
            </a:r>
          </a:p>
          <a:p>
            <a:pPr lvl="1">
              <a:lnSpc>
                <a:spcPct val="100000"/>
              </a:lnSpc>
            </a:pPr>
            <a:r>
              <a:rPr lang="en-US" sz="2800" dirty="0"/>
              <a:t>dependability, security: “baked in” from day one? </a:t>
            </a:r>
          </a:p>
          <a:p>
            <a:pPr indent="-290513">
              <a:lnSpc>
                <a:spcPct val="100000"/>
              </a:lnSpc>
            </a:pPr>
            <a:r>
              <a:rPr lang="en-US" sz="3200" dirty="0"/>
              <a:t>networks, protocols meeting mission-specific requirements</a:t>
            </a:r>
          </a:p>
          <a:p>
            <a:pPr lvl="1">
              <a:lnSpc>
                <a:spcPct val="100000"/>
              </a:lnSpc>
            </a:pPr>
            <a:r>
              <a:rPr lang="en-US" sz="2800" dirty="0"/>
              <a:t>e.g., real-time, ultra-reliable, ultra-secure</a:t>
            </a:r>
          </a:p>
          <a:p>
            <a:pPr indent="-290513">
              <a:lnSpc>
                <a:spcPct val="100000"/>
              </a:lnSpc>
            </a:pPr>
            <a:r>
              <a:rPr lang="en-US" sz="3200" dirty="0"/>
              <a:t>Internet-scaling: beyond a single AS</a:t>
            </a:r>
          </a:p>
          <a:p>
            <a:pPr indent="-290513">
              <a:lnSpc>
                <a:spcPct val="100000"/>
              </a:lnSpc>
            </a:pPr>
            <a:r>
              <a:rPr lang="en-US" sz="3200" dirty="0"/>
              <a:t>SDN critical in 5G cellular networks</a:t>
            </a:r>
          </a:p>
        </p:txBody>
      </p:sp>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364139"/>
            <a:ext cx="10515600" cy="894622"/>
          </a:xfrm>
        </p:spPr>
        <p:txBody>
          <a:bodyPr>
            <a:normAutofit/>
          </a:bodyPr>
          <a:lstStyle/>
          <a:p>
            <a:r>
              <a:rPr lang="en-US" dirty="0"/>
              <a:t>SDN:  selected challenges</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85</a:t>
            </a:fld>
            <a:endParaRPr lang="en-US" dirty="0"/>
          </a:p>
        </p:txBody>
      </p:sp>
    </p:spTree>
    <p:extLst>
      <p:ext uri="{BB962C8B-B14F-4D97-AF65-F5344CB8AC3E}">
        <p14:creationId xmlns:p14="http://schemas.microsoft.com/office/powerpoint/2010/main" val="1737866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xEl>
                                              <p:pRg st="1" end="1"/>
                                            </p:txEl>
                                          </p:spTgt>
                                        </p:tgtEl>
                                        <p:attrNameLst>
                                          <p:attrName>style.visibility</p:attrName>
                                        </p:attrNameLst>
                                      </p:cBhvr>
                                      <p:to>
                                        <p:strVal val="visible"/>
                                      </p:to>
                                    </p:set>
                                    <p:animEffect transition="in" filter="dissolve">
                                      <p:cBhvr>
                                        <p:cTn id="10" dur="500"/>
                                        <p:tgtEl>
                                          <p:spTgt spid="2">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animEffect transition="in" filter="dissolve">
                                      <p:cBhvr>
                                        <p:cTn id="13" dur="500"/>
                                        <p:tgtEl>
                                          <p:spTgt spid="2">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2">
                                            <p:txEl>
                                              <p:pRg st="4" end="4"/>
                                            </p:txEl>
                                          </p:spTgt>
                                        </p:tgtEl>
                                        <p:attrNameLst>
                                          <p:attrName>style.visibility</p:attrName>
                                        </p:attrNameLst>
                                      </p:cBhvr>
                                      <p:to>
                                        <p:strVal val="visible"/>
                                      </p:to>
                                    </p:set>
                                    <p:animEffect transition="in" filter="dissolve">
                                      <p:cBhvr>
                                        <p:cTn id="21" dur="500"/>
                                        <p:tgtEl>
                                          <p:spTgt spid="2">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
                                            <p:txEl>
                                              <p:pRg st="5" end="5"/>
                                            </p:txEl>
                                          </p:spTgt>
                                        </p:tgtEl>
                                        <p:attrNameLst>
                                          <p:attrName>style.visibility</p:attrName>
                                        </p:attrNameLst>
                                      </p:cBhvr>
                                      <p:to>
                                        <p:strVal val="visible"/>
                                      </p:to>
                                    </p:set>
                                    <p:animEffect transition="in" filter="dissolve">
                                      <p:cBhvr>
                                        <p:cTn id="26" dur="500"/>
                                        <p:tgtEl>
                                          <p:spTgt spid="2">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
                                            <p:txEl>
                                              <p:pRg st="6" end="6"/>
                                            </p:txEl>
                                          </p:spTgt>
                                        </p:tgtEl>
                                        <p:attrNameLst>
                                          <p:attrName>style.visibility</p:attrName>
                                        </p:attrNameLst>
                                      </p:cBhvr>
                                      <p:to>
                                        <p:strVal val="visible"/>
                                      </p:to>
                                    </p:set>
                                    <p:animEffect transition="in" filter="dissolve">
                                      <p:cBhvr>
                                        <p:cTn id="31" dur="500"/>
                                        <p:tgtEl>
                                          <p:spTgt spid="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C702AB5-AB8E-3545-A5A9-FCEA06E6EC76}"/>
              </a:ext>
            </a:extLst>
          </p:cNvPr>
          <p:cNvSpPr>
            <a:spLocks noGrp="1"/>
          </p:cNvSpPr>
          <p:nvPr>
            <p:ph idx="1"/>
          </p:nvPr>
        </p:nvSpPr>
        <p:spPr>
          <a:xfrm>
            <a:off x="788096" y="1486033"/>
            <a:ext cx="10515600" cy="3123545"/>
          </a:xfrm>
        </p:spPr>
        <p:txBody>
          <a:bodyPr>
            <a:normAutofit/>
          </a:bodyPr>
          <a:lstStyle/>
          <a:p>
            <a:pPr indent="-290513">
              <a:lnSpc>
                <a:spcPct val="100000"/>
              </a:lnSpc>
            </a:pPr>
            <a:r>
              <a:rPr lang="en-US" sz="3200" dirty="0"/>
              <a:t>SDN-computed versus </a:t>
            </a:r>
            <a:r>
              <a:rPr lang="en-US" sz="3200" dirty="0" smtClean="0"/>
              <a:t>router-computed </a:t>
            </a:r>
            <a:r>
              <a:rPr lang="en-US" sz="3200" dirty="0"/>
              <a:t>forwarding tables:</a:t>
            </a:r>
          </a:p>
          <a:p>
            <a:pPr lvl="1" indent="-290513">
              <a:lnSpc>
                <a:spcPct val="100000"/>
              </a:lnSpc>
            </a:pPr>
            <a:r>
              <a:rPr lang="en-US" sz="2800" dirty="0"/>
              <a:t>just one example of logically-centralized-computed versus protocol computed</a:t>
            </a:r>
          </a:p>
          <a:p>
            <a:pPr indent="-290513">
              <a:lnSpc>
                <a:spcPct val="100000"/>
              </a:lnSpc>
            </a:pPr>
            <a:r>
              <a:rPr lang="en-US" sz="3200" dirty="0"/>
              <a:t>one could imagine SDN-computed congestion control: </a:t>
            </a:r>
          </a:p>
          <a:p>
            <a:pPr lvl="1" indent="-290513">
              <a:lnSpc>
                <a:spcPct val="100000"/>
              </a:lnSpc>
            </a:pPr>
            <a:r>
              <a:rPr lang="en-US" sz="2800" dirty="0"/>
              <a:t>controller sets sender rates based on router-reported (to controller) congestion levels </a:t>
            </a:r>
          </a:p>
        </p:txBody>
      </p:sp>
      <p:sp>
        <p:nvSpPr>
          <p:cNvPr id="3" name="Title 2">
            <a:extLst>
              <a:ext uri="{FF2B5EF4-FFF2-40B4-BE49-F238E27FC236}">
                <a16:creationId xmlns:a16="http://schemas.microsoft.com/office/drawing/2014/main" id="{FECD85E7-B9DB-9043-B7EC-8C0919E801A1}"/>
              </a:ext>
            </a:extLst>
          </p:cNvPr>
          <p:cNvSpPr>
            <a:spLocks noGrp="1"/>
          </p:cNvSpPr>
          <p:nvPr>
            <p:ph type="title"/>
          </p:nvPr>
        </p:nvSpPr>
        <p:spPr>
          <a:xfrm>
            <a:off x="838200" y="364139"/>
            <a:ext cx="10923740" cy="894622"/>
          </a:xfrm>
        </p:spPr>
        <p:txBody>
          <a:bodyPr>
            <a:normAutofit fontScale="90000"/>
          </a:bodyPr>
          <a:lstStyle/>
          <a:p>
            <a:r>
              <a:rPr lang="en-US" dirty="0"/>
              <a:t>SDN and the future of traditional network protocols</a:t>
            </a:r>
          </a:p>
        </p:txBody>
      </p:sp>
      <p:sp>
        <p:nvSpPr>
          <p:cNvPr id="4" name="Slide Number Placeholder 3">
            <a:extLst>
              <a:ext uri="{FF2B5EF4-FFF2-40B4-BE49-F238E27FC236}">
                <a16:creationId xmlns:a16="http://schemas.microsoft.com/office/drawing/2014/main" id="{A8F71119-17C6-6045-B8FE-FECA68C801C0}"/>
              </a:ext>
            </a:extLst>
          </p:cNvPr>
          <p:cNvSpPr>
            <a:spLocks noGrp="1"/>
          </p:cNvSpPr>
          <p:nvPr>
            <p:ph type="sldNum" sz="quarter" idx="4"/>
          </p:nvPr>
        </p:nvSpPr>
        <p:spPr/>
        <p:txBody>
          <a:bodyPr/>
          <a:lstStyle/>
          <a:p>
            <a:r>
              <a:rPr lang="en-US" dirty="0"/>
              <a:t>Network Layer: 5-</a:t>
            </a:r>
            <a:fld id="{C4204591-24BD-A542-B9D5-F8D8A88D2FEE}" type="slidenum">
              <a:rPr lang="en-US" smtClean="0"/>
              <a:pPr/>
              <a:t>86</a:t>
            </a:fld>
            <a:endParaRPr lang="en-US" dirty="0"/>
          </a:p>
        </p:txBody>
      </p:sp>
      <p:grpSp>
        <p:nvGrpSpPr>
          <p:cNvPr id="5" name="Group 4">
            <a:extLst>
              <a:ext uri="{FF2B5EF4-FFF2-40B4-BE49-F238E27FC236}">
                <a16:creationId xmlns:a16="http://schemas.microsoft.com/office/drawing/2014/main" id="{5C1ABF24-11C8-3641-A761-E54B8F7EB382}"/>
              </a:ext>
            </a:extLst>
          </p:cNvPr>
          <p:cNvGrpSpPr/>
          <p:nvPr/>
        </p:nvGrpSpPr>
        <p:grpSpPr>
          <a:xfrm>
            <a:off x="2028174" y="4434214"/>
            <a:ext cx="7949853" cy="2423786"/>
            <a:chOff x="2028174" y="4434214"/>
            <a:chExt cx="7949853" cy="2423786"/>
          </a:xfrm>
        </p:grpSpPr>
        <p:pic>
          <p:nvPicPr>
            <p:cNvPr id="6" name="Picture 5" descr="A close up of a sign&#10;&#10;Description automatically generated">
              <a:extLst>
                <a:ext uri="{FF2B5EF4-FFF2-40B4-BE49-F238E27FC236}">
                  <a16:creationId xmlns:a16="http://schemas.microsoft.com/office/drawing/2014/main" id="{5FA31470-5996-4E4C-A0A0-A47F3A1C99D3}"/>
                </a:ext>
              </a:extLst>
            </p:cNvPr>
            <p:cNvPicPr>
              <a:picLocks noChangeAspect="1"/>
            </p:cNvPicPr>
            <p:nvPr/>
          </p:nvPicPr>
          <p:blipFill>
            <a:blip r:embed="rId2"/>
            <a:stretch>
              <a:fillRect/>
            </a:stretch>
          </p:blipFill>
          <p:spPr>
            <a:xfrm>
              <a:off x="2028174" y="4434214"/>
              <a:ext cx="2423786" cy="2423786"/>
            </a:xfrm>
            <a:prstGeom prst="rect">
              <a:avLst/>
            </a:prstGeom>
          </p:spPr>
        </p:pic>
        <p:sp>
          <p:nvSpPr>
            <p:cNvPr id="7" name="TextBox 6">
              <a:extLst>
                <a:ext uri="{FF2B5EF4-FFF2-40B4-BE49-F238E27FC236}">
                  <a16:creationId xmlns:a16="http://schemas.microsoft.com/office/drawing/2014/main" id="{385F65CF-1C3C-CB41-9744-1857C402D37C}"/>
                </a:ext>
              </a:extLst>
            </p:cNvPr>
            <p:cNvSpPr txBox="1"/>
            <p:nvPr/>
          </p:nvSpPr>
          <p:spPr>
            <a:xfrm>
              <a:off x="3858017" y="5098094"/>
              <a:ext cx="4910203" cy="1255728"/>
            </a:xfrm>
            <a:prstGeom prst="rect">
              <a:avLst/>
            </a:prstGeom>
            <a:noFill/>
          </p:spPr>
          <p:txBody>
            <a:bodyPr wrap="square" rtlCol="0">
              <a:spAutoFit/>
            </a:bodyPr>
            <a:lstStyle/>
            <a:p>
              <a:pPr>
                <a:lnSpc>
                  <a:spcPct val="90000"/>
                </a:lnSpc>
              </a:pPr>
              <a:r>
                <a:rPr lang="en-US" sz="2800" dirty="0">
                  <a:solidFill>
                    <a:srgbClr val="0000A8"/>
                  </a:solidFill>
                </a:rPr>
                <a:t>How will implementation of network functionality (SDN versus protocols) evolve?</a:t>
              </a:r>
            </a:p>
          </p:txBody>
        </p:sp>
        <p:pic>
          <p:nvPicPr>
            <p:cNvPr id="8" name="Picture 7" descr="A close up of a sign&#10;&#10;Description automatically generated">
              <a:extLst>
                <a:ext uri="{FF2B5EF4-FFF2-40B4-BE49-F238E27FC236}">
                  <a16:creationId xmlns:a16="http://schemas.microsoft.com/office/drawing/2014/main" id="{F6A44B73-6994-B043-A40E-24F70D7AD0B2}"/>
                </a:ext>
              </a:extLst>
            </p:cNvPr>
            <p:cNvPicPr>
              <a:picLocks noChangeAspect="1"/>
            </p:cNvPicPr>
            <p:nvPr/>
          </p:nvPicPr>
          <p:blipFill>
            <a:blip r:embed="rId2"/>
            <a:stretch>
              <a:fillRect/>
            </a:stretch>
          </p:blipFill>
          <p:spPr>
            <a:xfrm>
              <a:off x="7554241" y="4434214"/>
              <a:ext cx="2423786" cy="2423786"/>
            </a:xfrm>
            <a:prstGeom prst="rect">
              <a:avLst/>
            </a:prstGeom>
          </p:spPr>
        </p:pic>
      </p:grpSp>
    </p:spTree>
    <p:extLst>
      <p:ext uri="{BB962C8B-B14F-4D97-AF65-F5344CB8AC3E}">
        <p14:creationId xmlns:p14="http://schemas.microsoft.com/office/powerpoint/2010/main" val="575755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
                                            <p:txEl>
                                              <p:pRg st="1" end="1"/>
                                            </p:txEl>
                                          </p:spTgt>
                                        </p:tgtEl>
                                        <p:attrNameLst>
                                          <p:attrName>style.visibility</p:attrName>
                                        </p:attrNameLst>
                                      </p:cBhvr>
                                      <p:to>
                                        <p:strVal val="visible"/>
                                      </p:to>
                                    </p:set>
                                    <p:animEffect transition="in" filter="dissolve">
                                      <p:cBhvr>
                                        <p:cTn id="10" dur="500"/>
                                        <p:tgtEl>
                                          <p:spTgt spid="2">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“control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761675" y="4144564"/>
            <a:ext cx="5066531"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indent="-293688">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network management, configuration </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SNMP</a:t>
            </a:r>
          </a:p>
          <a:p>
            <a:pPr marL="685800" lvl="1" indent="-219075">
              <a:buClr>
                <a:schemeClr val="bg1">
                  <a:lumMod val="75000"/>
                </a:schemeClr>
              </a:buClr>
            </a:pPr>
            <a:r>
              <a:rPr lang="en-US" altLang="en-US" sz="2800" dirty="0">
                <a:solidFill>
                  <a:schemeClr val="bg1">
                    <a:lumMod val="75000"/>
                  </a:schemeClr>
                </a:solidFill>
                <a:ea typeface="ＭＳ Ｐゴシック" panose="020B0600070205080204" pitchFamily="34" charset="-128"/>
                <a:cs typeface="ＭＳ Ｐゴシック" panose="020B0600070205080204" pitchFamily="34" charset="-128"/>
              </a:rPr>
              <a:t>NETCONF/YANG</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protocols</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intra-ISP routing: OSPF</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among ISPs: BGP</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SDN control plane</a:t>
            </a:r>
          </a:p>
          <a:p>
            <a:pPr marL="285750" indent="-285750">
              <a:spcBef>
                <a:spcPts val="600"/>
              </a:spcBef>
              <a:buClr>
                <a:srgbClr val="0000A8"/>
              </a:buClr>
            </a:pPr>
            <a:r>
              <a:rPr lang="en-US" altLang="en-US" sz="3600" dirty="0">
                <a:ea typeface="ＭＳ Ｐゴシック" panose="020B0600070205080204" pitchFamily="34" charset="-128"/>
                <a:cs typeface="ＭＳ Ｐゴシック" panose="020B0600070205080204" pitchFamily="34" charset="-128"/>
              </a:rPr>
              <a:t>Internet Control Message Protocol </a:t>
            </a:r>
          </a:p>
          <a:p>
            <a:pPr marL="466725" indent="-409575">
              <a:spcBef>
                <a:spcPts val="600"/>
              </a:spcBef>
              <a:buNone/>
            </a:pPr>
            <a:endParaRPr lang="en-US" altLang="en-US" sz="3200" dirty="0">
              <a:ea typeface="ＭＳ Ｐゴシック" panose="020B0600070205080204" pitchFamily="34" charset="-128"/>
              <a:cs typeface="Arial" panose="020B0604020202020204" pitchFamily="34" charset="0"/>
            </a:endParaRPr>
          </a:p>
        </p:txBody>
      </p:sp>
      <p:sp>
        <p:nvSpPr>
          <p:cNvPr id="11" name="Slide Number Placeholder 4">
            <a:extLst>
              <a:ext uri="{FF2B5EF4-FFF2-40B4-BE49-F238E27FC236}">
                <a16:creationId xmlns:a16="http://schemas.microsoft.com/office/drawing/2014/main" id="{60E442AF-0FD6-9040-9BFF-CE4BE886AA41}"/>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87</a:t>
            </a:fld>
            <a:endParaRPr lang="en-US" dirty="0"/>
          </a:p>
        </p:txBody>
      </p:sp>
    </p:spTree>
    <p:extLst>
      <p:ext uri="{BB962C8B-B14F-4D97-AF65-F5344CB8AC3E}">
        <p14:creationId xmlns:p14="http://schemas.microsoft.com/office/powerpoint/2010/main" val="1376037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1FE0E7E-9E1E-584C-8DA4-C41F028D5E2A}"/>
              </a:ext>
            </a:extLst>
          </p:cNvPr>
          <p:cNvSpPr>
            <a:spLocks noGrp="1"/>
          </p:cNvSpPr>
          <p:nvPr>
            <p:ph type="title"/>
          </p:nvPr>
        </p:nvSpPr>
        <p:spPr/>
        <p:txBody>
          <a:bodyPr>
            <a:normAutofit/>
          </a:bodyPr>
          <a:lstStyle/>
          <a:p>
            <a:r>
              <a:rPr lang="en-US" dirty="0"/>
              <a:t>ICMP: internet control message protocol</a:t>
            </a:r>
          </a:p>
        </p:txBody>
      </p:sp>
      <p:sp>
        <p:nvSpPr>
          <p:cNvPr id="4" name="Slide Number Placeholder 3">
            <a:extLst>
              <a:ext uri="{FF2B5EF4-FFF2-40B4-BE49-F238E27FC236}">
                <a16:creationId xmlns:a16="http://schemas.microsoft.com/office/drawing/2014/main" id="{7D8D1936-B8B5-0847-9A92-51D7DECF1EEE}"/>
              </a:ext>
            </a:extLst>
          </p:cNvPr>
          <p:cNvSpPr>
            <a:spLocks noGrp="1"/>
          </p:cNvSpPr>
          <p:nvPr>
            <p:ph type="sldNum" sz="quarter" idx="4"/>
          </p:nvPr>
        </p:nvSpPr>
        <p:spPr/>
        <p:txBody>
          <a:bodyPr/>
          <a:lstStyle/>
          <a:p>
            <a:r>
              <a:rPr lang="en-US" dirty="0"/>
              <a:t>Network Layer: 4-</a:t>
            </a:r>
            <a:fld id="{C4204591-24BD-A542-B9D5-F8D8A88D2FEE}" type="slidenum">
              <a:rPr lang="en-US" smtClean="0"/>
              <a:pPr/>
              <a:t>88</a:t>
            </a:fld>
            <a:endParaRPr lang="en-US" dirty="0"/>
          </a:p>
        </p:txBody>
      </p:sp>
      <p:sp>
        <p:nvSpPr>
          <p:cNvPr id="5" name="Rectangle 3">
            <a:extLst>
              <a:ext uri="{FF2B5EF4-FFF2-40B4-BE49-F238E27FC236}">
                <a16:creationId xmlns:a16="http://schemas.microsoft.com/office/drawing/2014/main" id="{2FAB9C2F-4523-854D-98E9-120D41AA7083}"/>
              </a:ext>
            </a:extLst>
          </p:cNvPr>
          <p:cNvSpPr txBox="1">
            <a:spLocks noChangeArrowheads="1"/>
          </p:cNvSpPr>
          <p:nvPr/>
        </p:nvSpPr>
        <p:spPr>
          <a:xfrm>
            <a:off x="981643" y="1479757"/>
            <a:ext cx="5644621" cy="494875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5275"/>
            <a:r>
              <a:rPr lang="en-US" dirty="0"/>
              <a:t>used by hosts and routers to communicate network-level information</a:t>
            </a:r>
          </a:p>
          <a:p>
            <a:pPr lvl="1"/>
            <a:r>
              <a:rPr lang="en-US" dirty="0"/>
              <a:t>error reporting: unreachable host, network, port, protocol</a:t>
            </a:r>
          </a:p>
          <a:p>
            <a:pPr lvl="1"/>
            <a:r>
              <a:rPr lang="en-US" dirty="0"/>
              <a:t>echo request/reply (used by ping</a:t>
            </a:r>
            <a:r>
              <a:rPr lang="en-US" sz="2000" dirty="0"/>
              <a:t>)</a:t>
            </a:r>
          </a:p>
          <a:p>
            <a:pPr indent="-295275"/>
            <a:r>
              <a:rPr lang="en-US" dirty="0"/>
              <a:t>network-layer </a:t>
            </a:r>
            <a:r>
              <a:rPr lang="en-US" altLang="ja-JP" dirty="0"/>
              <a:t>“above” IP:</a:t>
            </a:r>
          </a:p>
          <a:p>
            <a:pPr lvl="1"/>
            <a:r>
              <a:rPr lang="en-US" dirty="0"/>
              <a:t>ICMP messages carried in IP datagrams</a:t>
            </a:r>
          </a:p>
          <a:p>
            <a:pPr indent="-295275"/>
            <a:r>
              <a:rPr lang="en-US" i="1" dirty="0">
                <a:solidFill>
                  <a:srgbClr val="000099"/>
                </a:solidFill>
              </a:rPr>
              <a:t>ICMP message:</a:t>
            </a:r>
            <a:r>
              <a:rPr lang="en-US" i="1" dirty="0"/>
              <a:t> </a:t>
            </a:r>
            <a:r>
              <a:rPr lang="en-US" dirty="0"/>
              <a:t>type, code plus first 8 bytes of IP datagram causing error</a:t>
            </a:r>
          </a:p>
        </p:txBody>
      </p:sp>
      <p:sp>
        <p:nvSpPr>
          <p:cNvPr id="6" name="Text Box 4">
            <a:extLst>
              <a:ext uri="{FF2B5EF4-FFF2-40B4-BE49-F238E27FC236}">
                <a16:creationId xmlns:a16="http://schemas.microsoft.com/office/drawing/2014/main" id="{0084B1BA-03EA-054C-9CF7-0CDEC6826AA6}"/>
              </a:ext>
            </a:extLst>
          </p:cNvPr>
          <p:cNvSpPr txBox="1">
            <a:spLocks noChangeArrowheads="1"/>
          </p:cNvSpPr>
          <p:nvPr/>
        </p:nvSpPr>
        <p:spPr bwMode="auto">
          <a:xfrm>
            <a:off x="6987193" y="1763438"/>
            <a:ext cx="4260850" cy="4486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u="sng" dirty="0"/>
              <a:t>Type</a:t>
            </a:r>
            <a:r>
              <a:rPr lang="en-US" sz="1800" dirty="0"/>
              <a:t>  </a:t>
            </a:r>
            <a:r>
              <a:rPr lang="en-US" sz="1800" u="sng" dirty="0"/>
              <a:t>Code</a:t>
            </a:r>
            <a:r>
              <a:rPr lang="en-US" sz="1800" dirty="0"/>
              <a:t>  </a:t>
            </a:r>
            <a:r>
              <a:rPr lang="en-US" sz="1800" u="sng" dirty="0"/>
              <a:t>description</a:t>
            </a:r>
            <a:endParaRPr lang="en-US" sz="1800" dirty="0"/>
          </a:p>
          <a:p>
            <a:r>
              <a:rPr lang="en-US" sz="1800" dirty="0"/>
              <a:t>0        0         echo reply (ping)</a:t>
            </a:r>
          </a:p>
          <a:p>
            <a:r>
              <a:rPr lang="en-US" sz="1800" dirty="0"/>
              <a:t>3        0         dest. network unreachable</a:t>
            </a:r>
          </a:p>
          <a:p>
            <a:r>
              <a:rPr lang="en-US" sz="1800" dirty="0"/>
              <a:t>3        1         dest host unreachable</a:t>
            </a:r>
          </a:p>
          <a:p>
            <a:r>
              <a:rPr lang="en-US" sz="1800" dirty="0"/>
              <a:t>3        2         dest protocol unreachable</a:t>
            </a:r>
          </a:p>
          <a:p>
            <a:r>
              <a:rPr lang="en-US" sz="1800" dirty="0"/>
              <a:t>3        3         dest port unreachable</a:t>
            </a:r>
          </a:p>
          <a:p>
            <a:r>
              <a:rPr lang="en-US" sz="1800" dirty="0"/>
              <a:t>3        6         dest network unknown</a:t>
            </a:r>
          </a:p>
          <a:p>
            <a:r>
              <a:rPr lang="en-US" sz="1800" dirty="0"/>
              <a:t>3        7         dest host unknown</a:t>
            </a:r>
          </a:p>
          <a:p>
            <a:r>
              <a:rPr lang="en-US" sz="1800" dirty="0"/>
              <a:t>4        0         source quench (congestion</a:t>
            </a:r>
          </a:p>
          <a:p>
            <a:r>
              <a:rPr lang="en-US" sz="1800" dirty="0"/>
              <a:t>                     control - not used)</a:t>
            </a:r>
          </a:p>
          <a:p>
            <a:r>
              <a:rPr lang="en-US" sz="1800" dirty="0"/>
              <a:t>8        0         echo request (ping)</a:t>
            </a:r>
          </a:p>
          <a:p>
            <a:r>
              <a:rPr lang="en-US" sz="1800" dirty="0"/>
              <a:t>9        0         route advertisement</a:t>
            </a:r>
          </a:p>
          <a:p>
            <a:r>
              <a:rPr lang="en-US" sz="1800" dirty="0"/>
              <a:t>10      0         router discovery</a:t>
            </a:r>
          </a:p>
          <a:p>
            <a:r>
              <a:rPr lang="en-US" sz="1800" dirty="0"/>
              <a:t>11      0         TTL expired</a:t>
            </a:r>
          </a:p>
          <a:p>
            <a:r>
              <a:rPr lang="en-US" sz="1800" dirty="0"/>
              <a:t>12      0         bad IP header</a:t>
            </a:r>
          </a:p>
          <a:p>
            <a:endParaRPr lang="en-US" sz="1800" dirty="0"/>
          </a:p>
        </p:txBody>
      </p:sp>
    </p:spTree>
    <p:extLst>
      <p:ext uri="{BB962C8B-B14F-4D97-AF65-F5344CB8AC3E}">
        <p14:creationId xmlns:p14="http://schemas.microsoft.com/office/powerpoint/2010/main" val="1946681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dissolve">
                                      <p:cBhvr>
                                        <p:cTn id="10" dur="500"/>
                                        <p:tgtEl>
                                          <p:spTgt spid="5">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Effect transition="in" filter="dissolve">
                                      <p:cBhvr>
                                        <p:cTn id="13" dur="500"/>
                                        <p:tgtEl>
                                          <p:spTgt spid="5">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5">
                                            <p:txEl>
                                              <p:pRg st="3" end="3"/>
                                            </p:txEl>
                                          </p:spTgt>
                                        </p:tgtEl>
                                        <p:attrNameLst>
                                          <p:attrName>style.visibility</p:attrName>
                                        </p:attrNameLst>
                                      </p:cBhvr>
                                      <p:to>
                                        <p:strVal val="visible"/>
                                      </p:to>
                                    </p:set>
                                    <p:animEffect transition="in" filter="dissolve">
                                      <p:cBhvr>
                                        <p:cTn id="18" dur="500"/>
                                        <p:tgtEl>
                                          <p:spTgt spid="5">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dissolve">
                                      <p:cBhvr>
                                        <p:cTn id="21" dur="500"/>
                                        <p:tgtEl>
                                          <p:spTgt spid="5">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dissolve">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Line 38">
            <a:extLst>
              <a:ext uri="{FF2B5EF4-FFF2-40B4-BE49-F238E27FC236}">
                <a16:creationId xmlns:a16="http://schemas.microsoft.com/office/drawing/2014/main" id="{AC6D9F55-2634-3E47-8DAC-F9B6C7AB8ECD}"/>
              </a:ext>
            </a:extLst>
          </p:cNvPr>
          <p:cNvSpPr>
            <a:spLocks noChangeShapeType="1"/>
          </p:cNvSpPr>
          <p:nvPr/>
        </p:nvSpPr>
        <p:spPr bwMode="auto">
          <a:xfrm>
            <a:off x="2523068" y="1745295"/>
            <a:ext cx="288925" cy="26511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11" name="Line 105">
            <a:extLst>
              <a:ext uri="{FF2B5EF4-FFF2-40B4-BE49-F238E27FC236}">
                <a16:creationId xmlns:a16="http://schemas.microsoft.com/office/drawing/2014/main" id="{63045DF4-4308-5F42-9EFE-B4355F710F5B}"/>
              </a:ext>
            </a:extLst>
          </p:cNvPr>
          <p:cNvSpPr>
            <a:spLocks noChangeShapeType="1"/>
          </p:cNvSpPr>
          <p:nvPr/>
        </p:nvSpPr>
        <p:spPr bwMode="auto">
          <a:xfrm flipV="1">
            <a:off x="3316818" y="1796095"/>
            <a:ext cx="458788" cy="2079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12" name="Line 106">
            <a:extLst>
              <a:ext uri="{FF2B5EF4-FFF2-40B4-BE49-F238E27FC236}">
                <a16:creationId xmlns:a16="http://schemas.microsoft.com/office/drawing/2014/main" id="{BBB17065-A510-114A-8621-EE1EA354173C}"/>
              </a:ext>
            </a:extLst>
          </p:cNvPr>
          <p:cNvSpPr>
            <a:spLocks noChangeShapeType="1"/>
          </p:cNvSpPr>
          <p:nvPr/>
        </p:nvSpPr>
        <p:spPr bwMode="auto">
          <a:xfrm>
            <a:off x="4251856" y="1780220"/>
            <a:ext cx="485775" cy="2079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nvGrpSpPr>
          <p:cNvPr id="111" name="Group 110">
            <a:extLst>
              <a:ext uri="{FF2B5EF4-FFF2-40B4-BE49-F238E27FC236}">
                <a16:creationId xmlns:a16="http://schemas.microsoft.com/office/drawing/2014/main" id="{E4D00AFC-0ED6-A64F-9541-51DAA9871165}"/>
              </a:ext>
            </a:extLst>
          </p:cNvPr>
          <p:cNvGrpSpPr/>
          <p:nvPr/>
        </p:nvGrpSpPr>
        <p:grpSpPr>
          <a:xfrm>
            <a:off x="2687515" y="1862419"/>
            <a:ext cx="649995" cy="330505"/>
            <a:chOff x="7493876" y="2774731"/>
            <a:chExt cx="1481958" cy="894622"/>
          </a:xfrm>
        </p:grpSpPr>
        <p:sp>
          <p:nvSpPr>
            <p:cNvPr id="112" name="Freeform 111">
              <a:extLst>
                <a:ext uri="{FF2B5EF4-FFF2-40B4-BE49-F238E27FC236}">
                  <a16:creationId xmlns:a16="http://schemas.microsoft.com/office/drawing/2014/main" id="{C93E02DF-CF0A-644B-AB8D-34591D46844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3" name="Oval 112">
              <a:extLst>
                <a:ext uri="{FF2B5EF4-FFF2-40B4-BE49-F238E27FC236}">
                  <a16:creationId xmlns:a16="http://schemas.microsoft.com/office/drawing/2014/main" id="{3C6363F8-760E-CD43-9C20-7F297BBFA4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4" name="Group 113">
              <a:extLst>
                <a:ext uri="{FF2B5EF4-FFF2-40B4-BE49-F238E27FC236}">
                  <a16:creationId xmlns:a16="http://schemas.microsoft.com/office/drawing/2014/main" id="{5B499BB5-5460-0F44-8DA1-58EE15E17F9F}"/>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A1B123EB-792C-1943-9428-27089B1302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EFA5F314-D129-134E-989C-1CC396D3EE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A7E62618-55BE-E34D-9B94-9EE77B3B4BA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733A7749-5FD2-8940-8960-CEC5428B6D9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3" name="Line 108">
            <a:extLst>
              <a:ext uri="{FF2B5EF4-FFF2-40B4-BE49-F238E27FC236}">
                <a16:creationId xmlns:a16="http://schemas.microsoft.com/office/drawing/2014/main" id="{05A1B007-E11B-6440-851C-A21C76D35D19}"/>
              </a:ext>
            </a:extLst>
          </p:cNvPr>
          <p:cNvSpPr>
            <a:spLocks noChangeShapeType="1"/>
          </p:cNvSpPr>
          <p:nvPr/>
        </p:nvSpPr>
        <p:spPr bwMode="auto">
          <a:xfrm flipH="1">
            <a:off x="4013731" y="1511933"/>
            <a:ext cx="349250" cy="15240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17" name="Line 291">
            <a:extLst>
              <a:ext uri="{FF2B5EF4-FFF2-40B4-BE49-F238E27FC236}">
                <a16:creationId xmlns:a16="http://schemas.microsoft.com/office/drawing/2014/main" id="{ED7DFDB5-79C1-BA48-ACC4-FB16560BA3AE}"/>
              </a:ext>
            </a:extLst>
          </p:cNvPr>
          <p:cNvSpPr>
            <a:spLocks noChangeShapeType="1"/>
          </p:cNvSpPr>
          <p:nvPr/>
        </p:nvSpPr>
        <p:spPr bwMode="auto">
          <a:xfrm>
            <a:off x="3981981" y="1911983"/>
            <a:ext cx="228600" cy="3111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grpSp>
        <p:nvGrpSpPr>
          <p:cNvPr id="103" name="Group 102">
            <a:extLst>
              <a:ext uri="{FF2B5EF4-FFF2-40B4-BE49-F238E27FC236}">
                <a16:creationId xmlns:a16="http://schemas.microsoft.com/office/drawing/2014/main" id="{7FC7DDB9-40D0-BA4F-8140-D2ED6764D1A8}"/>
              </a:ext>
            </a:extLst>
          </p:cNvPr>
          <p:cNvGrpSpPr/>
          <p:nvPr/>
        </p:nvGrpSpPr>
        <p:grpSpPr>
          <a:xfrm>
            <a:off x="3636127" y="1646571"/>
            <a:ext cx="649995" cy="330505"/>
            <a:chOff x="7493876" y="2774731"/>
            <a:chExt cx="1481958" cy="894622"/>
          </a:xfrm>
        </p:grpSpPr>
        <p:sp>
          <p:nvSpPr>
            <p:cNvPr id="104" name="Freeform 103">
              <a:extLst>
                <a:ext uri="{FF2B5EF4-FFF2-40B4-BE49-F238E27FC236}">
                  <a16:creationId xmlns:a16="http://schemas.microsoft.com/office/drawing/2014/main" id="{1B210B08-92DC-EB44-8B60-4ADC7FE57C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E751B67E-ABA3-F244-911F-412E43C6FA3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6C00EE59-3588-C548-B87B-9A62D4AFC08A}"/>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D1BA194A-69B1-9E4B-84DD-6478D47894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64C7D0B6-9A61-9441-A7FB-6A38EEA37D3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2214EE46-9163-0E4F-A2C7-89CDCA14B98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7A203D1E-032C-DA4B-848D-E56E4CAC18D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91FE0E7E-9E1E-584C-8DA4-C41F028D5E2A}"/>
              </a:ext>
            </a:extLst>
          </p:cNvPr>
          <p:cNvSpPr>
            <a:spLocks noGrp="1"/>
          </p:cNvSpPr>
          <p:nvPr>
            <p:ph type="title"/>
          </p:nvPr>
        </p:nvSpPr>
        <p:spPr/>
        <p:txBody>
          <a:bodyPr>
            <a:normAutofit/>
          </a:bodyPr>
          <a:lstStyle/>
          <a:p>
            <a:r>
              <a:rPr lang="en-US" dirty="0"/>
              <a:t>Traceroute and ICMP</a:t>
            </a:r>
          </a:p>
        </p:txBody>
      </p:sp>
      <p:sp>
        <p:nvSpPr>
          <p:cNvPr id="4" name="Slide Number Placeholder 3">
            <a:extLst>
              <a:ext uri="{FF2B5EF4-FFF2-40B4-BE49-F238E27FC236}">
                <a16:creationId xmlns:a16="http://schemas.microsoft.com/office/drawing/2014/main" id="{7D8D1936-B8B5-0847-9A92-51D7DECF1EEE}"/>
              </a:ext>
            </a:extLst>
          </p:cNvPr>
          <p:cNvSpPr>
            <a:spLocks noGrp="1"/>
          </p:cNvSpPr>
          <p:nvPr>
            <p:ph type="sldNum" sz="quarter" idx="4"/>
          </p:nvPr>
        </p:nvSpPr>
        <p:spPr/>
        <p:txBody>
          <a:bodyPr/>
          <a:lstStyle/>
          <a:p>
            <a:r>
              <a:rPr lang="en-US" dirty="0"/>
              <a:t>Network Layer: 4-</a:t>
            </a:r>
            <a:fld id="{C4204591-24BD-A542-B9D5-F8D8A88D2FEE}" type="slidenum">
              <a:rPr lang="en-US" smtClean="0"/>
              <a:pPr/>
              <a:t>89</a:t>
            </a:fld>
            <a:endParaRPr lang="en-US" dirty="0"/>
          </a:p>
        </p:txBody>
      </p:sp>
      <p:sp>
        <p:nvSpPr>
          <p:cNvPr id="7" name="Rectangle 3">
            <a:extLst>
              <a:ext uri="{FF2B5EF4-FFF2-40B4-BE49-F238E27FC236}">
                <a16:creationId xmlns:a16="http://schemas.microsoft.com/office/drawing/2014/main" id="{8E4A0D75-A87E-3A47-8964-F0C38348E63C}"/>
              </a:ext>
            </a:extLst>
          </p:cNvPr>
          <p:cNvSpPr txBox="1">
            <a:spLocks noChangeArrowheads="1"/>
          </p:cNvSpPr>
          <p:nvPr/>
        </p:nvSpPr>
        <p:spPr>
          <a:xfrm>
            <a:off x="984900" y="5695721"/>
            <a:ext cx="9998917" cy="5508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95275" indent="-295275">
              <a:spcBef>
                <a:spcPts val="400"/>
              </a:spcBef>
              <a:defRPr/>
            </a:pPr>
            <a:r>
              <a:rPr lang="en-US" dirty="0"/>
              <a:t>when ICMP message arrives at source: record RTTs</a:t>
            </a:r>
          </a:p>
          <a:p>
            <a:pPr marL="523875" lvl="1" indent="-180975">
              <a:defRPr/>
            </a:pPr>
            <a:endParaRPr lang="en-US" dirty="0"/>
          </a:p>
        </p:txBody>
      </p:sp>
      <p:sp>
        <p:nvSpPr>
          <p:cNvPr id="8" name="Rectangle 4">
            <a:extLst>
              <a:ext uri="{FF2B5EF4-FFF2-40B4-BE49-F238E27FC236}">
                <a16:creationId xmlns:a16="http://schemas.microsoft.com/office/drawing/2014/main" id="{FC811031-3315-0942-A8F2-880E674477A5}"/>
              </a:ext>
            </a:extLst>
          </p:cNvPr>
          <p:cNvSpPr txBox="1">
            <a:spLocks noChangeArrowheads="1"/>
          </p:cNvSpPr>
          <p:nvPr/>
        </p:nvSpPr>
        <p:spPr>
          <a:xfrm>
            <a:off x="6911937" y="2213510"/>
            <a:ext cx="3810000" cy="200501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2575" indent="-282575">
              <a:defRPr/>
            </a:pPr>
            <a:endParaRPr lang="en-US" sz="2400" dirty="0"/>
          </a:p>
        </p:txBody>
      </p:sp>
      <p:sp>
        <p:nvSpPr>
          <p:cNvPr id="9" name="Rectangle 5">
            <a:extLst>
              <a:ext uri="{FF2B5EF4-FFF2-40B4-BE49-F238E27FC236}">
                <a16:creationId xmlns:a16="http://schemas.microsoft.com/office/drawing/2014/main" id="{F5215760-1BF7-FA4A-83A1-5E35AED77E49}"/>
              </a:ext>
            </a:extLst>
          </p:cNvPr>
          <p:cNvSpPr>
            <a:spLocks noChangeArrowheads="1"/>
          </p:cNvSpPr>
          <p:nvPr/>
        </p:nvSpPr>
        <p:spPr bwMode="auto">
          <a:xfrm>
            <a:off x="8095562" y="2730905"/>
            <a:ext cx="3810000" cy="256820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85000"/>
              </a:lnSpc>
              <a:spcBef>
                <a:spcPct val="20000"/>
              </a:spcBef>
              <a:buClr>
                <a:srgbClr val="000099"/>
              </a:buClr>
              <a:buSzPct val="65000"/>
              <a:buFont typeface="Wingdings" charset="0"/>
              <a:buNone/>
            </a:pPr>
            <a:r>
              <a:rPr lang="en-US" sz="2800" dirty="0">
                <a:solidFill>
                  <a:srgbClr val="000099"/>
                </a:solidFill>
              </a:rPr>
              <a:t>stopping criteria:</a:t>
            </a:r>
          </a:p>
          <a:p>
            <a:pPr marL="342900" indent="-342900">
              <a:lnSpc>
                <a:spcPct val="85000"/>
              </a:lnSpc>
              <a:spcBef>
                <a:spcPct val="20000"/>
              </a:spcBef>
              <a:buClr>
                <a:srgbClr val="000099"/>
              </a:buClr>
              <a:buSzPct val="100000"/>
              <a:buFont typeface="Wingdings" charset="2"/>
              <a:buChar char="§"/>
            </a:pPr>
            <a:r>
              <a:rPr lang="en-US" sz="2400" dirty="0"/>
              <a:t>UDP segment eventually arrives at destination host</a:t>
            </a:r>
          </a:p>
          <a:p>
            <a:pPr marL="342900" indent="-342900">
              <a:lnSpc>
                <a:spcPct val="85000"/>
              </a:lnSpc>
              <a:spcBef>
                <a:spcPct val="20000"/>
              </a:spcBef>
              <a:buClr>
                <a:srgbClr val="000099"/>
              </a:buClr>
              <a:buSzPct val="100000"/>
              <a:buFont typeface="Wingdings" charset="2"/>
              <a:buChar char="§"/>
            </a:pPr>
            <a:r>
              <a:rPr lang="en-US" sz="2400" dirty="0"/>
              <a:t>destination returns ICMP </a:t>
            </a:r>
            <a:r>
              <a:rPr lang="ja-JP" altLang="en-US" sz="2400"/>
              <a:t>“</a:t>
            </a:r>
            <a:r>
              <a:rPr lang="en-US" altLang="ja-JP" sz="2400" dirty="0"/>
              <a:t>port unreachable</a:t>
            </a:r>
            <a:r>
              <a:rPr lang="ja-JP" altLang="en-US" sz="2400"/>
              <a:t>”</a:t>
            </a:r>
            <a:r>
              <a:rPr lang="en-US" altLang="ja-JP" sz="2400" dirty="0"/>
              <a:t> message (type 3, code 3)</a:t>
            </a:r>
          </a:p>
          <a:p>
            <a:pPr marL="342900" indent="-342900">
              <a:lnSpc>
                <a:spcPct val="85000"/>
              </a:lnSpc>
              <a:spcBef>
                <a:spcPct val="20000"/>
              </a:spcBef>
              <a:buClr>
                <a:srgbClr val="000099"/>
              </a:buClr>
              <a:buSzPct val="100000"/>
              <a:buFont typeface="Wingdings" charset="2"/>
              <a:buChar char="§"/>
            </a:pPr>
            <a:r>
              <a:rPr lang="en-US" sz="2400" dirty="0"/>
              <a:t>source stops</a:t>
            </a:r>
          </a:p>
        </p:txBody>
      </p:sp>
      <p:sp>
        <p:nvSpPr>
          <p:cNvPr id="14" name="Line 113">
            <a:extLst>
              <a:ext uri="{FF2B5EF4-FFF2-40B4-BE49-F238E27FC236}">
                <a16:creationId xmlns:a16="http://schemas.microsoft.com/office/drawing/2014/main" id="{6AA7237F-648F-4346-B607-726E29410304}"/>
              </a:ext>
            </a:extLst>
          </p:cNvPr>
          <p:cNvSpPr>
            <a:spLocks noChangeShapeType="1"/>
          </p:cNvSpPr>
          <p:nvPr/>
        </p:nvSpPr>
        <p:spPr bwMode="auto">
          <a:xfrm flipH="1">
            <a:off x="5228168" y="1840545"/>
            <a:ext cx="620713" cy="1444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15" name="Line 260">
            <a:extLst>
              <a:ext uri="{FF2B5EF4-FFF2-40B4-BE49-F238E27FC236}">
                <a16:creationId xmlns:a16="http://schemas.microsoft.com/office/drawing/2014/main" id="{744B8E5D-9D96-0244-B652-88F64CE86864}"/>
              </a:ext>
            </a:extLst>
          </p:cNvPr>
          <p:cNvSpPr>
            <a:spLocks noChangeShapeType="1"/>
          </p:cNvSpPr>
          <p:nvPr/>
        </p:nvSpPr>
        <p:spPr bwMode="auto">
          <a:xfrm>
            <a:off x="6347356" y="1805620"/>
            <a:ext cx="485775" cy="20796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16" name="Line 261">
            <a:extLst>
              <a:ext uri="{FF2B5EF4-FFF2-40B4-BE49-F238E27FC236}">
                <a16:creationId xmlns:a16="http://schemas.microsoft.com/office/drawing/2014/main" id="{77482319-1FC4-4B47-96AD-F4C1CC872F67}"/>
              </a:ext>
            </a:extLst>
          </p:cNvPr>
          <p:cNvSpPr>
            <a:spLocks noChangeShapeType="1"/>
          </p:cNvSpPr>
          <p:nvPr/>
        </p:nvSpPr>
        <p:spPr bwMode="auto">
          <a:xfrm flipH="1">
            <a:off x="7285568" y="1751645"/>
            <a:ext cx="557213" cy="277813"/>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18" name="Line 292">
            <a:extLst>
              <a:ext uri="{FF2B5EF4-FFF2-40B4-BE49-F238E27FC236}">
                <a16:creationId xmlns:a16="http://schemas.microsoft.com/office/drawing/2014/main" id="{643CE68A-9EE2-E24E-B8B0-464EC443926F}"/>
              </a:ext>
            </a:extLst>
          </p:cNvPr>
          <p:cNvSpPr>
            <a:spLocks noChangeShapeType="1"/>
          </p:cNvSpPr>
          <p:nvPr/>
        </p:nvSpPr>
        <p:spPr bwMode="auto">
          <a:xfrm>
            <a:off x="5906031" y="1499233"/>
            <a:ext cx="228600" cy="3111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19" name="Line 294">
            <a:extLst>
              <a:ext uri="{FF2B5EF4-FFF2-40B4-BE49-F238E27FC236}">
                <a16:creationId xmlns:a16="http://schemas.microsoft.com/office/drawing/2014/main" id="{81BD4982-AB8A-154C-9D1A-9C5E9110BE6A}"/>
              </a:ext>
            </a:extLst>
          </p:cNvPr>
          <p:cNvSpPr>
            <a:spLocks noChangeShapeType="1"/>
          </p:cNvSpPr>
          <p:nvPr/>
        </p:nvSpPr>
        <p:spPr bwMode="auto">
          <a:xfrm flipH="1">
            <a:off x="4623331" y="2102483"/>
            <a:ext cx="349250" cy="15240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0" name="Line 295">
            <a:extLst>
              <a:ext uri="{FF2B5EF4-FFF2-40B4-BE49-F238E27FC236}">
                <a16:creationId xmlns:a16="http://schemas.microsoft.com/office/drawing/2014/main" id="{C89A6845-FCBD-B049-A189-B66175CF3488}"/>
              </a:ext>
            </a:extLst>
          </p:cNvPr>
          <p:cNvSpPr>
            <a:spLocks noChangeShapeType="1"/>
          </p:cNvSpPr>
          <p:nvPr/>
        </p:nvSpPr>
        <p:spPr bwMode="auto">
          <a:xfrm>
            <a:off x="4978931" y="1607183"/>
            <a:ext cx="6350" cy="26035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21" name="Text Box 300">
            <a:extLst>
              <a:ext uri="{FF2B5EF4-FFF2-40B4-BE49-F238E27FC236}">
                <a16:creationId xmlns:a16="http://schemas.microsoft.com/office/drawing/2014/main" id="{A4E12AE2-214D-FB46-BF30-02F5C0C7F42D}"/>
              </a:ext>
            </a:extLst>
          </p:cNvPr>
          <p:cNvSpPr txBox="1">
            <a:spLocks noChangeArrowheads="1"/>
          </p:cNvSpPr>
          <p:nvPr/>
        </p:nvSpPr>
        <p:spPr bwMode="auto">
          <a:xfrm>
            <a:off x="2624668" y="1464308"/>
            <a:ext cx="1073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solidFill>
                  <a:srgbClr val="CC0000"/>
                </a:solidFill>
              </a:rPr>
              <a:t>3 probes</a:t>
            </a:r>
          </a:p>
        </p:txBody>
      </p:sp>
      <p:sp>
        <p:nvSpPr>
          <p:cNvPr id="22" name="Text Box 302">
            <a:extLst>
              <a:ext uri="{FF2B5EF4-FFF2-40B4-BE49-F238E27FC236}">
                <a16:creationId xmlns:a16="http://schemas.microsoft.com/office/drawing/2014/main" id="{2B501928-2A30-7B4A-B187-4C933A34547B}"/>
              </a:ext>
            </a:extLst>
          </p:cNvPr>
          <p:cNvSpPr txBox="1">
            <a:spLocks noChangeArrowheads="1"/>
          </p:cNvSpPr>
          <p:nvPr/>
        </p:nvSpPr>
        <p:spPr bwMode="auto">
          <a:xfrm>
            <a:off x="3239031" y="2024695"/>
            <a:ext cx="1073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solidFill>
                  <a:srgbClr val="CC0000"/>
                </a:solidFill>
              </a:rPr>
              <a:t>3 probes</a:t>
            </a:r>
          </a:p>
        </p:txBody>
      </p:sp>
      <p:sp>
        <p:nvSpPr>
          <p:cNvPr id="23" name="Text Box 304">
            <a:extLst>
              <a:ext uri="{FF2B5EF4-FFF2-40B4-BE49-F238E27FC236}">
                <a16:creationId xmlns:a16="http://schemas.microsoft.com/office/drawing/2014/main" id="{3FC6D86A-60EA-094C-8309-F54FFECF738C}"/>
              </a:ext>
            </a:extLst>
          </p:cNvPr>
          <p:cNvSpPr txBox="1">
            <a:spLocks noChangeArrowheads="1"/>
          </p:cNvSpPr>
          <p:nvPr/>
        </p:nvSpPr>
        <p:spPr bwMode="auto">
          <a:xfrm>
            <a:off x="4262968" y="1438908"/>
            <a:ext cx="1073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800" dirty="0">
                <a:solidFill>
                  <a:srgbClr val="CC0000"/>
                </a:solidFill>
              </a:rPr>
              <a:t>3 probes</a:t>
            </a:r>
          </a:p>
        </p:txBody>
      </p:sp>
      <p:grpSp>
        <p:nvGrpSpPr>
          <p:cNvPr id="24" name="Group 21">
            <a:extLst>
              <a:ext uri="{FF2B5EF4-FFF2-40B4-BE49-F238E27FC236}">
                <a16:creationId xmlns:a16="http://schemas.microsoft.com/office/drawing/2014/main" id="{D74A4262-78EB-B642-AB4F-774FDB1D17EC}"/>
              </a:ext>
            </a:extLst>
          </p:cNvPr>
          <p:cNvGrpSpPr>
            <a:grpSpLocks/>
          </p:cNvGrpSpPr>
          <p:nvPr/>
        </p:nvGrpSpPr>
        <p:grpSpPr bwMode="auto">
          <a:xfrm>
            <a:off x="1754718" y="1400808"/>
            <a:ext cx="820738" cy="688975"/>
            <a:chOff x="-44" y="1473"/>
            <a:chExt cx="981" cy="1105"/>
          </a:xfrm>
        </p:grpSpPr>
        <p:pic>
          <p:nvPicPr>
            <p:cNvPr id="25" name="Picture 22" descr="desktop_computer_stylized_medium">
              <a:extLst>
                <a:ext uri="{FF2B5EF4-FFF2-40B4-BE49-F238E27FC236}">
                  <a16:creationId xmlns:a16="http://schemas.microsoft.com/office/drawing/2014/main" id="{55ABCD17-9EE5-D343-A594-6F0FF05DBDE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Freeform 23">
              <a:extLst>
                <a:ext uri="{FF2B5EF4-FFF2-40B4-BE49-F238E27FC236}">
                  <a16:creationId xmlns:a16="http://schemas.microsoft.com/office/drawing/2014/main" id="{96A2D126-FB58-5147-86C4-11A4B90D4A9E}"/>
                </a:ext>
              </a:extLst>
            </p:cNvPr>
            <p:cNvSpPr>
              <a:spLocks/>
            </p:cNvSpPr>
            <p:nvPr/>
          </p:nvSpPr>
          <p:spPr bwMode="auto">
            <a:xfrm flipH="1">
              <a:off x="374" y="1579"/>
              <a:ext cx="477" cy="506"/>
            </a:xfrm>
            <a:custGeom>
              <a:avLst/>
              <a:gdLst>
                <a:gd name="T0" fmla="*/ 0 w 356"/>
                <a:gd name="T1" fmla="*/ 0 h 368"/>
                <a:gd name="T2" fmla="*/ 4176 w 356"/>
                <a:gd name="T3" fmla="*/ 248 h 368"/>
                <a:gd name="T4" fmla="*/ 4954 w 356"/>
                <a:gd name="T5" fmla="*/ 5173 h 368"/>
                <a:gd name="T6" fmla="*/ 1092 w 356"/>
                <a:gd name="T7" fmla="*/ 6469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lstStyle/>
            <a:p>
              <a:endParaRPr lang="en-US" dirty="0"/>
            </a:p>
          </p:txBody>
        </p:sp>
      </p:grpSp>
      <p:grpSp>
        <p:nvGrpSpPr>
          <p:cNvPr id="27" name="Group 24">
            <a:extLst>
              <a:ext uri="{FF2B5EF4-FFF2-40B4-BE49-F238E27FC236}">
                <a16:creationId xmlns:a16="http://schemas.microsoft.com/office/drawing/2014/main" id="{D8B33579-02B9-AD43-B8C1-2B8FD0FD38F6}"/>
              </a:ext>
            </a:extLst>
          </p:cNvPr>
          <p:cNvGrpSpPr>
            <a:grpSpLocks/>
          </p:cNvGrpSpPr>
          <p:nvPr/>
        </p:nvGrpSpPr>
        <p:grpSpPr bwMode="auto">
          <a:xfrm flipH="1">
            <a:off x="7803093" y="1438908"/>
            <a:ext cx="754063" cy="669925"/>
            <a:chOff x="-44" y="1473"/>
            <a:chExt cx="981" cy="1105"/>
          </a:xfrm>
        </p:grpSpPr>
        <p:pic>
          <p:nvPicPr>
            <p:cNvPr id="28" name="Picture 25" descr="desktop_computer_stylized_medium">
              <a:extLst>
                <a:ext uri="{FF2B5EF4-FFF2-40B4-BE49-F238E27FC236}">
                  <a16:creationId xmlns:a16="http://schemas.microsoft.com/office/drawing/2014/main" id="{7DA2A0EF-0067-1746-8025-EF24977946D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 name="Freeform 26">
              <a:extLst>
                <a:ext uri="{FF2B5EF4-FFF2-40B4-BE49-F238E27FC236}">
                  <a16:creationId xmlns:a16="http://schemas.microsoft.com/office/drawing/2014/main" id="{C271C74D-4191-B540-9745-1D7B1BB1AAE7}"/>
                </a:ext>
              </a:extLst>
            </p:cNvPr>
            <p:cNvSpPr>
              <a:spLocks/>
            </p:cNvSpPr>
            <p:nvPr/>
          </p:nvSpPr>
          <p:spPr bwMode="auto">
            <a:xfrm flipH="1">
              <a:off x="374" y="1579"/>
              <a:ext cx="477" cy="506"/>
            </a:xfrm>
            <a:custGeom>
              <a:avLst/>
              <a:gdLst>
                <a:gd name="T0" fmla="*/ 0 w 356"/>
                <a:gd name="T1" fmla="*/ 0 h 368"/>
                <a:gd name="T2" fmla="*/ 4176 w 356"/>
                <a:gd name="T3" fmla="*/ 248 h 368"/>
                <a:gd name="T4" fmla="*/ 4954 w 356"/>
                <a:gd name="T5" fmla="*/ 5173 h 368"/>
                <a:gd name="T6" fmla="*/ 1092 w 356"/>
                <a:gd name="T7" fmla="*/ 6469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lstStyle/>
            <a:p>
              <a:endParaRPr lang="en-US" dirty="0"/>
            </a:p>
          </p:txBody>
        </p:sp>
      </p:grpSp>
      <p:sp>
        <p:nvSpPr>
          <p:cNvPr id="76" name="Freeform 299">
            <a:extLst>
              <a:ext uri="{FF2B5EF4-FFF2-40B4-BE49-F238E27FC236}">
                <a16:creationId xmlns:a16="http://schemas.microsoft.com/office/drawing/2014/main" id="{0A303470-07E1-144B-9043-7ADCFA521050}"/>
              </a:ext>
            </a:extLst>
          </p:cNvPr>
          <p:cNvSpPr>
            <a:spLocks/>
          </p:cNvSpPr>
          <p:nvPr/>
        </p:nvSpPr>
        <p:spPr bwMode="auto">
          <a:xfrm>
            <a:off x="2526243" y="1721483"/>
            <a:ext cx="419100" cy="419100"/>
          </a:xfrm>
          <a:custGeom>
            <a:avLst/>
            <a:gdLst>
              <a:gd name="T0" fmla="*/ 2147483647 w 264"/>
              <a:gd name="T1" fmla="*/ 0 h 264"/>
              <a:gd name="T2" fmla="*/ 2147483647 w 264"/>
              <a:gd name="T3" fmla="*/ 2147483647 h 264"/>
              <a:gd name="T4" fmla="*/ 0 w 264"/>
              <a:gd name="T5" fmla="*/ 2147483647 h 264"/>
              <a:gd name="T6" fmla="*/ 0 60000 65536"/>
              <a:gd name="T7" fmla="*/ 0 60000 65536"/>
              <a:gd name="T8" fmla="*/ 0 60000 65536"/>
              <a:gd name="T9" fmla="*/ 0 w 264"/>
              <a:gd name="T10" fmla="*/ 0 h 264"/>
              <a:gd name="T11" fmla="*/ 264 w 264"/>
              <a:gd name="T12" fmla="*/ 264 h 264"/>
            </a:gdLst>
            <a:ahLst/>
            <a:cxnLst>
              <a:cxn ang="T6">
                <a:pos x="T0" y="T1"/>
              </a:cxn>
              <a:cxn ang="T7">
                <a:pos x="T2" y="T3"/>
              </a:cxn>
              <a:cxn ang="T8">
                <a:pos x="T4" y="T5"/>
              </a:cxn>
            </a:cxnLst>
            <a:rect l="T9" t="T10" r="T11" b="T12"/>
            <a:pathLst>
              <a:path w="264" h="264">
                <a:moveTo>
                  <a:pt x="60" y="0"/>
                </a:moveTo>
                <a:cubicBezTo>
                  <a:pt x="86" y="31"/>
                  <a:pt x="264" y="176"/>
                  <a:pt x="228" y="220"/>
                </a:cubicBezTo>
                <a:cubicBezTo>
                  <a:pt x="192" y="264"/>
                  <a:pt x="60" y="109"/>
                  <a:pt x="0" y="88"/>
                </a:cubicBezTo>
              </a:path>
            </a:pathLst>
          </a:custGeom>
          <a:noFill/>
          <a:ln w="28575">
            <a:solidFill>
              <a:srgbClr val="CC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dirty="0"/>
          </a:p>
        </p:txBody>
      </p:sp>
      <p:sp>
        <p:nvSpPr>
          <p:cNvPr id="77" name="Freeform 301">
            <a:extLst>
              <a:ext uri="{FF2B5EF4-FFF2-40B4-BE49-F238E27FC236}">
                <a16:creationId xmlns:a16="http://schemas.microsoft.com/office/drawing/2014/main" id="{A6CEBADE-DAE8-C144-9DDF-8892F13C3B24}"/>
              </a:ext>
            </a:extLst>
          </p:cNvPr>
          <p:cNvSpPr>
            <a:spLocks/>
          </p:cNvSpPr>
          <p:nvPr/>
        </p:nvSpPr>
        <p:spPr bwMode="auto">
          <a:xfrm>
            <a:off x="2519893" y="1635758"/>
            <a:ext cx="1346200" cy="474662"/>
          </a:xfrm>
          <a:custGeom>
            <a:avLst/>
            <a:gdLst>
              <a:gd name="T0" fmla="*/ 2147483647 w 848"/>
              <a:gd name="T1" fmla="*/ 2147483647 h 299"/>
              <a:gd name="T2" fmla="*/ 2147483647 w 848"/>
              <a:gd name="T3" fmla="*/ 2147483647 h 299"/>
              <a:gd name="T4" fmla="*/ 2147483647 w 848"/>
              <a:gd name="T5" fmla="*/ 2147483647 h 299"/>
              <a:gd name="T6" fmla="*/ 2147483647 w 848"/>
              <a:gd name="T7" fmla="*/ 2147483647 h 299"/>
              <a:gd name="T8" fmla="*/ 0 w 848"/>
              <a:gd name="T9" fmla="*/ 2147483647 h 299"/>
              <a:gd name="T10" fmla="*/ 0 60000 65536"/>
              <a:gd name="T11" fmla="*/ 0 60000 65536"/>
              <a:gd name="T12" fmla="*/ 0 60000 65536"/>
              <a:gd name="T13" fmla="*/ 0 60000 65536"/>
              <a:gd name="T14" fmla="*/ 0 60000 65536"/>
              <a:gd name="T15" fmla="*/ 0 w 848"/>
              <a:gd name="T16" fmla="*/ 0 h 299"/>
              <a:gd name="T17" fmla="*/ 848 w 848"/>
              <a:gd name="T18" fmla="*/ 299 h 299"/>
            </a:gdLst>
            <a:ahLst/>
            <a:cxnLst>
              <a:cxn ang="T10">
                <a:pos x="T0" y="T1"/>
              </a:cxn>
              <a:cxn ang="T11">
                <a:pos x="T2" y="T3"/>
              </a:cxn>
              <a:cxn ang="T12">
                <a:pos x="T4" y="T5"/>
              </a:cxn>
              <a:cxn ang="T13">
                <a:pos x="T6" y="T7"/>
              </a:cxn>
              <a:cxn ang="T14">
                <a:pos x="T8" y="T9"/>
              </a:cxn>
            </a:cxnLst>
            <a:rect l="T15" t="T16" r="T17" b="T18"/>
            <a:pathLst>
              <a:path w="848" h="299">
                <a:moveTo>
                  <a:pt x="76" y="76"/>
                </a:moveTo>
                <a:cubicBezTo>
                  <a:pt x="137" y="57"/>
                  <a:pt x="200" y="216"/>
                  <a:pt x="324" y="216"/>
                </a:cubicBezTo>
                <a:cubicBezTo>
                  <a:pt x="448" y="216"/>
                  <a:pt x="792" y="0"/>
                  <a:pt x="820" y="76"/>
                </a:cubicBezTo>
                <a:cubicBezTo>
                  <a:pt x="848" y="152"/>
                  <a:pt x="469" y="245"/>
                  <a:pt x="340" y="296"/>
                </a:cubicBezTo>
                <a:cubicBezTo>
                  <a:pt x="203" y="299"/>
                  <a:pt x="62" y="78"/>
                  <a:pt x="0" y="96"/>
                </a:cubicBezTo>
              </a:path>
            </a:pathLst>
          </a:custGeom>
          <a:noFill/>
          <a:ln w="28575">
            <a:solidFill>
              <a:srgbClr val="CC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dirty="0"/>
          </a:p>
        </p:txBody>
      </p:sp>
      <p:sp>
        <p:nvSpPr>
          <p:cNvPr id="78" name="Rectangle 3">
            <a:extLst>
              <a:ext uri="{FF2B5EF4-FFF2-40B4-BE49-F238E27FC236}">
                <a16:creationId xmlns:a16="http://schemas.microsoft.com/office/drawing/2014/main" id="{86ABF170-63AE-784F-965E-87238AB122D3}"/>
              </a:ext>
            </a:extLst>
          </p:cNvPr>
          <p:cNvSpPr txBox="1">
            <a:spLocks noChangeArrowheads="1"/>
          </p:cNvSpPr>
          <p:nvPr/>
        </p:nvSpPr>
        <p:spPr>
          <a:xfrm>
            <a:off x="938996" y="2521027"/>
            <a:ext cx="6396401" cy="324079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2575" indent="-282575">
              <a:defRPr/>
            </a:pPr>
            <a:r>
              <a:rPr lang="en-US" dirty="0"/>
              <a:t>source sends sets of UDP segments to destination</a:t>
            </a:r>
          </a:p>
          <a:p>
            <a:pPr marL="565150" lvl="1" indent="-222250">
              <a:defRPr/>
            </a:pPr>
            <a:r>
              <a:rPr lang="en-US" dirty="0"/>
              <a:t>1</a:t>
            </a:r>
            <a:r>
              <a:rPr lang="en-US" baseline="30000" dirty="0"/>
              <a:t>st</a:t>
            </a:r>
            <a:r>
              <a:rPr lang="en-US" dirty="0"/>
              <a:t>  set has TTL =1, 2</a:t>
            </a:r>
            <a:r>
              <a:rPr lang="en-US" baseline="30000" dirty="0"/>
              <a:t>nd</a:t>
            </a:r>
            <a:r>
              <a:rPr lang="en-US" dirty="0"/>
              <a:t>  set has TTL=2, etc.</a:t>
            </a:r>
          </a:p>
          <a:p>
            <a:pPr marL="282575" indent="-282575">
              <a:defRPr/>
            </a:pPr>
            <a:r>
              <a:rPr lang="en-US" dirty="0"/>
              <a:t>datagram in </a:t>
            </a:r>
            <a:r>
              <a:rPr lang="en-US" i="1" dirty="0"/>
              <a:t>n</a:t>
            </a:r>
            <a:r>
              <a:rPr lang="en-US" dirty="0"/>
              <a:t>th set arrives to nth router:</a:t>
            </a:r>
          </a:p>
          <a:p>
            <a:pPr marL="523875" lvl="1" indent="-180975">
              <a:defRPr/>
            </a:pPr>
            <a:r>
              <a:rPr lang="en-US" dirty="0"/>
              <a:t>router discards datagram and sends source ICMP message (type 11, code 0)</a:t>
            </a:r>
          </a:p>
          <a:p>
            <a:pPr marL="523875" lvl="1" indent="-180975">
              <a:defRPr/>
            </a:pPr>
            <a:r>
              <a:rPr lang="en-US" dirty="0"/>
              <a:t>ICMP message possibly includes name of router &amp; IP address</a:t>
            </a:r>
          </a:p>
          <a:p>
            <a:pPr marL="523875" lvl="1" indent="-180975">
              <a:defRPr/>
            </a:pPr>
            <a:endParaRPr lang="en-US" dirty="0"/>
          </a:p>
        </p:txBody>
      </p:sp>
      <p:grpSp>
        <p:nvGrpSpPr>
          <p:cNvPr id="79" name="Group 78">
            <a:extLst>
              <a:ext uri="{FF2B5EF4-FFF2-40B4-BE49-F238E27FC236}">
                <a16:creationId xmlns:a16="http://schemas.microsoft.com/office/drawing/2014/main" id="{7809EF1D-FCE1-C04E-A44A-D719D1B04BFF}"/>
              </a:ext>
            </a:extLst>
          </p:cNvPr>
          <p:cNvGrpSpPr/>
          <p:nvPr/>
        </p:nvGrpSpPr>
        <p:grpSpPr>
          <a:xfrm>
            <a:off x="6775374" y="1828801"/>
            <a:ext cx="649995" cy="330505"/>
            <a:chOff x="7493876" y="2774731"/>
            <a:chExt cx="1481958" cy="894622"/>
          </a:xfrm>
        </p:grpSpPr>
        <p:sp>
          <p:nvSpPr>
            <p:cNvPr id="80" name="Freeform 79">
              <a:extLst>
                <a:ext uri="{FF2B5EF4-FFF2-40B4-BE49-F238E27FC236}">
                  <a16:creationId xmlns:a16="http://schemas.microsoft.com/office/drawing/2014/main" id="{B0E05895-B00F-E243-B257-39ECF185C4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1" name="Oval 80">
              <a:extLst>
                <a:ext uri="{FF2B5EF4-FFF2-40B4-BE49-F238E27FC236}">
                  <a16:creationId xmlns:a16="http://schemas.microsoft.com/office/drawing/2014/main" id="{9AD02441-9BB9-334C-8E42-B3A82A1E37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2" name="Group 81">
              <a:extLst>
                <a:ext uri="{FF2B5EF4-FFF2-40B4-BE49-F238E27FC236}">
                  <a16:creationId xmlns:a16="http://schemas.microsoft.com/office/drawing/2014/main" id="{766526EB-EB3E-424B-B843-FC27B333E91F}"/>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597E61E0-655B-2B4E-BBB5-8F09F6A73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4" name="Freeform 83">
                <a:extLst>
                  <a:ext uri="{FF2B5EF4-FFF2-40B4-BE49-F238E27FC236}">
                    <a16:creationId xmlns:a16="http://schemas.microsoft.com/office/drawing/2014/main" id="{97D4045B-365E-1C4B-B89C-895F103F8C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289722AD-9577-D241-83B8-D7CA27439D2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 name="Freeform 85">
                <a:extLst>
                  <a:ext uri="{FF2B5EF4-FFF2-40B4-BE49-F238E27FC236}">
                    <a16:creationId xmlns:a16="http://schemas.microsoft.com/office/drawing/2014/main" id="{AE58B9C1-746D-EE47-909C-568D25CAAD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7" name="Group 86">
            <a:extLst>
              <a:ext uri="{FF2B5EF4-FFF2-40B4-BE49-F238E27FC236}">
                <a16:creationId xmlns:a16="http://schemas.microsoft.com/office/drawing/2014/main" id="{53A25456-859E-194F-8A01-129A16321B59}"/>
              </a:ext>
            </a:extLst>
          </p:cNvPr>
          <p:cNvGrpSpPr/>
          <p:nvPr/>
        </p:nvGrpSpPr>
        <p:grpSpPr>
          <a:xfrm>
            <a:off x="5748969" y="1683745"/>
            <a:ext cx="649995" cy="330505"/>
            <a:chOff x="7493876" y="2774731"/>
            <a:chExt cx="1481958" cy="894622"/>
          </a:xfrm>
        </p:grpSpPr>
        <p:sp>
          <p:nvSpPr>
            <p:cNvPr id="88" name="Freeform 87">
              <a:extLst>
                <a:ext uri="{FF2B5EF4-FFF2-40B4-BE49-F238E27FC236}">
                  <a16:creationId xmlns:a16="http://schemas.microsoft.com/office/drawing/2014/main" id="{35349B4C-4224-4143-81BE-502CDD0AC4F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9" name="Oval 88">
              <a:extLst>
                <a:ext uri="{FF2B5EF4-FFF2-40B4-BE49-F238E27FC236}">
                  <a16:creationId xmlns:a16="http://schemas.microsoft.com/office/drawing/2014/main" id="{1CD1AD51-62A8-7247-A11A-31F7A6ECD9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0" name="Group 89">
              <a:extLst>
                <a:ext uri="{FF2B5EF4-FFF2-40B4-BE49-F238E27FC236}">
                  <a16:creationId xmlns:a16="http://schemas.microsoft.com/office/drawing/2014/main" id="{4284C1C3-1A3F-6E40-9AC5-D861BDF7ADC5}"/>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AE3D44B-6096-834A-B79D-856409400D5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Freeform 91">
                <a:extLst>
                  <a:ext uri="{FF2B5EF4-FFF2-40B4-BE49-F238E27FC236}">
                    <a16:creationId xmlns:a16="http://schemas.microsoft.com/office/drawing/2014/main" id="{D49FE2A6-7505-FE4B-910D-6B90585D998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F0FFCCCF-F339-A949-B73C-8AC3CF5856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D8D639F3-1A24-E741-B2C9-1DA7E2332E2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CAA9E0A8-71B5-B74B-A6BF-19704732A56E}"/>
              </a:ext>
            </a:extLst>
          </p:cNvPr>
          <p:cNvGrpSpPr/>
          <p:nvPr/>
        </p:nvGrpSpPr>
        <p:grpSpPr>
          <a:xfrm>
            <a:off x="4623412" y="1847161"/>
            <a:ext cx="649995" cy="330505"/>
            <a:chOff x="7493876" y="2774731"/>
            <a:chExt cx="1481958" cy="894622"/>
          </a:xfrm>
        </p:grpSpPr>
        <p:sp>
          <p:nvSpPr>
            <p:cNvPr id="96" name="Freeform 95">
              <a:extLst>
                <a:ext uri="{FF2B5EF4-FFF2-40B4-BE49-F238E27FC236}">
                  <a16:creationId xmlns:a16="http://schemas.microsoft.com/office/drawing/2014/main" id="{5D3DCA5C-54B0-8547-9024-DAEB329BD0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FA9F0CC-BBDD-B549-88C1-0A57D00AAFA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ADD9367E-174E-EF41-8C49-1F86E80F3AD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869EC998-0625-9943-9C8D-56B8EAC53C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D0DA9B10-5917-FF40-9BEA-65D8BB74E3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288CD489-7393-2241-A37C-F185FE43751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AB4FD59C-D4B2-9D44-A7A1-304C914D24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Freeform 303">
            <a:extLst>
              <a:ext uri="{FF2B5EF4-FFF2-40B4-BE49-F238E27FC236}">
                <a16:creationId xmlns:a16="http://schemas.microsoft.com/office/drawing/2014/main" id="{88F136AC-D997-3246-8D9E-2A9DCE44B3CE}"/>
              </a:ext>
            </a:extLst>
          </p:cNvPr>
          <p:cNvSpPr>
            <a:spLocks/>
          </p:cNvSpPr>
          <p:nvPr/>
        </p:nvSpPr>
        <p:spPr bwMode="auto">
          <a:xfrm>
            <a:off x="2494493" y="1684970"/>
            <a:ext cx="2247900" cy="403225"/>
          </a:xfrm>
          <a:custGeom>
            <a:avLst/>
            <a:gdLst>
              <a:gd name="T0" fmla="*/ 2147483647 w 1416"/>
              <a:gd name="T1" fmla="*/ 2147483647 h 254"/>
              <a:gd name="T2" fmla="*/ 2147483647 w 1416"/>
              <a:gd name="T3" fmla="*/ 2147483647 h 254"/>
              <a:gd name="T4" fmla="*/ 2147483647 w 1416"/>
              <a:gd name="T5" fmla="*/ 2147483647 h 254"/>
              <a:gd name="T6" fmla="*/ 2147483647 w 1416"/>
              <a:gd name="T7" fmla="*/ 2147483647 h 254"/>
              <a:gd name="T8" fmla="*/ 2147483647 w 1416"/>
              <a:gd name="T9" fmla="*/ 2147483647 h 254"/>
              <a:gd name="T10" fmla="*/ 2147483647 w 1416"/>
              <a:gd name="T11" fmla="*/ 2147483647 h 254"/>
              <a:gd name="T12" fmla="*/ 0 w 1416"/>
              <a:gd name="T13" fmla="*/ 2147483647 h 254"/>
              <a:gd name="T14" fmla="*/ 0 60000 65536"/>
              <a:gd name="T15" fmla="*/ 0 60000 65536"/>
              <a:gd name="T16" fmla="*/ 0 60000 65536"/>
              <a:gd name="T17" fmla="*/ 0 60000 65536"/>
              <a:gd name="T18" fmla="*/ 0 60000 65536"/>
              <a:gd name="T19" fmla="*/ 0 60000 65536"/>
              <a:gd name="T20" fmla="*/ 0 60000 65536"/>
              <a:gd name="T21" fmla="*/ 0 w 1416"/>
              <a:gd name="T22" fmla="*/ 0 h 254"/>
              <a:gd name="T23" fmla="*/ 1416 w 1416"/>
              <a:gd name="T24" fmla="*/ 254 h 2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6" h="254">
                <a:moveTo>
                  <a:pt x="76" y="30"/>
                </a:moveTo>
                <a:cubicBezTo>
                  <a:pt x="137" y="11"/>
                  <a:pt x="200" y="170"/>
                  <a:pt x="324" y="170"/>
                </a:cubicBezTo>
                <a:cubicBezTo>
                  <a:pt x="461" y="165"/>
                  <a:pt x="717" y="0"/>
                  <a:pt x="896" y="2"/>
                </a:cubicBezTo>
                <a:cubicBezTo>
                  <a:pt x="1075" y="4"/>
                  <a:pt x="1416" y="122"/>
                  <a:pt x="1400" y="182"/>
                </a:cubicBezTo>
                <a:cubicBezTo>
                  <a:pt x="1384" y="242"/>
                  <a:pt x="1073" y="63"/>
                  <a:pt x="896" y="74"/>
                </a:cubicBezTo>
                <a:cubicBezTo>
                  <a:pt x="719" y="85"/>
                  <a:pt x="489" y="254"/>
                  <a:pt x="340" y="250"/>
                </a:cubicBezTo>
                <a:cubicBezTo>
                  <a:pt x="191" y="246"/>
                  <a:pt x="62" y="32"/>
                  <a:pt x="0" y="50"/>
                </a:cubicBezTo>
              </a:path>
            </a:pathLst>
          </a:custGeom>
          <a:noFill/>
          <a:ln w="28575">
            <a:solidFill>
              <a:srgbClr val="CC0000"/>
            </a:solidFill>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en-US" dirty="0"/>
          </a:p>
        </p:txBody>
      </p:sp>
    </p:spTree>
    <p:extLst>
      <p:ext uri="{BB962C8B-B14F-4D97-AF65-F5344CB8AC3E}">
        <p14:creationId xmlns:p14="http://schemas.microsoft.com/office/powerpoint/2010/main" val="1705602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8">
                                            <p:txEl>
                                              <p:pRg st="0" end="0"/>
                                            </p:txEl>
                                          </p:spTgt>
                                        </p:tgtEl>
                                        <p:attrNameLst>
                                          <p:attrName>style.visibility</p:attrName>
                                        </p:attrNameLst>
                                      </p:cBhvr>
                                      <p:to>
                                        <p:strVal val="visible"/>
                                      </p:to>
                                    </p:set>
                                    <p:animEffect transition="in" filter="dissolve">
                                      <p:cBhvr>
                                        <p:cTn id="7" dur="500"/>
                                        <p:tgtEl>
                                          <p:spTgt spid="7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8">
                                            <p:txEl>
                                              <p:pRg st="1" end="1"/>
                                            </p:txEl>
                                          </p:spTgt>
                                        </p:tgtEl>
                                        <p:attrNameLst>
                                          <p:attrName>style.visibility</p:attrName>
                                        </p:attrNameLst>
                                      </p:cBhvr>
                                      <p:to>
                                        <p:strVal val="visible"/>
                                      </p:to>
                                    </p:set>
                                    <p:animEffect transition="in" filter="dissolve">
                                      <p:cBhvr>
                                        <p:cTn id="10" dur="500"/>
                                        <p:tgtEl>
                                          <p:spTgt spid="78">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8">
                                            <p:txEl>
                                              <p:pRg st="2" end="2"/>
                                            </p:txEl>
                                          </p:spTgt>
                                        </p:tgtEl>
                                        <p:attrNameLst>
                                          <p:attrName>style.visibility</p:attrName>
                                        </p:attrNameLst>
                                      </p:cBhvr>
                                      <p:to>
                                        <p:strVal val="visible"/>
                                      </p:to>
                                    </p:set>
                                    <p:animEffect transition="in" filter="dissolve">
                                      <p:cBhvr>
                                        <p:cTn id="15" dur="500"/>
                                        <p:tgtEl>
                                          <p:spTgt spid="7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8">
                                            <p:txEl>
                                              <p:pRg st="3" end="3"/>
                                            </p:txEl>
                                          </p:spTgt>
                                        </p:tgtEl>
                                        <p:attrNameLst>
                                          <p:attrName>style.visibility</p:attrName>
                                        </p:attrNameLst>
                                      </p:cBhvr>
                                      <p:to>
                                        <p:strVal val="visible"/>
                                      </p:to>
                                    </p:set>
                                    <p:animEffect transition="in" filter="dissolve">
                                      <p:cBhvr>
                                        <p:cTn id="18" dur="500"/>
                                        <p:tgtEl>
                                          <p:spTgt spid="7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78">
                                            <p:txEl>
                                              <p:pRg st="4" end="4"/>
                                            </p:txEl>
                                          </p:spTgt>
                                        </p:tgtEl>
                                        <p:attrNameLst>
                                          <p:attrName>style.visibility</p:attrName>
                                        </p:attrNameLst>
                                      </p:cBhvr>
                                      <p:to>
                                        <p:strVal val="visible"/>
                                      </p:to>
                                    </p:set>
                                    <p:animEffect transition="in" filter="dissolve">
                                      <p:cBhvr>
                                        <p:cTn id="21" dur="500"/>
                                        <p:tgtEl>
                                          <p:spTgt spid="78">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6"/>
                                        </p:tgtEl>
                                        <p:attrNameLst>
                                          <p:attrName>style.visibility</p:attrName>
                                        </p:attrNameLst>
                                      </p:cBhvr>
                                      <p:to>
                                        <p:strVal val="visible"/>
                                      </p:to>
                                    </p:set>
                                  </p:childTnLst>
                                  <p:subTnLst>
                                    <p:set>
                                      <p:cBhvr override="childStyle">
                                        <p:cTn dur="1" fill="hold" display="0" masterRel="nextClick" afterEffect="1"/>
                                        <p:tgtEl>
                                          <p:spTgt spid="76"/>
                                        </p:tgtEl>
                                        <p:attrNameLst>
                                          <p:attrName>style.visibility</p:attrName>
                                        </p:attrNameLst>
                                      </p:cBhvr>
                                      <p:to>
                                        <p:strVal val="hidden"/>
                                      </p:to>
                                    </p:set>
                                  </p:sub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subTnLst>
                                    <p:set>
                                      <p:cBhvr override="childStyle">
                                        <p:cTn dur="1" fill="hold" display="0" masterRel="nextClick" afterEffect="1"/>
                                        <p:tgtEl>
                                          <p:spTgt spid="21"/>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77"/>
                                        </p:tgtEl>
                                        <p:attrNameLst>
                                          <p:attrName>style.visibility</p:attrName>
                                        </p:attrNameLst>
                                      </p:cBhvr>
                                      <p:to>
                                        <p:strVal val="visible"/>
                                      </p:to>
                                    </p:set>
                                  </p:childTnLst>
                                  <p:subTnLst>
                                    <p:set>
                                      <p:cBhvr override="childStyle">
                                        <p:cTn dur="1" fill="hold" display="0" masterRel="nextClick" afterEffect="1"/>
                                        <p:tgtEl>
                                          <p:spTgt spid="77"/>
                                        </p:tgtEl>
                                        <p:attrNameLst>
                                          <p:attrName>style.visibility</p:attrName>
                                        </p:attrNameLst>
                                      </p:cBhvr>
                                      <p:to>
                                        <p:strVal val="hidden"/>
                                      </p:to>
                                    </p:set>
                                  </p:sub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subTnLst>
                                    <p:set>
                                      <p:cBhvr override="childStyle">
                                        <p:cTn dur="1" fill="hold" display="0" masterRel="nextClick" afterEffect="1"/>
                                        <p:tgtEl>
                                          <p:spTgt spid="22"/>
                                        </p:tgtEl>
                                        <p:attrNameLst>
                                          <p:attrName>style.visibility</p:attrName>
                                        </p:attrNameLst>
                                      </p:cBhvr>
                                      <p:to>
                                        <p:strVal val="hidden"/>
                                      </p:to>
                                    </p:set>
                                  </p:sub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7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dissolve">
                                      <p:cBhvr>
                                        <p:cTn id="4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21" grpId="0"/>
      <p:bldP spid="22" grpId="0"/>
      <p:bldP spid="23" grpId="0"/>
      <p:bldP spid="76" grpId="0" animBg="1"/>
      <p:bldP spid="77" grpId="0" animBg="1"/>
      <p:bldP spid="7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5B27BFF1-5DCE-D642-8EFE-FACB1C97EEE0}"/>
              </a:ext>
            </a:extLst>
          </p:cNvPr>
          <p:cNvSpPr>
            <a:spLocks noGrp="1"/>
          </p:cNvSpPr>
          <p:nvPr>
            <p:ph type="title"/>
          </p:nvPr>
        </p:nvSpPr>
        <p:spPr>
          <a:xfrm>
            <a:off x="838200" y="348585"/>
            <a:ext cx="6860458" cy="894622"/>
          </a:xfrm>
        </p:spPr>
        <p:txBody>
          <a:bodyPr/>
          <a:lstStyle/>
          <a:p>
            <a:r>
              <a:rPr lang="en-US" dirty="0"/>
              <a:t>Graph abstraction: link costs</a:t>
            </a:r>
          </a:p>
        </p:txBody>
      </p:sp>
      <p:sp>
        <p:nvSpPr>
          <p:cNvPr id="546" name="Slide Number Placeholder 4">
            <a:extLst>
              <a:ext uri="{FF2B5EF4-FFF2-40B4-BE49-F238E27FC236}">
                <a16:creationId xmlns:a16="http://schemas.microsoft.com/office/drawing/2014/main" id="{5DC8F37A-7230-5148-88D9-265AE5AD394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Network Layer: 5-</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611" name="Group 2">
            <a:extLst>
              <a:ext uri="{FF2B5EF4-FFF2-40B4-BE49-F238E27FC236}">
                <a16:creationId xmlns:a16="http://schemas.microsoft.com/office/drawing/2014/main" id="{8F3AF934-05FC-1741-9920-1E37F407434E}"/>
              </a:ext>
            </a:extLst>
          </p:cNvPr>
          <p:cNvGrpSpPr>
            <a:grpSpLocks/>
          </p:cNvGrpSpPr>
          <p:nvPr/>
        </p:nvGrpSpPr>
        <p:grpSpPr bwMode="auto">
          <a:xfrm>
            <a:off x="699606" y="1276815"/>
            <a:ext cx="3571875" cy="2236788"/>
            <a:chOff x="3162" y="1071"/>
            <a:chExt cx="2250" cy="1409"/>
          </a:xfrm>
        </p:grpSpPr>
        <p:sp>
          <p:nvSpPr>
            <p:cNvPr id="612" name="Freeform 3">
              <a:extLst>
                <a:ext uri="{FF2B5EF4-FFF2-40B4-BE49-F238E27FC236}">
                  <a16:creationId xmlns:a16="http://schemas.microsoft.com/office/drawing/2014/main" id="{453067FB-5417-D747-A9D1-7A886199D86C}"/>
                </a:ext>
              </a:extLst>
            </p:cNvPr>
            <p:cNvSpPr>
              <a:spLocks/>
            </p:cNvSpPr>
            <p:nvPr/>
          </p:nvSpPr>
          <p:spPr bwMode="auto">
            <a:xfrm>
              <a:off x="3162" y="1071"/>
              <a:ext cx="2250" cy="1409"/>
            </a:xfrm>
            <a:custGeom>
              <a:avLst/>
              <a:gdLst>
                <a:gd name="T0" fmla="*/ 0 w 2250"/>
                <a:gd name="T1" fmla="*/ 624 h 1409"/>
                <a:gd name="T2" fmla="*/ 219 w 2250"/>
                <a:gd name="T3" fmla="*/ 321 h 1409"/>
                <a:gd name="T4" fmla="*/ 529 w 2250"/>
                <a:gd name="T5" fmla="*/ 35 h 1409"/>
                <a:gd name="T6" fmla="*/ 1551 w 2250"/>
                <a:gd name="T7" fmla="*/ 111 h 1409"/>
                <a:gd name="T8" fmla="*/ 1968 w 2250"/>
                <a:gd name="T9" fmla="*/ 483 h 1409"/>
                <a:gd name="T10" fmla="*/ 2199 w 2250"/>
                <a:gd name="T11" fmla="*/ 906 h 1409"/>
                <a:gd name="T12" fmla="*/ 1659 w 2250"/>
                <a:gd name="T13" fmla="*/ 1314 h 1409"/>
                <a:gd name="T14" fmla="*/ 993 w 2250"/>
                <a:gd name="T15" fmla="*/ 1386 h 1409"/>
                <a:gd name="T16" fmla="*/ 465 w 2250"/>
                <a:gd name="T17" fmla="*/ 1356 h 1409"/>
                <a:gd name="T18" fmla="*/ 102 w 2250"/>
                <a:gd name="T19" fmla="*/ 1068 h 1409"/>
                <a:gd name="T20" fmla="*/ 0 w 2250"/>
                <a:gd name="T21" fmla="*/ 624 h 14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50"/>
                <a:gd name="T34" fmla="*/ 0 h 1409"/>
                <a:gd name="T35" fmla="*/ 2250 w 2250"/>
                <a:gd name="T36" fmla="*/ 1409 h 14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50" h="1409">
                  <a:moveTo>
                    <a:pt x="0" y="624"/>
                  </a:moveTo>
                  <a:cubicBezTo>
                    <a:pt x="5" y="506"/>
                    <a:pt x="131" y="419"/>
                    <a:pt x="219" y="321"/>
                  </a:cubicBezTo>
                  <a:cubicBezTo>
                    <a:pt x="307" y="223"/>
                    <a:pt x="307" y="70"/>
                    <a:pt x="529" y="35"/>
                  </a:cubicBezTo>
                  <a:cubicBezTo>
                    <a:pt x="751" y="0"/>
                    <a:pt x="1311" y="36"/>
                    <a:pt x="1551" y="111"/>
                  </a:cubicBezTo>
                  <a:cubicBezTo>
                    <a:pt x="1791" y="186"/>
                    <a:pt x="1860" y="351"/>
                    <a:pt x="1968" y="483"/>
                  </a:cubicBezTo>
                  <a:cubicBezTo>
                    <a:pt x="2076" y="615"/>
                    <a:pt x="2250" y="767"/>
                    <a:pt x="2199" y="906"/>
                  </a:cubicBezTo>
                  <a:cubicBezTo>
                    <a:pt x="2148" y="1045"/>
                    <a:pt x="1860" y="1234"/>
                    <a:pt x="1659" y="1314"/>
                  </a:cubicBezTo>
                  <a:cubicBezTo>
                    <a:pt x="1458" y="1394"/>
                    <a:pt x="1192" y="1379"/>
                    <a:pt x="993" y="1386"/>
                  </a:cubicBezTo>
                  <a:cubicBezTo>
                    <a:pt x="794" y="1393"/>
                    <a:pt x="613" y="1409"/>
                    <a:pt x="465" y="1356"/>
                  </a:cubicBezTo>
                  <a:cubicBezTo>
                    <a:pt x="317" y="1303"/>
                    <a:pt x="180" y="1190"/>
                    <a:pt x="102" y="1068"/>
                  </a:cubicBezTo>
                  <a:cubicBezTo>
                    <a:pt x="24" y="946"/>
                    <a:pt x="21" y="716"/>
                    <a:pt x="0" y="62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3" name="Freeform 4">
              <a:extLst>
                <a:ext uri="{FF2B5EF4-FFF2-40B4-BE49-F238E27FC236}">
                  <a16:creationId xmlns:a16="http://schemas.microsoft.com/office/drawing/2014/main" id="{33DAED7D-3A7B-904E-9B5E-9FC4FC3D1E38}"/>
                </a:ext>
              </a:extLst>
            </p:cNvPr>
            <p:cNvSpPr>
              <a:spLocks/>
            </p:cNvSpPr>
            <p:nvPr/>
          </p:nvSpPr>
          <p:spPr bwMode="auto">
            <a:xfrm>
              <a:off x="3498" y="1620"/>
              <a:ext cx="342" cy="186"/>
            </a:xfrm>
            <a:custGeom>
              <a:avLst/>
              <a:gdLst>
                <a:gd name="T0" fmla="*/ 0 w 342"/>
                <a:gd name="T1" fmla="*/ 186 h 186"/>
                <a:gd name="T2" fmla="*/ 342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4" name="Oval 5">
              <a:extLst>
                <a:ext uri="{FF2B5EF4-FFF2-40B4-BE49-F238E27FC236}">
                  <a16:creationId xmlns:a16="http://schemas.microsoft.com/office/drawing/2014/main" id="{2170DD72-9E40-764D-9C66-5662F5C98D05}"/>
                </a:ext>
              </a:extLst>
            </p:cNvPr>
            <p:cNvSpPr>
              <a:spLocks noChangeArrowheads="1"/>
            </p:cNvSpPr>
            <p:nvPr/>
          </p:nvSpPr>
          <p:spPr bwMode="auto">
            <a:xfrm>
              <a:off x="3238" y="1862"/>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5" name="Line 6">
              <a:extLst>
                <a:ext uri="{FF2B5EF4-FFF2-40B4-BE49-F238E27FC236}">
                  <a16:creationId xmlns:a16="http://schemas.microsoft.com/office/drawing/2014/main" id="{AD1E8D51-D03D-3E44-9ECF-8CEF9C546F90}"/>
                </a:ext>
              </a:extLst>
            </p:cNvPr>
            <p:cNvSpPr>
              <a:spLocks noChangeShapeType="1"/>
            </p:cNvSpPr>
            <p:nvPr/>
          </p:nvSpPr>
          <p:spPr bwMode="auto">
            <a:xfrm>
              <a:off x="3238" y="1855"/>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6" name="Line 7">
              <a:extLst>
                <a:ext uri="{FF2B5EF4-FFF2-40B4-BE49-F238E27FC236}">
                  <a16:creationId xmlns:a16="http://schemas.microsoft.com/office/drawing/2014/main" id="{EF7881A8-F3AA-5647-81DD-BFEC3F67F959}"/>
                </a:ext>
              </a:extLst>
            </p:cNvPr>
            <p:cNvSpPr>
              <a:spLocks noChangeShapeType="1"/>
            </p:cNvSpPr>
            <p:nvPr/>
          </p:nvSpPr>
          <p:spPr bwMode="auto">
            <a:xfrm>
              <a:off x="3551" y="1855"/>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7" name="Rectangle 8">
              <a:extLst>
                <a:ext uri="{FF2B5EF4-FFF2-40B4-BE49-F238E27FC236}">
                  <a16:creationId xmlns:a16="http://schemas.microsoft.com/office/drawing/2014/main" id="{9DDD93A0-0B9F-214B-88D4-CA45AABB318B}"/>
                </a:ext>
              </a:extLst>
            </p:cNvPr>
            <p:cNvSpPr>
              <a:spLocks noChangeArrowheads="1"/>
            </p:cNvSpPr>
            <p:nvPr/>
          </p:nvSpPr>
          <p:spPr bwMode="auto">
            <a:xfrm>
              <a:off x="3238" y="1855"/>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8" name="Oval 9">
              <a:extLst>
                <a:ext uri="{FF2B5EF4-FFF2-40B4-BE49-F238E27FC236}">
                  <a16:creationId xmlns:a16="http://schemas.microsoft.com/office/drawing/2014/main" id="{D83D8A8A-8F8F-A047-B67A-4E57193F1399}"/>
                </a:ext>
              </a:extLst>
            </p:cNvPr>
            <p:cNvSpPr>
              <a:spLocks noChangeArrowheads="1"/>
            </p:cNvSpPr>
            <p:nvPr/>
          </p:nvSpPr>
          <p:spPr bwMode="auto">
            <a:xfrm>
              <a:off x="3235" y="1796"/>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9" name="Oval 10">
              <a:extLst>
                <a:ext uri="{FF2B5EF4-FFF2-40B4-BE49-F238E27FC236}">
                  <a16:creationId xmlns:a16="http://schemas.microsoft.com/office/drawing/2014/main" id="{21DC2241-7526-B048-963D-024ABCFF5D20}"/>
                </a:ext>
              </a:extLst>
            </p:cNvPr>
            <p:cNvSpPr>
              <a:spLocks noChangeArrowheads="1"/>
            </p:cNvSpPr>
            <p:nvPr/>
          </p:nvSpPr>
          <p:spPr bwMode="auto">
            <a:xfrm>
              <a:off x="3712" y="2249"/>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0" name="Line 11">
              <a:extLst>
                <a:ext uri="{FF2B5EF4-FFF2-40B4-BE49-F238E27FC236}">
                  <a16:creationId xmlns:a16="http://schemas.microsoft.com/office/drawing/2014/main" id="{137382C1-9446-A94A-A118-0B9E495EDA6B}"/>
                </a:ext>
              </a:extLst>
            </p:cNvPr>
            <p:cNvSpPr>
              <a:spLocks noChangeShapeType="1"/>
            </p:cNvSpPr>
            <p:nvPr/>
          </p:nvSpPr>
          <p:spPr bwMode="auto">
            <a:xfrm>
              <a:off x="3712" y="224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1" name="Line 12">
              <a:extLst>
                <a:ext uri="{FF2B5EF4-FFF2-40B4-BE49-F238E27FC236}">
                  <a16:creationId xmlns:a16="http://schemas.microsoft.com/office/drawing/2014/main" id="{04A9146B-C80E-C141-9048-092B193CAB0B}"/>
                </a:ext>
              </a:extLst>
            </p:cNvPr>
            <p:cNvSpPr>
              <a:spLocks noChangeShapeType="1"/>
            </p:cNvSpPr>
            <p:nvPr/>
          </p:nvSpPr>
          <p:spPr bwMode="auto">
            <a:xfrm>
              <a:off x="4025" y="224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2" name="Rectangle 13">
              <a:extLst>
                <a:ext uri="{FF2B5EF4-FFF2-40B4-BE49-F238E27FC236}">
                  <a16:creationId xmlns:a16="http://schemas.microsoft.com/office/drawing/2014/main" id="{E3CEEEB9-7637-A644-99B6-2A13DFD47D3A}"/>
                </a:ext>
              </a:extLst>
            </p:cNvPr>
            <p:cNvSpPr>
              <a:spLocks noChangeArrowheads="1"/>
            </p:cNvSpPr>
            <p:nvPr/>
          </p:nvSpPr>
          <p:spPr bwMode="auto">
            <a:xfrm>
              <a:off x="3712" y="2242"/>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Oval 14">
              <a:extLst>
                <a:ext uri="{FF2B5EF4-FFF2-40B4-BE49-F238E27FC236}">
                  <a16:creationId xmlns:a16="http://schemas.microsoft.com/office/drawing/2014/main" id="{C107E8DA-8746-AF42-A141-86F28CAF62DC}"/>
                </a:ext>
              </a:extLst>
            </p:cNvPr>
            <p:cNvSpPr>
              <a:spLocks noChangeArrowheads="1"/>
            </p:cNvSpPr>
            <p:nvPr/>
          </p:nvSpPr>
          <p:spPr bwMode="auto">
            <a:xfrm>
              <a:off x="3709" y="2183"/>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4" name="Oval 15">
              <a:extLst>
                <a:ext uri="{FF2B5EF4-FFF2-40B4-BE49-F238E27FC236}">
                  <a16:creationId xmlns:a16="http://schemas.microsoft.com/office/drawing/2014/main" id="{5F2BA590-63EE-0C46-A5CA-02573C500CC0}"/>
                </a:ext>
              </a:extLst>
            </p:cNvPr>
            <p:cNvSpPr>
              <a:spLocks noChangeArrowheads="1"/>
            </p:cNvSpPr>
            <p:nvPr/>
          </p:nvSpPr>
          <p:spPr bwMode="auto">
            <a:xfrm>
              <a:off x="3708" y="1559"/>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5" name="Line 16">
              <a:extLst>
                <a:ext uri="{FF2B5EF4-FFF2-40B4-BE49-F238E27FC236}">
                  <a16:creationId xmlns:a16="http://schemas.microsoft.com/office/drawing/2014/main" id="{11080E94-1F03-714E-8AB1-3B4DEA4A9AA9}"/>
                </a:ext>
              </a:extLst>
            </p:cNvPr>
            <p:cNvSpPr>
              <a:spLocks noChangeShapeType="1"/>
            </p:cNvSpPr>
            <p:nvPr/>
          </p:nvSpPr>
          <p:spPr bwMode="auto">
            <a:xfrm>
              <a:off x="3708" y="155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FE188877-FC11-9F4C-9A67-6A13C778D425}"/>
                </a:ext>
              </a:extLst>
            </p:cNvPr>
            <p:cNvSpPr>
              <a:spLocks noChangeShapeType="1"/>
            </p:cNvSpPr>
            <p:nvPr/>
          </p:nvSpPr>
          <p:spPr bwMode="auto">
            <a:xfrm>
              <a:off x="4021" y="1552"/>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7" name="Rectangle 18">
              <a:extLst>
                <a:ext uri="{FF2B5EF4-FFF2-40B4-BE49-F238E27FC236}">
                  <a16:creationId xmlns:a16="http://schemas.microsoft.com/office/drawing/2014/main" id="{AB0D0A23-CA41-9C45-8823-F5E417571B82}"/>
                </a:ext>
              </a:extLst>
            </p:cNvPr>
            <p:cNvSpPr>
              <a:spLocks noChangeArrowheads="1"/>
            </p:cNvSpPr>
            <p:nvPr/>
          </p:nvSpPr>
          <p:spPr bwMode="auto">
            <a:xfrm>
              <a:off x="3708" y="1552"/>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8" name="Oval 19">
              <a:extLst>
                <a:ext uri="{FF2B5EF4-FFF2-40B4-BE49-F238E27FC236}">
                  <a16:creationId xmlns:a16="http://schemas.microsoft.com/office/drawing/2014/main" id="{A3557876-CBC0-904A-8546-3AF399CF148A}"/>
                </a:ext>
              </a:extLst>
            </p:cNvPr>
            <p:cNvSpPr>
              <a:spLocks noChangeArrowheads="1"/>
            </p:cNvSpPr>
            <p:nvPr/>
          </p:nvSpPr>
          <p:spPr bwMode="auto">
            <a:xfrm>
              <a:off x="3705" y="1493"/>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9" name="Oval 20">
              <a:extLst>
                <a:ext uri="{FF2B5EF4-FFF2-40B4-BE49-F238E27FC236}">
                  <a16:creationId xmlns:a16="http://schemas.microsoft.com/office/drawing/2014/main" id="{C3E2692B-8831-754F-9E6E-008C343B6B61}"/>
                </a:ext>
              </a:extLst>
            </p:cNvPr>
            <p:cNvSpPr>
              <a:spLocks noChangeArrowheads="1"/>
            </p:cNvSpPr>
            <p:nvPr/>
          </p:nvSpPr>
          <p:spPr bwMode="auto">
            <a:xfrm>
              <a:off x="4391" y="1555"/>
              <a:ext cx="312"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0" name="Line 21">
              <a:extLst>
                <a:ext uri="{FF2B5EF4-FFF2-40B4-BE49-F238E27FC236}">
                  <a16:creationId xmlns:a16="http://schemas.microsoft.com/office/drawing/2014/main" id="{9123636B-BAFA-2440-8260-5EA0CA220D6F}"/>
                </a:ext>
              </a:extLst>
            </p:cNvPr>
            <p:cNvSpPr>
              <a:spLocks noChangeShapeType="1"/>
            </p:cNvSpPr>
            <p:nvPr/>
          </p:nvSpPr>
          <p:spPr bwMode="auto">
            <a:xfrm>
              <a:off x="4391" y="154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1" name="Line 22">
              <a:extLst>
                <a:ext uri="{FF2B5EF4-FFF2-40B4-BE49-F238E27FC236}">
                  <a16:creationId xmlns:a16="http://schemas.microsoft.com/office/drawing/2014/main" id="{EFE8FE51-3AD2-4745-ADE0-A43C031219CA}"/>
                </a:ext>
              </a:extLst>
            </p:cNvPr>
            <p:cNvSpPr>
              <a:spLocks noChangeShapeType="1"/>
            </p:cNvSpPr>
            <p:nvPr/>
          </p:nvSpPr>
          <p:spPr bwMode="auto">
            <a:xfrm>
              <a:off x="4703" y="154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2" name="Rectangle 23">
              <a:extLst>
                <a:ext uri="{FF2B5EF4-FFF2-40B4-BE49-F238E27FC236}">
                  <a16:creationId xmlns:a16="http://schemas.microsoft.com/office/drawing/2014/main" id="{FD42180D-C903-D144-9E3E-AD4A52F5CF93}"/>
                </a:ext>
              </a:extLst>
            </p:cNvPr>
            <p:cNvSpPr>
              <a:spLocks noChangeArrowheads="1"/>
            </p:cNvSpPr>
            <p:nvPr/>
          </p:nvSpPr>
          <p:spPr bwMode="auto">
            <a:xfrm>
              <a:off x="4391" y="1548"/>
              <a:ext cx="309"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3" name="Oval 24">
              <a:extLst>
                <a:ext uri="{FF2B5EF4-FFF2-40B4-BE49-F238E27FC236}">
                  <a16:creationId xmlns:a16="http://schemas.microsoft.com/office/drawing/2014/main" id="{F07CE376-92DE-2A4B-8855-4035B688D7D8}"/>
                </a:ext>
              </a:extLst>
            </p:cNvPr>
            <p:cNvSpPr>
              <a:spLocks noChangeArrowheads="1"/>
            </p:cNvSpPr>
            <p:nvPr/>
          </p:nvSpPr>
          <p:spPr bwMode="auto">
            <a:xfrm>
              <a:off x="4394" y="1492"/>
              <a:ext cx="312"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4" name="Oval 25">
              <a:extLst>
                <a:ext uri="{FF2B5EF4-FFF2-40B4-BE49-F238E27FC236}">
                  <a16:creationId xmlns:a16="http://schemas.microsoft.com/office/drawing/2014/main" id="{E4EA7D36-77DD-114A-A537-3E5E6AF3A920}"/>
                </a:ext>
              </a:extLst>
            </p:cNvPr>
            <p:cNvSpPr>
              <a:spLocks noChangeArrowheads="1"/>
            </p:cNvSpPr>
            <p:nvPr/>
          </p:nvSpPr>
          <p:spPr bwMode="auto">
            <a:xfrm>
              <a:off x="4401" y="2246"/>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5" name="Line 26">
              <a:extLst>
                <a:ext uri="{FF2B5EF4-FFF2-40B4-BE49-F238E27FC236}">
                  <a16:creationId xmlns:a16="http://schemas.microsoft.com/office/drawing/2014/main" id="{B4B8F4B2-F24A-4049-A3F6-305EE1D36163}"/>
                </a:ext>
              </a:extLst>
            </p:cNvPr>
            <p:cNvSpPr>
              <a:spLocks noChangeShapeType="1"/>
            </p:cNvSpPr>
            <p:nvPr/>
          </p:nvSpPr>
          <p:spPr bwMode="auto">
            <a:xfrm>
              <a:off x="4401" y="2239"/>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6" name="Line 27">
              <a:extLst>
                <a:ext uri="{FF2B5EF4-FFF2-40B4-BE49-F238E27FC236}">
                  <a16:creationId xmlns:a16="http://schemas.microsoft.com/office/drawing/2014/main" id="{A5D15F50-B753-C442-91B9-889011830AC6}"/>
                </a:ext>
              </a:extLst>
            </p:cNvPr>
            <p:cNvSpPr>
              <a:spLocks noChangeShapeType="1"/>
            </p:cNvSpPr>
            <p:nvPr/>
          </p:nvSpPr>
          <p:spPr bwMode="auto">
            <a:xfrm>
              <a:off x="4714" y="2239"/>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7" name="Rectangle 28">
              <a:extLst>
                <a:ext uri="{FF2B5EF4-FFF2-40B4-BE49-F238E27FC236}">
                  <a16:creationId xmlns:a16="http://schemas.microsoft.com/office/drawing/2014/main" id="{629ABB40-A5DD-844A-ABE9-8F6A1075B333}"/>
                </a:ext>
              </a:extLst>
            </p:cNvPr>
            <p:cNvSpPr>
              <a:spLocks noChangeArrowheads="1"/>
            </p:cNvSpPr>
            <p:nvPr/>
          </p:nvSpPr>
          <p:spPr bwMode="auto">
            <a:xfrm>
              <a:off x="4401" y="2239"/>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8" name="Oval 29">
              <a:extLst>
                <a:ext uri="{FF2B5EF4-FFF2-40B4-BE49-F238E27FC236}">
                  <a16:creationId xmlns:a16="http://schemas.microsoft.com/office/drawing/2014/main" id="{FE70825F-F5BB-2A42-A076-DCF34282568A}"/>
                </a:ext>
              </a:extLst>
            </p:cNvPr>
            <p:cNvSpPr>
              <a:spLocks noChangeArrowheads="1"/>
            </p:cNvSpPr>
            <p:nvPr/>
          </p:nvSpPr>
          <p:spPr bwMode="auto">
            <a:xfrm>
              <a:off x="4398" y="2180"/>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9" name="Oval 30">
              <a:extLst>
                <a:ext uri="{FF2B5EF4-FFF2-40B4-BE49-F238E27FC236}">
                  <a16:creationId xmlns:a16="http://schemas.microsoft.com/office/drawing/2014/main" id="{E5C07A67-14B1-2749-8C45-CCF8A7156D5A}"/>
                </a:ext>
              </a:extLst>
            </p:cNvPr>
            <p:cNvSpPr>
              <a:spLocks noChangeArrowheads="1"/>
            </p:cNvSpPr>
            <p:nvPr/>
          </p:nvSpPr>
          <p:spPr bwMode="auto">
            <a:xfrm>
              <a:off x="4966" y="1905"/>
              <a:ext cx="313" cy="81"/>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0" name="Line 31">
              <a:extLst>
                <a:ext uri="{FF2B5EF4-FFF2-40B4-BE49-F238E27FC236}">
                  <a16:creationId xmlns:a16="http://schemas.microsoft.com/office/drawing/2014/main" id="{0542E5EA-1D03-AB4F-9FEC-B3A92BC33B70}"/>
                </a:ext>
              </a:extLst>
            </p:cNvPr>
            <p:cNvSpPr>
              <a:spLocks noChangeShapeType="1"/>
            </p:cNvSpPr>
            <p:nvPr/>
          </p:nvSpPr>
          <p:spPr bwMode="auto">
            <a:xfrm>
              <a:off x="4966" y="189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1" name="Line 32">
              <a:extLst>
                <a:ext uri="{FF2B5EF4-FFF2-40B4-BE49-F238E27FC236}">
                  <a16:creationId xmlns:a16="http://schemas.microsoft.com/office/drawing/2014/main" id="{5443EC84-61B8-B843-A6E1-5A4F636A64D6}"/>
                </a:ext>
              </a:extLst>
            </p:cNvPr>
            <p:cNvSpPr>
              <a:spLocks noChangeShapeType="1"/>
            </p:cNvSpPr>
            <p:nvPr/>
          </p:nvSpPr>
          <p:spPr bwMode="auto">
            <a:xfrm>
              <a:off x="5279" y="1898"/>
              <a:ext cx="0" cy="5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2" name="Rectangle 33">
              <a:extLst>
                <a:ext uri="{FF2B5EF4-FFF2-40B4-BE49-F238E27FC236}">
                  <a16:creationId xmlns:a16="http://schemas.microsoft.com/office/drawing/2014/main" id="{9782BC94-E1A7-5740-A6A1-585BA6B4E039}"/>
                </a:ext>
              </a:extLst>
            </p:cNvPr>
            <p:cNvSpPr>
              <a:spLocks noChangeArrowheads="1"/>
            </p:cNvSpPr>
            <p:nvPr/>
          </p:nvSpPr>
          <p:spPr bwMode="auto">
            <a:xfrm>
              <a:off x="4966" y="1898"/>
              <a:ext cx="310" cy="49"/>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3" name="Oval 34">
              <a:extLst>
                <a:ext uri="{FF2B5EF4-FFF2-40B4-BE49-F238E27FC236}">
                  <a16:creationId xmlns:a16="http://schemas.microsoft.com/office/drawing/2014/main" id="{347E1E2B-9AA3-814E-88C5-98C1961995D2}"/>
                </a:ext>
              </a:extLst>
            </p:cNvPr>
            <p:cNvSpPr>
              <a:spLocks noChangeArrowheads="1"/>
            </p:cNvSpPr>
            <p:nvPr/>
          </p:nvSpPr>
          <p:spPr bwMode="auto">
            <a:xfrm>
              <a:off x="4963" y="1839"/>
              <a:ext cx="313" cy="95"/>
            </a:xfrm>
            <a:prstGeom prst="ellipse">
              <a:avLst/>
            </a:prstGeom>
            <a:solidFill>
              <a:srgbClr val="CCCCFF"/>
            </a:solidFill>
            <a:ln w="12700">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4" name="Freeform 35">
              <a:extLst>
                <a:ext uri="{FF2B5EF4-FFF2-40B4-BE49-F238E27FC236}">
                  <a16:creationId xmlns:a16="http://schemas.microsoft.com/office/drawing/2014/main" id="{321283E4-4A33-8C40-9132-D98702BFF0D3}"/>
                </a:ext>
              </a:extLst>
            </p:cNvPr>
            <p:cNvSpPr>
              <a:spLocks/>
            </p:cNvSpPr>
            <p:nvPr/>
          </p:nvSpPr>
          <p:spPr bwMode="auto">
            <a:xfrm>
              <a:off x="4557" y="1647"/>
              <a:ext cx="1" cy="522"/>
            </a:xfrm>
            <a:custGeom>
              <a:avLst/>
              <a:gdLst>
                <a:gd name="T0" fmla="*/ 0 w 1"/>
                <a:gd name="T1" fmla="*/ 0 h 522"/>
                <a:gd name="T2" fmla="*/ 0 w 1"/>
                <a:gd name="T3" fmla="*/ 522 h 522"/>
                <a:gd name="T4" fmla="*/ 0 60000 65536"/>
                <a:gd name="T5" fmla="*/ 0 60000 65536"/>
                <a:gd name="T6" fmla="*/ 0 w 1"/>
                <a:gd name="T7" fmla="*/ 0 h 522"/>
                <a:gd name="T8" fmla="*/ 1 w 1"/>
                <a:gd name="T9" fmla="*/ 522 h 522"/>
              </a:gdLst>
              <a:ahLst/>
              <a:cxnLst>
                <a:cxn ang="T4">
                  <a:pos x="T0" y="T1"/>
                </a:cxn>
                <a:cxn ang="T5">
                  <a:pos x="T2" y="T3"/>
                </a:cxn>
              </a:cxnLst>
              <a:rect l="T6" t="T7" r="T8" b="T9"/>
              <a:pathLst>
                <a:path w="1" h="522">
                  <a:moveTo>
                    <a:pt x="0" y="0"/>
                  </a:moveTo>
                  <a:lnTo>
                    <a:pt x="0" y="522"/>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5" name="Freeform 36">
              <a:extLst>
                <a:ext uri="{FF2B5EF4-FFF2-40B4-BE49-F238E27FC236}">
                  <a16:creationId xmlns:a16="http://schemas.microsoft.com/office/drawing/2014/main" id="{E75C929F-25A5-CE44-BC4C-F4689510C261}"/>
                </a:ext>
              </a:extLst>
            </p:cNvPr>
            <p:cNvSpPr>
              <a:spLocks/>
            </p:cNvSpPr>
            <p:nvPr/>
          </p:nvSpPr>
          <p:spPr bwMode="auto">
            <a:xfrm>
              <a:off x="3864" y="1653"/>
              <a:ext cx="1" cy="537"/>
            </a:xfrm>
            <a:custGeom>
              <a:avLst/>
              <a:gdLst>
                <a:gd name="T0" fmla="*/ 0 w 1"/>
                <a:gd name="T1" fmla="*/ 0 h 537"/>
                <a:gd name="T2" fmla="*/ 0 w 1"/>
                <a:gd name="T3" fmla="*/ 537 h 537"/>
                <a:gd name="T4" fmla="*/ 0 60000 65536"/>
                <a:gd name="T5" fmla="*/ 0 60000 65536"/>
                <a:gd name="T6" fmla="*/ 0 w 1"/>
                <a:gd name="T7" fmla="*/ 0 h 537"/>
                <a:gd name="T8" fmla="*/ 1 w 1"/>
                <a:gd name="T9" fmla="*/ 537 h 537"/>
              </a:gdLst>
              <a:ahLst/>
              <a:cxnLst>
                <a:cxn ang="T4">
                  <a:pos x="T0" y="T1"/>
                </a:cxn>
                <a:cxn ang="T5">
                  <a:pos x="T2" y="T3"/>
                </a:cxn>
              </a:cxnLst>
              <a:rect l="T6" t="T7" r="T8" b="T9"/>
              <a:pathLst>
                <a:path w="1" h="537">
                  <a:moveTo>
                    <a:pt x="0" y="0"/>
                  </a:moveTo>
                  <a:lnTo>
                    <a:pt x="0" y="537"/>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6" name="Freeform 37">
              <a:extLst>
                <a:ext uri="{FF2B5EF4-FFF2-40B4-BE49-F238E27FC236}">
                  <a16:creationId xmlns:a16="http://schemas.microsoft.com/office/drawing/2014/main" id="{145717E6-3976-BF4C-B776-D1C932E8D60A}"/>
                </a:ext>
              </a:extLst>
            </p:cNvPr>
            <p:cNvSpPr>
              <a:spLocks/>
            </p:cNvSpPr>
            <p:nvPr/>
          </p:nvSpPr>
          <p:spPr bwMode="auto">
            <a:xfrm>
              <a:off x="4029" y="1638"/>
              <a:ext cx="504" cy="600"/>
            </a:xfrm>
            <a:custGeom>
              <a:avLst/>
              <a:gdLst>
                <a:gd name="T0" fmla="*/ 0 w 378"/>
                <a:gd name="T1" fmla="*/ 11993521 h 174"/>
                <a:gd name="T2" fmla="*/ 5035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7" name="Freeform 38">
              <a:extLst>
                <a:ext uri="{FF2B5EF4-FFF2-40B4-BE49-F238E27FC236}">
                  <a16:creationId xmlns:a16="http://schemas.microsoft.com/office/drawing/2014/main" id="{A208B769-70F6-9E4C-960A-A8DFC0ECA40A}"/>
                </a:ext>
              </a:extLst>
            </p:cNvPr>
            <p:cNvSpPr>
              <a:spLocks/>
            </p:cNvSpPr>
            <p:nvPr/>
          </p:nvSpPr>
          <p:spPr bwMode="auto">
            <a:xfrm>
              <a:off x="4716" y="1986"/>
              <a:ext cx="366" cy="270"/>
            </a:xfrm>
            <a:custGeom>
              <a:avLst/>
              <a:gdLst>
                <a:gd name="T0" fmla="*/ 0 w 366"/>
                <a:gd name="T1" fmla="*/ 270 h 270"/>
                <a:gd name="T2" fmla="*/ 366 w 366"/>
                <a:gd name="T3" fmla="*/ 0 h 270"/>
                <a:gd name="T4" fmla="*/ 0 60000 65536"/>
                <a:gd name="T5" fmla="*/ 0 60000 65536"/>
                <a:gd name="T6" fmla="*/ 0 w 366"/>
                <a:gd name="T7" fmla="*/ 0 h 270"/>
                <a:gd name="T8" fmla="*/ 366 w 366"/>
                <a:gd name="T9" fmla="*/ 270 h 270"/>
              </a:gdLst>
              <a:ahLst/>
              <a:cxnLst>
                <a:cxn ang="T4">
                  <a:pos x="T0" y="T1"/>
                </a:cxn>
                <a:cxn ang="T5">
                  <a:pos x="T2" y="T3"/>
                </a:cxn>
              </a:cxnLst>
              <a:rect l="T6" t="T7" r="T8" b="T9"/>
              <a:pathLst>
                <a:path w="366" h="270">
                  <a:moveTo>
                    <a:pt x="0" y="270"/>
                  </a:moveTo>
                  <a:lnTo>
                    <a:pt x="366"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8" name="Freeform 39">
              <a:extLst>
                <a:ext uri="{FF2B5EF4-FFF2-40B4-BE49-F238E27FC236}">
                  <a16:creationId xmlns:a16="http://schemas.microsoft.com/office/drawing/2014/main" id="{B59A27ED-2064-ED4C-B8FC-0E8B32DB7B8A}"/>
                </a:ext>
              </a:extLst>
            </p:cNvPr>
            <p:cNvSpPr>
              <a:spLocks/>
            </p:cNvSpPr>
            <p:nvPr/>
          </p:nvSpPr>
          <p:spPr bwMode="auto">
            <a:xfrm>
              <a:off x="4035" y="2268"/>
              <a:ext cx="366" cy="1"/>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9" name="Freeform 40">
              <a:extLst>
                <a:ext uri="{FF2B5EF4-FFF2-40B4-BE49-F238E27FC236}">
                  <a16:creationId xmlns:a16="http://schemas.microsoft.com/office/drawing/2014/main" id="{121316DC-42A4-644A-9197-5C50258A0563}"/>
                </a:ext>
              </a:extLst>
            </p:cNvPr>
            <p:cNvSpPr>
              <a:spLocks/>
            </p:cNvSpPr>
            <p:nvPr/>
          </p:nvSpPr>
          <p:spPr bwMode="auto">
            <a:xfrm>
              <a:off x="3444" y="1944"/>
              <a:ext cx="276" cy="264"/>
            </a:xfrm>
            <a:custGeom>
              <a:avLst/>
              <a:gdLst>
                <a:gd name="T0" fmla="*/ 276 w 276"/>
                <a:gd name="T1" fmla="*/ 264 h 264"/>
                <a:gd name="T2" fmla="*/ 0 w 276"/>
                <a:gd name="T3" fmla="*/ 0 h 264"/>
                <a:gd name="T4" fmla="*/ 0 60000 65536"/>
                <a:gd name="T5" fmla="*/ 0 60000 65536"/>
                <a:gd name="T6" fmla="*/ 0 w 276"/>
                <a:gd name="T7" fmla="*/ 0 h 264"/>
                <a:gd name="T8" fmla="*/ 276 w 276"/>
                <a:gd name="T9" fmla="*/ 264 h 264"/>
              </a:gdLst>
              <a:ahLst/>
              <a:cxnLst>
                <a:cxn ang="T4">
                  <a:pos x="T0" y="T1"/>
                </a:cxn>
                <a:cxn ang="T5">
                  <a:pos x="T2" y="T3"/>
                </a:cxn>
              </a:cxnLst>
              <a:rect l="T6" t="T7" r="T8" b="T9"/>
              <a:pathLst>
                <a:path w="276" h="264">
                  <a:moveTo>
                    <a:pt x="276" y="264"/>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0" name="Freeform 41">
              <a:extLst>
                <a:ext uri="{FF2B5EF4-FFF2-40B4-BE49-F238E27FC236}">
                  <a16:creationId xmlns:a16="http://schemas.microsoft.com/office/drawing/2014/main" id="{12DEF568-9364-4644-9D5B-A432330238D4}"/>
                </a:ext>
              </a:extLst>
            </p:cNvPr>
            <p:cNvSpPr>
              <a:spLocks/>
            </p:cNvSpPr>
            <p:nvPr/>
          </p:nvSpPr>
          <p:spPr bwMode="auto">
            <a:xfrm>
              <a:off x="4029" y="1578"/>
              <a:ext cx="366" cy="1"/>
            </a:xfrm>
            <a:custGeom>
              <a:avLst/>
              <a:gdLst>
                <a:gd name="T0" fmla="*/ 366 w 366"/>
                <a:gd name="T1" fmla="*/ 0 h 1"/>
                <a:gd name="T2" fmla="*/ 0 w 366"/>
                <a:gd name="T3" fmla="*/ 0 h 1"/>
                <a:gd name="T4" fmla="*/ 0 60000 65536"/>
                <a:gd name="T5" fmla="*/ 0 60000 65536"/>
                <a:gd name="T6" fmla="*/ 0 w 366"/>
                <a:gd name="T7" fmla="*/ 0 h 1"/>
                <a:gd name="T8" fmla="*/ 366 w 366"/>
                <a:gd name="T9" fmla="*/ 1 h 1"/>
              </a:gdLst>
              <a:ahLst/>
              <a:cxnLst>
                <a:cxn ang="T4">
                  <a:pos x="T0" y="T1"/>
                </a:cxn>
                <a:cxn ang="T5">
                  <a:pos x="T2" y="T3"/>
                </a:cxn>
              </a:cxnLst>
              <a:rect l="T6" t="T7" r="T8" b="T9"/>
              <a:pathLst>
                <a:path w="366" h="1">
                  <a:moveTo>
                    <a:pt x="366" y="0"/>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1" name="Freeform 42">
              <a:extLst>
                <a:ext uri="{FF2B5EF4-FFF2-40B4-BE49-F238E27FC236}">
                  <a16:creationId xmlns:a16="http://schemas.microsoft.com/office/drawing/2014/main" id="{DFA2F297-7F20-564C-A937-26867B0AEE3B}"/>
                </a:ext>
              </a:extLst>
            </p:cNvPr>
            <p:cNvSpPr>
              <a:spLocks/>
            </p:cNvSpPr>
            <p:nvPr/>
          </p:nvSpPr>
          <p:spPr bwMode="auto">
            <a:xfrm>
              <a:off x="4704" y="1575"/>
              <a:ext cx="396" cy="267"/>
            </a:xfrm>
            <a:custGeom>
              <a:avLst/>
              <a:gdLst>
                <a:gd name="T0" fmla="*/ 396 w 396"/>
                <a:gd name="T1" fmla="*/ 267 h 267"/>
                <a:gd name="T2" fmla="*/ 0 w 396"/>
                <a:gd name="T3" fmla="*/ 0 h 267"/>
                <a:gd name="T4" fmla="*/ 0 60000 65536"/>
                <a:gd name="T5" fmla="*/ 0 60000 65536"/>
                <a:gd name="T6" fmla="*/ 0 w 396"/>
                <a:gd name="T7" fmla="*/ 0 h 267"/>
                <a:gd name="T8" fmla="*/ 396 w 396"/>
                <a:gd name="T9" fmla="*/ 267 h 267"/>
              </a:gdLst>
              <a:ahLst/>
              <a:cxnLst>
                <a:cxn ang="T4">
                  <a:pos x="T0" y="T1"/>
                </a:cxn>
                <a:cxn ang="T5">
                  <a:pos x="T2" y="T3"/>
                </a:cxn>
              </a:cxnLst>
              <a:rect l="T6" t="T7" r="T8" b="T9"/>
              <a:pathLst>
                <a:path w="396" h="267">
                  <a:moveTo>
                    <a:pt x="396" y="267"/>
                  </a:moveTo>
                  <a:lnTo>
                    <a:pt x="0" y="0"/>
                  </a:ln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52" name="Freeform 43">
              <a:extLst>
                <a:ext uri="{FF2B5EF4-FFF2-40B4-BE49-F238E27FC236}">
                  <a16:creationId xmlns:a16="http://schemas.microsoft.com/office/drawing/2014/main" id="{62A27136-D795-774F-8FF9-34713D46471F}"/>
                </a:ext>
              </a:extLst>
            </p:cNvPr>
            <p:cNvSpPr>
              <a:spLocks/>
            </p:cNvSpPr>
            <p:nvPr/>
          </p:nvSpPr>
          <p:spPr bwMode="auto">
            <a:xfrm>
              <a:off x="3387" y="1146"/>
              <a:ext cx="1110" cy="645"/>
            </a:xfrm>
            <a:custGeom>
              <a:avLst/>
              <a:gdLst>
                <a:gd name="T0" fmla="*/ 1110 w 1110"/>
                <a:gd name="T1" fmla="*/ 342 h 645"/>
                <a:gd name="T2" fmla="*/ 0 w 1110"/>
                <a:gd name="T3" fmla="*/ 645 h 645"/>
                <a:gd name="T4" fmla="*/ 0 60000 65536"/>
                <a:gd name="T5" fmla="*/ 0 60000 65536"/>
                <a:gd name="T6" fmla="*/ 0 w 1110"/>
                <a:gd name="T7" fmla="*/ 0 h 645"/>
                <a:gd name="T8" fmla="*/ 1110 w 1110"/>
                <a:gd name="T9" fmla="*/ 645 h 645"/>
              </a:gdLst>
              <a:ahLst/>
              <a:cxnLst>
                <a:cxn ang="T4">
                  <a:pos x="T0" y="T1"/>
                </a:cxn>
                <a:cxn ang="T5">
                  <a:pos x="T2" y="T3"/>
                </a:cxn>
              </a:cxnLst>
              <a:rect l="T6" t="T7" r="T8" b="T9"/>
              <a:pathLst>
                <a:path w="1110" h="645">
                  <a:moveTo>
                    <a:pt x="1110" y="342"/>
                  </a:moveTo>
                  <a:cubicBezTo>
                    <a:pt x="1104" y="0"/>
                    <a:pt x="21" y="63"/>
                    <a:pt x="0" y="645"/>
                  </a:cubicBezTo>
                </a:path>
              </a:pathLst>
            </a:custGeom>
            <a:noFill/>
            <a:ln w="127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53" name="Group 44">
              <a:extLst>
                <a:ext uri="{FF2B5EF4-FFF2-40B4-BE49-F238E27FC236}">
                  <a16:creationId xmlns:a16="http://schemas.microsoft.com/office/drawing/2014/main" id="{C99C2CD4-C4EA-C04D-8AAE-36D8B62990BB}"/>
                </a:ext>
              </a:extLst>
            </p:cNvPr>
            <p:cNvGrpSpPr>
              <a:grpSpLocks/>
            </p:cNvGrpSpPr>
            <p:nvPr/>
          </p:nvGrpSpPr>
          <p:grpSpPr bwMode="auto">
            <a:xfrm>
              <a:off x="3287" y="1744"/>
              <a:ext cx="205" cy="250"/>
              <a:chOff x="2954" y="2425"/>
              <a:chExt cx="208" cy="250"/>
            </a:xfrm>
          </p:grpSpPr>
          <p:sp>
            <p:nvSpPr>
              <p:cNvPr id="679" name="Rectangle 45">
                <a:extLst>
                  <a:ext uri="{FF2B5EF4-FFF2-40B4-BE49-F238E27FC236}">
                    <a16:creationId xmlns:a16="http://schemas.microsoft.com/office/drawing/2014/main" id="{1CABD7F6-8165-8E4A-BE47-7EF07B5564ED}"/>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0" name="Text Box 46">
                <a:extLst>
                  <a:ext uri="{FF2B5EF4-FFF2-40B4-BE49-F238E27FC236}">
                    <a16:creationId xmlns:a16="http://schemas.microsoft.com/office/drawing/2014/main" id="{92427952-B2CD-2346-8330-8A5FCBC2B9F6}"/>
                  </a:ext>
                </a:extLst>
              </p:cNvPr>
              <p:cNvSpPr txBox="1">
                <a:spLocks noChangeArrowheads="1"/>
              </p:cNvSpPr>
              <p:nvPr/>
            </p:nvSpPr>
            <p:spPr bwMode="auto">
              <a:xfrm>
                <a:off x="2954" y="2425"/>
                <a:ext cx="208"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u</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54" name="Group 47">
              <a:extLst>
                <a:ext uri="{FF2B5EF4-FFF2-40B4-BE49-F238E27FC236}">
                  <a16:creationId xmlns:a16="http://schemas.microsoft.com/office/drawing/2014/main" id="{976C96E8-0AD3-E941-A9F5-DF3E1A47DBD2}"/>
                </a:ext>
              </a:extLst>
            </p:cNvPr>
            <p:cNvGrpSpPr>
              <a:grpSpLocks/>
            </p:cNvGrpSpPr>
            <p:nvPr/>
          </p:nvGrpSpPr>
          <p:grpSpPr bwMode="auto">
            <a:xfrm>
              <a:off x="4461" y="2128"/>
              <a:ext cx="196" cy="250"/>
              <a:chOff x="2958" y="2425"/>
              <a:chExt cx="199" cy="250"/>
            </a:xfrm>
          </p:grpSpPr>
          <p:sp>
            <p:nvSpPr>
              <p:cNvPr id="677" name="Rectangle 48">
                <a:extLst>
                  <a:ext uri="{FF2B5EF4-FFF2-40B4-BE49-F238E27FC236}">
                    <a16:creationId xmlns:a16="http://schemas.microsoft.com/office/drawing/2014/main" id="{8916E3C2-1E79-4642-85BC-BCB2EADB203E}"/>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8" name="Text Box 49">
                <a:extLst>
                  <a:ext uri="{FF2B5EF4-FFF2-40B4-BE49-F238E27FC236}">
                    <a16:creationId xmlns:a16="http://schemas.microsoft.com/office/drawing/2014/main" id="{031FB18A-DC18-F847-BA60-BD8DC2013EBD}"/>
                  </a:ext>
                </a:extLst>
              </p:cNvPr>
              <p:cNvSpPr txBox="1">
                <a:spLocks noChangeArrowheads="1"/>
              </p:cNvSpPr>
              <p:nvPr/>
            </p:nvSpPr>
            <p:spPr bwMode="auto">
              <a:xfrm>
                <a:off x="2958" y="2425"/>
                <a:ext cx="199"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y</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55" name="Group 50">
              <a:extLst>
                <a:ext uri="{FF2B5EF4-FFF2-40B4-BE49-F238E27FC236}">
                  <a16:creationId xmlns:a16="http://schemas.microsoft.com/office/drawing/2014/main" id="{15EC6BC8-2051-9B43-8474-12F5179EE95D}"/>
                </a:ext>
              </a:extLst>
            </p:cNvPr>
            <p:cNvGrpSpPr>
              <a:grpSpLocks/>
            </p:cNvGrpSpPr>
            <p:nvPr/>
          </p:nvGrpSpPr>
          <p:grpSpPr bwMode="auto">
            <a:xfrm>
              <a:off x="3772" y="2095"/>
              <a:ext cx="212" cy="288"/>
              <a:chOff x="2951" y="2395"/>
              <a:chExt cx="213" cy="288"/>
            </a:xfrm>
          </p:grpSpPr>
          <p:sp>
            <p:nvSpPr>
              <p:cNvPr id="675" name="Rectangle 51">
                <a:extLst>
                  <a:ext uri="{FF2B5EF4-FFF2-40B4-BE49-F238E27FC236}">
                    <a16:creationId xmlns:a16="http://schemas.microsoft.com/office/drawing/2014/main" id="{1AF33268-294F-4241-927A-6DBA3F2D728D}"/>
                  </a:ext>
                </a:extLst>
              </p:cNvPr>
              <p:cNvSpPr>
                <a:spLocks noChangeArrowheads="1"/>
              </p:cNvSpPr>
              <p:nvPr/>
            </p:nvSpPr>
            <p:spPr bwMode="auto">
              <a:xfrm>
                <a:off x="2982" y="2490"/>
                <a:ext cx="144"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6" name="Text Box 52">
                <a:extLst>
                  <a:ext uri="{FF2B5EF4-FFF2-40B4-BE49-F238E27FC236}">
                    <a16:creationId xmlns:a16="http://schemas.microsoft.com/office/drawing/2014/main" id="{8B945CFB-A2BC-1D42-84E4-882BBC95E28F}"/>
                  </a:ext>
                </a:extLst>
              </p:cNvPr>
              <p:cNvSpPr txBox="1">
                <a:spLocks noChangeArrowheads="1"/>
              </p:cNvSpPr>
              <p:nvPr/>
            </p:nvSpPr>
            <p:spPr bwMode="auto">
              <a:xfrm>
                <a:off x="2951" y="2395"/>
                <a:ext cx="213"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x</a:t>
                </a:r>
              </a:p>
            </p:txBody>
          </p:sp>
        </p:grpSp>
        <p:grpSp>
          <p:nvGrpSpPr>
            <p:cNvPr id="656" name="Group 53">
              <a:extLst>
                <a:ext uri="{FF2B5EF4-FFF2-40B4-BE49-F238E27FC236}">
                  <a16:creationId xmlns:a16="http://schemas.microsoft.com/office/drawing/2014/main" id="{FDD8B679-D777-2E4D-9A1F-C71EC712AEB9}"/>
                </a:ext>
              </a:extLst>
            </p:cNvPr>
            <p:cNvGrpSpPr>
              <a:grpSpLocks/>
            </p:cNvGrpSpPr>
            <p:nvPr/>
          </p:nvGrpSpPr>
          <p:grpSpPr bwMode="auto">
            <a:xfrm>
              <a:off x="4438" y="1438"/>
              <a:ext cx="232" cy="250"/>
              <a:chOff x="2941" y="2425"/>
              <a:chExt cx="235" cy="250"/>
            </a:xfrm>
          </p:grpSpPr>
          <p:sp>
            <p:nvSpPr>
              <p:cNvPr id="673" name="Rectangle 54">
                <a:extLst>
                  <a:ext uri="{FF2B5EF4-FFF2-40B4-BE49-F238E27FC236}">
                    <a16:creationId xmlns:a16="http://schemas.microsoft.com/office/drawing/2014/main" id="{6EA1D1BF-D644-594E-9DC3-6D0351A4B43B}"/>
                  </a:ext>
                </a:extLst>
              </p:cNvPr>
              <p:cNvSpPr>
                <a:spLocks noChangeArrowheads="1"/>
              </p:cNvSpPr>
              <p:nvPr/>
            </p:nvSpPr>
            <p:spPr bwMode="auto">
              <a:xfrm>
                <a:off x="2982" y="2490"/>
                <a:ext cx="146"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4" name="Text Box 55">
                <a:extLst>
                  <a:ext uri="{FF2B5EF4-FFF2-40B4-BE49-F238E27FC236}">
                    <a16:creationId xmlns:a16="http://schemas.microsoft.com/office/drawing/2014/main" id="{8FCBB617-DEFB-9744-B8A4-4E1E68D8A3D0}"/>
                  </a:ext>
                </a:extLst>
              </p:cNvPr>
              <p:cNvSpPr txBox="1">
                <a:spLocks noChangeArrowheads="1"/>
              </p:cNvSpPr>
              <p:nvPr/>
            </p:nvSpPr>
            <p:spPr bwMode="auto">
              <a:xfrm>
                <a:off x="2941" y="2425"/>
                <a:ext cx="235"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w</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57" name="Group 56">
              <a:extLst>
                <a:ext uri="{FF2B5EF4-FFF2-40B4-BE49-F238E27FC236}">
                  <a16:creationId xmlns:a16="http://schemas.microsoft.com/office/drawing/2014/main" id="{28C30620-9B81-5A4E-A97C-60B4E0E32A0C}"/>
                </a:ext>
              </a:extLst>
            </p:cNvPr>
            <p:cNvGrpSpPr>
              <a:grpSpLocks/>
            </p:cNvGrpSpPr>
            <p:nvPr/>
          </p:nvGrpSpPr>
          <p:grpSpPr bwMode="auto">
            <a:xfrm>
              <a:off x="3771" y="1438"/>
              <a:ext cx="196" cy="250"/>
              <a:chOff x="2958" y="2425"/>
              <a:chExt cx="199" cy="250"/>
            </a:xfrm>
          </p:grpSpPr>
          <p:sp>
            <p:nvSpPr>
              <p:cNvPr id="671" name="Rectangle 57">
                <a:extLst>
                  <a:ext uri="{FF2B5EF4-FFF2-40B4-BE49-F238E27FC236}">
                    <a16:creationId xmlns:a16="http://schemas.microsoft.com/office/drawing/2014/main" id="{1A44830E-FAAD-D047-825F-D463DC07C53C}"/>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2" name="Text Box 58">
                <a:extLst>
                  <a:ext uri="{FF2B5EF4-FFF2-40B4-BE49-F238E27FC236}">
                    <a16:creationId xmlns:a16="http://schemas.microsoft.com/office/drawing/2014/main" id="{4A4BE0CE-ED8E-064B-AF09-AA4FC512E02E}"/>
                  </a:ext>
                </a:extLst>
              </p:cNvPr>
              <p:cNvSpPr txBox="1">
                <a:spLocks noChangeArrowheads="1"/>
              </p:cNvSpPr>
              <p:nvPr/>
            </p:nvSpPr>
            <p:spPr bwMode="auto">
              <a:xfrm>
                <a:off x="2958" y="2425"/>
                <a:ext cx="199"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rPr>
                  <a:t>v</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58" name="Group 59">
              <a:extLst>
                <a:ext uri="{FF2B5EF4-FFF2-40B4-BE49-F238E27FC236}">
                  <a16:creationId xmlns:a16="http://schemas.microsoft.com/office/drawing/2014/main" id="{C1F4D6C9-E81E-624A-B436-921840F8DFA8}"/>
                </a:ext>
              </a:extLst>
            </p:cNvPr>
            <p:cNvGrpSpPr>
              <a:grpSpLocks/>
            </p:cNvGrpSpPr>
            <p:nvPr/>
          </p:nvGrpSpPr>
          <p:grpSpPr bwMode="auto">
            <a:xfrm>
              <a:off x="5025" y="1756"/>
              <a:ext cx="212" cy="288"/>
              <a:chOff x="2949" y="2395"/>
              <a:chExt cx="214" cy="288"/>
            </a:xfrm>
          </p:grpSpPr>
          <p:sp>
            <p:nvSpPr>
              <p:cNvPr id="669" name="Rectangle 60">
                <a:extLst>
                  <a:ext uri="{FF2B5EF4-FFF2-40B4-BE49-F238E27FC236}">
                    <a16:creationId xmlns:a16="http://schemas.microsoft.com/office/drawing/2014/main" id="{245262F4-4026-E949-9DCB-BB9B5D9D526B}"/>
                  </a:ext>
                </a:extLst>
              </p:cNvPr>
              <p:cNvSpPr>
                <a:spLocks noChangeArrowheads="1"/>
              </p:cNvSpPr>
              <p:nvPr/>
            </p:nvSpPr>
            <p:spPr bwMode="auto">
              <a:xfrm>
                <a:off x="2982" y="2490"/>
                <a:ext cx="142" cy="132"/>
              </a:xfrm>
              <a:prstGeom prst="rect">
                <a:avLst/>
              </a:prstGeom>
              <a:solidFill>
                <a:srgbClr val="CC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0" name="Text Box 61">
                <a:extLst>
                  <a:ext uri="{FF2B5EF4-FFF2-40B4-BE49-F238E27FC236}">
                    <a16:creationId xmlns:a16="http://schemas.microsoft.com/office/drawing/2014/main" id="{AEB3CE28-3923-3C4E-B064-B7F0BA975A57}"/>
                  </a:ext>
                </a:extLst>
              </p:cNvPr>
              <p:cNvSpPr txBox="1">
                <a:spLocks noChangeArrowheads="1"/>
              </p:cNvSpPr>
              <p:nvPr/>
            </p:nvSpPr>
            <p:spPr bwMode="auto">
              <a:xfrm>
                <a:off x="2949" y="2395"/>
                <a:ext cx="214"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Arial" charset="0"/>
                    <a:ea typeface="ＭＳ Ｐゴシック" charset="0"/>
                  </a:rPr>
                  <a:t>z</a:t>
                </a:r>
              </a:p>
            </p:txBody>
          </p:sp>
        </p:grpSp>
        <p:sp>
          <p:nvSpPr>
            <p:cNvPr id="659" name="Text Box 62">
              <a:extLst>
                <a:ext uri="{FF2B5EF4-FFF2-40B4-BE49-F238E27FC236}">
                  <a16:creationId xmlns:a16="http://schemas.microsoft.com/office/drawing/2014/main" id="{701B1242-762A-7549-8469-E0E6A324702A}"/>
                </a:ext>
              </a:extLst>
            </p:cNvPr>
            <p:cNvSpPr txBox="1">
              <a:spLocks noChangeArrowheads="1"/>
            </p:cNvSpPr>
            <p:nvPr/>
          </p:nvSpPr>
          <p:spPr bwMode="auto">
            <a:xfrm>
              <a:off x="3493" y="1568"/>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0" name="Text Box 63">
              <a:extLst>
                <a:ext uri="{FF2B5EF4-FFF2-40B4-BE49-F238E27FC236}">
                  <a16:creationId xmlns:a16="http://schemas.microsoft.com/office/drawing/2014/main" id="{92C7415C-205B-0141-A835-E28CCFE34A27}"/>
                </a:ext>
              </a:extLst>
            </p:cNvPr>
            <p:cNvSpPr txBox="1">
              <a:spLocks noChangeArrowheads="1"/>
            </p:cNvSpPr>
            <p:nvPr/>
          </p:nvSpPr>
          <p:spPr bwMode="auto">
            <a:xfrm>
              <a:off x="3841" y="1787"/>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1" name="Text Box 64">
              <a:extLst>
                <a:ext uri="{FF2B5EF4-FFF2-40B4-BE49-F238E27FC236}">
                  <a16:creationId xmlns:a16="http://schemas.microsoft.com/office/drawing/2014/main" id="{F0F0E459-A754-BC42-AAB4-E313BB45E849}"/>
                </a:ext>
              </a:extLst>
            </p:cNvPr>
            <p:cNvSpPr txBox="1">
              <a:spLocks noChangeArrowheads="1"/>
            </p:cNvSpPr>
            <p:nvPr/>
          </p:nvSpPr>
          <p:spPr bwMode="auto">
            <a:xfrm>
              <a:off x="3406" y="2000"/>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2" name="Text Box 65">
              <a:extLst>
                <a:ext uri="{FF2B5EF4-FFF2-40B4-BE49-F238E27FC236}">
                  <a16:creationId xmlns:a16="http://schemas.microsoft.com/office/drawing/2014/main" id="{5A0B6924-9D83-BD4A-8CFE-9500663C144B}"/>
                </a:ext>
              </a:extLst>
            </p:cNvPr>
            <p:cNvSpPr txBox="1">
              <a:spLocks noChangeArrowheads="1"/>
            </p:cNvSpPr>
            <p:nvPr/>
          </p:nvSpPr>
          <p:spPr bwMode="auto">
            <a:xfrm>
              <a:off x="4225" y="1880"/>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3" name="Text Box 66">
              <a:extLst>
                <a:ext uri="{FF2B5EF4-FFF2-40B4-BE49-F238E27FC236}">
                  <a16:creationId xmlns:a16="http://schemas.microsoft.com/office/drawing/2014/main" id="{6E3E3D55-9237-C845-9A8D-D340C3E115D1}"/>
                </a:ext>
              </a:extLst>
            </p:cNvPr>
            <p:cNvSpPr txBox="1">
              <a:spLocks noChangeArrowheads="1"/>
            </p:cNvSpPr>
            <p:nvPr/>
          </p:nvSpPr>
          <p:spPr bwMode="auto">
            <a:xfrm>
              <a:off x="4162" y="2234"/>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4" name="Text Box 67">
              <a:extLst>
                <a:ext uri="{FF2B5EF4-FFF2-40B4-BE49-F238E27FC236}">
                  <a16:creationId xmlns:a16="http://schemas.microsoft.com/office/drawing/2014/main" id="{D025C99C-DFC7-0A4F-8AAA-17320A7C5C47}"/>
                </a:ext>
              </a:extLst>
            </p:cNvPr>
            <p:cNvSpPr txBox="1">
              <a:spLocks noChangeArrowheads="1"/>
            </p:cNvSpPr>
            <p:nvPr/>
          </p:nvSpPr>
          <p:spPr bwMode="auto">
            <a:xfrm>
              <a:off x="4522" y="1805"/>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1</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5" name="Text Box 68">
              <a:extLst>
                <a:ext uri="{FF2B5EF4-FFF2-40B4-BE49-F238E27FC236}">
                  <a16:creationId xmlns:a16="http://schemas.microsoft.com/office/drawing/2014/main" id="{30F29813-395E-A44E-BB9F-87C86902AF0B}"/>
                </a:ext>
              </a:extLst>
            </p:cNvPr>
            <p:cNvSpPr txBox="1">
              <a:spLocks noChangeArrowheads="1"/>
            </p:cNvSpPr>
            <p:nvPr/>
          </p:nvSpPr>
          <p:spPr bwMode="auto">
            <a:xfrm>
              <a:off x="4882" y="2069"/>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2</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6" name="Text Box 69">
              <a:extLst>
                <a:ext uri="{FF2B5EF4-FFF2-40B4-BE49-F238E27FC236}">
                  <a16:creationId xmlns:a16="http://schemas.microsoft.com/office/drawing/2014/main" id="{2B974974-7BCD-014C-BD76-E756B6797CED}"/>
                </a:ext>
              </a:extLst>
            </p:cNvPr>
            <p:cNvSpPr txBox="1">
              <a:spLocks noChangeArrowheads="1"/>
            </p:cNvSpPr>
            <p:nvPr/>
          </p:nvSpPr>
          <p:spPr bwMode="auto">
            <a:xfrm>
              <a:off x="4855" y="1532"/>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7" name="Text Box 70">
              <a:extLst>
                <a:ext uri="{FF2B5EF4-FFF2-40B4-BE49-F238E27FC236}">
                  <a16:creationId xmlns:a16="http://schemas.microsoft.com/office/drawing/2014/main" id="{F094EC90-E0AA-CB45-95E4-B52B0E9BC42E}"/>
                </a:ext>
              </a:extLst>
            </p:cNvPr>
            <p:cNvSpPr txBox="1">
              <a:spLocks noChangeArrowheads="1"/>
            </p:cNvSpPr>
            <p:nvPr/>
          </p:nvSpPr>
          <p:spPr bwMode="auto">
            <a:xfrm>
              <a:off x="4120" y="1382"/>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3</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68" name="Text Box 71">
              <a:extLst>
                <a:ext uri="{FF2B5EF4-FFF2-40B4-BE49-F238E27FC236}">
                  <a16:creationId xmlns:a16="http://schemas.microsoft.com/office/drawing/2014/main" id="{CBA2DE5C-9821-9E47-AB4D-09462934E67F}"/>
                </a:ext>
              </a:extLst>
            </p:cNvPr>
            <p:cNvSpPr txBox="1">
              <a:spLocks noChangeArrowheads="1"/>
            </p:cNvSpPr>
            <p:nvPr/>
          </p:nvSpPr>
          <p:spPr bwMode="auto">
            <a:xfrm>
              <a:off x="3769" y="1115"/>
              <a:ext cx="19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rPr>
                <a:t>5</a:t>
              </a:r>
              <a:endParaRPr kumimoji="0" lang="en-US" sz="24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82" name="Text Box 72">
            <a:extLst>
              <a:ext uri="{FF2B5EF4-FFF2-40B4-BE49-F238E27FC236}">
                <a16:creationId xmlns:a16="http://schemas.microsoft.com/office/drawing/2014/main" id="{36F192F0-85DA-A647-A8F9-5CBF1CE818A0}"/>
              </a:ext>
            </a:extLst>
          </p:cNvPr>
          <p:cNvSpPr txBox="1">
            <a:spLocks noChangeArrowheads="1"/>
          </p:cNvSpPr>
          <p:nvPr/>
        </p:nvSpPr>
        <p:spPr bwMode="auto">
          <a:xfrm>
            <a:off x="638029" y="4120818"/>
            <a:ext cx="2480807" cy="9541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dirty="0">
                <a:latin typeface="+mn-lt"/>
              </a:rPr>
              <a:t>graph: </a:t>
            </a:r>
            <a:r>
              <a:rPr lang="en-US" sz="2800" b="1" i="1" dirty="0">
                <a:latin typeface="+mn-lt"/>
              </a:rPr>
              <a:t>G</a:t>
            </a:r>
            <a:r>
              <a:rPr lang="en-US" sz="2800" i="1" dirty="0">
                <a:latin typeface="+mn-lt"/>
              </a:rPr>
              <a:t> = (N,E)</a:t>
            </a:r>
          </a:p>
          <a:p>
            <a:pPr eaLnBrk="1" hangingPunct="1"/>
            <a:endParaRPr lang="en-US" sz="2800" dirty="0">
              <a:latin typeface="+mn-lt"/>
            </a:endParaRPr>
          </a:p>
        </p:txBody>
      </p:sp>
      <p:sp>
        <p:nvSpPr>
          <p:cNvPr id="2" name="TextBox 1">
            <a:extLst>
              <a:ext uri="{FF2B5EF4-FFF2-40B4-BE49-F238E27FC236}">
                <a16:creationId xmlns:a16="http://schemas.microsoft.com/office/drawing/2014/main" id="{0D50443A-E126-1D4D-BD75-6130D04D9E32}"/>
              </a:ext>
            </a:extLst>
          </p:cNvPr>
          <p:cNvSpPr txBox="1"/>
          <p:nvPr/>
        </p:nvSpPr>
        <p:spPr>
          <a:xfrm>
            <a:off x="4493730" y="1204830"/>
            <a:ext cx="6812612" cy="1384995"/>
          </a:xfrm>
          <a:prstGeom prst="rect">
            <a:avLst/>
          </a:prstGeom>
          <a:noFill/>
        </p:spPr>
        <p:txBody>
          <a:bodyPr wrap="square" rtlCol="0">
            <a:spAutoFit/>
          </a:bodyPr>
          <a:lstStyle/>
          <a:p>
            <a:r>
              <a:rPr lang="en-US" sz="2400" i="1" dirty="0"/>
              <a:t>c</a:t>
            </a:r>
            <a:r>
              <a:rPr lang="en-US" sz="2400" i="1" baseline="-25000" dirty="0"/>
              <a:t>a,b</a:t>
            </a:r>
            <a:r>
              <a:rPr lang="en-US" sz="2400" i="1" dirty="0"/>
              <a:t>: </a:t>
            </a:r>
            <a:r>
              <a:rPr lang="en-US" sz="2400" dirty="0"/>
              <a:t>cost of </a:t>
            </a:r>
            <a:r>
              <a:rPr lang="en-US" sz="2400" i="1" dirty="0">
                <a:solidFill>
                  <a:srgbClr val="0000A8"/>
                </a:solidFill>
              </a:rPr>
              <a:t>direct</a:t>
            </a:r>
            <a:r>
              <a:rPr lang="en-US" sz="2400" dirty="0"/>
              <a:t> link connecting </a:t>
            </a:r>
            <a:r>
              <a:rPr lang="en-US" sz="2400" i="1" dirty="0"/>
              <a:t>a</a:t>
            </a:r>
            <a:r>
              <a:rPr lang="en-US" sz="2400" dirty="0"/>
              <a:t> and </a:t>
            </a:r>
            <a:r>
              <a:rPr lang="en-US" sz="2400" i="1" dirty="0"/>
              <a:t>b</a:t>
            </a:r>
          </a:p>
          <a:p>
            <a:r>
              <a:rPr lang="en-US" sz="2400" dirty="0"/>
              <a:t>             </a:t>
            </a:r>
            <a:r>
              <a:rPr lang="en-US" sz="2400" i="1" dirty="0"/>
              <a:t>e.g., c</a:t>
            </a:r>
            <a:r>
              <a:rPr lang="en-US" sz="2400" i="1" baseline="-25000" dirty="0"/>
              <a:t>w,z </a:t>
            </a:r>
            <a:r>
              <a:rPr lang="en-US" sz="2400" dirty="0"/>
              <a:t>= 5, </a:t>
            </a:r>
            <a:r>
              <a:rPr lang="en-US" sz="2400" i="1" dirty="0"/>
              <a:t>c</a:t>
            </a:r>
            <a:r>
              <a:rPr lang="en-US" sz="2400" i="1" baseline="-25000" dirty="0"/>
              <a:t>u,z </a:t>
            </a:r>
            <a:r>
              <a:rPr lang="en-US" sz="2400" dirty="0"/>
              <a:t>= </a:t>
            </a:r>
            <a:r>
              <a:rPr lang="en-US" sz="2400" dirty="0">
                <a:cs typeface="Arial" charset="0"/>
              </a:rPr>
              <a:t>∞</a:t>
            </a:r>
            <a:endParaRPr lang="en-US" sz="2400" dirty="0"/>
          </a:p>
          <a:p>
            <a:endParaRPr lang="en-US" sz="1200" dirty="0" smtClean="0"/>
          </a:p>
          <a:p>
            <a:r>
              <a:rPr lang="en-US" sz="2400" b="1" dirty="0" smtClean="0"/>
              <a:t>Q1</a:t>
            </a:r>
            <a:r>
              <a:rPr lang="en-US" sz="2400" dirty="0" smtClean="0"/>
              <a:t>: What is the total cost of the path (u, x, w, z)?</a:t>
            </a:r>
            <a:endParaRPr lang="en-US" sz="2400" dirty="0" smtClean="0"/>
          </a:p>
        </p:txBody>
      </p:sp>
      <p:sp>
        <p:nvSpPr>
          <p:cNvPr id="76" name="Text Box 72">
            <a:extLst>
              <a:ext uri="{FF2B5EF4-FFF2-40B4-BE49-F238E27FC236}">
                <a16:creationId xmlns:a16="http://schemas.microsoft.com/office/drawing/2014/main" id="{BFBE2A81-FFD1-7B4E-9584-A27B7DB3EE76}"/>
              </a:ext>
            </a:extLst>
          </p:cNvPr>
          <p:cNvSpPr txBox="1">
            <a:spLocks noChangeArrowheads="1"/>
          </p:cNvSpPr>
          <p:nvPr/>
        </p:nvSpPr>
        <p:spPr bwMode="auto">
          <a:xfrm>
            <a:off x="641845" y="4759915"/>
            <a:ext cx="7699737"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i="1" dirty="0">
                <a:latin typeface="+mn-lt"/>
              </a:rPr>
              <a:t>N</a:t>
            </a:r>
            <a:r>
              <a:rPr lang="en-US" sz="2800" i="1" dirty="0">
                <a:latin typeface="+mn-lt"/>
              </a:rPr>
              <a:t>: </a:t>
            </a:r>
            <a:r>
              <a:rPr lang="en-US" sz="2800" dirty="0">
                <a:latin typeface="+mn-lt"/>
              </a:rPr>
              <a:t>set of </a:t>
            </a:r>
            <a:r>
              <a:rPr lang="en-US" sz="2800" dirty="0" smtClean="0">
                <a:latin typeface="+mn-lt"/>
              </a:rPr>
              <a:t>routers (nodes, vertexes) </a:t>
            </a:r>
            <a:r>
              <a:rPr lang="en-US" sz="2800" dirty="0">
                <a:latin typeface="+mn-lt"/>
              </a:rPr>
              <a:t>= { </a:t>
            </a:r>
            <a:r>
              <a:rPr lang="en-US" sz="2800" i="1" dirty="0">
                <a:latin typeface="+mn-lt"/>
              </a:rPr>
              <a:t>u, v, w, x, y, z </a:t>
            </a:r>
            <a:r>
              <a:rPr lang="en-US" sz="2800" dirty="0">
                <a:latin typeface="+mn-lt"/>
              </a:rPr>
              <a:t>}</a:t>
            </a:r>
          </a:p>
        </p:txBody>
      </p:sp>
      <p:sp>
        <p:nvSpPr>
          <p:cNvPr id="77" name="Text Box 72">
            <a:extLst>
              <a:ext uri="{FF2B5EF4-FFF2-40B4-BE49-F238E27FC236}">
                <a16:creationId xmlns:a16="http://schemas.microsoft.com/office/drawing/2014/main" id="{EE3DED54-15B8-EA4D-AA68-CD285B8DE31C}"/>
              </a:ext>
            </a:extLst>
          </p:cNvPr>
          <p:cNvSpPr txBox="1">
            <a:spLocks noChangeArrowheads="1"/>
          </p:cNvSpPr>
          <p:nvPr/>
        </p:nvSpPr>
        <p:spPr bwMode="auto">
          <a:xfrm>
            <a:off x="606673" y="5282614"/>
            <a:ext cx="1124384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i="1" dirty="0">
                <a:latin typeface="+mn-lt"/>
              </a:rPr>
              <a:t>E</a:t>
            </a:r>
            <a:r>
              <a:rPr lang="en-US" sz="2800" i="1" dirty="0">
                <a:latin typeface="+mn-lt"/>
              </a:rPr>
              <a:t>: </a:t>
            </a:r>
            <a:r>
              <a:rPr lang="en-US" sz="2800" dirty="0">
                <a:latin typeface="+mn-lt"/>
              </a:rPr>
              <a:t>set of </a:t>
            </a:r>
            <a:r>
              <a:rPr lang="en-US" sz="2800" dirty="0" smtClean="0">
                <a:latin typeface="+mn-lt"/>
              </a:rPr>
              <a:t>links (edges) </a:t>
            </a:r>
            <a:r>
              <a:rPr lang="en-US" sz="2800" dirty="0">
                <a:latin typeface="+mn-lt"/>
              </a:rPr>
              <a:t>=</a:t>
            </a:r>
            <a:r>
              <a:rPr lang="en-US" sz="3200" dirty="0">
                <a:latin typeface="+mn-lt"/>
              </a:rPr>
              <a:t>{</a:t>
            </a:r>
            <a:r>
              <a:rPr lang="en-US" sz="3600" dirty="0">
                <a:latin typeface="+mn-lt"/>
              </a:rPr>
              <a:t> </a:t>
            </a:r>
            <a:r>
              <a:rPr lang="en-US" sz="2800" dirty="0">
                <a:latin typeface="+mn-lt"/>
              </a:rPr>
              <a:t>(</a:t>
            </a:r>
            <a:r>
              <a:rPr lang="en-US" sz="2800" i="1" dirty="0">
                <a:latin typeface="+mn-lt"/>
              </a:rPr>
              <a:t>u,v), (u,x), (v,x), (v,w), (x,w), (x,y), (w,y), (w,z), (y,z</a:t>
            </a:r>
            <a:r>
              <a:rPr lang="en-US" sz="2800" dirty="0">
                <a:latin typeface="+mn-lt"/>
              </a:rPr>
              <a:t>) </a:t>
            </a:r>
            <a:r>
              <a:rPr lang="en-US" sz="3200" dirty="0">
                <a:latin typeface="+mn-lt"/>
              </a:rPr>
              <a:t>}</a:t>
            </a:r>
            <a:endParaRPr lang="en-US" sz="2800" dirty="0">
              <a:latin typeface="+mn-lt"/>
            </a:endParaRPr>
          </a:p>
        </p:txBody>
      </p:sp>
      <p:sp>
        <p:nvSpPr>
          <p:cNvPr id="78" name="TextBox 77">
            <a:extLst>
              <a:ext uri="{FF2B5EF4-FFF2-40B4-BE49-F238E27FC236}">
                <a16:creationId xmlns:a16="http://schemas.microsoft.com/office/drawing/2014/main" id="{0D50443A-E126-1D4D-BD75-6130D04D9E32}"/>
              </a:ext>
            </a:extLst>
          </p:cNvPr>
          <p:cNvSpPr txBox="1"/>
          <p:nvPr/>
        </p:nvSpPr>
        <p:spPr>
          <a:xfrm>
            <a:off x="4493731" y="2564705"/>
            <a:ext cx="6812612" cy="461665"/>
          </a:xfrm>
          <a:prstGeom prst="rect">
            <a:avLst/>
          </a:prstGeom>
          <a:noFill/>
        </p:spPr>
        <p:txBody>
          <a:bodyPr wrap="square" rtlCol="0">
            <a:spAutoFit/>
          </a:bodyPr>
          <a:lstStyle/>
          <a:p>
            <a:r>
              <a:rPr lang="en-US" sz="2400" b="1" dirty="0" smtClean="0"/>
              <a:t>Q2</a:t>
            </a:r>
            <a:r>
              <a:rPr lang="en-US" sz="2400" dirty="0" smtClean="0"/>
              <a:t>: What is the </a:t>
            </a:r>
            <a:r>
              <a:rPr lang="en-US" sz="2400" b="1" dirty="0" smtClean="0"/>
              <a:t>least-cost path </a:t>
            </a:r>
            <a:r>
              <a:rPr lang="en-US" sz="2400" dirty="0" smtClean="0"/>
              <a:t>from u to z?</a:t>
            </a:r>
            <a:endParaRPr lang="en-US" sz="2400" dirty="0" smtClean="0"/>
          </a:p>
        </p:txBody>
      </p:sp>
      <p:sp>
        <p:nvSpPr>
          <p:cNvPr id="79" name="TextBox 78">
            <a:extLst>
              <a:ext uri="{FF2B5EF4-FFF2-40B4-BE49-F238E27FC236}">
                <a16:creationId xmlns:a16="http://schemas.microsoft.com/office/drawing/2014/main" id="{0D50443A-E126-1D4D-BD75-6130D04D9E32}"/>
              </a:ext>
            </a:extLst>
          </p:cNvPr>
          <p:cNvSpPr txBox="1"/>
          <p:nvPr/>
        </p:nvSpPr>
        <p:spPr>
          <a:xfrm>
            <a:off x="4493732" y="3010180"/>
            <a:ext cx="6812612" cy="461665"/>
          </a:xfrm>
          <a:prstGeom prst="rect">
            <a:avLst/>
          </a:prstGeom>
          <a:noFill/>
        </p:spPr>
        <p:txBody>
          <a:bodyPr wrap="square" rtlCol="0">
            <a:spAutoFit/>
          </a:bodyPr>
          <a:lstStyle/>
          <a:p>
            <a:r>
              <a:rPr lang="en-US" sz="2400" b="1" dirty="0" smtClean="0"/>
              <a:t>Q3</a:t>
            </a:r>
            <a:r>
              <a:rPr lang="en-US" sz="2400" dirty="0" smtClean="0"/>
              <a:t>: How did you get your answer for Q2?</a:t>
            </a:r>
            <a:endParaRPr lang="en-US" sz="2400" dirty="0" smtClean="0"/>
          </a:p>
        </p:txBody>
      </p:sp>
      <p:sp>
        <p:nvSpPr>
          <p:cNvPr id="80" name="Text Box 72">
            <a:extLst>
              <a:ext uri="{FF2B5EF4-FFF2-40B4-BE49-F238E27FC236}">
                <a16:creationId xmlns:a16="http://schemas.microsoft.com/office/drawing/2014/main" id="{EE3DED54-15B8-EA4D-AA68-CD285B8DE31C}"/>
              </a:ext>
            </a:extLst>
          </p:cNvPr>
          <p:cNvSpPr txBox="1">
            <a:spLocks noChangeArrowheads="1"/>
          </p:cNvSpPr>
          <p:nvPr/>
        </p:nvSpPr>
        <p:spPr bwMode="auto">
          <a:xfrm>
            <a:off x="594951" y="5939103"/>
            <a:ext cx="6051978"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i="1" dirty="0" smtClean="0">
                <a:latin typeface="+mn-lt"/>
              </a:rPr>
              <a:t>(Direct) </a:t>
            </a:r>
            <a:r>
              <a:rPr lang="en-US" sz="2800" b="1" i="1" dirty="0" smtClean="0">
                <a:latin typeface="+mn-lt"/>
              </a:rPr>
              <a:t>Neighbors</a:t>
            </a:r>
            <a:r>
              <a:rPr lang="en-US" sz="2800" i="1" dirty="0" smtClean="0">
                <a:latin typeface="+mn-lt"/>
              </a:rPr>
              <a:t> of node w = {v, x, y, z}</a:t>
            </a:r>
            <a:endParaRPr lang="en-US" sz="2800" dirty="0">
              <a:latin typeface="+mn-lt"/>
            </a:endParaRPr>
          </a:p>
        </p:txBody>
      </p:sp>
      <p:sp>
        <p:nvSpPr>
          <p:cNvPr id="81" name="TextBox 80">
            <a:extLst>
              <a:ext uri="{FF2B5EF4-FFF2-40B4-BE49-F238E27FC236}">
                <a16:creationId xmlns:a16="http://schemas.microsoft.com/office/drawing/2014/main" id="{0D50443A-E126-1D4D-BD75-6130D04D9E32}"/>
              </a:ext>
            </a:extLst>
          </p:cNvPr>
          <p:cNvSpPr txBox="1"/>
          <p:nvPr/>
        </p:nvSpPr>
        <p:spPr>
          <a:xfrm>
            <a:off x="4493733" y="3490824"/>
            <a:ext cx="6812612" cy="461665"/>
          </a:xfrm>
          <a:prstGeom prst="rect">
            <a:avLst/>
          </a:prstGeom>
          <a:noFill/>
        </p:spPr>
        <p:txBody>
          <a:bodyPr wrap="square" rtlCol="0">
            <a:spAutoFit/>
          </a:bodyPr>
          <a:lstStyle/>
          <a:p>
            <a:r>
              <a:rPr lang="en-US" sz="2400" b="1" dirty="0" smtClean="0"/>
              <a:t>Q4</a:t>
            </a:r>
            <a:r>
              <a:rPr lang="en-US" sz="2400" dirty="0" smtClean="0"/>
              <a:t>: What is the least-cost path from w to z?</a:t>
            </a:r>
            <a:endParaRPr lang="en-US" sz="2400" dirty="0" smtClean="0"/>
          </a:p>
        </p:txBody>
      </p:sp>
      <p:sp>
        <p:nvSpPr>
          <p:cNvPr id="82" name="TextBox 81">
            <a:extLst>
              <a:ext uri="{FF2B5EF4-FFF2-40B4-BE49-F238E27FC236}">
                <a16:creationId xmlns:a16="http://schemas.microsoft.com/office/drawing/2014/main" id="{0D50443A-E126-1D4D-BD75-6130D04D9E32}"/>
              </a:ext>
            </a:extLst>
          </p:cNvPr>
          <p:cNvSpPr txBox="1"/>
          <p:nvPr/>
        </p:nvSpPr>
        <p:spPr>
          <a:xfrm>
            <a:off x="4493734" y="3889407"/>
            <a:ext cx="6812612" cy="461665"/>
          </a:xfrm>
          <a:prstGeom prst="rect">
            <a:avLst/>
          </a:prstGeom>
          <a:noFill/>
        </p:spPr>
        <p:txBody>
          <a:bodyPr wrap="square" rtlCol="0">
            <a:spAutoFit/>
          </a:bodyPr>
          <a:lstStyle/>
          <a:p>
            <a:r>
              <a:rPr lang="en-US" sz="2400" b="1" dirty="0" smtClean="0"/>
              <a:t>Q4</a:t>
            </a:r>
            <a:r>
              <a:rPr lang="en-US" sz="2400" dirty="0" smtClean="0"/>
              <a:t>: What is the shortest path from w to z?</a:t>
            </a:r>
            <a:endParaRPr lang="en-US" sz="2400" dirty="0" smtClean="0"/>
          </a:p>
        </p:txBody>
      </p:sp>
    </p:spTree>
    <p:extLst>
      <p:ext uri="{BB962C8B-B14F-4D97-AF65-F5344CB8AC3E}">
        <p14:creationId xmlns:p14="http://schemas.microsoft.com/office/powerpoint/2010/main" val="1448817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dissolve">
                                      <p:cBhvr>
                                        <p:cTn id="7" dur="500"/>
                                        <p:tgtEl>
                                          <p:spTgt spid="7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
                                        </p:tgtEl>
                                        <p:attrNameLst>
                                          <p:attrName>style.visibility</p:attrName>
                                        </p:attrNameLst>
                                      </p:cBhvr>
                                      <p:to>
                                        <p:strVal val="visible"/>
                                      </p:to>
                                    </p:set>
                                    <p:animEffect transition="in" filter="dissolve">
                                      <p:cBhvr>
                                        <p:cTn id="12" dur="500"/>
                                        <p:tgtEl>
                                          <p:spTgt spid="7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9"/>
                                        </p:tgtEl>
                                        <p:attrNameLst>
                                          <p:attrName>style.visibility</p:attrName>
                                        </p:attrNameLst>
                                      </p:cBhvr>
                                      <p:to>
                                        <p:strVal val="visible"/>
                                      </p:to>
                                    </p:set>
                                    <p:animEffect transition="in" filter="dissolve">
                                      <p:cBhvr>
                                        <p:cTn id="27" dur="500"/>
                                        <p:tgtEl>
                                          <p:spTgt spid="7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80"/>
                                        </p:tgtEl>
                                        <p:attrNameLst>
                                          <p:attrName>style.visibility</p:attrName>
                                        </p:attrNameLst>
                                      </p:cBhvr>
                                      <p:to>
                                        <p:strVal val="visible"/>
                                      </p:to>
                                    </p:set>
                                    <p:animEffect transition="in" filter="dissolve">
                                      <p:cBhvr>
                                        <p:cTn id="32" dur="500"/>
                                        <p:tgtEl>
                                          <p:spTgt spid="80"/>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81"/>
                                        </p:tgtEl>
                                        <p:attrNameLst>
                                          <p:attrName>style.visibility</p:attrName>
                                        </p:attrNameLst>
                                      </p:cBhvr>
                                      <p:to>
                                        <p:strVal val="visible"/>
                                      </p:to>
                                    </p:set>
                                    <p:animEffect transition="in" filter="dissolve">
                                      <p:cBhvr>
                                        <p:cTn id="37" dur="500"/>
                                        <p:tgtEl>
                                          <p:spTgt spid="81"/>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82"/>
                                        </p:tgtEl>
                                        <p:attrNameLst>
                                          <p:attrName>style.visibility</p:attrName>
                                        </p:attrNameLst>
                                      </p:cBhvr>
                                      <p:to>
                                        <p:strVal val="visible"/>
                                      </p:to>
                                    </p:set>
                                    <p:animEffect transition="in" filter="dissolve">
                                      <p:cBhvr>
                                        <p:cTn id="42"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6" grpId="0"/>
      <p:bldP spid="77" grpId="0"/>
      <p:bldP spid="78" grpId="0"/>
      <p:bldP spid="79" grpId="0"/>
      <p:bldP spid="80" grpId="0"/>
      <p:bldP spid="81" grpId="0"/>
      <p:bldP spid="8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“control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761675" y="4144564"/>
            <a:ext cx="5066531" cy="2130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indent="-293688">
              <a:buClr>
                <a:srgbClr val="0000A8"/>
              </a:buClr>
            </a:pPr>
            <a:r>
              <a:rPr lang="en-US" altLang="en-US" sz="3600" dirty="0">
                <a:ea typeface="ＭＳ Ｐゴシック" panose="020B0600070205080204" pitchFamily="34" charset="-128"/>
                <a:cs typeface="ＭＳ Ｐゴシック" panose="020B0600070205080204" pitchFamily="34" charset="-128"/>
              </a:rPr>
              <a:t>network management, configuration </a:t>
            </a:r>
          </a:p>
          <a:p>
            <a:pPr marL="685800" lvl="1" indent="-219075"/>
            <a:r>
              <a:rPr lang="en-US" altLang="en-US" sz="2800" dirty="0">
                <a:ea typeface="ＭＳ Ｐゴシック" panose="020B0600070205080204" pitchFamily="34" charset="-128"/>
                <a:cs typeface="ＭＳ Ｐゴシック" panose="020B0600070205080204" pitchFamily="34" charset="-128"/>
              </a:rPr>
              <a:t>SNMP</a:t>
            </a:r>
          </a:p>
          <a:p>
            <a:pPr marL="685800" lvl="1" indent="-219075"/>
            <a:r>
              <a:rPr lang="en-US" altLang="en-US" sz="2800" dirty="0">
                <a:ea typeface="ＭＳ Ｐゴシック" panose="020B0600070205080204" pitchFamily="34" charset="-128"/>
                <a:cs typeface="ＭＳ Ｐゴシック" panose="020B0600070205080204" pitchFamily="34" charset="-128"/>
              </a:rPr>
              <a:t>NETCONF/YANG</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protocols</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intra-ISP routing: OSPF</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routing among ISPs: BGP</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SDN control plane</a:t>
            </a:r>
          </a:p>
          <a:p>
            <a:pPr marL="285750" indent="-285750">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Internet Control Message Protocol </a:t>
            </a:r>
          </a:p>
          <a:p>
            <a:pPr marL="466725" indent="-409575">
              <a:spcBef>
                <a:spcPts val="600"/>
              </a:spcBef>
              <a:buNone/>
            </a:pPr>
            <a:endParaRPr lang="en-US" altLang="en-US" sz="3200" dirty="0">
              <a:ea typeface="ＭＳ Ｐゴシック" panose="020B0600070205080204" pitchFamily="34" charset="-128"/>
              <a:cs typeface="Arial" panose="020B0604020202020204" pitchFamily="34" charset="0"/>
            </a:endParaRPr>
          </a:p>
        </p:txBody>
      </p:sp>
      <p:sp>
        <p:nvSpPr>
          <p:cNvPr id="11" name="Slide Number Placeholder 4">
            <a:extLst>
              <a:ext uri="{FF2B5EF4-FFF2-40B4-BE49-F238E27FC236}">
                <a16:creationId xmlns:a16="http://schemas.microsoft.com/office/drawing/2014/main" id="{60E442AF-0FD6-9040-9BFF-CE4BE886AA41}"/>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90</a:t>
            </a:fld>
            <a:endParaRPr lang="en-US" dirty="0"/>
          </a:p>
        </p:txBody>
      </p:sp>
    </p:spTree>
    <p:extLst>
      <p:ext uri="{BB962C8B-B14F-4D97-AF65-F5344CB8AC3E}">
        <p14:creationId xmlns:p14="http://schemas.microsoft.com/office/powerpoint/2010/main" val="2886057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a:extLst>
              <a:ext uri="{FF2B5EF4-FFF2-40B4-BE49-F238E27FC236}">
                <a16:creationId xmlns:a16="http://schemas.microsoft.com/office/drawing/2014/main" id="{375D8288-A30F-B346-89F2-6C4A6812F9F9}"/>
              </a:ext>
            </a:extLst>
          </p:cNvPr>
          <p:cNvSpPr>
            <a:spLocks noGrp="1"/>
          </p:cNvSpPr>
          <p:nvPr>
            <p:ph idx="1"/>
          </p:nvPr>
        </p:nvSpPr>
        <p:spPr>
          <a:xfrm>
            <a:off x="850075" y="1557773"/>
            <a:ext cx="10515600" cy="2230456"/>
          </a:xfrm>
        </p:spPr>
        <p:txBody>
          <a:bodyPr>
            <a:normAutofit fontScale="92500" lnSpcReduction="10000"/>
          </a:bodyPr>
          <a:lstStyle/>
          <a:p>
            <a:pPr indent="-284163">
              <a:defRPr/>
            </a:pPr>
            <a:r>
              <a:rPr lang="en-US" sz="3200" dirty="0">
                <a:solidFill>
                  <a:srgbClr val="0000A8"/>
                </a:solidFill>
              </a:rPr>
              <a:t>autonomous systems (aka “network”): </a:t>
            </a:r>
            <a:r>
              <a:rPr lang="en-US" sz="3200" dirty="0"/>
              <a:t>1000s of interacting hardware/software components</a:t>
            </a:r>
          </a:p>
          <a:p>
            <a:pPr indent="-284163">
              <a:defRPr/>
            </a:pPr>
            <a:r>
              <a:rPr lang="en-US" sz="3200" dirty="0"/>
              <a:t>other complex systems requiring monitoring, configuration, control:</a:t>
            </a:r>
          </a:p>
          <a:p>
            <a:pPr lvl="1">
              <a:defRPr/>
            </a:pPr>
            <a:r>
              <a:rPr lang="en-US" sz="3000" dirty="0"/>
              <a:t>jet airplane, nuclear power plant, others?</a:t>
            </a:r>
          </a:p>
          <a:p>
            <a:endParaRPr lang="en-US" dirty="0"/>
          </a:p>
        </p:txBody>
      </p:sp>
      <p:sp>
        <p:nvSpPr>
          <p:cNvPr id="2" name="Title 1">
            <a:extLst>
              <a:ext uri="{FF2B5EF4-FFF2-40B4-BE49-F238E27FC236}">
                <a16:creationId xmlns:a16="http://schemas.microsoft.com/office/drawing/2014/main" id="{D64829BE-EAEB-5749-867B-1EC3359A718B}"/>
              </a:ext>
            </a:extLst>
          </p:cNvPr>
          <p:cNvSpPr>
            <a:spLocks noGrp="1"/>
          </p:cNvSpPr>
          <p:nvPr>
            <p:ph type="title"/>
          </p:nvPr>
        </p:nvSpPr>
        <p:spPr/>
        <p:txBody>
          <a:bodyPr/>
          <a:lstStyle/>
          <a:p>
            <a:r>
              <a:rPr lang="en-US" dirty="0"/>
              <a:t>What is network management?</a:t>
            </a:r>
          </a:p>
        </p:txBody>
      </p:sp>
      <p:sp>
        <p:nvSpPr>
          <p:cNvPr id="5" name="Slide Number Placeholder 4">
            <a:extLst>
              <a:ext uri="{FF2B5EF4-FFF2-40B4-BE49-F238E27FC236}">
                <a16:creationId xmlns:a16="http://schemas.microsoft.com/office/drawing/2014/main" id="{14672273-12F5-4F48-A433-0F71E8339AAD}"/>
              </a:ext>
            </a:extLst>
          </p:cNvPr>
          <p:cNvSpPr>
            <a:spLocks noGrp="1"/>
          </p:cNvSpPr>
          <p:nvPr>
            <p:ph type="sldNum" sz="quarter" idx="4"/>
          </p:nvPr>
        </p:nvSpPr>
        <p:spPr/>
        <p:txBody>
          <a:bodyPr/>
          <a:lstStyle/>
          <a:p>
            <a:r>
              <a:rPr lang="en-US" dirty="0"/>
              <a:t>Network Layer: 5-</a:t>
            </a:r>
            <a:fld id="{C4204591-24BD-A542-B9D5-F8D8A88D2FEE}" type="slidenum">
              <a:rPr lang="en-US" smtClean="0"/>
              <a:pPr/>
              <a:t>91</a:t>
            </a:fld>
            <a:endParaRPr lang="en-US" dirty="0"/>
          </a:p>
        </p:txBody>
      </p:sp>
      <p:grpSp>
        <p:nvGrpSpPr>
          <p:cNvPr id="3" name="Group 2">
            <a:extLst>
              <a:ext uri="{FF2B5EF4-FFF2-40B4-BE49-F238E27FC236}">
                <a16:creationId xmlns:a16="http://schemas.microsoft.com/office/drawing/2014/main" id="{820A614A-762E-7F4E-AB21-A93FB6D5C4DE}"/>
              </a:ext>
            </a:extLst>
          </p:cNvPr>
          <p:cNvGrpSpPr/>
          <p:nvPr/>
        </p:nvGrpSpPr>
        <p:grpSpPr>
          <a:xfrm>
            <a:off x="1981694" y="4123789"/>
            <a:ext cx="8232775" cy="2093913"/>
            <a:chOff x="1981694" y="4123789"/>
            <a:chExt cx="8232775" cy="2093913"/>
          </a:xfrm>
        </p:grpSpPr>
        <p:sp>
          <p:nvSpPr>
            <p:cNvPr id="7" name="Text Box 5">
              <a:extLst>
                <a:ext uri="{FF2B5EF4-FFF2-40B4-BE49-F238E27FC236}">
                  <a16:creationId xmlns:a16="http://schemas.microsoft.com/office/drawing/2014/main" id="{4AAF62B5-79AA-B240-A8E8-8798C98BC25F}"/>
                </a:ext>
              </a:extLst>
            </p:cNvPr>
            <p:cNvSpPr txBox="1">
              <a:spLocks noChangeArrowheads="1"/>
            </p:cNvSpPr>
            <p:nvPr/>
          </p:nvSpPr>
          <p:spPr bwMode="auto">
            <a:xfrm>
              <a:off x="3161207" y="4153952"/>
              <a:ext cx="6962775" cy="20002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defRPr/>
              </a:pPr>
              <a:r>
                <a:rPr lang="en-US" sz="2000" dirty="0">
                  <a:latin typeface="Arial"/>
                  <a:cs typeface="Arial"/>
                </a:rPr>
                <a:t>"</a:t>
              </a:r>
              <a:r>
                <a:rPr lang="en-US" sz="2000" dirty="0">
                  <a:solidFill>
                    <a:srgbClr val="000099"/>
                  </a:solidFill>
                  <a:latin typeface="Arial"/>
                  <a:cs typeface="Arial"/>
                </a:rPr>
                <a:t>Network management</a:t>
              </a:r>
              <a:r>
                <a:rPr lang="en-US" sz="2000" dirty="0">
                  <a:latin typeface="Arial"/>
                  <a:cs typeface="Arial"/>
                </a:rPr>
                <a:t> includes the deployment, integration </a:t>
              </a:r>
            </a:p>
            <a:p>
              <a:pPr algn="l">
                <a:defRPr/>
              </a:pPr>
              <a:r>
                <a:rPr lang="en-US" sz="2000" dirty="0">
                  <a:latin typeface="Arial"/>
                  <a:cs typeface="Arial"/>
                </a:rPr>
                <a:t>and coordination of the hardware, software, and human </a:t>
              </a:r>
            </a:p>
            <a:p>
              <a:pPr algn="l">
                <a:defRPr/>
              </a:pPr>
              <a:r>
                <a:rPr lang="en-US" sz="2000" dirty="0">
                  <a:latin typeface="Arial"/>
                  <a:cs typeface="Arial"/>
                </a:rPr>
                <a:t>elements to monitor, test, poll, configure, analyze, evaluate, </a:t>
              </a:r>
            </a:p>
            <a:p>
              <a:pPr algn="l">
                <a:defRPr/>
              </a:pPr>
              <a:r>
                <a:rPr lang="en-US" sz="2000" dirty="0">
                  <a:latin typeface="Arial"/>
                  <a:cs typeface="Arial"/>
                </a:rPr>
                <a:t>and control the network and element resources to meet the </a:t>
              </a:r>
            </a:p>
            <a:p>
              <a:pPr algn="l">
                <a:defRPr/>
              </a:pPr>
              <a:r>
                <a:rPr lang="en-US" sz="2000" dirty="0">
                  <a:latin typeface="Arial"/>
                  <a:cs typeface="Arial"/>
                </a:rPr>
                <a:t>real-time, operational performance, and Quality of Service </a:t>
              </a:r>
            </a:p>
            <a:p>
              <a:pPr algn="l">
                <a:defRPr/>
              </a:pPr>
              <a:r>
                <a:rPr lang="en-US" sz="2000" dirty="0">
                  <a:latin typeface="Arial"/>
                  <a:cs typeface="Arial"/>
                </a:rPr>
                <a:t>requirements at a reasonable cost."</a:t>
              </a:r>
              <a:r>
                <a:rPr lang="en-US" dirty="0">
                  <a:latin typeface="Arial"/>
                  <a:cs typeface="Arial"/>
                </a:rPr>
                <a:t> </a:t>
              </a:r>
            </a:p>
          </p:txBody>
        </p:sp>
        <p:sp>
          <p:nvSpPr>
            <p:cNvPr id="8" name="Rectangle 6">
              <a:extLst>
                <a:ext uri="{FF2B5EF4-FFF2-40B4-BE49-F238E27FC236}">
                  <a16:creationId xmlns:a16="http://schemas.microsoft.com/office/drawing/2014/main" id="{C047F7E7-348B-A04F-BBBB-2D9AFE81A541}"/>
                </a:ext>
              </a:extLst>
            </p:cNvPr>
            <p:cNvSpPr>
              <a:spLocks noChangeArrowheads="1"/>
            </p:cNvSpPr>
            <p:nvPr/>
          </p:nvSpPr>
          <p:spPr bwMode="auto">
            <a:xfrm>
              <a:off x="3065957" y="4123789"/>
              <a:ext cx="7148512" cy="2093913"/>
            </a:xfrm>
            <a:prstGeom prst="rect">
              <a:avLst/>
            </a:prstGeom>
            <a:noFill/>
            <a:ln w="28575">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aphicFrame>
          <p:nvGraphicFramePr>
            <p:cNvPr id="9" name="Object 8">
              <a:extLst>
                <a:ext uri="{FF2B5EF4-FFF2-40B4-BE49-F238E27FC236}">
                  <a16:creationId xmlns:a16="http://schemas.microsoft.com/office/drawing/2014/main" id="{326F51F9-30EF-DB47-86E4-F731C95FAECA}"/>
                </a:ext>
              </a:extLst>
            </p:cNvPr>
            <p:cNvGraphicFramePr>
              <a:graphicFrameLocks noChangeAspect="1"/>
            </p:cNvGraphicFramePr>
            <p:nvPr>
              <p:extLst>
                <p:ext uri="{D42A27DB-BD31-4B8C-83A1-F6EECF244321}">
                  <p14:modId xmlns:p14="http://schemas.microsoft.com/office/powerpoint/2010/main" val="2861886416"/>
                </p:ext>
              </p:extLst>
            </p:nvPr>
          </p:nvGraphicFramePr>
          <p:xfrm>
            <a:off x="1981694" y="4317464"/>
            <a:ext cx="1123950" cy="1600200"/>
          </p:xfrm>
          <a:graphic>
            <a:graphicData uri="http://schemas.openxmlformats.org/presentationml/2006/ole">
              <mc:AlternateContent xmlns:mc="http://schemas.openxmlformats.org/markup-compatibility/2006">
                <mc:Choice xmlns:v="urn:schemas-microsoft-com:vml" Requires="v">
                  <p:oleObj spid="_x0000_s2129" name="Clip" r:id="rId3" imgW="2870200" imgH="4089400" progId="MS_ClipArt_Gallery.2">
                    <p:embed/>
                  </p:oleObj>
                </mc:Choice>
                <mc:Fallback>
                  <p:oleObj name="Clip" r:id="rId3" imgW="2870200" imgH="4089400" progId="MS_ClipArt_Gallery.2">
                    <p:embed/>
                    <p:pic>
                      <p:nvPicPr>
                        <p:cNvPr id="33800" name="Object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694" y="4317464"/>
                          <a:ext cx="1123950" cy="1600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grpSp>
    </p:spTree>
    <p:extLst>
      <p:ext uri="{BB962C8B-B14F-4D97-AF65-F5344CB8AC3E}">
        <p14:creationId xmlns:p14="http://schemas.microsoft.com/office/powerpoint/2010/main" val="4199753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4829BE-EAEB-5749-867B-1EC3359A718B}"/>
              </a:ext>
            </a:extLst>
          </p:cNvPr>
          <p:cNvSpPr>
            <a:spLocks noGrp="1"/>
          </p:cNvSpPr>
          <p:nvPr>
            <p:ph type="title"/>
          </p:nvPr>
        </p:nvSpPr>
        <p:spPr/>
        <p:txBody>
          <a:bodyPr/>
          <a:lstStyle/>
          <a:p>
            <a:r>
              <a:rPr lang="en-US" dirty="0"/>
              <a:t>Components of network management</a:t>
            </a:r>
          </a:p>
        </p:txBody>
      </p:sp>
      <p:sp>
        <p:nvSpPr>
          <p:cNvPr id="5" name="Slide Number Placeholder 4">
            <a:extLst>
              <a:ext uri="{FF2B5EF4-FFF2-40B4-BE49-F238E27FC236}">
                <a16:creationId xmlns:a16="http://schemas.microsoft.com/office/drawing/2014/main" id="{14672273-12F5-4F48-A433-0F71E8339AAD}"/>
              </a:ext>
            </a:extLst>
          </p:cNvPr>
          <p:cNvSpPr>
            <a:spLocks noGrp="1"/>
          </p:cNvSpPr>
          <p:nvPr>
            <p:ph type="sldNum" sz="quarter" idx="4"/>
          </p:nvPr>
        </p:nvSpPr>
        <p:spPr/>
        <p:txBody>
          <a:bodyPr/>
          <a:lstStyle/>
          <a:p>
            <a:r>
              <a:rPr lang="en-US" dirty="0"/>
              <a:t>Network Layer: 5-</a:t>
            </a:r>
            <a:fld id="{C4204591-24BD-A542-B9D5-F8D8A88D2FEE}" type="slidenum">
              <a:rPr lang="en-US" smtClean="0"/>
              <a:pPr/>
              <a:t>92</a:t>
            </a:fld>
            <a:endParaRPr lang="en-US" dirty="0"/>
          </a:p>
        </p:txBody>
      </p:sp>
      <p:sp>
        <p:nvSpPr>
          <p:cNvPr id="122" name="Freeform 2">
            <a:extLst>
              <a:ext uri="{FF2B5EF4-FFF2-40B4-BE49-F238E27FC236}">
                <a16:creationId xmlns:a16="http://schemas.microsoft.com/office/drawing/2014/main" id="{1D0FE147-08B7-0C4A-A099-FAD883AC5254}"/>
              </a:ext>
            </a:extLst>
          </p:cNvPr>
          <p:cNvSpPr>
            <a:spLocks/>
          </p:cNvSpPr>
          <p:nvPr/>
        </p:nvSpPr>
        <p:spPr bwMode="auto">
          <a:xfrm rot="16383367">
            <a:off x="3968383" y="2925460"/>
            <a:ext cx="4057421" cy="2452239"/>
          </a:xfrm>
          <a:custGeom>
            <a:avLst/>
            <a:gdLst>
              <a:gd name="T0" fmla="*/ 6 w 1794"/>
              <a:gd name="T1" fmla="*/ 483 h 933"/>
              <a:gd name="T2" fmla="*/ 108 w 1794"/>
              <a:gd name="T3" fmla="*/ 125 h 933"/>
              <a:gd name="T4" fmla="*/ 559 w 1794"/>
              <a:gd name="T5" fmla="*/ 100 h 933"/>
              <a:gd name="T6" fmla="*/ 1128 w 1794"/>
              <a:gd name="T7" fmla="*/ 29 h 933"/>
              <a:gd name="T8" fmla="*/ 1716 w 1794"/>
              <a:gd name="T9" fmla="*/ 275 h 933"/>
              <a:gd name="T10" fmla="*/ 1596 w 1794"/>
              <a:gd name="T11" fmla="*/ 827 h 933"/>
              <a:gd name="T12" fmla="*/ 1380 w 1794"/>
              <a:gd name="T13" fmla="*/ 911 h 933"/>
              <a:gd name="T14" fmla="*/ 840 w 1794"/>
              <a:gd name="T15" fmla="*/ 929 h 933"/>
              <a:gd name="T16" fmla="*/ 414 w 1794"/>
              <a:gd name="T17" fmla="*/ 911 h 933"/>
              <a:gd name="T18" fmla="*/ 143 w 1794"/>
              <a:gd name="T19" fmla="*/ 832 h 933"/>
              <a:gd name="T20" fmla="*/ 6 w 1794"/>
              <a:gd name="T21" fmla="*/ 483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cs typeface="ＭＳ Ｐゴシック" charset="0"/>
            </a:endParaRPr>
          </a:p>
        </p:txBody>
      </p:sp>
      <p:sp>
        <p:nvSpPr>
          <p:cNvPr id="123" name="Line 252">
            <a:extLst>
              <a:ext uri="{FF2B5EF4-FFF2-40B4-BE49-F238E27FC236}">
                <a16:creationId xmlns:a16="http://schemas.microsoft.com/office/drawing/2014/main" id="{6913E897-BB93-9344-AF33-6C15AD34C2BD}"/>
              </a:ext>
            </a:extLst>
          </p:cNvPr>
          <p:cNvSpPr>
            <a:spLocks noChangeShapeType="1"/>
          </p:cNvSpPr>
          <p:nvPr/>
        </p:nvSpPr>
        <p:spPr bwMode="auto">
          <a:xfrm flipV="1">
            <a:off x="6036787" y="3158537"/>
            <a:ext cx="338138" cy="10429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24" name="Line 254">
            <a:extLst>
              <a:ext uri="{FF2B5EF4-FFF2-40B4-BE49-F238E27FC236}">
                <a16:creationId xmlns:a16="http://schemas.microsoft.com/office/drawing/2014/main" id="{AED25EE3-AFF0-984B-92D0-62D8E298F411}"/>
              </a:ext>
            </a:extLst>
          </p:cNvPr>
          <p:cNvSpPr>
            <a:spLocks noChangeShapeType="1"/>
          </p:cNvSpPr>
          <p:nvPr/>
        </p:nvSpPr>
        <p:spPr bwMode="auto">
          <a:xfrm flipV="1">
            <a:off x="6267286" y="4112624"/>
            <a:ext cx="290202" cy="251486"/>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26" name="Line 272">
            <a:extLst>
              <a:ext uri="{FF2B5EF4-FFF2-40B4-BE49-F238E27FC236}">
                <a16:creationId xmlns:a16="http://schemas.microsoft.com/office/drawing/2014/main" id="{4D3DB148-5EA8-9047-A1B8-B0AFCF1AF882}"/>
              </a:ext>
            </a:extLst>
          </p:cNvPr>
          <p:cNvSpPr>
            <a:spLocks noChangeShapeType="1"/>
          </p:cNvSpPr>
          <p:nvPr/>
        </p:nvSpPr>
        <p:spPr bwMode="auto">
          <a:xfrm>
            <a:off x="6270150" y="4603162"/>
            <a:ext cx="373062" cy="55403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79" name="Line 272">
            <a:extLst>
              <a:ext uri="{FF2B5EF4-FFF2-40B4-BE49-F238E27FC236}">
                <a16:creationId xmlns:a16="http://schemas.microsoft.com/office/drawing/2014/main" id="{CDCDCF97-149D-E14A-9653-EDBE25CA9BA6}"/>
              </a:ext>
            </a:extLst>
          </p:cNvPr>
          <p:cNvSpPr>
            <a:spLocks noChangeShapeType="1"/>
          </p:cNvSpPr>
          <p:nvPr/>
        </p:nvSpPr>
        <p:spPr bwMode="auto">
          <a:xfrm>
            <a:off x="5462112" y="3653837"/>
            <a:ext cx="371475" cy="55403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80" name="Line 272">
            <a:extLst>
              <a:ext uri="{FF2B5EF4-FFF2-40B4-BE49-F238E27FC236}">
                <a16:creationId xmlns:a16="http://schemas.microsoft.com/office/drawing/2014/main" id="{217AC889-87F2-F64B-AAFE-21DBE539F943}"/>
              </a:ext>
            </a:extLst>
          </p:cNvPr>
          <p:cNvSpPr>
            <a:spLocks noChangeShapeType="1"/>
          </p:cNvSpPr>
          <p:nvPr/>
        </p:nvSpPr>
        <p:spPr bwMode="auto">
          <a:xfrm flipH="1">
            <a:off x="5676425" y="4592049"/>
            <a:ext cx="309562" cy="102393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355" name="Group 354">
            <a:extLst>
              <a:ext uri="{FF2B5EF4-FFF2-40B4-BE49-F238E27FC236}">
                <a16:creationId xmlns:a16="http://schemas.microsoft.com/office/drawing/2014/main" id="{FB46EAEC-6740-674A-86AA-B160C7FB22B9}"/>
              </a:ext>
            </a:extLst>
          </p:cNvPr>
          <p:cNvGrpSpPr/>
          <p:nvPr/>
        </p:nvGrpSpPr>
        <p:grpSpPr>
          <a:xfrm>
            <a:off x="3982954" y="2808993"/>
            <a:ext cx="4334676" cy="3307930"/>
            <a:chOff x="3982954" y="2808993"/>
            <a:chExt cx="4334676" cy="3307930"/>
          </a:xfrm>
        </p:grpSpPr>
        <p:sp>
          <p:nvSpPr>
            <p:cNvPr id="127" name="Text Box 333">
              <a:extLst>
                <a:ext uri="{FF2B5EF4-FFF2-40B4-BE49-F238E27FC236}">
                  <a16:creationId xmlns:a16="http://schemas.microsoft.com/office/drawing/2014/main" id="{9A14EC5D-753E-8649-8A83-064482FC36D7}"/>
                </a:ext>
              </a:extLst>
            </p:cNvPr>
            <p:cNvSpPr txBox="1">
              <a:spLocks noChangeArrowheads="1"/>
            </p:cNvSpPr>
            <p:nvPr/>
          </p:nvSpPr>
          <p:spPr bwMode="auto">
            <a:xfrm>
              <a:off x="3982954" y="5809146"/>
              <a:ext cx="1497526"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400" dirty="0">
                  <a:solidFill>
                    <a:srgbClr val="000000"/>
                  </a:solidFill>
                  <a:latin typeface="Arial"/>
                  <a:ea typeface="ＭＳ Ｐゴシック" charset="0"/>
                  <a:cs typeface="Arial"/>
                </a:rPr>
                <a:t>managed device</a:t>
              </a:r>
            </a:p>
          </p:txBody>
        </p:sp>
        <p:sp>
          <p:nvSpPr>
            <p:cNvPr id="128" name="Text Box 338">
              <a:extLst>
                <a:ext uri="{FF2B5EF4-FFF2-40B4-BE49-F238E27FC236}">
                  <a16:creationId xmlns:a16="http://schemas.microsoft.com/office/drawing/2014/main" id="{5BC34EFD-2998-754E-A9F6-A147D522413D}"/>
                </a:ext>
              </a:extLst>
            </p:cNvPr>
            <p:cNvSpPr txBox="1">
              <a:spLocks noChangeArrowheads="1"/>
            </p:cNvSpPr>
            <p:nvPr/>
          </p:nvSpPr>
          <p:spPr bwMode="auto">
            <a:xfrm>
              <a:off x="6589237" y="5649324"/>
              <a:ext cx="1690387"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600" dirty="0">
                  <a:solidFill>
                    <a:srgbClr val="000000"/>
                  </a:solidFill>
                  <a:latin typeface="Arial"/>
                  <a:ea typeface="ＭＳ Ｐゴシック" charset="0"/>
                  <a:cs typeface="Arial"/>
                </a:rPr>
                <a:t>managed device</a:t>
              </a:r>
            </a:p>
          </p:txBody>
        </p:sp>
        <p:sp>
          <p:nvSpPr>
            <p:cNvPr id="129" name="Text Box 339">
              <a:extLst>
                <a:ext uri="{FF2B5EF4-FFF2-40B4-BE49-F238E27FC236}">
                  <a16:creationId xmlns:a16="http://schemas.microsoft.com/office/drawing/2014/main" id="{E732D711-7435-AA4C-8388-75049CC05940}"/>
                </a:ext>
              </a:extLst>
            </p:cNvPr>
            <p:cNvSpPr txBox="1">
              <a:spLocks noChangeArrowheads="1"/>
            </p:cNvSpPr>
            <p:nvPr/>
          </p:nvSpPr>
          <p:spPr bwMode="auto">
            <a:xfrm>
              <a:off x="6820104" y="2808993"/>
              <a:ext cx="1497526"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400" dirty="0">
                  <a:solidFill>
                    <a:srgbClr val="000000"/>
                  </a:solidFill>
                  <a:latin typeface="Arial"/>
                  <a:ea typeface="ＭＳ Ｐゴシック" charset="0"/>
                  <a:cs typeface="Arial"/>
                </a:rPr>
                <a:t>managed device</a:t>
              </a:r>
            </a:p>
          </p:txBody>
        </p:sp>
        <p:sp>
          <p:nvSpPr>
            <p:cNvPr id="130" name="Text Box 340">
              <a:extLst>
                <a:ext uri="{FF2B5EF4-FFF2-40B4-BE49-F238E27FC236}">
                  <a16:creationId xmlns:a16="http://schemas.microsoft.com/office/drawing/2014/main" id="{F2F6D17E-1DBB-5742-BECB-79F1D2129DE8}"/>
                </a:ext>
              </a:extLst>
            </p:cNvPr>
            <p:cNvSpPr txBox="1">
              <a:spLocks noChangeArrowheads="1"/>
            </p:cNvSpPr>
            <p:nvPr/>
          </p:nvSpPr>
          <p:spPr bwMode="auto">
            <a:xfrm>
              <a:off x="6762275" y="4115799"/>
              <a:ext cx="153965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600" dirty="0">
                  <a:solidFill>
                    <a:srgbClr val="000000"/>
                  </a:solidFill>
                  <a:ea typeface="ＭＳ Ｐゴシック" charset="0"/>
                  <a:cs typeface="Arial"/>
                </a:rPr>
                <a:t>managed device</a:t>
              </a:r>
            </a:p>
          </p:txBody>
        </p:sp>
        <p:sp>
          <p:nvSpPr>
            <p:cNvPr id="193" name="Text Box 338">
              <a:extLst>
                <a:ext uri="{FF2B5EF4-FFF2-40B4-BE49-F238E27FC236}">
                  <a16:creationId xmlns:a16="http://schemas.microsoft.com/office/drawing/2014/main" id="{27C73C8D-E0AC-AA48-BE21-27CFAB10C4F0}"/>
                </a:ext>
              </a:extLst>
            </p:cNvPr>
            <p:cNvSpPr txBox="1">
              <a:spLocks noChangeArrowheads="1"/>
            </p:cNvSpPr>
            <p:nvPr/>
          </p:nvSpPr>
          <p:spPr bwMode="auto">
            <a:xfrm>
              <a:off x="4774160" y="4518371"/>
              <a:ext cx="153965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600" dirty="0">
                  <a:solidFill>
                    <a:srgbClr val="000000"/>
                  </a:solidFill>
                  <a:ea typeface="ＭＳ Ｐゴシック" charset="0"/>
                  <a:cs typeface="Arial"/>
                </a:rPr>
                <a:t>managed device</a:t>
              </a:r>
            </a:p>
          </p:txBody>
        </p:sp>
      </p:grpSp>
      <p:grpSp>
        <p:nvGrpSpPr>
          <p:cNvPr id="234" name="Group 906">
            <a:extLst>
              <a:ext uri="{FF2B5EF4-FFF2-40B4-BE49-F238E27FC236}">
                <a16:creationId xmlns:a16="http://schemas.microsoft.com/office/drawing/2014/main" id="{173218FC-6399-844C-A5FC-70F0E863187A}"/>
              </a:ext>
            </a:extLst>
          </p:cNvPr>
          <p:cNvGrpSpPr>
            <a:grpSpLocks/>
          </p:cNvGrpSpPr>
          <p:nvPr/>
        </p:nvGrpSpPr>
        <p:grpSpPr bwMode="auto">
          <a:xfrm>
            <a:off x="5091628" y="2760942"/>
            <a:ext cx="469569" cy="865434"/>
            <a:chOff x="4140" y="429"/>
            <a:chExt cx="1425" cy="2396"/>
          </a:xfrm>
        </p:grpSpPr>
        <p:sp>
          <p:nvSpPr>
            <p:cNvPr id="235" name="Freeform 907">
              <a:extLst>
                <a:ext uri="{FF2B5EF4-FFF2-40B4-BE49-F238E27FC236}">
                  <a16:creationId xmlns:a16="http://schemas.microsoft.com/office/drawing/2014/main" id="{9FAB3F81-75C7-914D-9B93-EE351B0446F2}"/>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6" name="Rectangle 908">
              <a:extLst>
                <a:ext uri="{FF2B5EF4-FFF2-40B4-BE49-F238E27FC236}">
                  <a16:creationId xmlns:a16="http://schemas.microsoft.com/office/drawing/2014/main" id="{5C064874-D755-8E49-857C-0099FE4F0E7C}"/>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37" name="Freeform 909">
              <a:extLst>
                <a:ext uri="{FF2B5EF4-FFF2-40B4-BE49-F238E27FC236}">
                  <a16:creationId xmlns:a16="http://schemas.microsoft.com/office/drawing/2014/main" id="{46F1CAEF-3FE8-B449-BAD5-69E0547FC497}"/>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8" name="Freeform 910">
              <a:extLst>
                <a:ext uri="{FF2B5EF4-FFF2-40B4-BE49-F238E27FC236}">
                  <a16:creationId xmlns:a16="http://schemas.microsoft.com/office/drawing/2014/main" id="{49EBF7FD-8D54-E84D-9154-BDD670C75767}"/>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9" name="Rectangle 911">
              <a:extLst>
                <a:ext uri="{FF2B5EF4-FFF2-40B4-BE49-F238E27FC236}">
                  <a16:creationId xmlns:a16="http://schemas.microsoft.com/office/drawing/2014/main" id="{372EE2EF-BCD2-4443-ACF5-0C378C8109C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40" name="Group 912">
              <a:extLst>
                <a:ext uri="{FF2B5EF4-FFF2-40B4-BE49-F238E27FC236}">
                  <a16:creationId xmlns:a16="http://schemas.microsoft.com/office/drawing/2014/main" id="{FCF3338F-CB82-A64A-81EC-59955AAE945C}"/>
                </a:ext>
              </a:extLst>
            </p:cNvPr>
            <p:cNvGrpSpPr>
              <a:grpSpLocks/>
            </p:cNvGrpSpPr>
            <p:nvPr/>
          </p:nvGrpSpPr>
          <p:grpSpPr bwMode="auto">
            <a:xfrm>
              <a:off x="4749" y="668"/>
              <a:ext cx="581" cy="145"/>
              <a:chOff x="614" y="2568"/>
              <a:chExt cx="725" cy="139"/>
            </a:xfrm>
          </p:grpSpPr>
          <p:sp>
            <p:nvSpPr>
              <p:cNvPr id="265" name="AutoShape 913">
                <a:extLst>
                  <a:ext uri="{FF2B5EF4-FFF2-40B4-BE49-F238E27FC236}">
                    <a16:creationId xmlns:a16="http://schemas.microsoft.com/office/drawing/2014/main" id="{88D60FCF-832E-1A44-B969-07D458E66190}"/>
                  </a:ext>
                </a:extLst>
              </p:cNvPr>
              <p:cNvSpPr>
                <a:spLocks noChangeArrowheads="1"/>
              </p:cNvSpPr>
              <p:nvPr/>
            </p:nvSpPr>
            <p:spPr bwMode="auto">
              <a:xfrm>
                <a:off x="616" y="2565"/>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66" name="AutoShape 914">
                <a:extLst>
                  <a:ext uri="{FF2B5EF4-FFF2-40B4-BE49-F238E27FC236}">
                    <a16:creationId xmlns:a16="http://schemas.microsoft.com/office/drawing/2014/main" id="{3CA233AF-C996-524D-95B6-D7E376A97A93}"/>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41" name="Rectangle 915">
              <a:extLst>
                <a:ext uri="{FF2B5EF4-FFF2-40B4-BE49-F238E27FC236}">
                  <a16:creationId xmlns:a16="http://schemas.microsoft.com/office/drawing/2014/main" id="{EF67602A-37BC-AD49-8EC0-B575B3C81904}"/>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42" name="Group 916">
              <a:extLst>
                <a:ext uri="{FF2B5EF4-FFF2-40B4-BE49-F238E27FC236}">
                  <a16:creationId xmlns:a16="http://schemas.microsoft.com/office/drawing/2014/main" id="{958461CF-B0D9-5542-AA6D-7D6740C4CADD}"/>
                </a:ext>
              </a:extLst>
            </p:cNvPr>
            <p:cNvGrpSpPr>
              <a:grpSpLocks/>
            </p:cNvGrpSpPr>
            <p:nvPr/>
          </p:nvGrpSpPr>
          <p:grpSpPr bwMode="auto">
            <a:xfrm>
              <a:off x="4747" y="994"/>
              <a:ext cx="581" cy="134"/>
              <a:chOff x="614" y="2568"/>
              <a:chExt cx="725" cy="139"/>
            </a:xfrm>
          </p:grpSpPr>
          <p:sp>
            <p:nvSpPr>
              <p:cNvPr id="263" name="AutoShape 917">
                <a:extLst>
                  <a:ext uri="{FF2B5EF4-FFF2-40B4-BE49-F238E27FC236}">
                    <a16:creationId xmlns:a16="http://schemas.microsoft.com/office/drawing/2014/main" id="{AB63DC5A-C1D7-9246-A6C0-B8AA8775A9CB}"/>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64" name="AutoShape 918">
                <a:extLst>
                  <a:ext uri="{FF2B5EF4-FFF2-40B4-BE49-F238E27FC236}">
                    <a16:creationId xmlns:a16="http://schemas.microsoft.com/office/drawing/2014/main" id="{F1D4CACD-4644-B542-BADD-AF8AD946D59A}"/>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43" name="Rectangle 919">
              <a:extLst>
                <a:ext uri="{FF2B5EF4-FFF2-40B4-BE49-F238E27FC236}">
                  <a16:creationId xmlns:a16="http://schemas.microsoft.com/office/drawing/2014/main" id="{5082B175-26EB-8D49-B96A-36D94547F927}"/>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44" name="Rectangle 920">
              <a:extLst>
                <a:ext uri="{FF2B5EF4-FFF2-40B4-BE49-F238E27FC236}">
                  <a16:creationId xmlns:a16="http://schemas.microsoft.com/office/drawing/2014/main" id="{9C770928-ADB0-984E-946B-B0AF9397C305}"/>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45" name="Group 921">
              <a:extLst>
                <a:ext uri="{FF2B5EF4-FFF2-40B4-BE49-F238E27FC236}">
                  <a16:creationId xmlns:a16="http://schemas.microsoft.com/office/drawing/2014/main" id="{843272DA-1C7D-E24B-86DC-1D5DF8C901E1}"/>
                </a:ext>
              </a:extLst>
            </p:cNvPr>
            <p:cNvGrpSpPr>
              <a:grpSpLocks/>
            </p:cNvGrpSpPr>
            <p:nvPr/>
          </p:nvGrpSpPr>
          <p:grpSpPr bwMode="auto">
            <a:xfrm>
              <a:off x="4735" y="1627"/>
              <a:ext cx="582" cy="151"/>
              <a:chOff x="614" y="2568"/>
              <a:chExt cx="725" cy="139"/>
            </a:xfrm>
          </p:grpSpPr>
          <p:sp>
            <p:nvSpPr>
              <p:cNvPr id="261" name="AutoShape 922">
                <a:extLst>
                  <a:ext uri="{FF2B5EF4-FFF2-40B4-BE49-F238E27FC236}">
                    <a16:creationId xmlns:a16="http://schemas.microsoft.com/office/drawing/2014/main" id="{4B46CF35-53B2-8044-BF5F-DEA6BC7AEE29}"/>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62" name="AutoShape 923">
                <a:extLst>
                  <a:ext uri="{FF2B5EF4-FFF2-40B4-BE49-F238E27FC236}">
                    <a16:creationId xmlns:a16="http://schemas.microsoft.com/office/drawing/2014/main" id="{74445663-700C-8C49-829C-DF9345F98DA1}"/>
                  </a:ext>
                </a:extLst>
              </p:cNvPr>
              <p:cNvSpPr>
                <a:spLocks noChangeArrowheads="1"/>
              </p:cNvSpPr>
              <p:nvPr/>
            </p:nvSpPr>
            <p:spPr bwMode="auto">
              <a:xfrm>
                <a:off x="626" y="2589"/>
                <a:ext cx="699"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46" name="Freeform 924">
              <a:extLst>
                <a:ext uri="{FF2B5EF4-FFF2-40B4-BE49-F238E27FC236}">
                  <a16:creationId xmlns:a16="http://schemas.microsoft.com/office/drawing/2014/main" id="{99865A8C-D62E-804A-8253-61698D4B5C95}"/>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47" name="Group 925">
              <a:extLst>
                <a:ext uri="{FF2B5EF4-FFF2-40B4-BE49-F238E27FC236}">
                  <a16:creationId xmlns:a16="http://schemas.microsoft.com/office/drawing/2014/main" id="{2C2A25DD-D467-604E-853A-430D6DD93376}"/>
                </a:ext>
              </a:extLst>
            </p:cNvPr>
            <p:cNvGrpSpPr>
              <a:grpSpLocks/>
            </p:cNvGrpSpPr>
            <p:nvPr/>
          </p:nvGrpSpPr>
          <p:grpSpPr bwMode="auto">
            <a:xfrm>
              <a:off x="4739" y="1327"/>
              <a:ext cx="582" cy="139"/>
              <a:chOff x="614" y="2568"/>
              <a:chExt cx="725" cy="139"/>
            </a:xfrm>
          </p:grpSpPr>
          <p:sp>
            <p:nvSpPr>
              <p:cNvPr id="259" name="AutoShape 926">
                <a:extLst>
                  <a:ext uri="{FF2B5EF4-FFF2-40B4-BE49-F238E27FC236}">
                    <a16:creationId xmlns:a16="http://schemas.microsoft.com/office/drawing/2014/main" id="{262B4234-C129-C247-93B0-E630B6E0EEB2}"/>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60" name="AutoShape 927">
                <a:extLst>
                  <a:ext uri="{FF2B5EF4-FFF2-40B4-BE49-F238E27FC236}">
                    <a16:creationId xmlns:a16="http://schemas.microsoft.com/office/drawing/2014/main" id="{C3E86622-0056-564D-997D-8D2A67CF6A2F}"/>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48" name="Rectangle 928">
              <a:extLst>
                <a:ext uri="{FF2B5EF4-FFF2-40B4-BE49-F238E27FC236}">
                  <a16:creationId xmlns:a16="http://schemas.microsoft.com/office/drawing/2014/main" id="{DC63B649-481F-4247-8191-DCC70135676D}"/>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49" name="Freeform 929">
              <a:extLst>
                <a:ext uri="{FF2B5EF4-FFF2-40B4-BE49-F238E27FC236}">
                  <a16:creationId xmlns:a16="http://schemas.microsoft.com/office/drawing/2014/main" id="{65F170AB-F287-FE42-83E1-55CD52508329}"/>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Freeform 930">
              <a:extLst>
                <a:ext uri="{FF2B5EF4-FFF2-40B4-BE49-F238E27FC236}">
                  <a16:creationId xmlns:a16="http://schemas.microsoft.com/office/drawing/2014/main" id="{5E4EF1AA-2F52-1047-82A1-23273F8DEE28}"/>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Oval 931">
              <a:extLst>
                <a:ext uri="{FF2B5EF4-FFF2-40B4-BE49-F238E27FC236}">
                  <a16:creationId xmlns:a16="http://schemas.microsoft.com/office/drawing/2014/main" id="{2230452E-F139-3746-8866-D20332F08196}"/>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52" name="Freeform 932">
              <a:extLst>
                <a:ext uri="{FF2B5EF4-FFF2-40B4-BE49-F238E27FC236}">
                  <a16:creationId xmlns:a16="http://schemas.microsoft.com/office/drawing/2014/main" id="{AC0FF1B9-AE2B-204E-BD36-7B5B59D913D6}"/>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AutoShape 933">
              <a:extLst>
                <a:ext uri="{FF2B5EF4-FFF2-40B4-BE49-F238E27FC236}">
                  <a16:creationId xmlns:a16="http://schemas.microsoft.com/office/drawing/2014/main" id="{6369C9A5-CBA7-4A4F-AC9C-23D6B3D48785}"/>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54" name="AutoShape 934">
              <a:extLst>
                <a:ext uri="{FF2B5EF4-FFF2-40B4-BE49-F238E27FC236}">
                  <a16:creationId xmlns:a16="http://schemas.microsoft.com/office/drawing/2014/main" id="{A6318CFB-9064-AD4A-84CC-ABFCC22E6B3F}"/>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55" name="Oval 935">
              <a:extLst>
                <a:ext uri="{FF2B5EF4-FFF2-40B4-BE49-F238E27FC236}">
                  <a16:creationId xmlns:a16="http://schemas.microsoft.com/office/drawing/2014/main" id="{9880FA92-2062-A44C-A810-CA2159CC8D0B}"/>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56" name="Oval 936">
              <a:extLst>
                <a:ext uri="{FF2B5EF4-FFF2-40B4-BE49-F238E27FC236}">
                  <a16:creationId xmlns:a16="http://schemas.microsoft.com/office/drawing/2014/main" id="{0157C707-BF68-B542-B859-848D7A4793DB}"/>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FF0000"/>
                </a:solidFill>
                <a:effectLst/>
                <a:uLnTx/>
                <a:uFillTx/>
                <a:latin typeface="Arial"/>
                <a:ea typeface="ＭＳ Ｐゴシック" charset="0"/>
                <a:cs typeface="Arial"/>
              </a:endParaRPr>
            </a:p>
          </p:txBody>
        </p:sp>
        <p:sp>
          <p:nvSpPr>
            <p:cNvPr id="257" name="Oval 937">
              <a:extLst>
                <a:ext uri="{FF2B5EF4-FFF2-40B4-BE49-F238E27FC236}">
                  <a16:creationId xmlns:a16="http://schemas.microsoft.com/office/drawing/2014/main" id="{F294F69C-A1CC-5947-8010-B4B39AE87752}"/>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58" name="Rectangle 938">
              <a:extLst>
                <a:ext uri="{FF2B5EF4-FFF2-40B4-BE49-F238E27FC236}">
                  <a16:creationId xmlns:a16="http://schemas.microsoft.com/office/drawing/2014/main" id="{EAAA3B6E-2D50-9248-9BC9-C0BEC39AAF92}"/>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140" name="Group 906">
            <a:extLst>
              <a:ext uri="{FF2B5EF4-FFF2-40B4-BE49-F238E27FC236}">
                <a16:creationId xmlns:a16="http://schemas.microsoft.com/office/drawing/2014/main" id="{F5F36708-6858-2345-B74F-F940F6D34AD9}"/>
              </a:ext>
            </a:extLst>
          </p:cNvPr>
          <p:cNvGrpSpPr>
            <a:grpSpLocks/>
          </p:cNvGrpSpPr>
          <p:nvPr/>
        </p:nvGrpSpPr>
        <p:grpSpPr bwMode="auto">
          <a:xfrm>
            <a:off x="6514625" y="5150849"/>
            <a:ext cx="366712" cy="579438"/>
            <a:chOff x="4140" y="429"/>
            <a:chExt cx="1425" cy="2396"/>
          </a:xfrm>
        </p:grpSpPr>
        <p:sp>
          <p:nvSpPr>
            <p:cNvPr id="141" name="Freeform 907">
              <a:extLst>
                <a:ext uri="{FF2B5EF4-FFF2-40B4-BE49-F238E27FC236}">
                  <a16:creationId xmlns:a16="http://schemas.microsoft.com/office/drawing/2014/main" id="{8AB058CC-22A9-094F-A296-F257630C3394}"/>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 name="Rectangle 908">
              <a:extLst>
                <a:ext uri="{FF2B5EF4-FFF2-40B4-BE49-F238E27FC236}">
                  <a16:creationId xmlns:a16="http://schemas.microsoft.com/office/drawing/2014/main" id="{B2E19B36-017A-174D-83CE-76FFFDC91330}"/>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43" name="Freeform 909">
              <a:extLst>
                <a:ext uri="{FF2B5EF4-FFF2-40B4-BE49-F238E27FC236}">
                  <a16:creationId xmlns:a16="http://schemas.microsoft.com/office/drawing/2014/main" id="{C3D02D38-7B2B-694C-81F7-D302105513E7}"/>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 name="Freeform 910">
              <a:extLst>
                <a:ext uri="{FF2B5EF4-FFF2-40B4-BE49-F238E27FC236}">
                  <a16:creationId xmlns:a16="http://schemas.microsoft.com/office/drawing/2014/main" id="{8E4D3BA4-D4ED-4D4C-B80B-E3FDF146E5F1}"/>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 name="Rectangle 911">
              <a:extLst>
                <a:ext uri="{FF2B5EF4-FFF2-40B4-BE49-F238E27FC236}">
                  <a16:creationId xmlns:a16="http://schemas.microsoft.com/office/drawing/2014/main" id="{6439C382-7998-8A46-84B9-5C42602A0BDC}"/>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146" name="Group 912">
              <a:extLst>
                <a:ext uri="{FF2B5EF4-FFF2-40B4-BE49-F238E27FC236}">
                  <a16:creationId xmlns:a16="http://schemas.microsoft.com/office/drawing/2014/main" id="{D391F7BB-D435-8B48-BD55-8ACD22723C5F}"/>
                </a:ext>
              </a:extLst>
            </p:cNvPr>
            <p:cNvGrpSpPr>
              <a:grpSpLocks/>
            </p:cNvGrpSpPr>
            <p:nvPr/>
          </p:nvGrpSpPr>
          <p:grpSpPr bwMode="auto">
            <a:xfrm>
              <a:off x="4749" y="668"/>
              <a:ext cx="581" cy="145"/>
              <a:chOff x="614" y="2568"/>
              <a:chExt cx="725" cy="139"/>
            </a:xfrm>
          </p:grpSpPr>
          <p:sp>
            <p:nvSpPr>
              <p:cNvPr id="171" name="AutoShape 913">
                <a:extLst>
                  <a:ext uri="{FF2B5EF4-FFF2-40B4-BE49-F238E27FC236}">
                    <a16:creationId xmlns:a16="http://schemas.microsoft.com/office/drawing/2014/main" id="{2CEFA40D-644E-2D44-A85F-B3EBEB1C3D04}"/>
                  </a:ext>
                </a:extLst>
              </p:cNvPr>
              <p:cNvSpPr>
                <a:spLocks noChangeArrowheads="1"/>
              </p:cNvSpPr>
              <p:nvPr/>
            </p:nvSpPr>
            <p:spPr bwMode="auto">
              <a:xfrm>
                <a:off x="616" y="2565"/>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72" name="AutoShape 914">
                <a:extLst>
                  <a:ext uri="{FF2B5EF4-FFF2-40B4-BE49-F238E27FC236}">
                    <a16:creationId xmlns:a16="http://schemas.microsoft.com/office/drawing/2014/main" id="{138D1CC5-3C53-E34B-B85C-710AB82FF799}"/>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147" name="Rectangle 915">
              <a:extLst>
                <a:ext uri="{FF2B5EF4-FFF2-40B4-BE49-F238E27FC236}">
                  <a16:creationId xmlns:a16="http://schemas.microsoft.com/office/drawing/2014/main" id="{75B5BC8D-A4D6-324A-B5BF-C1BD434C10D6}"/>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148" name="Group 916">
              <a:extLst>
                <a:ext uri="{FF2B5EF4-FFF2-40B4-BE49-F238E27FC236}">
                  <a16:creationId xmlns:a16="http://schemas.microsoft.com/office/drawing/2014/main" id="{A57AF53C-81B6-1A49-9B07-6EB1C569190D}"/>
                </a:ext>
              </a:extLst>
            </p:cNvPr>
            <p:cNvGrpSpPr>
              <a:grpSpLocks/>
            </p:cNvGrpSpPr>
            <p:nvPr/>
          </p:nvGrpSpPr>
          <p:grpSpPr bwMode="auto">
            <a:xfrm>
              <a:off x="4747" y="994"/>
              <a:ext cx="581" cy="134"/>
              <a:chOff x="614" y="2568"/>
              <a:chExt cx="725" cy="139"/>
            </a:xfrm>
          </p:grpSpPr>
          <p:sp>
            <p:nvSpPr>
              <p:cNvPr id="169" name="AutoShape 917">
                <a:extLst>
                  <a:ext uri="{FF2B5EF4-FFF2-40B4-BE49-F238E27FC236}">
                    <a16:creationId xmlns:a16="http://schemas.microsoft.com/office/drawing/2014/main" id="{5F1800E2-0820-8A4D-AAC7-45E488E91131}"/>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70" name="AutoShape 918">
                <a:extLst>
                  <a:ext uri="{FF2B5EF4-FFF2-40B4-BE49-F238E27FC236}">
                    <a16:creationId xmlns:a16="http://schemas.microsoft.com/office/drawing/2014/main" id="{1A520FE1-24BC-AD44-AEDD-EC6425DE12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149" name="Rectangle 919">
              <a:extLst>
                <a:ext uri="{FF2B5EF4-FFF2-40B4-BE49-F238E27FC236}">
                  <a16:creationId xmlns:a16="http://schemas.microsoft.com/office/drawing/2014/main" id="{CA89BF72-87DF-D24D-9AE1-CD4710EB990B}"/>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50" name="Rectangle 920">
              <a:extLst>
                <a:ext uri="{FF2B5EF4-FFF2-40B4-BE49-F238E27FC236}">
                  <a16:creationId xmlns:a16="http://schemas.microsoft.com/office/drawing/2014/main" id="{085A8733-A497-554A-AB7B-D5A1AF64A234}"/>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151" name="Group 921">
              <a:extLst>
                <a:ext uri="{FF2B5EF4-FFF2-40B4-BE49-F238E27FC236}">
                  <a16:creationId xmlns:a16="http://schemas.microsoft.com/office/drawing/2014/main" id="{1105FE4F-B615-EC4E-8ABB-ED368A8322EC}"/>
                </a:ext>
              </a:extLst>
            </p:cNvPr>
            <p:cNvGrpSpPr>
              <a:grpSpLocks/>
            </p:cNvGrpSpPr>
            <p:nvPr/>
          </p:nvGrpSpPr>
          <p:grpSpPr bwMode="auto">
            <a:xfrm>
              <a:off x="4735" y="1627"/>
              <a:ext cx="582" cy="151"/>
              <a:chOff x="614" y="2568"/>
              <a:chExt cx="725" cy="139"/>
            </a:xfrm>
          </p:grpSpPr>
          <p:sp>
            <p:nvSpPr>
              <p:cNvPr id="167" name="AutoShape 922">
                <a:extLst>
                  <a:ext uri="{FF2B5EF4-FFF2-40B4-BE49-F238E27FC236}">
                    <a16:creationId xmlns:a16="http://schemas.microsoft.com/office/drawing/2014/main" id="{1E0537B8-885D-D745-A7D5-29374562BA5A}"/>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8" name="AutoShape 923">
                <a:extLst>
                  <a:ext uri="{FF2B5EF4-FFF2-40B4-BE49-F238E27FC236}">
                    <a16:creationId xmlns:a16="http://schemas.microsoft.com/office/drawing/2014/main" id="{1936BEAB-A526-134C-AE61-81FAEC2ADFB2}"/>
                  </a:ext>
                </a:extLst>
              </p:cNvPr>
              <p:cNvSpPr>
                <a:spLocks noChangeArrowheads="1"/>
              </p:cNvSpPr>
              <p:nvPr/>
            </p:nvSpPr>
            <p:spPr bwMode="auto">
              <a:xfrm>
                <a:off x="626" y="2589"/>
                <a:ext cx="699"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152" name="Freeform 924">
              <a:extLst>
                <a:ext uri="{FF2B5EF4-FFF2-40B4-BE49-F238E27FC236}">
                  <a16:creationId xmlns:a16="http://schemas.microsoft.com/office/drawing/2014/main" id="{164C338E-555C-6E4B-92D9-2362A1BAF49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53" name="Group 925">
              <a:extLst>
                <a:ext uri="{FF2B5EF4-FFF2-40B4-BE49-F238E27FC236}">
                  <a16:creationId xmlns:a16="http://schemas.microsoft.com/office/drawing/2014/main" id="{8AB75955-5444-B748-A07D-0C69AF6E3546}"/>
                </a:ext>
              </a:extLst>
            </p:cNvPr>
            <p:cNvGrpSpPr>
              <a:grpSpLocks/>
            </p:cNvGrpSpPr>
            <p:nvPr/>
          </p:nvGrpSpPr>
          <p:grpSpPr bwMode="auto">
            <a:xfrm>
              <a:off x="4739" y="1327"/>
              <a:ext cx="582" cy="139"/>
              <a:chOff x="614" y="2568"/>
              <a:chExt cx="725" cy="139"/>
            </a:xfrm>
          </p:grpSpPr>
          <p:sp>
            <p:nvSpPr>
              <p:cNvPr id="165" name="AutoShape 926">
                <a:extLst>
                  <a:ext uri="{FF2B5EF4-FFF2-40B4-BE49-F238E27FC236}">
                    <a16:creationId xmlns:a16="http://schemas.microsoft.com/office/drawing/2014/main" id="{68DCD5E8-676E-6B40-9716-3C861B5CE010}"/>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6" name="AutoShape 927">
                <a:extLst>
                  <a:ext uri="{FF2B5EF4-FFF2-40B4-BE49-F238E27FC236}">
                    <a16:creationId xmlns:a16="http://schemas.microsoft.com/office/drawing/2014/main" id="{5EFA084C-2B25-274A-A4C8-4D92B614A101}"/>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154" name="Rectangle 928">
              <a:extLst>
                <a:ext uri="{FF2B5EF4-FFF2-40B4-BE49-F238E27FC236}">
                  <a16:creationId xmlns:a16="http://schemas.microsoft.com/office/drawing/2014/main" id="{E96115C3-FB7C-5A42-BCAC-28721129F416}"/>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55" name="Freeform 929">
              <a:extLst>
                <a:ext uri="{FF2B5EF4-FFF2-40B4-BE49-F238E27FC236}">
                  <a16:creationId xmlns:a16="http://schemas.microsoft.com/office/drawing/2014/main" id="{099B7B3F-764F-F444-820C-4E04327DEEFF}"/>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6" name="Freeform 930">
              <a:extLst>
                <a:ext uri="{FF2B5EF4-FFF2-40B4-BE49-F238E27FC236}">
                  <a16:creationId xmlns:a16="http://schemas.microsoft.com/office/drawing/2014/main" id="{3AAE54F6-234E-6E49-B930-A478EEBBEDA4}"/>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7" name="Oval 931">
              <a:extLst>
                <a:ext uri="{FF2B5EF4-FFF2-40B4-BE49-F238E27FC236}">
                  <a16:creationId xmlns:a16="http://schemas.microsoft.com/office/drawing/2014/main" id="{D8DBC382-34E4-A94D-BD33-E73AAE2FFD02}"/>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58" name="Freeform 932">
              <a:extLst>
                <a:ext uri="{FF2B5EF4-FFF2-40B4-BE49-F238E27FC236}">
                  <a16:creationId xmlns:a16="http://schemas.microsoft.com/office/drawing/2014/main" id="{02E37BA0-58BA-D340-BBCB-771B7F73BA2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9" name="AutoShape 933">
              <a:extLst>
                <a:ext uri="{FF2B5EF4-FFF2-40B4-BE49-F238E27FC236}">
                  <a16:creationId xmlns:a16="http://schemas.microsoft.com/office/drawing/2014/main" id="{7A11C832-52E2-B24F-B855-7BB84806A69A}"/>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0" name="AutoShape 934">
              <a:extLst>
                <a:ext uri="{FF2B5EF4-FFF2-40B4-BE49-F238E27FC236}">
                  <a16:creationId xmlns:a16="http://schemas.microsoft.com/office/drawing/2014/main" id="{DD7E797A-94DF-C14F-A293-ECD616BE3EE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1" name="Oval 935">
              <a:extLst>
                <a:ext uri="{FF2B5EF4-FFF2-40B4-BE49-F238E27FC236}">
                  <a16:creationId xmlns:a16="http://schemas.microsoft.com/office/drawing/2014/main" id="{F8E0CD42-1375-4B44-A45E-3FF51370068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2" name="Oval 936">
              <a:extLst>
                <a:ext uri="{FF2B5EF4-FFF2-40B4-BE49-F238E27FC236}">
                  <a16:creationId xmlns:a16="http://schemas.microsoft.com/office/drawing/2014/main" id="{B8C9B57C-1451-C147-8513-C69705F7D685}"/>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FF0000"/>
                </a:solidFill>
                <a:effectLst/>
                <a:uLnTx/>
                <a:uFillTx/>
                <a:latin typeface="Arial"/>
                <a:ea typeface="ＭＳ Ｐゴシック" charset="0"/>
                <a:cs typeface="Arial"/>
              </a:endParaRPr>
            </a:p>
          </p:txBody>
        </p:sp>
        <p:sp>
          <p:nvSpPr>
            <p:cNvPr id="163" name="Oval 937">
              <a:extLst>
                <a:ext uri="{FF2B5EF4-FFF2-40B4-BE49-F238E27FC236}">
                  <a16:creationId xmlns:a16="http://schemas.microsoft.com/office/drawing/2014/main" id="{006E60AD-0FA7-A842-A62D-50F9E1041ACA}"/>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4" name="Rectangle 938">
              <a:extLst>
                <a:ext uri="{FF2B5EF4-FFF2-40B4-BE49-F238E27FC236}">
                  <a16:creationId xmlns:a16="http://schemas.microsoft.com/office/drawing/2014/main" id="{92049753-196F-6840-ADF3-9EA380D9ACCF}"/>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293" name="Group 292">
            <a:extLst>
              <a:ext uri="{FF2B5EF4-FFF2-40B4-BE49-F238E27FC236}">
                <a16:creationId xmlns:a16="http://schemas.microsoft.com/office/drawing/2014/main" id="{62783107-F170-1847-82B9-DD434F3EF8D6}"/>
              </a:ext>
            </a:extLst>
          </p:cNvPr>
          <p:cNvGrpSpPr/>
          <p:nvPr/>
        </p:nvGrpSpPr>
        <p:grpSpPr>
          <a:xfrm>
            <a:off x="5273431" y="5539343"/>
            <a:ext cx="683116" cy="378456"/>
            <a:chOff x="7493876" y="2774731"/>
            <a:chExt cx="1481958" cy="894622"/>
          </a:xfrm>
        </p:grpSpPr>
        <p:sp>
          <p:nvSpPr>
            <p:cNvPr id="294" name="Freeform 293">
              <a:extLst>
                <a:ext uri="{FF2B5EF4-FFF2-40B4-BE49-F238E27FC236}">
                  <a16:creationId xmlns:a16="http://schemas.microsoft.com/office/drawing/2014/main" id="{EF5F3E20-D4BC-C442-BACD-59C30DB120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5" name="Oval 294">
              <a:extLst>
                <a:ext uri="{FF2B5EF4-FFF2-40B4-BE49-F238E27FC236}">
                  <a16:creationId xmlns:a16="http://schemas.microsoft.com/office/drawing/2014/main" id="{986FC04E-A28E-1649-9FEE-CC9FA6FE1CC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6" name="Group 295">
              <a:extLst>
                <a:ext uri="{FF2B5EF4-FFF2-40B4-BE49-F238E27FC236}">
                  <a16:creationId xmlns:a16="http://schemas.microsoft.com/office/drawing/2014/main" id="{A2C573AD-669C-5A41-AD35-FA2DDD7C3691}"/>
                </a:ext>
              </a:extLst>
            </p:cNvPr>
            <p:cNvGrpSpPr/>
            <p:nvPr/>
          </p:nvGrpSpPr>
          <p:grpSpPr>
            <a:xfrm>
              <a:off x="7713663" y="2848339"/>
              <a:ext cx="1042107" cy="425543"/>
              <a:chOff x="7786941" y="2884917"/>
              <a:chExt cx="897649" cy="353919"/>
            </a:xfrm>
          </p:grpSpPr>
          <p:sp>
            <p:nvSpPr>
              <p:cNvPr id="297" name="Freeform 296">
                <a:extLst>
                  <a:ext uri="{FF2B5EF4-FFF2-40B4-BE49-F238E27FC236}">
                    <a16:creationId xmlns:a16="http://schemas.microsoft.com/office/drawing/2014/main" id="{97FC19DE-1413-0C41-8566-1994B58AF4D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5E359D18-9303-A740-A20F-6A15E34217F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9" name="Freeform 298">
                <a:extLst>
                  <a:ext uri="{FF2B5EF4-FFF2-40B4-BE49-F238E27FC236}">
                    <a16:creationId xmlns:a16="http://schemas.microsoft.com/office/drawing/2014/main" id="{BCCF5A99-B8F1-0348-9EE3-FF3FDF9BE64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39962976-4CE3-E24A-B309-E8A8187A4C2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327" name="Straight Connector 326">
            <a:extLst>
              <a:ext uri="{FF2B5EF4-FFF2-40B4-BE49-F238E27FC236}">
                <a16:creationId xmlns:a16="http://schemas.microsoft.com/office/drawing/2014/main" id="{8DCD6551-40AC-A340-B0BF-F6A9F6F0C2CC}"/>
              </a:ext>
            </a:extLst>
          </p:cNvPr>
          <p:cNvCxnSpPr/>
          <p:nvPr/>
        </p:nvCxnSpPr>
        <p:spPr>
          <a:xfrm>
            <a:off x="7193560" y="4043476"/>
            <a:ext cx="46313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A8B75330-359B-D541-885D-83BE95DAD881}"/>
              </a:ext>
            </a:extLst>
          </p:cNvPr>
          <p:cNvCxnSpPr/>
          <p:nvPr/>
        </p:nvCxnSpPr>
        <p:spPr>
          <a:xfrm>
            <a:off x="5792273" y="5919778"/>
            <a:ext cx="237507" cy="2375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54" name="Group 353">
            <a:extLst>
              <a:ext uri="{FF2B5EF4-FFF2-40B4-BE49-F238E27FC236}">
                <a16:creationId xmlns:a16="http://schemas.microsoft.com/office/drawing/2014/main" id="{F2EB30FB-0257-0440-9B83-5B89E862072C}"/>
              </a:ext>
            </a:extLst>
          </p:cNvPr>
          <p:cNvGrpSpPr/>
          <p:nvPr/>
        </p:nvGrpSpPr>
        <p:grpSpPr>
          <a:xfrm>
            <a:off x="3623562" y="1917794"/>
            <a:ext cx="4834638" cy="3974275"/>
            <a:chOff x="3623562" y="1917794"/>
            <a:chExt cx="4834638" cy="3974275"/>
          </a:xfrm>
        </p:grpSpPr>
        <p:grpSp>
          <p:nvGrpSpPr>
            <p:cNvPr id="353" name="Group 352">
              <a:extLst>
                <a:ext uri="{FF2B5EF4-FFF2-40B4-BE49-F238E27FC236}">
                  <a16:creationId xmlns:a16="http://schemas.microsoft.com/office/drawing/2014/main" id="{98503159-7269-8546-938D-7F77BBA117C9}"/>
                </a:ext>
              </a:extLst>
            </p:cNvPr>
            <p:cNvGrpSpPr/>
            <p:nvPr/>
          </p:nvGrpSpPr>
          <p:grpSpPr>
            <a:xfrm>
              <a:off x="6599795" y="1917794"/>
              <a:ext cx="1615044" cy="1104405"/>
              <a:chOff x="6599795" y="1917794"/>
              <a:chExt cx="1615044" cy="1104405"/>
            </a:xfrm>
          </p:grpSpPr>
          <p:sp>
            <p:nvSpPr>
              <p:cNvPr id="301" name="Freeform 300">
                <a:extLst>
                  <a:ext uri="{FF2B5EF4-FFF2-40B4-BE49-F238E27FC236}">
                    <a16:creationId xmlns:a16="http://schemas.microsoft.com/office/drawing/2014/main" id="{21F3A2F2-5A40-F749-8DC9-CB08A393F493}"/>
                  </a:ext>
                </a:extLst>
              </p:cNvPr>
              <p:cNvSpPr/>
              <p:nvPr/>
            </p:nvSpPr>
            <p:spPr>
              <a:xfrm>
                <a:off x="6599795" y="2131549"/>
                <a:ext cx="1615044" cy="890650"/>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5044" h="890650">
                    <a:moveTo>
                      <a:pt x="0" y="641268"/>
                    </a:moveTo>
                    <a:cubicBezTo>
                      <a:pt x="320633" y="380011"/>
                      <a:pt x="308759" y="285008"/>
                      <a:pt x="285007" y="0"/>
                    </a:cubicBezTo>
                    <a:lnTo>
                      <a:pt x="1615044" y="83128"/>
                    </a:lnTo>
                    <a:cubicBezTo>
                      <a:pt x="823355" y="399803"/>
                      <a:pt x="625433" y="502723"/>
                      <a:pt x="166254" y="890650"/>
                    </a:cubicBezTo>
                    <a:lnTo>
                      <a:pt x="0" y="641268"/>
                    </a:lnTo>
                    <a:close/>
                  </a:path>
                </a:pathLst>
              </a:custGeom>
              <a:gradFill>
                <a:gsLst>
                  <a:gs pos="0">
                    <a:schemeClr val="bg1">
                      <a:alpha val="72000"/>
                    </a:schemeClr>
                  </a:gs>
                  <a:gs pos="99000">
                    <a:schemeClr val="bg1">
                      <a:lumMod val="9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8" name="Oval 306">
                <a:extLst>
                  <a:ext uri="{FF2B5EF4-FFF2-40B4-BE49-F238E27FC236}">
                    <a16:creationId xmlns:a16="http://schemas.microsoft.com/office/drawing/2014/main" id="{C1331E49-6949-294D-BD12-9DA72EB36542}"/>
                  </a:ext>
                </a:extLst>
              </p:cNvPr>
              <p:cNvSpPr>
                <a:spLocks noChangeArrowheads="1"/>
              </p:cNvSpPr>
              <p:nvPr/>
            </p:nvSpPr>
            <p:spPr bwMode="auto">
              <a:xfrm>
                <a:off x="6893234" y="1917794"/>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89" name="Text Box 302">
                <a:extLst>
                  <a:ext uri="{FF2B5EF4-FFF2-40B4-BE49-F238E27FC236}">
                    <a16:creationId xmlns:a16="http://schemas.microsoft.com/office/drawing/2014/main" id="{75A9BE49-3746-8248-B87D-60068DF94368}"/>
                  </a:ext>
                </a:extLst>
              </p:cNvPr>
              <p:cNvSpPr txBox="1">
                <a:spLocks noChangeArrowheads="1"/>
              </p:cNvSpPr>
              <p:nvPr/>
            </p:nvSpPr>
            <p:spPr bwMode="auto">
              <a:xfrm>
                <a:off x="6925808" y="2038751"/>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268" name="Group 267">
                <a:extLst>
                  <a:ext uri="{FF2B5EF4-FFF2-40B4-BE49-F238E27FC236}">
                    <a16:creationId xmlns:a16="http://schemas.microsoft.com/office/drawing/2014/main" id="{300D8DCA-AE3F-664F-B284-840D7CAB6124}"/>
                  </a:ext>
                </a:extLst>
              </p:cNvPr>
              <p:cNvGrpSpPr/>
              <p:nvPr/>
            </p:nvGrpSpPr>
            <p:grpSpPr>
              <a:xfrm>
                <a:off x="7524624" y="2012797"/>
                <a:ext cx="533735" cy="344384"/>
                <a:chOff x="7290003" y="1864426"/>
                <a:chExt cx="533735" cy="344384"/>
              </a:xfrm>
            </p:grpSpPr>
            <p:sp>
              <p:nvSpPr>
                <p:cNvPr id="267" name="Can 266">
                  <a:extLst>
                    <a:ext uri="{FF2B5EF4-FFF2-40B4-BE49-F238E27FC236}">
                      <a16:creationId xmlns:a16="http://schemas.microsoft.com/office/drawing/2014/main" id="{127AA489-B99A-914A-AA31-4CC1983CDB79}"/>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Text Box 305">
                  <a:extLst>
                    <a:ext uri="{FF2B5EF4-FFF2-40B4-BE49-F238E27FC236}">
                      <a16:creationId xmlns:a16="http://schemas.microsoft.com/office/drawing/2014/main" id="{6DA72DB0-C614-724C-8C4D-84173619A778}"/>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351" name="Group 350">
              <a:extLst>
                <a:ext uri="{FF2B5EF4-FFF2-40B4-BE49-F238E27FC236}">
                  <a16:creationId xmlns:a16="http://schemas.microsoft.com/office/drawing/2014/main" id="{0B399AF3-B41F-2245-B53D-8AD0FB017F57}"/>
                </a:ext>
              </a:extLst>
            </p:cNvPr>
            <p:cNvGrpSpPr/>
            <p:nvPr/>
          </p:nvGrpSpPr>
          <p:grpSpPr>
            <a:xfrm>
              <a:off x="6752194" y="4789643"/>
              <a:ext cx="1646629" cy="914399"/>
              <a:chOff x="6752194" y="4789643"/>
              <a:chExt cx="1646629" cy="914399"/>
            </a:xfrm>
          </p:grpSpPr>
          <p:sp>
            <p:nvSpPr>
              <p:cNvPr id="312" name="Freeform 311">
                <a:extLst>
                  <a:ext uri="{FF2B5EF4-FFF2-40B4-BE49-F238E27FC236}">
                    <a16:creationId xmlns:a16="http://schemas.microsoft.com/office/drawing/2014/main" id="{BC32BAA3-10B6-2D49-970C-2F8FD93BF0C8}"/>
                  </a:ext>
                </a:extLst>
              </p:cNvPr>
              <p:cNvSpPr/>
              <p:nvPr/>
            </p:nvSpPr>
            <p:spPr>
              <a:xfrm>
                <a:off x="6752194" y="5003397"/>
                <a:ext cx="1294411" cy="700645"/>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411" h="700645">
                    <a:moveTo>
                      <a:pt x="59377" y="463138"/>
                    </a:moveTo>
                    <a:cubicBezTo>
                      <a:pt x="285008" y="380011"/>
                      <a:pt x="368136" y="285008"/>
                      <a:pt x="344384" y="0"/>
                    </a:cubicBezTo>
                    <a:lnTo>
                      <a:pt x="1294411" y="296884"/>
                    </a:lnTo>
                    <a:cubicBezTo>
                      <a:pt x="407720" y="530432"/>
                      <a:pt x="601683" y="455221"/>
                      <a:pt x="0" y="700645"/>
                    </a:cubicBezTo>
                    <a:lnTo>
                      <a:pt x="59377" y="463138"/>
                    </a:lnTo>
                    <a:close/>
                  </a:path>
                </a:pathLst>
              </a:custGeom>
              <a:gradFill>
                <a:gsLst>
                  <a:gs pos="0">
                    <a:schemeClr val="bg1">
                      <a:alpha val="80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3" name="Oval 306">
                <a:extLst>
                  <a:ext uri="{FF2B5EF4-FFF2-40B4-BE49-F238E27FC236}">
                    <a16:creationId xmlns:a16="http://schemas.microsoft.com/office/drawing/2014/main" id="{D0086292-F5A0-3D43-9848-5DA11A462DC7}"/>
                  </a:ext>
                </a:extLst>
              </p:cNvPr>
              <p:cNvSpPr>
                <a:spLocks noChangeArrowheads="1"/>
              </p:cNvSpPr>
              <p:nvPr/>
            </p:nvSpPr>
            <p:spPr bwMode="auto">
              <a:xfrm>
                <a:off x="7105011" y="4789643"/>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14" name="Text Box 302">
                <a:extLst>
                  <a:ext uri="{FF2B5EF4-FFF2-40B4-BE49-F238E27FC236}">
                    <a16:creationId xmlns:a16="http://schemas.microsoft.com/office/drawing/2014/main" id="{C0589A43-6BE2-4048-B48A-674AA2316D0A}"/>
                  </a:ext>
                </a:extLst>
              </p:cNvPr>
              <p:cNvSpPr txBox="1">
                <a:spLocks noChangeArrowheads="1"/>
              </p:cNvSpPr>
              <p:nvPr/>
            </p:nvSpPr>
            <p:spPr bwMode="auto">
              <a:xfrm>
                <a:off x="7137585" y="4910600"/>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315" name="Group 314">
                <a:extLst>
                  <a:ext uri="{FF2B5EF4-FFF2-40B4-BE49-F238E27FC236}">
                    <a16:creationId xmlns:a16="http://schemas.microsoft.com/office/drawing/2014/main" id="{B4A98685-03BD-1548-A9AD-2325D2126565}"/>
                  </a:ext>
                </a:extLst>
              </p:cNvPr>
              <p:cNvGrpSpPr/>
              <p:nvPr/>
            </p:nvGrpSpPr>
            <p:grpSpPr>
              <a:xfrm>
                <a:off x="7736401" y="4884646"/>
                <a:ext cx="533735" cy="344384"/>
                <a:chOff x="7290003" y="1864426"/>
                <a:chExt cx="533735" cy="344384"/>
              </a:xfrm>
            </p:grpSpPr>
            <p:sp>
              <p:nvSpPr>
                <p:cNvPr id="316" name="Can 315">
                  <a:extLst>
                    <a:ext uri="{FF2B5EF4-FFF2-40B4-BE49-F238E27FC236}">
                      <a16:creationId xmlns:a16="http://schemas.microsoft.com/office/drawing/2014/main" id="{BEC12876-C00A-3345-8660-E4A5472BAA2B}"/>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7" name="Text Box 305">
                  <a:extLst>
                    <a:ext uri="{FF2B5EF4-FFF2-40B4-BE49-F238E27FC236}">
                      <a16:creationId xmlns:a16="http://schemas.microsoft.com/office/drawing/2014/main" id="{5C0A977A-DEFF-D347-B4D2-E6A31D23BD0B}"/>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350" name="Group 349">
              <a:extLst>
                <a:ext uri="{FF2B5EF4-FFF2-40B4-BE49-F238E27FC236}">
                  <a16:creationId xmlns:a16="http://schemas.microsoft.com/office/drawing/2014/main" id="{65FA4AC1-63D1-4C49-9664-C68D15981EAD}"/>
                </a:ext>
              </a:extLst>
            </p:cNvPr>
            <p:cNvGrpSpPr/>
            <p:nvPr/>
          </p:nvGrpSpPr>
          <p:grpSpPr>
            <a:xfrm>
              <a:off x="3623562" y="5108298"/>
              <a:ext cx="1784742" cy="783771"/>
              <a:chOff x="3623562" y="5108298"/>
              <a:chExt cx="1784742" cy="783771"/>
            </a:xfrm>
          </p:grpSpPr>
          <p:sp>
            <p:nvSpPr>
              <p:cNvPr id="319" name="Freeform 318">
                <a:extLst>
                  <a:ext uri="{FF2B5EF4-FFF2-40B4-BE49-F238E27FC236}">
                    <a16:creationId xmlns:a16="http://schemas.microsoft.com/office/drawing/2014/main" id="{52DBAB91-18CB-8944-B638-1ECE818830DB}"/>
                  </a:ext>
                </a:extLst>
              </p:cNvPr>
              <p:cNvSpPr/>
              <p:nvPr/>
            </p:nvSpPr>
            <p:spPr>
              <a:xfrm flipH="1">
                <a:off x="4018890" y="5238925"/>
                <a:ext cx="1389414" cy="653144"/>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414" h="653144">
                    <a:moveTo>
                      <a:pt x="59377" y="415637"/>
                    </a:moveTo>
                    <a:cubicBezTo>
                      <a:pt x="285008" y="332510"/>
                      <a:pt x="320635" y="320634"/>
                      <a:pt x="605641" y="0"/>
                    </a:cubicBezTo>
                    <a:lnTo>
                      <a:pt x="1389414" y="391887"/>
                    </a:lnTo>
                    <a:cubicBezTo>
                      <a:pt x="395845" y="482932"/>
                      <a:pt x="601683" y="407720"/>
                      <a:pt x="0" y="653144"/>
                    </a:cubicBezTo>
                    <a:lnTo>
                      <a:pt x="59377" y="415637"/>
                    </a:lnTo>
                    <a:close/>
                  </a:path>
                </a:pathLst>
              </a:custGeom>
              <a:gradFill>
                <a:gsLst>
                  <a:gs pos="0">
                    <a:schemeClr val="bg1">
                      <a:alpha val="56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0" name="Oval 306">
                <a:extLst>
                  <a:ext uri="{FF2B5EF4-FFF2-40B4-BE49-F238E27FC236}">
                    <a16:creationId xmlns:a16="http://schemas.microsoft.com/office/drawing/2014/main" id="{0D5767D2-E254-6C48-A6AE-9449867C506B}"/>
                  </a:ext>
                </a:extLst>
              </p:cNvPr>
              <p:cNvSpPr>
                <a:spLocks noChangeArrowheads="1"/>
              </p:cNvSpPr>
              <p:nvPr/>
            </p:nvSpPr>
            <p:spPr bwMode="auto">
              <a:xfrm>
                <a:off x="3623562" y="5108298"/>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21" name="Text Box 302">
                <a:extLst>
                  <a:ext uri="{FF2B5EF4-FFF2-40B4-BE49-F238E27FC236}">
                    <a16:creationId xmlns:a16="http://schemas.microsoft.com/office/drawing/2014/main" id="{602F1303-18D9-F844-8639-AAC33D82813B}"/>
                  </a:ext>
                </a:extLst>
              </p:cNvPr>
              <p:cNvSpPr txBox="1">
                <a:spLocks noChangeArrowheads="1"/>
              </p:cNvSpPr>
              <p:nvPr/>
            </p:nvSpPr>
            <p:spPr bwMode="auto">
              <a:xfrm>
                <a:off x="3656136" y="5229255"/>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322" name="Group 321">
                <a:extLst>
                  <a:ext uri="{FF2B5EF4-FFF2-40B4-BE49-F238E27FC236}">
                    <a16:creationId xmlns:a16="http://schemas.microsoft.com/office/drawing/2014/main" id="{9399649B-7A2F-554C-82AD-F4B1AD5B42A6}"/>
                  </a:ext>
                </a:extLst>
              </p:cNvPr>
              <p:cNvGrpSpPr/>
              <p:nvPr/>
            </p:nvGrpSpPr>
            <p:grpSpPr>
              <a:xfrm>
                <a:off x="4254952" y="5203301"/>
                <a:ext cx="533735" cy="344384"/>
                <a:chOff x="7290003" y="1864426"/>
                <a:chExt cx="533735" cy="344384"/>
              </a:xfrm>
            </p:grpSpPr>
            <p:sp>
              <p:nvSpPr>
                <p:cNvPr id="323" name="Can 322">
                  <a:extLst>
                    <a:ext uri="{FF2B5EF4-FFF2-40B4-BE49-F238E27FC236}">
                      <a16:creationId xmlns:a16="http://schemas.microsoft.com/office/drawing/2014/main" id="{F854262E-7886-3241-8D11-A5E6E60EA1C7}"/>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4" name="Text Box 305">
                  <a:extLst>
                    <a:ext uri="{FF2B5EF4-FFF2-40B4-BE49-F238E27FC236}">
                      <a16:creationId xmlns:a16="http://schemas.microsoft.com/office/drawing/2014/main" id="{D3254243-5BF2-B44B-896A-66CA5C3A2B51}"/>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352" name="Group 351">
              <a:extLst>
                <a:ext uri="{FF2B5EF4-FFF2-40B4-BE49-F238E27FC236}">
                  <a16:creationId xmlns:a16="http://schemas.microsoft.com/office/drawing/2014/main" id="{C605FFB0-6286-B440-B611-9F82631845A0}"/>
                </a:ext>
              </a:extLst>
            </p:cNvPr>
            <p:cNvGrpSpPr/>
            <p:nvPr/>
          </p:nvGrpSpPr>
          <p:grpSpPr>
            <a:xfrm>
              <a:off x="6918449" y="3352729"/>
              <a:ext cx="1539751" cy="831273"/>
              <a:chOff x="6918449" y="3352729"/>
              <a:chExt cx="1539751" cy="831273"/>
            </a:xfrm>
          </p:grpSpPr>
          <p:sp>
            <p:nvSpPr>
              <p:cNvPr id="304" name="Freeform 303">
                <a:extLst>
                  <a:ext uri="{FF2B5EF4-FFF2-40B4-BE49-F238E27FC236}">
                    <a16:creationId xmlns:a16="http://schemas.microsoft.com/office/drawing/2014/main" id="{05F67424-D671-0E43-83F5-376615A1EEA0}"/>
                  </a:ext>
                </a:extLst>
              </p:cNvPr>
              <p:cNvSpPr/>
              <p:nvPr/>
            </p:nvSpPr>
            <p:spPr>
              <a:xfrm>
                <a:off x="6918449" y="3627840"/>
                <a:ext cx="1223159" cy="556162"/>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223159"/>
                  <a:gd name="connsiteY0" fmla="*/ 641268 h 890650"/>
                  <a:gd name="connsiteX1" fmla="*/ 285007 w 1223159"/>
                  <a:gd name="connsiteY1" fmla="*/ 0 h 890650"/>
                  <a:gd name="connsiteX2" fmla="*/ 1223159 w 1223159"/>
                  <a:gd name="connsiteY2" fmla="*/ 368389 h 890650"/>
                  <a:gd name="connsiteX3" fmla="*/ 166254 w 1223159"/>
                  <a:gd name="connsiteY3" fmla="*/ 890650 h 890650"/>
                  <a:gd name="connsiteX4" fmla="*/ 0 w 1223159"/>
                  <a:gd name="connsiteY4" fmla="*/ 641268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59" h="890650">
                    <a:moveTo>
                      <a:pt x="0" y="641268"/>
                    </a:moveTo>
                    <a:cubicBezTo>
                      <a:pt x="320633" y="380011"/>
                      <a:pt x="308759" y="285008"/>
                      <a:pt x="285007" y="0"/>
                    </a:cubicBezTo>
                    <a:lnTo>
                      <a:pt x="1223159" y="368389"/>
                    </a:lnTo>
                    <a:cubicBezTo>
                      <a:pt x="431470" y="685064"/>
                      <a:pt x="625433" y="502723"/>
                      <a:pt x="166254" y="890650"/>
                    </a:cubicBezTo>
                    <a:lnTo>
                      <a:pt x="0" y="641268"/>
                    </a:lnTo>
                    <a:close/>
                  </a:path>
                </a:pathLst>
              </a:custGeom>
              <a:gradFill>
                <a:gsLst>
                  <a:gs pos="0">
                    <a:schemeClr val="bg1"/>
                  </a:gs>
                  <a:gs pos="100000">
                    <a:schemeClr val="bg1">
                      <a:lumMod val="85000"/>
                      <a:alpha val="73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5" name="Oval 306">
                <a:extLst>
                  <a:ext uri="{FF2B5EF4-FFF2-40B4-BE49-F238E27FC236}">
                    <a16:creationId xmlns:a16="http://schemas.microsoft.com/office/drawing/2014/main" id="{27559BC1-D012-754D-894C-ECDB3C951962}"/>
                  </a:ext>
                </a:extLst>
              </p:cNvPr>
              <p:cNvSpPr>
                <a:spLocks noChangeArrowheads="1"/>
              </p:cNvSpPr>
              <p:nvPr/>
            </p:nvSpPr>
            <p:spPr bwMode="auto">
              <a:xfrm>
                <a:off x="7164388" y="3352729"/>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06" name="Text Box 302">
                <a:extLst>
                  <a:ext uri="{FF2B5EF4-FFF2-40B4-BE49-F238E27FC236}">
                    <a16:creationId xmlns:a16="http://schemas.microsoft.com/office/drawing/2014/main" id="{657B579A-71C9-8545-B2A3-9605C3793840}"/>
                  </a:ext>
                </a:extLst>
              </p:cNvPr>
              <p:cNvSpPr txBox="1">
                <a:spLocks noChangeArrowheads="1"/>
              </p:cNvSpPr>
              <p:nvPr/>
            </p:nvSpPr>
            <p:spPr bwMode="auto">
              <a:xfrm>
                <a:off x="7196962" y="3473686"/>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307" name="Group 306">
                <a:extLst>
                  <a:ext uri="{FF2B5EF4-FFF2-40B4-BE49-F238E27FC236}">
                    <a16:creationId xmlns:a16="http://schemas.microsoft.com/office/drawing/2014/main" id="{82DC8040-9E40-BC47-92BF-988BC760C75E}"/>
                  </a:ext>
                </a:extLst>
              </p:cNvPr>
              <p:cNvGrpSpPr/>
              <p:nvPr/>
            </p:nvGrpSpPr>
            <p:grpSpPr>
              <a:xfrm>
                <a:off x="7795778" y="3447732"/>
                <a:ext cx="533735" cy="344384"/>
                <a:chOff x="7290003" y="1864426"/>
                <a:chExt cx="533735" cy="344384"/>
              </a:xfrm>
            </p:grpSpPr>
            <p:sp>
              <p:nvSpPr>
                <p:cNvPr id="308" name="Can 307">
                  <a:extLst>
                    <a:ext uri="{FF2B5EF4-FFF2-40B4-BE49-F238E27FC236}">
                      <a16:creationId xmlns:a16="http://schemas.microsoft.com/office/drawing/2014/main" id="{E13C5E51-EC31-1540-80DD-4CC6C4BF1D9D}"/>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9" name="Text Box 305">
                  <a:extLst>
                    <a:ext uri="{FF2B5EF4-FFF2-40B4-BE49-F238E27FC236}">
                      <a16:creationId xmlns:a16="http://schemas.microsoft.com/office/drawing/2014/main" id="{7F6A394E-C8F9-D64D-B2E3-4988424BF43E}"/>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330" name="Group 329">
              <a:extLst>
                <a:ext uri="{FF2B5EF4-FFF2-40B4-BE49-F238E27FC236}">
                  <a16:creationId xmlns:a16="http://schemas.microsoft.com/office/drawing/2014/main" id="{E633D5C9-326B-9D47-B6FE-0B5C7B23DBD1}"/>
                </a:ext>
              </a:extLst>
            </p:cNvPr>
            <p:cNvGrpSpPr/>
            <p:nvPr/>
          </p:nvGrpSpPr>
          <p:grpSpPr>
            <a:xfrm>
              <a:off x="3906590" y="3823785"/>
              <a:ext cx="1755404" cy="783771"/>
              <a:chOff x="1750147" y="5031180"/>
              <a:chExt cx="1755404" cy="783771"/>
            </a:xfrm>
          </p:grpSpPr>
          <p:sp>
            <p:nvSpPr>
              <p:cNvPr id="331" name="Freeform 330">
                <a:extLst>
                  <a:ext uri="{FF2B5EF4-FFF2-40B4-BE49-F238E27FC236}">
                    <a16:creationId xmlns:a16="http://schemas.microsoft.com/office/drawing/2014/main" id="{675A9804-5AFD-F641-BAE7-539EF7603289}"/>
                  </a:ext>
                </a:extLst>
              </p:cNvPr>
              <p:cNvSpPr/>
              <p:nvPr/>
            </p:nvSpPr>
            <p:spPr>
              <a:xfrm flipH="1">
                <a:off x="2679864" y="5304311"/>
                <a:ext cx="825687" cy="510640"/>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273133 h 510640"/>
                  <a:gd name="connsiteX1" fmla="*/ 510638 w 1389414"/>
                  <a:gd name="connsiteY1" fmla="*/ 0 h 510640"/>
                  <a:gd name="connsiteX2" fmla="*/ 1389414 w 1389414"/>
                  <a:gd name="connsiteY2" fmla="*/ 249383 h 510640"/>
                  <a:gd name="connsiteX3" fmla="*/ 0 w 1389414"/>
                  <a:gd name="connsiteY3" fmla="*/ 510640 h 510640"/>
                  <a:gd name="connsiteX4" fmla="*/ 59377 w 1389414"/>
                  <a:gd name="connsiteY4" fmla="*/ 273133 h 510640"/>
                  <a:gd name="connsiteX0" fmla="*/ 59377 w 855025"/>
                  <a:gd name="connsiteY0" fmla="*/ 273133 h 510640"/>
                  <a:gd name="connsiteX1" fmla="*/ 510638 w 855025"/>
                  <a:gd name="connsiteY1" fmla="*/ 0 h 510640"/>
                  <a:gd name="connsiteX2" fmla="*/ 855025 w 855025"/>
                  <a:gd name="connsiteY2" fmla="*/ 261258 h 510640"/>
                  <a:gd name="connsiteX3" fmla="*/ 0 w 855025"/>
                  <a:gd name="connsiteY3" fmla="*/ 510640 h 510640"/>
                  <a:gd name="connsiteX4" fmla="*/ 59377 w 855025"/>
                  <a:gd name="connsiteY4" fmla="*/ 273133 h 510640"/>
                  <a:gd name="connsiteX0" fmla="*/ 59377 w 855025"/>
                  <a:gd name="connsiteY0" fmla="*/ 273133 h 510640"/>
                  <a:gd name="connsiteX1" fmla="*/ 510638 w 855025"/>
                  <a:gd name="connsiteY1" fmla="*/ 0 h 510640"/>
                  <a:gd name="connsiteX2" fmla="*/ 855025 w 855025"/>
                  <a:gd name="connsiteY2" fmla="*/ 261258 h 510640"/>
                  <a:gd name="connsiteX3" fmla="*/ 0 w 855025"/>
                  <a:gd name="connsiteY3" fmla="*/ 510640 h 510640"/>
                  <a:gd name="connsiteX4" fmla="*/ 59377 w 855025"/>
                  <a:gd name="connsiteY4" fmla="*/ 273133 h 510640"/>
                  <a:gd name="connsiteX0" fmla="*/ 59377 w 855025"/>
                  <a:gd name="connsiteY0" fmla="*/ 273133 h 510640"/>
                  <a:gd name="connsiteX1" fmla="*/ 510638 w 855025"/>
                  <a:gd name="connsiteY1" fmla="*/ 0 h 510640"/>
                  <a:gd name="connsiteX2" fmla="*/ 855025 w 855025"/>
                  <a:gd name="connsiteY2" fmla="*/ 261258 h 510640"/>
                  <a:gd name="connsiteX3" fmla="*/ 0 w 855025"/>
                  <a:gd name="connsiteY3" fmla="*/ 510640 h 510640"/>
                  <a:gd name="connsiteX4" fmla="*/ 59377 w 855025"/>
                  <a:gd name="connsiteY4" fmla="*/ 273133 h 510640"/>
                  <a:gd name="connsiteX0" fmla="*/ 20258 w 815906"/>
                  <a:gd name="connsiteY0" fmla="*/ 273133 h 505750"/>
                  <a:gd name="connsiteX1" fmla="*/ 471519 w 815906"/>
                  <a:gd name="connsiteY1" fmla="*/ 0 h 505750"/>
                  <a:gd name="connsiteX2" fmla="*/ 815906 w 815906"/>
                  <a:gd name="connsiteY2" fmla="*/ 261258 h 505750"/>
                  <a:gd name="connsiteX3" fmla="*/ 0 w 815906"/>
                  <a:gd name="connsiteY3" fmla="*/ 505750 h 505750"/>
                  <a:gd name="connsiteX4" fmla="*/ 20258 w 815906"/>
                  <a:gd name="connsiteY4" fmla="*/ 273133 h 505750"/>
                  <a:gd name="connsiteX0" fmla="*/ 20258 w 815906"/>
                  <a:gd name="connsiteY0" fmla="*/ 273133 h 505750"/>
                  <a:gd name="connsiteX1" fmla="*/ 471519 w 815906"/>
                  <a:gd name="connsiteY1" fmla="*/ 0 h 505750"/>
                  <a:gd name="connsiteX2" fmla="*/ 815906 w 815906"/>
                  <a:gd name="connsiteY2" fmla="*/ 261258 h 505750"/>
                  <a:gd name="connsiteX3" fmla="*/ 0 w 815906"/>
                  <a:gd name="connsiteY3" fmla="*/ 505750 h 505750"/>
                  <a:gd name="connsiteX4" fmla="*/ 20258 w 815906"/>
                  <a:gd name="connsiteY4" fmla="*/ 273133 h 505750"/>
                  <a:gd name="connsiteX0" fmla="*/ 20258 w 815906"/>
                  <a:gd name="connsiteY0" fmla="*/ 273133 h 505750"/>
                  <a:gd name="connsiteX1" fmla="*/ 471519 w 815906"/>
                  <a:gd name="connsiteY1" fmla="*/ 0 h 505750"/>
                  <a:gd name="connsiteX2" fmla="*/ 815906 w 815906"/>
                  <a:gd name="connsiteY2" fmla="*/ 261258 h 505750"/>
                  <a:gd name="connsiteX3" fmla="*/ 0 w 815906"/>
                  <a:gd name="connsiteY3" fmla="*/ 505750 h 505750"/>
                  <a:gd name="connsiteX4" fmla="*/ 20258 w 815906"/>
                  <a:gd name="connsiteY4" fmla="*/ 273133 h 505750"/>
                  <a:gd name="connsiteX0" fmla="*/ 20258 w 815906"/>
                  <a:gd name="connsiteY0" fmla="*/ 273133 h 505750"/>
                  <a:gd name="connsiteX1" fmla="*/ 471519 w 815906"/>
                  <a:gd name="connsiteY1" fmla="*/ 0 h 505750"/>
                  <a:gd name="connsiteX2" fmla="*/ 815906 w 815906"/>
                  <a:gd name="connsiteY2" fmla="*/ 261258 h 505750"/>
                  <a:gd name="connsiteX3" fmla="*/ 0 w 815906"/>
                  <a:gd name="connsiteY3" fmla="*/ 505750 h 505750"/>
                  <a:gd name="connsiteX4" fmla="*/ 20258 w 815906"/>
                  <a:gd name="connsiteY4" fmla="*/ 273133 h 505750"/>
                  <a:gd name="connsiteX0" fmla="*/ 20258 w 815906"/>
                  <a:gd name="connsiteY0" fmla="*/ 273133 h 505750"/>
                  <a:gd name="connsiteX1" fmla="*/ 471519 w 815906"/>
                  <a:gd name="connsiteY1" fmla="*/ 0 h 505750"/>
                  <a:gd name="connsiteX2" fmla="*/ 815906 w 815906"/>
                  <a:gd name="connsiteY2" fmla="*/ 261258 h 505750"/>
                  <a:gd name="connsiteX3" fmla="*/ 0 w 815906"/>
                  <a:gd name="connsiteY3" fmla="*/ 505750 h 505750"/>
                  <a:gd name="connsiteX4" fmla="*/ 20258 w 815906"/>
                  <a:gd name="connsiteY4" fmla="*/ 273133 h 505750"/>
                  <a:gd name="connsiteX0" fmla="*/ 699 w 796347"/>
                  <a:gd name="connsiteY0" fmla="*/ 273133 h 510640"/>
                  <a:gd name="connsiteX1" fmla="*/ 451960 w 796347"/>
                  <a:gd name="connsiteY1" fmla="*/ 0 h 510640"/>
                  <a:gd name="connsiteX2" fmla="*/ 796347 w 796347"/>
                  <a:gd name="connsiteY2" fmla="*/ 261258 h 510640"/>
                  <a:gd name="connsiteX3" fmla="*/ 0 w 796347"/>
                  <a:gd name="connsiteY3" fmla="*/ 510640 h 510640"/>
                  <a:gd name="connsiteX4" fmla="*/ 699 w 796347"/>
                  <a:gd name="connsiteY4" fmla="*/ 273133 h 510640"/>
                  <a:gd name="connsiteX0" fmla="*/ 0 w 820098"/>
                  <a:gd name="connsiteY0" fmla="*/ 331811 h 510640"/>
                  <a:gd name="connsiteX1" fmla="*/ 475711 w 820098"/>
                  <a:gd name="connsiteY1" fmla="*/ 0 h 510640"/>
                  <a:gd name="connsiteX2" fmla="*/ 820098 w 820098"/>
                  <a:gd name="connsiteY2" fmla="*/ 261258 h 510640"/>
                  <a:gd name="connsiteX3" fmla="*/ 23751 w 820098"/>
                  <a:gd name="connsiteY3" fmla="*/ 510640 h 510640"/>
                  <a:gd name="connsiteX4" fmla="*/ 0 w 820098"/>
                  <a:gd name="connsiteY4" fmla="*/ 331811 h 510640"/>
                  <a:gd name="connsiteX0" fmla="*/ 5589 w 825687"/>
                  <a:gd name="connsiteY0" fmla="*/ 331811 h 510640"/>
                  <a:gd name="connsiteX1" fmla="*/ 481300 w 825687"/>
                  <a:gd name="connsiteY1" fmla="*/ 0 h 510640"/>
                  <a:gd name="connsiteX2" fmla="*/ 825687 w 825687"/>
                  <a:gd name="connsiteY2" fmla="*/ 261258 h 510640"/>
                  <a:gd name="connsiteX3" fmla="*/ 0 w 825687"/>
                  <a:gd name="connsiteY3" fmla="*/ 510640 h 510640"/>
                  <a:gd name="connsiteX4" fmla="*/ 5589 w 825687"/>
                  <a:gd name="connsiteY4" fmla="*/ 331811 h 510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687" h="510640">
                    <a:moveTo>
                      <a:pt x="5589" y="331811"/>
                    </a:moveTo>
                    <a:cubicBezTo>
                      <a:pt x="231220" y="248684"/>
                      <a:pt x="267546" y="201881"/>
                      <a:pt x="481300" y="0"/>
                    </a:cubicBezTo>
                    <a:cubicBezTo>
                      <a:pt x="537418" y="145764"/>
                      <a:pt x="583755" y="179062"/>
                      <a:pt x="825687" y="261258"/>
                    </a:cubicBezTo>
                    <a:cubicBezTo>
                      <a:pt x="389560" y="305502"/>
                      <a:pt x="239835" y="377682"/>
                      <a:pt x="0" y="510640"/>
                    </a:cubicBezTo>
                    <a:lnTo>
                      <a:pt x="5589" y="331811"/>
                    </a:lnTo>
                    <a:close/>
                  </a:path>
                </a:pathLst>
              </a:custGeom>
              <a:gradFill>
                <a:gsLst>
                  <a:gs pos="0">
                    <a:schemeClr val="bg1">
                      <a:alpha val="51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2" name="Oval 306">
                <a:extLst>
                  <a:ext uri="{FF2B5EF4-FFF2-40B4-BE49-F238E27FC236}">
                    <a16:creationId xmlns:a16="http://schemas.microsoft.com/office/drawing/2014/main" id="{BAE15EAB-077B-6749-A79C-81FB11A0991A}"/>
                  </a:ext>
                </a:extLst>
              </p:cNvPr>
              <p:cNvSpPr>
                <a:spLocks noChangeArrowheads="1"/>
              </p:cNvSpPr>
              <p:nvPr/>
            </p:nvSpPr>
            <p:spPr bwMode="auto">
              <a:xfrm>
                <a:off x="1750147" y="5031180"/>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33" name="Text Box 302">
                <a:extLst>
                  <a:ext uri="{FF2B5EF4-FFF2-40B4-BE49-F238E27FC236}">
                    <a16:creationId xmlns:a16="http://schemas.microsoft.com/office/drawing/2014/main" id="{6EED7069-5AE3-3B4D-9496-83CCF2CF1D94}"/>
                  </a:ext>
                </a:extLst>
              </p:cNvPr>
              <p:cNvSpPr txBox="1">
                <a:spLocks noChangeArrowheads="1"/>
              </p:cNvSpPr>
              <p:nvPr/>
            </p:nvSpPr>
            <p:spPr bwMode="auto">
              <a:xfrm>
                <a:off x="1782721" y="5152137"/>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334" name="Group 333">
                <a:extLst>
                  <a:ext uri="{FF2B5EF4-FFF2-40B4-BE49-F238E27FC236}">
                    <a16:creationId xmlns:a16="http://schemas.microsoft.com/office/drawing/2014/main" id="{88BE0A40-60C5-AB4A-8A55-E30F204A6545}"/>
                  </a:ext>
                </a:extLst>
              </p:cNvPr>
              <p:cNvGrpSpPr/>
              <p:nvPr/>
            </p:nvGrpSpPr>
            <p:grpSpPr>
              <a:xfrm>
                <a:off x="2381537" y="5126183"/>
                <a:ext cx="533735" cy="344384"/>
                <a:chOff x="7290003" y="1864426"/>
                <a:chExt cx="533735" cy="344384"/>
              </a:xfrm>
            </p:grpSpPr>
            <p:sp>
              <p:nvSpPr>
                <p:cNvPr id="335" name="Can 334">
                  <a:extLst>
                    <a:ext uri="{FF2B5EF4-FFF2-40B4-BE49-F238E27FC236}">
                      <a16:creationId xmlns:a16="http://schemas.microsoft.com/office/drawing/2014/main" id="{27151A26-5290-8C4F-AEFC-CE53176C471B}"/>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6" name="Text Box 305">
                  <a:extLst>
                    <a:ext uri="{FF2B5EF4-FFF2-40B4-BE49-F238E27FC236}">
                      <a16:creationId xmlns:a16="http://schemas.microsoft.com/office/drawing/2014/main" id="{A66B2478-BEC3-B046-B9FE-451AA17FD969}"/>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grpSp>
        <p:nvGrpSpPr>
          <p:cNvPr id="277" name="Group 276">
            <a:extLst>
              <a:ext uri="{FF2B5EF4-FFF2-40B4-BE49-F238E27FC236}">
                <a16:creationId xmlns:a16="http://schemas.microsoft.com/office/drawing/2014/main" id="{6095E9E5-2C12-5B4E-8CB9-7BFD6AD96D37}"/>
              </a:ext>
            </a:extLst>
          </p:cNvPr>
          <p:cNvGrpSpPr/>
          <p:nvPr/>
        </p:nvGrpSpPr>
        <p:grpSpPr>
          <a:xfrm>
            <a:off x="5649769" y="4179021"/>
            <a:ext cx="736270" cy="422596"/>
            <a:chOff x="3668110" y="2448910"/>
            <a:chExt cx="3794234" cy="2165130"/>
          </a:xfrm>
        </p:grpSpPr>
        <p:sp>
          <p:nvSpPr>
            <p:cNvPr id="278" name="Rectangle 277">
              <a:extLst>
                <a:ext uri="{FF2B5EF4-FFF2-40B4-BE49-F238E27FC236}">
                  <a16:creationId xmlns:a16="http://schemas.microsoft.com/office/drawing/2014/main" id="{CCCE7B34-BEB2-1E4C-B631-2141542850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CE240A58-5F0B-AE45-83C2-A6A7A3DD4DB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80" name="Group 279">
              <a:extLst>
                <a:ext uri="{FF2B5EF4-FFF2-40B4-BE49-F238E27FC236}">
                  <a16:creationId xmlns:a16="http://schemas.microsoft.com/office/drawing/2014/main" id="{EC804A91-1A9E-A749-B21A-455168E07D2A}"/>
                </a:ext>
              </a:extLst>
            </p:cNvPr>
            <p:cNvGrpSpPr/>
            <p:nvPr/>
          </p:nvGrpSpPr>
          <p:grpSpPr>
            <a:xfrm>
              <a:off x="3941378" y="2603243"/>
              <a:ext cx="3202061" cy="1066110"/>
              <a:chOff x="7939341" y="3037317"/>
              <a:chExt cx="897649" cy="353919"/>
            </a:xfrm>
          </p:grpSpPr>
          <p:sp>
            <p:nvSpPr>
              <p:cNvPr id="281" name="Freeform 280">
                <a:extLst>
                  <a:ext uri="{FF2B5EF4-FFF2-40B4-BE49-F238E27FC236}">
                    <a16:creationId xmlns:a16="http://schemas.microsoft.com/office/drawing/2014/main" id="{F96FFB0B-8D7A-C74F-A855-9009B45B690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4D1DE23B-107E-3840-9167-B18936FE0D3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99DB9992-73B0-EF4D-91C8-5850FE6F125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78C73A8D-EC62-F54C-84BC-3601B6A93AB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6" name="Group 345">
            <a:extLst>
              <a:ext uri="{FF2B5EF4-FFF2-40B4-BE49-F238E27FC236}">
                <a16:creationId xmlns:a16="http://schemas.microsoft.com/office/drawing/2014/main" id="{18314FE2-2999-5142-B9B9-16F64EC14BFE}"/>
              </a:ext>
            </a:extLst>
          </p:cNvPr>
          <p:cNvGrpSpPr/>
          <p:nvPr/>
        </p:nvGrpSpPr>
        <p:grpSpPr>
          <a:xfrm>
            <a:off x="2739071" y="2226350"/>
            <a:ext cx="2436042" cy="1273223"/>
            <a:chOff x="2739071" y="2226350"/>
            <a:chExt cx="2436042" cy="1273223"/>
          </a:xfrm>
        </p:grpSpPr>
        <p:sp>
          <p:nvSpPr>
            <p:cNvPr id="338" name="Freeform 337">
              <a:extLst>
                <a:ext uri="{FF2B5EF4-FFF2-40B4-BE49-F238E27FC236}">
                  <a16:creationId xmlns:a16="http://schemas.microsoft.com/office/drawing/2014/main" id="{CEDEFF11-1930-B643-BDC9-D891F36F7C27}"/>
                </a:ext>
              </a:extLst>
            </p:cNvPr>
            <p:cNvSpPr/>
            <p:nvPr/>
          </p:nvSpPr>
          <p:spPr>
            <a:xfrm flipH="1">
              <a:off x="3389091" y="2670159"/>
              <a:ext cx="1786022" cy="829414"/>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022" h="829414">
                  <a:moveTo>
                    <a:pt x="81411" y="393603"/>
                  </a:moveTo>
                  <a:cubicBezTo>
                    <a:pt x="307042" y="310476"/>
                    <a:pt x="265550" y="210465"/>
                    <a:pt x="429371" y="0"/>
                  </a:cubicBezTo>
                  <a:cubicBezTo>
                    <a:pt x="716335" y="244471"/>
                    <a:pt x="915164" y="290636"/>
                    <a:pt x="1786022" y="325786"/>
                  </a:cubicBezTo>
                  <a:cubicBezTo>
                    <a:pt x="561099" y="527000"/>
                    <a:pt x="601683" y="583990"/>
                    <a:pt x="0" y="829414"/>
                  </a:cubicBezTo>
                  <a:lnTo>
                    <a:pt x="81411" y="393603"/>
                  </a:lnTo>
                  <a:close/>
                </a:path>
              </a:pathLst>
            </a:custGeom>
            <a:gradFill>
              <a:gsLst>
                <a:gs pos="0">
                  <a:schemeClr val="bg1">
                    <a:alpha val="56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280">
              <a:extLst>
                <a:ext uri="{FF2B5EF4-FFF2-40B4-BE49-F238E27FC236}">
                  <a16:creationId xmlns:a16="http://schemas.microsoft.com/office/drawing/2014/main" id="{53A1D106-421A-1B49-B553-2CBF9788D987}"/>
                </a:ext>
              </a:extLst>
            </p:cNvPr>
            <p:cNvSpPr>
              <a:spLocks noChangeArrowheads="1"/>
            </p:cNvSpPr>
            <p:nvPr/>
          </p:nvSpPr>
          <p:spPr bwMode="auto">
            <a:xfrm>
              <a:off x="2739071" y="2226350"/>
              <a:ext cx="2047875" cy="771802"/>
            </a:xfrm>
            <a:prstGeom prst="ellipse">
              <a:avLst/>
            </a:prstGeom>
            <a:solidFill>
              <a:srgbClr val="FFFFFF"/>
            </a:solidFill>
            <a:ln w="19050">
              <a:solidFill>
                <a:schemeClr val="tx1">
                  <a:lumMod val="65000"/>
                  <a:lumOff val="35000"/>
                </a:schemeClr>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37" name="Text Box 276">
              <a:extLst>
                <a:ext uri="{FF2B5EF4-FFF2-40B4-BE49-F238E27FC236}">
                  <a16:creationId xmlns:a16="http://schemas.microsoft.com/office/drawing/2014/main" id="{B7A9E3BA-2BF5-CE43-8B30-86D6044354FF}"/>
                </a:ext>
              </a:extLst>
            </p:cNvPr>
            <p:cNvSpPr txBox="1">
              <a:spLocks noChangeArrowheads="1"/>
            </p:cNvSpPr>
            <p:nvPr/>
          </p:nvSpPr>
          <p:spPr bwMode="auto">
            <a:xfrm>
              <a:off x="2891471" y="2312106"/>
              <a:ext cx="1781175" cy="56535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managing</a:t>
              </a:r>
            </a:p>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server/controller</a:t>
              </a:r>
            </a:p>
          </p:txBody>
        </p:sp>
        <p:grpSp>
          <p:nvGrpSpPr>
            <p:cNvPr id="341" name="Group 340">
              <a:extLst>
                <a:ext uri="{FF2B5EF4-FFF2-40B4-BE49-F238E27FC236}">
                  <a16:creationId xmlns:a16="http://schemas.microsoft.com/office/drawing/2014/main" id="{8A56D922-8607-8842-BA7E-E5BD077F86C3}"/>
                </a:ext>
              </a:extLst>
            </p:cNvPr>
            <p:cNvGrpSpPr/>
            <p:nvPr/>
          </p:nvGrpSpPr>
          <p:grpSpPr>
            <a:xfrm>
              <a:off x="2936918" y="2788771"/>
              <a:ext cx="820613" cy="395103"/>
              <a:chOff x="7338951" y="1864426"/>
              <a:chExt cx="427511" cy="344384"/>
            </a:xfrm>
          </p:grpSpPr>
          <p:sp>
            <p:nvSpPr>
              <p:cNvPr id="342" name="Can 341">
                <a:extLst>
                  <a:ext uri="{FF2B5EF4-FFF2-40B4-BE49-F238E27FC236}">
                    <a16:creationId xmlns:a16="http://schemas.microsoft.com/office/drawing/2014/main" id="{74EE4027-61E0-3D42-9FDE-09FA0ACD0582}"/>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3" name="Text Box 305">
                <a:extLst>
                  <a:ext uri="{FF2B5EF4-FFF2-40B4-BE49-F238E27FC236}">
                    <a16:creationId xmlns:a16="http://schemas.microsoft.com/office/drawing/2014/main" id="{F32717F6-5E52-0140-9736-59C98FBC2B25}"/>
                  </a:ext>
                </a:extLst>
              </p:cNvPr>
              <p:cNvSpPr txBox="1">
                <a:spLocks noChangeArrowheads="1"/>
              </p:cNvSpPr>
              <p:nvPr/>
            </p:nvSpPr>
            <p:spPr bwMode="auto">
              <a:xfrm>
                <a:off x="7404793" y="1927928"/>
                <a:ext cx="281197" cy="26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sp>
        <p:nvSpPr>
          <p:cNvPr id="344" name="TextBox 343">
            <a:extLst>
              <a:ext uri="{FF2B5EF4-FFF2-40B4-BE49-F238E27FC236}">
                <a16:creationId xmlns:a16="http://schemas.microsoft.com/office/drawing/2014/main" id="{851B6279-A7BE-4E47-8F0D-1E0B5B9927C3}"/>
              </a:ext>
            </a:extLst>
          </p:cNvPr>
          <p:cNvSpPr txBox="1"/>
          <p:nvPr/>
        </p:nvSpPr>
        <p:spPr>
          <a:xfrm>
            <a:off x="440674" y="1905917"/>
            <a:ext cx="2787267" cy="1809726"/>
          </a:xfrm>
          <a:prstGeom prst="rect">
            <a:avLst/>
          </a:prstGeom>
          <a:noFill/>
        </p:spPr>
        <p:txBody>
          <a:bodyPr wrap="square" rtlCol="0">
            <a:spAutoFit/>
          </a:bodyPr>
          <a:lstStyle/>
          <a:p>
            <a:pPr>
              <a:lnSpc>
                <a:spcPct val="90000"/>
              </a:lnSpc>
            </a:pPr>
            <a:r>
              <a:rPr lang="en-US" sz="2400" dirty="0">
                <a:solidFill>
                  <a:srgbClr val="C00000"/>
                </a:solidFill>
              </a:rPr>
              <a:t>Managing server: </a:t>
            </a:r>
            <a:r>
              <a:rPr lang="en-US" sz="2000" dirty="0"/>
              <a:t>application, typically with network</a:t>
            </a:r>
          </a:p>
          <a:p>
            <a:pPr>
              <a:lnSpc>
                <a:spcPct val="90000"/>
              </a:lnSpc>
            </a:pPr>
            <a:r>
              <a:rPr lang="en-US" sz="2000" dirty="0"/>
              <a:t>managers (humans) in the loop</a:t>
            </a:r>
          </a:p>
          <a:p>
            <a:endParaRPr lang="en-US" dirty="0"/>
          </a:p>
        </p:txBody>
      </p:sp>
      <p:sp>
        <p:nvSpPr>
          <p:cNvPr id="347" name="TextBox 346">
            <a:extLst>
              <a:ext uri="{FF2B5EF4-FFF2-40B4-BE49-F238E27FC236}">
                <a16:creationId xmlns:a16="http://schemas.microsoft.com/office/drawing/2014/main" id="{0D86A2D3-053E-DB45-B6EB-20F153132718}"/>
              </a:ext>
            </a:extLst>
          </p:cNvPr>
          <p:cNvSpPr txBox="1"/>
          <p:nvPr/>
        </p:nvSpPr>
        <p:spPr>
          <a:xfrm>
            <a:off x="8615190" y="1619479"/>
            <a:ext cx="3338111" cy="1384995"/>
          </a:xfrm>
          <a:prstGeom prst="rect">
            <a:avLst/>
          </a:prstGeom>
          <a:noFill/>
        </p:spPr>
        <p:txBody>
          <a:bodyPr wrap="square" rtlCol="0">
            <a:spAutoFit/>
          </a:bodyPr>
          <a:lstStyle/>
          <a:p>
            <a:r>
              <a:rPr lang="en-US" sz="2400" dirty="0">
                <a:solidFill>
                  <a:srgbClr val="C00000"/>
                </a:solidFill>
              </a:rPr>
              <a:t>Managed device: </a:t>
            </a:r>
            <a:r>
              <a:rPr lang="en-US" sz="2000" dirty="0"/>
              <a:t>equipment with manageable, configurable hardware, software components</a:t>
            </a:r>
          </a:p>
        </p:txBody>
      </p:sp>
      <p:sp>
        <p:nvSpPr>
          <p:cNvPr id="348" name="TextBox 347">
            <a:extLst>
              <a:ext uri="{FF2B5EF4-FFF2-40B4-BE49-F238E27FC236}">
                <a16:creationId xmlns:a16="http://schemas.microsoft.com/office/drawing/2014/main" id="{9C058F17-BF0D-9544-BD13-6E703C2F1A38}"/>
              </a:ext>
            </a:extLst>
          </p:cNvPr>
          <p:cNvSpPr txBox="1"/>
          <p:nvPr/>
        </p:nvSpPr>
        <p:spPr>
          <a:xfrm>
            <a:off x="9066884" y="3095739"/>
            <a:ext cx="2423710" cy="1661993"/>
          </a:xfrm>
          <a:prstGeom prst="rect">
            <a:avLst/>
          </a:prstGeom>
          <a:noFill/>
        </p:spPr>
        <p:txBody>
          <a:bodyPr wrap="square" rtlCol="0">
            <a:spAutoFit/>
          </a:bodyPr>
          <a:lstStyle/>
          <a:p>
            <a:r>
              <a:rPr lang="en-US" sz="2400" dirty="0">
                <a:solidFill>
                  <a:srgbClr val="C00000"/>
                </a:solidFill>
              </a:rPr>
              <a:t>Data: </a:t>
            </a:r>
            <a:r>
              <a:rPr lang="en-US" sz="2000" dirty="0"/>
              <a:t>device “state” configuration data, operational data, device statistics</a:t>
            </a:r>
          </a:p>
          <a:p>
            <a:endParaRPr lang="en-US" dirty="0"/>
          </a:p>
        </p:txBody>
      </p:sp>
      <p:grpSp>
        <p:nvGrpSpPr>
          <p:cNvPr id="285" name="Group 284">
            <a:extLst>
              <a:ext uri="{FF2B5EF4-FFF2-40B4-BE49-F238E27FC236}">
                <a16:creationId xmlns:a16="http://schemas.microsoft.com/office/drawing/2014/main" id="{6C7BD6B1-0D37-394A-8FEE-E1CF482D0787}"/>
              </a:ext>
            </a:extLst>
          </p:cNvPr>
          <p:cNvGrpSpPr/>
          <p:nvPr/>
        </p:nvGrpSpPr>
        <p:grpSpPr>
          <a:xfrm>
            <a:off x="6498569" y="3831275"/>
            <a:ext cx="683116" cy="378456"/>
            <a:chOff x="7493876" y="2774731"/>
            <a:chExt cx="1481958" cy="894622"/>
          </a:xfrm>
        </p:grpSpPr>
        <p:sp>
          <p:nvSpPr>
            <p:cNvPr id="286" name="Freeform 285">
              <a:extLst>
                <a:ext uri="{FF2B5EF4-FFF2-40B4-BE49-F238E27FC236}">
                  <a16:creationId xmlns:a16="http://schemas.microsoft.com/office/drawing/2014/main" id="{15AF3D12-A1F8-E345-AFFD-6154902F74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7" name="Oval 286">
              <a:extLst>
                <a:ext uri="{FF2B5EF4-FFF2-40B4-BE49-F238E27FC236}">
                  <a16:creationId xmlns:a16="http://schemas.microsoft.com/office/drawing/2014/main" id="{41C6D9AC-1050-844E-B28D-4F7C7CBA744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8" name="Group 287">
              <a:extLst>
                <a:ext uri="{FF2B5EF4-FFF2-40B4-BE49-F238E27FC236}">
                  <a16:creationId xmlns:a16="http://schemas.microsoft.com/office/drawing/2014/main" id="{31C6E39C-0F89-344F-820D-D71E68DCBAD2}"/>
                </a:ext>
              </a:extLst>
            </p:cNvPr>
            <p:cNvGrpSpPr/>
            <p:nvPr/>
          </p:nvGrpSpPr>
          <p:grpSpPr>
            <a:xfrm>
              <a:off x="7713663" y="2848339"/>
              <a:ext cx="1042107" cy="425543"/>
              <a:chOff x="7786941" y="2884917"/>
              <a:chExt cx="897649" cy="353919"/>
            </a:xfrm>
          </p:grpSpPr>
          <p:sp>
            <p:nvSpPr>
              <p:cNvPr id="289" name="Freeform 288">
                <a:extLst>
                  <a:ext uri="{FF2B5EF4-FFF2-40B4-BE49-F238E27FC236}">
                    <a16:creationId xmlns:a16="http://schemas.microsoft.com/office/drawing/2014/main" id="{B6CED07E-98D7-694D-832D-3D9535C66A5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5E6F4760-9FD6-B149-95FE-47F730DA78B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1" name="Freeform 290">
                <a:extLst>
                  <a:ext uri="{FF2B5EF4-FFF2-40B4-BE49-F238E27FC236}">
                    <a16:creationId xmlns:a16="http://schemas.microsoft.com/office/drawing/2014/main" id="{04098128-9D46-994D-A11B-766BA3DCDD6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0519119D-A741-7245-9E62-0959CD1DB9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3" name="Group 44">
            <a:extLst>
              <a:ext uri="{FF2B5EF4-FFF2-40B4-BE49-F238E27FC236}">
                <a16:creationId xmlns:a16="http://schemas.microsoft.com/office/drawing/2014/main" id="{7784175B-3008-1947-BC32-53D444A93BC2}"/>
              </a:ext>
            </a:extLst>
          </p:cNvPr>
          <p:cNvGrpSpPr>
            <a:grpSpLocks/>
          </p:cNvGrpSpPr>
          <p:nvPr/>
        </p:nvGrpSpPr>
        <p:grpSpPr bwMode="auto">
          <a:xfrm>
            <a:off x="5979637" y="2571162"/>
            <a:ext cx="903288" cy="727075"/>
            <a:chOff x="-44" y="1473"/>
            <a:chExt cx="981" cy="1105"/>
          </a:xfrm>
        </p:grpSpPr>
        <p:pic>
          <p:nvPicPr>
            <p:cNvPr id="174" name="Picture 45" descr="desktop_computer_stylized_medium">
              <a:extLst>
                <a:ext uri="{FF2B5EF4-FFF2-40B4-BE49-F238E27FC236}">
                  <a16:creationId xmlns:a16="http://schemas.microsoft.com/office/drawing/2014/main" id="{4244FFAF-2F3E-B149-A967-52DC6A75D5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 name="Freeform 46">
              <a:extLst>
                <a:ext uri="{FF2B5EF4-FFF2-40B4-BE49-F238E27FC236}">
                  <a16:creationId xmlns:a16="http://schemas.microsoft.com/office/drawing/2014/main" id="{253467A2-6E4A-E345-9120-C1C292DE7915}"/>
                </a:ext>
              </a:extLst>
            </p:cNvPr>
            <p:cNvSpPr>
              <a:spLocks/>
            </p:cNvSpPr>
            <p:nvPr/>
          </p:nvSpPr>
          <p:spPr bwMode="auto">
            <a:xfrm flipH="1">
              <a:off x="374" y="1579"/>
              <a:ext cx="477" cy="506"/>
            </a:xfrm>
            <a:custGeom>
              <a:avLst/>
              <a:gdLst>
                <a:gd name="T0" fmla="*/ 0 w 356"/>
                <a:gd name="T1" fmla="*/ 0 h 368"/>
                <a:gd name="T2" fmla="*/ 1296 w 356"/>
                <a:gd name="T3" fmla="*/ 69 h 368"/>
                <a:gd name="T4" fmla="*/ 1537 w 356"/>
                <a:gd name="T5" fmla="*/ 1447 h 368"/>
                <a:gd name="T6" fmla="*/ 339 w 356"/>
                <a:gd name="T7" fmla="*/ 1810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75" name="Group 374">
            <a:extLst>
              <a:ext uri="{FF2B5EF4-FFF2-40B4-BE49-F238E27FC236}">
                <a16:creationId xmlns:a16="http://schemas.microsoft.com/office/drawing/2014/main" id="{3C019CDE-6D8E-E849-BBBA-330EBB7E77A3}"/>
              </a:ext>
            </a:extLst>
          </p:cNvPr>
          <p:cNvGrpSpPr/>
          <p:nvPr/>
        </p:nvGrpSpPr>
        <p:grpSpPr>
          <a:xfrm>
            <a:off x="440676" y="2159308"/>
            <a:ext cx="6861671" cy="4060952"/>
            <a:chOff x="440676" y="2159308"/>
            <a:chExt cx="6861671" cy="4060952"/>
          </a:xfrm>
        </p:grpSpPr>
        <p:sp>
          <p:nvSpPr>
            <p:cNvPr id="349" name="TextBox 348">
              <a:extLst>
                <a:ext uri="{FF2B5EF4-FFF2-40B4-BE49-F238E27FC236}">
                  <a16:creationId xmlns:a16="http://schemas.microsoft.com/office/drawing/2014/main" id="{C3E77657-D6B4-FB41-BF96-304F7910CA28}"/>
                </a:ext>
              </a:extLst>
            </p:cNvPr>
            <p:cNvSpPr txBox="1"/>
            <p:nvPr/>
          </p:nvSpPr>
          <p:spPr>
            <a:xfrm>
              <a:off x="440676" y="3745736"/>
              <a:ext cx="2930486" cy="2474524"/>
            </a:xfrm>
            <a:prstGeom prst="rect">
              <a:avLst/>
            </a:prstGeom>
            <a:noFill/>
          </p:spPr>
          <p:txBody>
            <a:bodyPr wrap="square" rtlCol="0">
              <a:spAutoFit/>
            </a:bodyPr>
            <a:lstStyle/>
            <a:p>
              <a:pPr>
                <a:lnSpc>
                  <a:spcPct val="90000"/>
                </a:lnSpc>
              </a:pPr>
              <a:r>
                <a:rPr lang="en-US" sz="2400" dirty="0">
                  <a:solidFill>
                    <a:srgbClr val="C00000"/>
                  </a:solidFill>
                </a:rPr>
                <a:t>Network management protocol: </a:t>
              </a:r>
              <a:r>
                <a:rPr lang="en-US" sz="2000" dirty="0"/>
                <a:t>used by managing server to query, configure, manage device; used by devices to inform managing server of data, events.</a:t>
              </a:r>
            </a:p>
          </p:txBody>
        </p:sp>
        <p:grpSp>
          <p:nvGrpSpPr>
            <p:cNvPr id="374" name="Group 373">
              <a:extLst>
                <a:ext uri="{FF2B5EF4-FFF2-40B4-BE49-F238E27FC236}">
                  <a16:creationId xmlns:a16="http://schemas.microsoft.com/office/drawing/2014/main" id="{013479D8-647E-ED40-9E3A-796896B7987C}"/>
                </a:ext>
              </a:extLst>
            </p:cNvPr>
            <p:cNvGrpSpPr/>
            <p:nvPr/>
          </p:nvGrpSpPr>
          <p:grpSpPr>
            <a:xfrm>
              <a:off x="3831136" y="2159308"/>
              <a:ext cx="3471211" cy="2974551"/>
              <a:chOff x="3831136" y="2159308"/>
              <a:chExt cx="3471211" cy="2974551"/>
            </a:xfrm>
          </p:grpSpPr>
          <p:cxnSp>
            <p:nvCxnSpPr>
              <p:cNvPr id="357" name="Straight Arrow Connector 356">
                <a:extLst>
                  <a:ext uri="{FF2B5EF4-FFF2-40B4-BE49-F238E27FC236}">
                    <a16:creationId xmlns:a16="http://schemas.microsoft.com/office/drawing/2014/main" id="{C55AE397-27AA-BE4B-975E-8544311A4CE5}"/>
                  </a:ext>
                </a:extLst>
              </p:cNvPr>
              <p:cNvCxnSpPr>
                <a:cxnSpLocks/>
              </p:cNvCxnSpPr>
              <p:nvPr/>
            </p:nvCxnSpPr>
            <p:spPr>
              <a:xfrm>
                <a:off x="3833870" y="3013112"/>
                <a:ext cx="0" cy="2120747"/>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59" name="Straight Arrow Connector 358">
                <a:extLst>
                  <a:ext uri="{FF2B5EF4-FFF2-40B4-BE49-F238E27FC236}">
                    <a16:creationId xmlns:a16="http://schemas.microsoft.com/office/drawing/2014/main" id="{82DB823B-7FF4-1D4C-9AAC-0F7C4CB36642}"/>
                  </a:ext>
                </a:extLst>
              </p:cNvPr>
              <p:cNvCxnSpPr>
                <a:cxnSpLocks/>
              </p:cNvCxnSpPr>
              <p:nvPr/>
            </p:nvCxnSpPr>
            <p:spPr>
              <a:xfrm>
                <a:off x="3831136" y="3020190"/>
                <a:ext cx="3471211" cy="185661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61" name="Straight Arrow Connector 360">
                <a:extLst>
                  <a:ext uri="{FF2B5EF4-FFF2-40B4-BE49-F238E27FC236}">
                    <a16:creationId xmlns:a16="http://schemas.microsoft.com/office/drawing/2014/main" id="{C3E2E8C5-9CBE-7642-9F35-4C488B987B1F}"/>
                  </a:ext>
                </a:extLst>
              </p:cNvPr>
              <p:cNvCxnSpPr>
                <a:cxnSpLocks/>
              </p:cNvCxnSpPr>
              <p:nvPr/>
            </p:nvCxnSpPr>
            <p:spPr>
              <a:xfrm>
                <a:off x="3831136" y="3026864"/>
                <a:ext cx="3294941" cy="59952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65" name="Straight Arrow Connector 364">
                <a:extLst>
                  <a:ext uri="{FF2B5EF4-FFF2-40B4-BE49-F238E27FC236}">
                    <a16:creationId xmlns:a16="http://schemas.microsoft.com/office/drawing/2014/main" id="{421FB380-DB5B-BC41-AFD4-3F7E2539715D}"/>
                  </a:ext>
                </a:extLst>
              </p:cNvPr>
              <p:cNvCxnSpPr>
                <a:cxnSpLocks/>
              </p:cNvCxnSpPr>
              <p:nvPr/>
            </p:nvCxnSpPr>
            <p:spPr>
              <a:xfrm flipV="1">
                <a:off x="3841147" y="2159308"/>
                <a:ext cx="3084791" cy="860882"/>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ACF9E385-09DB-C84D-AE7B-3C13EDBFC0DC}"/>
                  </a:ext>
                </a:extLst>
              </p:cNvPr>
              <p:cNvCxnSpPr>
                <a:cxnSpLocks/>
              </p:cNvCxnSpPr>
              <p:nvPr/>
            </p:nvCxnSpPr>
            <p:spPr>
              <a:xfrm>
                <a:off x="3834473" y="3023527"/>
                <a:ext cx="458433" cy="83788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494216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46"/>
                                        </p:tgtEl>
                                        <p:attrNameLst>
                                          <p:attrName>style.visibility</p:attrName>
                                        </p:attrNameLst>
                                      </p:cBhvr>
                                      <p:to>
                                        <p:strVal val="visible"/>
                                      </p:to>
                                    </p:set>
                                    <p:animEffect transition="in" filter="wipe(right)">
                                      <p:cBhvr>
                                        <p:cTn id="7" dur="500"/>
                                        <p:tgtEl>
                                          <p:spTgt spid="34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44"/>
                                        </p:tgtEl>
                                        <p:attrNameLst>
                                          <p:attrName>style.visibility</p:attrName>
                                        </p:attrNameLst>
                                      </p:cBhvr>
                                      <p:to>
                                        <p:strVal val="visible"/>
                                      </p:to>
                                    </p:set>
                                    <p:animEffect transition="in" filter="dissolve">
                                      <p:cBhvr>
                                        <p:cTn id="11" dur="500"/>
                                        <p:tgtEl>
                                          <p:spTgt spid="344"/>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4"/>
                                        </p:tgtEl>
                                        <p:attrNameLst>
                                          <p:attrName>style.visibility</p:attrName>
                                        </p:attrNameLst>
                                      </p:cBhvr>
                                      <p:to>
                                        <p:strVal val="visible"/>
                                      </p:to>
                                    </p:set>
                                    <p:animEffect transition="in" filter="dissolve">
                                      <p:cBhvr>
                                        <p:cTn id="16" dur="1000"/>
                                        <p:tgtEl>
                                          <p:spTgt spid="354"/>
                                        </p:tgtEl>
                                      </p:cBhvr>
                                    </p:animEffect>
                                  </p:childTnLst>
                                </p:cTn>
                              </p:par>
                              <p:par>
                                <p:cTn id="17" presetID="9" presetClass="entr" presetSubtype="0" fill="hold" nodeType="withEffect">
                                  <p:stCondLst>
                                    <p:cond delay="0"/>
                                  </p:stCondLst>
                                  <p:childTnLst>
                                    <p:set>
                                      <p:cBhvr>
                                        <p:cTn id="18" dur="1" fill="hold">
                                          <p:stCondLst>
                                            <p:cond delay="0"/>
                                          </p:stCondLst>
                                        </p:cTn>
                                        <p:tgtEl>
                                          <p:spTgt spid="355"/>
                                        </p:tgtEl>
                                        <p:attrNameLst>
                                          <p:attrName>style.visibility</p:attrName>
                                        </p:attrNameLst>
                                      </p:cBhvr>
                                      <p:to>
                                        <p:strVal val="visible"/>
                                      </p:to>
                                    </p:set>
                                    <p:animEffect transition="in" filter="dissolve">
                                      <p:cBhvr>
                                        <p:cTn id="19" dur="1000"/>
                                        <p:tgtEl>
                                          <p:spTgt spid="35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347"/>
                                        </p:tgtEl>
                                        <p:attrNameLst>
                                          <p:attrName>style.visibility</p:attrName>
                                        </p:attrNameLst>
                                      </p:cBhvr>
                                      <p:to>
                                        <p:strVal val="visible"/>
                                      </p:to>
                                    </p:set>
                                    <p:animEffect transition="in" filter="dissolve">
                                      <p:cBhvr>
                                        <p:cTn id="22" dur="1000"/>
                                        <p:tgtEl>
                                          <p:spTgt spid="34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48"/>
                                        </p:tgtEl>
                                        <p:attrNameLst>
                                          <p:attrName>style.visibility</p:attrName>
                                        </p:attrNameLst>
                                      </p:cBhvr>
                                      <p:to>
                                        <p:strVal val="visible"/>
                                      </p:to>
                                    </p:set>
                                    <p:animEffect transition="in" filter="dissolve">
                                      <p:cBhvr>
                                        <p:cTn id="27" dur="1000"/>
                                        <p:tgtEl>
                                          <p:spTgt spid="34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75"/>
                                        </p:tgtEl>
                                        <p:attrNameLst>
                                          <p:attrName>style.visibility</p:attrName>
                                        </p:attrNameLst>
                                      </p:cBhvr>
                                      <p:to>
                                        <p:strVal val="visible"/>
                                      </p:to>
                                    </p:set>
                                    <p:animEffect transition="in" filter="dissolve">
                                      <p:cBhvr>
                                        <p:cTn id="32" dur="1000"/>
                                        <p:tgtEl>
                                          <p:spTgt spid="3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p:bldP spid="347" grpId="0"/>
      <p:bldP spid="348"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4829BE-EAEB-5749-867B-1EC3359A718B}"/>
              </a:ext>
            </a:extLst>
          </p:cNvPr>
          <p:cNvSpPr>
            <a:spLocks noGrp="1"/>
          </p:cNvSpPr>
          <p:nvPr>
            <p:ph type="title"/>
          </p:nvPr>
        </p:nvSpPr>
        <p:spPr>
          <a:xfrm>
            <a:off x="717015" y="341652"/>
            <a:ext cx="10515600" cy="894622"/>
          </a:xfrm>
        </p:spPr>
        <p:txBody>
          <a:bodyPr>
            <a:normAutofit/>
          </a:bodyPr>
          <a:lstStyle/>
          <a:p>
            <a:r>
              <a:rPr lang="en-US" dirty="0"/>
              <a:t>Network operator approaches to management</a:t>
            </a:r>
          </a:p>
        </p:txBody>
      </p:sp>
      <p:sp>
        <p:nvSpPr>
          <p:cNvPr id="5" name="Slide Number Placeholder 4">
            <a:extLst>
              <a:ext uri="{FF2B5EF4-FFF2-40B4-BE49-F238E27FC236}">
                <a16:creationId xmlns:a16="http://schemas.microsoft.com/office/drawing/2014/main" id="{14672273-12F5-4F48-A433-0F71E8339AAD}"/>
              </a:ext>
            </a:extLst>
          </p:cNvPr>
          <p:cNvSpPr>
            <a:spLocks noGrp="1"/>
          </p:cNvSpPr>
          <p:nvPr>
            <p:ph type="sldNum" sz="quarter" idx="4"/>
          </p:nvPr>
        </p:nvSpPr>
        <p:spPr/>
        <p:txBody>
          <a:bodyPr/>
          <a:lstStyle/>
          <a:p>
            <a:r>
              <a:rPr lang="en-US" dirty="0"/>
              <a:t>Network Layer: 5-</a:t>
            </a:r>
            <a:fld id="{C4204591-24BD-A542-B9D5-F8D8A88D2FEE}" type="slidenum">
              <a:rPr lang="en-US" smtClean="0"/>
              <a:pPr/>
              <a:t>93</a:t>
            </a:fld>
            <a:endParaRPr lang="en-US" dirty="0"/>
          </a:p>
        </p:txBody>
      </p:sp>
      <p:sp>
        <p:nvSpPr>
          <p:cNvPr id="122" name="Freeform 2">
            <a:extLst>
              <a:ext uri="{FF2B5EF4-FFF2-40B4-BE49-F238E27FC236}">
                <a16:creationId xmlns:a16="http://schemas.microsoft.com/office/drawing/2014/main" id="{1D0FE147-08B7-0C4A-A099-FAD883AC5254}"/>
              </a:ext>
            </a:extLst>
          </p:cNvPr>
          <p:cNvSpPr>
            <a:spLocks/>
          </p:cNvSpPr>
          <p:nvPr/>
        </p:nvSpPr>
        <p:spPr bwMode="auto">
          <a:xfrm rot="16383367">
            <a:off x="7427686" y="2947494"/>
            <a:ext cx="4057421" cy="2452239"/>
          </a:xfrm>
          <a:custGeom>
            <a:avLst/>
            <a:gdLst>
              <a:gd name="T0" fmla="*/ 6 w 1794"/>
              <a:gd name="T1" fmla="*/ 483 h 933"/>
              <a:gd name="T2" fmla="*/ 108 w 1794"/>
              <a:gd name="T3" fmla="*/ 125 h 933"/>
              <a:gd name="T4" fmla="*/ 559 w 1794"/>
              <a:gd name="T5" fmla="*/ 100 h 933"/>
              <a:gd name="T6" fmla="*/ 1128 w 1794"/>
              <a:gd name="T7" fmla="*/ 29 h 933"/>
              <a:gd name="T8" fmla="*/ 1716 w 1794"/>
              <a:gd name="T9" fmla="*/ 275 h 933"/>
              <a:gd name="T10" fmla="*/ 1596 w 1794"/>
              <a:gd name="T11" fmla="*/ 827 h 933"/>
              <a:gd name="T12" fmla="*/ 1380 w 1794"/>
              <a:gd name="T13" fmla="*/ 911 h 933"/>
              <a:gd name="T14" fmla="*/ 840 w 1794"/>
              <a:gd name="T15" fmla="*/ 929 h 933"/>
              <a:gd name="T16" fmla="*/ 414 w 1794"/>
              <a:gd name="T17" fmla="*/ 911 h 933"/>
              <a:gd name="T18" fmla="*/ 143 w 1794"/>
              <a:gd name="T19" fmla="*/ 832 h 933"/>
              <a:gd name="T20" fmla="*/ 6 w 1794"/>
              <a:gd name="T21" fmla="*/ 483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cs typeface="ＭＳ Ｐゴシック" charset="0"/>
            </a:endParaRPr>
          </a:p>
        </p:txBody>
      </p:sp>
      <p:sp>
        <p:nvSpPr>
          <p:cNvPr id="123" name="Line 252">
            <a:extLst>
              <a:ext uri="{FF2B5EF4-FFF2-40B4-BE49-F238E27FC236}">
                <a16:creationId xmlns:a16="http://schemas.microsoft.com/office/drawing/2014/main" id="{6913E897-BB93-9344-AF33-6C15AD34C2BD}"/>
              </a:ext>
            </a:extLst>
          </p:cNvPr>
          <p:cNvSpPr>
            <a:spLocks noChangeShapeType="1"/>
          </p:cNvSpPr>
          <p:nvPr/>
        </p:nvSpPr>
        <p:spPr bwMode="auto">
          <a:xfrm flipV="1">
            <a:off x="9496090" y="3180571"/>
            <a:ext cx="338138" cy="10429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24" name="Line 254">
            <a:extLst>
              <a:ext uri="{FF2B5EF4-FFF2-40B4-BE49-F238E27FC236}">
                <a16:creationId xmlns:a16="http://schemas.microsoft.com/office/drawing/2014/main" id="{AED25EE3-AFF0-984B-92D0-62D8E298F411}"/>
              </a:ext>
            </a:extLst>
          </p:cNvPr>
          <p:cNvSpPr>
            <a:spLocks noChangeShapeType="1"/>
          </p:cNvSpPr>
          <p:nvPr/>
        </p:nvSpPr>
        <p:spPr bwMode="auto">
          <a:xfrm flipV="1">
            <a:off x="9726589" y="4134658"/>
            <a:ext cx="290202" cy="251486"/>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26" name="Line 272">
            <a:extLst>
              <a:ext uri="{FF2B5EF4-FFF2-40B4-BE49-F238E27FC236}">
                <a16:creationId xmlns:a16="http://schemas.microsoft.com/office/drawing/2014/main" id="{4D3DB148-5EA8-9047-A1B8-B0AFCF1AF882}"/>
              </a:ext>
            </a:extLst>
          </p:cNvPr>
          <p:cNvSpPr>
            <a:spLocks noChangeShapeType="1"/>
          </p:cNvSpPr>
          <p:nvPr/>
        </p:nvSpPr>
        <p:spPr bwMode="auto">
          <a:xfrm>
            <a:off x="9729453" y="4625196"/>
            <a:ext cx="373062" cy="55403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79" name="Line 272">
            <a:extLst>
              <a:ext uri="{FF2B5EF4-FFF2-40B4-BE49-F238E27FC236}">
                <a16:creationId xmlns:a16="http://schemas.microsoft.com/office/drawing/2014/main" id="{CDCDCF97-149D-E14A-9653-EDBE25CA9BA6}"/>
              </a:ext>
            </a:extLst>
          </p:cNvPr>
          <p:cNvSpPr>
            <a:spLocks noChangeShapeType="1"/>
          </p:cNvSpPr>
          <p:nvPr/>
        </p:nvSpPr>
        <p:spPr bwMode="auto">
          <a:xfrm>
            <a:off x="8921415" y="3675871"/>
            <a:ext cx="371475" cy="55403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80" name="Line 272">
            <a:extLst>
              <a:ext uri="{FF2B5EF4-FFF2-40B4-BE49-F238E27FC236}">
                <a16:creationId xmlns:a16="http://schemas.microsoft.com/office/drawing/2014/main" id="{217AC889-87F2-F64B-AAFE-21DBE539F943}"/>
              </a:ext>
            </a:extLst>
          </p:cNvPr>
          <p:cNvSpPr>
            <a:spLocks noChangeShapeType="1"/>
          </p:cNvSpPr>
          <p:nvPr/>
        </p:nvSpPr>
        <p:spPr bwMode="auto">
          <a:xfrm flipH="1">
            <a:off x="9135728" y="4614083"/>
            <a:ext cx="309562" cy="102393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355" name="Group 354">
            <a:extLst>
              <a:ext uri="{FF2B5EF4-FFF2-40B4-BE49-F238E27FC236}">
                <a16:creationId xmlns:a16="http://schemas.microsoft.com/office/drawing/2014/main" id="{FB46EAEC-6740-674A-86AA-B160C7FB22B9}"/>
              </a:ext>
            </a:extLst>
          </p:cNvPr>
          <p:cNvGrpSpPr/>
          <p:nvPr/>
        </p:nvGrpSpPr>
        <p:grpSpPr>
          <a:xfrm>
            <a:off x="7442257" y="2831027"/>
            <a:ext cx="4334676" cy="3307930"/>
            <a:chOff x="3982954" y="2808993"/>
            <a:chExt cx="4334676" cy="3307930"/>
          </a:xfrm>
        </p:grpSpPr>
        <p:sp>
          <p:nvSpPr>
            <p:cNvPr id="127" name="Text Box 333">
              <a:extLst>
                <a:ext uri="{FF2B5EF4-FFF2-40B4-BE49-F238E27FC236}">
                  <a16:creationId xmlns:a16="http://schemas.microsoft.com/office/drawing/2014/main" id="{9A14EC5D-753E-8649-8A83-064482FC36D7}"/>
                </a:ext>
              </a:extLst>
            </p:cNvPr>
            <p:cNvSpPr txBox="1">
              <a:spLocks noChangeArrowheads="1"/>
            </p:cNvSpPr>
            <p:nvPr/>
          </p:nvSpPr>
          <p:spPr bwMode="auto">
            <a:xfrm>
              <a:off x="3982954" y="5809146"/>
              <a:ext cx="1497526"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400" dirty="0">
                  <a:solidFill>
                    <a:srgbClr val="000000"/>
                  </a:solidFill>
                  <a:latin typeface="Arial"/>
                  <a:ea typeface="ＭＳ Ｐゴシック" charset="0"/>
                  <a:cs typeface="Arial"/>
                </a:rPr>
                <a:t>managed device</a:t>
              </a:r>
            </a:p>
          </p:txBody>
        </p:sp>
        <p:sp>
          <p:nvSpPr>
            <p:cNvPr id="128" name="Text Box 338">
              <a:extLst>
                <a:ext uri="{FF2B5EF4-FFF2-40B4-BE49-F238E27FC236}">
                  <a16:creationId xmlns:a16="http://schemas.microsoft.com/office/drawing/2014/main" id="{5BC34EFD-2998-754E-A9F6-A147D522413D}"/>
                </a:ext>
              </a:extLst>
            </p:cNvPr>
            <p:cNvSpPr txBox="1">
              <a:spLocks noChangeArrowheads="1"/>
            </p:cNvSpPr>
            <p:nvPr/>
          </p:nvSpPr>
          <p:spPr bwMode="auto">
            <a:xfrm>
              <a:off x="6589237" y="5649324"/>
              <a:ext cx="1690387"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600" dirty="0">
                  <a:solidFill>
                    <a:srgbClr val="000000"/>
                  </a:solidFill>
                  <a:latin typeface="Arial"/>
                  <a:ea typeface="ＭＳ Ｐゴシック" charset="0"/>
                  <a:cs typeface="Arial"/>
                </a:rPr>
                <a:t>managed device</a:t>
              </a:r>
            </a:p>
          </p:txBody>
        </p:sp>
        <p:sp>
          <p:nvSpPr>
            <p:cNvPr id="129" name="Text Box 339">
              <a:extLst>
                <a:ext uri="{FF2B5EF4-FFF2-40B4-BE49-F238E27FC236}">
                  <a16:creationId xmlns:a16="http://schemas.microsoft.com/office/drawing/2014/main" id="{E732D711-7435-AA4C-8388-75049CC05940}"/>
                </a:ext>
              </a:extLst>
            </p:cNvPr>
            <p:cNvSpPr txBox="1">
              <a:spLocks noChangeArrowheads="1"/>
            </p:cNvSpPr>
            <p:nvPr/>
          </p:nvSpPr>
          <p:spPr bwMode="auto">
            <a:xfrm>
              <a:off x="6820104" y="2808993"/>
              <a:ext cx="1497526"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400" dirty="0">
                  <a:solidFill>
                    <a:srgbClr val="000000"/>
                  </a:solidFill>
                  <a:latin typeface="Arial"/>
                  <a:ea typeface="ＭＳ Ｐゴシック" charset="0"/>
                  <a:cs typeface="Arial"/>
                </a:rPr>
                <a:t>managed device</a:t>
              </a:r>
            </a:p>
          </p:txBody>
        </p:sp>
        <p:sp>
          <p:nvSpPr>
            <p:cNvPr id="130" name="Text Box 340">
              <a:extLst>
                <a:ext uri="{FF2B5EF4-FFF2-40B4-BE49-F238E27FC236}">
                  <a16:creationId xmlns:a16="http://schemas.microsoft.com/office/drawing/2014/main" id="{F2F6D17E-1DBB-5742-BECB-79F1D2129DE8}"/>
                </a:ext>
              </a:extLst>
            </p:cNvPr>
            <p:cNvSpPr txBox="1">
              <a:spLocks noChangeArrowheads="1"/>
            </p:cNvSpPr>
            <p:nvPr/>
          </p:nvSpPr>
          <p:spPr bwMode="auto">
            <a:xfrm>
              <a:off x="6762275" y="4115799"/>
              <a:ext cx="153965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600" dirty="0">
                  <a:solidFill>
                    <a:srgbClr val="000000"/>
                  </a:solidFill>
                  <a:ea typeface="ＭＳ Ｐゴシック" charset="0"/>
                  <a:cs typeface="Arial"/>
                </a:rPr>
                <a:t>managed device</a:t>
              </a:r>
            </a:p>
          </p:txBody>
        </p:sp>
        <p:sp>
          <p:nvSpPr>
            <p:cNvPr id="193" name="Text Box 338">
              <a:extLst>
                <a:ext uri="{FF2B5EF4-FFF2-40B4-BE49-F238E27FC236}">
                  <a16:creationId xmlns:a16="http://schemas.microsoft.com/office/drawing/2014/main" id="{27C73C8D-E0AC-AA48-BE21-27CFAB10C4F0}"/>
                </a:ext>
              </a:extLst>
            </p:cNvPr>
            <p:cNvSpPr txBox="1">
              <a:spLocks noChangeArrowheads="1"/>
            </p:cNvSpPr>
            <p:nvPr/>
          </p:nvSpPr>
          <p:spPr bwMode="auto">
            <a:xfrm>
              <a:off x="4774160" y="4518371"/>
              <a:ext cx="153965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600" dirty="0">
                  <a:solidFill>
                    <a:srgbClr val="000000"/>
                  </a:solidFill>
                  <a:ea typeface="ＭＳ Ｐゴシック" charset="0"/>
                  <a:cs typeface="Arial"/>
                </a:rPr>
                <a:t>managed device</a:t>
              </a:r>
            </a:p>
          </p:txBody>
        </p:sp>
      </p:grpSp>
      <p:grpSp>
        <p:nvGrpSpPr>
          <p:cNvPr id="234" name="Group 906">
            <a:extLst>
              <a:ext uri="{FF2B5EF4-FFF2-40B4-BE49-F238E27FC236}">
                <a16:creationId xmlns:a16="http://schemas.microsoft.com/office/drawing/2014/main" id="{173218FC-6399-844C-A5FC-70F0E863187A}"/>
              </a:ext>
            </a:extLst>
          </p:cNvPr>
          <p:cNvGrpSpPr>
            <a:grpSpLocks/>
          </p:cNvGrpSpPr>
          <p:nvPr/>
        </p:nvGrpSpPr>
        <p:grpSpPr bwMode="auto">
          <a:xfrm>
            <a:off x="8550931" y="2782976"/>
            <a:ext cx="469569" cy="865434"/>
            <a:chOff x="4140" y="429"/>
            <a:chExt cx="1425" cy="2396"/>
          </a:xfrm>
        </p:grpSpPr>
        <p:sp>
          <p:nvSpPr>
            <p:cNvPr id="235" name="Freeform 907">
              <a:extLst>
                <a:ext uri="{FF2B5EF4-FFF2-40B4-BE49-F238E27FC236}">
                  <a16:creationId xmlns:a16="http://schemas.microsoft.com/office/drawing/2014/main" id="{9FAB3F81-75C7-914D-9B93-EE351B0446F2}"/>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6" name="Rectangle 908">
              <a:extLst>
                <a:ext uri="{FF2B5EF4-FFF2-40B4-BE49-F238E27FC236}">
                  <a16:creationId xmlns:a16="http://schemas.microsoft.com/office/drawing/2014/main" id="{5C064874-D755-8E49-857C-0099FE4F0E7C}"/>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37" name="Freeform 909">
              <a:extLst>
                <a:ext uri="{FF2B5EF4-FFF2-40B4-BE49-F238E27FC236}">
                  <a16:creationId xmlns:a16="http://schemas.microsoft.com/office/drawing/2014/main" id="{46F1CAEF-3FE8-B449-BAD5-69E0547FC497}"/>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8" name="Freeform 910">
              <a:extLst>
                <a:ext uri="{FF2B5EF4-FFF2-40B4-BE49-F238E27FC236}">
                  <a16:creationId xmlns:a16="http://schemas.microsoft.com/office/drawing/2014/main" id="{49EBF7FD-8D54-E84D-9154-BDD670C75767}"/>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9" name="Rectangle 911">
              <a:extLst>
                <a:ext uri="{FF2B5EF4-FFF2-40B4-BE49-F238E27FC236}">
                  <a16:creationId xmlns:a16="http://schemas.microsoft.com/office/drawing/2014/main" id="{372EE2EF-BCD2-4443-ACF5-0C378C8109C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40" name="Group 912">
              <a:extLst>
                <a:ext uri="{FF2B5EF4-FFF2-40B4-BE49-F238E27FC236}">
                  <a16:creationId xmlns:a16="http://schemas.microsoft.com/office/drawing/2014/main" id="{FCF3338F-CB82-A64A-81EC-59955AAE945C}"/>
                </a:ext>
              </a:extLst>
            </p:cNvPr>
            <p:cNvGrpSpPr>
              <a:grpSpLocks/>
            </p:cNvGrpSpPr>
            <p:nvPr/>
          </p:nvGrpSpPr>
          <p:grpSpPr bwMode="auto">
            <a:xfrm>
              <a:off x="4749" y="668"/>
              <a:ext cx="581" cy="145"/>
              <a:chOff x="614" y="2568"/>
              <a:chExt cx="725" cy="139"/>
            </a:xfrm>
          </p:grpSpPr>
          <p:sp>
            <p:nvSpPr>
              <p:cNvPr id="265" name="AutoShape 913">
                <a:extLst>
                  <a:ext uri="{FF2B5EF4-FFF2-40B4-BE49-F238E27FC236}">
                    <a16:creationId xmlns:a16="http://schemas.microsoft.com/office/drawing/2014/main" id="{88D60FCF-832E-1A44-B969-07D458E66190}"/>
                  </a:ext>
                </a:extLst>
              </p:cNvPr>
              <p:cNvSpPr>
                <a:spLocks noChangeArrowheads="1"/>
              </p:cNvSpPr>
              <p:nvPr/>
            </p:nvSpPr>
            <p:spPr bwMode="auto">
              <a:xfrm>
                <a:off x="616" y="2565"/>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66" name="AutoShape 914">
                <a:extLst>
                  <a:ext uri="{FF2B5EF4-FFF2-40B4-BE49-F238E27FC236}">
                    <a16:creationId xmlns:a16="http://schemas.microsoft.com/office/drawing/2014/main" id="{3CA233AF-C996-524D-95B6-D7E376A97A93}"/>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41" name="Rectangle 915">
              <a:extLst>
                <a:ext uri="{FF2B5EF4-FFF2-40B4-BE49-F238E27FC236}">
                  <a16:creationId xmlns:a16="http://schemas.microsoft.com/office/drawing/2014/main" id="{EF67602A-37BC-AD49-8EC0-B575B3C81904}"/>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42" name="Group 916">
              <a:extLst>
                <a:ext uri="{FF2B5EF4-FFF2-40B4-BE49-F238E27FC236}">
                  <a16:creationId xmlns:a16="http://schemas.microsoft.com/office/drawing/2014/main" id="{958461CF-B0D9-5542-AA6D-7D6740C4CADD}"/>
                </a:ext>
              </a:extLst>
            </p:cNvPr>
            <p:cNvGrpSpPr>
              <a:grpSpLocks/>
            </p:cNvGrpSpPr>
            <p:nvPr/>
          </p:nvGrpSpPr>
          <p:grpSpPr bwMode="auto">
            <a:xfrm>
              <a:off x="4747" y="994"/>
              <a:ext cx="581" cy="134"/>
              <a:chOff x="614" y="2568"/>
              <a:chExt cx="725" cy="139"/>
            </a:xfrm>
          </p:grpSpPr>
          <p:sp>
            <p:nvSpPr>
              <p:cNvPr id="263" name="AutoShape 917">
                <a:extLst>
                  <a:ext uri="{FF2B5EF4-FFF2-40B4-BE49-F238E27FC236}">
                    <a16:creationId xmlns:a16="http://schemas.microsoft.com/office/drawing/2014/main" id="{AB63DC5A-C1D7-9246-A6C0-B8AA8775A9CB}"/>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64" name="AutoShape 918">
                <a:extLst>
                  <a:ext uri="{FF2B5EF4-FFF2-40B4-BE49-F238E27FC236}">
                    <a16:creationId xmlns:a16="http://schemas.microsoft.com/office/drawing/2014/main" id="{F1D4CACD-4644-B542-BADD-AF8AD946D59A}"/>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43" name="Rectangle 919">
              <a:extLst>
                <a:ext uri="{FF2B5EF4-FFF2-40B4-BE49-F238E27FC236}">
                  <a16:creationId xmlns:a16="http://schemas.microsoft.com/office/drawing/2014/main" id="{5082B175-26EB-8D49-B96A-36D94547F927}"/>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44" name="Rectangle 920">
              <a:extLst>
                <a:ext uri="{FF2B5EF4-FFF2-40B4-BE49-F238E27FC236}">
                  <a16:creationId xmlns:a16="http://schemas.microsoft.com/office/drawing/2014/main" id="{9C770928-ADB0-984E-946B-B0AF9397C305}"/>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45" name="Group 921">
              <a:extLst>
                <a:ext uri="{FF2B5EF4-FFF2-40B4-BE49-F238E27FC236}">
                  <a16:creationId xmlns:a16="http://schemas.microsoft.com/office/drawing/2014/main" id="{843272DA-1C7D-E24B-86DC-1D5DF8C901E1}"/>
                </a:ext>
              </a:extLst>
            </p:cNvPr>
            <p:cNvGrpSpPr>
              <a:grpSpLocks/>
            </p:cNvGrpSpPr>
            <p:nvPr/>
          </p:nvGrpSpPr>
          <p:grpSpPr bwMode="auto">
            <a:xfrm>
              <a:off x="4735" y="1627"/>
              <a:ext cx="582" cy="151"/>
              <a:chOff x="614" y="2568"/>
              <a:chExt cx="725" cy="139"/>
            </a:xfrm>
          </p:grpSpPr>
          <p:sp>
            <p:nvSpPr>
              <p:cNvPr id="261" name="AutoShape 922">
                <a:extLst>
                  <a:ext uri="{FF2B5EF4-FFF2-40B4-BE49-F238E27FC236}">
                    <a16:creationId xmlns:a16="http://schemas.microsoft.com/office/drawing/2014/main" id="{4B46CF35-53B2-8044-BF5F-DEA6BC7AEE29}"/>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62" name="AutoShape 923">
                <a:extLst>
                  <a:ext uri="{FF2B5EF4-FFF2-40B4-BE49-F238E27FC236}">
                    <a16:creationId xmlns:a16="http://schemas.microsoft.com/office/drawing/2014/main" id="{74445663-700C-8C49-829C-DF9345F98DA1}"/>
                  </a:ext>
                </a:extLst>
              </p:cNvPr>
              <p:cNvSpPr>
                <a:spLocks noChangeArrowheads="1"/>
              </p:cNvSpPr>
              <p:nvPr/>
            </p:nvSpPr>
            <p:spPr bwMode="auto">
              <a:xfrm>
                <a:off x="626" y="2589"/>
                <a:ext cx="699"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46" name="Freeform 924">
              <a:extLst>
                <a:ext uri="{FF2B5EF4-FFF2-40B4-BE49-F238E27FC236}">
                  <a16:creationId xmlns:a16="http://schemas.microsoft.com/office/drawing/2014/main" id="{99865A8C-D62E-804A-8253-61698D4B5C95}"/>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47" name="Group 925">
              <a:extLst>
                <a:ext uri="{FF2B5EF4-FFF2-40B4-BE49-F238E27FC236}">
                  <a16:creationId xmlns:a16="http://schemas.microsoft.com/office/drawing/2014/main" id="{2C2A25DD-D467-604E-853A-430D6DD93376}"/>
                </a:ext>
              </a:extLst>
            </p:cNvPr>
            <p:cNvGrpSpPr>
              <a:grpSpLocks/>
            </p:cNvGrpSpPr>
            <p:nvPr/>
          </p:nvGrpSpPr>
          <p:grpSpPr bwMode="auto">
            <a:xfrm>
              <a:off x="4739" y="1327"/>
              <a:ext cx="582" cy="139"/>
              <a:chOff x="614" y="2568"/>
              <a:chExt cx="725" cy="139"/>
            </a:xfrm>
          </p:grpSpPr>
          <p:sp>
            <p:nvSpPr>
              <p:cNvPr id="259" name="AutoShape 926">
                <a:extLst>
                  <a:ext uri="{FF2B5EF4-FFF2-40B4-BE49-F238E27FC236}">
                    <a16:creationId xmlns:a16="http://schemas.microsoft.com/office/drawing/2014/main" id="{262B4234-C129-C247-93B0-E630B6E0EEB2}"/>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60" name="AutoShape 927">
                <a:extLst>
                  <a:ext uri="{FF2B5EF4-FFF2-40B4-BE49-F238E27FC236}">
                    <a16:creationId xmlns:a16="http://schemas.microsoft.com/office/drawing/2014/main" id="{C3E86622-0056-564D-997D-8D2A67CF6A2F}"/>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48" name="Rectangle 928">
              <a:extLst>
                <a:ext uri="{FF2B5EF4-FFF2-40B4-BE49-F238E27FC236}">
                  <a16:creationId xmlns:a16="http://schemas.microsoft.com/office/drawing/2014/main" id="{DC63B649-481F-4247-8191-DCC70135676D}"/>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49" name="Freeform 929">
              <a:extLst>
                <a:ext uri="{FF2B5EF4-FFF2-40B4-BE49-F238E27FC236}">
                  <a16:creationId xmlns:a16="http://schemas.microsoft.com/office/drawing/2014/main" id="{65F170AB-F287-FE42-83E1-55CD52508329}"/>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Freeform 930">
              <a:extLst>
                <a:ext uri="{FF2B5EF4-FFF2-40B4-BE49-F238E27FC236}">
                  <a16:creationId xmlns:a16="http://schemas.microsoft.com/office/drawing/2014/main" id="{5E4EF1AA-2F52-1047-82A1-23273F8DEE28}"/>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Oval 931">
              <a:extLst>
                <a:ext uri="{FF2B5EF4-FFF2-40B4-BE49-F238E27FC236}">
                  <a16:creationId xmlns:a16="http://schemas.microsoft.com/office/drawing/2014/main" id="{2230452E-F139-3746-8866-D20332F08196}"/>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52" name="Freeform 932">
              <a:extLst>
                <a:ext uri="{FF2B5EF4-FFF2-40B4-BE49-F238E27FC236}">
                  <a16:creationId xmlns:a16="http://schemas.microsoft.com/office/drawing/2014/main" id="{AC0FF1B9-AE2B-204E-BD36-7B5B59D913D6}"/>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AutoShape 933">
              <a:extLst>
                <a:ext uri="{FF2B5EF4-FFF2-40B4-BE49-F238E27FC236}">
                  <a16:creationId xmlns:a16="http://schemas.microsoft.com/office/drawing/2014/main" id="{6369C9A5-CBA7-4A4F-AC9C-23D6B3D48785}"/>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54" name="AutoShape 934">
              <a:extLst>
                <a:ext uri="{FF2B5EF4-FFF2-40B4-BE49-F238E27FC236}">
                  <a16:creationId xmlns:a16="http://schemas.microsoft.com/office/drawing/2014/main" id="{A6318CFB-9064-AD4A-84CC-ABFCC22E6B3F}"/>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55" name="Oval 935">
              <a:extLst>
                <a:ext uri="{FF2B5EF4-FFF2-40B4-BE49-F238E27FC236}">
                  <a16:creationId xmlns:a16="http://schemas.microsoft.com/office/drawing/2014/main" id="{9880FA92-2062-A44C-A810-CA2159CC8D0B}"/>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56" name="Oval 936">
              <a:extLst>
                <a:ext uri="{FF2B5EF4-FFF2-40B4-BE49-F238E27FC236}">
                  <a16:creationId xmlns:a16="http://schemas.microsoft.com/office/drawing/2014/main" id="{0157C707-BF68-B542-B859-848D7A4793DB}"/>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FF0000"/>
                </a:solidFill>
                <a:effectLst/>
                <a:uLnTx/>
                <a:uFillTx/>
                <a:latin typeface="Arial"/>
                <a:ea typeface="ＭＳ Ｐゴシック" charset="0"/>
                <a:cs typeface="Arial"/>
              </a:endParaRPr>
            </a:p>
          </p:txBody>
        </p:sp>
        <p:sp>
          <p:nvSpPr>
            <p:cNvPr id="257" name="Oval 937">
              <a:extLst>
                <a:ext uri="{FF2B5EF4-FFF2-40B4-BE49-F238E27FC236}">
                  <a16:creationId xmlns:a16="http://schemas.microsoft.com/office/drawing/2014/main" id="{F294F69C-A1CC-5947-8010-B4B39AE87752}"/>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58" name="Rectangle 938">
              <a:extLst>
                <a:ext uri="{FF2B5EF4-FFF2-40B4-BE49-F238E27FC236}">
                  <a16:creationId xmlns:a16="http://schemas.microsoft.com/office/drawing/2014/main" id="{EAAA3B6E-2D50-9248-9BC9-C0BEC39AAF92}"/>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140" name="Group 906">
            <a:extLst>
              <a:ext uri="{FF2B5EF4-FFF2-40B4-BE49-F238E27FC236}">
                <a16:creationId xmlns:a16="http://schemas.microsoft.com/office/drawing/2014/main" id="{F5F36708-6858-2345-B74F-F940F6D34AD9}"/>
              </a:ext>
            </a:extLst>
          </p:cNvPr>
          <p:cNvGrpSpPr>
            <a:grpSpLocks/>
          </p:cNvGrpSpPr>
          <p:nvPr/>
        </p:nvGrpSpPr>
        <p:grpSpPr bwMode="auto">
          <a:xfrm>
            <a:off x="9973928" y="5172883"/>
            <a:ext cx="366712" cy="579438"/>
            <a:chOff x="4140" y="429"/>
            <a:chExt cx="1425" cy="2396"/>
          </a:xfrm>
        </p:grpSpPr>
        <p:sp>
          <p:nvSpPr>
            <p:cNvPr id="141" name="Freeform 907">
              <a:extLst>
                <a:ext uri="{FF2B5EF4-FFF2-40B4-BE49-F238E27FC236}">
                  <a16:creationId xmlns:a16="http://schemas.microsoft.com/office/drawing/2014/main" id="{8AB058CC-22A9-094F-A296-F257630C3394}"/>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 name="Rectangle 908">
              <a:extLst>
                <a:ext uri="{FF2B5EF4-FFF2-40B4-BE49-F238E27FC236}">
                  <a16:creationId xmlns:a16="http://schemas.microsoft.com/office/drawing/2014/main" id="{B2E19B36-017A-174D-83CE-76FFFDC91330}"/>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43" name="Freeform 909">
              <a:extLst>
                <a:ext uri="{FF2B5EF4-FFF2-40B4-BE49-F238E27FC236}">
                  <a16:creationId xmlns:a16="http://schemas.microsoft.com/office/drawing/2014/main" id="{C3D02D38-7B2B-694C-81F7-D302105513E7}"/>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 name="Freeform 910">
              <a:extLst>
                <a:ext uri="{FF2B5EF4-FFF2-40B4-BE49-F238E27FC236}">
                  <a16:creationId xmlns:a16="http://schemas.microsoft.com/office/drawing/2014/main" id="{8E4D3BA4-D4ED-4D4C-B80B-E3FDF146E5F1}"/>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 name="Rectangle 911">
              <a:extLst>
                <a:ext uri="{FF2B5EF4-FFF2-40B4-BE49-F238E27FC236}">
                  <a16:creationId xmlns:a16="http://schemas.microsoft.com/office/drawing/2014/main" id="{6439C382-7998-8A46-84B9-5C42602A0BDC}"/>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146" name="Group 912">
              <a:extLst>
                <a:ext uri="{FF2B5EF4-FFF2-40B4-BE49-F238E27FC236}">
                  <a16:creationId xmlns:a16="http://schemas.microsoft.com/office/drawing/2014/main" id="{D391F7BB-D435-8B48-BD55-8ACD22723C5F}"/>
                </a:ext>
              </a:extLst>
            </p:cNvPr>
            <p:cNvGrpSpPr>
              <a:grpSpLocks/>
            </p:cNvGrpSpPr>
            <p:nvPr/>
          </p:nvGrpSpPr>
          <p:grpSpPr bwMode="auto">
            <a:xfrm>
              <a:off x="4749" y="668"/>
              <a:ext cx="581" cy="145"/>
              <a:chOff x="614" y="2568"/>
              <a:chExt cx="725" cy="139"/>
            </a:xfrm>
          </p:grpSpPr>
          <p:sp>
            <p:nvSpPr>
              <p:cNvPr id="171" name="AutoShape 913">
                <a:extLst>
                  <a:ext uri="{FF2B5EF4-FFF2-40B4-BE49-F238E27FC236}">
                    <a16:creationId xmlns:a16="http://schemas.microsoft.com/office/drawing/2014/main" id="{2CEFA40D-644E-2D44-A85F-B3EBEB1C3D04}"/>
                  </a:ext>
                </a:extLst>
              </p:cNvPr>
              <p:cNvSpPr>
                <a:spLocks noChangeArrowheads="1"/>
              </p:cNvSpPr>
              <p:nvPr/>
            </p:nvSpPr>
            <p:spPr bwMode="auto">
              <a:xfrm>
                <a:off x="616" y="2565"/>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72" name="AutoShape 914">
                <a:extLst>
                  <a:ext uri="{FF2B5EF4-FFF2-40B4-BE49-F238E27FC236}">
                    <a16:creationId xmlns:a16="http://schemas.microsoft.com/office/drawing/2014/main" id="{138D1CC5-3C53-E34B-B85C-710AB82FF799}"/>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147" name="Rectangle 915">
              <a:extLst>
                <a:ext uri="{FF2B5EF4-FFF2-40B4-BE49-F238E27FC236}">
                  <a16:creationId xmlns:a16="http://schemas.microsoft.com/office/drawing/2014/main" id="{75B5BC8D-A4D6-324A-B5BF-C1BD434C10D6}"/>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148" name="Group 916">
              <a:extLst>
                <a:ext uri="{FF2B5EF4-FFF2-40B4-BE49-F238E27FC236}">
                  <a16:creationId xmlns:a16="http://schemas.microsoft.com/office/drawing/2014/main" id="{A57AF53C-81B6-1A49-9B07-6EB1C569190D}"/>
                </a:ext>
              </a:extLst>
            </p:cNvPr>
            <p:cNvGrpSpPr>
              <a:grpSpLocks/>
            </p:cNvGrpSpPr>
            <p:nvPr/>
          </p:nvGrpSpPr>
          <p:grpSpPr bwMode="auto">
            <a:xfrm>
              <a:off x="4747" y="994"/>
              <a:ext cx="581" cy="134"/>
              <a:chOff x="614" y="2568"/>
              <a:chExt cx="725" cy="139"/>
            </a:xfrm>
          </p:grpSpPr>
          <p:sp>
            <p:nvSpPr>
              <p:cNvPr id="169" name="AutoShape 917">
                <a:extLst>
                  <a:ext uri="{FF2B5EF4-FFF2-40B4-BE49-F238E27FC236}">
                    <a16:creationId xmlns:a16="http://schemas.microsoft.com/office/drawing/2014/main" id="{5F1800E2-0820-8A4D-AAC7-45E488E91131}"/>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70" name="AutoShape 918">
                <a:extLst>
                  <a:ext uri="{FF2B5EF4-FFF2-40B4-BE49-F238E27FC236}">
                    <a16:creationId xmlns:a16="http://schemas.microsoft.com/office/drawing/2014/main" id="{1A520FE1-24BC-AD44-AEDD-EC6425DE12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149" name="Rectangle 919">
              <a:extLst>
                <a:ext uri="{FF2B5EF4-FFF2-40B4-BE49-F238E27FC236}">
                  <a16:creationId xmlns:a16="http://schemas.microsoft.com/office/drawing/2014/main" id="{CA89BF72-87DF-D24D-9AE1-CD4710EB990B}"/>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50" name="Rectangle 920">
              <a:extLst>
                <a:ext uri="{FF2B5EF4-FFF2-40B4-BE49-F238E27FC236}">
                  <a16:creationId xmlns:a16="http://schemas.microsoft.com/office/drawing/2014/main" id="{085A8733-A497-554A-AB7B-D5A1AF64A234}"/>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151" name="Group 921">
              <a:extLst>
                <a:ext uri="{FF2B5EF4-FFF2-40B4-BE49-F238E27FC236}">
                  <a16:creationId xmlns:a16="http://schemas.microsoft.com/office/drawing/2014/main" id="{1105FE4F-B615-EC4E-8ABB-ED368A8322EC}"/>
                </a:ext>
              </a:extLst>
            </p:cNvPr>
            <p:cNvGrpSpPr>
              <a:grpSpLocks/>
            </p:cNvGrpSpPr>
            <p:nvPr/>
          </p:nvGrpSpPr>
          <p:grpSpPr bwMode="auto">
            <a:xfrm>
              <a:off x="4735" y="1627"/>
              <a:ext cx="582" cy="151"/>
              <a:chOff x="614" y="2568"/>
              <a:chExt cx="725" cy="139"/>
            </a:xfrm>
          </p:grpSpPr>
          <p:sp>
            <p:nvSpPr>
              <p:cNvPr id="167" name="AutoShape 922">
                <a:extLst>
                  <a:ext uri="{FF2B5EF4-FFF2-40B4-BE49-F238E27FC236}">
                    <a16:creationId xmlns:a16="http://schemas.microsoft.com/office/drawing/2014/main" id="{1E0537B8-885D-D745-A7D5-29374562BA5A}"/>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8" name="AutoShape 923">
                <a:extLst>
                  <a:ext uri="{FF2B5EF4-FFF2-40B4-BE49-F238E27FC236}">
                    <a16:creationId xmlns:a16="http://schemas.microsoft.com/office/drawing/2014/main" id="{1936BEAB-A526-134C-AE61-81FAEC2ADFB2}"/>
                  </a:ext>
                </a:extLst>
              </p:cNvPr>
              <p:cNvSpPr>
                <a:spLocks noChangeArrowheads="1"/>
              </p:cNvSpPr>
              <p:nvPr/>
            </p:nvSpPr>
            <p:spPr bwMode="auto">
              <a:xfrm>
                <a:off x="626" y="2589"/>
                <a:ext cx="699"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152" name="Freeform 924">
              <a:extLst>
                <a:ext uri="{FF2B5EF4-FFF2-40B4-BE49-F238E27FC236}">
                  <a16:creationId xmlns:a16="http://schemas.microsoft.com/office/drawing/2014/main" id="{164C338E-555C-6E4B-92D9-2362A1BAF49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53" name="Group 925">
              <a:extLst>
                <a:ext uri="{FF2B5EF4-FFF2-40B4-BE49-F238E27FC236}">
                  <a16:creationId xmlns:a16="http://schemas.microsoft.com/office/drawing/2014/main" id="{8AB75955-5444-B748-A07D-0C69AF6E3546}"/>
                </a:ext>
              </a:extLst>
            </p:cNvPr>
            <p:cNvGrpSpPr>
              <a:grpSpLocks/>
            </p:cNvGrpSpPr>
            <p:nvPr/>
          </p:nvGrpSpPr>
          <p:grpSpPr bwMode="auto">
            <a:xfrm>
              <a:off x="4739" y="1327"/>
              <a:ext cx="582" cy="139"/>
              <a:chOff x="614" y="2568"/>
              <a:chExt cx="725" cy="139"/>
            </a:xfrm>
          </p:grpSpPr>
          <p:sp>
            <p:nvSpPr>
              <p:cNvPr id="165" name="AutoShape 926">
                <a:extLst>
                  <a:ext uri="{FF2B5EF4-FFF2-40B4-BE49-F238E27FC236}">
                    <a16:creationId xmlns:a16="http://schemas.microsoft.com/office/drawing/2014/main" id="{68DCD5E8-676E-6B40-9716-3C861B5CE010}"/>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6" name="AutoShape 927">
                <a:extLst>
                  <a:ext uri="{FF2B5EF4-FFF2-40B4-BE49-F238E27FC236}">
                    <a16:creationId xmlns:a16="http://schemas.microsoft.com/office/drawing/2014/main" id="{5EFA084C-2B25-274A-A4C8-4D92B614A101}"/>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154" name="Rectangle 928">
              <a:extLst>
                <a:ext uri="{FF2B5EF4-FFF2-40B4-BE49-F238E27FC236}">
                  <a16:creationId xmlns:a16="http://schemas.microsoft.com/office/drawing/2014/main" id="{E96115C3-FB7C-5A42-BCAC-28721129F416}"/>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55" name="Freeform 929">
              <a:extLst>
                <a:ext uri="{FF2B5EF4-FFF2-40B4-BE49-F238E27FC236}">
                  <a16:creationId xmlns:a16="http://schemas.microsoft.com/office/drawing/2014/main" id="{099B7B3F-764F-F444-820C-4E04327DEEFF}"/>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6" name="Freeform 930">
              <a:extLst>
                <a:ext uri="{FF2B5EF4-FFF2-40B4-BE49-F238E27FC236}">
                  <a16:creationId xmlns:a16="http://schemas.microsoft.com/office/drawing/2014/main" id="{3AAE54F6-234E-6E49-B930-A478EEBBEDA4}"/>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7" name="Oval 931">
              <a:extLst>
                <a:ext uri="{FF2B5EF4-FFF2-40B4-BE49-F238E27FC236}">
                  <a16:creationId xmlns:a16="http://schemas.microsoft.com/office/drawing/2014/main" id="{D8DBC382-34E4-A94D-BD33-E73AAE2FFD02}"/>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58" name="Freeform 932">
              <a:extLst>
                <a:ext uri="{FF2B5EF4-FFF2-40B4-BE49-F238E27FC236}">
                  <a16:creationId xmlns:a16="http://schemas.microsoft.com/office/drawing/2014/main" id="{02E37BA0-58BA-D340-BBCB-771B7F73BA2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9" name="AutoShape 933">
              <a:extLst>
                <a:ext uri="{FF2B5EF4-FFF2-40B4-BE49-F238E27FC236}">
                  <a16:creationId xmlns:a16="http://schemas.microsoft.com/office/drawing/2014/main" id="{7A11C832-52E2-B24F-B855-7BB84806A69A}"/>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0" name="AutoShape 934">
              <a:extLst>
                <a:ext uri="{FF2B5EF4-FFF2-40B4-BE49-F238E27FC236}">
                  <a16:creationId xmlns:a16="http://schemas.microsoft.com/office/drawing/2014/main" id="{DD7E797A-94DF-C14F-A293-ECD616BE3EE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1" name="Oval 935">
              <a:extLst>
                <a:ext uri="{FF2B5EF4-FFF2-40B4-BE49-F238E27FC236}">
                  <a16:creationId xmlns:a16="http://schemas.microsoft.com/office/drawing/2014/main" id="{F8E0CD42-1375-4B44-A45E-3FF51370068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2" name="Oval 936">
              <a:extLst>
                <a:ext uri="{FF2B5EF4-FFF2-40B4-BE49-F238E27FC236}">
                  <a16:creationId xmlns:a16="http://schemas.microsoft.com/office/drawing/2014/main" id="{B8C9B57C-1451-C147-8513-C69705F7D685}"/>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FF0000"/>
                </a:solidFill>
                <a:effectLst/>
                <a:uLnTx/>
                <a:uFillTx/>
                <a:latin typeface="Arial"/>
                <a:ea typeface="ＭＳ Ｐゴシック" charset="0"/>
                <a:cs typeface="Arial"/>
              </a:endParaRPr>
            </a:p>
          </p:txBody>
        </p:sp>
        <p:sp>
          <p:nvSpPr>
            <p:cNvPr id="163" name="Oval 937">
              <a:extLst>
                <a:ext uri="{FF2B5EF4-FFF2-40B4-BE49-F238E27FC236}">
                  <a16:creationId xmlns:a16="http://schemas.microsoft.com/office/drawing/2014/main" id="{006E60AD-0FA7-A842-A62D-50F9E1041ACA}"/>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64" name="Rectangle 938">
              <a:extLst>
                <a:ext uri="{FF2B5EF4-FFF2-40B4-BE49-F238E27FC236}">
                  <a16:creationId xmlns:a16="http://schemas.microsoft.com/office/drawing/2014/main" id="{92049753-196F-6840-ADF3-9EA380D9ACCF}"/>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293" name="Group 292">
            <a:extLst>
              <a:ext uri="{FF2B5EF4-FFF2-40B4-BE49-F238E27FC236}">
                <a16:creationId xmlns:a16="http://schemas.microsoft.com/office/drawing/2014/main" id="{62783107-F170-1847-82B9-DD434F3EF8D6}"/>
              </a:ext>
            </a:extLst>
          </p:cNvPr>
          <p:cNvGrpSpPr/>
          <p:nvPr/>
        </p:nvGrpSpPr>
        <p:grpSpPr>
          <a:xfrm>
            <a:off x="8732734" y="5561377"/>
            <a:ext cx="683116" cy="378456"/>
            <a:chOff x="7493876" y="2774731"/>
            <a:chExt cx="1481958" cy="894622"/>
          </a:xfrm>
        </p:grpSpPr>
        <p:sp>
          <p:nvSpPr>
            <p:cNvPr id="294" name="Freeform 293">
              <a:extLst>
                <a:ext uri="{FF2B5EF4-FFF2-40B4-BE49-F238E27FC236}">
                  <a16:creationId xmlns:a16="http://schemas.microsoft.com/office/drawing/2014/main" id="{EF5F3E20-D4BC-C442-BACD-59C30DB120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5" name="Oval 294">
              <a:extLst>
                <a:ext uri="{FF2B5EF4-FFF2-40B4-BE49-F238E27FC236}">
                  <a16:creationId xmlns:a16="http://schemas.microsoft.com/office/drawing/2014/main" id="{986FC04E-A28E-1649-9FEE-CC9FA6FE1CC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6" name="Group 295">
              <a:extLst>
                <a:ext uri="{FF2B5EF4-FFF2-40B4-BE49-F238E27FC236}">
                  <a16:creationId xmlns:a16="http://schemas.microsoft.com/office/drawing/2014/main" id="{A2C573AD-669C-5A41-AD35-FA2DDD7C3691}"/>
                </a:ext>
              </a:extLst>
            </p:cNvPr>
            <p:cNvGrpSpPr/>
            <p:nvPr/>
          </p:nvGrpSpPr>
          <p:grpSpPr>
            <a:xfrm>
              <a:off x="7713663" y="2848339"/>
              <a:ext cx="1042107" cy="425543"/>
              <a:chOff x="7786941" y="2884917"/>
              <a:chExt cx="897649" cy="353919"/>
            </a:xfrm>
          </p:grpSpPr>
          <p:sp>
            <p:nvSpPr>
              <p:cNvPr id="297" name="Freeform 296">
                <a:extLst>
                  <a:ext uri="{FF2B5EF4-FFF2-40B4-BE49-F238E27FC236}">
                    <a16:creationId xmlns:a16="http://schemas.microsoft.com/office/drawing/2014/main" id="{97FC19DE-1413-0C41-8566-1994B58AF4D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8" name="Freeform 297">
                <a:extLst>
                  <a:ext uri="{FF2B5EF4-FFF2-40B4-BE49-F238E27FC236}">
                    <a16:creationId xmlns:a16="http://schemas.microsoft.com/office/drawing/2014/main" id="{5E359D18-9303-A740-A20F-6A15E34217F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9" name="Freeform 298">
                <a:extLst>
                  <a:ext uri="{FF2B5EF4-FFF2-40B4-BE49-F238E27FC236}">
                    <a16:creationId xmlns:a16="http://schemas.microsoft.com/office/drawing/2014/main" id="{BCCF5A99-B8F1-0348-9EE3-FF3FDF9BE64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39962976-4CE3-E24A-B309-E8A8187A4C2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327" name="Straight Connector 326">
            <a:extLst>
              <a:ext uri="{FF2B5EF4-FFF2-40B4-BE49-F238E27FC236}">
                <a16:creationId xmlns:a16="http://schemas.microsoft.com/office/drawing/2014/main" id="{8DCD6551-40AC-A340-B0BF-F6A9F6F0C2CC}"/>
              </a:ext>
            </a:extLst>
          </p:cNvPr>
          <p:cNvCxnSpPr/>
          <p:nvPr/>
        </p:nvCxnSpPr>
        <p:spPr>
          <a:xfrm>
            <a:off x="10652863" y="4065510"/>
            <a:ext cx="46313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A8B75330-359B-D541-885D-83BE95DAD881}"/>
              </a:ext>
            </a:extLst>
          </p:cNvPr>
          <p:cNvCxnSpPr/>
          <p:nvPr/>
        </p:nvCxnSpPr>
        <p:spPr>
          <a:xfrm>
            <a:off x="9251576" y="5941812"/>
            <a:ext cx="237507" cy="2375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54" name="Group 353">
            <a:extLst>
              <a:ext uri="{FF2B5EF4-FFF2-40B4-BE49-F238E27FC236}">
                <a16:creationId xmlns:a16="http://schemas.microsoft.com/office/drawing/2014/main" id="{F2EB30FB-0257-0440-9B83-5B89E862072C}"/>
              </a:ext>
            </a:extLst>
          </p:cNvPr>
          <p:cNvGrpSpPr/>
          <p:nvPr/>
        </p:nvGrpSpPr>
        <p:grpSpPr>
          <a:xfrm>
            <a:off x="7082865" y="1939828"/>
            <a:ext cx="4834638" cy="3974275"/>
            <a:chOff x="3623562" y="1917794"/>
            <a:chExt cx="4834638" cy="3974275"/>
          </a:xfrm>
        </p:grpSpPr>
        <p:grpSp>
          <p:nvGrpSpPr>
            <p:cNvPr id="353" name="Group 352">
              <a:extLst>
                <a:ext uri="{FF2B5EF4-FFF2-40B4-BE49-F238E27FC236}">
                  <a16:creationId xmlns:a16="http://schemas.microsoft.com/office/drawing/2014/main" id="{98503159-7269-8546-938D-7F77BBA117C9}"/>
                </a:ext>
              </a:extLst>
            </p:cNvPr>
            <p:cNvGrpSpPr/>
            <p:nvPr/>
          </p:nvGrpSpPr>
          <p:grpSpPr>
            <a:xfrm>
              <a:off x="6599795" y="1917794"/>
              <a:ext cx="1615044" cy="1104405"/>
              <a:chOff x="6599795" y="1917794"/>
              <a:chExt cx="1615044" cy="1104405"/>
            </a:xfrm>
          </p:grpSpPr>
          <p:sp>
            <p:nvSpPr>
              <p:cNvPr id="301" name="Freeform 300">
                <a:extLst>
                  <a:ext uri="{FF2B5EF4-FFF2-40B4-BE49-F238E27FC236}">
                    <a16:creationId xmlns:a16="http://schemas.microsoft.com/office/drawing/2014/main" id="{21F3A2F2-5A40-F749-8DC9-CB08A393F493}"/>
                  </a:ext>
                </a:extLst>
              </p:cNvPr>
              <p:cNvSpPr/>
              <p:nvPr/>
            </p:nvSpPr>
            <p:spPr>
              <a:xfrm>
                <a:off x="6599795" y="2131549"/>
                <a:ext cx="1615044" cy="890650"/>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5044" h="890650">
                    <a:moveTo>
                      <a:pt x="0" y="641268"/>
                    </a:moveTo>
                    <a:cubicBezTo>
                      <a:pt x="320633" y="380011"/>
                      <a:pt x="308759" y="285008"/>
                      <a:pt x="285007" y="0"/>
                    </a:cubicBezTo>
                    <a:lnTo>
                      <a:pt x="1615044" y="83128"/>
                    </a:lnTo>
                    <a:cubicBezTo>
                      <a:pt x="823355" y="399803"/>
                      <a:pt x="625433" y="502723"/>
                      <a:pt x="166254" y="890650"/>
                    </a:cubicBezTo>
                    <a:lnTo>
                      <a:pt x="0" y="641268"/>
                    </a:lnTo>
                    <a:close/>
                  </a:path>
                </a:pathLst>
              </a:custGeom>
              <a:gradFill>
                <a:gsLst>
                  <a:gs pos="0">
                    <a:schemeClr val="bg1">
                      <a:alpha val="72000"/>
                    </a:schemeClr>
                  </a:gs>
                  <a:gs pos="99000">
                    <a:schemeClr val="bg1">
                      <a:lumMod val="9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8" name="Oval 306">
                <a:extLst>
                  <a:ext uri="{FF2B5EF4-FFF2-40B4-BE49-F238E27FC236}">
                    <a16:creationId xmlns:a16="http://schemas.microsoft.com/office/drawing/2014/main" id="{C1331E49-6949-294D-BD12-9DA72EB36542}"/>
                  </a:ext>
                </a:extLst>
              </p:cNvPr>
              <p:cNvSpPr>
                <a:spLocks noChangeArrowheads="1"/>
              </p:cNvSpPr>
              <p:nvPr/>
            </p:nvSpPr>
            <p:spPr bwMode="auto">
              <a:xfrm>
                <a:off x="6893234" y="1917794"/>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89" name="Text Box 302">
                <a:extLst>
                  <a:ext uri="{FF2B5EF4-FFF2-40B4-BE49-F238E27FC236}">
                    <a16:creationId xmlns:a16="http://schemas.microsoft.com/office/drawing/2014/main" id="{75A9BE49-3746-8248-B87D-60068DF94368}"/>
                  </a:ext>
                </a:extLst>
              </p:cNvPr>
              <p:cNvSpPr txBox="1">
                <a:spLocks noChangeArrowheads="1"/>
              </p:cNvSpPr>
              <p:nvPr/>
            </p:nvSpPr>
            <p:spPr bwMode="auto">
              <a:xfrm>
                <a:off x="6925808" y="2038751"/>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268" name="Group 267">
                <a:extLst>
                  <a:ext uri="{FF2B5EF4-FFF2-40B4-BE49-F238E27FC236}">
                    <a16:creationId xmlns:a16="http://schemas.microsoft.com/office/drawing/2014/main" id="{300D8DCA-AE3F-664F-B284-840D7CAB6124}"/>
                  </a:ext>
                </a:extLst>
              </p:cNvPr>
              <p:cNvGrpSpPr/>
              <p:nvPr/>
            </p:nvGrpSpPr>
            <p:grpSpPr>
              <a:xfrm>
                <a:off x="7524624" y="2012797"/>
                <a:ext cx="533735" cy="344384"/>
                <a:chOff x="7290003" y="1864426"/>
                <a:chExt cx="533735" cy="344384"/>
              </a:xfrm>
            </p:grpSpPr>
            <p:sp>
              <p:nvSpPr>
                <p:cNvPr id="267" name="Can 266">
                  <a:extLst>
                    <a:ext uri="{FF2B5EF4-FFF2-40B4-BE49-F238E27FC236}">
                      <a16:creationId xmlns:a16="http://schemas.microsoft.com/office/drawing/2014/main" id="{127AA489-B99A-914A-AA31-4CC1983CDB79}"/>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2" name="Text Box 305">
                  <a:extLst>
                    <a:ext uri="{FF2B5EF4-FFF2-40B4-BE49-F238E27FC236}">
                      <a16:creationId xmlns:a16="http://schemas.microsoft.com/office/drawing/2014/main" id="{6DA72DB0-C614-724C-8C4D-84173619A778}"/>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351" name="Group 350">
              <a:extLst>
                <a:ext uri="{FF2B5EF4-FFF2-40B4-BE49-F238E27FC236}">
                  <a16:creationId xmlns:a16="http://schemas.microsoft.com/office/drawing/2014/main" id="{0B399AF3-B41F-2245-B53D-8AD0FB017F57}"/>
                </a:ext>
              </a:extLst>
            </p:cNvPr>
            <p:cNvGrpSpPr/>
            <p:nvPr/>
          </p:nvGrpSpPr>
          <p:grpSpPr>
            <a:xfrm>
              <a:off x="6752194" y="4789643"/>
              <a:ext cx="1646629" cy="914399"/>
              <a:chOff x="6752194" y="4789643"/>
              <a:chExt cx="1646629" cy="914399"/>
            </a:xfrm>
          </p:grpSpPr>
          <p:sp>
            <p:nvSpPr>
              <p:cNvPr id="312" name="Freeform 311">
                <a:extLst>
                  <a:ext uri="{FF2B5EF4-FFF2-40B4-BE49-F238E27FC236}">
                    <a16:creationId xmlns:a16="http://schemas.microsoft.com/office/drawing/2014/main" id="{BC32BAA3-10B6-2D49-970C-2F8FD93BF0C8}"/>
                  </a:ext>
                </a:extLst>
              </p:cNvPr>
              <p:cNvSpPr/>
              <p:nvPr/>
            </p:nvSpPr>
            <p:spPr>
              <a:xfrm>
                <a:off x="6752194" y="5003397"/>
                <a:ext cx="1294411" cy="700645"/>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411" h="700645">
                    <a:moveTo>
                      <a:pt x="59377" y="463138"/>
                    </a:moveTo>
                    <a:cubicBezTo>
                      <a:pt x="285008" y="380011"/>
                      <a:pt x="368136" y="285008"/>
                      <a:pt x="344384" y="0"/>
                    </a:cubicBezTo>
                    <a:lnTo>
                      <a:pt x="1294411" y="296884"/>
                    </a:lnTo>
                    <a:cubicBezTo>
                      <a:pt x="407720" y="530432"/>
                      <a:pt x="601683" y="455221"/>
                      <a:pt x="0" y="700645"/>
                    </a:cubicBezTo>
                    <a:lnTo>
                      <a:pt x="59377" y="463138"/>
                    </a:lnTo>
                    <a:close/>
                  </a:path>
                </a:pathLst>
              </a:custGeom>
              <a:gradFill>
                <a:gsLst>
                  <a:gs pos="0">
                    <a:schemeClr val="bg1">
                      <a:alpha val="80000"/>
                    </a:schemeClr>
                  </a:gs>
                  <a:gs pos="100000">
                    <a:schemeClr val="bg1">
                      <a:lumMod val="8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3" name="Oval 306">
                <a:extLst>
                  <a:ext uri="{FF2B5EF4-FFF2-40B4-BE49-F238E27FC236}">
                    <a16:creationId xmlns:a16="http://schemas.microsoft.com/office/drawing/2014/main" id="{D0086292-F5A0-3D43-9848-5DA11A462DC7}"/>
                  </a:ext>
                </a:extLst>
              </p:cNvPr>
              <p:cNvSpPr>
                <a:spLocks noChangeArrowheads="1"/>
              </p:cNvSpPr>
              <p:nvPr/>
            </p:nvSpPr>
            <p:spPr bwMode="auto">
              <a:xfrm>
                <a:off x="7105011" y="4789643"/>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14" name="Text Box 302">
                <a:extLst>
                  <a:ext uri="{FF2B5EF4-FFF2-40B4-BE49-F238E27FC236}">
                    <a16:creationId xmlns:a16="http://schemas.microsoft.com/office/drawing/2014/main" id="{C0589A43-6BE2-4048-B48A-674AA2316D0A}"/>
                  </a:ext>
                </a:extLst>
              </p:cNvPr>
              <p:cNvSpPr txBox="1">
                <a:spLocks noChangeArrowheads="1"/>
              </p:cNvSpPr>
              <p:nvPr/>
            </p:nvSpPr>
            <p:spPr bwMode="auto">
              <a:xfrm>
                <a:off x="7137585" y="4910600"/>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315" name="Group 314">
                <a:extLst>
                  <a:ext uri="{FF2B5EF4-FFF2-40B4-BE49-F238E27FC236}">
                    <a16:creationId xmlns:a16="http://schemas.microsoft.com/office/drawing/2014/main" id="{B4A98685-03BD-1548-A9AD-2325D2126565}"/>
                  </a:ext>
                </a:extLst>
              </p:cNvPr>
              <p:cNvGrpSpPr/>
              <p:nvPr/>
            </p:nvGrpSpPr>
            <p:grpSpPr>
              <a:xfrm>
                <a:off x="7736401" y="4884646"/>
                <a:ext cx="533735" cy="344384"/>
                <a:chOff x="7290003" y="1864426"/>
                <a:chExt cx="533735" cy="344384"/>
              </a:xfrm>
            </p:grpSpPr>
            <p:sp>
              <p:nvSpPr>
                <p:cNvPr id="316" name="Can 315">
                  <a:extLst>
                    <a:ext uri="{FF2B5EF4-FFF2-40B4-BE49-F238E27FC236}">
                      <a16:creationId xmlns:a16="http://schemas.microsoft.com/office/drawing/2014/main" id="{BEC12876-C00A-3345-8660-E4A5472BAA2B}"/>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7" name="Text Box 305">
                  <a:extLst>
                    <a:ext uri="{FF2B5EF4-FFF2-40B4-BE49-F238E27FC236}">
                      <a16:creationId xmlns:a16="http://schemas.microsoft.com/office/drawing/2014/main" id="{5C0A977A-DEFF-D347-B4D2-E6A31D23BD0B}"/>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350" name="Group 349">
              <a:extLst>
                <a:ext uri="{FF2B5EF4-FFF2-40B4-BE49-F238E27FC236}">
                  <a16:creationId xmlns:a16="http://schemas.microsoft.com/office/drawing/2014/main" id="{65FA4AC1-63D1-4C49-9664-C68D15981EAD}"/>
                </a:ext>
              </a:extLst>
            </p:cNvPr>
            <p:cNvGrpSpPr/>
            <p:nvPr/>
          </p:nvGrpSpPr>
          <p:grpSpPr>
            <a:xfrm>
              <a:off x="3623562" y="5108298"/>
              <a:ext cx="1784742" cy="783771"/>
              <a:chOff x="3623562" y="5108298"/>
              <a:chExt cx="1784742" cy="783771"/>
            </a:xfrm>
          </p:grpSpPr>
          <p:sp>
            <p:nvSpPr>
              <p:cNvPr id="319" name="Freeform 318">
                <a:extLst>
                  <a:ext uri="{FF2B5EF4-FFF2-40B4-BE49-F238E27FC236}">
                    <a16:creationId xmlns:a16="http://schemas.microsoft.com/office/drawing/2014/main" id="{52DBAB91-18CB-8944-B638-1ECE818830DB}"/>
                  </a:ext>
                </a:extLst>
              </p:cNvPr>
              <p:cNvSpPr/>
              <p:nvPr/>
            </p:nvSpPr>
            <p:spPr>
              <a:xfrm flipH="1">
                <a:off x="4018890" y="5238925"/>
                <a:ext cx="1389414" cy="653144"/>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414" h="653144">
                    <a:moveTo>
                      <a:pt x="59377" y="415637"/>
                    </a:moveTo>
                    <a:cubicBezTo>
                      <a:pt x="285008" y="332510"/>
                      <a:pt x="320635" y="320634"/>
                      <a:pt x="605641" y="0"/>
                    </a:cubicBezTo>
                    <a:lnTo>
                      <a:pt x="1389414" y="391887"/>
                    </a:lnTo>
                    <a:cubicBezTo>
                      <a:pt x="395845" y="482932"/>
                      <a:pt x="601683" y="407720"/>
                      <a:pt x="0" y="653144"/>
                    </a:cubicBezTo>
                    <a:lnTo>
                      <a:pt x="59377" y="415637"/>
                    </a:lnTo>
                    <a:close/>
                  </a:path>
                </a:pathLst>
              </a:custGeom>
              <a:gradFill>
                <a:gsLst>
                  <a:gs pos="0">
                    <a:schemeClr val="bg1">
                      <a:alpha val="56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0" name="Oval 306">
                <a:extLst>
                  <a:ext uri="{FF2B5EF4-FFF2-40B4-BE49-F238E27FC236}">
                    <a16:creationId xmlns:a16="http://schemas.microsoft.com/office/drawing/2014/main" id="{0D5767D2-E254-6C48-A6AE-9449867C506B}"/>
                  </a:ext>
                </a:extLst>
              </p:cNvPr>
              <p:cNvSpPr>
                <a:spLocks noChangeArrowheads="1"/>
              </p:cNvSpPr>
              <p:nvPr/>
            </p:nvSpPr>
            <p:spPr bwMode="auto">
              <a:xfrm>
                <a:off x="3623562" y="5108298"/>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21" name="Text Box 302">
                <a:extLst>
                  <a:ext uri="{FF2B5EF4-FFF2-40B4-BE49-F238E27FC236}">
                    <a16:creationId xmlns:a16="http://schemas.microsoft.com/office/drawing/2014/main" id="{602F1303-18D9-F844-8639-AAC33D82813B}"/>
                  </a:ext>
                </a:extLst>
              </p:cNvPr>
              <p:cNvSpPr txBox="1">
                <a:spLocks noChangeArrowheads="1"/>
              </p:cNvSpPr>
              <p:nvPr/>
            </p:nvSpPr>
            <p:spPr bwMode="auto">
              <a:xfrm>
                <a:off x="3656136" y="5229255"/>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322" name="Group 321">
                <a:extLst>
                  <a:ext uri="{FF2B5EF4-FFF2-40B4-BE49-F238E27FC236}">
                    <a16:creationId xmlns:a16="http://schemas.microsoft.com/office/drawing/2014/main" id="{9399649B-7A2F-554C-82AD-F4B1AD5B42A6}"/>
                  </a:ext>
                </a:extLst>
              </p:cNvPr>
              <p:cNvGrpSpPr/>
              <p:nvPr/>
            </p:nvGrpSpPr>
            <p:grpSpPr>
              <a:xfrm>
                <a:off x="4254952" y="5203301"/>
                <a:ext cx="533735" cy="344384"/>
                <a:chOff x="7290003" y="1864426"/>
                <a:chExt cx="533735" cy="344384"/>
              </a:xfrm>
            </p:grpSpPr>
            <p:sp>
              <p:nvSpPr>
                <p:cNvPr id="323" name="Can 322">
                  <a:extLst>
                    <a:ext uri="{FF2B5EF4-FFF2-40B4-BE49-F238E27FC236}">
                      <a16:creationId xmlns:a16="http://schemas.microsoft.com/office/drawing/2014/main" id="{F854262E-7886-3241-8D11-A5E6E60EA1C7}"/>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4" name="Text Box 305">
                  <a:extLst>
                    <a:ext uri="{FF2B5EF4-FFF2-40B4-BE49-F238E27FC236}">
                      <a16:creationId xmlns:a16="http://schemas.microsoft.com/office/drawing/2014/main" id="{D3254243-5BF2-B44B-896A-66CA5C3A2B51}"/>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352" name="Group 351">
              <a:extLst>
                <a:ext uri="{FF2B5EF4-FFF2-40B4-BE49-F238E27FC236}">
                  <a16:creationId xmlns:a16="http://schemas.microsoft.com/office/drawing/2014/main" id="{C605FFB0-6286-B440-B611-9F82631845A0}"/>
                </a:ext>
              </a:extLst>
            </p:cNvPr>
            <p:cNvGrpSpPr/>
            <p:nvPr/>
          </p:nvGrpSpPr>
          <p:grpSpPr>
            <a:xfrm>
              <a:off x="6918449" y="3352729"/>
              <a:ext cx="1539751" cy="831273"/>
              <a:chOff x="6918449" y="3352729"/>
              <a:chExt cx="1539751" cy="831273"/>
            </a:xfrm>
          </p:grpSpPr>
          <p:sp>
            <p:nvSpPr>
              <p:cNvPr id="304" name="Freeform 303">
                <a:extLst>
                  <a:ext uri="{FF2B5EF4-FFF2-40B4-BE49-F238E27FC236}">
                    <a16:creationId xmlns:a16="http://schemas.microsoft.com/office/drawing/2014/main" id="{05F67424-D671-0E43-83F5-376615A1EEA0}"/>
                  </a:ext>
                </a:extLst>
              </p:cNvPr>
              <p:cNvSpPr/>
              <p:nvPr/>
            </p:nvSpPr>
            <p:spPr>
              <a:xfrm>
                <a:off x="6918449" y="3627840"/>
                <a:ext cx="1223159" cy="556162"/>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223159"/>
                  <a:gd name="connsiteY0" fmla="*/ 641268 h 890650"/>
                  <a:gd name="connsiteX1" fmla="*/ 285007 w 1223159"/>
                  <a:gd name="connsiteY1" fmla="*/ 0 h 890650"/>
                  <a:gd name="connsiteX2" fmla="*/ 1223159 w 1223159"/>
                  <a:gd name="connsiteY2" fmla="*/ 368389 h 890650"/>
                  <a:gd name="connsiteX3" fmla="*/ 166254 w 1223159"/>
                  <a:gd name="connsiteY3" fmla="*/ 890650 h 890650"/>
                  <a:gd name="connsiteX4" fmla="*/ 0 w 1223159"/>
                  <a:gd name="connsiteY4" fmla="*/ 641268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59" h="890650">
                    <a:moveTo>
                      <a:pt x="0" y="641268"/>
                    </a:moveTo>
                    <a:cubicBezTo>
                      <a:pt x="320633" y="380011"/>
                      <a:pt x="308759" y="285008"/>
                      <a:pt x="285007" y="0"/>
                    </a:cubicBezTo>
                    <a:lnTo>
                      <a:pt x="1223159" y="368389"/>
                    </a:lnTo>
                    <a:cubicBezTo>
                      <a:pt x="431470" y="685064"/>
                      <a:pt x="625433" y="502723"/>
                      <a:pt x="166254" y="890650"/>
                    </a:cubicBezTo>
                    <a:lnTo>
                      <a:pt x="0" y="641268"/>
                    </a:lnTo>
                    <a:close/>
                  </a:path>
                </a:pathLst>
              </a:custGeom>
              <a:gradFill>
                <a:gsLst>
                  <a:gs pos="0">
                    <a:schemeClr val="bg1"/>
                  </a:gs>
                  <a:gs pos="100000">
                    <a:schemeClr val="bg1">
                      <a:lumMod val="85000"/>
                      <a:alpha val="73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5" name="Oval 306">
                <a:extLst>
                  <a:ext uri="{FF2B5EF4-FFF2-40B4-BE49-F238E27FC236}">
                    <a16:creationId xmlns:a16="http://schemas.microsoft.com/office/drawing/2014/main" id="{27559BC1-D012-754D-894C-ECDB3C951962}"/>
                  </a:ext>
                </a:extLst>
              </p:cNvPr>
              <p:cNvSpPr>
                <a:spLocks noChangeArrowheads="1"/>
              </p:cNvSpPr>
              <p:nvPr/>
            </p:nvSpPr>
            <p:spPr bwMode="auto">
              <a:xfrm>
                <a:off x="7164388" y="3352729"/>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06" name="Text Box 302">
                <a:extLst>
                  <a:ext uri="{FF2B5EF4-FFF2-40B4-BE49-F238E27FC236}">
                    <a16:creationId xmlns:a16="http://schemas.microsoft.com/office/drawing/2014/main" id="{657B579A-71C9-8545-B2A3-9605C3793840}"/>
                  </a:ext>
                </a:extLst>
              </p:cNvPr>
              <p:cNvSpPr txBox="1">
                <a:spLocks noChangeArrowheads="1"/>
              </p:cNvSpPr>
              <p:nvPr/>
            </p:nvSpPr>
            <p:spPr bwMode="auto">
              <a:xfrm>
                <a:off x="7196962" y="3473686"/>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307" name="Group 306">
                <a:extLst>
                  <a:ext uri="{FF2B5EF4-FFF2-40B4-BE49-F238E27FC236}">
                    <a16:creationId xmlns:a16="http://schemas.microsoft.com/office/drawing/2014/main" id="{82DC8040-9E40-BC47-92BF-988BC760C75E}"/>
                  </a:ext>
                </a:extLst>
              </p:cNvPr>
              <p:cNvGrpSpPr/>
              <p:nvPr/>
            </p:nvGrpSpPr>
            <p:grpSpPr>
              <a:xfrm>
                <a:off x="7795778" y="3447732"/>
                <a:ext cx="533735" cy="344384"/>
                <a:chOff x="7290003" y="1864426"/>
                <a:chExt cx="533735" cy="344384"/>
              </a:xfrm>
            </p:grpSpPr>
            <p:sp>
              <p:nvSpPr>
                <p:cNvPr id="308" name="Can 307">
                  <a:extLst>
                    <a:ext uri="{FF2B5EF4-FFF2-40B4-BE49-F238E27FC236}">
                      <a16:creationId xmlns:a16="http://schemas.microsoft.com/office/drawing/2014/main" id="{E13C5E51-EC31-1540-80DD-4CC6C4BF1D9D}"/>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9" name="Text Box 305">
                  <a:extLst>
                    <a:ext uri="{FF2B5EF4-FFF2-40B4-BE49-F238E27FC236}">
                      <a16:creationId xmlns:a16="http://schemas.microsoft.com/office/drawing/2014/main" id="{7F6A394E-C8F9-D64D-B2E3-4988424BF43E}"/>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330" name="Group 329">
              <a:extLst>
                <a:ext uri="{FF2B5EF4-FFF2-40B4-BE49-F238E27FC236}">
                  <a16:creationId xmlns:a16="http://schemas.microsoft.com/office/drawing/2014/main" id="{E633D5C9-326B-9D47-B6FE-0B5C7B23DBD1}"/>
                </a:ext>
              </a:extLst>
            </p:cNvPr>
            <p:cNvGrpSpPr/>
            <p:nvPr/>
          </p:nvGrpSpPr>
          <p:grpSpPr>
            <a:xfrm>
              <a:off x="3906590" y="3823785"/>
              <a:ext cx="1755404" cy="783771"/>
              <a:chOff x="1750147" y="5031180"/>
              <a:chExt cx="1755404" cy="783771"/>
            </a:xfrm>
          </p:grpSpPr>
          <p:sp>
            <p:nvSpPr>
              <p:cNvPr id="331" name="Freeform 330">
                <a:extLst>
                  <a:ext uri="{FF2B5EF4-FFF2-40B4-BE49-F238E27FC236}">
                    <a16:creationId xmlns:a16="http://schemas.microsoft.com/office/drawing/2014/main" id="{675A9804-5AFD-F641-BAE7-539EF7603289}"/>
                  </a:ext>
                </a:extLst>
              </p:cNvPr>
              <p:cNvSpPr/>
              <p:nvPr/>
            </p:nvSpPr>
            <p:spPr>
              <a:xfrm flipH="1">
                <a:off x="2679864" y="5304311"/>
                <a:ext cx="825687" cy="510640"/>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273133 h 510640"/>
                  <a:gd name="connsiteX1" fmla="*/ 510638 w 1389414"/>
                  <a:gd name="connsiteY1" fmla="*/ 0 h 510640"/>
                  <a:gd name="connsiteX2" fmla="*/ 1389414 w 1389414"/>
                  <a:gd name="connsiteY2" fmla="*/ 249383 h 510640"/>
                  <a:gd name="connsiteX3" fmla="*/ 0 w 1389414"/>
                  <a:gd name="connsiteY3" fmla="*/ 510640 h 510640"/>
                  <a:gd name="connsiteX4" fmla="*/ 59377 w 1389414"/>
                  <a:gd name="connsiteY4" fmla="*/ 273133 h 510640"/>
                  <a:gd name="connsiteX0" fmla="*/ 59377 w 855025"/>
                  <a:gd name="connsiteY0" fmla="*/ 273133 h 510640"/>
                  <a:gd name="connsiteX1" fmla="*/ 510638 w 855025"/>
                  <a:gd name="connsiteY1" fmla="*/ 0 h 510640"/>
                  <a:gd name="connsiteX2" fmla="*/ 855025 w 855025"/>
                  <a:gd name="connsiteY2" fmla="*/ 261258 h 510640"/>
                  <a:gd name="connsiteX3" fmla="*/ 0 w 855025"/>
                  <a:gd name="connsiteY3" fmla="*/ 510640 h 510640"/>
                  <a:gd name="connsiteX4" fmla="*/ 59377 w 855025"/>
                  <a:gd name="connsiteY4" fmla="*/ 273133 h 510640"/>
                  <a:gd name="connsiteX0" fmla="*/ 59377 w 855025"/>
                  <a:gd name="connsiteY0" fmla="*/ 273133 h 510640"/>
                  <a:gd name="connsiteX1" fmla="*/ 510638 w 855025"/>
                  <a:gd name="connsiteY1" fmla="*/ 0 h 510640"/>
                  <a:gd name="connsiteX2" fmla="*/ 855025 w 855025"/>
                  <a:gd name="connsiteY2" fmla="*/ 261258 h 510640"/>
                  <a:gd name="connsiteX3" fmla="*/ 0 w 855025"/>
                  <a:gd name="connsiteY3" fmla="*/ 510640 h 510640"/>
                  <a:gd name="connsiteX4" fmla="*/ 59377 w 855025"/>
                  <a:gd name="connsiteY4" fmla="*/ 273133 h 510640"/>
                  <a:gd name="connsiteX0" fmla="*/ 59377 w 855025"/>
                  <a:gd name="connsiteY0" fmla="*/ 273133 h 510640"/>
                  <a:gd name="connsiteX1" fmla="*/ 510638 w 855025"/>
                  <a:gd name="connsiteY1" fmla="*/ 0 h 510640"/>
                  <a:gd name="connsiteX2" fmla="*/ 855025 w 855025"/>
                  <a:gd name="connsiteY2" fmla="*/ 261258 h 510640"/>
                  <a:gd name="connsiteX3" fmla="*/ 0 w 855025"/>
                  <a:gd name="connsiteY3" fmla="*/ 510640 h 510640"/>
                  <a:gd name="connsiteX4" fmla="*/ 59377 w 855025"/>
                  <a:gd name="connsiteY4" fmla="*/ 273133 h 510640"/>
                  <a:gd name="connsiteX0" fmla="*/ 20258 w 815906"/>
                  <a:gd name="connsiteY0" fmla="*/ 273133 h 505750"/>
                  <a:gd name="connsiteX1" fmla="*/ 471519 w 815906"/>
                  <a:gd name="connsiteY1" fmla="*/ 0 h 505750"/>
                  <a:gd name="connsiteX2" fmla="*/ 815906 w 815906"/>
                  <a:gd name="connsiteY2" fmla="*/ 261258 h 505750"/>
                  <a:gd name="connsiteX3" fmla="*/ 0 w 815906"/>
                  <a:gd name="connsiteY3" fmla="*/ 505750 h 505750"/>
                  <a:gd name="connsiteX4" fmla="*/ 20258 w 815906"/>
                  <a:gd name="connsiteY4" fmla="*/ 273133 h 505750"/>
                  <a:gd name="connsiteX0" fmla="*/ 20258 w 815906"/>
                  <a:gd name="connsiteY0" fmla="*/ 273133 h 505750"/>
                  <a:gd name="connsiteX1" fmla="*/ 471519 w 815906"/>
                  <a:gd name="connsiteY1" fmla="*/ 0 h 505750"/>
                  <a:gd name="connsiteX2" fmla="*/ 815906 w 815906"/>
                  <a:gd name="connsiteY2" fmla="*/ 261258 h 505750"/>
                  <a:gd name="connsiteX3" fmla="*/ 0 w 815906"/>
                  <a:gd name="connsiteY3" fmla="*/ 505750 h 505750"/>
                  <a:gd name="connsiteX4" fmla="*/ 20258 w 815906"/>
                  <a:gd name="connsiteY4" fmla="*/ 273133 h 505750"/>
                  <a:gd name="connsiteX0" fmla="*/ 20258 w 815906"/>
                  <a:gd name="connsiteY0" fmla="*/ 273133 h 505750"/>
                  <a:gd name="connsiteX1" fmla="*/ 471519 w 815906"/>
                  <a:gd name="connsiteY1" fmla="*/ 0 h 505750"/>
                  <a:gd name="connsiteX2" fmla="*/ 815906 w 815906"/>
                  <a:gd name="connsiteY2" fmla="*/ 261258 h 505750"/>
                  <a:gd name="connsiteX3" fmla="*/ 0 w 815906"/>
                  <a:gd name="connsiteY3" fmla="*/ 505750 h 505750"/>
                  <a:gd name="connsiteX4" fmla="*/ 20258 w 815906"/>
                  <a:gd name="connsiteY4" fmla="*/ 273133 h 505750"/>
                  <a:gd name="connsiteX0" fmla="*/ 20258 w 815906"/>
                  <a:gd name="connsiteY0" fmla="*/ 273133 h 505750"/>
                  <a:gd name="connsiteX1" fmla="*/ 471519 w 815906"/>
                  <a:gd name="connsiteY1" fmla="*/ 0 h 505750"/>
                  <a:gd name="connsiteX2" fmla="*/ 815906 w 815906"/>
                  <a:gd name="connsiteY2" fmla="*/ 261258 h 505750"/>
                  <a:gd name="connsiteX3" fmla="*/ 0 w 815906"/>
                  <a:gd name="connsiteY3" fmla="*/ 505750 h 505750"/>
                  <a:gd name="connsiteX4" fmla="*/ 20258 w 815906"/>
                  <a:gd name="connsiteY4" fmla="*/ 273133 h 505750"/>
                  <a:gd name="connsiteX0" fmla="*/ 20258 w 815906"/>
                  <a:gd name="connsiteY0" fmla="*/ 273133 h 505750"/>
                  <a:gd name="connsiteX1" fmla="*/ 471519 w 815906"/>
                  <a:gd name="connsiteY1" fmla="*/ 0 h 505750"/>
                  <a:gd name="connsiteX2" fmla="*/ 815906 w 815906"/>
                  <a:gd name="connsiteY2" fmla="*/ 261258 h 505750"/>
                  <a:gd name="connsiteX3" fmla="*/ 0 w 815906"/>
                  <a:gd name="connsiteY3" fmla="*/ 505750 h 505750"/>
                  <a:gd name="connsiteX4" fmla="*/ 20258 w 815906"/>
                  <a:gd name="connsiteY4" fmla="*/ 273133 h 505750"/>
                  <a:gd name="connsiteX0" fmla="*/ 699 w 796347"/>
                  <a:gd name="connsiteY0" fmla="*/ 273133 h 510640"/>
                  <a:gd name="connsiteX1" fmla="*/ 451960 w 796347"/>
                  <a:gd name="connsiteY1" fmla="*/ 0 h 510640"/>
                  <a:gd name="connsiteX2" fmla="*/ 796347 w 796347"/>
                  <a:gd name="connsiteY2" fmla="*/ 261258 h 510640"/>
                  <a:gd name="connsiteX3" fmla="*/ 0 w 796347"/>
                  <a:gd name="connsiteY3" fmla="*/ 510640 h 510640"/>
                  <a:gd name="connsiteX4" fmla="*/ 699 w 796347"/>
                  <a:gd name="connsiteY4" fmla="*/ 273133 h 510640"/>
                  <a:gd name="connsiteX0" fmla="*/ 0 w 820098"/>
                  <a:gd name="connsiteY0" fmla="*/ 331811 h 510640"/>
                  <a:gd name="connsiteX1" fmla="*/ 475711 w 820098"/>
                  <a:gd name="connsiteY1" fmla="*/ 0 h 510640"/>
                  <a:gd name="connsiteX2" fmla="*/ 820098 w 820098"/>
                  <a:gd name="connsiteY2" fmla="*/ 261258 h 510640"/>
                  <a:gd name="connsiteX3" fmla="*/ 23751 w 820098"/>
                  <a:gd name="connsiteY3" fmla="*/ 510640 h 510640"/>
                  <a:gd name="connsiteX4" fmla="*/ 0 w 820098"/>
                  <a:gd name="connsiteY4" fmla="*/ 331811 h 510640"/>
                  <a:gd name="connsiteX0" fmla="*/ 5589 w 825687"/>
                  <a:gd name="connsiteY0" fmla="*/ 331811 h 510640"/>
                  <a:gd name="connsiteX1" fmla="*/ 481300 w 825687"/>
                  <a:gd name="connsiteY1" fmla="*/ 0 h 510640"/>
                  <a:gd name="connsiteX2" fmla="*/ 825687 w 825687"/>
                  <a:gd name="connsiteY2" fmla="*/ 261258 h 510640"/>
                  <a:gd name="connsiteX3" fmla="*/ 0 w 825687"/>
                  <a:gd name="connsiteY3" fmla="*/ 510640 h 510640"/>
                  <a:gd name="connsiteX4" fmla="*/ 5589 w 825687"/>
                  <a:gd name="connsiteY4" fmla="*/ 331811 h 510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5687" h="510640">
                    <a:moveTo>
                      <a:pt x="5589" y="331811"/>
                    </a:moveTo>
                    <a:cubicBezTo>
                      <a:pt x="231220" y="248684"/>
                      <a:pt x="267546" y="201881"/>
                      <a:pt x="481300" y="0"/>
                    </a:cubicBezTo>
                    <a:cubicBezTo>
                      <a:pt x="537418" y="145764"/>
                      <a:pt x="583755" y="179062"/>
                      <a:pt x="825687" y="261258"/>
                    </a:cubicBezTo>
                    <a:cubicBezTo>
                      <a:pt x="389560" y="305502"/>
                      <a:pt x="239835" y="377682"/>
                      <a:pt x="0" y="510640"/>
                    </a:cubicBezTo>
                    <a:lnTo>
                      <a:pt x="5589" y="331811"/>
                    </a:lnTo>
                    <a:close/>
                  </a:path>
                </a:pathLst>
              </a:custGeom>
              <a:gradFill>
                <a:gsLst>
                  <a:gs pos="0">
                    <a:schemeClr val="bg1">
                      <a:alpha val="51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2" name="Oval 306">
                <a:extLst>
                  <a:ext uri="{FF2B5EF4-FFF2-40B4-BE49-F238E27FC236}">
                    <a16:creationId xmlns:a16="http://schemas.microsoft.com/office/drawing/2014/main" id="{BAE15EAB-077B-6749-A79C-81FB11A0991A}"/>
                  </a:ext>
                </a:extLst>
              </p:cNvPr>
              <p:cNvSpPr>
                <a:spLocks noChangeArrowheads="1"/>
              </p:cNvSpPr>
              <p:nvPr/>
            </p:nvSpPr>
            <p:spPr bwMode="auto">
              <a:xfrm>
                <a:off x="1750147" y="5031180"/>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33" name="Text Box 302">
                <a:extLst>
                  <a:ext uri="{FF2B5EF4-FFF2-40B4-BE49-F238E27FC236}">
                    <a16:creationId xmlns:a16="http://schemas.microsoft.com/office/drawing/2014/main" id="{6EED7069-5AE3-3B4D-9496-83CCF2CF1D94}"/>
                  </a:ext>
                </a:extLst>
              </p:cNvPr>
              <p:cNvSpPr txBox="1">
                <a:spLocks noChangeArrowheads="1"/>
              </p:cNvSpPr>
              <p:nvPr/>
            </p:nvSpPr>
            <p:spPr bwMode="auto">
              <a:xfrm>
                <a:off x="1782721" y="5152137"/>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334" name="Group 333">
                <a:extLst>
                  <a:ext uri="{FF2B5EF4-FFF2-40B4-BE49-F238E27FC236}">
                    <a16:creationId xmlns:a16="http://schemas.microsoft.com/office/drawing/2014/main" id="{88BE0A40-60C5-AB4A-8A55-E30F204A6545}"/>
                  </a:ext>
                </a:extLst>
              </p:cNvPr>
              <p:cNvGrpSpPr/>
              <p:nvPr/>
            </p:nvGrpSpPr>
            <p:grpSpPr>
              <a:xfrm>
                <a:off x="2381537" y="5126183"/>
                <a:ext cx="533735" cy="344384"/>
                <a:chOff x="7290003" y="1864426"/>
                <a:chExt cx="533735" cy="344384"/>
              </a:xfrm>
            </p:grpSpPr>
            <p:sp>
              <p:nvSpPr>
                <p:cNvPr id="335" name="Can 334">
                  <a:extLst>
                    <a:ext uri="{FF2B5EF4-FFF2-40B4-BE49-F238E27FC236}">
                      <a16:creationId xmlns:a16="http://schemas.microsoft.com/office/drawing/2014/main" id="{27151A26-5290-8C4F-AEFC-CE53176C471B}"/>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6" name="Text Box 305">
                  <a:extLst>
                    <a:ext uri="{FF2B5EF4-FFF2-40B4-BE49-F238E27FC236}">
                      <a16:creationId xmlns:a16="http://schemas.microsoft.com/office/drawing/2014/main" id="{A66B2478-BEC3-B046-B9FE-451AA17FD969}"/>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grpSp>
        <p:nvGrpSpPr>
          <p:cNvPr id="277" name="Group 276">
            <a:extLst>
              <a:ext uri="{FF2B5EF4-FFF2-40B4-BE49-F238E27FC236}">
                <a16:creationId xmlns:a16="http://schemas.microsoft.com/office/drawing/2014/main" id="{6095E9E5-2C12-5B4E-8CB9-7BFD6AD96D37}"/>
              </a:ext>
            </a:extLst>
          </p:cNvPr>
          <p:cNvGrpSpPr/>
          <p:nvPr/>
        </p:nvGrpSpPr>
        <p:grpSpPr>
          <a:xfrm>
            <a:off x="9109072" y="4201055"/>
            <a:ext cx="736270" cy="422596"/>
            <a:chOff x="3668110" y="2448910"/>
            <a:chExt cx="3794234" cy="2165130"/>
          </a:xfrm>
        </p:grpSpPr>
        <p:sp>
          <p:nvSpPr>
            <p:cNvPr id="278" name="Rectangle 277">
              <a:extLst>
                <a:ext uri="{FF2B5EF4-FFF2-40B4-BE49-F238E27FC236}">
                  <a16:creationId xmlns:a16="http://schemas.microsoft.com/office/drawing/2014/main" id="{CCCE7B34-BEB2-1E4C-B631-2141542850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CE240A58-5F0B-AE45-83C2-A6A7A3DD4DB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80" name="Group 279">
              <a:extLst>
                <a:ext uri="{FF2B5EF4-FFF2-40B4-BE49-F238E27FC236}">
                  <a16:creationId xmlns:a16="http://schemas.microsoft.com/office/drawing/2014/main" id="{EC804A91-1A9E-A749-B21A-455168E07D2A}"/>
                </a:ext>
              </a:extLst>
            </p:cNvPr>
            <p:cNvGrpSpPr/>
            <p:nvPr/>
          </p:nvGrpSpPr>
          <p:grpSpPr>
            <a:xfrm>
              <a:off x="3941378" y="2603243"/>
              <a:ext cx="3202061" cy="1066110"/>
              <a:chOff x="7939341" y="3037317"/>
              <a:chExt cx="897649" cy="353919"/>
            </a:xfrm>
          </p:grpSpPr>
          <p:sp>
            <p:nvSpPr>
              <p:cNvPr id="281" name="Freeform 280">
                <a:extLst>
                  <a:ext uri="{FF2B5EF4-FFF2-40B4-BE49-F238E27FC236}">
                    <a16:creationId xmlns:a16="http://schemas.microsoft.com/office/drawing/2014/main" id="{F96FFB0B-8D7A-C74F-A855-9009B45B690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4D1DE23B-107E-3840-9167-B18936FE0D3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99DB9992-73B0-EF4D-91C8-5850FE6F125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4" name="Freeform 283">
                <a:extLst>
                  <a:ext uri="{FF2B5EF4-FFF2-40B4-BE49-F238E27FC236}">
                    <a16:creationId xmlns:a16="http://schemas.microsoft.com/office/drawing/2014/main" id="{78C73A8D-EC62-F54C-84BC-3601B6A93AB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6" name="Group 345">
            <a:extLst>
              <a:ext uri="{FF2B5EF4-FFF2-40B4-BE49-F238E27FC236}">
                <a16:creationId xmlns:a16="http://schemas.microsoft.com/office/drawing/2014/main" id="{18314FE2-2999-5142-B9B9-16F64EC14BFE}"/>
              </a:ext>
            </a:extLst>
          </p:cNvPr>
          <p:cNvGrpSpPr/>
          <p:nvPr/>
        </p:nvGrpSpPr>
        <p:grpSpPr>
          <a:xfrm>
            <a:off x="6198374" y="2248384"/>
            <a:ext cx="2436042" cy="1273223"/>
            <a:chOff x="2739071" y="2226350"/>
            <a:chExt cx="2436042" cy="1273223"/>
          </a:xfrm>
        </p:grpSpPr>
        <p:sp>
          <p:nvSpPr>
            <p:cNvPr id="338" name="Freeform 337">
              <a:extLst>
                <a:ext uri="{FF2B5EF4-FFF2-40B4-BE49-F238E27FC236}">
                  <a16:creationId xmlns:a16="http://schemas.microsoft.com/office/drawing/2014/main" id="{CEDEFF11-1930-B643-BDC9-D891F36F7C27}"/>
                </a:ext>
              </a:extLst>
            </p:cNvPr>
            <p:cNvSpPr/>
            <p:nvPr/>
          </p:nvSpPr>
          <p:spPr>
            <a:xfrm flipH="1">
              <a:off x="3389091" y="2670159"/>
              <a:ext cx="1786022" cy="829414"/>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022" h="829414">
                  <a:moveTo>
                    <a:pt x="81411" y="393603"/>
                  </a:moveTo>
                  <a:cubicBezTo>
                    <a:pt x="307042" y="310476"/>
                    <a:pt x="265550" y="210465"/>
                    <a:pt x="429371" y="0"/>
                  </a:cubicBezTo>
                  <a:cubicBezTo>
                    <a:pt x="716335" y="244471"/>
                    <a:pt x="915164" y="290636"/>
                    <a:pt x="1786022" y="325786"/>
                  </a:cubicBezTo>
                  <a:cubicBezTo>
                    <a:pt x="561099" y="527000"/>
                    <a:pt x="601683" y="583990"/>
                    <a:pt x="0" y="829414"/>
                  </a:cubicBezTo>
                  <a:lnTo>
                    <a:pt x="81411" y="393603"/>
                  </a:lnTo>
                  <a:close/>
                </a:path>
              </a:pathLst>
            </a:custGeom>
            <a:gradFill>
              <a:gsLst>
                <a:gs pos="0">
                  <a:schemeClr val="bg1">
                    <a:alpha val="56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280">
              <a:extLst>
                <a:ext uri="{FF2B5EF4-FFF2-40B4-BE49-F238E27FC236}">
                  <a16:creationId xmlns:a16="http://schemas.microsoft.com/office/drawing/2014/main" id="{53A1D106-421A-1B49-B553-2CBF9788D987}"/>
                </a:ext>
              </a:extLst>
            </p:cNvPr>
            <p:cNvSpPr>
              <a:spLocks noChangeArrowheads="1"/>
            </p:cNvSpPr>
            <p:nvPr/>
          </p:nvSpPr>
          <p:spPr bwMode="auto">
            <a:xfrm>
              <a:off x="2739071" y="2226350"/>
              <a:ext cx="2047875" cy="771802"/>
            </a:xfrm>
            <a:prstGeom prst="ellipse">
              <a:avLst/>
            </a:prstGeom>
            <a:solidFill>
              <a:srgbClr val="FFFFFF"/>
            </a:solidFill>
            <a:ln w="19050">
              <a:solidFill>
                <a:schemeClr val="tx1">
                  <a:lumMod val="65000"/>
                  <a:lumOff val="35000"/>
                </a:schemeClr>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37" name="Text Box 276">
              <a:extLst>
                <a:ext uri="{FF2B5EF4-FFF2-40B4-BE49-F238E27FC236}">
                  <a16:creationId xmlns:a16="http://schemas.microsoft.com/office/drawing/2014/main" id="{B7A9E3BA-2BF5-CE43-8B30-86D6044354FF}"/>
                </a:ext>
              </a:extLst>
            </p:cNvPr>
            <p:cNvSpPr txBox="1">
              <a:spLocks noChangeArrowheads="1"/>
            </p:cNvSpPr>
            <p:nvPr/>
          </p:nvSpPr>
          <p:spPr bwMode="auto">
            <a:xfrm>
              <a:off x="2891471" y="2312106"/>
              <a:ext cx="1781175" cy="56535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managing</a:t>
              </a:r>
            </a:p>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server/controller</a:t>
              </a:r>
            </a:p>
          </p:txBody>
        </p:sp>
        <p:grpSp>
          <p:nvGrpSpPr>
            <p:cNvPr id="341" name="Group 340">
              <a:extLst>
                <a:ext uri="{FF2B5EF4-FFF2-40B4-BE49-F238E27FC236}">
                  <a16:creationId xmlns:a16="http://schemas.microsoft.com/office/drawing/2014/main" id="{8A56D922-8607-8842-BA7E-E5BD077F86C3}"/>
                </a:ext>
              </a:extLst>
            </p:cNvPr>
            <p:cNvGrpSpPr/>
            <p:nvPr/>
          </p:nvGrpSpPr>
          <p:grpSpPr>
            <a:xfrm>
              <a:off x="2936918" y="2788771"/>
              <a:ext cx="820613" cy="395103"/>
              <a:chOff x="7338951" y="1864426"/>
              <a:chExt cx="427511" cy="344384"/>
            </a:xfrm>
          </p:grpSpPr>
          <p:sp>
            <p:nvSpPr>
              <p:cNvPr id="342" name="Can 341">
                <a:extLst>
                  <a:ext uri="{FF2B5EF4-FFF2-40B4-BE49-F238E27FC236}">
                    <a16:creationId xmlns:a16="http://schemas.microsoft.com/office/drawing/2014/main" id="{74EE4027-61E0-3D42-9FDE-09FA0ACD0582}"/>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3" name="Text Box 305">
                <a:extLst>
                  <a:ext uri="{FF2B5EF4-FFF2-40B4-BE49-F238E27FC236}">
                    <a16:creationId xmlns:a16="http://schemas.microsoft.com/office/drawing/2014/main" id="{F32717F6-5E52-0140-9736-59C98FBC2B25}"/>
                  </a:ext>
                </a:extLst>
              </p:cNvPr>
              <p:cNvSpPr txBox="1">
                <a:spLocks noChangeArrowheads="1"/>
              </p:cNvSpPr>
              <p:nvPr/>
            </p:nvSpPr>
            <p:spPr bwMode="auto">
              <a:xfrm>
                <a:off x="7404793" y="1927928"/>
                <a:ext cx="281197" cy="26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285" name="Group 284">
            <a:extLst>
              <a:ext uri="{FF2B5EF4-FFF2-40B4-BE49-F238E27FC236}">
                <a16:creationId xmlns:a16="http://schemas.microsoft.com/office/drawing/2014/main" id="{6C7BD6B1-0D37-394A-8FEE-E1CF482D0787}"/>
              </a:ext>
            </a:extLst>
          </p:cNvPr>
          <p:cNvGrpSpPr/>
          <p:nvPr/>
        </p:nvGrpSpPr>
        <p:grpSpPr>
          <a:xfrm>
            <a:off x="9957872" y="3853309"/>
            <a:ext cx="683116" cy="378456"/>
            <a:chOff x="7493876" y="2774731"/>
            <a:chExt cx="1481958" cy="894622"/>
          </a:xfrm>
        </p:grpSpPr>
        <p:sp>
          <p:nvSpPr>
            <p:cNvPr id="286" name="Freeform 285">
              <a:extLst>
                <a:ext uri="{FF2B5EF4-FFF2-40B4-BE49-F238E27FC236}">
                  <a16:creationId xmlns:a16="http://schemas.microsoft.com/office/drawing/2014/main" id="{15AF3D12-A1F8-E345-AFFD-6154902F74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7" name="Oval 286">
              <a:extLst>
                <a:ext uri="{FF2B5EF4-FFF2-40B4-BE49-F238E27FC236}">
                  <a16:creationId xmlns:a16="http://schemas.microsoft.com/office/drawing/2014/main" id="{41C6D9AC-1050-844E-B28D-4F7C7CBA744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8" name="Group 287">
              <a:extLst>
                <a:ext uri="{FF2B5EF4-FFF2-40B4-BE49-F238E27FC236}">
                  <a16:creationId xmlns:a16="http://schemas.microsoft.com/office/drawing/2014/main" id="{31C6E39C-0F89-344F-820D-D71E68DCBAD2}"/>
                </a:ext>
              </a:extLst>
            </p:cNvPr>
            <p:cNvGrpSpPr/>
            <p:nvPr/>
          </p:nvGrpSpPr>
          <p:grpSpPr>
            <a:xfrm>
              <a:off x="7713663" y="2848339"/>
              <a:ext cx="1042107" cy="425543"/>
              <a:chOff x="7786941" y="2884917"/>
              <a:chExt cx="897649" cy="353919"/>
            </a:xfrm>
          </p:grpSpPr>
          <p:sp>
            <p:nvSpPr>
              <p:cNvPr id="289" name="Freeform 288">
                <a:extLst>
                  <a:ext uri="{FF2B5EF4-FFF2-40B4-BE49-F238E27FC236}">
                    <a16:creationId xmlns:a16="http://schemas.microsoft.com/office/drawing/2014/main" id="{B6CED07E-98D7-694D-832D-3D9535C66A5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5E6F4760-9FD6-B149-95FE-47F730DA78B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1" name="Freeform 290">
                <a:extLst>
                  <a:ext uri="{FF2B5EF4-FFF2-40B4-BE49-F238E27FC236}">
                    <a16:creationId xmlns:a16="http://schemas.microsoft.com/office/drawing/2014/main" id="{04098128-9D46-994D-A11B-766BA3DCDD6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0519119D-A741-7245-9E62-0959CD1DB9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3" name="Group 44">
            <a:extLst>
              <a:ext uri="{FF2B5EF4-FFF2-40B4-BE49-F238E27FC236}">
                <a16:creationId xmlns:a16="http://schemas.microsoft.com/office/drawing/2014/main" id="{7784175B-3008-1947-BC32-53D444A93BC2}"/>
              </a:ext>
            </a:extLst>
          </p:cNvPr>
          <p:cNvGrpSpPr>
            <a:grpSpLocks/>
          </p:cNvGrpSpPr>
          <p:nvPr/>
        </p:nvGrpSpPr>
        <p:grpSpPr bwMode="auto">
          <a:xfrm>
            <a:off x="9438940" y="2593196"/>
            <a:ext cx="903288" cy="727075"/>
            <a:chOff x="-44" y="1473"/>
            <a:chExt cx="981" cy="1105"/>
          </a:xfrm>
        </p:grpSpPr>
        <p:pic>
          <p:nvPicPr>
            <p:cNvPr id="174" name="Picture 45" descr="desktop_computer_stylized_medium">
              <a:extLst>
                <a:ext uri="{FF2B5EF4-FFF2-40B4-BE49-F238E27FC236}">
                  <a16:creationId xmlns:a16="http://schemas.microsoft.com/office/drawing/2014/main" id="{4244FFAF-2F3E-B149-A967-52DC6A75D5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5" name="Freeform 46">
              <a:extLst>
                <a:ext uri="{FF2B5EF4-FFF2-40B4-BE49-F238E27FC236}">
                  <a16:creationId xmlns:a16="http://schemas.microsoft.com/office/drawing/2014/main" id="{253467A2-6E4A-E345-9120-C1C292DE7915}"/>
                </a:ext>
              </a:extLst>
            </p:cNvPr>
            <p:cNvSpPr>
              <a:spLocks/>
            </p:cNvSpPr>
            <p:nvPr/>
          </p:nvSpPr>
          <p:spPr bwMode="auto">
            <a:xfrm flipH="1">
              <a:off x="374" y="1579"/>
              <a:ext cx="477" cy="506"/>
            </a:xfrm>
            <a:custGeom>
              <a:avLst/>
              <a:gdLst>
                <a:gd name="T0" fmla="*/ 0 w 356"/>
                <a:gd name="T1" fmla="*/ 0 h 368"/>
                <a:gd name="T2" fmla="*/ 1296 w 356"/>
                <a:gd name="T3" fmla="*/ 69 h 368"/>
                <a:gd name="T4" fmla="*/ 1537 w 356"/>
                <a:gd name="T5" fmla="*/ 1447 h 368"/>
                <a:gd name="T6" fmla="*/ 339 w 356"/>
                <a:gd name="T7" fmla="*/ 1810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74" name="Group 373">
            <a:extLst>
              <a:ext uri="{FF2B5EF4-FFF2-40B4-BE49-F238E27FC236}">
                <a16:creationId xmlns:a16="http://schemas.microsoft.com/office/drawing/2014/main" id="{013479D8-647E-ED40-9E3A-796896B7987C}"/>
              </a:ext>
            </a:extLst>
          </p:cNvPr>
          <p:cNvGrpSpPr/>
          <p:nvPr/>
        </p:nvGrpSpPr>
        <p:grpSpPr>
          <a:xfrm>
            <a:off x="7290439" y="2181342"/>
            <a:ext cx="3471211" cy="2974551"/>
            <a:chOff x="3831136" y="2159308"/>
            <a:chExt cx="3471211" cy="2974551"/>
          </a:xfrm>
        </p:grpSpPr>
        <p:cxnSp>
          <p:nvCxnSpPr>
            <p:cNvPr id="357" name="Straight Arrow Connector 356">
              <a:extLst>
                <a:ext uri="{FF2B5EF4-FFF2-40B4-BE49-F238E27FC236}">
                  <a16:creationId xmlns:a16="http://schemas.microsoft.com/office/drawing/2014/main" id="{C55AE397-27AA-BE4B-975E-8544311A4CE5}"/>
                </a:ext>
              </a:extLst>
            </p:cNvPr>
            <p:cNvCxnSpPr>
              <a:cxnSpLocks/>
            </p:cNvCxnSpPr>
            <p:nvPr/>
          </p:nvCxnSpPr>
          <p:spPr>
            <a:xfrm>
              <a:off x="3833870" y="3013112"/>
              <a:ext cx="0" cy="2120747"/>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59" name="Straight Arrow Connector 358">
              <a:extLst>
                <a:ext uri="{FF2B5EF4-FFF2-40B4-BE49-F238E27FC236}">
                  <a16:creationId xmlns:a16="http://schemas.microsoft.com/office/drawing/2014/main" id="{82DB823B-7FF4-1D4C-9AAC-0F7C4CB36642}"/>
                </a:ext>
              </a:extLst>
            </p:cNvPr>
            <p:cNvCxnSpPr>
              <a:cxnSpLocks/>
            </p:cNvCxnSpPr>
            <p:nvPr/>
          </p:nvCxnSpPr>
          <p:spPr>
            <a:xfrm>
              <a:off x="3831136" y="3020190"/>
              <a:ext cx="3471211" cy="185661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61" name="Straight Arrow Connector 360">
              <a:extLst>
                <a:ext uri="{FF2B5EF4-FFF2-40B4-BE49-F238E27FC236}">
                  <a16:creationId xmlns:a16="http://schemas.microsoft.com/office/drawing/2014/main" id="{C3E2E8C5-9CBE-7642-9F35-4C488B987B1F}"/>
                </a:ext>
              </a:extLst>
            </p:cNvPr>
            <p:cNvCxnSpPr>
              <a:cxnSpLocks/>
            </p:cNvCxnSpPr>
            <p:nvPr/>
          </p:nvCxnSpPr>
          <p:spPr>
            <a:xfrm>
              <a:off x="3831136" y="3026864"/>
              <a:ext cx="3294941" cy="59952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65" name="Straight Arrow Connector 364">
              <a:extLst>
                <a:ext uri="{FF2B5EF4-FFF2-40B4-BE49-F238E27FC236}">
                  <a16:creationId xmlns:a16="http://schemas.microsoft.com/office/drawing/2014/main" id="{421FB380-DB5B-BC41-AFD4-3F7E2539715D}"/>
                </a:ext>
              </a:extLst>
            </p:cNvPr>
            <p:cNvCxnSpPr>
              <a:cxnSpLocks/>
            </p:cNvCxnSpPr>
            <p:nvPr/>
          </p:nvCxnSpPr>
          <p:spPr>
            <a:xfrm flipV="1">
              <a:off x="3841147" y="2159308"/>
              <a:ext cx="3084791" cy="860882"/>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ACF9E385-09DB-C84D-AE7B-3C13EDBFC0DC}"/>
                </a:ext>
              </a:extLst>
            </p:cNvPr>
            <p:cNvCxnSpPr>
              <a:cxnSpLocks/>
            </p:cNvCxnSpPr>
            <p:nvPr/>
          </p:nvCxnSpPr>
          <p:spPr>
            <a:xfrm>
              <a:off x="3834473" y="3023527"/>
              <a:ext cx="458433" cy="83788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76" name="Rectangle 3">
            <a:extLst>
              <a:ext uri="{FF2B5EF4-FFF2-40B4-BE49-F238E27FC236}">
                <a16:creationId xmlns:a16="http://schemas.microsoft.com/office/drawing/2014/main" id="{B1F7E91D-9830-244A-9EAC-A7AA760D51B8}"/>
              </a:ext>
            </a:extLst>
          </p:cNvPr>
          <p:cNvSpPr txBox="1">
            <a:spLocks noChangeArrowheads="1"/>
          </p:cNvSpPr>
          <p:nvPr/>
        </p:nvSpPr>
        <p:spPr>
          <a:xfrm>
            <a:off x="564423" y="1441374"/>
            <a:ext cx="5560956" cy="122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sz="3000" dirty="0">
                <a:solidFill>
                  <a:srgbClr val="C00000"/>
                </a:solidFill>
              </a:rPr>
              <a:t>CLI </a:t>
            </a:r>
            <a:r>
              <a:rPr lang="en-US" sz="2600" dirty="0"/>
              <a:t>(Command Line Interface) </a:t>
            </a:r>
            <a:endParaRPr lang="en-US" sz="3000" dirty="0"/>
          </a:p>
          <a:p>
            <a:pPr lvl="1"/>
            <a:r>
              <a:rPr lang="en-US" sz="2200" dirty="0"/>
              <a:t>operator issues (types, scripts) direct to individual devices (e.g., vis ssh)</a:t>
            </a:r>
          </a:p>
        </p:txBody>
      </p:sp>
      <p:sp>
        <p:nvSpPr>
          <p:cNvPr id="177" name="Rectangle 3">
            <a:extLst>
              <a:ext uri="{FF2B5EF4-FFF2-40B4-BE49-F238E27FC236}">
                <a16:creationId xmlns:a16="http://schemas.microsoft.com/office/drawing/2014/main" id="{D3894652-CA4D-D44B-BE08-C92193D797CF}"/>
              </a:ext>
            </a:extLst>
          </p:cNvPr>
          <p:cNvSpPr txBox="1">
            <a:spLocks noChangeArrowheads="1"/>
          </p:cNvSpPr>
          <p:nvPr/>
        </p:nvSpPr>
        <p:spPr>
          <a:xfrm>
            <a:off x="595637" y="2673427"/>
            <a:ext cx="5441606" cy="153501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sz="3000" dirty="0">
                <a:solidFill>
                  <a:srgbClr val="C00000"/>
                </a:solidFill>
              </a:rPr>
              <a:t>SNMP/MIB </a:t>
            </a:r>
          </a:p>
          <a:p>
            <a:pPr lvl="1"/>
            <a:r>
              <a:rPr lang="en-US" sz="2200" dirty="0"/>
              <a:t>operator queries/sets devices data (MIB) using Simple Network Management Protocol (SNMP)</a:t>
            </a:r>
          </a:p>
        </p:txBody>
      </p:sp>
      <p:sp>
        <p:nvSpPr>
          <p:cNvPr id="178" name="Rectangle 3">
            <a:extLst>
              <a:ext uri="{FF2B5EF4-FFF2-40B4-BE49-F238E27FC236}">
                <a16:creationId xmlns:a16="http://schemas.microsoft.com/office/drawing/2014/main" id="{55B528AC-68CA-274E-8AC0-BF0DA82DA8AE}"/>
              </a:ext>
            </a:extLst>
          </p:cNvPr>
          <p:cNvSpPr txBox="1">
            <a:spLocks noChangeArrowheads="1"/>
          </p:cNvSpPr>
          <p:nvPr/>
        </p:nvSpPr>
        <p:spPr>
          <a:xfrm>
            <a:off x="595637" y="4232314"/>
            <a:ext cx="6102618" cy="235577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spcBef>
                <a:spcPts val="0"/>
              </a:spcBef>
              <a:buNone/>
            </a:pPr>
            <a:r>
              <a:rPr lang="en-US" sz="3000" dirty="0">
                <a:solidFill>
                  <a:srgbClr val="C00000"/>
                </a:solidFill>
              </a:rPr>
              <a:t>NETCONF/YANG</a:t>
            </a:r>
          </a:p>
          <a:p>
            <a:pPr lvl="1">
              <a:spcBef>
                <a:spcPts val="0"/>
              </a:spcBef>
            </a:pPr>
            <a:r>
              <a:rPr lang="en-US" sz="2200" dirty="0"/>
              <a:t>more abstract, network-wide, holistic</a:t>
            </a:r>
          </a:p>
          <a:p>
            <a:pPr lvl="1">
              <a:spcBef>
                <a:spcPts val="0"/>
              </a:spcBef>
            </a:pPr>
            <a:r>
              <a:rPr lang="en-US" sz="2200" dirty="0"/>
              <a:t>emphasis on multi-device configuration management. </a:t>
            </a:r>
          </a:p>
          <a:p>
            <a:pPr lvl="1">
              <a:spcBef>
                <a:spcPts val="0"/>
              </a:spcBef>
            </a:pPr>
            <a:r>
              <a:rPr lang="en-US" sz="2200" dirty="0"/>
              <a:t>YANG: data modeling language </a:t>
            </a:r>
          </a:p>
          <a:p>
            <a:pPr lvl="1">
              <a:spcBef>
                <a:spcPts val="0"/>
              </a:spcBef>
            </a:pPr>
            <a:r>
              <a:rPr lang="en-US" sz="2200" dirty="0"/>
              <a:t>NETCONF: communicate YANG-compatible actions/data to/from/among remote devices </a:t>
            </a:r>
          </a:p>
        </p:txBody>
      </p:sp>
    </p:spTree>
    <p:extLst>
      <p:ext uri="{BB962C8B-B14F-4D97-AF65-F5344CB8AC3E}">
        <p14:creationId xmlns:p14="http://schemas.microsoft.com/office/powerpoint/2010/main" val="4225241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7"/>
                                        </p:tgtEl>
                                        <p:attrNameLst>
                                          <p:attrName>style.visibility</p:attrName>
                                        </p:attrNameLst>
                                      </p:cBhvr>
                                      <p:to>
                                        <p:strVal val="visible"/>
                                      </p:to>
                                    </p:set>
                                    <p:animEffect transition="in" filter="dissolve">
                                      <p:cBhvr>
                                        <p:cTn id="7" dur="500"/>
                                        <p:tgtEl>
                                          <p:spTgt spid="17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78"/>
                                        </p:tgtEl>
                                        <p:attrNameLst>
                                          <p:attrName>style.visibility</p:attrName>
                                        </p:attrNameLst>
                                      </p:cBhvr>
                                      <p:to>
                                        <p:strVal val="visible"/>
                                      </p:to>
                                    </p:set>
                                    <p:animEffect transition="in" filter="dissolve">
                                      <p:cBhvr>
                                        <p:cTn id="12"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p:bldP spid="17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295C129-DA5D-C741-83BA-65FCBE7656D8}"/>
              </a:ext>
            </a:extLst>
          </p:cNvPr>
          <p:cNvSpPr>
            <a:spLocks noGrp="1"/>
          </p:cNvSpPr>
          <p:nvPr>
            <p:ph type="title"/>
          </p:nvPr>
        </p:nvSpPr>
        <p:spPr/>
        <p:txBody>
          <a:bodyPr/>
          <a:lstStyle/>
          <a:p>
            <a:r>
              <a:rPr lang="en-US" dirty="0"/>
              <a:t>SNMP protocol</a:t>
            </a:r>
          </a:p>
        </p:txBody>
      </p:sp>
      <p:sp>
        <p:nvSpPr>
          <p:cNvPr id="4" name="Slide Number Placeholder 3">
            <a:extLst>
              <a:ext uri="{FF2B5EF4-FFF2-40B4-BE49-F238E27FC236}">
                <a16:creationId xmlns:a16="http://schemas.microsoft.com/office/drawing/2014/main" id="{822AC4DB-FAFD-C14C-8E13-B0E008993F6B}"/>
              </a:ext>
            </a:extLst>
          </p:cNvPr>
          <p:cNvSpPr>
            <a:spLocks noGrp="1"/>
          </p:cNvSpPr>
          <p:nvPr>
            <p:ph type="sldNum" sz="quarter" idx="4"/>
          </p:nvPr>
        </p:nvSpPr>
        <p:spPr/>
        <p:txBody>
          <a:bodyPr/>
          <a:lstStyle/>
          <a:p>
            <a:r>
              <a:rPr lang="en-US" dirty="0"/>
              <a:t>Network Layer: 5-</a:t>
            </a:r>
            <a:fld id="{C4204591-24BD-A542-B9D5-F8D8A88D2FEE}" type="slidenum">
              <a:rPr lang="en-US" smtClean="0"/>
              <a:pPr/>
              <a:t>94</a:t>
            </a:fld>
            <a:endParaRPr lang="en-US" dirty="0"/>
          </a:p>
        </p:txBody>
      </p:sp>
      <p:grpSp>
        <p:nvGrpSpPr>
          <p:cNvPr id="185" name="Group 184">
            <a:extLst>
              <a:ext uri="{FF2B5EF4-FFF2-40B4-BE49-F238E27FC236}">
                <a16:creationId xmlns:a16="http://schemas.microsoft.com/office/drawing/2014/main" id="{64833077-52B5-4841-9187-941DB1803220}"/>
              </a:ext>
            </a:extLst>
          </p:cNvPr>
          <p:cNvGrpSpPr/>
          <p:nvPr/>
        </p:nvGrpSpPr>
        <p:grpSpPr>
          <a:xfrm>
            <a:off x="1344054" y="1990663"/>
            <a:ext cx="4230478" cy="4057421"/>
            <a:chOff x="6588086" y="2144903"/>
            <a:chExt cx="4230478" cy="4057421"/>
          </a:xfrm>
        </p:grpSpPr>
        <p:sp>
          <p:nvSpPr>
            <p:cNvPr id="7" name="Freeform 2">
              <a:extLst>
                <a:ext uri="{FF2B5EF4-FFF2-40B4-BE49-F238E27FC236}">
                  <a16:creationId xmlns:a16="http://schemas.microsoft.com/office/drawing/2014/main" id="{5FA29117-CB2C-A74E-9E10-1044A77B1A26}"/>
                </a:ext>
              </a:extLst>
            </p:cNvPr>
            <p:cNvSpPr>
              <a:spLocks/>
            </p:cNvSpPr>
            <p:nvPr/>
          </p:nvSpPr>
          <p:spPr bwMode="auto">
            <a:xfrm rot="16383367">
              <a:off x="7427686" y="2947494"/>
              <a:ext cx="4057421" cy="2452239"/>
            </a:xfrm>
            <a:custGeom>
              <a:avLst/>
              <a:gdLst>
                <a:gd name="T0" fmla="*/ 6 w 1794"/>
                <a:gd name="T1" fmla="*/ 483 h 933"/>
                <a:gd name="T2" fmla="*/ 108 w 1794"/>
                <a:gd name="T3" fmla="*/ 125 h 933"/>
                <a:gd name="T4" fmla="*/ 559 w 1794"/>
                <a:gd name="T5" fmla="*/ 100 h 933"/>
                <a:gd name="T6" fmla="*/ 1128 w 1794"/>
                <a:gd name="T7" fmla="*/ 29 h 933"/>
                <a:gd name="T8" fmla="*/ 1716 w 1794"/>
                <a:gd name="T9" fmla="*/ 275 h 933"/>
                <a:gd name="T10" fmla="*/ 1596 w 1794"/>
                <a:gd name="T11" fmla="*/ 827 h 933"/>
                <a:gd name="T12" fmla="*/ 1380 w 1794"/>
                <a:gd name="T13" fmla="*/ 911 h 933"/>
                <a:gd name="T14" fmla="*/ 840 w 1794"/>
                <a:gd name="T15" fmla="*/ 929 h 933"/>
                <a:gd name="T16" fmla="*/ 414 w 1794"/>
                <a:gd name="T17" fmla="*/ 911 h 933"/>
                <a:gd name="T18" fmla="*/ 143 w 1794"/>
                <a:gd name="T19" fmla="*/ 832 h 933"/>
                <a:gd name="T20" fmla="*/ 6 w 1794"/>
                <a:gd name="T21" fmla="*/ 483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cs typeface="ＭＳ Ｐゴシック" charset="0"/>
              </a:endParaRPr>
            </a:p>
          </p:txBody>
        </p:sp>
        <p:sp>
          <p:nvSpPr>
            <p:cNvPr id="8" name="Line 252">
              <a:extLst>
                <a:ext uri="{FF2B5EF4-FFF2-40B4-BE49-F238E27FC236}">
                  <a16:creationId xmlns:a16="http://schemas.microsoft.com/office/drawing/2014/main" id="{A34271EB-0315-784C-80BC-73C898A29504}"/>
                </a:ext>
              </a:extLst>
            </p:cNvPr>
            <p:cNvSpPr>
              <a:spLocks noChangeShapeType="1"/>
            </p:cNvSpPr>
            <p:nvPr/>
          </p:nvSpPr>
          <p:spPr bwMode="auto">
            <a:xfrm flipV="1">
              <a:off x="9496090" y="3180571"/>
              <a:ext cx="338138" cy="10429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9" name="Line 254">
              <a:extLst>
                <a:ext uri="{FF2B5EF4-FFF2-40B4-BE49-F238E27FC236}">
                  <a16:creationId xmlns:a16="http://schemas.microsoft.com/office/drawing/2014/main" id="{9671EA36-3631-B34F-BBB6-EFCD42331C9D}"/>
                </a:ext>
              </a:extLst>
            </p:cNvPr>
            <p:cNvSpPr>
              <a:spLocks noChangeShapeType="1"/>
            </p:cNvSpPr>
            <p:nvPr/>
          </p:nvSpPr>
          <p:spPr bwMode="auto">
            <a:xfrm flipV="1">
              <a:off x="9726589" y="4134658"/>
              <a:ext cx="290202" cy="251486"/>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0" name="Line 272">
              <a:extLst>
                <a:ext uri="{FF2B5EF4-FFF2-40B4-BE49-F238E27FC236}">
                  <a16:creationId xmlns:a16="http://schemas.microsoft.com/office/drawing/2014/main" id="{856F4394-5D07-974B-8132-B7247126D2A6}"/>
                </a:ext>
              </a:extLst>
            </p:cNvPr>
            <p:cNvSpPr>
              <a:spLocks noChangeShapeType="1"/>
            </p:cNvSpPr>
            <p:nvPr/>
          </p:nvSpPr>
          <p:spPr bwMode="auto">
            <a:xfrm>
              <a:off x="9729453" y="4625196"/>
              <a:ext cx="373062" cy="55403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1" name="Line 272">
              <a:extLst>
                <a:ext uri="{FF2B5EF4-FFF2-40B4-BE49-F238E27FC236}">
                  <a16:creationId xmlns:a16="http://schemas.microsoft.com/office/drawing/2014/main" id="{C664C0E0-393B-C145-8BAF-3629B00A31DE}"/>
                </a:ext>
              </a:extLst>
            </p:cNvPr>
            <p:cNvSpPr>
              <a:spLocks noChangeShapeType="1"/>
            </p:cNvSpPr>
            <p:nvPr/>
          </p:nvSpPr>
          <p:spPr bwMode="auto">
            <a:xfrm>
              <a:off x="8921415" y="3675871"/>
              <a:ext cx="371475" cy="55403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2" name="Line 272">
              <a:extLst>
                <a:ext uri="{FF2B5EF4-FFF2-40B4-BE49-F238E27FC236}">
                  <a16:creationId xmlns:a16="http://schemas.microsoft.com/office/drawing/2014/main" id="{182FDAA5-6557-9844-A47B-222D95692DC6}"/>
                </a:ext>
              </a:extLst>
            </p:cNvPr>
            <p:cNvSpPr>
              <a:spLocks noChangeShapeType="1"/>
            </p:cNvSpPr>
            <p:nvPr/>
          </p:nvSpPr>
          <p:spPr bwMode="auto">
            <a:xfrm flipH="1">
              <a:off x="9135728" y="4614083"/>
              <a:ext cx="309562" cy="102393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4" name="Text Box 333">
              <a:extLst>
                <a:ext uri="{FF2B5EF4-FFF2-40B4-BE49-F238E27FC236}">
                  <a16:creationId xmlns:a16="http://schemas.microsoft.com/office/drawing/2014/main" id="{17674724-E440-5747-92B8-86C1110106EB}"/>
                </a:ext>
              </a:extLst>
            </p:cNvPr>
            <p:cNvSpPr txBox="1">
              <a:spLocks noChangeArrowheads="1"/>
            </p:cNvSpPr>
            <p:nvPr/>
          </p:nvSpPr>
          <p:spPr bwMode="auto">
            <a:xfrm>
              <a:off x="7442257" y="5831180"/>
              <a:ext cx="1497526"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400" dirty="0">
                  <a:solidFill>
                    <a:srgbClr val="000000"/>
                  </a:solidFill>
                  <a:latin typeface="Arial"/>
                  <a:ea typeface="ＭＳ Ｐゴシック" charset="0"/>
                  <a:cs typeface="Arial"/>
                </a:rPr>
                <a:t>managed device</a:t>
              </a:r>
            </a:p>
          </p:txBody>
        </p:sp>
        <p:grpSp>
          <p:nvGrpSpPr>
            <p:cNvPr id="52" name="Group 906">
              <a:extLst>
                <a:ext uri="{FF2B5EF4-FFF2-40B4-BE49-F238E27FC236}">
                  <a16:creationId xmlns:a16="http://schemas.microsoft.com/office/drawing/2014/main" id="{C38045D2-1581-8B43-8612-8AA6DF605638}"/>
                </a:ext>
              </a:extLst>
            </p:cNvPr>
            <p:cNvGrpSpPr>
              <a:grpSpLocks/>
            </p:cNvGrpSpPr>
            <p:nvPr/>
          </p:nvGrpSpPr>
          <p:grpSpPr bwMode="auto">
            <a:xfrm>
              <a:off x="9973928" y="5172883"/>
              <a:ext cx="366712" cy="579438"/>
              <a:chOff x="4140" y="429"/>
              <a:chExt cx="1425" cy="2396"/>
            </a:xfrm>
          </p:grpSpPr>
          <p:sp>
            <p:nvSpPr>
              <p:cNvPr id="53" name="Freeform 907">
                <a:extLst>
                  <a:ext uri="{FF2B5EF4-FFF2-40B4-BE49-F238E27FC236}">
                    <a16:creationId xmlns:a16="http://schemas.microsoft.com/office/drawing/2014/main" id="{9BC3A3A6-1366-274C-801E-AE1C8C4EE3A5}"/>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 name="Rectangle 908">
                <a:extLst>
                  <a:ext uri="{FF2B5EF4-FFF2-40B4-BE49-F238E27FC236}">
                    <a16:creationId xmlns:a16="http://schemas.microsoft.com/office/drawing/2014/main" id="{D8E1A8E3-D677-9448-8E04-7D9A2B385D56}"/>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55" name="Freeform 909">
                <a:extLst>
                  <a:ext uri="{FF2B5EF4-FFF2-40B4-BE49-F238E27FC236}">
                    <a16:creationId xmlns:a16="http://schemas.microsoft.com/office/drawing/2014/main" id="{F9F3EC33-B650-A64A-871B-7EC626C4292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 name="Freeform 910">
                <a:extLst>
                  <a:ext uri="{FF2B5EF4-FFF2-40B4-BE49-F238E27FC236}">
                    <a16:creationId xmlns:a16="http://schemas.microsoft.com/office/drawing/2014/main" id="{5833E139-248F-1447-88BC-C6C0C5AB7931}"/>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 name="Rectangle 911">
                <a:extLst>
                  <a:ext uri="{FF2B5EF4-FFF2-40B4-BE49-F238E27FC236}">
                    <a16:creationId xmlns:a16="http://schemas.microsoft.com/office/drawing/2014/main" id="{7D1BDDBC-3774-D647-8E10-3B1B58E01794}"/>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58" name="Group 912">
                <a:extLst>
                  <a:ext uri="{FF2B5EF4-FFF2-40B4-BE49-F238E27FC236}">
                    <a16:creationId xmlns:a16="http://schemas.microsoft.com/office/drawing/2014/main" id="{6554743B-A179-AE4D-BB1E-3D7DCB9F39CA}"/>
                  </a:ext>
                </a:extLst>
              </p:cNvPr>
              <p:cNvGrpSpPr>
                <a:grpSpLocks/>
              </p:cNvGrpSpPr>
              <p:nvPr/>
            </p:nvGrpSpPr>
            <p:grpSpPr bwMode="auto">
              <a:xfrm>
                <a:off x="4749" y="668"/>
                <a:ext cx="581" cy="145"/>
                <a:chOff x="614" y="2568"/>
                <a:chExt cx="725" cy="139"/>
              </a:xfrm>
            </p:grpSpPr>
            <p:sp>
              <p:nvSpPr>
                <p:cNvPr id="83" name="AutoShape 913">
                  <a:extLst>
                    <a:ext uri="{FF2B5EF4-FFF2-40B4-BE49-F238E27FC236}">
                      <a16:creationId xmlns:a16="http://schemas.microsoft.com/office/drawing/2014/main" id="{E2B05CB3-CFDA-9149-8BC2-65068E35444E}"/>
                    </a:ext>
                  </a:extLst>
                </p:cNvPr>
                <p:cNvSpPr>
                  <a:spLocks noChangeArrowheads="1"/>
                </p:cNvSpPr>
                <p:nvPr/>
              </p:nvSpPr>
              <p:spPr bwMode="auto">
                <a:xfrm>
                  <a:off x="616" y="2565"/>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84" name="AutoShape 914">
                  <a:extLst>
                    <a:ext uri="{FF2B5EF4-FFF2-40B4-BE49-F238E27FC236}">
                      <a16:creationId xmlns:a16="http://schemas.microsoft.com/office/drawing/2014/main" id="{E6138685-DB13-2447-AF35-F3E42603A128}"/>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59" name="Rectangle 915">
                <a:extLst>
                  <a:ext uri="{FF2B5EF4-FFF2-40B4-BE49-F238E27FC236}">
                    <a16:creationId xmlns:a16="http://schemas.microsoft.com/office/drawing/2014/main" id="{CEEE2242-D7A6-5741-BF4F-ACF85CD71531}"/>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60" name="Group 916">
                <a:extLst>
                  <a:ext uri="{FF2B5EF4-FFF2-40B4-BE49-F238E27FC236}">
                    <a16:creationId xmlns:a16="http://schemas.microsoft.com/office/drawing/2014/main" id="{8F7AA556-56D6-974F-AFA8-564489DD8A7C}"/>
                  </a:ext>
                </a:extLst>
              </p:cNvPr>
              <p:cNvGrpSpPr>
                <a:grpSpLocks/>
              </p:cNvGrpSpPr>
              <p:nvPr/>
            </p:nvGrpSpPr>
            <p:grpSpPr bwMode="auto">
              <a:xfrm>
                <a:off x="4747" y="994"/>
                <a:ext cx="581" cy="134"/>
                <a:chOff x="614" y="2568"/>
                <a:chExt cx="725" cy="139"/>
              </a:xfrm>
            </p:grpSpPr>
            <p:sp>
              <p:nvSpPr>
                <p:cNvPr id="81" name="AutoShape 917">
                  <a:extLst>
                    <a:ext uri="{FF2B5EF4-FFF2-40B4-BE49-F238E27FC236}">
                      <a16:creationId xmlns:a16="http://schemas.microsoft.com/office/drawing/2014/main" id="{39C7E5BD-83B1-4342-9DCB-79D9C7A805F4}"/>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82" name="AutoShape 918">
                  <a:extLst>
                    <a:ext uri="{FF2B5EF4-FFF2-40B4-BE49-F238E27FC236}">
                      <a16:creationId xmlns:a16="http://schemas.microsoft.com/office/drawing/2014/main" id="{CB25B728-1785-C844-A0B5-742CC688E369}"/>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61" name="Rectangle 919">
                <a:extLst>
                  <a:ext uri="{FF2B5EF4-FFF2-40B4-BE49-F238E27FC236}">
                    <a16:creationId xmlns:a16="http://schemas.microsoft.com/office/drawing/2014/main" id="{B18520A9-9A05-2B43-B67C-8C2F47EC117D}"/>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62" name="Rectangle 920">
                <a:extLst>
                  <a:ext uri="{FF2B5EF4-FFF2-40B4-BE49-F238E27FC236}">
                    <a16:creationId xmlns:a16="http://schemas.microsoft.com/office/drawing/2014/main" id="{9DA0024D-FC5B-5341-BF21-8708AD94F72B}"/>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63" name="Group 921">
                <a:extLst>
                  <a:ext uri="{FF2B5EF4-FFF2-40B4-BE49-F238E27FC236}">
                    <a16:creationId xmlns:a16="http://schemas.microsoft.com/office/drawing/2014/main" id="{981301B4-9857-5647-800D-6C50474E40C4}"/>
                  </a:ext>
                </a:extLst>
              </p:cNvPr>
              <p:cNvGrpSpPr>
                <a:grpSpLocks/>
              </p:cNvGrpSpPr>
              <p:nvPr/>
            </p:nvGrpSpPr>
            <p:grpSpPr bwMode="auto">
              <a:xfrm>
                <a:off x="4735" y="1627"/>
                <a:ext cx="582" cy="151"/>
                <a:chOff x="614" y="2568"/>
                <a:chExt cx="725" cy="139"/>
              </a:xfrm>
            </p:grpSpPr>
            <p:sp>
              <p:nvSpPr>
                <p:cNvPr id="79" name="AutoShape 922">
                  <a:extLst>
                    <a:ext uri="{FF2B5EF4-FFF2-40B4-BE49-F238E27FC236}">
                      <a16:creationId xmlns:a16="http://schemas.microsoft.com/office/drawing/2014/main" id="{1B16B91A-C8DE-8645-8DE6-578C0406C836}"/>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80" name="AutoShape 923">
                  <a:extLst>
                    <a:ext uri="{FF2B5EF4-FFF2-40B4-BE49-F238E27FC236}">
                      <a16:creationId xmlns:a16="http://schemas.microsoft.com/office/drawing/2014/main" id="{23488613-A840-664D-B47C-2D6071A2C01A}"/>
                    </a:ext>
                  </a:extLst>
                </p:cNvPr>
                <p:cNvSpPr>
                  <a:spLocks noChangeArrowheads="1"/>
                </p:cNvSpPr>
                <p:nvPr/>
              </p:nvSpPr>
              <p:spPr bwMode="auto">
                <a:xfrm>
                  <a:off x="626" y="2589"/>
                  <a:ext cx="699"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64" name="Freeform 924">
                <a:extLst>
                  <a:ext uri="{FF2B5EF4-FFF2-40B4-BE49-F238E27FC236}">
                    <a16:creationId xmlns:a16="http://schemas.microsoft.com/office/drawing/2014/main" id="{E7E1FD00-D804-9948-B110-5C7E0960878C}"/>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5" name="Group 925">
                <a:extLst>
                  <a:ext uri="{FF2B5EF4-FFF2-40B4-BE49-F238E27FC236}">
                    <a16:creationId xmlns:a16="http://schemas.microsoft.com/office/drawing/2014/main" id="{655EE6D9-115C-9B47-8236-C75726F9E488}"/>
                  </a:ext>
                </a:extLst>
              </p:cNvPr>
              <p:cNvGrpSpPr>
                <a:grpSpLocks/>
              </p:cNvGrpSpPr>
              <p:nvPr/>
            </p:nvGrpSpPr>
            <p:grpSpPr bwMode="auto">
              <a:xfrm>
                <a:off x="4739" y="1327"/>
                <a:ext cx="582" cy="139"/>
                <a:chOff x="614" y="2568"/>
                <a:chExt cx="725" cy="139"/>
              </a:xfrm>
            </p:grpSpPr>
            <p:sp>
              <p:nvSpPr>
                <p:cNvPr id="77" name="AutoShape 926">
                  <a:extLst>
                    <a:ext uri="{FF2B5EF4-FFF2-40B4-BE49-F238E27FC236}">
                      <a16:creationId xmlns:a16="http://schemas.microsoft.com/office/drawing/2014/main" id="{F4110FC0-46C6-4840-8086-3FAFE8303504}"/>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78" name="AutoShape 927">
                  <a:extLst>
                    <a:ext uri="{FF2B5EF4-FFF2-40B4-BE49-F238E27FC236}">
                      <a16:creationId xmlns:a16="http://schemas.microsoft.com/office/drawing/2014/main" id="{5DDF1D67-B821-FA43-86AD-54B67B2AFBE5}"/>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66" name="Rectangle 928">
                <a:extLst>
                  <a:ext uri="{FF2B5EF4-FFF2-40B4-BE49-F238E27FC236}">
                    <a16:creationId xmlns:a16="http://schemas.microsoft.com/office/drawing/2014/main" id="{D935AE77-81CD-7940-B6F3-30DFB9BC8CD1}"/>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67" name="Freeform 929">
                <a:extLst>
                  <a:ext uri="{FF2B5EF4-FFF2-40B4-BE49-F238E27FC236}">
                    <a16:creationId xmlns:a16="http://schemas.microsoft.com/office/drawing/2014/main" id="{5EFDFE1C-B209-B94B-9839-96286AD827A5}"/>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 name="Freeform 930">
                <a:extLst>
                  <a:ext uri="{FF2B5EF4-FFF2-40B4-BE49-F238E27FC236}">
                    <a16:creationId xmlns:a16="http://schemas.microsoft.com/office/drawing/2014/main" id="{05D8DBC6-B99D-3F4A-AD14-D170C3CC62D0}"/>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 name="Oval 931">
                <a:extLst>
                  <a:ext uri="{FF2B5EF4-FFF2-40B4-BE49-F238E27FC236}">
                    <a16:creationId xmlns:a16="http://schemas.microsoft.com/office/drawing/2014/main" id="{A7F23770-E8E6-F945-86E9-C59A2D312DB0}"/>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70" name="Freeform 932">
                <a:extLst>
                  <a:ext uri="{FF2B5EF4-FFF2-40B4-BE49-F238E27FC236}">
                    <a16:creationId xmlns:a16="http://schemas.microsoft.com/office/drawing/2014/main" id="{08613B8E-E31F-BA49-AA37-11422C5AFAAD}"/>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 name="AutoShape 933">
                <a:extLst>
                  <a:ext uri="{FF2B5EF4-FFF2-40B4-BE49-F238E27FC236}">
                    <a16:creationId xmlns:a16="http://schemas.microsoft.com/office/drawing/2014/main" id="{6431957F-95C3-694D-823D-9FCDE027304F}"/>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72" name="AutoShape 934">
                <a:extLst>
                  <a:ext uri="{FF2B5EF4-FFF2-40B4-BE49-F238E27FC236}">
                    <a16:creationId xmlns:a16="http://schemas.microsoft.com/office/drawing/2014/main" id="{5A68ADC1-E322-4243-AB23-F0640EB749AA}"/>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73" name="Oval 935">
                <a:extLst>
                  <a:ext uri="{FF2B5EF4-FFF2-40B4-BE49-F238E27FC236}">
                    <a16:creationId xmlns:a16="http://schemas.microsoft.com/office/drawing/2014/main" id="{D92D3E13-EA2E-5D47-B798-6F427E5DAB30}"/>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74" name="Oval 936">
                <a:extLst>
                  <a:ext uri="{FF2B5EF4-FFF2-40B4-BE49-F238E27FC236}">
                    <a16:creationId xmlns:a16="http://schemas.microsoft.com/office/drawing/2014/main" id="{C8DDDD04-57DD-1E48-A1B7-61BFA25A227A}"/>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FF0000"/>
                  </a:solidFill>
                  <a:effectLst/>
                  <a:uLnTx/>
                  <a:uFillTx/>
                  <a:latin typeface="Arial"/>
                  <a:ea typeface="ＭＳ Ｐゴシック" charset="0"/>
                  <a:cs typeface="Arial"/>
                </a:endParaRPr>
              </a:p>
            </p:txBody>
          </p:sp>
          <p:sp>
            <p:nvSpPr>
              <p:cNvPr id="75" name="Oval 937">
                <a:extLst>
                  <a:ext uri="{FF2B5EF4-FFF2-40B4-BE49-F238E27FC236}">
                    <a16:creationId xmlns:a16="http://schemas.microsoft.com/office/drawing/2014/main" id="{669EEDDC-38E5-2342-925E-8AB1B931FB41}"/>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76" name="Rectangle 938">
                <a:extLst>
                  <a:ext uri="{FF2B5EF4-FFF2-40B4-BE49-F238E27FC236}">
                    <a16:creationId xmlns:a16="http://schemas.microsoft.com/office/drawing/2014/main" id="{ADD771FA-489B-4D40-93D6-7D8BE908C8BF}"/>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85" name="Group 84">
              <a:extLst>
                <a:ext uri="{FF2B5EF4-FFF2-40B4-BE49-F238E27FC236}">
                  <a16:creationId xmlns:a16="http://schemas.microsoft.com/office/drawing/2014/main" id="{E1DD9798-0C95-A549-87C8-9CBB822C0044}"/>
                </a:ext>
              </a:extLst>
            </p:cNvPr>
            <p:cNvGrpSpPr/>
            <p:nvPr/>
          </p:nvGrpSpPr>
          <p:grpSpPr>
            <a:xfrm>
              <a:off x="8732734" y="5561377"/>
              <a:ext cx="683116" cy="378456"/>
              <a:chOff x="7493876" y="2774731"/>
              <a:chExt cx="1481958" cy="894622"/>
            </a:xfrm>
          </p:grpSpPr>
          <p:sp>
            <p:nvSpPr>
              <p:cNvPr id="86" name="Freeform 85">
                <a:extLst>
                  <a:ext uri="{FF2B5EF4-FFF2-40B4-BE49-F238E27FC236}">
                    <a16:creationId xmlns:a16="http://schemas.microsoft.com/office/drawing/2014/main" id="{F5A0E6F2-8AD9-5847-90F6-12F5E95F1C9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 name="Oval 86">
                <a:extLst>
                  <a:ext uri="{FF2B5EF4-FFF2-40B4-BE49-F238E27FC236}">
                    <a16:creationId xmlns:a16="http://schemas.microsoft.com/office/drawing/2014/main" id="{7800ADA0-36D7-E940-BB30-A44A45F54B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8" name="Group 87">
                <a:extLst>
                  <a:ext uri="{FF2B5EF4-FFF2-40B4-BE49-F238E27FC236}">
                    <a16:creationId xmlns:a16="http://schemas.microsoft.com/office/drawing/2014/main" id="{A1CEA278-2A39-9746-A3B3-A0F10FB3D22D}"/>
                  </a:ext>
                </a:extLst>
              </p:cNvPr>
              <p:cNvGrpSpPr/>
              <p:nvPr/>
            </p:nvGrpSpPr>
            <p:grpSpPr>
              <a:xfrm>
                <a:off x="7713663" y="2848339"/>
                <a:ext cx="1042107" cy="425543"/>
                <a:chOff x="7786941" y="2884917"/>
                <a:chExt cx="897649" cy="353919"/>
              </a:xfrm>
            </p:grpSpPr>
            <p:sp>
              <p:nvSpPr>
                <p:cNvPr id="89" name="Freeform 88">
                  <a:extLst>
                    <a:ext uri="{FF2B5EF4-FFF2-40B4-BE49-F238E27FC236}">
                      <a16:creationId xmlns:a16="http://schemas.microsoft.com/office/drawing/2014/main" id="{A1E407CB-FDAF-3D41-BC08-E33C3A16D4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0" name="Freeform 89">
                  <a:extLst>
                    <a:ext uri="{FF2B5EF4-FFF2-40B4-BE49-F238E27FC236}">
                      <a16:creationId xmlns:a16="http://schemas.microsoft.com/office/drawing/2014/main" id="{CD667D61-BB41-4949-A194-D16F30EEA3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E02AF8DD-68B8-714E-9F81-79617E45DC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Freeform 91">
                  <a:extLst>
                    <a:ext uri="{FF2B5EF4-FFF2-40B4-BE49-F238E27FC236}">
                      <a16:creationId xmlns:a16="http://schemas.microsoft.com/office/drawing/2014/main" id="{D99965FE-6A62-E04D-9D49-C4CE4D1113D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93" name="Straight Connector 92">
              <a:extLst>
                <a:ext uri="{FF2B5EF4-FFF2-40B4-BE49-F238E27FC236}">
                  <a16:creationId xmlns:a16="http://schemas.microsoft.com/office/drawing/2014/main" id="{2E97C674-51AB-CE41-A9F6-245F539FC0FB}"/>
                </a:ext>
              </a:extLst>
            </p:cNvPr>
            <p:cNvCxnSpPr>
              <a:cxnSpLocks/>
            </p:cNvCxnSpPr>
            <p:nvPr/>
          </p:nvCxnSpPr>
          <p:spPr>
            <a:xfrm>
              <a:off x="10652863" y="4065510"/>
              <a:ext cx="16570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00EFD23D-98F3-2B43-B402-42B09587B592}"/>
                </a:ext>
              </a:extLst>
            </p:cNvPr>
            <p:cNvCxnSpPr/>
            <p:nvPr/>
          </p:nvCxnSpPr>
          <p:spPr>
            <a:xfrm>
              <a:off x="9251576" y="5941812"/>
              <a:ext cx="237507" cy="2375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8" name="Group 97">
              <a:extLst>
                <a:ext uri="{FF2B5EF4-FFF2-40B4-BE49-F238E27FC236}">
                  <a16:creationId xmlns:a16="http://schemas.microsoft.com/office/drawing/2014/main" id="{A7C977A1-299C-6C44-BDE8-3C09AD01A8B6}"/>
                </a:ext>
              </a:extLst>
            </p:cNvPr>
            <p:cNvGrpSpPr/>
            <p:nvPr/>
          </p:nvGrpSpPr>
          <p:grpSpPr>
            <a:xfrm>
              <a:off x="7082865" y="5130332"/>
              <a:ext cx="1784742" cy="783771"/>
              <a:chOff x="3623562" y="5108298"/>
              <a:chExt cx="1784742" cy="783771"/>
            </a:xfrm>
          </p:grpSpPr>
          <p:sp>
            <p:nvSpPr>
              <p:cNvPr id="113" name="Freeform 112">
                <a:extLst>
                  <a:ext uri="{FF2B5EF4-FFF2-40B4-BE49-F238E27FC236}">
                    <a16:creationId xmlns:a16="http://schemas.microsoft.com/office/drawing/2014/main" id="{E51A05DD-65D7-B34D-AD8D-CF776AFB1AEB}"/>
                  </a:ext>
                </a:extLst>
              </p:cNvPr>
              <p:cNvSpPr/>
              <p:nvPr/>
            </p:nvSpPr>
            <p:spPr>
              <a:xfrm flipH="1">
                <a:off x="4018890" y="5238925"/>
                <a:ext cx="1389414" cy="653144"/>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414" h="653144">
                    <a:moveTo>
                      <a:pt x="59377" y="415637"/>
                    </a:moveTo>
                    <a:cubicBezTo>
                      <a:pt x="285008" y="332510"/>
                      <a:pt x="320635" y="320634"/>
                      <a:pt x="605641" y="0"/>
                    </a:cubicBezTo>
                    <a:lnTo>
                      <a:pt x="1389414" y="391887"/>
                    </a:lnTo>
                    <a:cubicBezTo>
                      <a:pt x="395845" y="482932"/>
                      <a:pt x="601683" y="407720"/>
                      <a:pt x="0" y="653144"/>
                    </a:cubicBezTo>
                    <a:lnTo>
                      <a:pt x="59377" y="415637"/>
                    </a:lnTo>
                    <a:close/>
                  </a:path>
                </a:pathLst>
              </a:custGeom>
              <a:gradFill>
                <a:gsLst>
                  <a:gs pos="0">
                    <a:schemeClr val="bg1">
                      <a:alpha val="56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Oval 306">
                <a:extLst>
                  <a:ext uri="{FF2B5EF4-FFF2-40B4-BE49-F238E27FC236}">
                    <a16:creationId xmlns:a16="http://schemas.microsoft.com/office/drawing/2014/main" id="{2C11C1D0-E304-A744-9474-8F08FA8B9DD1}"/>
                  </a:ext>
                </a:extLst>
              </p:cNvPr>
              <p:cNvSpPr>
                <a:spLocks noChangeArrowheads="1"/>
              </p:cNvSpPr>
              <p:nvPr/>
            </p:nvSpPr>
            <p:spPr bwMode="auto">
              <a:xfrm>
                <a:off x="3623562" y="5108298"/>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15" name="Text Box 302">
                <a:extLst>
                  <a:ext uri="{FF2B5EF4-FFF2-40B4-BE49-F238E27FC236}">
                    <a16:creationId xmlns:a16="http://schemas.microsoft.com/office/drawing/2014/main" id="{033CC2D1-C904-714D-AEB8-39E70A54DAA4}"/>
                  </a:ext>
                </a:extLst>
              </p:cNvPr>
              <p:cNvSpPr txBox="1">
                <a:spLocks noChangeArrowheads="1"/>
              </p:cNvSpPr>
              <p:nvPr/>
            </p:nvSpPr>
            <p:spPr bwMode="auto">
              <a:xfrm>
                <a:off x="3656136" y="5229255"/>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116" name="Group 115">
                <a:extLst>
                  <a:ext uri="{FF2B5EF4-FFF2-40B4-BE49-F238E27FC236}">
                    <a16:creationId xmlns:a16="http://schemas.microsoft.com/office/drawing/2014/main" id="{DEEA68B4-187F-5545-8F45-C59AF396F926}"/>
                  </a:ext>
                </a:extLst>
              </p:cNvPr>
              <p:cNvGrpSpPr/>
              <p:nvPr/>
            </p:nvGrpSpPr>
            <p:grpSpPr>
              <a:xfrm>
                <a:off x="4254952" y="5203301"/>
                <a:ext cx="533735" cy="344384"/>
                <a:chOff x="7290003" y="1864426"/>
                <a:chExt cx="533735" cy="344384"/>
              </a:xfrm>
            </p:grpSpPr>
            <p:sp>
              <p:nvSpPr>
                <p:cNvPr id="117" name="Can 116">
                  <a:extLst>
                    <a:ext uri="{FF2B5EF4-FFF2-40B4-BE49-F238E27FC236}">
                      <a16:creationId xmlns:a16="http://schemas.microsoft.com/office/drawing/2014/main" id="{16B1EAAC-4363-604F-8A20-51D1F8EE2269}"/>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 Box 305">
                  <a:extLst>
                    <a:ext uri="{FF2B5EF4-FFF2-40B4-BE49-F238E27FC236}">
                      <a16:creationId xmlns:a16="http://schemas.microsoft.com/office/drawing/2014/main" id="{4972F5B9-5A2C-5842-AAB9-4F1920AFC667}"/>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131" name="Group 130">
              <a:extLst>
                <a:ext uri="{FF2B5EF4-FFF2-40B4-BE49-F238E27FC236}">
                  <a16:creationId xmlns:a16="http://schemas.microsoft.com/office/drawing/2014/main" id="{A47275B4-99B3-614B-8CC9-BD9585428ABB}"/>
                </a:ext>
              </a:extLst>
            </p:cNvPr>
            <p:cNvGrpSpPr/>
            <p:nvPr/>
          </p:nvGrpSpPr>
          <p:grpSpPr>
            <a:xfrm>
              <a:off x="9109072" y="4201055"/>
              <a:ext cx="736270" cy="422596"/>
              <a:chOff x="3668110" y="2448910"/>
              <a:chExt cx="3794234" cy="2165130"/>
            </a:xfrm>
          </p:grpSpPr>
          <p:sp>
            <p:nvSpPr>
              <p:cNvPr id="132" name="Rectangle 131">
                <a:extLst>
                  <a:ext uri="{FF2B5EF4-FFF2-40B4-BE49-F238E27FC236}">
                    <a16:creationId xmlns:a16="http://schemas.microsoft.com/office/drawing/2014/main" id="{A6BDFBD9-E0E0-BD46-8D20-2F1694AD620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1ED73D33-D6DD-AC48-AF11-D42CBAC27A3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4" name="Group 133">
                <a:extLst>
                  <a:ext uri="{FF2B5EF4-FFF2-40B4-BE49-F238E27FC236}">
                    <a16:creationId xmlns:a16="http://schemas.microsoft.com/office/drawing/2014/main" id="{614BCF10-D37E-C946-B9A1-12C9ADFB6684}"/>
                  </a:ext>
                </a:extLst>
              </p:cNvPr>
              <p:cNvGrpSpPr/>
              <p:nvPr/>
            </p:nvGrpSpPr>
            <p:grpSpPr>
              <a:xfrm>
                <a:off x="3941378" y="2603243"/>
                <a:ext cx="3202061" cy="1066110"/>
                <a:chOff x="7939341" y="3037317"/>
                <a:chExt cx="897649" cy="353919"/>
              </a:xfrm>
            </p:grpSpPr>
            <p:sp>
              <p:nvSpPr>
                <p:cNvPr id="135" name="Freeform 134">
                  <a:extLst>
                    <a:ext uri="{FF2B5EF4-FFF2-40B4-BE49-F238E27FC236}">
                      <a16:creationId xmlns:a16="http://schemas.microsoft.com/office/drawing/2014/main" id="{AD2102FD-9EB8-4C46-BFE8-37886A16630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8642742E-844C-4A4A-9191-5FB04A20FB5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AEF299AB-9AA9-E447-82E4-3B866D3647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3B9B17CF-7342-604C-ADED-F6698296837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40" name="Freeform 139">
              <a:extLst>
                <a:ext uri="{FF2B5EF4-FFF2-40B4-BE49-F238E27FC236}">
                  <a16:creationId xmlns:a16="http://schemas.microsoft.com/office/drawing/2014/main" id="{FC80E60E-8BE9-2246-B9F0-26A363070E80}"/>
                </a:ext>
              </a:extLst>
            </p:cNvPr>
            <p:cNvSpPr/>
            <p:nvPr/>
          </p:nvSpPr>
          <p:spPr>
            <a:xfrm flipH="1">
              <a:off x="6990267" y="2857446"/>
              <a:ext cx="1644149" cy="664161"/>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869" h="664161">
                  <a:moveTo>
                    <a:pt x="81411" y="228350"/>
                  </a:moveTo>
                  <a:cubicBezTo>
                    <a:pt x="307042" y="145223"/>
                    <a:pt x="255473" y="210465"/>
                    <a:pt x="419294" y="0"/>
                  </a:cubicBezTo>
                  <a:cubicBezTo>
                    <a:pt x="706258" y="244471"/>
                    <a:pt x="774088" y="202501"/>
                    <a:pt x="1503869" y="105448"/>
                  </a:cubicBezTo>
                  <a:cubicBezTo>
                    <a:pt x="712253" y="306662"/>
                    <a:pt x="601683" y="418737"/>
                    <a:pt x="0" y="664161"/>
                  </a:cubicBezTo>
                  <a:lnTo>
                    <a:pt x="81411" y="228350"/>
                  </a:lnTo>
                  <a:close/>
                </a:path>
              </a:pathLst>
            </a:custGeom>
            <a:gradFill>
              <a:gsLst>
                <a:gs pos="0">
                  <a:schemeClr val="bg1">
                    <a:alpha val="56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Oval 280">
              <a:extLst>
                <a:ext uri="{FF2B5EF4-FFF2-40B4-BE49-F238E27FC236}">
                  <a16:creationId xmlns:a16="http://schemas.microsoft.com/office/drawing/2014/main" id="{B58377D7-0FB3-AB44-9585-DACE157EBC93}"/>
                </a:ext>
              </a:extLst>
            </p:cNvPr>
            <p:cNvSpPr>
              <a:spLocks noChangeArrowheads="1"/>
            </p:cNvSpPr>
            <p:nvPr/>
          </p:nvSpPr>
          <p:spPr bwMode="auto">
            <a:xfrm>
              <a:off x="6588086" y="2335576"/>
              <a:ext cx="1853311" cy="684610"/>
            </a:xfrm>
            <a:prstGeom prst="ellipse">
              <a:avLst/>
            </a:prstGeom>
            <a:solidFill>
              <a:schemeClr val="bg1">
                <a:lumMod val="95000"/>
              </a:schemeClr>
            </a:solidFill>
            <a:ln w="19050">
              <a:solidFill>
                <a:schemeClr val="tx1">
                  <a:lumMod val="65000"/>
                  <a:lumOff val="35000"/>
                </a:schemeClr>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42" name="Text Box 276">
              <a:extLst>
                <a:ext uri="{FF2B5EF4-FFF2-40B4-BE49-F238E27FC236}">
                  <a16:creationId xmlns:a16="http://schemas.microsoft.com/office/drawing/2014/main" id="{17AFC3D1-04B4-5A45-BCAA-B0426DBE5D54}"/>
                </a:ext>
              </a:extLst>
            </p:cNvPr>
            <p:cNvSpPr txBox="1">
              <a:spLocks noChangeArrowheads="1"/>
            </p:cNvSpPr>
            <p:nvPr/>
          </p:nvSpPr>
          <p:spPr bwMode="auto">
            <a:xfrm>
              <a:off x="6610120" y="2378207"/>
              <a:ext cx="1795750" cy="56528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managing</a:t>
              </a:r>
            </a:p>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server/controller</a:t>
              </a:r>
            </a:p>
          </p:txBody>
        </p:sp>
        <p:grpSp>
          <p:nvGrpSpPr>
            <p:cNvPr id="143" name="Group 142">
              <a:extLst>
                <a:ext uri="{FF2B5EF4-FFF2-40B4-BE49-F238E27FC236}">
                  <a16:creationId xmlns:a16="http://schemas.microsoft.com/office/drawing/2014/main" id="{F07EC245-2D2E-524A-9338-F2014B4A33AC}"/>
                </a:ext>
              </a:extLst>
            </p:cNvPr>
            <p:cNvGrpSpPr/>
            <p:nvPr/>
          </p:nvGrpSpPr>
          <p:grpSpPr>
            <a:xfrm>
              <a:off x="7972177" y="2226911"/>
              <a:ext cx="897159" cy="395103"/>
              <a:chOff x="7338951" y="1864426"/>
              <a:chExt cx="427511" cy="344384"/>
            </a:xfrm>
          </p:grpSpPr>
          <p:sp>
            <p:nvSpPr>
              <p:cNvPr id="144" name="Can 143">
                <a:extLst>
                  <a:ext uri="{FF2B5EF4-FFF2-40B4-BE49-F238E27FC236}">
                    <a16:creationId xmlns:a16="http://schemas.microsoft.com/office/drawing/2014/main" id="{07CA7064-144E-5D42-9D43-1ED456269C8E}"/>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 Box 305">
                <a:extLst>
                  <a:ext uri="{FF2B5EF4-FFF2-40B4-BE49-F238E27FC236}">
                    <a16:creationId xmlns:a16="http://schemas.microsoft.com/office/drawing/2014/main" id="{981B5001-7D42-9B44-9184-C6BEB0072082}"/>
                  </a:ext>
                </a:extLst>
              </p:cNvPr>
              <p:cNvSpPr txBox="1">
                <a:spLocks noChangeArrowheads="1"/>
              </p:cNvSpPr>
              <p:nvPr/>
            </p:nvSpPr>
            <p:spPr bwMode="auto">
              <a:xfrm>
                <a:off x="7404793" y="1927928"/>
                <a:ext cx="281197" cy="26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nvGrpSpPr>
            <p:cNvPr id="146" name="Group 145">
              <a:extLst>
                <a:ext uri="{FF2B5EF4-FFF2-40B4-BE49-F238E27FC236}">
                  <a16:creationId xmlns:a16="http://schemas.microsoft.com/office/drawing/2014/main" id="{1CDC5FDE-1AE2-D342-9D4E-42E29839C2E3}"/>
                </a:ext>
              </a:extLst>
            </p:cNvPr>
            <p:cNvGrpSpPr/>
            <p:nvPr/>
          </p:nvGrpSpPr>
          <p:grpSpPr>
            <a:xfrm>
              <a:off x="9957872" y="3853309"/>
              <a:ext cx="683116" cy="378456"/>
              <a:chOff x="7493876" y="2774731"/>
              <a:chExt cx="1481958" cy="894622"/>
            </a:xfrm>
          </p:grpSpPr>
          <p:sp>
            <p:nvSpPr>
              <p:cNvPr id="147" name="Freeform 146">
                <a:extLst>
                  <a:ext uri="{FF2B5EF4-FFF2-40B4-BE49-F238E27FC236}">
                    <a16:creationId xmlns:a16="http://schemas.microsoft.com/office/drawing/2014/main" id="{9AABD5FD-2DEC-234A-9B0E-69F2A778EB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8" name="Oval 147">
                <a:extLst>
                  <a:ext uri="{FF2B5EF4-FFF2-40B4-BE49-F238E27FC236}">
                    <a16:creationId xmlns:a16="http://schemas.microsoft.com/office/drawing/2014/main" id="{AA4F8807-A5FE-8B4D-A49A-5411C381A7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9" name="Group 148">
                <a:extLst>
                  <a:ext uri="{FF2B5EF4-FFF2-40B4-BE49-F238E27FC236}">
                    <a16:creationId xmlns:a16="http://schemas.microsoft.com/office/drawing/2014/main" id="{838750EE-25BC-FD4E-B140-2B2701A1E599}"/>
                  </a:ext>
                </a:extLst>
              </p:cNvPr>
              <p:cNvGrpSpPr/>
              <p:nvPr/>
            </p:nvGrpSpPr>
            <p:grpSpPr>
              <a:xfrm>
                <a:off x="7713663" y="2848339"/>
                <a:ext cx="1042107" cy="425543"/>
                <a:chOff x="7786941" y="2884917"/>
                <a:chExt cx="897649" cy="353919"/>
              </a:xfrm>
            </p:grpSpPr>
            <p:sp>
              <p:nvSpPr>
                <p:cNvPr id="150" name="Freeform 149">
                  <a:extLst>
                    <a:ext uri="{FF2B5EF4-FFF2-40B4-BE49-F238E27FC236}">
                      <a16:creationId xmlns:a16="http://schemas.microsoft.com/office/drawing/2014/main" id="{941A678F-8CF8-3841-9F75-8297E8F9E4F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2AC9F9DD-DD98-C245-8971-E956DBC8AA6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1CB7DE4C-6976-9644-BF51-FD206A511E2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F565AFC9-E5E0-854F-8DD9-D262364E36B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4" name="Group 44">
              <a:extLst>
                <a:ext uri="{FF2B5EF4-FFF2-40B4-BE49-F238E27FC236}">
                  <a16:creationId xmlns:a16="http://schemas.microsoft.com/office/drawing/2014/main" id="{26D6B096-8AA0-9248-8655-651856DDFEBD}"/>
                </a:ext>
              </a:extLst>
            </p:cNvPr>
            <p:cNvGrpSpPr>
              <a:grpSpLocks/>
            </p:cNvGrpSpPr>
            <p:nvPr/>
          </p:nvGrpSpPr>
          <p:grpSpPr bwMode="auto">
            <a:xfrm>
              <a:off x="9438940" y="2593196"/>
              <a:ext cx="903288" cy="727075"/>
              <a:chOff x="-44" y="1473"/>
              <a:chExt cx="981" cy="1105"/>
            </a:xfrm>
          </p:grpSpPr>
          <p:pic>
            <p:nvPicPr>
              <p:cNvPr id="155" name="Picture 45" descr="desktop_computer_stylized_medium">
                <a:extLst>
                  <a:ext uri="{FF2B5EF4-FFF2-40B4-BE49-F238E27FC236}">
                    <a16:creationId xmlns:a16="http://schemas.microsoft.com/office/drawing/2014/main" id="{E42917D3-51DE-CC44-B777-801DB82C3A0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6" name="Freeform 46">
                <a:extLst>
                  <a:ext uri="{FF2B5EF4-FFF2-40B4-BE49-F238E27FC236}">
                    <a16:creationId xmlns:a16="http://schemas.microsoft.com/office/drawing/2014/main" id="{B811A35D-B1E6-1D4E-96D6-512772E789E1}"/>
                  </a:ext>
                </a:extLst>
              </p:cNvPr>
              <p:cNvSpPr>
                <a:spLocks/>
              </p:cNvSpPr>
              <p:nvPr/>
            </p:nvSpPr>
            <p:spPr bwMode="auto">
              <a:xfrm flipH="1">
                <a:off x="374" y="1579"/>
                <a:ext cx="477" cy="506"/>
              </a:xfrm>
              <a:custGeom>
                <a:avLst/>
                <a:gdLst>
                  <a:gd name="T0" fmla="*/ 0 w 356"/>
                  <a:gd name="T1" fmla="*/ 0 h 368"/>
                  <a:gd name="T2" fmla="*/ 1296 w 356"/>
                  <a:gd name="T3" fmla="*/ 69 h 368"/>
                  <a:gd name="T4" fmla="*/ 1537 w 356"/>
                  <a:gd name="T5" fmla="*/ 1447 h 368"/>
                  <a:gd name="T6" fmla="*/ 339 w 356"/>
                  <a:gd name="T7" fmla="*/ 1810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9" name="Group 906">
              <a:extLst>
                <a:ext uri="{FF2B5EF4-FFF2-40B4-BE49-F238E27FC236}">
                  <a16:creationId xmlns:a16="http://schemas.microsoft.com/office/drawing/2014/main" id="{BCCC75C2-A082-3E4D-9311-1CF4F48A089C}"/>
                </a:ext>
              </a:extLst>
            </p:cNvPr>
            <p:cNvGrpSpPr>
              <a:grpSpLocks/>
            </p:cNvGrpSpPr>
            <p:nvPr/>
          </p:nvGrpSpPr>
          <p:grpSpPr bwMode="auto">
            <a:xfrm>
              <a:off x="8550931" y="2782976"/>
              <a:ext cx="469569" cy="865434"/>
              <a:chOff x="4140" y="429"/>
              <a:chExt cx="1425" cy="2396"/>
            </a:xfrm>
          </p:grpSpPr>
          <p:sp>
            <p:nvSpPr>
              <p:cNvPr id="20" name="Freeform 907">
                <a:extLst>
                  <a:ext uri="{FF2B5EF4-FFF2-40B4-BE49-F238E27FC236}">
                    <a16:creationId xmlns:a16="http://schemas.microsoft.com/office/drawing/2014/main" id="{04BB147E-840C-DE46-9146-79261E98E74B}"/>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 name="Rectangle 908">
                <a:extLst>
                  <a:ext uri="{FF2B5EF4-FFF2-40B4-BE49-F238E27FC236}">
                    <a16:creationId xmlns:a16="http://schemas.microsoft.com/office/drawing/2014/main" id="{74A6372E-9918-184E-8CF6-F4EC47329641}"/>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2" name="Freeform 909">
                <a:extLst>
                  <a:ext uri="{FF2B5EF4-FFF2-40B4-BE49-F238E27FC236}">
                    <a16:creationId xmlns:a16="http://schemas.microsoft.com/office/drawing/2014/main" id="{9C9F01CD-3B40-3F49-8A91-CCC809C44F50}"/>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 name="Freeform 910">
                <a:extLst>
                  <a:ext uri="{FF2B5EF4-FFF2-40B4-BE49-F238E27FC236}">
                    <a16:creationId xmlns:a16="http://schemas.microsoft.com/office/drawing/2014/main" id="{9BD2822F-415E-8D4A-9607-FEB8BEEEDD77}"/>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 name="Rectangle 911">
                <a:extLst>
                  <a:ext uri="{FF2B5EF4-FFF2-40B4-BE49-F238E27FC236}">
                    <a16:creationId xmlns:a16="http://schemas.microsoft.com/office/drawing/2014/main" id="{C7399E77-78C7-C24F-95F8-F18F527437CB}"/>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5" name="Group 912">
                <a:extLst>
                  <a:ext uri="{FF2B5EF4-FFF2-40B4-BE49-F238E27FC236}">
                    <a16:creationId xmlns:a16="http://schemas.microsoft.com/office/drawing/2014/main" id="{D2DCD716-A28D-D640-9D1E-99DF14AA2CBE}"/>
                  </a:ext>
                </a:extLst>
              </p:cNvPr>
              <p:cNvGrpSpPr>
                <a:grpSpLocks/>
              </p:cNvGrpSpPr>
              <p:nvPr/>
            </p:nvGrpSpPr>
            <p:grpSpPr bwMode="auto">
              <a:xfrm>
                <a:off x="4749" y="668"/>
                <a:ext cx="581" cy="145"/>
                <a:chOff x="614" y="2568"/>
                <a:chExt cx="725" cy="139"/>
              </a:xfrm>
            </p:grpSpPr>
            <p:sp>
              <p:nvSpPr>
                <p:cNvPr id="50" name="AutoShape 913">
                  <a:extLst>
                    <a:ext uri="{FF2B5EF4-FFF2-40B4-BE49-F238E27FC236}">
                      <a16:creationId xmlns:a16="http://schemas.microsoft.com/office/drawing/2014/main" id="{EF207317-C1AD-2E40-B4E4-A1D6255B19B4}"/>
                    </a:ext>
                  </a:extLst>
                </p:cNvPr>
                <p:cNvSpPr>
                  <a:spLocks noChangeArrowheads="1"/>
                </p:cNvSpPr>
                <p:nvPr/>
              </p:nvSpPr>
              <p:spPr bwMode="auto">
                <a:xfrm>
                  <a:off x="616" y="2565"/>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51" name="AutoShape 914">
                  <a:extLst>
                    <a:ext uri="{FF2B5EF4-FFF2-40B4-BE49-F238E27FC236}">
                      <a16:creationId xmlns:a16="http://schemas.microsoft.com/office/drawing/2014/main" id="{16CE442E-E20A-334C-A403-BC64BF99A8FB}"/>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6" name="Rectangle 915">
                <a:extLst>
                  <a:ext uri="{FF2B5EF4-FFF2-40B4-BE49-F238E27FC236}">
                    <a16:creationId xmlns:a16="http://schemas.microsoft.com/office/drawing/2014/main" id="{28FA3441-BC8E-2842-A407-0210A8F0B5CA}"/>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7" name="Group 916">
                <a:extLst>
                  <a:ext uri="{FF2B5EF4-FFF2-40B4-BE49-F238E27FC236}">
                    <a16:creationId xmlns:a16="http://schemas.microsoft.com/office/drawing/2014/main" id="{110699F4-051B-1D4D-9149-18E647044BEC}"/>
                  </a:ext>
                </a:extLst>
              </p:cNvPr>
              <p:cNvGrpSpPr>
                <a:grpSpLocks/>
              </p:cNvGrpSpPr>
              <p:nvPr/>
            </p:nvGrpSpPr>
            <p:grpSpPr bwMode="auto">
              <a:xfrm>
                <a:off x="4747" y="994"/>
                <a:ext cx="581" cy="134"/>
                <a:chOff x="614" y="2568"/>
                <a:chExt cx="725" cy="139"/>
              </a:xfrm>
            </p:grpSpPr>
            <p:sp>
              <p:nvSpPr>
                <p:cNvPr id="48" name="AutoShape 917">
                  <a:extLst>
                    <a:ext uri="{FF2B5EF4-FFF2-40B4-BE49-F238E27FC236}">
                      <a16:creationId xmlns:a16="http://schemas.microsoft.com/office/drawing/2014/main" id="{1CC13F05-0DA9-5148-AF28-10B10243D7B6}"/>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49" name="AutoShape 918">
                  <a:extLst>
                    <a:ext uri="{FF2B5EF4-FFF2-40B4-BE49-F238E27FC236}">
                      <a16:creationId xmlns:a16="http://schemas.microsoft.com/office/drawing/2014/main" id="{1628A625-4279-E24A-BA70-86B665ABC4DB}"/>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8" name="Rectangle 919">
                <a:extLst>
                  <a:ext uri="{FF2B5EF4-FFF2-40B4-BE49-F238E27FC236}">
                    <a16:creationId xmlns:a16="http://schemas.microsoft.com/office/drawing/2014/main" id="{6542E8F3-01BD-154D-9277-BC1C94320D19}"/>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9" name="Rectangle 920">
                <a:extLst>
                  <a:ext uri="{FF2B5EF4-FFF2-40B4-BE49-F238E27FC236}">
                    <a16:creationId xmlns:a16="http://schemas.microsoft.com/office/drawing/2014/main" id="{CE8C5428-4D14-D043-8D86-0B0EDD6CDEA4}"/>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30" name="Group 921">
                <a:extLst>
                  <a:ext uri="{FF2B5EF4-FFF2-40B4-BE49-F238E27FC236}">
                    <a16:creationId xmlns:a16="http://schemas.microsoft.com/office/drawing/2014/main" id="{BEC9288B-B387-F342-B135-640E94C6B8D8}"/>
                  </a:ext>
                </a:extLst>
              </p:cNvPr>
              <p:cNvGrpSpPr>
                <a:grpSpLocks/>
              </p:cNvGrpSpPr>
              <p:nvPr/>
            </p:nvGrpSpPr>
            <p:grpSpPr bwMode="auto">
              <a:xfrm>
                <a:off x="4735" y="1627"/>
                <a:ext cx="582" cy="151"/>
                <a:chOff x="614" y="2568"/>
                <a:chExt cx="725" cy="139"/>
              </a:xfrm>
            </p:grpSpPr>
            <p:sp>
              <p:nvSpPr>
                <p:cNvPr id="46" name="AutoShape 922">
                  <a:extLst>
                    <a:ext uri="{FF2B5EF4-FFF2-40B4-BE49-F238E27FC236}">
                      <a16:creationId xmlns:a16="http://schemas.microsoft.com/office/drawing/2014/main" id="{1CFF9524-938B-2C4C-A921-0A00DBF9AAEB}"/>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47" name="AutoShape 923">
                  <a:extLst>
                    <a:ext uri="{FF2B5EF4-FFF2-40B4-BE49-F238E27FC236}">
                      <a16:creationId xmlns:a16="http://schemas.microsoft.com/office/drawing/2014/main" id="{FA2AACFC-5386-2F43-986B-CACE4CD60B3F}"/>
                    </a:ext>
                  </a:extLst>
                </p:cNvPr>
                <p:cNvSpPr>
                  <a:spLocks noChangeArrowheads="1"/>
                </p:cNvSpPr>
                <p:nvPr/>
              </p:nvSpPr>
              <p:spPr bwMode="auto">
                <a:xfrm>
                  <a:off x="626" y="2589"/>
                  <a:ext cx="699"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31" name="Freeform 924">
                <a:extLst>
                  <a:ext uri="{FF2B5EF4-FFF2-40B4-BE49-F238E27FC236}">
                    <a16:creationId xmlns:a16="http://schemas.microsoft.com/office/drawing/2014/main" id="{B34F65FC-5DD9-1844-8679-1D90B0BB7FC4}"/>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2" name="Group 925">
                <a:extLst>
                  <a:ext uri="{FF2B5EF4-FFF2-40B4-BE49-F238E27FC236}">
                    <a16:creationId xmlns:a16="http://schemas.microsoft.com/office/drawing/2014/main" id="{BD9D600E-A9D1-5744-BDBA-379F39379B6E}"/>
                  </a:ext>
                </a:extLst>
              </p:cNvPr>
              <p:cNvGrpSpPr>
                <a:grpSpLocks/>
              </p:cNvGrpSpPr>
              <p:nvPr/>
            </p:nvGrpSpPr>
            <p:grpSpPr bwMode="auto">
              <a:xfrm>
                <a:off x="4739" y="1327"/>
                <a:ext cx="582" cy="139"/>
                <a:chOff x="614" y="2568"/>
                <a:chExt cx="725" cy="139"/>
              </a:xfrm>
            </p:grpSpPr>
            <p:sp>
              <p:nvSpPr>
                <p:cNvPr id="44" name="AutoShape 926">
                  <a:extLst>
                    <a:ext uri="{FF2B5EF4-FFF2-40B4-BE49-F238E27FC236}">
                      <a16:creationId xmlns:a16="http://schemas.microsoft.com/office/drawing/2014/main" id="{44F26692-4F64-1746-B6E1-067E00649708}"/>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45" name="AutoShape 927">
                  <a:extLst>
                    <a:ext uri="{FF2B5EF4-FFF2-40B4-BE49-F238E27FC236}">
                      <a16:creationId xmlns:a16="http://schemas.microsoft.com/office/drawing/2014/main" id="{FB1CA480-91FF-B945-A76E-7B5FCE31C97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33" name="Rectangle 928">
                <a:extLst>
                  <a:ext uri="{FF2B5EF4-FFF2-40B4-BE49-F238E27FC236}">
                    <a16:creationId xmlns:a16="http://schemas.microsoft.com/office/drawing/2014/main" id="{5A3A9276-C345-464B-8351-32242D3C3413}"/>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4" name="Freeform 929">
                <a:extLst>
                  <a:ext uri="{FF2B5EF4-FFF2-40B4-BE49-F238E27FC236}">
                    <a16:creationId xmlns:a16="http://schemas.microsoft.com/office/drawing/2014/main" id="{9BCB6E33-58EC-ED41-8D8D-BCA1695BD802}"/>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 name="Freeform 930">
                <a:extLst>
                  <a:ext uri="{FF2B5EF4-FFF2-40B4-BE49-F238E27FC236}">
                    <a16:creationId xmlns:a16="http://schemas.microsoft.com/office/drawing/2014/main" id="{0C100D49-AAF6-CA47-A90C-76E6325A7F08}"/>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 name="Oval 931">
                <a:extLst>
                  <a:ext uri="{FF2B5EF4-FFF2-40B4-BE49-F238E27FC236}">
                    <a16:creationId xmlns:a16="http://schemas.microsoft.com/office/drawing/2014/main" id="{B2BB61D8-C877-0249-BFD6-ED66C968A679}"/>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7" name="Freeform 932">
                <a:extLst>
                  <a:ext uri="{FF2B5EF4-FFF2-40B4-BE49-F238E27FC236}">
                    <a16:creationId xmlns:a16="http://schemas.microsoft.com/office/drawing/2014/main" id="{D176C451-0F25-964A-B592-6A7E06B0B79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 name="AutoShape 933">
                <a:extLst>
                  <a:ext uri="{FF2B5EF4-FFF2-40B4-BE49-F238E27FC236}">
                    <a16:creationId xmlns:a16="http://schemas.microsoft.com/office/drawing/2014/main" id="{6735CA28-8EA2-8948-8D2A-3552A445151A}"/>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9" name="AutoShape 934">
                <a:extLst>
                  <a:ext uri="{FF2B5EF4-FFF2-40B4-BE49-F238E27FC236}">
                    <a16:creationId xmlns:a16="http://schemas.microsoft.com/office/drawing/2014/main" id="{80FF7387-0440-6E4B-9CC7-4E494D958A3B}"/>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40" name="Oval 935">
                <a:extLst>
                  <a:ext uri="{FF2B5EF4-FFF2-40B4-BE49-F238E27FC236}">
                    <a16:creationId xmlns:a16="http://schemas.microsoft.com/office/drawing/2014/main" id="{3CDCC8EF-D2ED-5D4D-B0E8-48CDACC2B45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41" name="Oval 936">
                <a:extLst>
                  <a:ext uri="{FF2B5EF4-FFF2-40B4-BE49-F238E27FC236}">
                    <a16:creationId xmlns:a16="http://schemas.microsoft.com/office/drawing/2014/main" id="{4AE67529-6877-CD43-9077-676EEEB68349}"/>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FF0000"/>
                  </a:solidFill>
                  <a:effectLst/>
                  <a:uLnTx/>
                  <a:uFillTx/>
                  <a:latin typeface="Arial"/>
                  <a:ea typeface="ＭＳ Ｐゴシック" charset="0"/>
                  <a:cs typeface="Arial"/>
                </a:endParaRPr>
              </a:p>
            </p:txBody>
          </p:sp>
          <p:sp>
            <p:nvSpPr>
              <p:cNvPr id="42" name="Oval 937">
                <a:extLst>
                  <a:ext uri="{FF2B5EF4-FFF2-40B4-BE49-F238E27FC236}">
                    <a16:creationId xmlns:a16="http://schemas.microsoft.com/office/drawing/2014/main" id="{0171C3BC-99B4-9348-935E-D1B462D1A12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43" name="Rectangle 938">
                <a:extLst>
                  <a:ext uri="{FF2B5EF4-FFF2-40B4-BE49-F238E27FC236}">
                    <a16:creationId xmlns:a16="http://schemas.microsoft.com/office/drawing/2014/main" id="{23C8DD6D-73DE-AB44-8285-3B208D6579E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grpSp>
        <p:nvGrpSpPr>
          <p:cNvPr id="3" name="Group 2">
            <a:extLst>
              <a:ext uri="{FF2B5EF4-FFF2-40B4-BE49-F238E27FC236}">
                <a16:creationId xmlns:a16="http://schemas.microsoft.com/office/drawing/2014/main" id="{A792DD89-5BC8-8A4D-91E3-FA73E28C5182}"/>
              </a:ext>
            </a:extLst>
          </p:cNvPr>
          <p:cNvGrpSpPr/>
          <p:nvPr/>
        </p:nvGrpSpPr>
        <p:grpSpPr>
          <a:xfrm>
            <a:off x="1075288" y="2941500"/>
            <a:ext cx="1106491" cy="2052752"/>
            <a:chOff x="1075288" y="2941500"/>
            <a:chExt cx="1106491" cy="2052752"/>
          </a:xfrm>
        </p:grpSpPr>
        <p:sp>
          <p:nvSpPr>
            <p:cNvPr id="177" name="Freeform 75">
              <a:extLst>
                <a:ext uri="{FF2B5EF4-FFF2-40B4-BE49-F238E27FC236}">
                  <a16:creationId xmlns:a16="http://schemas.microsoft.com/office/drawing/2014/main" id="{4B5E0ED2-DE39-2847-9900-F97BBFD83B1A}"/>
                </a:ext>
              </a:extLst>
            </p:cNvPr>
            <p:cNvSpPr>
              <a:spLocks/>
            </p:cNvSpPr>
            <p:nvPr/>
          </p:nvSpPr>
          <p:spPr bwMode="auto">
            <a:xfrm flipH="1">
              <a:off x="1999310" y="2941500"/>
              <a:ext cx="45719" cy="2052752"/>
            </a:xfrm>
            <a:custGeom>
              <a:avLst/>
              <a:gdLst>
                <a:gd name="T0" fmla="*/ 0 w 1"/>
                <a:gd name="T1" fmla="*/ 0 h 1044"/>
                <a:gd name="T2" fmla="*/ 0 w 1"/>
                <a:gd name="T3" fmla="*/ 1044 h 1044"/>
              </a:gdLst>
              <a:ahLst/>
              <a:cxnLst>
                <a:cxn ang="0">
                  <a:pos x="T0" y="T1"/>
                </a:cxn>
                <a:cxn ang="0">
                  <a:pos x="T2" y="T3"/>
                </a:cxn>
              </a:cxnLst>
              <a:rect l="0" t="0" r="r" b="b"/>
              <a:pathLst>
                <a:path w="1" h="1044">
                  <a:moveTo>
                    <a:pt x="0" y="0"/>
                  </a:moveTo>
                  <a:lnTo>
                    <a:pt x="0" y="1044"/>
                  </a:lnTo>
                </a:path>
              </a:pathLst>
            </a:custGeom>
            <a:noFill/>
            <a:ln w="38100">
              <a:solidFill>
                <a:srgbClr val="C00000"/>
              </a:solidFill>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nvGrpSpPr>
            <p:cNvPr id="178" name="Group 148">
              <a:extLst>
                <a:ext uri="{FF2B5EF4-FFF2-40B4-BE49-F238E27FC236}">
                  <a16:creationId xmlns:a16="http://schemas.microsoft.com/office/drawing/2014/main" id="{628023D0-54E7-B645-B3F8-268FF4B255C6}"/>
                </a:ext>
              </a:extLst>
            </p:cNvPr>
            <p:cNvGrpSpPr>
              <a:grpSpLocks/>
            </p:cNvGrpSpPr>
            <p:nvPr/>
          </p:nvGrpSpPr>
          <p:grpSpPr bwMode="auto">
            <a:xfrm>
              <a:off x="1075288" y="3208525"/>
              <a:ext cx="1106491" cy="369888"/>
              <a:chOff x="3754" y="460"/>
              <a:chExt cx="697" cy="233"/>
            </a:xfrm>
          </p:grpSpPr>
          <p:sp>
            <p:nvSpPr>
              <p:cNvPr id="179" name="Rectangle 87">
                <a:extLst>
                  <a:ext uri="{FF2B5EF4-FFF2-40B4-BE49-F238E27FC236}">
                    <a16:creationId xmlns:a16="http://schemas.microsoft.com/office/drawing/2014/main" id="{74BC3EE0-0D11-6044-9DE1-512202A85F43}"/>
                  </a:ext>
                </a:extLst>
              </p:cNvPr>
              <p:cNvSpPr>
                <a:spLocks noChangeArrowheads="1"/>
              </p:cNvSpPr>
              <p:nvPr/>
            </p:nvSpPr>
            <p:spPr bwMode="auto">
              <a:xfrm>
                <a:off x="3754" y="472"/>
                <a:ext cx="675" cy="211"/>
              </a:xfrm>
              <a:prstGeom prst="rect">
                <a:avLst/>
              </a:prstGeom>
              <a:solidFill>
                <a:srgbClr val="FFFFFF"/>
              </a:solidFill>
              <a:ln w="19050">
                <a:solidFill>
                  <a:schemeClr val="tx1">
                    <a:lumMod val="65000"/>
                    <a:lumOff val="35000"/>
                  </a:schemeClr>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180" name="Text Box 86">
                <a:extLst>
                  <a:ext uri="{FF2B5EF4-FFF2-40B4-BE49-F238E27FC236}">
                    <a16:creationId xmlns:a16="http://schemas.microsoft.com/office/drawing/2014/main" id="{A2576985-4759-CD4C-AA65-7479E20FC15F}"/>
                  </a:ext>
                </a:extLst>
              </p:cNvPr>
              <p:cNvSpPr txBox="1">
                <a:spLocks noChangeArrowheads="1"/>
              </p:cNvSpPr>
              <p:nvPr/>
            </p:nvSpPr>
            <p:spPr bwMode="auto">
              <a:xfrm>
                <a:off x="3771" y="460"/>
                <a:ext cx="680" cy="23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spcBef>
                    <a:spcPct val="50000"/>
                  </a:spcBef>
                  <a:defRPr/>
                </a:pPr>
                <a:r>
                  <a:rPr lang="en-US" dirty="0">
                    <a:solidFill>
                      <a:srgbClr val="C00000"/>
                    </a:solidFill>
                    <a:latin typeface="Arial"/>
                    <a:cs typeface="Arial"/>
                  </a:rPr>
                  <a:t>request</a:t>
                </a:r>
              </a:p>
            </p:txBody>
          </p:sp>
        </p:grpSp>
      </p:grpSp>
      <p:grpSp>
        <p:nvGrpSpPr>
          <p:cNvPr id="181" name="Group 180">
            <a:extLst>
              <a:ext uri="{FF2B5EF4-FFF2-40B4-BE49-F238E27FC236}">
                <a16:creationId xmlns:a16="http://schemas.microsoft.com/office/drawing/2014/main" id="{8F2AC33D-7F33-F24D-B943-82E641841473}"/>
              </a:ext>
            </a:extLst>
          </p:cNvPr>
          <p:cNvGrpSpPr>
            <a:grpSpLocks/>
          </p:cNvGrpSpPr>
          <p:nvPr/>
        </p:nvGrpSpPr>
        <p:grpSpPr bwMode="auto">
          <a:xfrm>
            <a:off x="2110287" y="2903775"/>
            <a:ext cx="1181009" cy="2046515"/>
            <a:chOff x="9419685" y="773929"/>
            <a:chExt cx="1181009" cy="2046515"/>
          </a:xfrm>
        </p:grpSpPr>
        <p:sp>
          <p:nvSpPr>
            <p:cNvPr id="182" name="Freeform 89">
              <a:extLst>
                <a:ext uri="{FF2B5EF4-FFF2-40B4-BE49-F238E27FC236}">
                  <a16:creationId xmlns:a16="http://schemas.microsoft.com/office/drawing/2014/main" id="{72D75643-3463-7A48-BA88-556BF36D9717}"/>
                </a:ext>
              </a:extLst>
            </p:cNvPr>
            <p:cNvSpPr>
              <a:spLocks/>
            </p:cNvSpPr>
            <p:nvPr/>
          </p:nvSpPr>
          <p:spPr bwMode="auto">
            <a:xfrm>
              <a:off x="9820387" y="773929"/>
              <a:ext cx="91993" cy="2046515"/>
            </a:xfrm>
            <a:custGeom>
              <a:avLst/>
              <a:gdLst>
                <a:gd name="T0" fmla="*/ 0 w 1"/>
                <a:gd name="T1" fmla="*/ 0 h 1044"/>
                <a:gd name="T2" fmla="*/ 0 w 1"/>
                <a:gd name="T3" fmla="*/ 1044 h 1044"/>
              </a:gdLst>
              <a:ahLst/>
              <a:cxnLst>
                <a:cxn ang="0">
                  <a:pos x="T0" y="T1"/>
                </a:cxn>
                <a:cxn ang="0">
                  <a:pos x="T2" y="T3"/>
                </a:cxn>
              </a:cxnLst>
              <a:rect l="0" t="0" r="r" b="b"/>
              <a:pathLst>
                <a:path w="1" h="1044">
                  <a:moveTo>
                    <a:pt x="0" y="0"/>
                  </a:moveTo>
                  <a:lnTo>
                    <a:pt x="0" y="1044"/>
                  </a:lnTo>
                </a:path>
              </a:pathLst>
            </a:custGeom>
            <a:noFill/>
            <a:ln w="38100">
              <a:solidFill>
                <a:srgbClr val="C00000"/>
              </a:solidFill>
              <a:round/>
              <a:headEnd type="triangle" w="med" len="med"/>
              <a:tailEnd type="non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183" name="Rectangle 91">
              <a:extLst>
                <a:ext uri="{FF2B5EF4-FFF2-40B4-BE49-F238E27FC236}">
                  <a16:creationId xmlns:a16="http://schemas.microsoft.com/office/drawing/2014/main" id="{67511D9D-6B5F-104F-ADD8-9F0B5F8ABF69}"/>
                </a:ext>
              </a:extLst>
            </p:cNvPr>
            <p:cNvSpPr>
              <a:spLocks noChangeArrowheads="1"/>
            </p:cNvSpPr>
            <p:nvPr/>
          </p:nvSpPr>
          <p:spPr bwMode="auto">
            <a:xfrm>
              <a:off x="9460582" y="2111739"/>
              <a:ext cx="1041606" cy="387350"/>
            </a:xfrm>
            <a:prstGeom prst="rect">
              <a:avLst/>
            </a:prstGeom>
            <a:solidFill>
              <a:srgbClr val="FFFFFF"/>
            </a:solidFill>
            <a:ln w="19050">
              <a:solidFill>
                <a:schemeClr val="tx1">
                  <a:lumMod val="50000"/>
                  <a:lumOff val="50000"/>
                </a:schemeClr>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184" name="Text Box 92">
              <a:extLst>
                <a:ext uri="{FF2B5EF4-FFF2-40B4-BE49-F238E27FC236}">
                  <a16:creationId xmlns:a16="http://schemas.microsoft.com/office/drawing/2014/main" id="{61B2E893-2A67-9343-AC5C-C0D5D199BF35}"/>
                </a:ext>
              </a:extLst>
            </p:cNvPr>
            <p:cNvSpPr txBox="1">
              <a:spLocks noChangeArrowheads="1"/>
            </p:cNvSpPr>
            <p:nvPr/>
          </p:nvSpPr>
          <p:spPr bwMode="auto">
            <a:xfrm>
              <a:off x="9419685" y="2108274"/>
              <a:ext cx="1181009"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spcBef>
                  <a:spcPct val="50000"/>
                </a:spcBef>
                <a:defRPr/>
              </a:pPr>
              <a:r>
                <a:rPr lang="en-US" dirty="0">
                  <a:solidFill>
                    <a:srgbClr val="CC0000"/>
                  </a:solidFill>
                  <a:latin typeface="Arial"/>
                  <a:cs typeface="Arial"/>
                </a:rPr>
                <a:t>response</a:t>
              </a:r>
            </a:p>
          </p:txBody>
        </p:sp>
      </p:grpSp>
      <p:grpSp>
        <p:nvGrpSpPr>
          <p:cNvPr id="302" name="Group 301">
            <a:extLst>
              <a:ext uri="{FF2B5EF4-FFF2-40B4-BE49-F238E27FC236}">
                <a16:creationId xmlns:a16="http://schemas.microsoft.com/office/drawing/2014/main" id="{3A5563D1-2C1C-9A46-9091-F0BD9B86662C}"/>
              </a:ext>
            </a:extLst>
          </p:cNvPr>
          <p:cNvGrpSpPr>
            <a:grpSpLocks/>
          </p:cNvGrpSpPr>
          <p:nvPr/>
        </p:nvGrpSpPr>
        <p:grpSpPr bwMode="auto">
          <a:xfrm>
            <a:off x="6479874" y="2985066"/>
            <a:ext cx="1651834" cy="2046515"/>
            <a:chOff x="8948861" y="773929"/>
            <a:chExt cx="1651834" cy="2046515"/>
          </a:xfrm>
        </p:grpSpPr>
        <p:sp>
          <p:nvSpPr>
            <p:cNvPr id="303" name="Freeform 89">
              <a:extLst>
                <a:ext uri="{FF2B5EF4-FFF2-40B4-BE49-F238E27FC236}">
                  <a16:creationId xmlns:a16="http://schemas.microsoft.com/office/drawing/2014/main" id="{A5CEC1D9-E060-3347-85B9-D307E80292C9}"/>
                </a:ext>
              </a:extLst>
            </p:cNvPr>
            <p:cNvSpPr>
              <a:spLocks/>
            </p:cNvSpPr>
            <p:nvPr/>
          </p:nvSpPr>
          <p:spPr bwMode="auto">
            <a:xfrm>
              <a:off x="9820387" y="773929"/>
              <a:ext cx="91993" cy="2046515"/>
            </a:xfrm>
            <a:custGeom>
              <a:avLst/>
              <a:gdLst>
                <a:gd name="T0" fmla="*/ 0 w 1"/>
                <a:gd name="T1" fmla="*/ 0 h 1044"/>
                <a:gd name="T2" fmla="*/ 0 w 1"/>
                <a:gd name="T3" fmla="*/ 1044 h 1044"/>
              </a:gdLst>
              <a:ahLst/>
              <a:cxnLst>
                <a:cxn ang="0">
                  <a:pos x="T0" y="T1"/>
                </a:cxn>
                <a:cxn ang="0">
                  <a:pos x="T2" y="T3"/>
                </a:cxn>
              </a:cxnLst>
              <a:rect l="0" t="0" r="r" b="b"/>
              <a:pathLst>
                <a:path w="1" h="1044">
                  <a:moveTo>
                    <a:pt x="0" y="0"/>
                  </a:moveTo>
                  <a:lnTo>
                    <a:pt x="0" y="1044"/>
                  </a:lnTo>
                </a:path>
              </a:pathLst>
            </a:custGeom>
            <a:noFill/>
            <a:ln w="38100">
              <a:solidFill>
                <a:srgbClr val="C00000"/>
              </a:solidFill>
              <a:round/>
              <a:headEnd type="triangle" w="med" len="med"/>
              <a:tailEnd type="non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04" name="Rectangle 91">
              <a:extLst>
                <a:ext uri="{FF2B5EF4-FFF2-40B4-BE49-F238E27FC236}">
                  <a16:creationId xmlns:a16="http://schemas.microsoft.com/office/drawing/2014/main" id="{6690CAF8-B3A5-DB4B-8558-8B056473A770}"/>
                </a:ext>
              </a:extLst>
            </p:cNvPr>
            <p:cNvSpPr>
              <a:spLocks noChangeArrowheads="1"/>
            </p:cNvSpPr>
            <p:nvPr/>
          </p:nvSpPr>
          <p:spPr bwMode="auto">
            <a:xfrm>
              <a:off x="8955511" y="2111739"/>
              <a:ext cx="1546677" cy="387350"/>
            </a:xfrm>
            <a:prstGeom prst="rect">
              <a:avLst/>
            </a:prstGeom>
            <a:solidFill>
              <a:srgbClr val="FFFFFF"/>
            </a:solidFill>
            <a:ln w="19050">
              <a:solidFill>
                <a:schemeClr val="tx1">
                  <a:lumMod val="50000"/>
                  <a:lumOff val="50000"/>
                </a:schemeClr>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05" name="Text Box 92">
              <a:extLst>
                <a:ext uri="{FF2B5EF4-FFF2-40B4-BE49-F238E27FC236}">
                  <a16:creationId xmlns:a16="http://schemas.microsoft.com/office/drawing/2014/main" id="{BDC63414-3555-9E4F-8FC2-A56FBF1740E8}"/>
                </a:ext>
              </a:extLst>
            </p:cNvPr>
            <p:cNvSpPr txBox="1">
              <a:spLocks noChangeArrowheads="1"/>
            </p:cNvSpPr>
            <p:nvPr/>
          </p:nvSpPr>
          <p:spPr bwMode="auto">
            <a:xfrm>
              <a:off x="8948861" y="2108274"/>
              <a:ext cx="165183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spcBef>
                  <a:spcPct val="50000"/>
                </a:spcBef>
                <a:defRPr/>
              </a:pPr>
              <a:r>
                <a:rPr lang="en-US" dirty="0">
                  <a:solidFill>
                    <a:srgbClr val="CC0000"/>
                  </a:solidFill>
                  <a:latin typeface="Arial"/>
                  <a:cs typeface="Arial"/>
                </a:rPr>
                <a:t>trap message</a:t>
              </a:r>
            </a:p>
          </p:txBody>
        </p:sp>
      </p:grpSp>
      <p:sp>
        <p:nvSpPr>
          <p:cNvPr id="306" name="Rectangle 3">
            <a:extLst>
              <a:ext uri="{FF2B5EF4-FFF2-40B4-BE49-F238E27FC236}">
                <a16:creationId xmlns:a16="http://schemas.microsoft.com/office/drawing/2014/main" id="{6FA4E408-445A-AB44-9743-B8A41C4DADC7}"/>
              </a:ext>
            </a:extLst>
          </p:cNvPr>
          <p:cNvSpPr txBox="1">
            <a:spLocks noChangeArrowheads="1"/>
          </p:cNvSpPr>
          <p:nvPr/>
        </p:nvSpPr>
        <p:spPr>
          <a:xfrm>
            <a:off x="798263" y="1390980"/>
            <a:ext cx="7772400" cy="6032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t>Two ways to convey MIB info, commands:</a:t>
            </a:r>
            <a:endParaRPr lang="en-US" sz="3200" dirty="0"/>
          </a:p>
        </p:txBody>
      </p:sp>
      <p:sp>
        <p:nvSpPr>
          <p:cNvPr id="307" name="Text Box 149">
            <a:extLst>
              <a:ext uri="{FF2B5EF4-FFF2-40B4-BE49-F238E27FC236}">
                <a16:creationId xmlns:a16="http://schemas.microsoft.com/office/drawing/2014/main" id="{93A1CC40-D384-1E41-81A1-A8B1BD5DBBCB}"/>
              </a:ext>
            </a:extLst>
          </p:cNvPr>
          <p:cNvSpPr txBox="1">
            <a:spLocks noChangeArrowheads="1"/>
          </p:cNvSpPr>
          <p:nvPr/>
        </p:nvSpPr>
        <p:spPr bwMode="auto">
          <a:xfrm>
            <a:off x="2926216" y="6150032"/>
            <a:ext cx="2609872"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en-US" dirty="0">
                <a:solidFill>
                  <a:srgbClr val="000099"/>
                </a:solidFill>
                <a:latin typeface="Arial"/>
                <a:cs typeface="Arial"/>
              </a:rPr>
              <a:t>request/response mode</a:t>
            </a:r>
          </a:p>
        </p:txBody>
      </p:sp>
      <p:grpSp>
        <p:nvGrpSpPr>
          <p:cNvPr id="2" name="Group 1">
            <a:extLst>
              <a:ext uri="{FF2B5EF4-FFF2-40B4-BE49-F238E27FC236}">
                <a16:creationId xmlns:a16="http://schemas.microsoft.com/office/drawing/2014/main" id="{915C341D-941E-8D4D-86A6-FB85A854B6C4}"/>
              </a:ext>
            </a:extLst>
          </p:cNvPr>
          <p:cNvGrpSpPr/>
          <p:nvPr/>
        </p:nvGrpSpPr>
        <p:grpSpPr>
          <a:xfrm>
            <a:off x="6729466" y="2010860"/>
            <a:ext cx="4230478" cy="4504240"/>
            <a:chOff x="6729466" y="2010860"/>
            <a:chExt cx="4230478" cy="4504240"/>
          </a:xfrm>
        </p:grpSpPr>
        <p:grpSp>
          <p:nvGrpSpPr>
            <p:cNvPr id="186" name="Group 185">
              <a:extLst>
                <a:ext uri="{FF2B5EF4-FFF2-40B4-BE49-F238E27FC236}">
                  <a16:creationId xmlns:a16="http://schemas.microsoft.com/office/drawing/2014/main" id="{FFC10213-0DF8-0D43-A77A-890EC4EC2EF2}"/>
                </a:ext>
              </a:extLst>
            </p:cNvPr>
            <p:cNvGrpSpPr/>
            <p:nvPr/>
          </p:nvGrpSpPr>
          <p:grpSpPr>
            <a:xfrm>
              <a:off x="6729466" y="2010860"/>
              <a:ext cx="4230478" cy="4057421"/>
              <a:chOff x="6588086" y="2144903"/>
              <a:chExt cx="4230478" cy="4057421"/>
            </a:xfrm>
          </p:grpSpPr>
          <p:sp>
            <p:nvSpPr>
              <p:cNvPr id="187" name="Freeform 2">
                <a:extLst>
                  <a:ext uri="{FF2B5EF4-FFF2-40B4-BE49-F238E27FC236}">
                    <a16:creationId xmlns:a16="http://schemas.microsoft.com/office/drawing/2014/main" id="{6F7457B1-3BAC-FF45-AB07-ADCF4C600DF4}"/>
                  </a:ext>
                </a:extLst>
              </p:cNvPr>
              <p:cNvSpPr>
                <a:spLocks/>
              </p:cNvSpPr>
              <p:nvPr/>
            </p:nvSpPr>
            <p:spPr bwMode="auto">
              <a:xfrm rot="16383367">
                <a:off x="7427686" y="2947494"/>
                <a:ext cx="4057421" cy="2452239"/>
              </a:xfrm>
              <a:custGeom>
                <a:avLst/>
                <a:gdLst>
                  <a:gd name="T0" fmla="*/ 6 w 1794"/>
                  <a:gd name="T1" fmla="*/ 483 h 933"/>
                  <a:gd name="T2" fmla="*/ 108 w 1794"/>
                  <a:gd name="T3" fmla="*/ 125 h 933"/>
                  <a:gd name="T4" fmla="*/ 559 w 1794"/>
                  <a:gd name="T5" fmla="*/ 100 h 933"/>
                  <a:gd name="T6" fmla="*/ 1128 w 1794"/>
                  <a:gd name="T7" fmla="*/ 29 h 933"/>
                  <a:gd name="T8" fmla="*/ 1716 w 1794"/>
                  <a:gd name="T9" fmla="*/ 275 h 933"/>
                  <a:gd name="T10" fmla="*/ 1596 w 1794"/>
                  <a:gd name="T11" fmla="*/ 827 h 933"/>
                  <a:gd name="T12" fmla="*/ 1380 w 1794"/>
                  <a:gd name="T13" fmla="*/ 911 h 933"/>
                  <a:gd name="T14" fmla="*/ 840 w 1794"/>
                  <a:gd name="T15" fmla="*/ 929 h 933"/>
                  <a:gd name="T16" fmla="*/ 414 w 1794"/>
                  <a:gd name="T17" fmla="*/ 911 h 933"/>
                  <a:gd name="T18" fmla="*/ 143 w 1794"/>
                  <a:gd name="T19" fmla="*/ 832 h 933"/>
                  <a:gd name="T20" fmla="*/ 6 w 1794"/>
                  <a:gd name="T21" fmla="*/ 483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cs typeface="ＭＳ Ｐゴシック" charset="0"/>
                </a:endParaRPr>
              </a:p>
            </p:txBody>
          </p:sp>
          <p:sp>
            <p:nvSpPr>
              <p:cNvPr id="188" name="Line 252">
                <a:extLst>
                  <a:ext uri="{FF2B5EF4-FFF2-40B4-BE49-F238E27FC236}">
                    <a16:creationId xmlns:a16="http://schemas.microsoft.com/office/drawing/2014/main" id="{52A2AB24-CDDB-3340-9EBC-DA0438FB28CB}"/>
                  </a:ext>
                </a:extLst>
              </p:cNvPr>
              <p:cNvSpPr>
                <a:spLocks noChangeShapeType="1"/>
              </p:cNvSpPr>
              <p:nvPr/>
            </p:nvSpPr>
            <p:spPr bwMode="auto">
              <a:xfrm flipV="1">
                <a:off x="9496090" y="3180571"/>
                <a:ext cx="338138" cy="10429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89" name="Line 254">
                <a:extLst>
                  <a:ext uri="{FF2B5EF4-FFF2-40B4-BE49-F238E27FC236}">
                    <a16:creationId xmlns:a16="http://schemas.microsoft.com/office/drawing/2014/main" id="{94339F3D-C5EE-BE41-B39D-22ABE650354E}"/>
                  </a:ext>
                </a:extLst>
              </p:cNvPr>
              <p:cNvSpPr>
                <a:spLocks noChangeShapeType="1"/>
              </p:cNvSpPr>
              <p:nvPr/>
            </p:nvSpPr>
            <p:spPr bwMode="auto">
              <a:xfrm flipV="1">
                <a:off x="9726589" y="4134658"/>
                <a:ext cx="290202" cy="251486"/>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90" name="Line 272">
                <a:extLst>
                  <a:ext uri="{FF2B5EF4-FFF2-40B4-BE49-F238E27FC236}">
                    <a16:creationId xmlns:a16="http://schemas.microsoft.com/office/drawing/2014/main" id="{8E483EDB-27ED-F949-AC09-1E6E5BDA1279}"/>
                  </a:ext>
                </a:extLst>
              </p:cNvPr>
              <p:cNvSpPr>
                <a:spLocks noChangeShapeType="1"/>
              </p:cNvSpPr>
              <p:nvPr/>
            </p:nvSpPr>
            <p:spPr bwMode="auto">
              <a:xfrm>
                <a:off x="9729453" y="4625196"/>
                <a:ext cx="373062" cy="55403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91" name="Line 272">
                <a:extLst>
                  <a:ext uri="{FF2B5EF4-FFF2-40B4-BE49-F238E27FC236}">
                    <a16:creationId xmlns:a16="http://schemas.microsoft.com/office/drawing/2014/main" id="{BD9C7230-4895-B240-9194-C17C3A19CDB4}"/>
                  </a:ext>
                </a:extLst>
              </p:cNvPr>
              <p:cNvSpPr>
                <a:spLocks noChangeShapeType="1"/>
              </p:cNvSpPr>
              <p:nvPr/>
            </p:nvSpPr>
            <p:spPr bwMode="auto">
              <a:xfrm>
                <a:off x="8921415" y="3675871"/>
                <a:ext cx="371475" cy="55403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92" name="Line 272">
                <a:extLst>
                  <a:ext uri="{FF2B5EF4-FFF2-40B4-BE49-F238E27FC236}">
                    <a16:creationId xmlns:a16="http://schemas.microsoft.com/office/drawing/2014/main" id="{FD309143-CD76-F441-BFFE-5F45E5E20217}"/>
                  </a:ext>
                </a:extLst>
              </p:cNvPr>
              <p:cNvSpPr>
                <a:spLocks noChangeShapeType="1"/>
              </p:cNvSpPr>
              <p:nvPr/>
            </p:nvSpPr>
            <p:spPr bwMode="auto">
              <a:xfrm flipH="1">
                <a:off x="9135728" y="4614083"/>
                <a:ext cx="309562" cy="102393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93" name="Text Box 333">
                <a:extLst>
                  <a:ext uri="{FF2B5EF4-FFF2-40B4-BE49-F238E27FC236}">
                    <a16:creationId xmlns:a16="http://schemas.microsoft.com/office/drawing/2014/main" id="{730CAEC3-A9F6-4D44-9325-1BD8F3A1F059}"/>
                  </a:ext>
                </a:extLst>
              </p:cNvPr>
              <p:cNvSpPr txBox="1">
                <a:spLocks noChangeArrowheads="1"/>
              </p:cNvSpPr>
              <p:nvPr/>
            </p:nvSpPr>
            <p:spPr bwMode="auto">
              <a:xfrm>
                <a:off x="7442257" y="5831180"/>
                <a:ext cx="1497526"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r>
                  <a:rPr lang="en-US" sz="1400" dirty="0">
                    <a:solidFill>
                      <a:srgbClr val="000000"/>
                    </a:solidFill>
                    <a:latin typeface="Arial"/>
                    <a:ea typeface="ＭＳ Ｐゴシック" charset="0"/>
                    <a:cs typeface="Arial"/>
                  </a:rPr>
                  <a:t>managed device</a:t>
                </a:r>
              </a:p>
            </p:txBody>
          </p:sp>
          <p:grpSp>
            <p:nvGrpSpPr>
              <p:cNvPr id="194" name="Group 906">
                <a:extLst>
                  <a:ext uri="{FF2B5EF4-FFF2-40B4-BE49-F238E27FC236}">
                    <a16:creationId xmlns:a16="http://schemas.microsoft.com/office/drawing/2014/main" id="{2803CA8B-8DCC-8944-A220-98074F5EF9A5}"/>
                  </a:ext>
                </a:extLst>
              </p:cNvPr>
              <p:cNvGrpSpPr>
                <a:grpSpLocks/>
              </p:cNvGrpSpPr>
              <p:nvPr/>
            </p:nvGrpSpPr>
            <p:grpSpPr bwMode="auto">
              <a:xfrm>
                <a:off x="9973928" y="5172883"/>
                <a:ext cx="366712" cy="579438"/>
                <a:chOff x="4140" y="429"/>
                <a:chExt cx="1425" cy="2396"/>
              </a:xfrm>
            </p:grpSpPr>
            <p:sp>
              <p:nvSpPr>
                <p:cNvPr id="270" name="Freeform 907">
                  <a:extLst>
                    <a:ext uri="{FF2B5EF4-FFF2-40B4-BE49-F238E27FC236}">
                      <a16:creationId xmlns:a16="http://schemas.microsoft.com/office/drawing/2014/main" id="{BE9D940B-2A19-0C49-9DAA-D115CEA94D19}"/>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1" name="Rectangle 908">
                  <a:extLst>
                    <a:ext uri="{FF2B5EF4-FFF2-40B4-BE49-F238E27FC236}">
                      <a16:creationId xmlns:a16="http://schemas.microsoft.com/office/drawing/2014/main" id="{7AA723BB-C914-AA40-8061-5363E8AA1DF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72" name="Freeform 909">
                  <a:extLst>
                    <a:ext uri="{FF2B5EF4-FFF2-40B4-BE49-F238E27FC236}">
                      <a16:creationId xmlns:a16="http://schemas.microsoft.com/office/drawing/2014/main" id="{CB48ABC8-CCB3-0E41-AC38-B6FB9F0745C5}"/>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3" name="Freeform 910">
                  <a:extLst>
                    <a:ext uri="{FF2B5EF4-FFF2-40B4-BE49-F238E27FC236}">
                      <a16:creationId xmlns:a16="http://schemas.microsoft.com/office/drawing/2014/main" id="{FAA62BB8-15B4-7C42-A252-8A01383D1556}"/>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4" name="Rectangle 911">
                  <a:extLst>
                    <a:ext uri="{FF2B5EF4-FFF2-40B4-BE49-F238E27FC236}">
                      <a16:creationId xmlns:a16="http://schemas.microsoft.com/office/drawing/2014/main" id="{A961373B-EDFC-4E4B-8CFB-4E133B7B54A2}"/>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75" name="Group 912">
                  <a:extLst>
                    <a:ext uri="{FF2B5EF4-FFF2-40B4-BE49-F238E27FC236}">
                      <a16:creationId xmlns:a16="http://schemas.microsoft.com/office/drawing/2014/main" id="{066E1E93-C3B1-8D4C-BA43-DE898F50D7A3}"/>
                    </a:ext>
                  </a:extLst>
                </p:cNvPr>
                <p:cNvGrpSpPr>
                  <a:grpSpLocks/>
                </p:cNvGrpSpPr>
                <p:nvPr/>
              </p:nvGrpSpPr>
              <p:grpSpPr bwMode="auto">
                <a:xfrm>
                  <a:off x="4749" y="668"/>
                  <a:ext cx="581" cy="145"/>
                  <a:chOff x="614" y="2568"/>
                  <a:chExt cx="725" cy="139"/>
                </a:xfrm>
              </p:grpSpPr>
              <p:sp>
                <p:nvSpPr>
                  <p:cNvPr id="300" name="AutoShape 913">
                    <a:extLst>
                      <a:ext uri="{FF2B5EF4-FFF2-40B4-BE49-F238E27FC236}">
                        <a16:creationId xmlns:a16="http://schemas.microsoft.com/office/drawing/2014/main" id="{8A383D7D-E90A-FD45-99FB-C1602DF04FB3}"/>
                      </a:ext>
                    </a:extLst>
                  </p:cNvPr>
                  <p:cNvSpPr>
                    <a:spLocks noChangeArrowheads="1"/>
                  </p:cNvSpPr>
                  <p:nvPr/>
                </p:nvSpPr>
                <p:spPr bwMode="auto">
                  <a:xfrm>
                    <a:off x="616" y="2565"/>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301" name="AutoShape 914">
                    <a:extLst>
                      <a:ext uri="{FF2B5EF4-FFF2-40B4-BE49-F238E27FC236}">
                        <a16:creationId xmlns:a16="http://schemas.microsoft.com/office/drawing/2014/main" id="{79A589D3-C9BE-EA4C-8E71-F0C4FB6DC59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76" name="Rectangle 915">
                  <a:extLst>
                    <a:ext uri="{FF2B5EF4-FFF2-40B4-BE49-F238E27FC236}">
                      <a16:creationId xmlns:a16="http://schemas.microsoft.com/office/drawing/2014/main" id="{785F1FF7-26B5-734D-8778-DB6AA1C07EBC}"/>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77" name="Group 916">
                  <a:extLst>
                    <a:ext uri="{FF2B5EF4-FFF2-40B4-BE49-F238E27FC236}">
                      <a16:creationId xmlns:a16="http://schemas.microsoft.com/office/drawing/2014/main" id="{03B11247-BEA0-3449-8CA8-E68F5230F78A}"/>
                    </a:ext>
                  </a:extLst>
                </p:cNvPr>
                <p:cNvGrpSpPr>
                  <a:grpSpLocks/>
                </p:cNvGrpSpPr>
                <p:nvPr/>
              </p:nvGrpSpPr>
              <p:grpSpPr bwMode="auto">
                <a:xfrm>
                  <a:off x="4747" y="994"/>
                  <a:ext cx="581" cy="134"/>
                  <a:chOff x="614" y="2568"/>
                  <a:chExt cx="725" cy="139"/>
                </a:xfrm>
              </p:grpSpPr>
              <p:sp>
                <p:nvSpPr>
                  <p:cNvPr id="298" name="AutoShape 917">
                    <a:extLst>
                      <a:ext uri="{FF2B5EF4-FFF2-40B4-BE49-F238E27FC236}">
                        <a16:creationId xmlns:a16="http://schemas.microsoft.com/office/drawing/2014/main" id="{20F082BF-3E20-C545-B17E-2B27260E3CC7}"/>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99" name="AutoShape 918">
                    <a:extLst>
                      <a:ext uri="{FF2B5EF4-FFF2-40B4-BE49-F238E27FC236}">
                        <a16:creationId xmlns:a16="http://schemas.microsoft.com/office/drawing/2014/main" id="{E0945142-4795-CD4B-835E-00D0CA9AB809}"/>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78" name="Rectangle 919">
                  <a:extLst>
                    <a:ext uri="{FF2B5EF4-FFF2-40B4-BE49-F238E27FC236}">
                      <a16:creationId xmlns:a16="http://schemas.microsoft.com/office/drawing/2014/main" id="{1B441006-E494-8242-AA0A-DAC698F0F535}"/>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79" name="Rectangle 920">
                  <a:extLst>
                    <a:ext uri="{FF2B5EF4-FFF2-40B4-BE49-F238E27FC236}">
                      <a16:creationId xmlns:a16="http://schemas.microsoft.com/office/drawing/2014/main" id="{4F7B94AC-0709-7E42-BBC8-F7B3B56C83E6}"/>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80" name="Group 921">
                  <a:extLst>
                    <a:ext uri="{FF2B5EF4-FFF2-40B4-BE49-F238E27FC236}">
                      <a16:creationId xmlns:a16="http://schemas.microsoft.com/office/drawing/2014/main" id="{464F48D9-F9F4-E244-905E-7278A21B22AF}"/>
                    </a:ext>
                  </a:extLst>
                </p:cNvPr>
                <p:cNvGrpSpPr>
                  <a:grpSpLocks/>
                </p:cNvGrpSpPr>
                <p:nvPr/>
              </p:nvGrpSpPr>
              <p:grpSpPr bwMode="auto">
                <a:xfrm>
                  <a:off x="4735" y="1627"/>
                  <a:ext cx="582" cy="151"/>
                  <a:chOff x="614" y="2568"/>
                  <a:chExt cx="725" cy="139"/>
                </a:xfrm>
              </p:grpSpPr>
              <p:sp>
                <p:nvSpPr>
                  <p:cNvPr id="296" name="AutoShape 922">
                    <a:extLst>
                      <a:ext uri="{FF2B5EF4-FFF2-40B4-BE49-F238E27FC236}">
                        <a16:creationId xmlns:a16="http://schemas.microsoft.com/office/drawing/2014/main" id="{95D00213-8697-B24D-92BC-439D935BB7C5}"/>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97" name="AutoShape 923">
                    <a:extLst>
                      <a:ext uri="{FF2B5EF4-FFF2-40B4-BE49-F238E27FC236}">
                        <a16:creationId xmlns:a16="http://schemas.microsoft.com/office/drawing/2014/main" id="{5B1E10B7-BDC6-C445-A4E7-F5A8D1900A41}"/>
                      </a:ext>
                    </a:extLst>
                  </p:cNvPr>
                  <p:cNvSpPr>
                    <a:spLocks noChangeArrowheads="1"/>
                  </p:cNvSpPr>
                  <p:nvPr/>
                </p:nvSpPr>
                <p:spPr bwMode="auto">
                  <a:xfrm>
                    <a:off x="626" y="2589"/>
                    <a:ext cx="699"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81" name="Freeform 924">
                  <a:extLst>
                    <a:ext uri="{FF2B5EF4-FFF2-40B4-BE49-F238E27FC236}">
                      <a16:creationId xmlns:a16="http://schemas.microsoft.com/office/drawing/2014/main" id="{68042F32-FDE6-FA4C-8B60-F4185AC61F7A}"/>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82" name="Group 925">
                  <a:extLst>
                    <a:ext uri="{FF2B5EF4-FFF2-40B4-BE49-F238E27FC236}">
                      <a16:creationId xmlns:a16="http://schemas.microsoft.com/office/drawing/2014/main" id="{058826ED-20BE-CB43-9BA2-40852EB74F5A}"/>
                    </a:ext>
                  </a:extLst>
                </p:cNvPr>
                <p:cNvGrpSpPr>
                  <a:grpSpLocks/>
                </p:cNvGrpSpPr>
                <p:nvPr/>
              </p:nvGrpSpPr>
              <p:grpSpPr bwMode="auto">
                <a:xfrm>
                  <a:off x="4739" y="1327"/>
                  <a:ext cx="582" cy="139"/>
                  <a:chOff x="614" y="2568"/>
                  <a:chExt cx="725" cy="139"/>
                </a:xfrm>
              </p:grpSpPr>
              <p:sp>
                <p:nvSpPr>
                  <p:cNvPr id="294" name="AutoShape 926">
                    <a:extLst>
                      <a:ext uri="{FF2B5EF4-FFF2-40B4-BE49-F238E27FC236}">
                        <a16:creationId xmlns:a16="http://schemas.microsoft.com/office/drawing/2014/main" id="{776F5CFF-FD48-4049-A6D1-7E6E8823A5BD}"/>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95" name="AutoShape 927">
                    <a:extLst>
                      <a:ext uri="{FF2B5EF4-FFF2-40B4-BE49-F238E27FC236}">
                        <a16:creationId xmlns:a16="http://schemas.microsoft.com/office/drawing/2014/main" id="{D1998973-3D2E-2143-B9F3-C3266803D849}"/>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83" name="Rectangle 928">
                  <a:extLst>
                    <a:ext uri="{FF2B5EF4-FFF2-40B4-BE49-F238E27FC236}">
                      <a16:creationId xmlns:a16="http://schemas.microsoft.com/office/drawing/2014/main" id="{FEB52868-0E1E-384A-B73D-470E994BF2E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84" name="Freeform 929">
                  <a:extLst>
                    <a:ext uri="{FF2B5EF4-FFF2-40B4-BE49-F238E27FC236}">
                      <a16:creationId xmlns:a16="http://schemas.microsoft.com/office/drawing/2014/main" id="{FCD23244-85F5-144F-9AD1-E9E489410E58}"/>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5" name="Freeform 930">
                  <a:extLst>
                    <a:ext uri="{FF2B5EF4-FFF2-40B4-BE49-F238E27FC236}">
                      <a16:creationId xmlns:a16="http://schemas.microsoft.com/office/drawing/2014/main" id="{6F7F6FD3-6566-8D41-BEF7-22EDF7F587E2}"/>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6" name="Oval 931">
                  <a:extLst>
                    <a:ext uri="{FF2B5EF4-FFF2-40B4-BE49-F238E27FC236}">
                      <a16:creationId xmlns:a16="http://schemas.microsoft.com/office/drawing/2014/main" id="{1145E4D8-9564-B545-B1EA-77BE2B768538}"/>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87" name="Freeform 932">
                  <a:extLst>
                    <a:ext uri="{FF2B5EF4-FFF2-40B4-BE49-F238E27FC236}">
                      <a16:creationId xmlns:a16="http://schemas.microsoft.com/office/drawing/2014/main" id="{0029AA3C-6DA1-A64B-B4C2-0740AF189DF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8" name="AutoShape 933">
                  <a:extLst>
                    <a:ext uri="{FF2B5EF4-FFF2-40B4-BE49-F238E27FC236}">
                      <a16:creationId xmlns:a16="http://schemas.microsoft.com/office/drawing/2014/main" id="{E5B45E40-856B-2647-A82E-19CACB8C745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89" name="AutoShape 934">
                  <a:extLst>
                    <a:ext uri="{FF2B5EF4-FFF2-40B4-BE49-F238E27FC236}">
                      <a16:creationId xmlns:a16="http://schemas.microsoft.com/office/drawing/2014/main" id="{51118500-7703-3042-BDEE-AB5C3F802DB5}"/>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90" name="Oval 935">
                  <a:extLst>
                    <a:ext uri="{FF2B5EF4-FFF2-40B4-BE49-F238E27FC236}">
                      <a16:creationId xmlns:a16="http://schemas.microsoft.com/office/drawing/2014/main" id="{6C6F57D0-A129-F14E-9470-C841B004A410}"/>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91" name="Oval 936">
                  <a:extLst>
                    <a:ext uri="{FF2B5EF4-FFF2-40B4-BE49-F238E27FC236}">
                      <a16:creationId xmlns:a16="http://schemas.microsoft.com/office/drawing/2014/main" id="{A407DF75-FBEA-9043-A7BA-CF566023D154}"/>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FF0000"/>
                    </a:solidFill>
                    <a:effectLst/>
                    <a:uLnTx/>
                    <a:uFillTx/>
                    <a:latin typeface="Arial"/>
                    <a:ea typeface="ＭＳ Ｐゴシック" charset="0"/>
                    <a:cs typeface="Arial"/>
                  </a:endParaRPr>
                </a:p>
              </p:txBody>
            </p:sp>
            <p:sp>
              <p:nvSpPr>
                <p:cNvPr id="292" name="Oval 937">
                  <a:extLst>
                    <a:ext uri="{FF2B5EF4-FFF2-40B4-BE49-F238E27FC236}">
                      <a16:creationId xmlns:a16="http://schemas.microsoft.com/office/drawing/2014/main" id="{4229442D-F403-1345-86DB-932438F9805A}"/>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93" name="Rectangle 938">
                  <a:extLst>
                    <a:ext uri="{FF2B5EF4-FFF2-40B4-BE49-F238E27FC236}">
                      <a16:creationId xmlns:a16="http://schemas.microsoft.com/office/drawing/2014/main" id="{9208DBBE-AA5D-DA45-AFF4-376449BC7CC3}"/>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195" name="Group 194">
                <a:extLst>
                  <a:ext uri="{FF2B5EF4-FFF2-40B4-BE49-F238E27FC236}">
                    <a16:creationId xmlns:a16="http://schemas.microsoft.com/office/drawing/2014/main" id="{EE405A6B-E2C3-B944-BF7D-3DF19BEC09F8}"/>
                  </a:ext>
                </a:extLst>
              </p:cNvPr>
              <p:cNvGrpSpPr/>
              <p:nvPr/>
            </p:nvGrpSpPr>
            <p:grpSpPr>
              <a:xfrm>
                <a:off x="8732734" y="5561377"/>
                <a:ext cx="683116" cy="378456"/>
                <a:chOff x="7493876" y="2774731"/>
                <a:chExt cx="1481958" cy="894622"/>
              </a:xfrm>
            </p:grpSpPr>
            <p:sp>
              <p:nvSpPr>
                <p:cNvPr id="263" name="Freeform 262">
                  <a:extLst>
                    <a:ext uri="{FF2B5EF4-FFF2-40B4-BE49-F238E27FC236}">
                      <a16:creationId xmlns:a16="http://schemas.microsoft.com/office/drawing/2014/main" id="{F0F3DFB6-9061-2E4A-84E2-8115ECE7E63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4" name="Oval 263">
                  <a:extLst>
                    <a:ext uri="{FF2B5EF4-FFF2-40B4-BE49-F238E27FC236}">
                      <a16:creationId xmlns:a16="http://schemas.microsoft.com/office/drawing/2014/main" id="{6355EB5D-3F74-1349-8218-847881F1175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5" name="Group 264">
                  <a:extLst>
                    <a:ext uri="{FF2B5EF4-FFF2-40B4-BE49-F238E27FC236}">
                      <a16:creationId xmlns:a16="http://schemas.microsoft.com/office/drawing/2014/main" id="{62069D1F-32BC-2A47-88CE-6192B777FE3A}"/>
                    </a:ext>
                  </a:extLst>
                </p:cNvPr>
                <p:cNvGrpSpPr/>
                <p:nvPr/>
              </p:nvGrpSpPr>
              <p:grpSpPr>
                <a:xfrm>
                  <a:off x="7713663" y="2848339"/>
                  <a:ext cx="1042107" cy="425543"/>
                  <a:chOff x="7786941" y="2884917"/>
                  <a:chExt cx="897649" cy="353919"/>
                </a:xfrm>
              </p:grpSpPr>
              <p:sp>
                <p:nvSpPr>
                  <p:cNvPr id="266" name="Freeform 265">
                    <a:extLst>
                      <a:ext uri="{FF2B5EF4-FFF2-40B4-BE49-F238E27FC236}">
                        <a16:creationId xmlns:a16="http://schemas.microsoft.com/office/drawing/2014/main" id="{7D9BDC37-3685-9646-9BF5-5327A6ECFE0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3B73906A-F7FB-DD42-A7E9-35E80B81E91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125242C5-41C3-5740-88DA-C8F05C7A0F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40B65062-A82D-2D46-A09F-17B9C8F587B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96" name="Straight Connector 195">
                <a:extLst>
                  <a:ext uri="{FF2B5EF4-FFF2-40B4-BE49-F238E27FC236}">
                    <a16:creationId xmlns:a16="http://schemas.microsoft.com/office/drawing/2014/main" id="{0DFE4E30-DE23-D940-9CD5-6B8DADC0C3A8}"/>
                  </a:ext>
                </a:extLst>
              </p:cNvPr>
              <p:cNvCxnSpPr>
                <a:cxnSpLocks/>
              </p:cNvCxnSpPr>
              <p:nvPr/>
            </p:nvCxnSpPr>
            <p:spPr>
              <a:xfrm>
                <a:off x="10652863" y="4065510"/>
                <a:ext cx="16570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8E911E6C-0005-E945-9D78-57E197866D76}"/>
                  </a:ext>
                </a:extLst>
              </p:cNvPr>
              <p:cNvCxnSpPr/>
              <p:nvPr/>
            </p:nvCxnSpPr>
            <p:spPr>
              <a:xfrm>
                <a:off x="9251576" y="5941812"/>
                <a:ext cx="237507" cy="2375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8" name="Group 197">
                <a:extLst>
                  <a:ext uri="{FF2B5EF4-FFF2-40B4-BE49-F238E27FC236}">
                    <a16:creationId xmlns:a16="http://schemas.microsoft.com/office/drawing/2014/main" id="{8091CDE5-9BC6-6840-8BA0-615CDC85705F}"/>
                  </a:ext>
                </a:extLst>
              </p:cNvPr>
              <p:cNvGrpSpPr/>
              <p:nvPr/>
            </p:nvGrpSpPr>
            <p:grpSpPr>
              <a:xfrm>
                <a:off x="7082865" y="5130332"/>
                <a:ext cx="1784742" cy="783771"/>
                <a:chOff x="3623562" y="5108298"/>
                <a:chExt cx="1784742" cy="783771"/>
              </a:xfrm>
            </p:grpSpPr>
            <p:sp>
              <p:nvSpPr>
                <p:cNvPr id="257" name="Freeform 256">
                  <a:extLst>
                    <a:ext uri="{FF2B5EF4-FFF2-40B4-BE49-F238E27FC236}">
                      <a16:creationId xmlns:a16="http://schemas.microsoft.com/office/drawing/2014/main" id="{93FF1CEF-81C8-2548-8A1A-7F25FE7C53C0}"/>
                    </a:ext>
                  </a:extLst>
                </p:cNvPr>
                <p:cNvSpPr/>
                <p:nvPr/>
              </p:nvSpPr>
              <p:spPr>
                <a:xfrm flipH="1">
                  <a:off x="4018890" y="5238925"/>
                  <a:ext cx="1389414" cy="653144"/>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414" h="653144">
                      <a:moveTo>
                        <a:pt x="59377" y="415637"/>
                      </a:moveTo>
                      <a:cubicBezTo>
                        <a:pt x="285008" y="332510"/>
                        <a:pt x="320635" y="320634"/>
                        <a:pt x="605641" y="0"/>
                      </a:cubicBezTo>
                      <a:lnTo>
                        <a:pt x="1389414" y="391887"/>
                      </a:lnTo>
                      <a:cubicBezTo>
                        <a:pt x="395845" y="482932"/>
                        <a:pt x="601683" y="407720"/>
                        <a:pt x="0" y="653144"/>
                      </a:cubicBezTo>
                      <a:lnTo>
                        <a:pt x="59377" y="415637"/>
                      </a:lnTo>
                      <a:close/>
                    </a:path>
                  </a:pathLst>
                </a:custGeom>
                <a:gradFill>
                  <a:gsLst>
                    <a:gs pos="0">
                      <a:schemeClr val="bg1">
                        <a:alpha val="56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8" name="Oval 306">
                  <a:extLst>
                    <a:ext uri="{FF2B5EF4-FFF2-40B4-BE49-F238E27FC236}">
                      <a16:creationId xmlns:a16="http://schemas.microsoft.com/office/drawing/2014/main" id="{14515583-1278-3C4C-922A-8765FBA14FE0}"/>
                    </a:ext>
                  </a:extLst>
                </p:cNvPr>
                <p:cNvSpPr>
                  <a:spLocks noChangeArrowheads="1"/>
                </p:cNvSpPr>
                <p:nvPr/>
              </p:nvSpPr>
              <p:spPr bwMode="auto">
                <a:xfrm>
                  <a:off x="3623562" y="5108298"/>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59" name="Text Box 302">
                  <a:extLst>
                    <a:ext uri="{FF2B5EF4-FFF2-40B4-BE49-F238E27FC236}">
                      <a16:creationId xmlns:a16="http://schemas.microsoft.com/office/drawing/2014/main" id="{181D57B1-35E9-004F-8FFB-21ABF9208446}"/>
                    </a:ext>
                  </a:extLst>
                </p:cNvPr>
                <p:cNvSpPr txBox="1">
                  <a:spLocks noChangeArrowheads="1"/>
                </p:cNvSpPr>
                <p:nvPr/>
              </p:nvSpPr>
              <p:spPr bwMode="auto">
                <a:xfrm>
                  <a:off x="3656136" y="5229255"/>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260" name="Group 259">
                  <a:extLst>
                    <a:ext uri="{FF2B5EF4-FFF2-40B4-BE49-F238E27FC236}">
                      <a16:creationId xmlns:a16="http://schemas.microsoft.com/office/drawing/2014/main" id="{DFBD49FD-0BDA-F74C-AA54-EE3E2C1BA22F}"/>
                    </a:ext>
                  </a:extLst>
                </p:cNvPr>
                <p:cNvGrpSpPr/>
                <p:nvPr/>
              </p:nvGrpSpPr>
              <p:grpSpPr>
                <a:xfrm>
                  <a:off x="4254952" y="5203301"/>
                  <a:ext cx="533735" cy="344384"/>
                  <a:chOff x="7290003" y="1864426"/>
                  <a:chExt cx="533735" cy="344384"/>
                </a:xfrm>
              </p:grpSpPr>
              <p:sp>
                <p:nvSpPr>
                  <p:cNvPr id="261" name="Can 260">
                    <a:extLst>
                      <a:ext uri="{FF2B5EF4-FFF2-40B4-BE49-F238E27FC236}">
                        <a16:creationId xmlns:a16="http://schemas.microsoft.com/office/drawing/2014/main" id="{F0B1ADAE-4E76-224D-A024-AB3AF7336EAA}"/>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2" name="Text Box 305">
                    <a:extLst>
                      <a:ext uri="{FF2B5EF4-FFF2-40B4-BE49-F238E27FC236}">
                        <a16:creationId xmlns:a16="http://schemas.microsoft.com/office/drawing/2014/main" id="{5B37FAF3-0E4E-BE47-B9D3-227387872078}"/>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199" name="Group 198">
                <a:extLst>
                  <a:ext uri="{FF2B5EF4-FFF2-40B4-BE49-F238E27FC236}">
                    <a16:creationId xmlns:a16="http://schemas.microsoft.com/office/drawing/2014/main" id="{E1AFFD5F-25B9-724B-AE65-C63BBCDAF564}"/>
                  </a:ext>
                </a:extLst>
              </p:cNvPr>
              <p:cNvGrpSpPr/>
              <p:nvPr/>
            </p:nvGrpSpPr>
            <p:grpSpPr>
              <a:xfrm>
                <a:off x="9109072" y="4201055"/>
                <a:ext cx="736270" cy="422596"/>
                <a:chOff x="3668110" y="2448910"/>
                <a:chExt cx="3794234" cy="2165130"/>
              </a:xfrm>
            </p:grpSpPr>
            <p:sp>
              <p:nvSpPr>
                <p:cNvPr id="250" name="Rectangle 249">
                  <a:extLst>
                    <a:ext uri="{FF2B5EF4-FFF2-40B4-BE49-F238E27FC236}">
                      <a16:creationId xmlns:a16="http://schemas.microsoft.com/office/drawing/2014/main" id="{26001E55-00F4-AC4E-A980-633165CE8F1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748721FF-437B-E049-B7AE-3D81CFF9E97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52" name="Group 251">
                  <a:extLst>
                    <a:ext uri="{FF2B5EF4-FFF2-40B4-BE49-F238E27FC236}">
                      <a16:creationId xmlns:a16="http://schemas.microsoft.com/office/drawing/2014/main" id="{39FDFE4C-AE99-3749-8A62-8593097011DD}"/>
                    </a:ext>
                  </a:extLst>
                </p:cNvPr>
                <p:cNvGrpSpPr/>
                <p:nvPr/>
              </p:nvGrpSpPr>
              <p:grpSpPr>
                <a:xfrm>
                  <a:off x="3941378" y="2603243"/>
                  <a:ext cx="3202061" cy="1066110"/>
                  <a:chOff x="7939341" y="3037317"/>
                  <a:chExt cx="897649" cy="353919"/>
                </a:xfrm>
              </p:grpSpPr>
              <p:sp>
                <p:nvSpPr>
                  <p:cNvPr id="253" name="Freeform 252">
                    <a:extLst>
                      <a:ext uri="{FF2B5EF4-FFF2-40B4-BE49-F238E27FC236}">
                        <a16:creationId xmlns:a16="http://schemas.microsoft.com/office/drawing/2014/main" id="{BA66389A-89CE-544B-A780-C41426CFDEA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AD030009-14DC-E941-8E90-F0E0068E4F0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5" name="Freeform 254">
                    <a:extLst>
                      <a:ext uri="{FF2B5EF4-FFF2-40B4-BE49-F238E27FC236}">
                        <a16:creationId xmlns:a16="http://schemas.microsoft.com/office/drawing/2014/main" id="{CC580A85-A52A-9C43-9E4E-C6B3B962727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6" name="Freeform 255">
                    <a:extLst>
                      <a:ext uri="{FF2B5EF4-FFF2-40B4-BE49-F238E27FC236}">
                        <a16:creationId xmlns:a16="http://schemas.microsoft.com/office/drawing/2014/main" id="{2E60EB54-270A-9945-A021-2AC6F825DF3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00" name="Freeform 199">
                <a:extLst>
                  <a:ext uri="{FF2B5EF4-FFF2-40B4-BE49-F238E27FC236}">
                    <a16:creationId xmlns:a16="http://schemas.microsoft.com/office/drawing/2014/main" id="{EC75602E-0316-BD4E-A901-A098016A0377}"/>
                  </a:ext>
                </a:extLst>
              </p:cNvPr>
              <p:cNvSpPr/>
              <p:nvPr/>
            </p:nvSpPr>
            <p:spPr>
              <a:xfrm flipH="1">
                <a:off x="6990267" y="2857446"/>
                <a:ext cx="1644149" cy="664161"/>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869" h="664161">
                    <a:moveTo>
                      <a:pt x="81411" y="228350"/>
                    </a:moveTo>
                    <a:cubicBezTo>
                      <a:pt x="307042" y="145223"/>
                      <a:pt x="255473" y="210465"/>
                      <a:pt x="419294" y="0"/>
                    </a:cubicBezTo>
                    <a:cubicBezTo>
                      <a:pt x="706258" y="244471"/>
                      <a:pt x="774088" y="202501"/>
                      <a:pt x="1503869" y="105448"/>
                    </a:cubicBezTo>
                    <a:cubicBezTo>
                      <a:pt x="712253" y="306662"/>
                      <a:pt x="601683" y="418737"/>
                      <a:pt x="0" y="664161"/>
                    </a:cubicBezTo>
                    <a:lnTo>
                      <a:pt x="81411" y="228350"/>
                    </a:lnTo>
                    <a:close/>
                  </a:path>
                </a:pathLst>
              </a:custGeom>
              <a:gradFill>
                <a:gsLst>
                  <a:gs pos="0">
                    <a:schemeClr val="bg1">
                      <a:alpha val="56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1" name="Oval 280">
                <a:extLst>
                  <a:ext uri="{FF2B5EF4-FFF2-40B4-BE49-F238E27FC236}">
                    <a16:creationId xmlns:a16="http://schemas.microsoft.com/office/drawing/2014/main" id="{92E5D0E9-2FFF-2341-90EF-5EAFBE68FD3E}"/>
                  </a:ext>
                </a:extLst>
              </p:cNvPr>
              <p:cNvSpPr>
                <a:spLocks noChangeArrowheads="1"/>
              </p:cNvSpPr>
              <p:nvPr/>
            </p:nvSpPr>
            <p:spPr bwMode="auto">
              <a:xfrm>
                <a:off x="6588086" y="2335576"/>
                <a:ext cx="1853311" cy="684610"/>
              </a:xfrm>
              <a:prstGeom prst="ellipse">
                <a:avLst/>
              </a:prstGeom>
              <a:solidFill>
                <a:schemeClr val="bg1">
                  <a:lumMod val="95000"/>
                </a:schemeClr>
              </a:solidFill>
              <a:ln w="19050">
                <a:solidFill>
                  <a:schemeClr val="tx1">
                    <a:lumMod val="65000"/>
                    <a:lumOff val="35000"/>
                  </a:schemeClr>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02" name="Text Box 276">
                <a:extLst>
                  <a:ext uri="{FF2B5EF4-FFF2-40B4-BE49-F238E27FC236}">
                    <a16:creationId xmlns:a16="http://schemas.microsoft.com/office/drawing/2014/main" id="{88D3C14F-CEB0-8644-A107-9956C8A58245}"/>
                  </a:ext>
                </a:extLst>
              </p:cNvPr>
              <p:cNvSpPr txBox="1">
                <a:spLocks noChangeArrowheads="1"/>
              </p:cNvSpPr>
              <p:nvPr/>
            </p:nvSpPr>
            <p:spPr bwMode="auto">
              <a:xfrm>
                <a:off x="6610120" y="2378207"/>
                <a:ext cx="1795750" cy="56528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managing</a:t>
                </a:r>
              </a:p>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server/controller</a:t>
                </a:r>
              </a:p>
            </p:txBody>
          </p:sp>
          <p:grpSp>
            <p:nvGrpSpPr>
              <p:cNvPr id="203" name="Group 202">
                <a:extLst>
                  <a:ext uri="{FF2B5EF4-FFF2-40B4-BE49-F238E27FC236}">
                    <a16:creationId xmlns:a16="http://schemas.microsoft.com/office/drawing/2014/main" id="{91B58D9E-B31E-4041-9C3C-97FF9C7F0FBA}"/>
                  </a:ext>
                </a:extLst>
              </p:cNvPr>
              <p:cNvGrpSpPr/>
              <p:nvPr/>
            </p:nvGrpSpPr>
            <p:grpSpPr>
              <a:xfrm>
                <a:off x="7972177" y="2226911"/>
                <a:ext cx="897159" cy="395103"/>
                <a:chOff x="7338951" y="1864426"/>
                <a:chExt cx="427511" cy="344384"/>
              </a:xfrm>
            </p:grpSpPr>
            <p:sp>
              <p:nvSpPr>
                <p:cNvPr id="248" name="Can 247">
                  <a:extLst>
                    <a:ext uri="{FF2B5EF4-FFF2-40B4-BE49-F238E27FC236}">
                      <a16:creationId xmlns:a16="http://schemas.microsoft.com/office/drawing/2014/main" id="{AE928AB2-C2A9-3E4B-8FF1-19D3B48B28AB}"/>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9" name="Text Box 305">
                  <a:extLst>
                    <a:ext uri="{FF2B5EF4-FFF2-40B4-BE49-F238E27FC236}">
                      <a16:creationId xmlns:a16="http://schemas.microsoft.com/office/drawing/2014/main" id="{9BE8886F-017D-DC49-9A47-D51843AED59A}"/>
                    </a:ext>
                  </a:extLst>
                </p:cNvPr>
                <p:cNvSpPr txBox="1">
                  <a:spLocks noChangeArrowheads="1"/>
                </p:cNvSpPr>
                <p:nvPr/>
              </p:nvSpPr>
              <p:spPr bwMode="auto">
                <a:xfrm>
                  <a:off x="7404793" y="1927928"/>
                  <a:ext cx="281197" cy="26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nvGrpSpPr>
              <p:cNvPr id="204" name="Group 203">
                <a:extLst>
                  <a:ext uri="{FF2B5EF4-FFF2-40B4-BE49-F238E27FC236}">
                    <a16:creationId xmlns:a16="http://schemas.microsoft.com/office/drawing/2014/main" id="{2BDAF6E8-D2D1-9240-B930-9C3091E9DBFE}"/>
                  </a:ext>
                </a:extLst>
              </p:cNvPr>
              <p:cNvGrpSpPr/>
              <p:nvPr/>
            </p:nvGrpSpPr>
            <p:grpSpPr>
              <a:xfrm>
                <a:off x="9957872" y="3853309"/>
                <a:ext cx="683116" cy="378456"/>
                <a:chOff x="7493876" y="2774731"/>
                <a:chExt cx="1481958" cy="894622"/>
              </a:xfrm>
            </p:grpSpPr>
            <p:sp>
              <p:nvSpPr>
                <p:cNvPr id="241" name="Freeform 240">
                  <a:extLst>
                    <a:ext uri="{FF2B5EF4-FFF2-40B4-BE49-F238E27FC236}">
                      <a16:creationId xmlns:a16="http://schemas.microsoft.com/office/drawing/2014/main" id="{E3DA0D65-F352-684A-81E9-AF90A9012A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2" name="Oval 241">
                  <a:extLst>
                    <a:ext uri="{FF2B5EF4-FFF2-40B4-BE49-F238E27FC236}">
                      <a16:creationId xmlns:a16="http://schemas.microsoft.com/office/drawing/2014/main" id="{012260B1-6604-E74E-9135-FD9EEAE6E57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3" name="Group 242">
                  <a:extLst>
                    <a:ext uri="{FF2B5EF4-FFF2-40B4-BE49-F238E27FC236}">
                      <a16:creationId xmlns:a16="http://schemas.microsoft.com/office/drawing/2014/main" id="{0FC1AD3D-9627-5A47-82D1-8E1613F24F3C}"/>
                    </a:ext>
                  </a:extLst>
                </p:cNvPr>
                <p:cNvGrpSpPr/>
                <p:nvPr/>
              </p:nvGrpSpPr>
              <p:grpSpPr>
                <a:xfrm>
                  <a:off x="7713663" y="2848339"/>
                  <a:ext cx="1042107" cy="425543"/>
                  <a:chOff x="7786941" y="2884917"/>
                  <a:chExt cx="897649" cy="353919"/>
                </a:xfrm>
              </p:grpSpPr>
              <p:sp>
                <p:nvSpPr>
                  <p:cNvPr id="244" name="Freeform 243">
                    <a:extLst>
                      <a:ext uri="{FF2B5EF4-FFF2-40B4-BE49-F238E27FC236}">
                        <a16:creationId xmlns:a16="http://schemas.microsoft.com/office/drawing/2014/main" id="{2AC40C3B-A1B7-384A-883A-EA7FB8D1478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5" name="Freeform 244">
                    <a:extLst>
                      <a:ext uri="{FF2B5EF4-FFF2-40B4-BE49-F238E27FC236}">
                        <a16:creationId xmlns:a16="http://schemas.microsoft.com/office/drawing/2014/main" id="{2A9E7A38-CE8C-C844-8C03-E1A82BE55E6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2F7A2B59-E205-2644-86E7-DF75D4C175F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44F5365A-28EB-1042-872C-32C19D8BD4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5" name="Group 44">
                <a:extLst>
                  <a:ext uri="{FF2B5EF4-FFF2-40B4-BE49-F238E27FC236}">
                    <a16:creationId xmlns:a16="http://schemas.microsoft.com/office/drawing/2014/main" id="{D087D198-E562-3A4F-BCB1-6D3121CB81B0}"/>
                  </a:ext>
                </a:extLst>
              </p:cNvPr>
              <p:cNvGrpSpPr>
                <a:grpSpLocks/>
              </p:cNvGrpSpPr>
              <p:nvPr/>
            </p:nvGrpSpPr>
            <p:grpSpPr bwMode="auto">
              <a:xfrm>
                <a:off x="9438940" y="2593196"/>
                <a:ext cx="903288" cy="727075"/>
                <a:chOff x="-44" y="1473"/>
                <a:chExt cx="981" cy="1105"/>
              </a:xfrm>
            </p:grpSpPr>
            <p:pic>
              <p:nvPicPr>
                <p:cNvPr id="239" name="Picture 45" descr="desktop_computer_stylized_medium">
                  <a:extLst>
                    <a:ext uri="{FF2B5EF4-FFF2-40B4-BE49-F238E27FC236}">
                      <a16:creationId xmlns:a16="http://schemas.microsoft.com/office/drawing/2014/main" id="{941609BC-5B9A-C64D-BF89-7746F994A1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0" name="Freeform 46">
                  <a:extLst>
                    <a:ext uri="{FF2B5EF4-FFF2-40B4-BE49-F238E27FC236}">
                      <a16:creationId xmlns:a16="http://schemas.microsoft.com/office/drawing/2014/main" id="{66DCFBFD-5543-5746-9D77-AA5851076EA7}"/>
                    </a:ext>
                  </a:extLst>
                </p:cNvPr>
                <p:cNvSpPr>
                  <a:spLocks/>
                </p:cNvSpPr>
                <p:nvPr/>
              </p:nvSpPr>
              <p:spPr bwMode="auto">
                <a:xfrm flipH="1">
                  <a:off x="374" y="1579"/>
                  <a:ext cx="477" cy="506"/>
                </a:xfrm>
                <a:custGeom>
                  <a:avLst/>
                  <a:gdLst>
                    <a:gd name="T0" fmla="*/ 0 w 356"/>
                    <a:gd name="T1" fmla="*/ 0 h 368"/>
                    <a:gd name="T2" fmla="*/ 1296 w 356"/>
                    <a:gd name="T3" fmla="*/ 69 h 368"/>
                    <a:gd name="T4" fmla="*/ 1537 w 356"/>
                    <a:gd name="T5" fmla="*/ 1447 h 368"/>
                    <a:gd name="T6" fmla="*/ 339 w 356"/>
                    <a:gd name="T7" fmla="*/ 1810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06" name="Group 906">
                <a:extLst>
                  <a:ext uri="{FF2B5EF4-FFF2-40B4-BE49-F238E27FC236}">
                    <a16:creationId xmlns:a16="http://schemas.microsoft.com/office/drawing/2014/main" id="{E707DA5C-E91A-EE4E-B3C9-E62E12062C06}"/>
                  </a:ext>
                </a:extLst>
              </p:cNvPr>
              <p:cNvGrpSpPr>
                <a:grpSpLocks/>
              </p:cNvGrpSpPr>
              <p:nvPr/>
            </p:nvGrpSpPr>
            <p:grpSpPr bwMode="auto">
              <a:xfrm>
                <a:off x="8550931" y="2782976"/>
                <a:ext cx="469569" cy="865434"/>
                <a:chOff x="4140" y="429"/>
                <a:chExt cx="1425" cy="2396"/>
              </a:xfrm>
            </p:grpSpPr>
            <p:sp>
              <p:nvSpPr>
                <p:cNvPr id="207" name="Freeform 907">
                  <a:extLst>
                    <a:ext uri="{FF2B5EF4-FFF2-40B4-BE49-F238E27FC236}">
                      <a16:creationId xmlns:a16="http://schemas.microsoft.com/office/drawing/2014/main" id="{BA358A67-043B-BA41-917A-B80E3C40406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8" name="Rectangle 908">
                  <a:extLst>
                    <a:ext uri="{FF2B5EF4-FFF2-40B4-BE49-F238E27FC236}">
                      <a16:creationId xmlns:a16="http://schemas.microsoft.com/office/drawing/2014/main" id="{18A82B9C-A883-624F-A487-AD6A776F7D26}"/>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09" name="Freeform 909">
                  <a:extLst>
                    <a:ext uri="{FF2B5EF4-FFF2-40B4-BE49-F238E27FC236}">
                      <a16:creationId xmlns:a16="http://schemas.microsoft.com/office/drawing/2014/main" id="{DD8BA12E-357C-E841-848B-8DE85245B06E}"/>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0" name="Freeform 910">
                  <a:extLst>
                    <a:ext uri="{FF2B5EF4-FFF2-40B4-BE49-F238E27FC236}">
                      <a16:creationId xmlns:a16="http://schemas.microsoft.com/office/drawing/2014/main" id="{A18DEA0B-A738-5949-83FD-0988B96335A9}"/>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11" name="Rectangle 911">
                  <a:extLst>
                    <a:ext uri="{FF2B5EF4-FFF2-40B4-BE49-F238E27FC236}">
                      <a16:creationId xmlns:a16="http://schemas.microsoft.com/office/drawing/2014/main" id="{DC9D03B8-F393-8D41-9C55-E2A2CE7259CF}"/>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12" name="Group 912">
                  <a:extLst>
                    <a:ext uri="{FF2B5EF4-FFF2-40B4-BE49-F238E27FC236}">
                      <a16:creationId xmlns:a16="http://schemas.microsoft.com/office/drawing/2014/main" id="{29201AA5-B78A-794A-8A5B-1D18873B4A4A}"/>
                    </a:ext>
                  </a:extLst>
                </p:cNvPr>
                <p:cNvGrpSpPr>
                  <a:grpSpLocks/>
                </p:cNvGrpSpPr>
                <p:nvPr/>
              </p:nvGrpSpPr>
              <p:grpSpPr bwMode="auto">
                <a:xfrm>
                  <a:off x="4749" y="668"/>
                  <a:ext cx="581" cy="145"/>
                  <a:chOff x="614" y="2568"/>
                  <a:chExt cx="725" cy="139"/>
                </a:xfrm>
              </p:grpSpPr>
              <p:sp>
                <p:nvSpPr>
                  <p:cNvPr id="237" name="AutoShape 913">
                    <a:extLst>
                      <a:ext uri="{FF2B5EF4-FFF2-40B4-BE49-F238E27FC236}">
                        <a16:creationId xmlns:a16="http://schemas.microsoft.com/office/drawing/2014/main" id="{03D99842-A084-4E49-A5D1-82F4A5382227}"/>
                      </a:ext>
                    </a:extLst>
                  </p:cNvPr>
                  <p:cNvSpPr>
                    <a:spLocks noChangeArrowheads="1"/>
                  </p:cNvSpPr>
                  <p:nvPr/>
                </p:nvSpPr>
                <p:spPr bwMode="auto">
                  <a:xfrm>
                    <a:off x="616" y="2565"/>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38" name="AutoShape 914">
                    <a:extLst>
                      <a:ext uri="{FF2B5EF4-FFF2-40B4-BE49-F238E27FC236}">
                        <a16:creationId xmlns:a16="http://schemas.microsoft.com/office/drawing/2014/main" id="{8E158DC9-61E9-A14C-8690-D2D8BC0DB80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13" name="Rectangle 915">
                  <a:extLst>
                    <a:ext uri="{FF2B5EF4-FFF2-40B4-BE49-F238E27FC236}">
                      <a16:creationId xmlns:a16="http://schemas.microsoft.com/office/drawing/2014/main" id="{C527E74C-879F-D843-87B5-BEC2F5A00FBD}"/>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14" name="Group 916">
                  <a:extLst>
                    <a:ext uri="{FF2B5EF4-FFF2-40B4-BE49-F238E27FC236}">
                      <a16:creationId xmlns:a16="http://schemas.microsoft.com/office/drawing/2014/main" id="{E78BC0D4-5DDD-2F48-B295-778460085AA4}"/>
                    </a:ext>
                  </a:extLst>
                </p:cNvPr>
                <p:cNvGrpSpPr>
                  <a:grpSpLocks/>
                </p:cNvGrpSpPr>
                <p:nvPr/>
              </p:nvGrpSpPr>
              <p:grpSpPr bwMode="auto">
                <a:xfrm>
                  <a:off x="4747" y="994"/>
                  <a:ext cx="581" cy="134"/>
                  <a:chOff x="614" y="2568"/>
                  <a:chExt cx="725" cy="139"/>
                </a:xfrm>
              </p:grpSpPr>
              <p:sp>
                <p:nvSpPr>
                  <p:cNvPr id="235" name="AutoShape 917">
                    <a:extLst>
                      <a:ext uri="{FF2B5EF4-FFF2-40B4-BE49-F238E27FC236}">
                        <a16:creationId xmlns:a16="http://schemas.microsoft.com/office/drawing/2014/main" id="{F68DFE33-0879-3646-B2AD-FE59C224A2E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36" name="AutoShape 918">
                    <a:extLst>
                      <a:ext uri="{FF2B5EF4-FFF2-40B4-BE49-F238E27FC236}">
                        <a16:creationId xmlns:a16="http://schemas.microsoft.com/office/drawing/2014/main" id="{CD58E6D0-9D84-654C-80A0-992D19EC6B72}"/>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15" name="Rectangle 919">
                  <a:extLst>
                    <a:ext uri="{FF2B5EF4-FFF2-40B4-BE49-F238E27FC236}">
                      <a16:creationId xmlns:a16="http://schemas.microsoft.com/office/drawing/2014/main" id="{862FF655-EC93-3C49-A93A-FDC913BED634}"/>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16" name="Rectangle 920">
                  <a:extLst>
                    <a:ext uri="{FF2B5EF4-FFF2-40B4-BE49-F238E27FC236}">
                      <a16:creationId xmlns:a16="http://schemas.microsoft.com/office/drawing/2014/main" id="{1349F4FB-7F40-064B-B060-43E8FD168853}"/>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nvGrpSpPr>
                <p:cNvPr id="217" name="Group 921">
                  <a:extLst>
                    <a:ext uri="{FF2B5EF4-FFF2-40B4-BE49-F238E27FC236}">
                      <a16:creationId xmlns:a16="http://schemas.microsoft.com/office/drawing/2014/main" id="{C1900626-1CFB-E341-8D1D-D79030F18844}"/>
                    </a:ext>
                  </a:extLst>
                </p:cNvPr>
                <p:cNvGrpSpPr>
                  <a:grpSpLocks/>
                </p:cNvGrpSpPr>
                <p:nvPr/>
              </p:nvGrpSpPr>
              <p:grpSpPr bwMode="auto">
                <a:xfrm>
                  <a:off x="4735" y="1627"/>
                  <a:ext cx="582" cy="151"/>
                  <a:chOff x="614" y="2568"/>
                  <a:chExt cx="725" cy="139"/>
                </a:xfrm>
              </p:grpSpPr>
              <p:sp>
                <p:nvSpPr>
                  <p:cNvPr id="233" name="AutoShape 922">
                    <a:extLst>
                      <a:ext uri="{FF2B5EF4-FFF2-40B4-BE49-F238E27FC236}">
                        <a16:creationId xmlns:a16="http://schemas.microsoft.com/office/drawing/2014/main" id="{DD81D93E-93B6-C945-A36B-32CDADDAF84C}"/>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34" name="AutoShape 923">
                    <a:extLst>
                      <a:ext uri="{FF2B5EF4-FFF2-40B4-BE49-F238E27FC236}">
                        <a16:creationId xmlns:a16="http://schemas.microsoft.com/office/drawing/2014/main" id="{EC02B7E4-DC4D-F64D-8717-C5CA1E05F102}"/>
                      </a:ext>
                    </a:extLst>
                  </p:cNvPr>
                  <p:cNvSpPr>
                    <a:spLocks noChangeArrowheads="1"/>
                  </p:cNvSpPr>
                  <p:nvPr/>
                </p:nvSpPr>
                <p:spPr bwMode="auto">
                  <a:xfrm>
                    <a:off x="626" y="2589"/>
                    <a:ext cx="699"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18" name="Freeform 924">
                  <a:extLst>
                    <a:ext uri="{FF2B5EF4-FFF2-40B4-BE49-F238E27FC236}">
                      <a16:creationId xmlns:a16="http://schemas.microsoft.com/office/drawing/2014/main" id="{3A8697BD-FFAE-FD40-8C25-E65EF77527C6}"/>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219" name="Group 925">
                  <a:extLst>
                    <a:ext uri="{FF2B5EF4-FFF2-40B4-BE49-F238E27FC236}">
                      <a16:creationId xmlns:a16="http://schemas.microsoft.com/office/drawing/2014/main" id="{48EACF24-942C-BD4E-A361-15CF04CDF845}"/>
                    </a:ext>
                  </a:extLst>
                </p:cNvPr>
                <p:cNvGrpSpPr>
                  <a:grpSpLocks/>
                </p:cNvGrpSpPr>
                <p:nvPr/>
              </p:nvGrpSpPr>
              <p:grpSpPr bwMode="auto">
                <a:xfrm>
                  <a:off x="4739" y="1327"/>
                  <a:ext cx="582" cy="139"/>
                  <a:chOff x="614" y="2568"/>
                  <a:chExt cx="725" cy="139"/>
                </a:xfrm>
              </p:grpSpPr>
              <p:sp>
                <p:nvSpPr>
                  <p:cNvPr id="231" name="AutoShape 926">
                    <a:extLst>
                      <a:ext uri="{FF2B5EF4-FFF2-40B4-BE49-F238E27FC236}">
                        <a16:creationId xmlns:a16="http://schemas.microsoft.com/office/drawing/2014/main" id="{A68BCDFF-33E9-984C-BEC3-94CEDEC562C0}"/>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32" name="AutoShape 927">
                    <a:extLst>
                      <a:ext uri="{FF2B5EF4-FFF2-40B4-BE49-F238E27FC236}">
                        <a16:creationId xmlns:a16="http://schemas.microsoft.com/office/drawing/2014/main" id="{987B3F11-5503-554E-882F-73411D7CC4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sp>
              <p:nvSpPr>
                <p:cNvPr id="220" name="Rectangle 928">
                  <a:extLst>
                    <a:ext uri="{FF2B5EF4-FFF2-40B4-BE49-F238E27FC236}">
                      <a16:creationId xmlns:a16="http://schemas.microsoft.com/office/drawing/2014/main" id="{21D645C2-F2CB-2F48-884A-92A0828DFC0C}"/>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21" name="Freeform 929">
                  <a:extLst>
                    <a:ext uri="{FF2B5EF4-FFF2-40B4-BE49-F238E27FC236}">
                      <a16:creationId xmlns:a16="http://schemas.microsoft.com/office/drawing/2014/main" id="{F338BB3E-46E3-124D-9036-79BA60D4996B}"/>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2" name="Freeform 930">
                  <a:extLst>
                    <a:ext uri="{FF2B5EF4-FFF2-40B4-BE49-F238E27FC236}">
                      <a16:creationId xmlns:a16="http://schemas.microsoft.com/office/drawing/2014/main" id="{CBFB7FD4-907C-CB46-8B00-538A5B0EE29B}"/>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3" name="Oval 931">
                  <a:extLst>
                    <a:ext uri="{FF2B5EF4-FFF2-40B4-BE49-F238E27FC236}">
                      <a16:creationId xmlns:a16="http://schemas.microsoft.com/office/drawing/2014/main" id="{5A34F34C-BDAB-FB49-893E-24D04DB10EAB}"/>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24" name="Freeform 932">
                  <a:extLst>
                    <a:ext uri="{FF2B5EF4-FFF2-40B4-BE49-F238E27FC236}">
                      <a16:creationId xmlns:a16="http://schemas.microsoft.com/office/drawing/2014/main" id="{83C3DF40-9FBA-5641-BA1C-24C36BD2B8A6}"/>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25" name="AutoShape 933">
                  <a:extLst>
                    <a:ext uri="{FF2B5EF4-FFF2-40B4-BE49-F238E27FC236}">
                      <a16:creationId xmlns:a16="http://schemas.microsoft.com/office/drawing/2014/main" id="{1B6E41FF-F2F5-AF44-8B91-5192A249728B}"/>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26" name="AutoShape 934">
                  <a:extLst>
                    <a:ext uri="{FF2B5EF4-FFF2-40B4-BE49-F238E27FC236}">
                      <a16:creationId xmlns:a16="http://schemas.microsoft.com/office/drawing/2014/main" id="{2FB8873E-9EEA-D843-9F5D-E06B4FACE9B8}"/>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27" name="Oval 935">
                  <a:extLst>
                    <a:ext uri="{FF2B5EF4-FFF2-40B4-BE49-F238E27FC236}">
                      <a16:creationId xmlns:a16="http://schemas.microsoft.com/office/drawing/2014/main" id="{FB7CF900-522C-E44A-BC68-FE26DCD496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28" name="Oval 936">
                  <a:extLst>
                    <a:ext uri="{FF2B5EF4-FFF2-40B4-BE49-F238E27FC236}">
                      <a16:creationId xmlns:a16="http://schemas.microsoft.com/office/drawing/2014/main" id="{3461873C-FD02-4742-A8E2-CE29D45F81A5}"/>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FF0000"/>
                    </a:solidFill>
                    <a:effectLst/>
                    <a:uLnTx/>
                    <a:uFillTx/>
                    <a:latin typeface="Arial"/>
                    <a:ea typeface="ＭＳ Ｐゴシック" charset="0"/>
                    <a:cs typeface="Arial"/>
                  </a:endParaRPr>
                </a:p>
              </p:txBody>
            </p:sp>
            <p:sp>
              <p:nvSpPr>
                <p:cNvPr id="229" name="Oval 937">
                  <a:extLst>
                    <a:ext uri="{FF2B5EF4-FFF2-40B4-BE49-F238E27FC236}">
                      <a16:creationId xmlns:a16="http://schemas.microsoft.com/office/drawing/2014/main" id="{E6D214D0-C8C3-6B43-8821-D31DFE9EFD68}"/>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230" name="Rectangle 938">
                  <a:extLst>
                    <a:ext uri="{FF2B5EF4-FFF2-40B4-BE49-F238E27FC236}">
                      <a16:creationId xmlns:a16="http://schemas.microsoft.com/office/drawing/2014/main" id="{FCF36B35-E6A8-414B-A504-AA7270E4063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grpSp>
        </p:grpSp>
        <p:sp>
          <p:nvSpPr>
            <p:cNvPr id="308" name="Text Box 150">
              <a:extLst>
                <a:ext uri="{FF2B5EF4-FFF2-40B4-BE49-F238E27FC236}">
                  <a16:creationId xmlns:a16="http://schemas.microsoft.com/office/drawing/2014/main" id="{B2FD4263-CD8E-CE4C-A142-AECF4129A8BB}"/>
                </a:ext>
              </a:extLst>
            </p:cNvPr>
            <p:cNvSpPr txBox="1">
              <a:spLocks noChangeArrowheads="1"/>
            </p:cNvSpPr>
            <p:nvPr/>
          </p:nvSpPr>
          <p:spPr bwMode="auto">
            <a:xfrm>
              <a:off x="8965649" y="6145768"/>
              <a:ext cx="1223975"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en-US" dirty="0">
                  <a:solidFill>
                    <a:srgbClr val="000099"/>
                  </a:solidFill>
                  <a:latin typeface="Arial"/>
                  <a:cs typeface="Arial"/>
                </a:rPr>
                <a:t>trap mode</a:t>
              </a:r>
            </a:p>
          </p:txBody>
        </p:sp>
      </p:grpSp>
    </p:spTree>
    <p:extLst>
      <p:ext uri="{BB962C8B-B14F-4D97-AF65-F5344CB8AC3E}">
        <p14:creationId xmlns:p14="http://schemas.microsoft.com/office/powerpoint/2010/main" val="2219227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81"/>
                                        </p:tgtEl>
                                        <p:attrNameLst>
                                          <p:attrName>style.visibility</p:attrName>
                                        </p:attrNameLst>
                                      </p:cBhvr>
                                      <p:to>
                                        <p:strVal val="visible"/>
                                      </p:to>
                                    </p:set>
                                    <p:animEffect transition="in" filter="wipe(down)">
                                      <p:cBhvr>
                                        <p:cTn id="11" dur="500"/>
                                        <p:tgtEl>
                                          <p:spTgt spid="181"/>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par>
                          <p:cTn id="17" fill="hold">
                            <p:stCondLst>
                              <p:cond delay="500"/>
                            </p:stCondLst>
                            <p:childTnLst>
                              <p:par>
                                <p:cTn id="18" presetID="22" presetClass="entr" presetSubtype="4" fill="hold" nodeType="afterEffect">
                                  <p:stCondLst>
                                    <p:cond delay="0"/>
                                  </p:stCondLst>
                                  <p:childTnLst>
                                    <p:set>
                                      <p:cBhvr>
                                        <p:cTn id="19" dur="1" fill="hold">
                                          <p:stCondLst>
                                            <p:cond delay="0"/>
                                          </p:stCondLst>
                                        </p:cTn>
                                        <p:tgtEl>
                                          <p:spTgt spid="302"/>
                                        </p:tgtEl>
                                        <p:attrNameLst>
                                          <p:attrName>style.visibility</p:attrName>
                                        </p:attrNameLst>
                                      </p:cBhvr>
                                      <p:to>
                                        <p:strVal val="visible"/>
                                      </p:to>
                                    </p:set>
                                    <p:animEffect transition="in" filter="wipe(down)">
                                      <p:cBhvr>
                                        <p:cTn id="20" dur="500"/>
                                        <p:tgtEl>
                                          <p:spTgt spid="3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295C129-DA5D-C741-83BA-65FCBE7656D8}"/>
              </a:ext>
            </a:extLst>
          </p:cNvPr>
          <p:cNvSpPr>
            <a:spLocks noGrp="1"/>
          </p:cNvSpPr>
          <p:nvPr>
            <p:ph type="title"/>
          </p:nvPr>
        </p:nvSpPr>
        <p:spPr/>
        <p:txBody>
          <a:bodyPr/>
          <a:lstStyle/>
          <a:p>
            <a:r>
              <a:rPr lang="en-US" dirty="0"/>
              <a:t>SNMP protocol: message types</a:t>
            </a:r>
          </a:p>
        </p:txBody>
      </p:sp>
      <p:sp>
        <p:nvSpPr>
          <p:cNvPr id="4" name="Slide Number Placeholder 3">
            <a:extLst>
              <a:ext uri="{FF2B5EF4-FFF2-40B4-BE49-F238E27FC236}">
                <a16:creationId xmlns:a16="http://schemas.microsoft.com/office/drawing/2014/main" id="{822AC4DB-FAFD-C14C-8E13-B0E008993F6B}"/>
              </a:ext>
            </a:extLst>
          </p:cNvPr>
          <p:cNvSpPr>
            <a:spLocks noGrp="1"/>
          </p:cNvSpPr>
          <p:nvPr>
            <p:ph type="sldNum" sz="quarter" idx="4"/>
          </p:nvPr>
        </p:nvSpPr>
        <p:spPr/>
        <p:txBody>
          <a:bodyPr/>
          <a:lstStyle/>
          <a:p>
            <a:r>
              <a:rPr lang="en-US" dirty="0"/>
              <a:t>Network Layer: 5-</a:t>
            </a:r>
            <a:fld id="{C4204591-24BD-A542-B9D5-F8D8A88D2FEE}" type="slidenum">
              <a:rPr lang="en-US" smtClean="0"/>
              <a:pPr/>
              <a:t>95</a:t>
            </a:fld>
            <a:endParaRPr lang="en-US" dirty="0"/>
          </a:p>
        </p:txBody>
      </p:sp>
      <p:grpSp>
        <p:nvGrpSpPr>
          <p:cNvPr id="100" name="Group 99">
            <a:extLst>
              <a:ext uri="{FF2B5EF4-FFF2-40B4-BE49-F238E27FC236}">
                <a16:creationId xmlns:a16="http://schemas.microsoft.com/office/drawing/2014/main" id="{6457A5CE-0B9F-1545-A590-034542B2B152}"/>
              </a:ext>
            </a:extLst>
          </p:cNvPr>
          <p:cNvGrpSpPr/>
          <p:nvPr/>
        </p:nvGrpSpPr>
        <p:grpSpPr>
          <a:xfrm>
            <a:off x="2372315" y="1817914"/>
            <a:ext cx="7097732" cy="3820886"/>
            <a:chOff x="2002201" y="1415143"/>
            <a:chExt cx="7097732" cy="3820886"/>
          </a:xfrm>
        </p:grpSpPr>
        <p:sp>
          <p:nvSpPr>
            <p:cNvPr id="99" name="Rectangle 98">
              <a:extLst>
                <a:ext uri="{FF2B5EF4-FFF2-40B4-BE49-F238E27FC236}">
                  <a16:creationId xmlns:a16="http://schemas.microsoft.com/office/drawing/2014/main" id="{ECBE48A8-B43A-B640-A1B3-9FD7CFC18AD1}"/>
                </a:ext>
              </a:extLst>
            </p:cNvPr>
            <p:cNvSpPr/>
            <p:nvPr/>
          </p:nvSpPr>
          <p:spPr>
            <a:xfrm>
              <a:off x="2013857" y="1415143"/>
              <a:ext cx="7075714" cy="674914"/>
            </a:xfrm>
            <a:prstGeom prst="rec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Rectangle 1">
              <a:extLst>
                <a:ext uri="{FF2B5EF4-FFF2-40B4-BE49-F238E27FC236}">
                  <a16:creationId xmlns:a16="http://schemas.microsoft.com/office/drawing/2014/main" id="{25F7643A-6C5E-E745-8C01-431DEA62BE79}"/>
                </a:ext>
              </a:extLst>
            </p:cNvPr>
            <p:cNvSpPr/>
            <p:nvPr/>
          </p:nvSpPr>
          <p:spPr>
            <a:xfrm>
              <a:off x="2005070" y="1421700"/>
              <a:ext cx="7094863" cy="3792557"/>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9" name="Text Box 115">
              <a:extLst>
                <a:ext uri="{FF2B5EF4-FFF2-40B4-BE49-F238E27FC236}">
                  <a16:creationId xmlns:a16="http://schemas.microsoft.com/office/drawing/2014/main" id="{0244D51E-83C3-6548-9320-525EA26C77BA}"/>
                </a:ext>
              </a:extLst>
            </p:cNvPr>
            <p:cNvSpPr txBox="1">
              <a:spLocks noChangeArrowheads="1"/>
            </p:cNvSpPr>
            <p:nvPr/>
          </p:nvSpPr>
          <p:spPr bwMode="auto">
            <a:xfrm>
              <a:off x="2734834" y="2145408"/>
              <a:ext cx="1892826" cy="923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r">
                <a:lnSpc>
                  <a:spcPct val="90000"/>
                </a:lnSpc>
                <a:defRPr/>
              </a:pPr>
              <a:r>
                <a:rPr lang="en-US" sz="2000" dirty="0">
                  <a:cs typeface="Arial"/>
                </a:rPr>
                <a:t>GetRequest</a:t>
              </a:r>
            </a:p>
            <a:p>
              <a:pPr algn="r">
                <a:lnSpc>
                  <a:spcPct val="90000"/>
                </a:lnSpc>
                <a:defRPr/>
              </a:pPr>
              <a:r>
                <a:rPr lang="en-US" sz="2000" dirty="0">
                  <a:cs typeface="Arial"/>
                </a:rPr>
                <a:t>GetNextRequest</a:t>
              </a:r>
            </a:p>
            <a:p>
              <a:pPr algn="r">
                <a:lnSpc>
                  <a:spcPct val="90000"/>
                </a:lnSpc>
                <a:defRPr/>
              </a:pPr>
              <a:r>
                <a:rPr lang="en-US" sz="2000" dirty="0">
                  <a:cs typeface="Arial"/>
                </a:rPr>
                <a:t>GetBulkRequest</a:t>
              </a:r>
            </a:p>
          </p:txBody>
        </p:sp>
        <p:sp>
          <p:nvSpPr>
            <p:cNvPr id="310" name="Text Box 116">
              <a:extLst>
                <a:ext uri="{FF2B5EF4-FFF2-40B4-BE49-F238E27FC236}">
                  <a16:creationId xmlns:a16="http://schemas.microsoft.com/office/drawing/2014/main" id="{CE074C87-6B68-DF47-9CB7-45CA06116009}"/>
                </a:ext>
              </a:extLst>
            </p:cNvPr>
            <p:cNvSpPr txBox="1">
              <a:spLocks noChangeArrowheads="1"/>
            </p:cNvSpPr>
            <p:nvPr/>
          </p:nvSpPr>
          <p:spPr bwMode="auto">
            <a:xfrm>
              <a:off x="5029144" y="2125911"/>
              <a:ext cx="3853599" cy="923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l">
                <a:lnSpc>
                  <a:spcPct val="90000"/>
                </a:lnSpc>
                <a:defRPr/>
              </a:pPr>
              <a:r>
                <a:rPr lang="en-US" sz="2000" dirty="0">
                  <a:cs typeface="Arial"/>
                </a:rPr>
                <a:t>manager-to-agent: </a:t>
              </a:r>
              <a:r>
                <a:rPr lang="ja-JP" altLang="en-US" sz="2000">
                  <a:cs typeface="Arial"/>
                </a:rPr>
                <a:t>“</a:t>
              </a:r>
              <a:r>
                <a:rPr lang="en-US" sz="2000" dirty="0">
                  <a:cs typeface="Arial"/>
                </a:rPr>
                <a:t>get me data</a:t>
              </a:r>
              <a:r>
                <a:rPr lang="ja-JP" altLang="en-US" sz="2000">
                  <a:cs typeface="Arial"/>
                </a:rPr>
                <a:t>”</a:t>
              </a:r>
              <a:endParaRPr lang="en-US" sz="2000" dirty="0">
                <a:cs typeface="Arial"/>
              </a:endParaRPr>
            </a:p>
            <a:p>
              <a:pPr algn="l">
                <a:lnSpc>
                  <a:spcPct val="90000"/>
                </a:lnSpc>
                <a:defRPr/>
              </a:pPr>
              <a:r>
                <a:rPr lang="en-US" sz="2000" dirty="0">
                  <a:cs typeface="Arial"/>
                </a:rPr>
                <a:t>(data instance, next data in list, </a:t>
              </a:r>
            </a:p>
            <a:p>
              <a:pPr algn="l">
                <a:lnSpc>
                  <a:spcPct val="90000"/>
                </a:lnSpc>
                <a:defRPr/>
              </a:pPr>
              <a:r>
                <a:rPr lang="en-US" sz="2000" dirty="0">
                  <a:cs typeface="Arial"/>
                </a:rPr>
                <a:t>                                 block of data). </a:t>
              </a:r>
            </a:p>
          </p:txBody>
        </p:sp>
        <p:sp>
          <p:nvSpPr>
            <p:cNvPr id="311" name="Text Box 118">
              <a:extLst>
                <a:ext uri="{FF2B5EF4-FFF2-40B4-BE49-F238E27FC236}">
                  <a16:creationId xmlns:a16="http://schemas.microsoft.com/office/drawing/2014/main" id="{7B367215-91F1-9443-9F74-56C0B39D5B13}"/>
                </a:ext>
              </a:extLst>
            </p:cNvPr>
            <p:cNvSpPr txBox="1">
              <a:spLocks noChangeArrowheads="1"/>
            </p:cNvSpPr>
            <p:nvPr/>
          </p:nvSpPr>
          <p:spPr bwMode="auto">
            <a:xfrm>
              <a:off x="2122320" y="1488161"/>
              <a:ext cx="2487990" cy="5847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r">
                <a:defRPr/>
              </a:pPr>
              <a:r>
                <a:rPr lang="en-US" sz="3200" dirty="0">
                  <a:solidFill>
                    <a:srgbClr val="0000A8"/>
                  </a:solidFill>
                  <a:cs typeface="Arial"/>
                </a:rPr>
                <a:t>Message type</a:t>
              </a:r>
            </a:p>
          </p:txBody>
        </p:sp>
        <p:sp>
          <p:nvSpPr>
            <p:cNvPr id="312" name="Text Box 119">
              <a:extLst>
                <a:ext uri="{FF2B5EF4-FFF2-40B4-BE49-F238E27FC236}">
                  <a16:creationId xmlns:a16="http://schemas.microsoft.com/office/drawing/2014/main" id="{56DAD538-56FB-774C-9D9A-5BDE956FB64D}"/>
                </a:ext>
              </a:extLst>
            </p:cNvPr>
            <p:cNvSpPr txBox="1">
              <a:spLocks noChangeArrowheads="1"/>
            </p:cNvSpPr>
            <p:nvPr/>
          </p:nvSpPr>
          <p:spPr bwMode="auto">
            <a:xfrm>
              <a:off x="5061362" y="1490866"/>
              <a:ext cx="1645002" cy="5847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defRPr/>
              </a:pPr>
              <a:r>
                <a:rPr lang="en-US" sz="3200" dirty="0">
                  <a:solidFill>
                    <a:srgbClr val="0000A8"/>
                  </a:solidFill>
                  <a:cs typeface="Arial"/>
                </a:rPr>
                <a:t>Function</a:t>
              </a:r>
            </a:p>
          </p:txBody>
        </p:sp>
        <p:sp>
          <p:nvSpPr>
            <p:cNvPr id="317" name="Text Box 124">
              <a:extLst>
                <a:ext uri="{FF2B5EF4-FFF2-40B4-BE49-F238E27FC236}">
                  <a16:creationId xmlns:a16="http://schemas.microsoft.com/office/drawing/2014/main" id="{9B5BC1C1-DAA0-AC4F-B24B-AAA71EE3E51B}"/>
                </a:ext>
              </a:extLst>
            </p:cNvPr>
            <p:cNvSpPr txBox="1">
              <a:spLocks noChangeArrowheads="1"/>
            </p:cNvSpPr>
            <p:nvPr/>
          </p:nvSpPr>
          <p:spPr bwMode="auto">
            <a:xfrm>
              <a:off x="2047355" y="3213120"/>
              <a:ext cx="257810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a:defRPr/>
              </a:pPr>
              <a:r>
                <a:rPr lang="en-US" sz="2000" dirty="0">
                  <a:cs typeface="Arial"/>
                </a:rPr>
                <a:t>SetRequest</a:t>
              </a:r>
            </a:p>
          </p:txBody>
        </p:sp>
        <p:sp>
          <p:nvSpPr>
            <p:cNvPr id="318" name="Text Box 125">
              <a:extLst>
                <a:ext uri="{FF2B5EF4-FFF2-40B4-BE49-F238E27FC236}">
                  <a16:creationId xmlns:a16="http://schemas.microsoft.com/office/drawing/2014/main" id="{DB241EBF-DC8B-D944-A1F0-6BF6434D9A62}"/>
                </a:ext>
              </a:extLst>
            </p:cNvPr>
            <p:cNvSpPr txBox="1">
              <a:spLocks noChangeArrowheads="1"/>
            </p:cNvSpPr>
            <p:nvPr/>
          </p:nvSpPr>
          <p:spPr bwMode="auto">
            <a:xfrm>
              <a:off x="5013593" y="3216058"/>
              <a:ext cx="3727636"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defRPr/>
              </a:pPr>
              <a:r>
                <a:rPr lang="en-US" sz="2000" dirty="0">
                  <a:cs typeface="Arial"/>
                </a:rPr>
                <a:t>manager-to-agent: set MIB value</a:t>
              </a:r>
            </a:p>
          </p:txBody>
        </p:sp>
        <p:sp>
          <p:nvSpPr>
            <p:cNvPr id="320" name="Text Box 127">
              <a:extLst>
                <a:ext uri="{FF2B5EF4-FFF2-40B4-BE49-F238E27FC236}">
                  <a16:creationId xmlns:a16="http://schemas.microsoft.com/office/drawing/2014/main" id="{17983E4B-D898-8E41-B263-E49CAA78EA1E}"/>
                </a:ext>
              </a:extLst>
            </p:cNvPr>
            <p:cNvSpPr txBox="1">
              <a:spLocks noChangeArrowheads="1"/>
            </p:cNvSpPr>
            <p:nvPr/>
          </p:nvSpPr>
          <p:spPr bwMode="auto">
            <a:xfrm>
              <a:off x="3233056" y="3762619"/>
              <a:ext cx="1402831"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r">
                <a:defRPr/>
              </a:pPr>
              <a:r>
                <a:rPr lang="en-US" sz="2000" dirty="0">
                  <a:cs typeface="Arial"/>
                </a:rPr>
                <a:t>Response</a:t>
              </a:r>
            </a:p>
          </p:txBody>
        </p:sp>
        <p:sp>
          <p:nvSpPr>
            <p:cNvPr id="321" name="Text Box 128">
              <a:extLst>
                <a:ext uri="{FF2B5EF4-FFF2-40B4-BE49-F238E27FC236}">
                  <a16:creationId xmlns:a16="http://schemas.microsoft.com/office/drawing/2014/main" id="{BA110198-2518-B643-A457-96198774C42F}"/>
                </a:ext>
              </a:extLst>
            </p:cNvPr>
            <p:cNvSpPr txBox="1">
              <a:spLocks noChangeArrowheads="1"/>
            </p:cNvSpPr>
            <p:nvPr/>
          </p:nvSpPr>
          <p:spPr bwMode="auto">
            <a:xfrm>
              <a:off x="5026411" y="3785527"/>
              <a:ext cx="3899875"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l">
                <a:lnSpc>
                  <a:spcPct val="90000"/>
                </a:lnSpc>
                <a:defRPr/>
              </a:pPr>
              <a:r>
                <a:rPr lang="en-US" sz="2000" dirty="0">
                  <a:cs typeface="Arial"/>
                </a:rPr>
                <a:t>Agent-to-manager: value, response to Request</a:t>
              </a:r>
            </a:p>
          </p:txBody>
        </p:sp>
        <p:sp>
          <p:nvSpPr>
            <p:cNvPr id="323" name="Text Box 130">
              <a:extLst>
                <a:ext uri="{FF2B5EF4-FFF2-40B4-BE49-F238E27FC236}">
                  <a16:creationId xmlns:a16="http://schemas.microsoft.com/office/drawing/2014/main" id="{13D6B449-0D81-8B4A-9EE8-9D355F3097DF}"/>
                </a:ext>
              </a:extLst>
            </p:cNvPr>
            <p:cNvSpPr txBox="1">
              <a:spLocks noChangeArrowheads="1"/>
            </p:cNvSpPr>
            <p:nvPr/>
          </p:nvSpPr>
          <p:spPr bwMode="auto">
            <a:xfrm>
              <a:off x="3298372" y="4509877"/>
              <a:ext cx="1331618"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r">
                <a:defRPr/>
              </a:pPr>
              <a:r>
                <a:rPr lang="en-US" sz="2000" dirty="0">
                  <a:cs typeface="Arial"/>
                </a:rPr>
                <a:t>Trap</a:t>
              </a:r>
            </a:p>
          </p:txBody>
        </p:sp>
        <p:sp>
          <p:nvSpPr>
            <p:cNvPr id="325" name="Text Box 132">
              <a:extLst>
                <a:ext uri="{FF2B5EF4-FFF2-40B4-BE49-F238E27FC236}">
                  <a16:creationId xmlns:a16="http://schemas.microsoft.com/office/drawing/2014/main" id="{ADDA6BF9-6CB2-0C4F-8696-645975C71ED6}"/>
                </a:ext>
              </a:extLst>
            </p:cNvPr>
            <p:cNvSpPr txBox="1">
              <a:spLocks noChangeArrowheads="1"/>
            </p:cNvSpPr>
            <p:nvPr/>
          </p:nvSpPr>
          <p:spPr bwMode="auto">
            <a:xfrm>
              <a:off x="5026185" y="4542313"/>
              <a:ext cx="3900102"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l">
                <a:lnSpc>
                  <a:spcPct val="90000"/>
                </a:lnSpc>
                <a:defRPr/>
              </a:pPr>
              <a:r>
                <a:rPr lang="en-US" sz="2000" dirty="0">
                  <a:cs typeface="Arial"/>
                </a:rPr>
                <a:t>Agent-to-manager: inform manager</a:t>
              </a:r>
            </a:p>
            <a:p>
              <a:pPr algn="l">
                <a:lnSpc>
                  <a:spcPct val="90000"/>
                </a:lnSpc>
                <a:defRPr/>
              </a:pPr>
              <a:r>
                <a:rPr lang="en-US" sz="2000" dirty="0">
                  <a:cs typeface="Arial"/>
                </a:rPr>
                <a:t>of exceptional event</a:t>
              </a:r>
            </a:p>
          </p:txBody>
        </p:sp>
        <p:cxnSp>
          <p:nvCxnSpPr>
            <p:cNvPr id="16" name="Straight Connector 15">
              <a:extLst>
                <a:ext uri="{FF2B5EF4-FFF2-40B4-BE49-F238E27FC236}">
                  <a16:creationId xmlns:a16="http://schemas.microsoft.com/office/drawing/2014/main" id="{E15AA162-66FE-5742-9EB6-3D8D7E146094}"/>
                </a:ext>
              </a:extLst>
            </p:cNvPr>
            <p:cNvCxnSpPr>
              <a:cxnSpLocks/>
            </p:cNvCxnSpPr>
            <p:nvPr/>
          </p:nvCxnSpPr>
          <p:spPr>
            <a:xfrm>
              <a:off x="2013087" y="2090619"/>
              <a:ext cx="7083691"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A2F16B84-C54F-D64C-888D-528AF221B7B5}"/>
                </a:ext>
              </a:extLst>
            </p:cNvPr>
            <p:cNvCxnSpPr>
              <a:cxnSpLocks/>
            </p:cNvCxnSpPr>
            <p:nvPr/>
          </p:nvCxnSpPr>
          <p:spPr>
            <a:xfrm>
              <a:off x="2013087" y="3124760"/>
              <a:ext cx="7083691" cy="0"/>
            </a:xfrm>
            <a:prstGeom prst="line">
              <a:avLst/>
            </a:prstGeom>
            <a:ln w="158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AECB1288-0985-6448-A2C2-C0FA671E458C}"/>
                </a:ext>
              </a:extLst>
            </p:cNvPr>
            <p:cNvCxnSpPr>
              <a:cxnSpLocks/>
            </p:cNvCxnSpPr>
            <p:nvPr/>
          </p:nvCxnSpPr>
          <p:spPr>
            <a:xfrm>
              <a:off x="2013087" y="3712588"/>
              <a:ext cx="7083691" cy="0"/>
            </a:xfrm>
            <a:prstGeom prst="line">
              <a:avLst/>
            </a:prstGeom>
            <a:ln w="1587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94200BD3-5495-E841-A5AD-2C5B26A4EBE6}"/>
                </a:ext>
              </a:extLst>
            </p:cNvPr>
            <p:cNvCxnSpPr>
              <a:cxnSpLocks/>
            </p:cNvCxnSpPr>
            <p:nvPr/>
          </p:nvCxnSpPr>
          <p:spPr>
            <a:xfrm>
              <a:off x="2002201" y="4463704"/>
              <a:ext cx="7083691" cy="0"/>
            </a:xfrm>
            <a:prstGeom prst="line">
              <a:avLst/>
            </a:prstGeom>
            <a:ln w="95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9D6C5447-D4D7-C94E-94E0-479DD83D99E5}"/>
                </a:ext>
              </a:extLst>
            </p:cNvPr>
            <p:cNvCxnSpPr>
              <a:cxnSpLocks/>
            </p:cNvCxnSpPr>
            <p:nvPr/>
          </p:nvCxnSpPr>
          <p:spPr>
            <a:xfrm>
              <a:off x="4833259" y="1420585"/>
              <a:ext cx="0" cy="381544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21768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295C129-DA5D-C741-83BA-65FCBE7656D8}"/>
              </a:ext>
            </a:extLst>
          </p:cNvPr>
          <p:cNvSpPr>
            <a:spLocks noGrp="1"/>
          </p:cNvSpPr>
          <p:nvPr>
            <p:ph type="title"/>
          </p:nvPr>
        </p:nvSpPr>
        <p:spPr/>
        <p:txBody>
          <a:bodyPr/>
          <a:lstStyle/>
          <a:p>
            <a:r>
              <a:rPr lang="en-US" dirty="0"/>
              <a:t>SNMP protocol: message formats</a:t>
            </a:r>
          </a:p>
        </p:txBody>
      </p:sp>
      <p:sp>
        <p:nvSpPr>
          <p:cNvPr id="4" name="Slide Number Placeholder 3">
            <a:extLst>
              <a:ext uri="{FF2B5EF4-FFF2-40B4-BE49-F238E27FC236}">
                <a16:creationId xmlns:a16="http://schemas.microsoft.com/office/drawing/2014/main" id="{822AC4DB-FAFD-C14C-8E13-B0E008993F6B}"/>
              </a:ext>
            </a:extLst>
          </p:cNvPr>
          <p:cNvSpPr>
            <a:spLocks noGrp="1"/>
          </p:cNvSpPr>
          <p:nvPr>
            <p:ph type="sldNum" sz="quarter" idx="4"/>
          </p:nvPr>
        </p:nvSpPr>
        <p:spPr/>
        <p:txBody>
          <a:bodyPr/>
          <a:lstStyle/>
          <a:p>
            <a:r>
              <a:rPr lang="en-US" dirty="0"/>
              <a:t>Network Layer: 5-</a:t>
            </a:r>
            <a:fld id="{C4204591-24BD-A542-B9D5-F8D8A88D2FEE}" type="slidenum">
              <a:rPr lang="en-US" smtClean="0"/>
              <a:pPr/>
              <a:t>96</a:t>
            </a:fld>
            <a:endParaRPr lang="en-US" dirty="0"/>
          </a:p>
        </p:txBody>
      </p:sp>
      <p:sp>
        <p:nvSpPr>
          <p:cNvPr id="22" name="Rectangle 1">
            <a:extLst>
              <a:ext uri="{FF2B5EF4-FFF2-40B4-BE49-F238E27FC236}">
                <a16:creationId xmlns:a16="http://schemas.microsoft.com/office/drawing/2014/main" id="{413FF278-8BA0-5145-BC47-9F295BDD8184}"/>
              </a:ext>
            </a:extLst>
          </p:cNvPr>
          <p:cNvSpPr>
            <a:spLocks noChangeArrowheads="1"/>
          </p:cNvSpPr>
          <p:nvPr/>
        </p:nvSpPr>
        <p:spPr bwMode="auto">
          <a:xfrm>
            <a:off x="3813221" y="2111004"/>
            <a:ext cx="6943725" cy="1004888"/>
          </a:xfrm>
          <a:prstGeom prst="rect">
            <a:avLst/>
          </a:prstGeom>
          <a:solidFill>
            <a:schemeClr val="accent1">
              <a:lumMod val="75000"/>
            </a:schemeClr>
          </a:solidFill>
          <a:ln w="9525">
            <a:solidFill>
              <a:schemeClr val="bg1"/>
            </a:solidFill>
            <a:round/>
            <a:headEnd/>
            <a:tailEnd/>
          </a:ln>
        </p:spPr>
        <p:txBody>
          <a:bodyPr wrap="none"/>
          <a:lstStyle/>
          <a:p>
            <a:endParaRPr lang="en-US" dirty="0"/>
          </a:p>
        </p:txBody>
      </p:sp>
      <p:cxnSp>
        <p:nvCxnSpPr>
          <p:cNvPr id="23" name="Straight Connector 3">
            <a:extLst>
              <a:ext uri="{FF2B5EF4-FFF2-40B4-BE49-F238E27FC236}">
                <a16:creationId xmlns:a16="http://schemas.microsoft.com/office/drawing/2014/main" id="{A6B287A0-85D6-6046-B287-7E5993A5E297}"/>
              </a:ext>
            </a:extLst>
          </p:cNvPr>
          <p:cNvCxnSpPr>
            <a:cxnSpLocks noChangeShapeType="1"/>
          </p:cNvCxnSpPr>
          <p:nvPr/>
        </p:nvCxnSpPr>
        <p:spPr bwMode="auto">
          <a:xfrm>
            <a:off x="4730796" y="2115767"/>
            <a:ext cx="0" cy="1020762"/>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4" name="TextBox 39">
            <a:extLst>
              <a:ext uri="{FF2B5EF4-FFF2-40B4-BE49-F238E27FC236}">
                <a16:creationId xmlns:a16="http://schemas.microsoft.com/office/drawing/2014/main" id="{D7FF84AB-1A33-BC4B-A771-28AE770FE3CC}"/>
              </a:ext>
            </a:extLst>
          </p:cNvPr>
          <p:cNvSpPr txBox="1">
            <a:spLocks noChangeArrowheads="1"/>
          </p:cNvSpPr>
          <p:nvPr/>
        </p:nvSpPr>
        <p:spPr bwMode="auto">
          <a:xfrm>
            <a:off x="10260058" y="2469779"/>
            <a:ext cx="496888" cy="261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ts val="1200"/>
              </a:lnSpc>
            </a:pPr>
            <a:r>
              <a:rPr lang="en-US" sz="1600" i="1" dirty="0">
                <a:solidFill>
                  <a:schemeClr val="bg1"/>
                </a:solidFill>
                <a:latin typeface="Arial" charset="0"/>
                <a:cs typeface="Arial" charset="0"/>
              </a:rPr>
              <a:t>….</a:t>
            </a:r>
          </a:p>
        </p:txBody>
      </p:sp>
      <p:sp>
        <p:nvSpPr>
          <p:cNvPr id="25" name="TextBox 40">
            <a:extLst>
              <a:ext uri="{FF2B5EF4-FFF2-40B4-BE49-F238E27FC236}">
                <a16:creationId xmlns:a16="http://schemas.microsoft.com/office/drawing/2014/main" id="{3EE519D8-7276-584C-B411-4789BF429BCA}"/>
              </a:ext>
            </a:extLst>
          </p:cNvPr>
          <p:cNvSpPr txBox="1">
            <a:spLocks noChangeArrowheads="1"/>
          </p:cNvSpPr>
          <p:nvPr/>
        </p:nvSpPr>
        <p:spPr bwMode="auto">
          <a:xfrm>
            <a:off x="4025946" y="2137992"/>
            <a:ext cx="584200"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PDU</a:t>
            </a:r>
          </a:p>
          <a:p>
            <a:r>
              <a:rPr lang="en-US" sz="1800" dirty="0">
                <a:solidFill>
                  <a:schemeClr val="bg1"/>
                </a:solidFill>
                <a:latin typeface="Arial Narrow" charset="0"/>
                <a:cs typeface="Arial Narrow" charset="0"/>
              </a:rPr>
              <a:t>type</a:t>
            </a:r>
          </a:p>
          <a:p>
            <a:r>
              <a:rPr lang="en-US" sz="1800" dirty="0">
                <a:solidFill>
                  <a:schemeClr val="bg1"/>
                </a:solidFill>
                <a:latin typeface="Arial Narrow" charset="0"/>
                <a:cs typeface="Arial Narrow" charset="0"/>
              </a:rPr>
              <a:t>(0-3)</a:t>
            </a:r>
          </a:p>
        </p:txBody>
      </p:sp>
      <p:cxnSp>
        <p:nvCxnSpPr>
          <p:cNvPr id="26" name="Straight Connector 3">
            <a:extLst>
              <a:ext uri="{FF2B5EF4-FFF2-40B4-BE49-F238E27FC236}">
                <a16:creationId xmlns:a16="http://schemas.microsoft.com/office/drawing/2014/main" id="{9170E96D-AD58-AE48-8962-5659047A3C32}"/>
              </a:ext>
            </a:extLst>
          </p:cNvPr>
          <p:cNvCxnSpPr>
            <a:cxnSpLocks noChangeShapeType="1"/>
          </p:cNvCxnSpPr>
          <p:nvPr/>
        </p:nvCxnSpPr>
        <p:spPr bwMode="auto">
          <a:xfrm>
            <a:off x="5624558" y="2103067"/>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7" name="Straight Connector 3">
            <a:extLst>
              <a:ext uri="{FF2B5EF4-FFF2-40B4-BE49-F238E27FC236}">
                <a16:creationId xmlns:a16="http://schemas.microsoft.com/office/drawing/2014/main" id="{85B4734A-EF4B-E744-8450-9B7AB8D20847}"/>
              </a:ext>
            </a:extLst>
          </p:cNvPr>
          <p:cNvCxnSpPr>
            <a:cxnSpLocks noChangeShapeType="1"/>
          </p:cNvCxnSpPr>
          <p:nvPr/>
        </p:nvCxnSpPr>
        <p:spPr bwMode="auto">
          <a:xfrm>
            <a:off x="6518321" y="2095129"/>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8" name="Straight Connector 3">
            <a:extLst>
              <a:ext uri="{FF2B5EF4-FFF2-40B4-BE49-F238E27FC236}">
                <a16:creationId xmlns:a16="http://schemas.microsoft.com/office/drawing/2014/main" id="{28F7CF5C-E9E4-D74C-A722-966DFEC933FD}"/>
              </a:ext>
            </a:extLst>
          </p:cNvPr>
          <p:cNvCxnSpPr>
            <a:cxnSpLocks noChangeShapeType="1"/>
          </p:cNvCxnSpPr>
          <p:nvPr/>
        </p:nvCxnSpPr>
        <p:spPr bwMode="auto">
          <a:xfrm>
            <a:off x="7420021" y="2117354"/>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9" name="Straight Connector 3">
            <a:extLst>
              <a:ext uri="{FF2B5EF4-FFF2-40B4-BE49-F238E27FC236}">
                <a16:creationId xmlns:a16="http://schemas.microsoft.com/office/drawing/2014/main" id="{802915EB-B623-9C49-81B9-FC69E6A22486}"/>
              </a:ext>
            </a:extLst>
          </p:cNvPr>
          <p:cNvCxnSpPr>
            <a:cxnSpLocks noChangeShapeType="1"/>
          </p:cNvCxnSpPr>
          <p:nvPr/>
        </p:nvCxnSpPr>
        <p:spPr bwMode="auto">
          <a:xfrm>
            <a:off x="8129633" y="2109417"/>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30" name="Straight Connector 3">
            <a:extLst>
              <a:ext uri="{FF2B5EF4-FFF2-40B4-BE49-F238E27FC236}">
                <a16:creationId xmlns:a16="http://schemas.microsoft.com/office/drawing/2014/main" id="{EFAB905A-3ED4-A64A-BE6C-6E25E0D8B72E}"/>
              </a:ext>
            </a:extLst>
          </p:cNvPr>
          <p:cNvCxnSpPr>
            <a:cxnSpLocks noChangeShapeType="1"/>
          </p:cNvCxnSpPr>
          <p:nvPr/>
        </p:nvCxnSpPr>
        <p:spPr bwMode="auto">
          <a:xfrm>
            <a:off x="8851946" y="2101479"/>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31" name="Straight Connector 3">
            <a:extLst>
              <a:ext uri="{FF2B5EF4-FFF2-40B4-BE49-F238E27FC236}">
                <a16:creationId xmlns:a16="http://schemas.microsoft.com/office/drawing/2014/main" id="{991C462A-D470-6E48-9429-0F07103F8EFF}"/>
              </a:ext>
            </a:extLst>
          </p:cNvPr>
          <p:cNvCxnSpPr>
            <a:cxnSpLocks noChangeShapeType="1"/>
          </p:cNvCxnSpPr>
          <p:nvPr/>
        </p:nvCxnSpPr>
        <p:spPr bwMode="auto">
          <a:xfrm>
            <a:off x="9555208" y="2093542"/>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32" name="Straight Connector 3">
            <a:extLst>
              <a:ext uri="{FF2B5EF4-FFF2-40B4-BE49-F238E27FC236}">
                <a16:creationId xmlns:a16="http://schemas.microsoft.com/office/drawing/2014/main" id="{80F16B2C-0FEA-DE4B-A56B-34B43A25BEBA}"/>
              </a:ext>
            </a:extLst>
          </p:cNvPr>
          <p:cNvCxnSpPr>
            <a:cxnSpLocks noChangeShapeType="1"/>
          </p:cNvCxnSpPr>
          <p:nvPr/>
        </p:nvCxnSpPr>
        <p:spPr bwMode="auto">
          <a:xfrm>
            <a:off x="10277521" y="2120529"/>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33" name="TextBox 40">
            <a:extLst>
              <a:ext uri="{FF2B5EF4-FFF2-40B4-BE49-F238E27FC236}">
                <a16:creationId xmlns:a16="http://schemas.microsoft.com/office/drawing/2014/main" id="{50F941FB-AD70-D448-ADA6-B5522B757380}"/>
              </a:ext>
            </a:extLst>
          </p:cNvPr>
          <p:cNvSpPr txBox="1">
            <a:spLocks noChangeArrowheads="1"/>
          </p:cNvSpPr>
          <p:nvPr/>
        </p:nvSpPr>
        <p:spPr bwMode="auto">
          <a:xfrm>
            <a:off x="4732383" y="2285629"/>
            <a:ext cx="8890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Request</a:t>
            </a:r>
          </a:p>
          <a:p>
            <a:r>
              <a:rPr lang="en-US" sz="1800" dirty="0">
                <a:solidFill>
                  <a:schemeClr val="bg1"/>
                </a:solidFill>
                <a:latin typeface="Arial Narrow" charset="0"/>
                <a:cs typeface="Arial Narrow" charset="0"/>
              </a:rPr>
              <a:t>ID</a:t>
            </a:r>
          </a:p>
        </p:txBody>
      </p:sp>
      <p:sp>
        <p:nvSpPr>
          <p:cNvPr id="34" name="TextBox 40">
            <a:extLst>
              <a:ext uri="{FF2B5EF4-FFF2-40B4-BE49-F238E27FC236}">
                <a16:creationId xmlns:a16="http://schemas.microsoft.com/office/drawing/2014/main" id="{AE763344-3C8A-7C45-ACCB-8FA2D428FAF5}"/>
              </a:ext>
            </a:extLst>
          </p:cNvPr>
          <p:cNvSpPr txBox="1">
            <a:spLocks noChangeArrowheads="1"/>
          </p:cNvSpPr>
          <p:nvPr/>
        </p:nvSpPr>
        <p:spPr bwMode="auto">
          <a:xfrm>
            <a:off x="5716633" y="2141167"/>
            <a:ext cx="720725" cy="92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Error</a:t>
            </a:r>
          </a:p>
          <a:p>
            <a:r>
              <a:rPr lang="en-US" sz="1800" dirty="0">
                <a:solidFill>
                  <a:schemeClr val="bg1"/>
                </a:solidFill>
                <a:latin typeface="Arial Narrow" charset="0"/>
                <a:cs typeface="Arial Narrow" charset="0"/>
              </a:rPr>
              <a:t>Status</a:t>
            </a:r>
          </a:p>
          <a:p>
            <a:r>
              <a:rPr lang="en-US" sz="1800" dirty="0">
                <a:solidFill>
                  <a:schemeClr val="bg1"/>
                </a:solidFill>
                <a:latin typeface="Arial Narrow" charset="0"/>
                <a:cs typeface="Arial Narrow" charset="0"/>
              </a:rPr>
              <a:t>(0-5)</a:t>
            </a:r>
          </a:p>
        </p:txBody>
      </p:sp>
      <p:sp>
        <p:nvSpPr>
          <p:cNvPr id="35" name="TextBox 40">
            <a:extLst>
              <a:ext uri="{FF2B5EF4-FFF2-40B4-BE49-F238E27FC236}">
                <a16:creationId xmlns:a16="http://schemas.microsoft.com/office/drawing/2014/main" id="{48CFCF44-CDFF-414F-BA8C-17E0588101D6}"/>
              </a:ext>
            </a:extLst>
          </p:cNvPr>
          <p:cNvSpPr txBox="1">
            <a:spLocks noChangeArrowheads="1"/>
          </p:cNvSpPr>
          <p:nvPr/>
        </p:nvSpPr>
        <p:spPr bwMode="auto">
          <a:xfrm>
            <a:off x="6648496" y="2288804"/>
            <a:ext cx="6477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Error</a:t>
            </a:r>
          </a:p>
          <a:p>
            <a:r>
              <a:rPr lang="en-US" sz="1800" dirty="0">
                <a:solidFill>
                  <a:schemeClr val="bg1"/>
                </a:solidFill>
                <a:latin typeface="Arial Narrow" charset="0"/>
                <a:cs typeface="Arial Narrow" charset="0"/>
              </a:rPr>
              <a:t>Index</a:t>
            </a:r>
          </a:p>
        </p:txBody>
      </p:sp>
      <p:sp>
        <p:nvSpPr>
          <p:cNvPr id="36" name="TextBox 40">
            <a:extLst>
              <a:ext uri="{FF2B5EF4-FFF2-40B4-BE49-F238E27FC236}">
                <a16:creationId xmlns:a16="http://schemas.microsoft.com/office/drawing/2014/main" id="{D43544C2-9E62-DA41-B2BF-5E2F523E0BDE}"/>
              </a:ext>
            </a:extLst>
          </p:cNvPr>
          <p:cNvSpPr txBox="1">
            <a:spLocks noChangeArrowheads="1"/>
          </p:cNvSpPr>
          <p:nvPr/>
        </p:nvSpPr>
        <p:spPr bwMode="auto">
          <a:xfrm>
            <a:off x="7423196" y="2423742"/>
            <a:ext cx="690562"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Name</a:t>
            </a:r>
          </a:p>
        </p:txBody>
      </p:sp>
      <p:sp>
        <p:nvSpPr>
          <p:cNvPr id="37" name="TextBox 40">
            <a:extLst>
              <a:ext uri="{FF2B5EF4-FFF2-40B4-BE49-F238E27FC236}">
                <a16:creationId xmlns:a16="http://schemas.microsoft.com/office/drawing/2014/main" id="{7B6EC95B-AECC-A040-B39C-90C20065468B}"/>
              </a:ext>
            </a:extLst>
          </p:cNvPr>
          <p:cNvSpPr txBox="1">
            <a:spLocks noChangeArrowheads="1"/>
          </p:cNvSpPr>
          <p:nvPr/>
        </p:nvSpPr>
        <p:spPr bwMode="auto">
          <a:xfrm>
            <a:off x="8162971" y="2433267"/>
            <a:ext cx="655637"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Value</a:t>
            </a:r>
          </a:p>
        </p:txBody>
      </p:sp>
      <p:sp>
        <p:nvSpPr>
          <p:cNvPr id="38" name="TextBox 40">
            <a:extLst>
              <a:ext uri="{FF2B5EF4-FFF2-40B4-BE49-F238E27FC236}">
                <a16:creationId xmlns:a16="http://schemas.microsoft.com/office/drawing/2014/main" id="{35EFCCAE-55AD-7E46-886A-5DFD8DBDD456}"/>
              </a:ext>
            </a:extLst>
          </p:cNvPr>
          <p:cNvSpPr txBox="1">
            <a:spLocks noChangeArrowheads="1"/>
          </p:cNvSpPr>
          <p:nvPr/>
        </p:nvSpPr>
        <p:spPr bwMode="auto">
          <a:xfrm>
            <a:off x="8858296" y="2433267"/>
            <a:ext cx="688975"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Name</a:t>
            </a:r>
          </a:p>
        </p:txBody>
      </p:sp>
      <p:sp>
        <p:nvSpPr>
          <p:cNvPr id="39" name="TextBox 40">
            <a:extLst>
              <a:ext uri="{FF2B5EF4-FFF2-40B4-BE49-F238E27FC236}">
                <a16:creationId xmlns:a16="http://schemas.microsoft.com/office/drawing/2014/main" id="{BFF513FD-A88D-714A-96E9-E6CB49BEF609}"/>
              </a:ext>
            </a:extLst>
          </p:cNvPr>
          <p:cNvSpPr txBox="1">
            <a:spLocks noChangeArrowheads="1"/>
          </p:cNvSpPr>
          <p:nvPr/>
        </p:nvSpPr>
        <p:spPr bwMode="auto">
          <a:xfrm>
            <a:off x="9591721" y="2442792"/>
            <a:ext cx="654050"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Value</a:t>
            </a:r>
          </a:p>
        </p:txBody>
      </p:sp>
      <p:cxnSp>
        <p:nvCxnSpPr>
          <p:cNvPr id="60" name="Straight Connector 59">
            <a:extLst>
              <a:ext uri="{FF2B5EF4-FFF2-40B4-BE49-F238E27FC236}">
                <a16:creationId xmlns:a16="http://schemas.microsoft.com/office/drawing/2014/main" id="{DA3F0B17-28D4-D746-97ED-6FCF768A5216}"/>
              </a:ext>
            </a:extLst>
          </p:cNvPr>
          <p:cNvCxnSpPr/>
          <p:nvPr/>
        </p:nvCxnSpPr>
        <p:spPr bwMode="auto">
          <a:xfrm>
            <a:off x="4705396" y="1896692"/>
            <a:ext cx="2709862" cy="0"/>
          </a:xfrm>
          <a:prstGeom prst="line">
            <a:avLst/>
          </a:prstGeom>
          <a:solidFill>
            <a:schemeClr val="accent1"/>
          </a:solidFill>
          <a:ln w="31750" cap="flat" cmpd="sng" algn="ctr">
            <a:solidFill>
              <a:srgbClr val="CC0000"/>
            </a:solidFill>
            <a:prstDash val="solid"/>
            <a:round/>
            <a:headEnd type="triangle" w="med" len="med"/>
            <a:tailEnd type="triangl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61" name="Straight Connector 60">
            <a:extLst>
              <a:ext uri="{FF2B5EF4-FFF2-40B4-BE49-F238E27FC236}">
                <a16:creationId xmlns:a16="http://schemas.microsoft.com/office/drawing/2014/main" id="{14FE33BE-6A8B-BF46-BC48-2676CEC0E2B0}"/>
              </a:ext>
            </a:extLst>
          </p:cNvPr>
          <p:cNvCxnSpPr/>
          <p:nvPr/>
        </p:nvCxnSpPr>
        <p:spPr bwMode="auto">
          <a:xfrm>
            <a:off x="7407321" y="1912567"/>
            <a:ext cx="3309937" cy="0"/>
          </a:xfrm>
          <a:prstGeom prst="line">
            <a:avLst/>
          </a:prstGeom>
          <a:solidFill>
            <a:schemeClr val="accent1"/>
          </a:solidFill>
          <a:ln w="31750" cap="flat" cmpd="sng" algn="ctr">
            <a:solidFill>
              <a:srgbClr val="CC0000"/>
            </a:solidFill>
            <a:prstDash val="solid"/>
            <a:round/>
            <a:headEnd type="triangle" w="med" len="med"/>
            <a:tailEnd type="triangl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62" name="TextBox 68612">
            <a:extLst>
              <a:ext uri="{FF2B5EF4-FFF2-40B4-BE49-F238E27FC236}">
                <a16:creationId xmlns:a16="http://schemas.microsoft.com/office/drawing/2014/main" id="{898776DD-346A-1B44-93B5-527F56258794}"/>
              </a:ext>
            </a:extLst>
          </p:cNvPr>
          <p:cNvSpPr txBox="1">
            <a:spLocks noChangeArrowheads="1"/>
          </p:cNvSpPr>
          <p:nvPr/>
        </p:nvSpPr>
        <p:spPr bwMode="auto">
          <a:xfrm>
            <a:off x="5275308" y="1704604"/>
            <a:ext cx="1711325"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latin typeface="Arial" charset="0"/>
                <a:cs typeface="Arial" charset="0"/>
              </a:rPr>
              <a:t>Get/set header</a:t>
            </a:r>
          </a:p>
        </p:txBody>
      </p:sp>
      <p:sp>
        <p:nvSpPr>
          <p:cNvPr id="63" name="TextBox 85">
            <a:extLst>
              <a:ext uri="{FF2B5EF4-FFF2-40B4-BE49-F238E27FC236}">
                <a16:creationId xmlns:a16="http://schemas.microsoft.com/office/drawing/2014/main" id="{3DF6F3DC-E20E-474C-ABD9-1B28F23B6B3E}"/>
              </a:ext>
            </a:extLst>
          </p:cNvPr>
          <p:cNvSpPr txBox="1">
            <a:spLocks noChangeArrowheads="1"/>
          </p:cNvSpPr>
          <p:nvPr/>
        </p:nvSpPr>
        <p:spPr bwMode="auto">
          <a:xfrm>
            <a:off x="7978821" y="1701429"/>
            <a:ext cx="2157412"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latin typeface="Arial" charset="0"/>
                <a:cs typeface="Arial" charset="0"/>
              </a:rPr>
              <a:t>Variables to get/set</a:t>
            </a:r>
          </a:p>
        </p:txBody>
      </p:sp>
      <p:cxnSp>
        <p:nvCxnSpPr>
          <p:cNvPr id="66" name="Straight Connector 65">
            <a:extLst>
              <a:ext uri="{FF2B5EF4-FFF2-40B4-BE49-F238E27FC236}">
                <a16:creationId xmlns:a16="http://schemas.microsoft.com/office/drawing/2014/main" id="{73F04AD9-A7CE-DC4B-BB35-026102642FB7}"/>
              </a:ext>
            </a:extLst>
          </p:cNvPr>
          <p:cNvCxnSpPr/>
          <p:nvPr/>
        </p:nvCxnSpPr>
        <p:spPr bwMode="auto">
          <a:xfrm>
            <a:off x="3787821" y="5584681"/>
            <a:ext cx="6932612" cy="0"/>
          </a:xfrm>
          <a:prstGeom prst="line">
            <a:avLst/>
          </a:prstGeom>
          <a:solidFill>
            <a:schemeClr val="accent1"/>
          </a:solidFill>
          <a:ln w="31750" cap="flat" cmpd="sng" algn="ctr">
            <a:solidFill>
              <a:srgbClr val="CC0000"/>
            </a:solidFill>
            <a:prstDash val="solid"/>
            <a:round/>
            <a:headEnd type="triangle" w="med" len="med"/>
            <a:tailEnd type="triangl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67" name="TextBox 91">
            <a:extLst>
              <a:ext uri="{FF2B5EF4-FFF2-40B4-BE49-F238E27FC236}">
                <a16:creationId xmlns:a16="http://schemas.microsoft.com/office/drawing/2014/main" id="{40C0FD67-F8D2-CE45-A69D-CC8C3F01D6D5}"/>
              </a:ext>
            </a:extLst>
          </p:cNvPr>
          <p:cNvSpPr txBox="1">
            <a:spLocks noChangeArrowheads="1"/>
          </p:cNvSpPr>
          <p:nvPr/>
        </p:nvSpPr>
        <p:spPr bwMode="auto">
          <a:xfrm>
            <a:off x="6515146" y="5397356"/>
            <a:ext cx="1398587" cy="36988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latin typeface="Arial" charset="0"/>
                <a:cs typeface="Arial" charset="0"/>
              </a:rPr>
              <a:t>SNMP PDU</a:t>
            </a:r>
          </a:p>
        </p:txBody>
      </p:sp>
      <p:sp>
        <p:nvSpPr>
          <p:cNvPr id="6" name="TextBox 5">
            <a:extLst>
              <a:ext uri="{FF2B5EF4-FFF2-40B4-BE49-F238E27FC236}">
                <a16:creationId xmlns:a16="http://schemas.microsoft.com/office/drawing/2014/main" id="{5538324C-28FA-B94D-8B8D-BD880B68BE37}"/>
              </a:ext>
            </a:extLst>
          </p:cNvPr>
          <p:cNvSpPr txBox="1"/>
          <p:nvPr/>
        </p:nvSpPr>
        <p:spPr>
          <a:xfrm>
            <a:off x="1023256" y="2383971"/>
            <a:ext cx="2488823" cy="461665"/>
          </a:xfrm>
          <a:prstGeom prst="rect">
            <a:avLst/>
          </a:prstGeom>
          <a:noFill/>
        </p:spPr>
        <p:txBody>
          <a:bodyPr wrap="none" rtlCol="0">
            <a:spAutoFit/>
          </a:bodyPr>
          <a:lstStyle/>
          <a:p>
            <a:r>
              <a:rPr lang="en-US" sz="2400" dirty="0"/>
              <a:t>message types 0-3</a:t>
            </a:r>
          </a:p>
        </p:txBody>
      </p:sp>
      <p:grpSp>
        <p:nvGrpSpPr>
          <p:cNvPr id="2" name="Group 1">
            <a:extLst>
              <a:ext uri="{FF2B5EF4-FFF2-40B4-BE49-F238E27FC236}">
                <a16:creationId xmlns:a16="http://schemas.microsoft.com/office/drawing/2014/main" id="{BFF85929-2C47-104F-B274-A4BC7EE1F493}"/>
              </a:ext>
            </a:extLst>
          </p:cNvPr>
          <p:cNvGrpSpPr/>
          <p:nvPr/>
        </p:nvGrpSpPr>
        <p:grpSpPr>
          <a:xfrm>
            <a:off x="1045026" y="3637230"/>
            <a:ext cx="9675407" cy="1472562"/>
            <a:chOff x="1045026" y="3637230"/>
            <a:chExt cx="9675407" cy="1472562"/>
          </a:xfrm>
        </p:grpSpPr>
        <p:sp>
          <p:nvSpPr>
            <p:cNvPr id="40" name="Rectangle 1">
              <a:extLst>
                <a:ext uri="{FF2B5EF4-FFF2-40B4-BE49-F238E27FC236}">
                  <a16:creationId xmlns:a16="http://schemas.microsoft.com/office/drawing/2014/main" id="{C7AC091C-9179-284F-8043-629A5480C23F}"/>
                </a:ext>
              </a:extLst>
            </p:cNvPr>
            <p:cNvSpPr>
              <a:spLocks noChangeArrowheads="1"/>
            </p:cNvSpPr>
            <p:nvPr/>
          </p:nvSpPr>
          <p:spPr bwMode="auto">
            <a:xfrm>
              <a:off x="3776708" y="4084267"/>
              <a:ext cx="6943725" cy="1004887"/>
            </a:xfrm>
            <a:prstGeom prst="rect">
              <a:avLst/>
            </a:prstGeom>
            <a:solidFill>
              <a:schemeClr val="accent1">
                <a:lumMod val="75000"/>
              </a:schemeClr>
            </a:solidFill>
            <a:ln w="9525">
              <a:solidFill>
                <a:schemeClr val="bg1"/>
              </a:solidFill>
              <a:round/>
              <a:headEnd/>
              <a:tailEnd/>
            </a:ln>
          </p:spPr>
          <p:txBody>
            <a:bodyPr wrap="none"/>
            <a:lstStyle/>
            <a:p>
              <a:endParaRPr lang="en-US" dirty="0"/>
            </a:p>
          </p:txBody>
        </p:sp>
        <p:cxnSp>
          <p:nvCxnSpPr>
            <p:cNvPr id="41" name="Straight Connector 3">
              <a:extLst>
                <a:ext uri="{FF2B5EF4-FFF2-40B4-BE49-F238E27FC236}">
                  <a16:creationId xmlns:a16="http://schemas.microsoft.com/office/drawing/2014/main" id="{5B8B35AB-73BE-F149-97F0-91B90864D081}"/>
                </a:ext>
              </a:extLst>
            </p:cNvPr>
            <p:cNvCxnSpPr>
              <a:cxnSpLocks noChangeShapeType="1"/>
            </p:cNvCxnSpPr>
            <p:nvPr/>
          </p:nvCxnSpPr>
          <p:spPr bwMode="auto">
            <a:xfrm>
              <a:off x="4694283" y="4090617"/>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42" name="TextBox 39">
              <a:extLst>
                <a:ext uri="{FF2B5EF4-FFF2-40B4-BE49-F238E27FC236}">
                  <a16:creationId xmlns:a16="http://schemas.microsoft.com/office/drawing/2014/main" id="{1023DA2D-A0A0-C24B-8105-0208BCA51A36}"/>
                </a:ext>
              </a:extLst>
            </p:cNvPr>
            <p:cNvSpPr txBox="1">
              <a:spLocks noChangeArrowheads="1"/>
            </p:cNvSpPr>
            <p:nvPr/>
          </p:nvSpPr>
          <p:spPr bwMode="auto">
            <a:xfrm>
              <a:off x="10223546" y="4444629"/>
              <a:ext cx="496887"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ts val="1200"/>
                </a:lnSpc>
              </a:pPr>
              <a:r>
                <a:rPr lang="en-US" sz="1600" i="1" dirty="0">
                  <a:solidFill>
                    <a:schemeClr val="bg1"/>
                  </a:solidFill>
                  <a:latin typeface="Arial" charset="0"/>
                  <a:cs typeface="Arial" charset="0"/>
                </a:rPr>
                <a:t>….</a:t>
              </a:r>
            </a:p>
          </p:txBody>
        </p:sp>
        <p:sp>
          <p:nvSpPr>
            <p:cNvPr id="43" name="TextBox 40">
              <a:extLst>
                <a:ext uri="{FF2B5EF4-FFF2-40B4-BE49-F238E27FC236}">
                  <a16:creationId xmlns:a16="http://schemas.microsoft.com/office/drawing/2014/main" id="{143F2654-352E-5A43-B0FA-530A48EEB4EA}"/>
                </a:ext>
              </a:extLst>
            </p:cNvPr>
            <p:cNvSpPr txBox="1">
              <a:spLocks noChangeArrowheads="1"/>
            </p:cNvSpPr>
            <p:nvPr/>
          </p:nvSpPr>
          <p:spPr bwMode="auto">
            <a:xfrm>
              <a:off x="3989433" y="4112842"/>
              <a:ext cx="584200" cy="92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PDU</a:t>
              </a:r>
            </a:p>
            <a:p>
              <a:r>
                <a:rPr lang="en-US" sz="1800" dirty="0">
                  <a:solidFill>
                    <a:schemeClr val="bg1"/>
                  </a:solidFill>
                  <a:latin typeface="Arial Narrow" charset="0"/>
                  <a:cs typeface="Arial Narrow" charset="0"/>
                </a:rPr>
                <a:t>type</a:t>
              </a:r>
            </a:p>
            <a:p>
              <a:r>
                <a:rPr lang="en-US" sz="1800" dirty="0">
                  <a:solidFill>
                    <a:schemeClr val="bg1"/>
                  </a:solidFill>
                  <a:latin typeface="Arial Narrow" charset="0"/>
                  <a:cs typeface="Arial Narrow" charset="0"/>
                </a:rPr>
                <a:t>4</a:t>
              </a:r>
            </a:p>
          </p:txBody>
        </p:sp>
        <p:cxnSp>
          <p:nvCxnSpPr>
            <p:cNvPr id="44" name="Straight Connector 3">
              <a:extLst>
                <a:ext uri="{FF2B5EF4-FFF2-40B4-BE49-F238E27FC236}">
                  <a16:creationId xmlns:a16="http://schemas.microsoft.com/office/drawing/2014/main" id="{4098AEAE-E603-1842-AE5E-041A402E36A1}"/>
                </a:ext>
              </a:extLst>
            </p:cNvPr>
            <p:cNvCxnSpPr>
              <a:cxnSpLocks noChangeShapeType="1"/>
            </p:cNvCxnSpPr>
            <p:nvPr/>
          </p:nvCxnSpPr>
          <p:spPr bwMode="auto">
            <a:xfrm>
              <a:off x="5588046" y="4076329"/>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5" name="Straight Connector 3">
              <a:extLst>
                <a:ext uri="{FF2B5EF4-FFF2-40B4-BE49-F238E27FC236}">
                  <a16:creationId xmlns:a16="http://schemas.microsoft.com/office/drawing/2014/main" id="{29DC7E92-E8AC-424E-B8F8-7B0587AE5AAA}"/>
                </a:ext>
              </a:extLst>
            </p:cNvPr>
            <p:cNvCxnSpPr>
              <a:cxnSpLocks noChangeShapeType="1"/>
            </p:cNvCxnSpPr>
            <p:nvPr/>
          </p:nvCxnSpPr>
          <p:spPr bwMode="auto">
            <a:xfrm>
              <a:off x="6307183" y="4074742"/>
              <a:ext cx="0" cy="1020762"/>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6" name="Straight Connector 3">
              <a:extLst>
                <a:ext uri="{FF2B5EF4-FFF2-40B4-BE49-F238E27FC236}">
                  <a16:creationId xmlns:a16="http://schemas.microsoft.com/office/drawing/2014/main" id="{39C2BC27-D5BB-F043-9E8B-431762B1140B}"/>
                </a:ext>
              </a:extLst>
            </p:cNvPr>
            <p:cNvCxnSpPr>
              <a:cxnSpLocks noChangeShapeType="1"/>
            </p:cNvCxnSpPr>
            <p:nvPr/>
          </p:nvCxnSpPr>
          <p:spPr bwMode="auto">
            <a:xfrm>
              <a:off x="7200946" y="4084267"/>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7" name="Straight Connector 3">
              <a:extLst>
                <a:ext uri="{FF2B5EF4-FFF2-40B4-BE49-F238E27FC236}">
                  <a16:creationId xmlns:a16="http://schemas.microsoft.com/office/drawing/2014/main" id="{75A5E30A-B300-DE4B-833C-FE124002B6A3}"/>
                </a:ext>
              </a:extLst>
            </p:cNvPr>
            <p:cNvCxnSpPr>
              <a:cxnSpLocks noChangeShapeType="1"/>
            </p:cNvCxnSpPr>
            <p:nvPr/>
          </p:nvCxnSpPr>
          <p:spPr bwMode="auto">
            <a:xfrm>
              <a:off x="8053433" y="4082679"/>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8" name="Straight Connector 3">
              <a:extLst>
                <a:ext uri="{FF2B5EF4-FFF2-40B4-BE49-F238E27FC236}">
                  <a16:creationId xmlns:a16="http://schemas.microsoft.com/office/drawing/2014/main" id="{FB149E3F-3D50-5D45-B8A4-B150FC3D2F68}"/>
                </a:ext>
              </a:extLst>
            </p:cNvPr>
            <p:cNvCxnSpPr>
              <a:cxnSpLocks noChangeShapeType="1"/>
            </p:cNvCxnSpPr>
            <p:nvPr/>
          </p:nvCxnSpPr>
          <p:spPr bwMode="auto">
            <a:xfrm>
              <a:off x="8886871" y="4074742"/>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9" name="Straight Connector 3">
              <a:extLst>
                <a:ext uri="{FF2B5EF4-FFF2-40B4-BE49-F238E27FC236}">
                  <a16:creationId xmlns:a16="http://schemas.microsoft.com/office/drawing/2014/main" id="{AC00646C-62A9-6A4B-8C6D-327B449587A4}"/>
                </a:ext>
              </a:extLst>
            </p:cNvPr>
            <p:cNvCxnSpPr>
              <a:cxnSpLocks noChangeShapeType="1"/>
            </p:cNvCxnSpPr>
            <p:nvPr/>
          </p:nvCxnSpPr>
          <p:spPr bwMode="auto">
            <a:xfrm>
              <a:off x="9596483" y="4060454"/>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50" name="Straight Connector 3">
              <a:extLst>
                <a:ext uri="{FF2B5EF4-FFF2-40B4-BE49-F238E27FC236}">
                  <a16:creationId xmlns:a16="http://schemas.microsoft.com/office/drawing/2014/main" id="{095CAE8C-C2F1-4F4A-82AE-64392F3E408E}"/>
                </a:ext>
              </a:extLst>
            </p:cNvPr>
            <p:cNvCxnSpPr>
              <a:cxnSpLocks noChangeShapeType="1"/>
            </p:cNvCxnSpPr>
            <p:nvPr/>
          </p:nvCxnSpPr>
          <p:spPr bwMode="auto">
            <a:xfrm>
              <a:off x="10247358" y="4089029"/>
              <a:ext cx="0" cy="1019175"/>
            </a:xfrm>
            <a:prstGeom prst="line">
              <a:avLst/>
            </a:prstGeom>
            <a:noFill/>
            <a:ln w="25400">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51" name="TextBox 40">
              <a:extLst>
                <a:ext uri="{FF2B5EF4-FFF2-40B4-BE49-F238E27FC236}">
                  <a16:creationId xmlns:a16="http://schemas.microsoft.com/office/drawing/2014/main" id="{26A28B25-81BB-FD44-8971-DFD879776FCB}"/>
                </a:ext>
              </a:extLst>
            </p:cNvPr>
            <p:cNvSpPr txBox="1">
              <a:spLocks noChangeArrowheads="1"/>
            </p:cNvSpPr>
            <p:nvPr/>
          </p:nvSpPr>
          <p:spPr bwMode="auto">
            <a:xfrm>
              <a:off x="4662533" y="4395417"/>
              <a:ext cx="954088"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600" dirty="0">
                  <a:solidFill>
                    <a:schemeClr val="bg1"/>
                  </a:solidFill>
                  <a:latin typeface="Arial Narrow" charset="0"/>
                  <a:cs typeface="Arial Narrow" charset="0"/>
                </a:rPr>
                <a:t>Enterprise</a:t>
              </a:r>
            </a:p>
          </p:txBody>
        </p:sp>
        <p:sp>
          <p:nvSpPr>
            <p:cNvPr id="52" name="TextBox 40">
              <a:extLst>
                <a:ext uri="{FF2B5EF4-FFF2-40B4-BE49-F238E27FC236}">
                  <a16:creationId xmlns:a16="http://schemas.microsoft.com/office/drawing/2014/main" id="{5EB4AA24-286E-B947-918E-80CFDA014CA9}"/>
                </a:ext>
              </a:extLst>
            </p:cNvPr>
            <p:cNvSpPr txBox="1">
              <a:spLocks noChangeArrowheads="1"/>
            </p:cNvSpPr>
            <p:nvPr/>
          </p:nvSpPr>
          <p:spPr bwMode="auto">
            <a:xfrm>
              <a:off x="5622971" y="4270004"/>
              <a:ext cx="67945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Agent</a:t>
              </a:r>
            </a:p>
            <a:p>
              <a:r>
                <a:rPr lang="en-US" sz="1800" dirty="0">
                  <a:solidFill>
                    <a:schemeClr val="bg1"/>
                  </a:solidFill>
                  <a:latin typeface="Arial Narrow" charset="0"/>
                  <a:cs typeface="Arial Narrow" charset="0"/>
                </a:rPr>
                <a:t>Addr</a:t>
              </a:r>
            </a:p>
          </p:txBody>
        </p:sp>
        <p:sp>
          <p:nvSpPr>
            <p:cNvPr id="53" name="TextBox 40">
              <a:extLst>
                <a:ext uri="{FF2B5EF4-FFF2-40B4-BE49-F238E27FC236}">
                  <a16:creationId xmlns:a16="http://schemas.microsoft.com/office/drawing/2014/main" id="{D90297BB-3ADA-DD4D-9C67-F94D94C78467}"/>
                </a:ext>
              </a:extLst>
            </p:cNvPr>
            <p:cNvSpPr txBox="1">
              <a:spLocks noChangeArrowheads="1"/>
            </p:cNvSpPr>
            <p:nvPr/>
          </p:nvSpPr>
          <p:spPr bwMode="auto">
            <a:xfrm>
              <a:off x="6437358" y="4133479"/>
              <a:ext cx="595313" cy="922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Trap</a:t>
              </a:r>
            </a:p>
            <a:p>
              <a:r>
                <a:rPr lang="en-US" sz="1800" dirty="0">
                  <a:solidFill>
                    <a:schemeClr val="bg1"/>
                  </a:solidFill>
                  <a:latin typeface="Arial Narrow" charset="0"/>
                  <a:cs typeface="Arial Narrow" charset="0"/>
                </a:rPr>
                <a:t>Type</a:t>
              </a:r>
            </a:p>
            <a:p>
              <a:r>
                <a:rPr lang="en-US" sz="1800" dirty="0">
                  <a:solidFill>
                    <a:schemeClr val="bg1"/>
                  </a:solidFill>
                  <a:latin typeface="Arial Narrow" charset="0"/>
                  <a:cs typeface="Arial Narrow" charset="0"/>
                </a:rPr>
                <a:t>(0-7)</a:t>
              </a:r>
            </a:p>
          </p:txBody>
        </p:sp>
        <p:sp>
          <p:nvSpPr>
            <p:cNvPr id="54" name="TextBox 40">
              <a:extLst>
                <a:ext uri="{FF2B5EF4-FFF2-40B4-BE49-F238E27FC236}">
                  <a16:creationId xmlns:a16="http://schemas.microsoft.com/office/drawing/2014/main" id="{6283EBE0-F012-B344-B0CA-4925846867B8}"/>
                </a:ext>
              </a:extLst>
            </p:cNvPr>
            <p:cNvSpPr txBox="1">
              <a:spLocks noChangeArrowheads="1"/>
            </p:cNvSpPr>
            <p:nvPr/>
          </p:nvSpPr>
          <p:spPr bwMode="auto">
            <a:xfrm>
              <a:off x="7204121" y="4274767"/>
              <a:ext cx="847725"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Specific</a:t>
              </a:r>
            </a:p>
            <a:p>
              <a:r>
                <a:rPr lang="en-US" sz="1800" dirty="0">
                  <a:solidFill>
                    <a:schemeClr val="bg1"/>
                  </a:solidFill>
                  <a:latin typeface="Arial Narrow" charset="0"/>
                  <a:cs typeface="Arial Narrow" charset="0"/>
                </a:rPr>
                <a:t>code</a:t>
              </a:r>
            </a:p>
          </p:txBody>
        </p:sp>
        <p:sp>
          <p:nvSpPr>
            <p:cNvPr id="55" name="TextBox 40">
              <a:extLst>
                <a:ext uri="{FF2B5EF4-FFF2-40B4-BE49-F238E27FC236}">
                  <a16:creationId xmlns:a16="http://schemas.microsoft.com/office/drawing/2014/main" id="{FA733523-5041-CC4E-A2AD-0E7F9901CDDE}"/>
                </a:ext>
              </a:extLst>
            </p:cNvPr>
            <p:cNvSpPr txBox="1">
              <a:spLocks noChangeArrowheads="1"/>
            </p:cNvSpPr>
            <p:nvPr/>
          </p:nvSpPr>
          <p:spPr bwMode="auto">
            <a:xfrm>
              <a:off x="8123283" y="4284292"/>
              <a:ext cx="700088" cy="646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Time</a:t>
              </a:r>
            </a:p>
            <a:p>
              <a:r>
                <a:rPr lang="en-US" sz="1800" dirty="0">
                  <a:solidFill>
                    <a:schemeClr val="bg1"/>
                  </a:solidFill>
                  <a:latin typeface="Arial Narrow" charset="0"/>
                  <a:cs typeface="Arial Narrow" charset="0"/>
                </a:rPr>
                <a:t>stamp</a:t>
              </a:r>
            </a:p>
          </p:txBody>
        </p:sp>
        <p:sp>
          <p:nvSpPr>
            <p:cNvPr id="56" name="TextBox 40">
              <a:extLst>
                <a:ext uri="{FF2B5EF4-FFF2-40B4-BE49-F238E27FC236}">
                  <a16:creationId xmlns:a16="http://schemas.microsoft.com/office/drawing/2014/main" id="{476CEBE9-C9F7-474E-A7A0-126F3C525F99}"/>
                </a:ext>
              </a:extLst>
            </p:cNvPr>
            <p:cNvSpPr txBox="1">
              <a:spLocks noChangeArrowheads="1"/>
            </p:cNvSpPr>
            <p:nvPr/>
          </p:nvSpPr>
          <p:spPr bwMode="auto">
            <a:xfrm>
              <a:off x="8905921" y="4408117"/>
              <a:ext cx="688975" cy="36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Name</a:t>
              </a:r>
            </a:p>
          </p:txBody>
        </p:sp>
        <p:sp>
          <p:nvSpPr>
            <p:cNvPr id="57" name="TextBox 40">
              <a:extLst>
                <a:ext uri="{FF2B5EF4-FFF2-40B4-BE49-F238E27FC236}">
                  <a16:creationId xmlns:a16="http://schemas.microsoft.com/office/drawing/2014/main" id="{C418A5E0-358B-7542-989C-58D3C7B85129}"/>
                </a:ext>
              </a:extLst>
            </p:cNvPr>
            <p:cNvSpPr txBox="1">
              <a:spLocks noChangeArrowheads="1"/>
            </p:cNvSpPr>
            <p:nvPr/>
          </p:nvSpPr>
          <p:spPr bwMode="auto">
            <a:xfrm>
              <a:off x="9586958" y="4417642"/>
              <a:ext cx="655638"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solidFill>
                    <a:schemeClr val="bg1"/>
                  </a:solidFill>
                  <a:latin typeface="Arial Narrow" charset="0"/>
                  <a:cs typeface="Arial Narrow" charset="0"/>
                </a:rPr>
                <a:t>Value</a:t>
              </a:r>
            </a:p>
          </p:txBody>
        </p:sp>
        <p:cxnSp>
          <p:nvCxnSpPr>
            <p:cNvPr id="58" name="Straight Connector 57">
              <a:extLst>
                <a:ext uri="{FF2B5EF4-FFF2-40B4-BE49-F238E27FC236}">
                  <a16:creationId xmlns:a16="http://schemas.microsoft.com/office/drawing/2014/main" id="{5D84A294-D788-E642-A018-E3BDA9186B3A}"/>
                </a:ext>
              </a:extLst>
            </p:cNvPr>
            <p:cNvCxnSpPr/>
            <p:nvPr/>
          </p:nvCxnSpPr>
          <p:spPr bwMode="auto">
            <a:xfrm>
              <a:off x="4710158" y="3840430"/>
              <a:ext cx="4170363" cy="0"/>
            </a:xfrm>
            <a:prstGeom prst="line">
              <a:avLst/>
            </a:prstGeom>
            <a:solidFill>
              <a:schemeClr val="accent1"/>
            </a:solidFill>
            <a:ln w="31750" cap="flat" cmpd="sng" algn="ctr">
              <a:solidFill>
                <a:srgbClr val="CC0000"/>
              </a:solidFill>
              <a:prstDash val="solid"/>
              <a:round/>
              <a:headEnd type="triangle" w="med" len="med"/>
              <a:tailEnd type="triangl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59" name="Straight Connector 58">
              <a:extLst>
                <a:ext uri="{FF2B5EF4-FFF2-40B4-BE49-F238E27FC236}">
                  <a16:creationId xmlns:a16="http://schemas.microsoft.com/office/drawing/2014/main" id="{84532455-B93C-BB42-A00F-C99F39FFFE7E}"/>
                </a:ext>
              </a:extLst>
            </p:cNvPr>
            <p:cNvCxnSpPr/>
            <p:nvPr/>
          </p:nvCxnSpPr>
          <p:spPr bwMode="auto">
            <a:xfrm>
              <a:off x="8890046" y="3837255"/>
              <a:ext cx="1817687" cy="0"/>
            </a:xfrm>
            <a:prstGeom prst="line">
              <a:avLst/>
            </a:prstGeom>
            <a:solidFill>
              <a:schemeClr val="accent1"/>
            </a:solidFill>
            <a:ln w="31750" cap="flat" cmpd="sng" algn="ctr">
              <a:solidFill>
                <a:srgbClr val="CC0000"/>
              </a:solidFill>
              <a:prstDash val="solid"/>
              <a:round/>
              <a:headEnd type="triangle" w="med" len="med"/>
              <a:tailEnd type="triangl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64" name="TextBox 87">
              <a:extLst>
                <a:ext uri="{FF2B5EF4-FFF2-40B4-BE49-F238E27FC236}">
                  <a16:creationId xmlns:a16="http://schemas.microsoft.com/office/drawing/2014/main" id="{FA229260-682C-7045-A8E3-117E2426BFDC}"/>
                </a:ext>
              </a:extLst>
            </p:cNvPr>
            <p:cNvSpPr txBox="1">
              <a:spLocks noChangeArrowheads="1"/>
            </p:cNvSpPr>
            <p:nvPr/>
          </p:nvSpPr>
          <p:spPr bwMode="auto">
            <a:xfrm>
              <a:off x="6119858" y="3648342"/>
              <a:ext cx="1433513" cy="3683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latin typeface="Arial" charset="0"/>
                  <a:cs typeface="Arial" charset="0"/>
                </a:rPr>
                <a:t>Trap header</a:t>
              </a:r>
            </a:p>
          </p:txBody>
        </p:sp>
        <p:sp>
          <p:nvSpPr>
            <p:cNvPr id="65" name="TextBox 88">
              <a:extLst>
                <a:ext uri="{FF2B5EF4-FFF2-40B4-BE49-F238E27FC236}">
                  <a16:creationId xmlns:a16="http://schemas.microsoft.com/office/drawing/2014/main" id="{EE314345-74E1-514C-B8CB-98C88F551E31}"/>
                </a:ext>
              </a:extLst>
            </p:cNvPr>
            <p:cNvSpPr txBox="1">
              <a:spLocks noChangeArrowheads="1"/>
            </p:cNvSpPr>
            <p:nvPr/>
          </p:nvSpPr>
          <p:spPr bwMode="auto">
            <a:xfrm>
              <a:off x="9156746" y="3637230"/>
              <a:ext cx="1087437" cy="36988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dirty="0">
                  <a:latin typeface="Arial" charset="0"/>
                  <a:cs typeface="Arial" charset="0"/>
                </a:rPr>
                <a:t>Trap info</a:t>
              </a:r>
            </a:p>
          </p:txBody>
        </p:sp>
        <p:sp>
          <p:nvSpPr>
            <p:cNvPr id="70" name="TextBox 69">
              <a:extLst>
                <a:ext uri="{FF2B5EF4-FFF2-40B4-BE49-F238E27FC236}">
                  <a16:creationId xmlns:a16="http://schemas.microsoft.com/office/drawing/2014/main" id="{A35585CF-EA27-984A-BF78-F58F90AF0025}"/>
                </a:ext>
              </a:extLst>
            </p:cNvPr>
            <p:cNvSpPr txBox="1"/>
            <p:nvPr/>
          </p:nvSpPr>
          <p:spPr>
            <a:xfrm>
              <a:off x="1045026" y="4376056"/>
              <a:ext cx="2118529" cy="461665"/>
            </a:xfrm>
            <a:prstGeom prst="rect">
              <a:avLst/>
            </a:prstGeom>
            <a:noFill/>
          </p:spPr>
          <p:txBody>
            <a:bodyPr wrap="none" rtlCol="0">
              <a:spAutoFit/>
            </a:bodyPr>
            <a:lstStyle/>
            <a:p>
              <a:r>
                <a:rPr lang="en-US" sz="2400" dirty="0"/>
                <a:t>message type 4</a:t>
              </a:r>
            </a:p>
          </p:txBody>
        </p:sp>
      </p:grpSp>
    </p:spTree>
    <p:extLst>
      <p:ext uri="{BB962C8B-B14F-4D97-AF65-F5344CB8AC3E}">
        <p14:creationId xmlns:p14="http://schemas.microsoft.com/office/powerpoint/2010/main" val="1206979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A54E48F-DE87-0F4A-BDE4-98824F58921B}"/>
              </a:ext>
            </a:extLst>
          </p:cNvPr>
          <p:cNvSpPr>
            <a:spLocks noGrp="1"/>
          </p:cNvSpPr>
          <p:nvPr>
            <p:ph idx="1"/>
          </p:nvPr>
        </p:nvSpPr>
        <p:spPr>
          <a:xfrm>
            <a:off x="841663" y="1474646"/>
            <a:ext cx="10768445" cy="1642627"/>
          </a:xfrm>
        </p:spPr>
        <p:txBody>
          <a:bodyPr>
            <a:normAutofit/>
          </a:bodyPr>
          <a:lstStyle/>
          <a:p>
            <a:pPr>
              <a:lnSpc>
                <a:spcPct val="100000"/>
              </a:lnSpc>
            </a:pPr>
            <a:r>
              <a:rPr lang="en-US" dirty="0"/>
              <a:t>managed device’s operational (and some configuration) data</a:t>
            </a:r>
          </a:p>
          <a:p>
            <a:pPr>
              <a:lnSpc>
                <a:spcPct val="100000"/>
              </a:lnSpc>
            </a:pPr>
            <a:r>
              <a:rPr lang="en-US" dirty="0"/>
              <a:t>gathered into device </a:t>
            </a:r>
            <a:r>
              <a:rPr lang="en-US" dirty="0">
                <a:solidFill>
                  <a:srgbClr val="C00000"/>
                </a:solidFill>
              </a:rPr>
              <a:t>MIB module</a:t>
            </a:r>
          </a:p>
          <a:p>
            <a:pPr lvl="1">
              <a:lnSpc>
                <a:spcPct val="100000"/>
              </a:lnSpc>
            </a:pPr>
            <a:r>
              <a:rPr lang="en-US" dirty="0"/>
              <a:t>400 MIB modules defined in RFC’s; many more vendor-specific MIBs</a:t>
            </a:r>
          </a:p>
          <a:p>
            <a:pPr lvl="1">
              <a:lnSpc>
                <a:spcPct val="100000"/>
              </a:lnSpc>
            </a:pPr>
            <a:endParaRPr lang="en-US" dirty="0"/>
          </a:p>
          <a:p>
            <a:pPr lvl="1">
              <a:lnSpc>
                <a:spcPct val="100000"/>
              </a:lnSpc>
            </a:pPr>
            <a:endParaRPr lang="en-US" dirty="0">
              <a:solidFill>
                <a:srgbClr val="C00000"/>
              </a:solidFill>
            </a:endParaRPr>
          </a:p>
          <a:p>
            <a:endParaRPr lang="en-US" dirty="0"/>
          </a:p>
        </p:txBody>
      </p:sp>
      <p:sp>
        <p:nvSpPr>
          <p:cNvPr id="5" name="Title 4">
            <a:extLst>
              <a:ext uri="{FF2B5EF4-FFF2-40B4-BE49-F238E27FC236}">
                <a16:creationId xmlns:a16="http://schemas.microsoft.com/office/drawing/2014/main" id="{B295C129-DA5D-C741-83BA-65FCBE7656D8}"/>
              </a:ext>
            </a:extLst>
          </p:cNvPr>
          <p:cNvSpPr>
            <a:spLocks noGrp="1"/>
          </p:cNvSpPr>
          <p:nvPr>
            <p:ph type="title"/>
          </p:nvPr>
        </p:nvSpPr>
        <p:spPr/>
        <p:txBody>
          <a:bodyPr/>
          <a:lstStyle/>
          <a:p>
            <a:r>
              <a:rPr lang="en-US" dirty="0"/>
              <a:t>SNMP: Management Information Base (MIB)</a:t>
            </a:r>
          </a:p>
        </p:txBody>
      </p:sp>
      <p:sp>
        <p:nvSpPr>
          <p:cNvPr id="4" name="Slide Number Placeholder 3">
            <a:extLst>
              <a:ext uri="{FF2B5EF4-FFF2-40B4-BE49-F238E27FC236}">
                <a16:creationId xmlns:a16="http://schemas.microsoft.com/office/drawing/2014/main" id="{822AC4DB-FAFD-C14C-8E13-B0E008993F6B}"/>
              </a:ext>
            </a:extLst>
          </p:cNvPr>
          <p:cNvSpPr>
            <a:spLocks noGrp="1"/>
          </p:cNvSpPr>
          <p:nvPr>
            <p:ph type="sldNum" sz="quarter" idx="4"/>
          </p:nvPr>
        </p:nvSpPr>
        <p:spPr/>
        <p:txBody>
          <a:bodyPr/>
          <a:lstStyle/>
          <a:p>
            <a:r>
              <a:rPr lang="en-US" dirty="0"/>
              <a:t>Network Layer: 5-</a:t>
            </a:r>
            <a:fld id="{C4204591-24BD-A542-B9D5-F8D8A88D2FEE}" type="slidenum">
              <a:rPr lang="en-US" smtClean="0"/>
              <a:pPr/>
              <a:t>97</a:t>
            </a:fld>
            <a:endParaRPr lang="en-US" dirty="0"/>
          </a:p>
        </p:txBody>
      </p:sp>
      <p:grpSp>
        <p:nvGrpSpPr>
          <p:cNvPr id="69" name="Group 68">
            <a:extLst>
              <a:ext uri="{FF2B5EF4-FFF2-40B4-BE49-F238E27FC236}">
                <a16:creationId xmlns:a16="http://schemas.microsoft.com/office/drawing/2014/main" id="{7AA1B179-14E0-374A-ACD2-BB4060E18A85}"/>
              </a:ext>
            </a:extLst>
          </p:cNvPr>
          <p:cNvGrpSpPr/>
          <p:nvPr/>
        </p:nvGrpSpPr>
        <p:grpSpPr>
          <a:xfrm>
            <a:off x="1565565" y="4167342"/>
            <a:ext cx="10030690" cy="2178050"/>
            <a:chOff x="1440874" y="1521114"/>
            <a:chExt cx="10030690" cy="2178050"/>
          </a:xfrm>
        </p:grpSpPr>
        <p:sp>
          <p:nvSpPr>
            <p:cNvPr id="72" name="Rectangle 71">
              <a:extLst>
                <a:ext uri="{FF2B5EF4-FFF2-40B4-BE49-F238E27FC236}">
                  <a16:creationId xmlns:a16="http://schemas.microsoft.com/office/drawing/2014/main" id="{44725ED7-1102-E346-A26C-0B08FBFFF4FF}"/>
                </a:ext>
              </a:extLst>
            </p:cNvPr>
            <p:cNvSpPr/>
            <p:nvPr/>
          </p:nvSpPr>
          <p:spPr>
            <a:xfrm>
              <a:off x="1440874" y="1523996"/>
              <a:ext cx="9919854" cy="2175168"/>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 Box 3">
              <a:extLst>
                <a:ext uri="{FF2B5EF4-FFF2-40B4-BE49-F238E27FC236}">
                  <a16:creationId xmlns:a16="http://schemas.microsoft.com/office/drawing/2014/main" id="{48526830-5841-D54E-80BC-8186D9254340}"/>
                </a:ext>
              </a:extLst>
            </p:cNvPr>
            <p:cNvSpPr txBox="1">
              <a:spLocks noChangeArrowheads="1"/>
            </p:cNvSpPr>
            <p:nvPr/>
          </p:nvSpPr>
          <p:spPr bwMode="auto">
            <a:xfrm>
              <a:off x="1471180" y="1521114"/>
              <a:ext cx="10000384" cy="2169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l">
                <a:spcBef>
                  <a:spcPct val="50000"/>
                </a:spcBef>
              </a:pPr>
              <a:r>
                <a:rPr lang="en-US" altLang="en-US" sz="2000" b="1" dirty="0">
                  <a:solidFill>
                    <a:srgbClr val="0000A8"/>
                  </a:solidFill>
                </a:rPr>
                <a:t>Object ID           Name                      Type                  Comments</a:t>
              </a:r>
            </a:p>
            <a:p>
              <a:pPr algn="l">
                <a:spcBef>
                  <a:spcPts val="600"/>
                </a:spcBef>
              </a:pPr>
              <a:r>
                <a:rPr lang="en-US" altLang="en-US" dirty="0"/>
                <a:t>1.3.6.1.2.1.7.1     </a:t>
              </a:r>
              <a:r>
                <a:rPr lang="en-US" altLang="en-US" dirty="0" err="1"/>
                <a:t>UDPInDatagrams</a:t>
              </a:r>
              <a:r>
                <a:rPr lang="en-US" altLang="en-US" dirty="0"/>
                <a:t>     32-bit counter     total # datagrams delivered </a:t>
              </a:r>
            </a:p>
            <a:p>
              <a:pPr algn="l">
                <a:spcBef>
                  <a:spcPts val="600"/>
                </a:spcBef>
              </a:pPr>
              <a:r>
                <a:rPr lang="en-US" altLang="en-US" dirty="0"/>
                <a:t>1.3.6.1.2.1.7.2    </a:t>
              </a:r>
              <a:r>
                <a:rPr lang="en-US" altLang="en-US" dirty="0" err="1"/>
                <a:t>UDPNoPorts</a:t>
              </a:r>
              <a:r>
                <a:rPr lang="en-US" altLang="en-US" dirty="0"/>
                <a:t>              32-bit counter     # undeliverable datagrams (no application at port)</a:t>
              </a:r>
            </a:p>
            <a:p>
              <a:pPr>
                <a:spcBef>
                  <a:spcPts val="600"/>
                </a:spcBef>
              </a:pPr>
              <a:r>
                <a:rPr lang="en-US" altLang="en-US" dirty="0"/>
                <a:t>1.3.6.1.2.1.7.3    </a:t>
              </a:r>
              <a:r>
                <a:rPr lang="en-US" altLang="en-US" dirty="0" err="1"/>
                <a:t>UDInErrors</a:t>
              </a:r>
              <a:r>
                <a:rPr lang="en-US" altLang="en-US" dirty="0"/>
                <a:t>                 32-bit counter     # undeliverable datagrams (all other reasons)</a:t>
              </a:r>
            </a:p>
            <a:p>
              <a:pPr>
                <a:spcBef>
                  <a:spcPts val="600"/>
                </a:spcBef>
              </a:pPr>
              <a:r>
                <a:rPr lang="en-US" altLang="en-US" dirty="0"/>
                <a:t>1.3.6.1.2.1.7.4    </a:t>
              </a:r>
              <a:r>
                <a:rPr lang="en-US" altLang="en-US" dirty="0" err="1"/>
                <a:t>UDPOutDatagrams</a:t>
              </a:r>
              <a:r>
                <a:rPr lang="en-US" altLang="en-US" dirty="0"/>
                <a:t>   32-bit counter    total  # datagrams sent</a:t>
              </a:r>
            </a:p>
            <a:p>
              <a:pPr algn="l">
                <a:spcBef>
                  <a:spcPts val="600"/>
                </a:spcBef>
              </a:pPr>
              <a:r>
                <a:rPr lang="en-US" altLang="en-US" dirty="0"/>
                <a:t>1.3.6.1.2.1.7.5    </a:t>
              </a:r>
              <a:r>
                <a:rPr lang="en-US" altLang="en-US" dirty="0" err="1"/>
                <a:t>udpTable</a:t>
              </a:r>
              <a:r>
                <a:rPr lang="en-US" altLang="en-US" dirty="0"/>
                <a:t>	              SEQUENCE          one entry for each port currently in use</a:t>
              </a:r>
            </a:p>
          </p:txBody>
        </p:sp>
      </p:grpSp>
      <p:grpSp>
        <p:nvGrpSpPr>
          <p:cNvPr id="75" name="Group 74">
            <a:extLst>
              <a:ext uri="{FF2B5EF4-FFF2-40B4-BE49-F238E27FC236}">
                <a16:creationId xmlns:a16="http://schemas.microsoft.com/office/drawing/2014/main" id="{FBE8699F-ABF0-744D-87D6-C59D08367D1D}"/>
              </a:ext>
            </a:extLst>
          </p:cNvPr>
          <p:cNvGrpSpPr/>
          <p:nvPr/>
        </p:nvGrpSpPr>
        <p:grpSpPr>
          <a:xfrm>
            <a:off x="10188122" y="1460594"/>
            <a:ext cx="1615044" cy="1104405"/>
            <a:chOff x="6599795" y="1917794"/>
            <a:chExt cx="1615044" cy="1104405"/>
          </a:xfrm>
        </p:grpSpPr>
        <p:sp>
          <p:nvSpPr>
            <p:cNvPr id="104" name="Freeform 103">
              <a:extLst>
                <a:ext uri="{FF2B5EF4-FFF2-40B4-BE49-F238E27FC236}">
                  <a16:creationId xmlns:a16="http://schemas.microsoft.com/office/drawing/2014/main" id="{C2C6C741-DCF6-5349-90E0-4911036757C0}"/>
                </a:ext>
              </a:extLst>
            </p:cNvPr>
            <p:cNvSpPr/>
            <p:nvPr/>
          </p:nvSpPr>
          <p:spPr>
            <a:xfrm>
              <a:off x="6599795" y="2131549"/>
              <a:ext cx="1615044" cy="890650"/>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5044" h="890650">
                  <a:moveTo>
                    <a:pt x="0" y="641268"/>
                  </a:moveTo>
                  <a:cubicBezTo>
                    <a:pt x="320633" y="380011"/>
                    <a:pt x="308759" y="285008"/>
                    <a:pt x="285007" y="0"/>
                  </a:cubicBezTo>
                  <a:lnTo>
                    <a:pt x="1615044" y="83128"/>
                  </a:lnTo>
                  <a:cubicBezTo>
                    <a:pt x="823355" y="399803"/>
                    <a:pt x="625433" y="502723"/>
                    <a:pt x="166254" y="890650"/>
                  </a:cubicBezTo>
                  <a:lnTo>
                    <a:pt x="0" y="641268"/>
                  </a:lnTo>
                  <a:close/>
                </a:path>
              </a:pathLst>
            </a:custGeom>
            <a:gradFill>
              <a:gsLst>
                <a:gs pos="0">
                  <a:schemeClr val="bg1">
                    <a:alpha val="72000"/>
                  </a:schemeClr>
                </a:gs>
                <a:gs pos="99000">
                  <a:schemeClr val="bg1">
                    <a:lumMod val="9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Oval 306">
              <a:extLst>
                <a:ext uri="{FF2B5EF4-FFF2-40B4-BE49-F238E27FC236}">
                  <a16:creationId xmlns:a16="http://schemas.microsoft.com/office/drawing/2014/main" id="{CE3D904F-FE59-2042-9283-FA37FC09CC28}"/>
                </a:ext>
              </a:extLst>
            </p:cNvPr>
            <p:cNvSpPr>
              <a:spLocks noChangeArrowheads="1"/>
            </p:cNvSpPr>
            <p:nvPr/>
          </p:nvSpPr>
          <p:spPr bwMode="auto">
            <a:xfrm>
              <a:off x="6893234" y="1917794"/>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106" name="Text Box 302">
              <a:extLst>
                <a:ext uri="{FF2B5EF4-FFF2-40B4-BE49-F238E27FC236}">
                  <a16:creationId xmlns:a16="http://schemas.microsoft.com/office/drawing/2014/main" id="{644E3868-B5FA-7D40-961A-A066062C0516}"/>
                </a:ext>
              </a:extLst>
            </p:cNvPr>
            <p:cNvSpPr txBox="1">
              <a:spLocks noChangeArrowheads="1"/>
            </p:cNvSpPr>
            <p:nvPr/>
          </p:nvSpPr>
          <p:spPr bwMode="auto">
            <a:xfrm>
              <a:off x="6925808" y="2038751"/>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107" name="Group 106">
              <a:extLst>
                <a:ext uri="{FF2B5EF4-FFF2-40B4-BE49-F238E27FC236}">
                  <a16:creationId xmlns:a16="http://schemas.microsoft.com/office/drawing/2014/main" id="{1EE4EF14-9A71-C943-B8B2-FCC2BCB4DC14}"/>
                </a:ext>
              </a:extLst>
            </p:cNvPr>
            <p:cNvGrpSpPr/>
            <p:nvPr/>
          </p:nvGrpSpPr>
          <p:grpSpPr>
            <a:xfrm>
              <a:off x="7524624" y="2012797"/>
              <a:ext cx="533735" cy="344384"/>
              <a:chOff x="7290003" y="1864426"/>
              <a:chExt cx="533735" cy="344384"/>
            </a:xfrm>
          </p:grpSpPr>
          <p:sp>
            <p:nvSpPr>
              <p:cNvPr id="108" name="Can 107">
                <a:extLst>
                  <a:ext uri="{FF2B5EF4-FFF2-40B4-BE49-F238E27FC236}">
                    <a16:creationId xmlns:a16="http://schemas.microsoft.com/office/drawing/2014/main" id="{1E92482E-CE48-2946-9184-FA3382324BAB}"/>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Text Box 305">
                <a:extLst>
                  <a:ext uri="{FF2B5EF4-FFF2-40B4-BE49-F238E27FC236}">
                    <a16:creationId xmlns:a16="http://schemas.microsoft.com/office/drawing/2014/main" id="{55D3178F-225E-2D45-9C46-16D27746CD3E}"/>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sp>
        <p:nvSpPr>
          <p:cNvPr id="110" name="Content Placeholder 2">
            <a:extLst>
              <a:ext uri="{FF2B5EF4-FFF2-40B4-BE49-F238E27FC236}">
                <a16:creationId xmlns:a16="http://schemas.microsoft.com/office/drawing/2014/main" id="{F0466B0F-2E2E-AC46-94F9-6C3DC12082F5}"/>
              </a:ext>
            </a:extLst>
          </p:cNvPr>
          <p:cNvSpPr txBox="1">
            <a:spLocks/>
          </p:cNvSpPr>
          <p:nvPr/>
        </p:nvSpPr>
        <p:spPr>
          <a:xfrm>
            <a:off x="831273" y="2998651"/>
            <a:ext cx="10768445" cy="10053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solidFill>
                  <a:srgbClr val="C00000"/>
                </a:solidFill>
              </a:rPr>
              <a:t>Structure of Management Information (SMI): </a:t>
            </a:r>
            <a:r>
              <a:rPr lang="en-US" altLang="en-US" dirty="0"/>
              <a:t>data definition language</a:t>
            </a:r>
          </a:p>
          <a:p>
            <a:r>
              <a:rPr lang="en-US" altLang="en-US" dirty="0"/>
              <a:t>example MIB variables for UDP protocol:</a:t>
            </a:r>
          </a:p>
        </p:txBody>
      </p:sp>
    </p:spTree>
    <p:extLst>
      <p:ext uri="{BB962C8B-B14F-4D97-AF65-F5344CB8AC3E}">
        <p14:creationId xmlns:p14="http://schemas.microsoft.com/office/powerpoint/2010/main" val="4245853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0">
                                            <p:txEl>
                                              <p:pRg st="0" end="0"/>
                                            </p:txEl>
                                          </p:spTgt>
                                        </p:tgtEl>
                                        <p:attrNameLst>
                                          <p:attrName>style.visibility</p:attrName>
                                        </p:attrNameLst>
                                      </p:cBhvr>
                                      <p:to>
                                        <p:strVal val="visible"/>
                                      </p:to>
                                    </p:set>
                                    <p:animEffect transition="in" filter="dissolve">
                                      <p:cBhvr>
                                        <p:cTn id="7" dur="500"/>
                                        <p:tgtEl>
                                          <p:spTgt spid="1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0">
                                            <p:txEl>
                                              <p:pRg st="1" end="1"/>
                                            </p:txEl>
                                          </p:spTgt>
                                        </p:tgtEl>
                                        <p:attrNameLst>
                                          <p:attrName>style.visibility</p:attrName>
                                        </p:attrNameLst>
                                      </p:cBhvr>
                                      <p:to>
                                        <p:strVal val="visible"/>
                                      </p:to>
                                    </p:set>
                                    <p:animEffect transition="in" filter="dissolve">
                                      <p:cBhvr>
                                        <p:cTn id="12" dur="500"/>
                                        <p:tgtEl>
                                          <p:spTgt spid="110">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69"/>
                                        </p:tgtEl>
                                        <p:attrNameLst>
                                          <p:attrName>style.visibility</p:attrName>
                                        </p:attrNameLst>
                                      </p:cBhvr>
                                      <p:to>
                                        <p:strVal val="visible"/>
                                      </p:to>
                                    </p:set>
                                    <p:animEffect transition="in" filter="dissolve">
                                      <p:cBhvr>
                                        <p:cTn id="16"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build="p"/>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A54E48F-DE87-0F4A-BDE4-98824F58921B}"/>
              </a:ext>
            </a:extLst>
          </p:cNvPr>
          <p:cNvSpPr>
            <a:spLocks noGrp="1"/>
          </p:cNvSpPr>
          <p:nvPr>
            <p:ph idx="1"/>
          </p:nvPr>
        </p:nvSpPr>
        <p:spPr>
          <a:xfrm>
            <a:off x="800099" y="1585481"/>
            <a:ext cx="10768445" cy="4746045"/>
          </a:xfrm>
        </p:spPr>
        <p:txBody>
          <a:bodyPr>
            <a:normAutofit/>
          </a:bodyPr>
          <a:lstStyle/>
          <a:p>
            <a:pPr indent="-284163"/>
            <a:r>
              <a:rPr lang="en-US" sz="3200" dirty="0">
                <a:solidFill>
                  <a:srgbClr val="C00000"/>
                </a:solidFill>
              </a:rPr>
              <a:t>goal</a:t>
            </a:r>
            <a:r>
              <a:rPr lang="en-US" dirty="0">
                <a:solidFill>
                  <a:srgbClr val="C00000"/>
                </a:solidFill>
              </a:rPr>
              <a:t>: </a:t>
            </a:r>
            <a:r>
              <a:rPr lang="en-US" dirty="0"/>
              <a:t>actively manage/</a:t>
            </a:r>
            <a:r>
              <a:rPr lang="en-US" dirty="0">
                <a:solidFill>
                  <a:srgbClr val="0000A8"/>
                </a:solidFill>
              </a:rPr>
              <a:t>configure</a:t>
            </a:r>
            <a:r>
              <a:rPr lang="en-US" dirty="0"/>
              <a:t> devices network-wide</a:t>
            </a:r>
          </a:p>
          <a:p>
            <a:pPr indent="-284163"/>
            <a:r>
              <a:rPr lang="en-US" dirty="0"/>
              <a:t>operates between managing server and managed network devices</a:t>
            </a:r>
          </a:p>
          <a:p>
            <a:pPr lvl="1"/>
            <a:r>
              <a:rPr lang="en-US" sz="2800" dirty="0"/>
              <a:t>actions: retrieve, set, modify, activate configurations</a:t>
            </a:r>
          </a:p>
          <a:p>
            <a:pPr lvl="1"/>
            <a:r>
              <a:rPr lang="en-US" sz="2800" dirty="0">
                <a:solidFill>
                  <a:srgbClr val="0000A8"/>
                </a:solidFill>
              </a:rPr>
              <a:t>atomic-commit </a:t>
            </a:r>
            <a:r>
              <a:rPr lang="en-US" sz="2800" dirty="0"/>
              <a:t>actions over multiple devices</a:t>
            </a:r>
          </a:p>
          <a:p>
            <a:pPr lvl="1"/>
            <a:r>
              <a:rPr lang="en-US" sz="2800" dirty="0"/>
              <a:t>query operational data and statistics</a:t>
            </a:r>
          </a:p>
          <a:p>
            <a:pPr lvl="1"/>
            <a:r>
              <a:rPr lang="en-US" sz="2800" dirty="0"/>
              <a:t>subscribe to notifications from devices</a:t>
            </a:r>
          </a:p>
          <a:p>
            <a:pPr indent="-284163"/>
            <a:r>
              <a:rPr lang="en-US" dirty="0"/>
              <a:t>remote procedure call (RPC) paradigm</a:t>
            </a:r>
          </a:p>
          <a:p>
            <a:pPr lvl="1"/>
            <a:r>
              <a:rPr lang="en-US" dirty="0"/>
              <a:t>NETCONF protocol messages encoded in XML</a:t>
            </a:r>
          </a:p>
          <a:p>
            <a:pPr lvl="1"/>
            <a:r>
              <a:rPr lang="en-US" dirty="0"/>
              <a:t>exchanged over secure, reliable transport </a:t>
            </a:r>
            <a:r>
              <a:rPr lang="en-US" sz="2000" dirty="0"/>
              <a:t>(e.g., TLS)</a:t>
            </a:r>
            <a:r>
              <a:rPr lang="en-US" dirty="0"/>
              <a:t> protocol</a:t>
            </a:r>
          </a:p>
          <a:p>
            <a:pPr lvl="1">
              <a:lnSpc>
                <a:spcPct val="100000"/>
              </a:lnSpc>
            </a:pPr>
            <a:endParaRPr lang="en-US" dirty="0">
              <a:solidFill>
                <a:srgbClr val="C00000"/>
              </a:solidFill>
            </a:endParaRPr>
          </a:p>
          <a:p>
            <a:endParaRPr lang="en-US" dirty="0"/>
          </a:p>
        </p:txBody>
      </p:sp>
      <p:sp>
        <p:nvSpPr>
          <p:cNvPr id="5" name="Title 4">
            <a:extLst>
              <a:ext uri="{FF2B5EF4-FFF2-40B4-BE49-F238E27FC236}">
                <a16:creationId xmlns:a16="http://schemas.microsoft.com/office/drawing/2014/main" id="{B295C129-DA5D-C741-83BA-65FCBE7656D8}"/>
              </a:ext>
            </a:extLst>
          </p:cNvPr>
          <p:cNvSpPr>
            <a:spLocks noGrp="1"/>
          </p:cNvSpPr>
          <p:nvPr>
            <p:ph type="title"/>
          </p:nvPr>
        </p:nvSpPr>
        <p:spPr/>
        <p:txBody>
          <a:bodyPr/>
          <a:lstStyle/>
          <a:p>
            <a:r>
              <a:rPr lang="en-US" dirty="0"/>
              <a:t>NETCONF overview</a:t>
            </a:r>
          </a:p>
        </p:txBody>
      </p:sp>
      <p:sp>
        <p:nvSpPr>
          <p:cNvPr id="4" name="Slide Number Placeholder 3">
            <a:extLst>
              <a:ext uri="{FF2B5EF4-FFF2-40B4-BE49-F238E27FC236}">
                <a16:creationId xmlns:a16="http://schemas.microsoft.com/office/drawing/2014/main" id="{822AC4DB-FAFD-C14C-8E13-B0E008993F6B}"/>
              </a:ext>
            </a:extLst>
          </p:cNvPr>
          <p:cNvSpPr>
            <a:spLocks noGrp="1"/>
          </p:cNvSpPr>
          <p:nvPr>
            <p:ph type="sldNum" sz="quarter" idx="4"/>
          </p:nvPr>
        </p:nvSpPr>
        <p:spPr/>
        <p:txBody>
          <a:bodyPr/>
          <a:lstStyle/>
          <a:p>
            <a:r>
              <a:rPr lang="en-US" dirty="0"/>
              <a:t>Network Layer: 5-</a:t>
            </a:r>
            <a:fld id="{C4204591-24BD-A542-B9D5-F8D8A88D2FEE}" type="slidenum">
              <a:rPr lang="en-US" smtClean="0"/>
              <a:pPr/>
              <a:t>98</a:t>
            </a:fld>
            <a:endParaRPr lang="en-US" dirty="0"/>
          </a:p>
        </p:txBody>
      </p:sp>
    </p:spTree>
    <p:extLst>
      <p:ext uri="{BB962C8B-B14F-4D97-AF65-F5344CB8AC3E}">
        <p14:creationId xmlns:p14="http://schemas.microsoft.com/office/powerpoint/2010/main" val="2145438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dissolve">
                                      <p:cBhvr>
                                        <p:cTn id="15" dur="500"/>
                                        <p:tgtEl>
                                          <p:spTgt spid="3">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dissolve">
                                      <p:cBhvr>
                                        <p:cTn id="18" dur="500"/>
                                        <p:tgtEl>
                                          <p:spTgt spid="3">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dissolve">
                                      <p:cBhvr>
                                        <p:cTn id="21" dur="500"/>
                                        <p:tgtEl>
                                          <p:spTgt spid="3">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dissolv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Effect transition="in" filter="dissolve">
                                      <p:cBhvr>
                                        <p:cTn id="29" dur="500"/>
                                        <p:tgtEl>
                                          <p:spTgt spid="3">
                                            <p:txEl>
                                              <p:pRg st="6" end="6"/>
                                            </p:txEl>
                                          </p:spTgt>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dissolve">
                                      <p:cBhvr>
                                        <p:cTn id="32" dur="500"/>
                                        <p:tgtEl>
                                          <p:spTgt spid="3">
                                            <p:txEl>
                                              <p:pRg st="7" end="7"/>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animEffect transition="in" filter="dissolve">
                                      <p:cBhvr>
                                        <p:cTn id="35"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295C129-DA5D-C741-83BA-65FCBE7656D8}"/>
              </a:ext>
            </a:extLst>
          </p:cNvPr>
          <p:cNvSpPr>
            <a:spLocks noGrp="1"/>
          </p:cNvSpPr>
          <p:nvPr>
            <p:ph type="title"/>
          </p:nvPr>
        </p:nvSpPr>
        <p:spPr/>
        <p:txBody>
          <a:bodyPr/>
          <a:lstStyle/>
          <a:p>
            <a:r>
              <a:rPr lang="en-US" dirty="0"/>
              <a:t>NETCONF initialization, exchange, close</a:t>
            </a:r>
          </a:p>
        </p:txBody>
      </p:sp>
      <p:sp>
        <p:nvSpPr>
          <p:cNvPr id="4" name="Slide Number Placeholder 3">
            <a:extLst>
              <a:ext uri="{FF2B5EF4-FFF2-40B4-BE49-F238E27FC236}">
                <a16:creationId xmlns:a16="http://schemas.microsoft.com/office/drawing/2014/main" id="{822AC4DB-FAFD-C14C-8E13-B0E008993F6B}"/>
              </a:ext>
            </a:extLst>
          </p:cNvPr>
          <p:cNvSpPr>
            <a:spLocks noGrp="1"/>
          </p:cNvSpPr>
          <p:nvPr>
            <p:ph type="sldNum" sz="quarter" idx="4"/>
          </p:nvPr>
        </p:nvSpPr>
        <p:spPr/>
        <p:txBody>
          <a:bodyPr/>
          <a:lstStyle/>
          <a:p>
            <a:r>
              <a:rPr lang="en-US" dirty="0"/>
              <a:t>Network Layer: 5-</a:t>
            </a:r>
            <a:fld id="{C4204591-24BD-A542-B9D5-F8D8A88D2FEE}" type="slidenum">
              <a:rPr lang="en-US" smtClean="0"/>
              <a:pPr/>
              <a:t>99</a:t>
            </a:fld>
            <a:endParaRPr lang="en-US" dirty="0"/>
          </a:p>
        </p:txBody>
      </p:sp>
      <p:grpSp>
        <p:nvGrpSpPr>
          <p:cNvPr id="170" name="Group 169">
            <a:extLst>
              <a:ext uri="{FF2B5EF4-FFF2-40B4-BE49-F238E27FC236}">
                <a16:creationId xmlns:a16="http://schemas.microsoft.com/office/drawing/2014/main" id="{38D5469D-5A80-0E47-8BA5-EF80A82A0CA0}"/>
              </a:ext>
            </a:extLst>
          </p:cNvPr>
          <p:cNvGrpSpPr/>
          <p:nvPr/>
        </p:nvGrpSpPr>
        <p:grpSpPr>
          <a:xfrm>
            <a:off x="4137461" y="1898073"/>
            <a:ext cx="5062336" cy="629033"/>
            <a:chOff x="4137461" y="1898073"/>
            <a:chExt cx="5062336" cy="629033"/>
          </a:xfrm>
        </p:grpSpPr>
        <p:cxnSp>
          <p:nvCxnSpPr>
            <p:cNvPr id="32" name="Straight Arrow Connector 31">
              <a:extLst>
                <a:ext uri="{FF2B5EF4-FFF2-40B4-BE49-F238E27FC236}">
                  <a16:creationId xmlns:a16="http://schemas.microsoft.com/office/drawing/2014/main" id="{9DB99144-4181-4449-AF3F-C21C73B006CF}"/>
                </a:ext>
              </a:extLst>
            </p:cNvPr>
            <p:cNvCxnSpPr/>
            <p:nvPr/>
          </p:nvCxnSpPr>
          <p:spPr>
            <a:xfrm>
              <a:off x="4137461" y="2527106"/>
              <a:ext cx="5062336" cy="0"/>
            </a:xfrm>
            <a:prstGeom prst="straightConnector1">
              <a:avLst/>
            </a:prstGeom>
            <a:ln w="66675">
              <a:solidFill>
                <a:srgbClr val="00009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33" name="TextBox 32">
              <a:extLst>
                <a:ext uri="{FF2B5EF4-FFF2-40B4-BE49-F238E27FC236}">
                  <a16:creationId xmlns:a16="http://schemas.microsoft.com/office/drawing/2014/main" id="{1B774228-D1E5-CB4E-945D-AFCA2E0C4780}"/>
                </a:ext>
              </a:extLst>
            </p:cNvPr>
            <p:cNvSpPr txBox="1"/>
            <p:nvPr/>
          </p:nvSpPr>
          <p:spPr>
            <a:xfrm>
              <a:off x="5238531" y="1898073"/>
              <a:ext cx="2670015" cy="590931"/>
            </a:xfrm>
            <a:prstGeom prst="rect">
              <a:avLst/>
            </a:prstGeom>
            <a:noFill/>
          </p:spPr>
          <p:txBody>
            <a:bodyPr wrap="none" rtlCol="0">
              <a:spAutoFit/>
            </a:bodyPr>
            <a:lstStyle/>
            <a:p>
              <a:pPr algn="ctr">
                <a:lnSpc>
                  <a:spcPct val="80000"/>
                </a:lnSpc>
              </a:pPr>
              <a:r>
                <a:rPr lang="en-US" sz="2000" dirty="0"/>
                <a:t>Session initiation, </a:t>
              </a:r>
            </a:p>
            <a:p>
              <a:pPr algn="ctr">
                <a:lnSpc>
                  <a:spcPct val="80000"/>
                </a:lnSpc>
              </a:pPr>
              <a:r>
                <a:rPr lang="en-US" sz="2000" dirty="0"/>
                <a:t>capabilities exchange: &lt;hello&gt;</a:t>
              </a:r>
            </a:p>
          </p:txBody>
        </p:sp>
      </p:grpSp>
      <p:grpSp>
        <p:nvGrpSpPr>
          <p:cNvPr id="34" name="Group 33">
            <a:extLst>
              <a:ext uri="{FF2B5EF4-FFF2-40B4-BE49-F238E27FC236}">
                <a16:creationId xmlns:a16="http://schemas.microsoft.com/office/drawing/2014/main" id="{87F01DB1-6073-6C40-9C58-0CF9CF7750A1}"/>
              </a:ext>
            </a:extLst>
          </p:cNvPr>
          <p:cNvGrpSpPr/>
          <p:nvPr/>
        </p:nvGrpSpPr>
        <p:grpSpPr>
          <a:xfrm>
            <a:off x="4137461" y="6003287"/>
            <a:ext cx="5062336" cy="387686"/>
            <a:chOff x="1633716" y="5597854"/>
            <a:chExt cx="3310645" cy="294937"/>
          </a:xfrm>
        </p:grpSpPr>
        <p:cxnSp>
          <p:nvCxnSpPr>
            <p:cNvPr id="35" name="Straight Arrow Connector 34">
              <a:extLst>
                <a:ext uri="{FF2B5EF4-FFF2-40B4-BE49-F238E27FC236}">
                  <a16:creationId xmlns:a16="http://schemas.microsoft.com/office/drawing/2014/main" id="{B0D9B69B-812C-164F-B53A-747B4F84557E}"/>
                </a:ext>
              </a:extLst>
            </p:cNvPr>
            <p:cNvCxnSpPr/>
            <p:nvPr/>
          </p:nvCxnSpPr>
          <p:spPr>
            <a:xfrm>
              <a:off x="1633716" y="5892791"/>
              <a:ext cx="3310645" cy="0"/>
            </a:xfrm>
            <a:prstGeom prst="straightConnector1">
              <a:avLst/>
            </a:prstGeom>
            <a:ln w="34925">
              <a:solidFill>
                <a:srgbClr val="000090"/>
              </a:solidFill>
              <a:headEnd type="triangle"/>
              <a:tailEnd type="triangle"/>
            </a:ln>
            <a:effectLst/>
          </p:spPr>
          <p:style>
            <a:lnRef idx="2">
              <a:schemeClr val="accent1"/>
            </a:lnRef>
            <a:fillRef idx="0">
              <a:schemeClr val="accent1"/>
            </a:fillRef>
            <a:effectRef idx="1">
              <a:schemeClr val="accent1"/>
            </a:effectRef>
            <a:fontRef idx="minor">
              <a:schemeClr val="tx1"/>
            </a:fontRef>
          </p:style>
        </p:cxnSp>
        <p:sp>
          <p:nvSpPr>
            <p:cNvPr id="36" name="TextBox 35">
              <a:extLst>
                <a:ext uri="{FF2B5EF4-FFF2-40B4-BE49-F238E27FC236}">
                  <a16:creationId xmlns:a16="http://schemas.microsoft.com/office/drawing/2014/main" id="{D8E902BB-B20E-4442-8D74-545B0B9CDF21}"/>
                </a:ext>
              </a:extLst>
            </p:cNvPr>
            <p:cNvSpPr txBox="1"/>
            <p:nvPr/>
          </p:nvSpPr>
          <p:spPr>
            <a:xfrm>
              <a:off x="2303414" y="5597854"/>
              <a:ext cx="1782380" cy="262243"/>
            </a:xfrm>
            <a:prstGeom prst="rect">
              <a:avLst/>
            </a:prstGeom>
            <a:noFill/>
          </p:spPr>
          <p:txBody>
            <a:bodyPr wrap="none" rtlCol="0">
              <a:spAutoFit/>
            </a:bodyPr>
            <a:lstStyle/>
            <a:p>
              <a:pPr algn="ctr">
                <a:lnSpc>
                  <a:spcPct val="80000"/>
                </a:lnSpc>
              </a:pPr>
              <a:r>
                <a:rPr lang="en-US" sz="2000" dirty="0"/>
                <a:t>Session close:  &lt;close-session&gt;</a:t>
              </a:r>
            </a:p>
          </p:txBody>
        </p:sp>
      </p:grpSp>
      <p:grpSp>
        <p:nvGrpSpPr>
          <p:cNvPr id="171" name="Group 170">
            <a:extLst>
              <a:ext uri="{FF2B5EF4-FFF2-40B4-BE49-F238E27FC236}">
                <a16:creationId xmlns:a16="http://schemas.microsoft.com/office/drawing/2014/main" id="{180AD459-6FC6-D949-8455-06965E58E5AB}"/>
              </a:ext>
            </a:extLst>
          </p:cNvPr>
          <p:cNvGrpSpPr/>
          <p:nvPr/>
        </p:nvGrpSpPr>
        <p:grpSpPr>
          <a:xfrm>
            <a:off x="4213036" y="2623837"/>
            <a:ext cx="5124928" cy="3405867"/>
            <a:chOff x="4213036" y="2623837"/>
            <a:chExt cx="5124928" cy="3405867"/>
          </a:xfrm>
        </p:grpSpPr>
        <p:grpSp>
          <p:nvGrpSpPr>
            <p:cNvPr id="37" name="Group 36">
              <a:extLst>
                <a:ext uri="{FF2B5EF4-FFF2-40B4-BE49-F238E27FC236}">
                  <a16:creationId xmlns:a16="http://schemas.microsoft.com/office/drawing/2014/main" id="{6E9F61D1-DF61-5445-A821-6EAA11A4CA74}"/>
                </a:ext>
              </a:extLst>
            </p:cNvPr>
            <p:cNvGrpSpPr/>
            <p:nvPr/>
          </p:nvGrpSpPr>
          <p:grpSpPr>
            <a:xfrm>
              <a:off x="4213036" y="2786640"/>
              <a:ext cx="5063356" cy="675820"/>
              <a:chOff x="1700781" y="3931037"/>
              <a:chExt cx="3311312" cy="599379"/>
            </a:xfrm>
          </p:grpSpPr>
          <p:cxnSp>
            <p:nvCxnSpPr>
              <p:cNvPr id="38" name="Straight Arrow Connector 37">
                <a:extLst>
                  <a:ext uri="{FF2B5EF4-FFF2-40B4-BE49-F238E27FC236}">
                    <a16:creationId xmlns:a16="http://schemas.microsoft.com/office/drawing/2014/main" id="{5201E476-1B54-1648-A69A-0941DCDA7D94}"/>
                  </a:ext>
                </a:extLst>
              </p:cNvPr>
              <p:cNvCxnSpPr/>
              <p:nvPr/>
            </p:nvCxnSpPr>
            <p:spPr>
              <a:xfrm>
                <a:off x="1718381" y="4015110"/>
                <a:ext cx="3293712" cy="167310"/>
              </a:xfrm>
              <a:prstGeom prst="straightConnector1">
                <a:avLst/>
              </a:prstGeom>
              <a:ln w="34925">
                <a:solidFill>
                  <a:srgbClr val="00009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9" name="TextBox 38">
                <a:extLst>
                  <a:ext uri="{FF2B5EF4-FFF2-40B4-BE49-F238E27FC236}">
                    <a16:creationId xmlns:a16="http://schemas.microsoft.com/office/drawing/2014/main" id="{CFC3A294-01EA-5247-B252-7F790BF29FE2}"/>
                  </a:ext>
                </a:extLst>
              </p:cNvPr>
              <p:cNvSpPr txBox="1"/>
              <p:nvPr/>
            </p:nvSpPr>
            <p:spPr>
              <a:xfrm>
                <a:off x="2979169" y="3931037"/>
                <a:ext cx="410469" cy="305720"/>
              </a:xfrm>
              <a:prstGeom prst="rect">
                <a:avLst/>
              </a:prstGeom>
              <a:solidFill>
                <a:srgbClr val="FFFFFF"/>
              </a:solidFill>
            </p:spPr>
            <p:txBody>
              <a:bodyPr wrap="none" rtlCol="0">
                <a:spAutoFit/>
              </a:bodyPr>
              <a:lstStyle/>
              <a:p>
                <a:pPr algn="ctr">
                  <a:lnSpc>
                    <a:spcPct val="80000"/>
                  </a:lnSpc>
                </a:pPr>
                <a:r>
                  <a:rPr lang="en-US" sz="2000" dirty="0"/>
                  <a:t>&lt;</a:t>
                </a:r>
                <a:r>
                  <a:rPr lang="en-US" sz="2000" dirty="0" err="1"/>
                  <a:t>rpc</a:t>
                </a:r>
                <a:r>
                  <a:rPr lang="en-US" sz="2000" dirty="0"/>
                  <a:t>&gt;</a:t>
                </a:r>
              </a:p>
            </p:txBody>
          </p:sp>
          <p:cxnSp>
            <p:nvCxnSpPr>
              <p:cNvPr id="40" name="Straight Arrow Connector 39">
                <a:extLst>
                  <a:ext uri="{FF2B5EF4-FFF2-40B4-BE49-F238E27FC236}">
                    <a16:creationId xmlns:a16="http://schemas.microsoft.com/office/drawing/2014/main" id="{E6CC82E2-B1C7-B044-9DE7-2617418E42C9}"/>
                  </a:ext>
                </a:extLst>
              </p:cNvPr>
              <p:cNvCxnSpPr/>
              <p:nvPr/>
            </p:nvCxnSpPr>
            <p:spPr>
              <a:xfrm flipH="1">
                <a:off x="1700781" y="4252510"/>
                <a:ext cx="3293712" cy="167310"/>
              </a:xfrm>
              <a:prstGeom prst="straightConnector1">
                <a:avLst/>
              </a:prstGeom>
              <a:ln w="34925">
                <a:solidFill>
                  <a:srgbClr val="00009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1" name="TextBox 40">
                <a:extLst>
                  <a:ext uri="{FF2B5EF4-FFF2-40B4-BE49-F238E27FC236}">
                    <a16:creationId xmlns:a16="http://schemas.microsoft.com/office/drawing/2014/main" id="{5D5058CD-B2A1-094B-93E7-FFF2116C9E3A}"/>
                  </a:ext>
                </a:extLst>
              </p:cNvPr>
              <p:cNvSpPr txBox="1"/>
              <p:nvPr/>
            </p:nvSpPr>
            <p:spPr>
              <a:xfrm>
                <a:off x="2924153" y="4224696"/>
                <a:ext cx="729772" cy="305720"/>
              </a:xfrm>
              <a:prstGeom prst="rect">
                <a:avLst/>
              </a:prstGeom>
              <a:solidFill>
                <a:schemeClr val="bg1"/>
              </a:solidFill>
            </p:spPr>
            <p:txBody>
              <a:bodyPr wrap="none" rtlCol="0">
                <a:spAutoFit/>
              </a:bodyPr>
              <a:lstStyle/>
              <a:p>
                <a:pPr algn="ctr">
                  <a:lnSpc>
                    <a:spcPct val="80000"/>
                  </a:lnSpc>
                </a:pPr>
                <a:r>
                  <a:rPr lang="en-US" sz="2000" dirty="0"/>
                  <a:t>&lt;</a:t>
                </a:r>
                <a:r>
                  <a:rPr lang="en-US" sz="2000" dirty="0" err="1"/>
                  <a:t>rpc</a:t>
                </a:r>
                <a:r>
                  <a:rPr lang="en-US" sz="2000" dirty="0"/>
                  <a:t>-reply&gt;</a:t>
                </a:r>
              </a:p>
            </p:txBody>
          </p:sp>
        </p:grpSp>
        <p:grpSp>
          <p:nvGrpSpPr>
            <p:cNvPr id="42" name="Group 41">
              <a:extLst>
                <a:ext uri="{FF2B5EF4-FFF2-40B4-BE49-F238E27FC236}">
                  <a16:creationId xmlns:a16="http://schemas.microsoft.com/office/drawing/2014/main" id="{E379DDF3-917A-1D49-9486-64F3460C0D04}"/>
                </a:ext>
              </a:extLst>
            </p:cNvPr>
            <p:cNvGrpSpPr/>
            <p:nvPr/>
          </p:nvGrpSpPr>
          <p:grpSpPr>
            <a:xfrm>
              <a:off x="4230334" y="3746285"/>
              <a:ext cx="5063356" cy="675820"/>
              <a:chOff x="1700781" y="3931037"/>
              <a:chExt cx="3311312" cy="599379"/>
            </a:xfrm>
          </p:grpSpPr>
          <p:cxnSp>
            <p:nvCxnSpPr>
              <p:cNvPr id="43" name="Straight Arrow Connector 42">
                <a:extLst>
                  <a:ext uri="{FF2B5EF4-FFF2-40B4-BE49-F238E27FC236}">
                    <a16:creationId xmlns:a16="http://schemas.microsoft.com/office/drawing/2014/main" id="{73CB9018-9728-CC4F-B72B-B5DE7C794D36}"/>
                  </a:ext>
                </a:extLst>
              </p:cNvPr>
              <p:cNvCxnSpPr/>
              <p:nvPr/>
            </p:nvCxnSpPr>
            <p:spPr>
              <a:xfrm>
                <a:off x="1718381" y="4015110"/>
                <a:ext cx="3293712" cy="167310"/>
              </a:xfrm>
              <a:prstGeom prst="straightConnector1">
                <a:avLst/>
              </a:prstGeom>
              <a:ln w="34925">
                <a:solidFill>
                  <a:srgbClr val="00009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4" name="TextBox 43">
                <a:extLst>
                  <a:ext uri="{FF2B5EF4-FFF2-40B4-BE49-F238E27FC236}">
                    <a16:creationId xmlns:a16="http://schemas.microsoft.com/office/drawing/2014/main" id="{C4444023-DA88-6546-BF7C-9C02D0C22439}"/>
                  </a:ext>
                </a:extLst>
              </p:cNvPr>
              <p:cNvSpPr txBox="1"/>
              <p:nvPr/>
            </p:nvSpPr>
            <p:spPr>
              <a:xfrm>
                <a:off x="2979169" y="3931037"/>
                <a:ext cx="410469" cy="305720"/>
              </a:xfrm>
              <a:prstGeom prst="rect">
                <a:avLst/>
              </a:prstGeom>
              <a:solidFill>
                <a:srgbClr val="FFFFFF"/>
              </a:solidFill>
            </p:spPr>
            <p:txBody>
              <a:bodyPr wrap="none" rtlCol="0">
                <a:spAutoFit/>
              </a:bodyPr>
              <a:lstStyle/>
              <a:p>
                <a:pPr algn="ctr">
                  <a:lnSpc>
                    <a:spcPct val="80000"/>
                  </a:lnSpc>
                </a:pPr>
                <a:r>
                  <a:rPr lang="en-US" sz="2000" dirty="0"/>
                  <a:t>&lt;</a:t>
                </a:r>
                <a:r>
                  <a:rPr lang="en-US" sz="2000" dirty="0" err="1"/>
                  <a:t>rpc</a:t>
                </a:r>
                <a:r>
                  <a:rPr lang="en-US" sz="2000" dirty="0"/>
                  <a:t>&gt;</a:t>
                </a:r>
              </a:p>
            </p:txBody>
          </p:sp>
          <p:cxnSp>
            <p:nvCxnSpPr>
              <p:cNvPr id="45" name="Straight Arrow Connector 44">
                <a:extLst>
                  <a:ext uri="{FF2B5EF4-FFF2-40B4-BE49-F238E27FC236}">
                    <a16:creationId xmlns:a16="http://schemas.microsoft.com/office/drawing/2014/main" id="{599A569D-B0E8-524B-BE62-0D92970A2070}"/>
                  </a:ext>
                </a:extLst>
              </p:cNvPr>
              <p:cNvCxnSpPr/>
              <p:nvPr/>
            </p:nvCxnSpPr>
            <p:spPr>
              <a:xfrm flipH="1">
                <a:off x="1700781" y="4252510"/>
                <a:ext cx="3293712" cy="167310"/>
              </a:xfrm>
              <a:prstGeom prst="straightConnector1">
                <a:avLst/>
              </a:prstGeom>
              <a:ln w="34925">
                <a:solidFill>
                  <a:srgbClr val="00009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6" name="TextBox 45">
                <a:extLst>
                  <a:ext uri="{FF2B5EF4-FFF2-40B4-BE49-F238E27FC236}">
                    <a16:creationId xmlns:a16="http://schemas.microsoft.com/office/drawing/2014/main" id="{ACF5A6CD-E3B3-3D46-A261-28B5B3852BF5}"/>
                  </a:ext>
                </a:extLst>
              </p:cNvPr>
              <p:cNvSpPr txBox="1"/>
              <p:nvPr/>
            </p:nvSpPr>
            <p:spPr>
              <a:xfrm>
                <a:off x="2924153" y="4224696"/>
                <a:ext cx="729772" cy="305720"/>
              </a:xfrm>
              <a:prstGeom prst="rect">
                <a:avLst/>
              </a:prstGeom>
              <a:solidFill>
                <a:schemeClr val="bg1"/>
              </a:solidFill>
            </p:spPr>
            <p:txBody>
              <a:bodyPr wrap="none" rtlCol="0">
                <a:spAutoFit/>
              </a:bodyPr>
              <a:lstStyle/>
              <a:p>
                <a:pPr algn="ctr">
                  <a:lnSpc>
                    <a:spcPct val="80000"/>
                  </a:lnSpc>
                </a:pPr>
                <a:r>
                  <a:rPr lang="en-US" sz="2000" dirty="0"/>
                  <a:t>&lt;</a:t>
                </a:r>
                <a:r>
                  <a:rPr lang="en-US" sz="2000" dirty="0" err="1"/>
                  <a:t>rpc</a:t>
                </a:r>
                <a:r>
                  <a:rPr lang="en-US" sz="2000" dirty="0"/>
                  <a:t>-reply&gt;</a:t>
                </a:r>
              </a:p>
            </p:txBody>
          </p:sp>
        </p:grpSp>
        <p:grpSp>
          <p:nvGrpSpPr>
            <p:cNvPr id="47" name="Group 46">
              <a:extLst>
                <a:ext uri="{FF2B5EF4-FFF2-40B4-BE49-F238E27FC236}">
                  <a16:creationId xmlns:a16="http://schemas.microsoft.com/office/drawing/2014/main" id="{EBA4F425-C6D1-F646-939D-A93BE6D07804}"/>
                </a:ext>
              </a:extLst>
            </p:cNvPr>
            <p:cNvGrpSpPr/>
            <p:nvPr/>
          </p:nvGrpSpPr>
          <p:grpSpPr>
            <a:xfrm>
              <a:off x="4274608" y="5100113"/>
              <a:ext cx="5063356" cy="675820"/>
              <a:chOff x="1700781" y="3931037"/>
              <a:chExt cx="3311312" cy="599379"/>
            </a:xfrm>
          </p:grpSpPr>
          <p:cxnSp>
            <p:nvCxnSpPr>
              <p:cNvPr id="48" name="Straight Arrow Connector 47">
                <a:extLst>
                  <a:ext uri="{FF2B5EF4-FFF2-40B4-BE49-F238E27FC236}">
                    <a16:creationId xmlns:a16="http://schemas.microsoft.com/office/drawing/2014/main" id="{BDB3A3AF-80DB-514A-AC05-98F0A822599A}"/>
                  </a:ext>
                </a:extLst>
              </p:cNvPr>
              <p:cNvCxnSpPr/>
              <p:nvPr/>
            </p:nvCxnSpPr>
            <p:spPr>
              <a:xfrm>
                <a:off x="1718381" y="4015110"/>
                <a:ext cx="3293712" cy="167310"/>
              </a:xfrm>
              <a:prstGeom prst="straightConnector1">
                <a:avLst/>
              </a:prstGeom>
              <a:ln w="34925">
                <a:solidFill>
                  <a:srgbClr val="00009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9" name="TextBox 48">
                <a:extLst>
                  <a:ext uri="{FF2B5EF4-FFF2-40B4-BE49-F238E27FC236}">
                    <a16:creationId xmlns:a16="http://schemas.microsoft.com/office/drawing/2014/main" id="{7BE77A82-EDD6-7D43-9DC2-30E3497B171C}"/>
                  </a:ext>
                </a:extLst>
              </p:cNvPr>
              <p:cNvSpPr txBox="1"/>
              <p:nvPr/>
            </p:nvSpPr>
            <p:spPr>
              <a:xfrm>
                <a:off x="2979169" y="3931037"/>
                <a:ext cx="410469" cy="305720"/>
              </a:xfrm>
              <a:prstGeom prst="rect">
                <a:avLst/>
              </a:prstGeom>
              <a:solidFill>
                <a:srgbClr val="FFFFFF"/>
              </a:solidFill>
            </p:spPr>
            <p:txBody>
              <a:bodyPr wrap="none" rtlCol="0">
                <a:spAutoFit/>
              </a:bodyPr>
              <a:lstStyle/>
              <a:p>
                <a:pPr algn="ctr">
                  <a:lnSpc>
                    <a:spcPct val="80000"/>
                  </a:lnSpc>
                </a:pPr>
                <a:r>
                  <a:rPr lang="en-US" sz="2000" dirty="0"/>
                  <a:t>&lt;</a:t>
                </a:r>
                <a:r>
                  <a:rPr lang="en-US" sz="2000" dirty="0" err="1"/>
                  <a:t>rpc</a:t>
                </a:r>
                <a:r>
                  <a:rPr lang="en-US" sz="2000" dirty="0"/>
                  <a:t>&gt;</a:t>
                </a:r>
              </a:p>
            </p:txBody>
          </p:sp>
          <p:cxnSp>
            <p:nvCxnSpPr>
              <p:cNvPr id="50" name="Straight Arrow Connector 49">
                <a:extLst>
                  <a:ext uri="{FF2B5EF4-FFF2-40B4-BE49-F238E27FC236}">
                    <a16:creationId xmlns:a16="http://schemas.microsoft.com/office/drawing/2014/main" id="{4D1A8DDB-B59E-8940-A8BA-25F7049073F5}"/>
                  </a:ext>
                </a:extLst>
              </p:cNvPr>
              <p:cNvCxnSpPr/>
              <p:nvPr/>
            </p:nvCxnSpPr>
            <p:spPr>
              <a:xfrm flipH="1">
                <a:off x="1700781" y="4252510"/>
                <a:ext cx="3293712" cy="167310"/>
              </a:xfrm>
              <a:prstGeom prst="straightConnector1">
                <a:avLst/>
              </a:prstGeom>
              <a:ln w="34925">
                <a:solidFill>
                  <a:srgbClr val="00009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1" name="TextBox 50">
                <a:extLst>
                  <a:ext uri="{FF2B5EF4-FFF2-40B4-BE49-F238E27FC236}">
                    <a16:creationId xmlns:a16="http://schemas.microsoft.com/office/drawing/2014/main" id="{73F7BFD1-9332-194C-A3DB-8C36C1BE78D7}"/>
                  </a:ext>
                </a:extLst>
              </p:cNvPr>
              <p:cNvSpPr txBox="1"/>
              <p:nvPr/>
            </p:nvSpPr>
            <p:spPr>
              <a:xfrm>
                <a:off x="2924153" y="4224696"/>
                <a:ext cx="729772" cy="305720"/>
              </a:xfrm>
              <a:prstGeom prst="rect">
                <a:avLst/>
              </a:prstGeom>
              <a:solidFill>
                <a:schemeClr val="bg1"/>
              </a:solidFill>
            </p:spPr>
            <p:txBody>
              <a:bodyPr wrap="none" rtlCol="0">
                <a:spAutoFit/>
              </a:bodyPr>
              <a:lstStyle/>
              <a:p>
                <a:pPr algn="ctr">
                  <a:lnSpc>
                    <a:spcPct val="80000"/>
                  </a:lnSpc>
                </a:pPr>
                <a:r>
                  <a:rPr lang="en-US" sz="2000" dirty="0"/>
                  <a:t>&lt;</a:t>
                </a:r>
                <a:r>
                  <a:rPr lang="en-US" sz="2000" dirty="0" err="1"/>
                  <a:t>rpc</a:t>
                </a:r>
                <a:r>
                  <a:rPr lang="en-US" sz="2000" dirty="0"/>
                  <a:t>-reply&gt;</a:t>
                </a:r>
              </a:p>
            </p:txBody>
          </p:sp>
        </p:grpSp>
        <p:grpSp>
          <p:nvGrpSpPr>
            <p:cNvPr id="52" name="Group 51">
              <a:extLst>
                <a:ext uri="{FF2B5EF4-FFF2-40B4-BE49-F238E27FC236}">
                  <a16:creationId xmlns:a16="http://schemas.microsoft.com/office/drawing/2014/main" id="{AE864E9E-A5DC-AD45-85BD-EEFEDBF9E6EB}"/>
                </a:ext>
              </a:extLst>
            </p:cNvPr>
            <p:cNvGrpSpPr/>
            <p:nvPr/>
          </p:nvGrpSpPr>
          <p:grpSpPr>
            <a:xfrm>
              <a:off x="4257309" y="4633269"/>
              <a:ext cx="5036443" cy="344709"/>
              <a:chOff x="1700781" y="4224696"/>
              <a:chExt cx="3293712" cy="305720"/>
            </a:xfrm>
          </p:grpSpPr>
          <p:cxnSp>
            <p:nvCxnSpPr>
              <p:cNvPr id="53" name="Straight Arrow Connector 52">
                <a:extLst>
                  <a:ext uri="{FF2B5EF4-FFF2-40B4-BE49-F238E27FC236}">
                    <a16:creationId xmlns:a16="http://schemas.microsoft.com/office/drawing/2014/main" id="{56AD3AE6-179B-D14F-9F9E-0C2B2F898432}"/>
                  </a:ext>
                </a:extLst>
              </p:cNvPr>
              <p:cNvCxnSpPr/>
              <p:nvPr/>
            </p:nvCxnSpPr>
            <p:spPr>
              <a:xfrm flipH="1">
                <a:off x="1700781" y="4252510"/>
                <a:ext cx="3293712" cy="167310"/>
              </a:xfrm>
              <a:prstGeom prst="straightConnector1">
                <a:avLst/>
              </a:prstGeom>
              <a:ln w="34925">
                <a:solidFill>
                  <a:srgbClr val="000090"/>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4" name="TextBox 53">
                <a:extLst>
                  <a:ext uri="{FF2B5EF4-FFF2-40B4-BE49-F238E27FC236}">
                    <a16:creationId xmlns:a16="http://schemas.microsoft.com/office/drawing/2014/main" id="{A61C8352-4822-0746-823B-29156FFF1A0C}"/>
                  </a:ext>
                </a:extLst>
              </p:cNvPr>
              <p:cNvSpPr txBox="1"/>
              <p:nvPr/>
            </p:nvSpPr>
            <p:spPr>
              <a:xfrm>
                <a:off x="2855208" y="4224696"/>
                <a:ext cx="867660" cy="305720"/>
              </a:xfrm>
              <a:prstGeom prst="rect">
                <a:avLst/>
              </a:prstGeom>
              <a:solidFill>
                <a:schemeClr val="bg1"/>
              </a:solidFill>
            </p:spPr>
            <p:txBody>
              <a:bodyPr wrap="none" rtlCol="0">
                <a:spAutoFit/>
              </a:bodyPr>
              <a:lstStyle/>
              <a:p>
                <a:pPr algn="ctr">
                  <a:lnSpc>
                    <a:spcPct val="80000"/>
                  </a:lnSpc>
                </a:pPr>
                <a:r>
                  <a:rPr lang="en-US" sz="2000" dirty="0"/>
                  <a:t>&lt;notification&gt;</a:t>
                </a:r>
              </a:p>
            </p:txBody>
          </p:sp>
        </p:grpSp>
        <p:grpSp>
          <p:nvGrpSpPr>
            <p:cNvPr id="55" name="Group 54">
              <a:extLst>
                <a:ext uri="{FF2B5EF4-FFF2-40B4-BE49-F238E27FC236}">
                  <a16:creationId xmlns:a16="http://schemas.microsoft.com/office/drawing/2014/main" id="{A78FE176-E99D-7B4E-84C3-616C0EB0D3D3}"/>
                </a:ext>
              </a:extLst>
            </p:cNvPr>
            <p:cNvGrpSpPr/>
            <p:nvPr/>
          </p:nvGrpSpPr>
          <p:grpSpPr>
            <a:xfrm>
              <a:off x="8653189" y="2623837"/>
              <a:ext cx="329183" cy="3405867"/>
              <a:chOff x="4586893" y="3609012"/>
              <a:chExt cx="215278" cy="2591059"/>
            </a:xfrm>
          </p:grpSpPr>
          <p:sp>
            <p:nvSpPr>
              <p:cNvPr id="56" name="TextBox 55">
                <a:extLst>
                  <a:ext uri="{FF2B5EF4-FFF2-40B4-BE49-F238E27FC236}">
                    <a16:creationId xmlns:a16="http://schemas.microsoft.com/office/drawing/2014/main" id="{CA68C223-C0A4-9942-A5B8-0F6B2267E775}"/>
                  </a:ext>
                </a:extLst>
              </p:cNvPr>
              <p:cNvSpPr txBox="1"/>
              <p:nvPr/>
            </p:nvSpPr>
            <p:spPr>
              <a:xfrm rot="5400000">
                <a:off x="4556147" y="4240444"/>
                <a:ext cx="274633" cy="212031"/>
              </a:xfrm>
              <a:prstGeom prst="rect">
                <a:avLst/>
              </a:prstGeom>
              <a:noFill/>
            </p:spPr>
            <p:txBody>
              <a:bodyPr wrap="none" rtlCol="0">
                <a:spAutoFit/>
              </a:bodyPr>
              <a:lstStyle/>
              <a:p>
                <a:r>
                  <a:rPr lang="mr-IN" sz="2000" dirty="0"/>
                  <a:t>…</a:t>
                </a:r>
                <a:endParaRPr lang="en-US" sz="2000" dirty="0"/>
              </a:p>
            </p:txBody>
          </p:sp>
          <p:sp>
            <p:nvSpPr>
              <p:cNvPr id="57" name="TextBox 56">
                <a:extLst>
                  <a:ext uri="{FF2B5EF4-FFF2-40B4-BE49-F238E27FC236}">
                    <a16:creationId xmlns:a16="http://schemas.microsoft.com/office/drawing/2014/main" id="{AFA9444F-B3DA-6F4B-A4F6-638B5D85CE27}"/>
                  </a:ext>
                </a:extLst>
              </p:cNvPr>
              <p:cNvSpPr txBox="1"/>
              <p:nvPr/>
            </p:nvSpPr>
            <p:spPr>
              <a:xfrm rot="5400000">
                <a:off x="4555592" y="4884440"/>
                <a:ext cx="274633" cy="212031"/>
              </a:xfrm>
              <a:prstGeom prst="rect">
                <a:avLst/>
              </a:prstGeom>
              <a:noFill/>
            </p:spPr>
            <p:txBody>
              <a:bodyPr wrap="none" rtlCol="0">
                <a:spAutoFit/>
              </a:bodyPr>
              <a:lstStyle/>
              <a:p>
                <a:r>
                  <a:rPr lang="mr-IN" sz="2000" dirty="0"/>
                  <a:t>…</a:t>
                </a:r>
                <a:endParaRPr lang="en-US" sz="2000" dirty="0"/>
              </a:p>
            </p:txBody>
          </p:sp>
          <p:sp>
            <p:nvSpPr>
              <p:cNvPr id="58" name="TextBox 57">
                <a:extLst>
                  <a:ext uri="{FF2B5EF4-FFF2-40B4-BE49-F238E27FC236}">
                    <a16:creationId xmlns:a16="http://schemas.microsoft.com/office/drawing/2014/main" id="{D1A603C5-6DD3-5546-9D07-5855839D747E}"/>
                  </a:ext>
                </a:extLst>
              </p:cNvPr>
              <p:cNvSpPr txBox="1"/>
              <p:nvPr/>
            </p:nvSpPr>
            <p:spPr>
              <a:xfrm rot="5400000">
                <a:off x="4558839" y="5349258"/>
                <a:ext cx="274633" cy="212031"/>
              </a:xfrm>
              <a:prstGeom prst="rect">
                <a:avLst/>
              </a:prstGeom>
              <a:noFill/>
            </p:spPr>
            <p:txBody>
              <a:bodyPr wrap="none" rtlCol="0">
                <a:spAutoFit/>
              </a:bodyPr>
              <a:lstStyle/>
              <a:p>
                <a:r>
                  <a:rPr lang="mr-IN" sz="2000" dirty="0"/>
                  <a:t>…</a:t>
                </a:r>
                <a:endParaRPr lang="en-US" sz="2000" dirty="0"/>
              </a:p>
            </p:txBody>
          </p:sp>
          <p:sp>
            <p:nvSpPr>
              <p:cNvPr id="59" name="TextBox 58">
                <a:extLst>
                  <a:ext uri="{FF2B5EF4-FFF2-40B4-BE49-F238E27FC236}">
                    <a16:creationId xmlns:a16="http://schemas.microsoft.com/office/drawing/2014/main" id="{A079DFBA-0956-694E-85D9-97E8E36BD69C}"/>
                  </a:ext>
                </a:extLst>
              </p:cNvPr>
              <p:cNvSpPr txBox="1"/>
              <p:nvPr/>
            </p:nvSpPr>
            <p:spPr>
              <a:xfrm rot="5400000">
                <a:off x="4558839" y="5956739"/>
                <a:ext cx="274633" cy="212031"/>
              </a:xfrm>
              <a:prstGeom prst="rect">
                <a:avLst/>
              </a:prstGeom>
              <a:noFill/>
            </p:spPr>
            <p:txBody>
              <a:bodyPr wrap="none" rtlCol="0">
                <a:spAutoFit/>
              </a:bodyPr>
              <a:lstStyle/>
              <a:p>
                <a:r>
                  <a:rPr lang="mr-IN" sz="2000" dirty="0"/>
                  <a:t>…</a:t>
                </a:r>
                <a:endParaRPr lang="en-US" sz="2000" dirty="0"/>
              </a:p>
            </p:txBody>
          </p:sp>
          <p:sp>
            <p:nvSpPr>
              <p:cNvPr id="60" name="TextBox 59">
                <a:extLst>
                  <a:ext uri="{FF2B5EF4-FFF2-40B4-BE49-F238E27FC236}">
                    <a16:creationId xmlns:a16="http://schemas.microsoft.com/office/drawing/2014/main" id="{174B6ABA-6625-0D4F-B71C-35E0B122BE08}"/>
                  </a:ext>
                </a:extLst>
              </p:cNvPr>
              <p:cNvSpPr txBox="1"/>
              <p:nvPr/>
            </p:nvSpPr>
            <p:spPr>
              <a:xfrm rot="5400000">
                <a:off x="4557804" y="3640313"/>
                <a:ext cx="274633" cy="212031"/>
              </a:xfrm>
              <a:prstGeom prst="rect">
                <a:avLst/>
              </a:prstGeom>
              <a:noFill/>
            </p:spPr>
            <p:txBody>
              <a:bodyPr wrap="none" rtlCol="0">
                <a:spAutoFit/>
              </a:bodyPr>
              <a:lstStyle/>
              <a:p>
                <a:r>
                  <a:rPr lang="mr-IN" sz="2000" dirty="0"/>
                  <a:t>…</a:t>
                </a:r>
                <a:endParaRPr lang="en-US" sz="2000" dirty="0"/>
              </a:p>
            </p:txBody>
          </p:sp>
        </p:grpSp>
        <p:sp>
          <p:nvSpPr>
            <p:cNvPr id="61" name="TextBox 60">
              <a:extLst>
                <a:ext uri="{FF2B5EF4-FFF2-40B4-BE49-F238E27FC236}">
                  <a16:creationId xmlns:a16="http://schemas.microsoft.com/office/drawing/2014/main" id="{C7F8C7D6-13DF-F54D-8E6B-F0D7F689B600}"/>
                </a:ext>
              </a:extLst>
            </p:cNvPr>
            <p:cNvSpPr txBox="1"/>
            <p:nvPr/>
          </p:nvSpPr>
          <p:spPr>
            <a:xfrm rot="5400000">
              <a:off x="4582802" y="4403144"/>
              <a:ext cx="360997" cy="324218"/>
            </a:xfrm>
            <a:prstGeom prst="rect">
              <a:avLst/>
            </a:prstGeom>
            <a:noFill/>
          </p:spPr>
          <p:txBody>
            <a:bodyPr wrap="none" rtlCol="0">
              <a:spAutoFit/>
            </a:bodyPr>
            <a:lstStyle/>
            <a:p>
              <a:r>
                <a:rPr lang="mr-IN" sz="2000" dirty="0"/>
                <a:t>…</a:t>
              </a:r>
              <a:endParaRPr lang="en-US" sz="2000" dirty="0"/>
            </a:p>
          </p:txBody>
        </p:sp>
        <p:sp>
          <p:nvSpPr>
            <p:cNvPr id="62" name="TextBox 61">
              <a:extLst>
                <a:ext uri="{FF2B5EF4-FFF2-40B4-BE49-F238E27FC236}">
                  <a16:creationId xmlns:a16="http://schemas.microsoft.com/office/drawing/2014/main" id="{FA52A447-7521-774F-BFCB-1BA9744A9C59}"/>
                </a:ext>
              </a:extLst>
            </p:cNvPr>
            <p:cNvSpPr txBox="1"/>
            <p:nvPr/>
          </p:nvSpPr>
          <p:spPr>
            <a:xfrm rot="5400000">
              <a:off x="4581953" y="4867761"/>
              <a:ext cx="360997" cy="324218"/>
            </a:xfrm>
            <a:prstGeom prst="rect">
              <a:avLst/>
            </a:prstGeom>
            <a:noFill/>
          </p:spPr>
          <p:txBody>
            <a:bodyPr wrap="none" rtlCol="0">
              <a:spAutoFit/>
            </a:bodyPr>
            <a:lstStyle/>
            <a:p>
              <a:r>
                <a:rPr lang="mr-IN" sz="2000" dirty="0"/>
                <a:t>…</a:t>
              </a:r>
              <a:endParaRPr lang="en-US" sz="2000" dirty="0"/>
            </a:p>
          </p:txBody>
        </p:sp>
        <p:sp>
          <p:nvSpPr>
            <p:cNvPr id="63" name="TextBox 62">
              <a:extLst>
                <a:ext uri="{FF2B5EF4-FFF2-40B4-BE49-F238E27FC236}">
                  <a16:creationId xmlns:a16="http://schemas.microsoft.com/office/drawing/2014/main" id="{C9761610-A659-6548-8CDB-9E442E173BCE}"/>
                </a:ext>
              </a:extLst>
            </p:cNvPr>
            <p:cNvSpPr txBox="1"/>
            <p:nvPr/>
          </p:nvSpPr>
          <p:spPr>
            <a:xfrm rot="5400000">
              <a:off x="4586918" y="5682016"/>
              <a:ext cx="360997" cy="324218"/>
            </a:xfrm>
            <a:prstGeom prst="rect">
              <a:avLst/>
            </a:prstGeom>
            <a:noFill/>
          </p:spPr>
          <p:txBody>
            <a:bodyPr wrap="none" rtlCol="0">
              <a:spAutoFit/>
            </a:bodyPr>
            <a:lstStyle/>
            <a:p>
              <a:r>
                <a:rPr lang="mr-IN" sz="2000" dirty="0"/>
                <a:t>…</a:t>
              </a:r>
              <a:endParaRPr lang="en-US" sz="2000" dirty="0"/>
            </a:p>
          </p:txBody>
        </p:sp>
        <p:sp>
          <p:nvSpPr>
            <p:cNvPr id="64" name="TextBox 63">
              <a:extLst>
                <a:ext uri="{FF2B5EF4-FFF2-40B4-BE49-F238E27FC236}">
                  <a16:creationId xmlns:a16="http://schemas.microsoft.com/office/drawing/2014/main" id="{53E496B4-B4D2-E144-AE3C-1C8E7D41EF9F}"/>
                </a:ext>
              </a:extLst>
            </p:cNvPr>
            <p:cNvSpPr txBox="1"/>
            <p:nvPr/>
          </p:nvSpPr>
          <p:spPr>
            <a:xfrm rot="5400000">
              <a:off x="4585335" y="3435661"/>
              <a:ext cx="360997" cy="324218"/>
            </a:xfrm>
            <a:prstGeom prst="rect">
              <a:avLst/>
            </a:prstGeom>
            <a:noFill/>
          </p:spPr>
          <p:txBody>
            <a:bodyPr wrap="none" rtlCol="0">
              <a:spAutoFit/>
            </a:bodyPr>
            <a:lstStyle/>
            <a:p>
              <a:r>
                <a:rPr lang="mr-IN" sz="2000" dirty="0"/>
                <a:t>…</a:t>
              </a:r>
              <a:endParaRPr lang="en-US" sz="2000" dirty="0"/>
            </a:p>
          </p:txBody>
        </p:sp>
      </p:grpSp>
      <p:grpSp>
        <p:nvGrpSpPr>
          <p:cNvPr id="66" name="Group 65">
            <a:extLst>
              <a:ext uri="{FF2B5EF4-FFF2-40B4-BE49-F238E27FC236}">
                <a16:creationId xmlns:a16="http://schemas.microsoft.com/office/drawing/2014/main" id="{A882145D-D7D0-614A-A4F7-2B799DF6BE01}"/>
              </a:ext>
            </a:extLst>
          </p:cNvPr>
          <p:cNvGrpSpPr/>
          <p:nvPr/>
        </p:nvGrpSpPr>
        <p:grpSpPr>
          <a:xfrm>
            <a:off x="1543246" y="1680347"/>
            <a:ext cx="2436042" cy="1273223"/>
            <a:chOff x="2739071" y="2226350"/>
            <a:chExt cx="2436042" cy="1273223"/>
          </a:xfrm>
        </p:grpSpPr>
        <p:sp>
          <p:nvSpPr>
            <p:cNvPr id="67" name="Freeform 66">
              <a:extLst>
                <a:ext uri="{FF2B5EF4-FFF2-40B4-BE49-F238E27FC236}">
                  <a16:creationId xmlns:a16="http://schemas.microsoft.com/office/drawing/2014/main" id="{53B81012-1C96-A046-916C-BB21B35D7359}"/>
                </a:ext>
              </a:extLst>
            </p:cNvPr>
            <p:cNvSpPr/>
            <p:nvPr/>
          </p:nvSpPr>
          <p:spPr>
            <a:xfrm flipH="1">
              <a:off x="3389091" y="2670159"/>
              <a:ext cx="1786022" cy="829414"/>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022" h="829414">
                  <a:moveTo>
                    <a:pt x="81411" y="393603"/>
                  </a:moveTo>
                  <a:cubicBezTo>
                    <a:pt x="307042" y="310476"/>
                    <a:pt x="265550" y="210465"/>
                    <a:pt x="429371" y="0"/>
                  </a:cubicBezTo>
                  <a:cubicBezTo>
                    <a:pt x="716335" y="244471"/>
                    <a:pt x="915164" y="290636"/>
                    <a:pt x="1786022" y="325786"/>
                  </a:cubicBezTo>
                  <a:cubicBezTo>
                    <a:pt x="561099" y="527000"/>
                    <a:pt x="601683" y="583990"/>
                    <a:pt x="0" y="829414"/>
                  </a:cubicBezTo>
                  <a:lnTo>
                    <a:pt x="81411" y="393603"/>
                  </a:lnTo>
                  <a:close/>
                </a:path>
              </a:pathLst>
            </a:custGeom>
            <a:gradFill>
              <a:gsLst>
                <a:gs pos="0">
                  <a:schemeClr val="bg1">
                    <a:alpha val="56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Oval 280">
              <a:extLst>
                <a:ext uri="{FF2B5EF4-FFF2-40B4-BE49-F238E27FC236}">
                  <a16:creationId xmlns:a16="http://schemas.microsoft.com/office/drawing/2014/main" id="{B4960249-D306-E642-BBC3-93C28B92F0E9}"/>
                </a:ext>
              </a:extLst>
            </p:cNvPr>
            <p:cNvSpPr>
              <a:spLocks noChangeArrowheads="1"/>
            </p:cNvSpPr>
            <p:nvPr/>
          </p:nvSpPr>
          <p:spPr bwMode="auto">
            <a:xfrm>
              <a:off x="2739071" y="2226350"/>
              <a:ext cx="2047875" cy="771802"/>
            </a:xfrm>
            <a:prstGeom prst="ellipse">
              <a:avLst/>
            </a:prstGeom>
            <a:solidFill>
              <a:srgbClr val="FFFFFF"/>
            </a:solidFill>
            <a:ln w="19050">
              <a:solidFill>
                <a:schemeClr val="tx1">
                  <a:lumMod val="65000"/>
                  <a:lumOff val="35000"/>
                </a:schemeClr>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69" name="Text Box 276">
              <a:extLst>
                <a:ext uri="{FF2B5EF4-FFF2-40B4-BE49-F238E27FC236}">
                  <a16:creationId xmlns:a16="http://schemas.microsoft.com/office/drawing/2014/main" id="{EDFC03F4-630C-8842-BA08-84230BA32399}"/>
                </a:ext>
              </a:extLst>
            </p:cNvPr>
            <p:cNvSpPr txBox="1">
              <a:spLocks noChangeArrowheads="1"/>
            </p:cNvSpPr>
            <p:nvPr/>
          </p:nvSpPr>
          <p:spPr bwMode="auto">
            <a:xfrm>
              <a:off x="2891471" y="2312106"/>
              <a:ext cx="1781175" cy="56535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managing</a:t>
              </a:r>
            </a:p>
            <a:p>
              <a:pPr marL="0" marR="0" lvl="0" indent="0" algn="ctr" defTabSz="914400" eaLnBrk="0" fontAlgn="base" latinLnBrk="0" hangingPunct="0">
                <a:lnSpc>
                  <a:spcPct val="85000"/>
                </a:lnSpc>
                <a:spcBef>
                  <a:spcPct val="0"/>
                </a:spcBef>
                <a:spcAft>
                  <a:spcPct val="0"/>
                </a:spcAft>
                <a:buClrTx/>
                <a:buSzTx/>
                <a:buFontTx/>
                <a:buNone/>
                <a:tabLst/>
                <a:defRPr/>
              </a:pPr>
              <a:r>
                <a:rPr kumimoji="0" lang="en-US" b="0" i="0" u="none" strike="noStrike" kern="0" cap="none" spc="0" normalizeH="0" baseline="0" noProof="0" dirty="0">
                  <a:ln>
                    <a:noFill/>
                  </a:ln>
                  <a:solidFill>
                    <a:srgbClr val="000000"/>
                  </a:solidFill>
                  <a:effectLst/>
                  <a:uLnTx/>
                  <a:uFillTx/>
                  <a:ea typeface="ＭＳ Ｐゴシック" charset="0"/>
                  <a:cs typeface="Arial"/>
                </a:rPr>
                <a:t>server/controller</a:t>
              </a:r>
            </a:p>
          </p:txBody>
        </p:sp>
        <p:grpSp>
          <p:nvGrpSpPr>
            <p:cNvPr id="70" name="Group 69">
              <a:extLst>
                <a:ext uri="{FF2B5EF4-FFF2-40B4-BE49-F238E27FC236}">
                  <a16:creationId xmlns:a16="http://schemas.microsoft.com/office/drawing/2014/main" id="{1D2241EE-3A1D-D348-8D6F-690B83E96D27}"/>
                </a:ext>
              </a:extLst>
            </p:cNvPr>
            <p:cNvGrpSpPr/>
            <p:nvPr/>
          </p:nvGrpSpPr>
          <p:grpSpPr>
            <a:xfrm>
              <a:off x="2936918" y="2788771"/>
              <a:ext cx="820613" cy="395103"/>
              <a:chOff x="7338951" y="1864426"/>
              <a:chExt cx="427511" cy="344384"/>
            </a:xfrm>
          </p:grpSpPr>
          <p:sp>
            <p:nvSpPr>
              <p:cNvPr id="71" name="Can 70">
                <a:extLst>
                  <a:ext uri="{FF2B5EF4-FFF2-40B4-BE49-F238E27FC236}">
                    <a16:creationId xmlns:a16="http://schemas.microsoft.com/office/drawing/2014/main" id="{A4FF8771-2D80-2D42-8784-CDBA15860119}"/>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 Box 305">
                <a:extLst>
                  <a:ext uri="{FF2B5EF4-FFF2-40B4-BE49-F238E27FC236}">
                    <a16:creationId xmlns:a16="http://schemas.microsoft.com/office/drawing/2014/main" id="{2AB59949-6C01-0841-8AA8-A28CD651D6E0}"/>
                  </a:ext>
                </a:extLst>
              </p:cNvPr>
              <p:cNvSpPr txBox="1">
                <a:spLocks noChangeArrowheads="1"/>
              </p:cNvSpPr>
              <p:nvPr/>
            </p:nvSpPr>
            <p:spPr bwMode="auto">
              <a:xfrm>
                <a:off x="7404793" y="1927928"/>
                <a:ext cx="281197" cy="268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85" name="Group 84">
            <a:extLst>
              <a:ext uri="{FF2B5EF4-FFF2-40B4-BE49-F238E27FC236}">
                <a16:creationId xmlns:a16="http://schemas.microsoft.com/office/drawing/2014/main" id="{E4423BE6-DD66-2745-9541-3CACAD2CCA87}"/>
              </a:ext>
            </a:extLst>
          </p:cNvPr>
          <p:cNvGrpSpPr/>
          <p:nvPr/>
        </p:nvGrpSpPr>
        <p:grpSpPr>
          <a:xfrm>
            <a:off x="9675504" y="1612994"/>
            <a:ext cx="1615044" cy="1104405"/>
            <a:chOff x="6599795" y="1917794"/>
            <a:chExt cx="1615044" cy="1104405"/>
          </a:xfrm>
        </p:grpSpPr>
        <p:sp>
          <p:nvSpPr>
            <p:cNvPr id="86" name="Freeform 85">
              <a:extLst>
                <a:ext uri="{FF2B5EF4-FFF2-40B4-BE49-F238E27FC236}">
                  <a16:creationId xmlns:a16="http://schemas.microsoft.com/office/drawing/2014/main" id="{BE0AF5AB-9813-DB4E-8653-D3CABD2C570A}"/>
                </a:ext>
              </a:extLst>
            </p:cNvPr>
            <p:cNvSpPr/>
            <p:nvPr/>
          </p:nvSpPr>
          <p:spPr>
            <a:xfrm>
              <a:off x="6599795" y="2131549"/>
              <a:ext cx="1615044" cy="890650"/>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5044" h="890650">
                  <a:moveTo>
                    <a:pt x="0" y="641268"/>
                  </a:moveTo>
                  <a:cubicBezTo>
                    <a:pt x="320633" y="380011"/>
                    <a:pt x="308759" y="285008"/>
                    <a:pt x="285007" y="0"/>
                  </a:cubicBezTo>
                  <a:lnTo>
                    <a:pt x="1615044" y="83128"/>
                  </a:lnTo>
                  <a:cubicBezTo>
                    <a:pt x="823355" y="399803"/>
                    <a:pt x="625433" y="502723"/>
                    <a:pt x="166254" y="890650"/>
                  </a:cubicBezTo>
                  <a:lnTo>
                    <a:pt x="0" y="641268"/>
                  </a:lnTo>
                  <a:close/>
                </a:path>
              </a:pathLst>
            </a:custGeom>
            <a:gradFill>
              <a:gsLst>
                <a:gs pos="0">
                  <a:schemeClr val="bg1">
                    <a:alpha val="72000"/>
                  </a:schemeClr>
                </a:gs>
                <a:gs pos="99000">
                  <a:schemeClr val="bg1">
                    <a:lumMod val="95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Oval 306">
              <a:extLst>
                <a:ext uri="{FF2B5EF4-FFF2-40B4-BE49-F238E27FC236}">
                  <a16:creationId xmlns:a16="http://schemas.microsoft.com/office/drawing/2014/main" id="{FD7CDD46-0183-7244-986B-FD5CE43109C3}"/>
                </a:ext>
              </a:extLst>
            </p:cNvPr>
            <p:cNvSpPr>
              <a:spLocks noChangeArrowheads="1"/>
            </p:cNvSpPr>
            <p:nvPr/>
          </p:nvSpPr>
          <p:spPr bwMode="auto">
            <a:xfrm>
              <a:off x="6893234" y="1917794"/>
              <a:ext cx="1293812" cy="545006"/>
            </a:xfrm>
            <a:prstGeom prst="ellipse">
              <a:avLst/>
            </a:prstGeom>
            <a:solidFill>
              <a:schemeClr val="bg1">
                <a:lumMod val="95000"/>
              </a:schemeClr>
            </a:solidFill>
            <a:ln w="190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a:ea typeface="ＭＳ Ｐゴシック" charset="0"/>
                <a:cs typeface="Arial"/>
              </a:endParaRPr>
            </a:p>
          </p:txBody>
        </p:sp>
        <p:sp>
          <p:nvSpPr>
            <p:cNvPr id="88" name="Text Box 302">
              <a:extLst>
                <a:ext uri="{FF2B5EF4-FFF2-40B4-BE49-F238E27FC236}">
                  <a16:creationId xmlns:a16="http://schemas.microsoft.com/office/drawing/2014/main" id="{E121FE5D-B7C5-0543-9E29-743A7A279E3E}"/>
                </a:ext>
              </a:extLst>
            </p:cNvPr>
            <p:cNvSpPr txBox="1">
              <a:spLocks noChangeArrowheads="1"/>
            </p:cNvSpPr>
            <p:nvPr/>
          </p:nvSpPr>
          <p:spPr bwMode="auto">
            <a:xfrm>
              <a:off x="6925808" y="2038751"/>
              <a:ext cx="633945" cy="30777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a:ea typeface="ＭＳ Ｐゴシック" charset="0"/>
                  <a:cs typeface="Arial"/>
                </a:rPr>
                <a:t>agent</a:t>
              </a:r>
            </a:p>
          </p:txBody>
        </p:sp>
        <p:grpSp>
          <p:nvGrpSpPr>
            <p:cNvPr id="89" name="Group 88">
              <a:extLst>
                <a:ext uri="{FF2B5EF4-FFF2-40B4-BE49-F238E27FC236}">
                  <a16:creationId xmlns:a16="http://schemas.microsoft.com/office/drawing/2014/main" id="{1AB35040-B35D-D349-ABAF-E32E74DA771D}"/>
                </a:ext>
              </a:extLst>
            </p:cNvPr>
            <p:cNvGrpSpPr/>
            <p:nvPr/>
          </p:nvGrpSpPr>
          <p:grpSpPr>
            <a:xfrm>
              <a:off x="7524624" y="2012797"/>
              <a:ext cx="533735" cy="344384"/>
              <a:chOff x="7290003" y="1864426"/>
              <a:chExt cx="533735" cy="344384"/>
            </a:xfrm>
          </p:grpSpPr>
          <p:sp>
            <p:nvSpPr>
              <p:cNvPr id="90" name="Can 89">
                <a:extLst>
                  <a:ext uri="{FF2B5EF4-FFF2-40B4-BE49-F238E27FC236}">
                    <a16:creationId xmlns:a16="http://schemas.microsoft.com/office/drawing/2014/main" id="{E4053BED-C0CA-894E-BCE3-F97257406E41}"/>
                  </a:ext>
                </a:extLst>
              </p:cNvPr>
              <p:cNvSpPr/>
              <p:nvPr/>
            </p:nvSpPr>
            <p:spPr>
              <a:xfrm>
                <a:off x="7338951" y="1864426"/>
                <a:ext cx="427511" cy="344384"/>
              </a:xfrm>
              <a:prstGeom prst="can">
                <a:avLst/>
              </a:prstGeom>
              <a:solidFill>
                <a:schemeClr val="accent1">
                  <a:lumMod val="20000"/>
                  <a:lumOff val="80000"/>
                </a:schemeClr>
              </a:solidFill>
              <a:ln>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 Box 305">
                <a:extLst>
                  <a:ext uri="{FF2B5EF4-FFF2-40B4-BE49-F238E27FC236}">
                    <a16:creationId xmlns:a16="http://schemas.microsoft.com/office/drawing/2014/main" id="{101507F5-7F1F-B242-8528-E98B9DC71EF4}"/>
                  </a:ext>
                </a:extLst>
              </p:cNvPr>
              <p:cNvSpPr txBox="1">
                <a:spLocks noChangeArrowheads="1"/>
              </p:cNvSpPr>
              <p:nvPr/>
            </p:nvSpPr>
            <p:spPr bwMode="auto">
              <a:xfrm>
                <a:off x="7290003" y="1889518"/>
                <a:ext cx="533735" cy="307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A8"/>
                    </a:solidFill>
                    <a:effectLst/>
                    <a:uLnTx/>
                    <a:uFillTx/>
                    <a:latin typeface="Arial"/>
                    <a:ea typeface="ＭＳ Ｐゴシック" charset="0"/>
                    <a:cs typeface="Arial"/>
                  </a:rPr>
                  <a:t>data</a:t>
                </a:r>
              </a:p>
            </p:txBody>
          </p:sp>
        </p:grpSp>
      </p:grpSp>
      <p:grpSp>
        <p:nvGrpSpPr>
          <p:cNvPr id="93" name="Group 950">
            <a:extLst>
              <a:ext uri="{FF2B5EF4-FFF2-40B4-BE49-F238E27FC236}">
                <a16:creationId xmlns:a16="http://schemas.microsoft.com/office/drawing/2014/main" id="{ABCA956C-4B7D-E340-864A-48ABA0316177}"/>
              </a:ext>
            </a:extLst>
          </p:cNvPr>
          <p:cNvGrpSpPr>
            <a:grpSpLocks/>
          </p:cNvGrpSpPr>
          <p:nvPr/>
        </p:nvGrpSpPr>
        <p:grpSpPr bwMode="auto">
          <a:xfrm>
            <a:off x="3574477" y="2299853"/>
            <a:ext cx="440889" cy="845230"/>
            <a:chOff x="4140" y="429"/>
            <a:chExt cx="1425" cy="2396"/>
          </a:xfrm>
        </p:grpSpPr>
        <p:sp>
          <p:nvSpPr>
            <p:cNvPr id="138" name="Freeform 951">
              <a:extLst>
                <a:ext uri="{FF2B5EF4-FFF2-40B4-BE49-F238E27FC236}">
                  <a16:creationId xmlns:a16="http://schemas.microsoft.com/office/drawing/2014/main" id="{BEC53050-CE55-C048-94B2-B13A3B449DA8}"/>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 name="Rectangle 952">
              <a:extLst>
                <a:ext uri="{FF2B5EF4-FFF2-40B4-BE49-F238E27FC236}">
                  <a16:creationId xmlns:a16="http://schemas.microsoft.com/office/drawing/2014/main" id="{0075691F-852F-B748-AC69-75F180442C0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 name="Freeform 953">
              <a:extLst>
                <a:ext uri="{FF2B5EF4-FFF2-40B4-BE49-F238E27FC236}">
                  <a16:creationId xmlns:a16="http://schemas.microsoft.com/office/drawing/2014/main" id="{8FDA778E-6B19-EE4F-9406-F91542E6D4EF}"/>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 name="Freeform 954">
              <a:extLst>
                <a:ext uri="{FF2B5EF4-FFF2-40B4-BE49-F238E27FC236}">
                  <a16:creationId xmlns:a16="http://schemas.microsoft.com/office/drawing/2014/main" id="{FF6014A4-185F-B34E-98B0-F40607698467}"/>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 name="Rectangle 955">
              <a:extLst>
                <a:ext uri="{FF2B5EF4-FFF2-40B4-BE49-F238E27FC236}">
                  <a16:creationId xmlns:a16="http://schemas.microsoft.com/office/drawing/2014/main" id="{708BAA4A-72FE-424B-AA6B-E6A0C7EE8734}"/>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3" name="Group 956">
              <a:extLst>
                <a:ext uri="{FF2B5EF4-FFF2-40B4-BE49-F238E27FC236}">
                  <a16:creationId xmlns:a16="http://schemas.microsoft.com/office/drawing/2014/main" id="{7F145111-9F6B-E54B-B653-F2DD78466563}"/>
                </a:ext>
              </a:extLst>
            </p:cNvPr>
            <p:cNvGrpSpPr>
              <a:grpSpLocks/>
            </p:cNvGrpSpPr>
            <p:nvPr/>
          </p:nvGrpSpPr>
          <p:grpSpPr bwMode="auto">
            <a:xfrm>
              <a:off x="4749" y="668"/>
              <a:ext cx="581" cy="145"/>
              <a:chOff x="614" y="2568"/>
              <a:chExt cx="725" cy="139"/>
            </a:xfrm>
          </p:grpSpPr>
          <p:sp>
            <p:nvSpPr>
              <p:cNvPr id="168" name="AutoShape 957">
                <a:extLst>
                  <a:ext uri="{FF2B5EF4-FFF2-40B4-BE49-F238E27FC236}">
                    <a16:creationId xmlns:a16="http://schemas.microsoft.com/office/drawing/2014/main" id="{80D29076-83BE-334C-857C-02E3A8DC28FF}"/>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9" name="AutoShape 958">
                <a:extLst>
                  <a:ext uri="{FF2B5EF4-FFF2-40B4-BE49-F238E27FC236}">
                    <a16:creationId xmlns:a16="http://schemas.microsoft.com/office/drawing/2014/main" id="{FC57FCE5-81F5-7A44-B968-1DF18029FC5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4" name="Rectangle 959">
              <a:extLst>
                <a:ext uri="{FF2B5EF4-FFF2-40B4-BE49-F238E27FC236}">
                  <a16:creationId xmlns:a16="http://schemas.microsoft.com/office/drawing/2014/main" id="{CB9527BA-9F84-9445-8A58-BF11F357A3F6}"/>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5" name="Group 960">
              <a:extLst>
                <a:ext uri="{FF2B5EF4-FFF2-40B4-BE49-F238E27FC236}">
                  <a16:creationId xmlns:a16="http://schemas.microsoft.com/office/drawing/2014/main" id="{CE5E6C6A-F545-4547-A2DD-88D343E47B3E}"/>
                </a:ext>
              </a:extLst>
            </p:cNvPr>
            <p:cNvGrpSpPr>
              <a:grpSpLocks/>
            </p:cNvGrpSpPr>
            <p:nvPr/>
          </p:nvGrpSpPr>
          <p:grpSpPr bwMode="auto">
            <a:xfrm>
              <a:off x="4747" y="994"/>
              <a:ext cx="581" cy="134"/>
              <a:chOff x="614" y="2568"/>
              <a:chExt cx="725" cy="139"/>
            </a:xfrm>
          </p:grpSpPr>
          <p:sp>
            <p:nvSpPr>
              <p:cNvPr id="166" name="AutoShape 961">
                <a:extLst>
                  <a:ext uri="{FF2B5EF4-FFF2-40B4-BE49-F238E27FC236}">
                    <a16:creationId xmlns:a16="http://schemas.microsoft.com/office/drawing/2014/main" id="{9278890E-78DF-D947-9B9D-9485E14FA612}"/>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7" name="AutoShape 962">
                <a:extLst>
                  <a:ext uri="{FF2B5EF4-FFF2-40B4-BE49-F238E27FC236}">
                    <a16:creationId xmlns:a16="http://schemas.microsoft.com/office/drawing/2014/main" id="{B025ED3B-6779-514E-8A49-FF4BE80884E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6" name="Rectangle 963">
              <a:extLst>
                <a:ext uri="{FF2B5EF4-FFF2-40B4-BE49-F238E27FC236}">
                  <a16:creationId xmlns:a16="http://schemas.microsoft.com/office/drawing/2014/main" id="{AD9FB474-DE2E-8042-9BB0-B1BA7D9BA94E}"/>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7" name="Rectangle 964">
              <a:extLst>
                <a:ext uri="{FF2B5EF4-FFF2-40B4-BE49-F238E27FC236}">
                  <a16:creationId xmlns:a16="http://schemas.microsoft.com/office/drawing/2014/main" id="{27989A60-9F89-A94C-B882-37B7A7CFFF2B}"/>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8" name="Group 965">
              <a:extLst>
                <a:ext uri="{FF2B5EF4-FFF2-40B4-BE49-F238E27FC236}">
                  <a16:creationId xmlns:a16="http://schemas.microsoft.com/office/drawing/2014/main" id="{7204D398-B7FA-4443-8EC1-9E367BB0C273}"/>
                </a:ext>
              </a:extLst>
            </p:cNvPr>
            <p:cNvGrpSpPr>
              <a:grpSpLocks/>
            </p:cNvGrpSpPr>
            <p:nvPr/>
          </p:nvGrpSpPr>
          <p:grpSpPr bwMode="auto">
            <a:xfrm>
              <a:off x="4735" y="1627"/>
              <a:ext cx="582" cy="151"/>
              <a:chOff x="614" y="2568"/>
              <a:chExt cx="725" cy="139"/>
            </a:xfrm>
          </p:grpSpPr>
          <p:sp>
            <p:nvSpPr>
              <p:cNvPr id="164" name="AutoShape 966">
                <a:extLst>
                  <a:ext uri="{FF2B5EF4-FFF2-40B4-BE49-F238E27FC236}">
                    <a16:creationId xmlns:a16="http://schemas.microsoft.com/office/drawing/2014/main" id="{0DD2D531-EE6C-2A4F-B8AF-3ED5D50A26DE}"/>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5" name="AutoShape 967">
                <a:extLst>
                  <a:ext uri="{FF2B5EF4-FFF2-40B4-BE49-F238E27FC236}">
                    <a16:creationId xmlns:a16="http://schemas.microsoft.com/office/drawing/2014/main" id="{1C3B38AE-43F6-0245-9CFF-5B3921A9D9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9" name="Freeform 968">
              <a:extLst>
                <a:ext uri="{FF2B5EF4-FFF2-40B4-BE49-F238E27FC236}">
                  <a16:creationId xmlns:a16="http://schemas.microsoft.com/office/drawing/2014/main" id="{1BDF21FC-8B1A-894C-9E02-0E448BB23F21}"/>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50" name="Group 969">
              <a:extLst>
                <a:ext uri="{FF2B5EF4-FFF2-40B4-BE49-F238E27FC236}">
                  <a16:creationId xmlns:a16="http://schemas.microsoft.com/office/drawing/2014/main" id="{D115D453-06A2-2748-B989-E2DFA18046F9}"/>
                </a:ext>
              </a:extLst>
            </p:cNvPr>
            <p:cNvGrpSpPr>
              <a:grpSpLocks/>
            </p:cNvGrpSpPr>
            <p:nvPr/>
          </p:nvGrpSpPr>
          <p:grpSpPr bwMode="auto">
            <a:xfrm>
              <a:off x="4739" y="1327"/>
              <a:ext cx="582" cy="139"/>
              <a:chOff x="614" y="2568"/>
              <a:chExt cx="725" cy="139"/>
            </a:xfrm>
          </p:grpSpPr>
          <p:sp>
            <p:nvSpPr>
              <p:cNvPr id="162" name="AutoShape 970">
                <a:extLst>
                  <a:ext uri="{FF2B5EF4-FFF2-40B4-BE49-F238E27FC236}">
                    <a16:creationId xmlns:a16="http://schemas.microsoft.com/office/drawing/2014/main" id="{D6322581-835C-DD4C-9573-3314F1FCE283}"/>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3" name="AutoShape 971">
                <a:extLst>
                  <a:ext uri="{FF2B5EF4-FFF2-40B4-BE49-F238E27FC236}">
                    <a16:creationId xmlns:a16="http://schemas.microsoft.com/office/drawing/2014/main" id="{77AC41BB-DF33-A44D-A5CE-276F109AA7E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51" name="Rectangle 972">
              <a:extLst>
                <a:ext uri="{FF2B5EF4-FFF2-40B4-BE49-F238E27FC236}">
                  <a16:creationId xmlns:a16="http://schemas.microsoft.com/office/drawing/2014/main" id="{7C7B8939-6916-5543-B722-0451C74E18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2" name="Freeform 973">
              <a:extLst>
                <a:ext uri="{FF2B5EF4-FFF2-40B4-BE49-F238E27FC236}">
                  <a16:creationId xmlns:a16="http://schemas.microsoft.com/office/drawing/2014/main" id="{BE2C9BA6-10CA-F241-9AE4-61A01B080193}"/>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3" name="Freeform 974">
              <a:extLst>
                <a:ext uri="{FF2B5EF4-FFF2-40B4-BE49-F238E27FC236}">
                  <a16:creationId xmlns:a16="http://schemas.microsoft.com/office/drawing/2014/main" id="{BC288F3B-6210-5645-AC53-4D864BD3506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4" name="Oval 975">
              <a:extLst>
                <a:ext uri="{FF2B5EF4-FFF2-40B4-BE49-F238E27FC236}">
                  <a16:creationId xmlns:a16="http://schemas.microsoft.com/office/drawing/2014/main" id="{A22FAB6A-D318-2E41-8F46-B16E042F2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5" name="Freeform 976">
              <a:extLst>
                <a:ext uri="{FF2B5EF4-FFF2-40B4-BE49-F238E27FC236}">
                  <a16:creationId xmlns:a16="http://schemas.microsoft.com/office/drawing/2014/main" id="{42C6C62C-F4B9-C94F-AFC9-19181A15155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6" name="AutoShape 977">
              <a:extLst>
                <a:ext uri="{FF2B5EF4-FFF2-40B4-BE49-F238E27FC236}">
                  <a16:creationId xmlns:a16="http://schemas.microsoft.com/office/drawing/2014/main" id="{60E35B08-4C94-1F4D-93DF-F7EA91050AD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7" name="AutoShape 978">
              <a:extLst>
                <a:ext uri="{FF2B5EF4-FFF2-40B4-BE49-F238E27FC236}">
                  <a16:creationId xmlns:a16="http://schemas.microsoft.com/office/drawing/2014/main" id="{7BE12264-7D43-CB45-9EEE-CD53D0645935}"/>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8" name="Oval 979">
              <a:extLst>
                <a:ext uri="{FF2B5EF4-FFF2-40B4-BE49-F238E27FC236}">
                  <a16:creationId xmlns:a16="http://schemas.microsoft.com/office/drawing/2014/main" id="{F3D08A90-39B0-C74A-B6F1-6B809131749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59" name="Oval 980">
              <a:extLst>
                <a:ext uri="{FF2B5EF4-FFF2-40B4-BE49-F238E27FC236}">
                  <a16:creationId xmlns:a16="http://schemas.microsoft.com/office/drawing/2014/main" id="{1E426AD2-D783-0148-9543-37F4A2CF28C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160" name="Oval 981">
              <a:extLst>
                <a:ext uri="{FF2B5EF4-FFF2-40B4-BE49-F238E27FC236}">
                  <a16:creationId xmlns:a16="http://schemas.microsoft.com/office/drawing/2014/main" id="{750132FD-52EB-C542-BF05-E0FF34CC917A}"/>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61" name="Rectangle 982">
              <a:extLst>
                <a:ext uri="{FF2B5EF4-FFF2-40B4-BE49-F238E27FC236}">
                  <a16:creationId xmlns:a16="http://schemas.microsoft.com/office/drawing/2014/main" id="{F2B36ADE-DFE4-FB49-8B63-D777C6BAC852}"/>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02" name="Group 101">
            <a:extLst>
              <a:ext uri="{FF2B5EF4-FFF2-40B4-BE49-F238E27FC236}">
                <a16:creationId xmlns:a16="http://schemas.microsoft.com/office/drawing/2014/main" id="{8C2AD622-D9EF-5342-96BC-AFE7888D20B0}"/>
              </a:ext>
            </a:extLst>
          </p:cNvPr>
          <p:cNvGrpSpPr/>
          <p:nvPr/>
        </p:nvGrpSpPr>
        <p:grpSpPr>
          <a:xfrm>
            <a:off x="9304406" y="2369415"/>
            <a:ext cx="753999" cy="373786"/>
            <a:chOff x="7493876" y="2774731"/>
            <a:chExt cx="1481958" cy="894622"/>
          </a:xfrm>
        </p:grpSpPr>
        <p:sp>
          <p:nvSpPr>
            <p:cNvPr id="131" name="Freeform 130">
              <a:extLst>
                <a:ext uri="{FF2B5EF4-FFF2-40B4-BE49-F238E27FC236}">
                  <a16:creationId xmlns:a16="http://schemas.microsoft.com/office/drawing/2014/main" id="{F083CDCE-EC03-9449-8812-048E11AB79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2" name="Oval 131">
              <a:extLst>
                <a:ext uri="{FF2B5EF4-FFF2-40B4-BE49-F238E27FC236}">
                  <a16:creationId xmlns:a16="http://schemas.microsoft.com/office/drawing/2014/main" id="{F2E25009-C5B9-9A45-ACF1-0525A3572E9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3" name="Group 132">
              <a:extLst>
                <a:ext uri="{FF2B5EF4-FFF2-40B4-BE49-F238E27FC236}">
                  <a16:creationId xmlns:a16="http://schemas.microsoft.com/office/drawing/2014/main" id="{6E78113C-0293-364C-AD1F-EF5D11A42EAD}"/>
                </a:ext>
              </a:extLst>
            </p:cNvPr>
            <p:cNvGrpSpPr/>
            <p:nvPr/>
          </p:nvGrpSpPr>
          <p:grpSpPr>
            <a:xfrm>
              <a:off x="7713663" y="2848339"/>
              <a:ext cx="1042107" cy="425543"/>
              <a:chOff x="7786941" y="2884917"/>
              <a:chExt cx="897649" cy="353919"/>
            </a:xfrm>
          </p:grpSpPr>
          <p:sp>
            <p:nvSpPr>
              <p:cNvPr id="134" name="Freeform 133">
                <a:extLst>
                  <a:ext uri="{FF2B5EF4-FFF2-40B4-BE49-F238E27FC236}">
                    <a16:creationId xmlns:a16="http://schemas.microsoft.com/office/drawing/2014/main" id="{0609ED3E-0F9C-1546-91AC-2E937D7DE2D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3C7AA3A4-FD2A-E345-8180-3157AA2FAF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F9A15430-C567-0A47-B64D-9234C5B952A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79D4B9D3-4716-A940-9256-F78D2CCB35D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726867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0"/>
                                        </p:tgtEl>
                                        <p:attrNameLst>
                                          <p:attrName>style.visibility</p:attrName>
                                        </p:attrNameLst>
                                      </p:cBhvr>
                                      <p:to>
                                        <p:strVal val="visible"/>
                                      </p:to>
                                    </p:set>
                                    <p:animEffect transition="in" filter="dissolve">
                                      <p:cBhvr>
                                        <p:cTn id="7" dur="500"/>
                                        <p:tgtEl>
                                          <p:spTgt spid="17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71"/>
                                        </p:tgtEl>
                                        <p:attrNameLst>
                                          <p:attrName>style.visibility</p:attrName>
                                        </p:attrNameLst>
                                      </p:cBhvr>
                                      <p:to>
                                        <p:strVal val="visible"/>
                                      </p:to>
                                    </p:set>
                                    <p:animEffect transition="in" filter="wipe(up)">
                                      <p:cBhvr>
                                        <p:cTn id="12" dur="500"/>
                                        <p:tgtEl>
                                          <p:spTgt spid="1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dissolve">
                                      <p:cBhvr>
                                        <p:cTn id="17"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06EE9DD5FDEE04480CD22CB61371FAD" ma:contentTypeVersion="15" ma:contentTypeDescription="Create a new document." ma:contentTypeScope="" ma:versionID="e14302505a3ae078a14616317a369369">
  <xsd:schema xmlns:xsd="http://www.w3.org/2001/XMLSchema" xmlns:xs="http://www.w3.org/2001/XMLSchema" xmlns:p="http://schemas.microsoft.com/office/2006/metadata/properties" xmlns:ns3="00a6824a-5175-474a-91df-dfffe83c6e6e" targetNamespace="http://schemas.microsoft.com/office/2006/metadata/properties" ma:root="true" ma:fieldsID="7388c8d52c5bcc343c86c8eca76acba6" ns3:_="">
    <xsd:import namespace="00a6824a-5175-474a-91df-dfffe83c6e6e"/>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3:MediaServiceDateTaken" minOccurs="0"/>
                <xsd:element ref="ns3:MediaLengthInSeconds"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ObjectDetectorVersions" minOccurs="0"/>
                <xsd:element ref="ns3:MediaServiceSystemTags" minOccurs="0"/>
                <xsd:element ref="ns3:MediaServiceSearchProperties" minOccurs="0"/>
                <xsd:element ref="ns3:_activit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0a6824a-5175-474a-91df-dfffe83c6e6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MediaLengthInSeconds" ma:hidden="true"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ObjectDetectorVersions" ma:index="19" nillable="true" ma:displayName="MediaServiceObjectDetectorVersions" ma:description="" ma:hidden="true" ma:indexed="true" ma:internalName="MediaServiceObjectDetectorVersions" ma:readOnly="true">
      <xsd:simpleType>
        <xsd:restriction base="dms:Text"/>
      </xsd:simpleType>
    </xsd:element>
    <xsd:element name="MediaServiceSystemTags" ma:index="20" nillable="true" ma:displayName="MediaServiceSystemTags" ma:hidden="true" ma:internalName="MediaServiceSystemTags" ma:readOnly="true">
      <xsd:simpleType>
        <xsd:restriction base="dms:Note"/>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_activity" ma:index="22" nillable="true" ma:displayName="_activity" ma:hidden="true" ma:internalName="_activity">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activity xmlns="00a6824a-5175-474a-91df-dfffe83c6e6e" xsi:nil="true"/>
  </documentManagement>
</p:properties>
</file>

<file path=customXml/itemProps1.xml><?xml version="1.0" encoding="utf-8"?>
<ds:datastoreItem xmlns:ds="http://schemas.openxmlformats.org/officeDocument/2006/customXml" ds:itemID="{58A38E54-D593-4EE1-96C6-06936D1963C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0a6824a-5175-474a-91df-dfffe83c6e6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0159EE8F-F9B9-4137-AAE1-C7C96518FFCD}">
  <ds:schemaRefs>
    <ds:schemaRef ds:uri="http://schemas.microsoft.com/sharepoint/v3/contenttype/forms"/>
  </ds:schemaRefs>
</ds:datastoreItem>
</file>

<file path=customXml/itemProps3.xml><?xml version="1.0" encoding="utf-8"?>
<ds:datastoreItem xmlns:ds="http://schemas.openxmlformats.org/officeDocument/2006/customXml" ds:itemID="{2650AE55-A842-4629-B07B-193B90B7C983}">
  <ds:schemaRefs>
    <ds:schemaRef ds:uri="00a6824a-5175-474a-91df-dfffe83c6e6e"/>
    <ds:schemaRef ds:uri="http://purl.org/dc/elements/1.1/"/>
    <ds:schemaRef ds:uri="http://schemas.openxmlformats.org/package/2006/metadata/core-properties"/>
    <ds:schemaRef ds:uri="http://purl.org/dc/dcmitype/"/>
    <ds:schemaRef ds:uri="http://purl.org/dc/terms/"/>
    <ds:schemaRef ds:uri="http://schemas.microsoft.com/office/2006/documentManagement/types"/>
    <ds:schemaRef ds:uri="http://schemas.microsoft.com/office/infopath/2007/PartnerControls"/>
    <ds:schemaRef ds:uri="http://schemas.microsoft.com/office/2006/metadata/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otalTime>21421</TotalTime>
  <Words>10280</Words>
  <Application>Microsoft Office PowerPoint</Application>
  <PresentationFormat>Widescreen</PresentationFormat>
  <Paragraphs>2736</Paragraphs>
  <Slides>107</Slides>
  <Notes>56</Notes>
  <HiddenSlides>0</HiddenSlides>
  <MMClips>0</MMClips>
  <ScaleCrop>false</ScaleCrop>
  <HeadingPairs>
    <vt:vector size="8" baseType="variant">
      <vt:variant>
        <vt:lpstr>Fonts Used</vt:lpstr>
      </vt:variant>
      <vt:variant>
        <vt:i4>15</vt:i4>
      </vt:variant>
      <vt:variant>
        <vt:lpstr>Theme</vt:lpstr>
      </vt:variant>
      <vt:variant>
        <vt:i4>2</vt:i4>
      </vt:variant>
      <vt:variant>
        <vt:lpstr>Embedded OLE Servers</vt:lpstr>
      </vt:variant>
      <vt:variant>
        <vt:i4>1</vt:i4>
      </vt:variant>
      <vt:variant>
        <vt:lpstr>Slide Titles</vt:lpstr>
      </vt:variant>
      <vt:variant>
        <vt:i4>107</vt:i4>
      </vt:variant>
    </vt:vector>
  </HeadingPairs>
  <TitlesOfParts>
    <vt:vector size="125" baseType="lpstr">
      <vt:lpstr>Mangal</vt:lpstr>
      <vt:lpstr>MS Mincho</vt:lpstr>
      <vt:lpstr>MS PGothic</vt:lpstr>
      <vt:lpstr>MS PGothic</vt:lpstr>
      <vt:lpstr>游ゴシック</vt:lpstr>
      <vt:lpstr>ZapfDingbats</vt:lpstr>
      <vt:lpstr>Arial</vt:lpstr>
      <vt:lpstr>Arial Narrow</vt:lpstr>
      <vt:lpstr>Calibri</vt:lpstr>
      <vt:lpstr>Calibri Light</vt:lpstr>
      <vt:lpstr>Comic Sans MS</vt:lpstr>
      <vt:lpstr>Courier New</vt:lpstr>
      <vt:lpstr>Gill Sans MT</vt:lpstr>
      <vt:lpstr>Times New Roman</vt:lpstr>
      <vt:lpstr>Wingdings</vt:lpstr>
      <vt:lpstr>Office Theme</vt:lpstr>
      <vt:lpstr>1_Office Theme</vt:lpstr>
      <vt:lpstr>Clip</vt:lpstr>
      <vt:lpstr>PowerPoint Presentation</vt:lpstr>
      <vt:lpstr>Network layer control plane: our goals</vt:lpstr>
      <vt:lpstr>Network layer: “control plane” roadmap</vt:lpstr>
      <vt:lpstr>Network-layer functions</vt:lpstr>
      <vt:lpstr>Per-router control plane</vt:lpstr>
      <vt:lpstr>Software-Defined Networking (SDN) control plane</vt:lpstr>
      <vt:lpstr>Network layer: “control plane” roadmap</vt:lpstr>
      <vt:lpstr>Routing protocols</vt:lpstr>
      <vt:lpstr>Graph abstraction: link costs</vt:lpstr>
      <vt:lpstr>Routing algorithm classification</vt:lpstr>
      <vt:lpstr>Network layer: “control plane” roadmap</vt:lpstr>
      <vt:lpstr>Dijkstra’s link-state routing algorithm</vt:lpstr>
      <vt:lpstr>Dijkstra’s link-state routing algorithm</vt:lpstr>
      <vt:lpstr>Dijkstra’s algorithm: an example</vt:lpstr>
      <vt:lpstr>Dijkstra’s algorithm: an example</vt:lpstr>
      <vt:lpstr>Dijkstra’s algorithm: another example</vt:lpstr>
      <vt:lpstr>Dijkstra’s algorithm: discussion</vt:lpstr>
      <vt:lpstr>Network layer: “control plane” roadmap</vt:lpstr>
      <vt:lpstr>Distance vector algorithm </vt:lpstr>
      <vt:lpstr>Bellman-Ford Example</vt:lpstr>
      <vt:lpstr>Distance vector algorithm </vt:lpstr>
      <vt:lpstr>Distance vector algorithm:  </vt:lpstr>
      <vt:lpstr>Distance vector: example</vt:lpstr>
      <vt:lpstr>Distance vector example: iteration</vt:lpstr>
      <vt:lpstr>Distance vector example: iteration</vt:lpstr>
      <vt:lpstr>Distance vector example: iteration</vt:lpstr>
      <vt:lpstr>Distance vector example: iteration</vt:lpstr>
      <vt:lpstr>Distance vector example: iteration</vt:lpstr>
      <vt:lpstr>Distance vector example: iteration</vt:lpstr>
      <vt:lpstr>Distance vector example: iteration</vt:lpstr>
      <vt:lpstr>Distance vector example: computation</vt:lpstr>
      <vt:lpstr>Distance vector example: computation</vt:lpstr>
      <vt:lpstr>Distance vector example: computation</vt:lpstr>
      <vt:lpstr>Distance vector example: computation</vt:lpstr>
      <vt:lpstr>Distance vector example: computation</vt:lpstr>
      <vt:lpstr>EX: new DV computed in e at t=1?</vt:lpstr>
      <vt:lpstr>Distance vector: state information diffusion</vt:lpstr>
      <vt:lpstr>Distance vector: link cost changes</vt:lpstr>
      <vt:lpstr>Distance vector: link cost changes</vt:lpstr>
      <vt:lpstr>Comparison of LS and DV algorithms</vt:lpstr>
      <vt:lpstr>Network layer: “control plane” roadmap</vt:lpstr>
      <vt:lpstr>Making routing scalable</vt:lpstr>
      <vt:lpstr>Internet approach to scalable routing</vt:lpstr>
      <vt:lpstr>Interconnected ASes</vt:lpstr>
      <vt:lpstr>Inter-AS routing:  a role in intradomain forwarding</vt:lpstr>
      <vt:lpstr>Intra-AS routing:  routing within an AS</vt:lpstr>
      <vt:lpstr>OSPF (Open Shortest Path First) routing</vt:lpstr>
      <vt:lpstr>Hierarchical OSPF</vt:lpstr>
      <vt:lpstr>Network layer: “control plane” roadmap</vt:lpstr>
      <vt:lpstr>Internet inter-AS routing: BGP</vt:lpstr>
      <vt:lpstr>eBGP, iBGP connections</vt:lpstr>
      <vt:lpstr>BGP basics</vt:lpstr>
      <vt:lpstr>Path attributes and BGP routes</vt:lpstr>
      <vt:lpstr>BGP path advertisement</vt:lpstr>
      <vt:lpstr>BGP path advertisement (more)</vt:lpstr>
      <vt:lpstr>BGP messages</vt:lpstr>
      <vt:lpstr>BGP path advertisement</vt:lpstr>
      <vt:lpstr>BGP path advertisement</vt:lpstr>
      <vt:lpstr>Why different Intra-, Inter-AS routing ? </vt:lpstr>
      <vt:lpstr>Hot potato routing   - a selfish algorithm</vt:lpstr>
      <vt:lpstr>BGP: achieving policy via advertisements</vt:lpstr>
      <vt:lpstr>BGP: achieving policy via advertisements (more)</vt:lpstr>
      <vt:lpstr>BGP route selection</vt:lpstr>
      <vt:lpstr>Network layer: “control plane” roadmap</vt:lpstr>
      <vt:lpstr>Software defined networking (SDN)</vt:lpstr>
      <vt:lpstr>Per-router control plane</vt:lpstr>
      <vt:lpstr>Software-Defined Networking (SDN) control plane</vt:lpstr>
      <vt:lpstr>Software defined networking (SDN)</vt:lpstr>
      <vt:lpstr>SDN analogy: mainframe to PC revolution</vt:lpstr>
      <vt:lpstr>Traffic engineering: difficult with traditional routing</vt:lpstr>
      <vt:lpstr>Traffic engineering: difficult with traditional routing</vt:lpstr>
      <vt:lpstr>Traffic engineering: difficult with traditional routing</vt:lpstr>
      <vt:lpstr>Software defined networking (SDN)</vt:lpstr>
      <vt:lpstr>Software defined networking (SDN)</vt:lpstr>
      <vt:lpstr>Software defined networking (SDN)</vt:lpstr>
      <vt:lpstr>Software defined networking (SDN)</vt:lpstr>
      <vt:lpstr>Components of SDN controller</vt:lpstr>
      <vt:lpstr>OpenFlow protocol</vt:lpstr>
      <vt:lpstr>OpenFlow: controller-to-switch messages</vt:lpstr>
      <vt:lpstr>OpenFlow: switch-to-controller messages</vt:lpstr>
      <vt:lpstr>SDN: control/data plane interaction example</vt:lpstr>
      <vt:lpstr>SDN: control/data plane interaction example</vt:lpstr>
      <vt:lpstr>OpenDaylight (ODL) controller</vt:lpstr>
      <vt:lpstr>ONOS controller</vt:lpstr>
      <vt:lpstr>SDN:  selected challenges</vt:lpstr>
      <vt:lpstr>SDN and the future of traditional network protocols</vt:lpstr>
      <vt:lpstr>Network layer: “control plane” roadmap</vt:lpstr>
      <vt:lpstr>ICMP: internet control message protocol</vt:lpstr>
      <vt:lpstr>Traceroute and ICMP</vt:lpstr>
      <vt:lpstr>Network layer: “control plane” roadmap</vt:lpstr>
      <vt:lpstr>What is network management?</vt:lpstr>
      <vt:lpstr>Components of network management</vt:lpstr>
      <vt:lpstr>Network operator approaches to management</vt:lpstr>
      <vt:lpstr>SNMP protocol</vt:lpstr>
      <vt:lpstr>SNMP protocol: message types</vt:lpstr>
      <vt:lpstr>SNMP protocol: message formats</vt:lpstr>
      <vt:lpstr>SNMP: Management Information Base (MIB)</vt:lpstr>
      <vt:lpstr>NETCONF overview</vt:lpstr>
      <vt:lpstr>NETCONF initialization, exchange, close</vt:lpstr>
      <vt:lpstr>Selected NETCONF Operations</vt:lpstr>
      <vt:lpstr>Sample NETCONF RPC message</vt:lpstr>
      <vt:lpstr>YANG</vt:lpstr>
      <vt:lpstr>Network layer:  Summary</vt:lpstr>
      <vt:lpstr>Network layer, control plane:  Done!</vt:lpstr>
      <vt:lpstr>Additional Chapter 5 slides</vt:lpstr>
      <vt:lpstr>Distance vector: another example</vt:lpstr>
      <vt:lpstr>Distance vector: another example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andrew</cp:lastModifiedBy>
  <cp:revision>761</cp:revision>
  <dcterms:created xsi:type="dcterms:W3CDTF">2020-01-18T07:24:59Z</dcterms:created>
  <dcterms:modified xsi:type="dcterms:W3CDTF">2024-11-06T14:14:23Z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0x010100D06EE9DD5FDEE04480CD22CB61371FAD</vt:lpwstr>
  </property>
</Properties>
</file>