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93" r:id="rId3"/>
    <p:sldId id="303" r:id="rId4"/>
    <p:sldId id="304" r:id="rId5"/>
    <p:sldId id="318" r:id="rId6"/>
    <p:sldId id="306" r:id="rId7"/>
    <p:sldId id="309" r:id="rId8"/>
    <p:sldId id="310" r:id="rId9"/>
    <p:sldId id="312" r:id="rId10"/>
    <p:sldId id="313" r:id="rId11"/>
    <p:sldId id="311" r:id="rId12"/>
    <p:sldId id="314" r:id="rId13"/>
    <p:sldId id="307" r:id="rId14"/>
    <p:sldId id="315" r:id="rId15"/>
    <p:sldId id="316" r:id="rId16"/>
    <p:sldId id="319" r:id="rId17"/>
    <p:sldId id="320" r:id="rId18"/>
    <p:sldId id="308" r:id="rId19"/>
    <p:sldId id="321" r:id="rId20"/>
    <p:sldId id="322" r:id="rId21"/>
    <p:sldId id="323" r:id="rId22"/>
    <p:sldId id="317" r:id="rId23"/>
    <p:sldId id="30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976" autoAdjust="0"/>
  </p:normalViewPr>
  <p:slideViewPr>
    <p:cSldViewPr>
      <p:cViewPr varScale="1">
        <p:scale>
          <a:sx n="75" d="100"/>
          <a:sy n="75" d="100"/>
        </p:scale>
        <p:origin x="-110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26D00-C195-4285-89CF-6834958B9E55}" type="datetimeFigureOut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A981A-1D11-46AB-B6CE-DC9E31F2ED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722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9B5ED-7736-4E9F-977F-A4B604B444CA}" type="datetime1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080C-99B6-4991-8F81-AF3295C2BF87}" type="datetime1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EBC4-7DE0-4188-BBD1-C2ADBE60921C}" type="datetime1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059A-B95B-4963-8EF4-12D371DC36BD}" type="datetime1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3701-65D7-42EC-A03F-37409C16C658}" type="datetime1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F072-2B61-4592-8E74-C39E4430B121}" type="datetime1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4C6A-4841-4DD0-8FF4-E451E3CBEA83}" type="datetime1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EFA7-1CB6-44CD-996C-A2E0B9DAB22E}" type="datetime1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9DB1-D969-4745-BECA-AC5B88EE8D0F}" type="datetime1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1D6F4-8CB9-47A0-B3AE-A0DD937733D6}" type="datetime1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033B-DC81-44FB-9B37-E25567B3DA98}" type="datetime1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18480-509A-4205-B2B2-AEB8B647FD02}" type="datetime1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886200"/>
            <a:ext cx="77724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Chapter</a:t>
            </a:r>
            <a:r>
              <a:rPr lang="en-US" sz="4000" dirty="0" smtClean="0"/>
              <a:t> </a:t>
            </a:r>
            <a:r>
              <a:rPr lang="en-US" sz="36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828800"/>
            <a:ext cx="6400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Hashing / Hash tables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1828800" cy="14017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2400" b="1" dirty="0" smtClean="0"/>
              <a:t>Primary clustering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381001"/>
            <a:ext cx="7010400" cy="23621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Large blocks of occupied cells are formed in the hash table.</a:t>
            </a:r>
          </a:p>
          <a:p>
            <a:r>
              <a:rPr lang="en-US" dirty="0" smtClean="0"/>
              <a:t>Impact?</a:t>
            </a:r>
          </a:p>
          <a:p>
            <a:pPr lvl="1"/>
            <a:r>
              <a:rPr lang="en-US" dirty="0" smtClean="0"/>
              <a:t>Any key that hashes into a cluster requires excessive attempts to resolve the collision.</a:t>
            </a:r>
          </a:p>
          <a:p>
            <a:pPr lvl="1"/>
            <a:r>
              <a:rPr lang="en-US" dirty="0" smtClean="0"/>
              <a:t>Plus, that insertion increases the size of the cluster.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Picture 2" descr="weiss20-05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6525"/>
            <a:ext cx="9144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Linear probing: search/find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Find(k): </a:t>
            </a:r>
            <a:r>
              <a:rPr lang="en-US" dirty="0" smtClean="0"/>
              <a:t>If the data item k cannot be found at the h(k) position, search sequentially until either k is found or an empty cell is reached; in the latter case k does not exist in the array.</a:t>
            </a:r>
          </a:p>
          <a:p>
            <a:endParaRPr lang="en-US" sz="1100" dirty="0" smtClean="0"/>
          </a:p>
          <a:p>
            <a:r>
              <a:rPr lang="en-US" dirty="0" smtClean="0"/>
              <a:t>Cost? Theorem 20.3</a:t>
            </a:r>
          </a:p>
          <a:p>
            <a:pPr lvl="1">
              <a:buNone/>
            </a:pPr>
            <a:r>
              <a:rPr lang="en-US" dirty="0" smtClean="0"/>
              <a:t>The </a:t>
            </a:r>
            <a:r>
              <a:rPr lang="en-US" b="1" dirty="0" smtClean="0"/>
              <a:t>average</a:t>
            </a:r>
            <a:r>
              <a:rPr lang="en-US" dirty="0" smtClean="0"/>
              <a:t> number of cells examined in an </a:t>
            </a:r>
            <a:r>
              <a:rPr lang="en-US" u="sng" dirty="0" smtClean="0"/>
              <a:t>unsuccessful search </a:t>
            </a:r>
            <a:r>
              <a:rPr lang="en-US" dirty="0" smtClean="0"/>
              <a:t>using linear probing is roughly </a:t>
            </a:r>
            <a:r>
              <a:rPr lang="en-US" b="1" dirty="0" smtClean="0"/>
              <a:t>(1+1/(1-</a:t>
            </a:r>
            <a:r>
              <a:rPr lang="el-GR" b="1" dirty="0" smtClean="0"/>
              <a:t> λ</a:t>
            </a:r>
            <a:r>
              <a:rPr lang="en-US" b="1" dirty="0" smtClean="0"/>
              <a:t>)</a:t>
            </a:r>
            <a:r>
              <a:rPr lang="en-US" b="1" baseline="30000" dirty="0" smtClean="0"/>
              <a:t>2</a:t>
            </a:r>
            <a:r>
              <a:rPr lang="en-US" b="1" dirty="0" smtClean="0"/>
              <a:t>)/2</a:t>
            </a:r>
            <a:r>
              <a:rPr lang="en-US" dirty="0" smtClean="0"/>
              <a:t>.</a:t>
            </a:r>
          </a:p>
          <a:p>
            <a:pPr lvl="1">
              <a:buNone/>
            </a:pPr>
            <a:r>
              <a:rPr lang="en-US" dirty="0" smtClean="0"/>
              <a:t>The </a:t>
            </a:r>
            <a:r>
              <a:rPr lang="en-US" b="1" dirty="0" smtClean="0"/>
              <a:t>average</a:t>
            </a:r>
            <a:r>
              <a:rPr lang="en-US" dirty="0" smtClean="0"/>
              <a:t> number of cells examined in a </a:t>
            </a:r>
            <a:r>
              <a:rPr lang="en-US" u="sng" dirty="0" smtClean="0"/>
              <a:t>successful search </a:t>
            </a:r>
            <a:r>
              <a:rPr lang="en-US" dirty="0" smtClean="0"/>
              <a:t>using linear probing is roughly </a:t>
            </a:r>
            <a:r>
              <a:rPr lang="en-US" b="1" dirty="0" smtClean="0"/>
              <a:t>(1+1/(1-</a:t>
            </a:r>
            <a:r>
              <a:rPr lang="el-GR" b="1" dirty="0" smtClean="0"/>
              <a:t> λ</a:t>
            </a:r>
            <a:r>
              <a:rPr lang="en-US" b="1" dirty="0" smtClean="0"/>
              <a:t>))/2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probing: delete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Delete (k)</a:t>
            </a:r>
          </a:p>
          <a:p>
            <a:r>
              <a:rPr lang="en-US" dirty="0" smtClean="0"/>
              <a:t>Cost ?</a:t>
            </a:r>
          </a:p>
          <a:p>
            <a:pPr lvl="1"/>
            <a:r>
              <a:rPr lang="en-US" dirty="0" smtClean="0"/>
              <a:t>Cost of searching for k</a:t>
            </a:r>
          </a:p>
          <a:p>
            <a:pPr lvl="1"/>
            <a:r>
              <a:rPr lang="en-US" dirty="0" smtClean="0"/>
              <a:t>Cost of fill up the left space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dirty="0" smtClean="0"/>
              <a:t>Quadratic probing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To eliminate the </a:t>
            </a:r>
            <a:r>
              <a:rPr lang="en-US" u="sng" dirty="0" smtClean="0"/>
              <a:t>primary clustering</a:t>
            </a:r>
            <a:r>
              <a:rPr lang="en-US" dirty="0" smtClean="0"/>
              <a:t> problem of linear probing</a:t>
            </a:r>
          </a:p>
          <a:p>
            <a:r>
              <a:rPr lang="en-US" dirty="0" smtClean="0"/>
              <a:t>Strategy: by examining certain cells away from the original probe point when a collision occurs using F(i) = i</a:t>
            </a:r>
            <a:r>
              <a:rPr lang="en-US" baseline="30000" dirty="0" smtClean="0"/>
              <a:t>2</a:t>
            </a:r>
          </a:p>
          <a:p>
            <a:pPr lvl="1">
              <a:buNone/>
            </a:pPr>
            <a:r>
              <a:rPr lang="en-US" dirty="0" smtClean="0"/>
              <a:t>Let H = h(k) = hash (k, n).</a:t>
            </a:r>
          </a:p>
          <a:p>
            <a:pPr lvl="1">
              <a:buNone/>
            </a:pPr>
            <a:r>
              <a:rPr lang="en-US" dirty="0" smtClean="0"/>
              <a:t>If H is occupied and not equal to k, search H+1, H+2</a:t>
            </a:r>
            <a:r>
              <a:rPr lang="en-US" baseline="30000" dirty="0" smtClean="0"/>
              <a:t>2</a:t>
            </a:r>
            <a:r>
              <a:rPr lang="en-US" dirty="0" smtClean="0"/>
              <a:t>, H+3</a:t>
            </a:r>
            <a:r>
              <a:rPr lang="en-US" baseline="30000" dirty="0" smtClean="0"/>
              <a:t>2</a:t>
            </a:r>
            <a:r>
              <a:rPr lang="en-US" dirty="0" smtClean="0"/>
              <a:t>, …, until found or all possible locations are exhausted.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Quadratic probing: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2" descr="weiss20-06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863725"/>
            <a:ext cx="8229600" cy="499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Theorem 20.4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quadratic probing is used, a new element can always be inserted when the following </a:t>
            </a:r>
            <a:r>
              <a:rPr lang="en-US" u="sng" dirty="0" smtClean="0"/>
              <a:t>prerequisites</a:t>
            </a:r>
            <a:r>
              <a:rPr lang="en-US" dirty="0" smtClean="0"/>
              <a:t> are met: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The size of the hash table, M, is a prime number.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At least M/2 of the table entries are empty.</a:t>
            </a:r>
          </a:p>
          <a:p>
            <a:endParaRPr lang="en-US" sz="1200" dirty="0" smtClean="0"/>
          </a:p>
          <a:p>
            <a:r>
              <a:rPr lang="en-US" b="1" dirty="0" smtClean="0"/>
              <a:t>Overhead</a:t>
            </a:r>
            <a:r>
              <a:rPr lang="en-US" dirty="0" smtClean="0"/>
              <a:t> of quadratic hashing:</a:t>
            </a:r>
          </a:p>
          <a:p>
            <a:pPr lvl="1">
              <a:buNone/>
            </a:pPr>
            <a:r>
              <a:rPr lang="en-US" dirty="0" smtClean="0"/>
              <a:t>The hash table needs to be at least half-empty.</a:t>
            </a:r>
          </a:p>
          <a:p>
            <a:pPr lvl="1">
              <a:buNone/>
            </a:pP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Rehashing of the hash table is needed.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44562"/>
          </a:xfrm>
        </p:spPr>
        <p:txBody>
          <a:bodyPr/>
          <a:lstStyle/>
          <a:p>
            <a:r>
              <a:rPr lang="en-US" dirty="0" smtClean="0"/>
              <a:t>Rehashing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technique to dynamically expand the size of the hash table when, for example, the table is half full in quadratic hashing.</a:t>
            </a:r>
          </a:p>
          <a:p>
            <a:endParaRPr lang="en-US" sz="1050" dirty="0" smtClean="0"/>
          </a:p>
          <a:p>
            <a:r>
              <a:rPr lang="en-US" dirty="0" smtClean="0"/>
              <a:t>Two steps: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Create a larger table.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Create a new hash function (for example, the table size has changed).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Use the new hash function to add the existing data items from the old table to the new table.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r>
              <a:rPr lang="en-US" dirty="0" smtClean="0"/>
              <a:t>Rehashing: example in Java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158" y="1524000"/>
            <a:ext cx="8959686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11430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dirty="0" smtClean="0"/>
              <a:t>Separate chaining hashing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more space-efficient hashing method than quadratic hashing.</a:t>
            </a:r>
          </a:p>
          <a:p>
            <a:r>
              <a:rPr lang="en-US" dirty="0" smtClean="0"/>
              <a:t>The hash table is implemented as an array of linked list.</a:t>
            </a:r>
          </a:p>
          <a:p>
            <a:pPr lvl="1"/>
            <a:r>
              <a:rPr lang="en-US" dirty="0" smtClean="0"/>
              <a:t>The returned value of the hash function points to the linked list where the item is to be inserted or found.</a:t>
            </a:r>
          </a:p>
          <a:p>
            <a:r>
              <a:rPr lang="en-US" dirty="0" smtClean="0"/>
              <a:t>Challenge: The linked lists should be kept short.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382000" cy="563562"/>
          </a:xfrm>
        </p:spPr>
        <p:txBody>
          <a:bodyPr>
            <a:noAutofit/>
          </a:bodyPr>
          <a:lstStyle/>
          <a:p>
            <a:r>
              <a:rPr lang="en-US" sz="2800" dirty="0" smtClean="0"/>
              <a:t>Figure 20.20 (a): See class </a:t>
            </a:r>
            <a:r>
              <a:rPr lang="en-US" sz="2800" b="1" dirty="0" smtClean="0"/>
              <a:t>Node</a:t>
            </a:r>
            <a:r>
              <a:rPr lang="en-US" sz="2800" dirty="0" smtClean="0"/>
              <a:t> next page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85800"/>
            <a:ext cx="7813813" cy="605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0" y="5105400"/>
            <a:ext cx="1295400" cy="838200"/>
          </a:xfrm>
          <a:prstGeom prst="wedgeEllipseCallout">
            <a:avLst>
              <a:gd name="adj1" fmla="val 133751"/>
              <a:gd name="adj2" fmla="val 5107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Error 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1"/>
            <a:ext cx="7772400" cy="3352800"/>
          </a:xfrm>
        </p:spPr>
        <p:txBody>
          <a:bodyPr>
            <a:normAutofit/>
          </a:bodyPr>
          <a:lstStyle/>
          <a:p>
            <a:r>
              <a:rPr lang="en-US" dirty="0" smtClean="0"/>
              <a:t>Basic definitions</a:t>
            </a:r>
          </a:p>
          <a:p>
            <a:r>
              <a:rPr lang="en-US" dirty="0" smtClean="0"/>
              <a:t>Different hashing techniques</a:t>
            </a:r>
          </a:p>
          <a:p>
            <a:pPr lvl="1"/>
            <a:r>
              <a:rPr lang="en-US" dirty="0" smtClean="0"/>
              <a:t>Linear probing</a:t>
            </a:r>
          </a:p>
          <a:p>
            <a:pPr lvl="1"/>
            <a:r>
              <a:rPr lang="en-US" dirty="0" smtClean="0"/>
              <a:t>Quadratic probing</a:t>
            </a:r>
          </a:p>
          <a:p>
            <a:pPr lvl="1"/>
            <a:r>
              <a:rPr lang="en-US" dirty="0" smtClean="0"/>
              <a:t>Separate chaining hashing</a:t>
            </a:r>
          </a:p>
          <a:p>
            <a:r>
              <a:rPr lang="en-US" dirty="0" smtClean="0"/>
              <a:t>Comparing hashing with binary search trees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4724400" cy="685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Figure 20.20 (b)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562100"/>
            <a:ext cx="7890903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Exercise: hashing with separate chaining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75260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Insert the same sequence of numbers as in figure 20.6 into an array of 10 elements, using separate chaining hashing.</a:t>
            </a:r>
          </a:p>
          <a:p>
            <a:r>
              <a:rPr lang="en-US" sz="2400" dirty="0" smtClean="0"/>
              <a:t>Assumption: </a:t>
            </a:r>
            <a:r>
              <a:rPr lang="en-US" sz="2400" dirty="0" err="1" smtClean="0"/>
              <a:t>myHashCode</a:t>
            </a:r>
            <a:r>
              <a:rPr lang="en-US" sz="2400" dirty="0" smtClean="0"/>
              <a:t> (n) = n % 10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6" name="Picture 2" descr="weiss20-06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66050"/>
            <a:ext cx="6248400" cy="379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110629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dirty="0" smtClean="0"/>
              <a:t>Separate chaining hashing: </a:t>
            </a:r>
            <a:br>
              <a:rPr lang="en-US" sz="4000" dirty="0" smtClean="0"/>
            </a:br>
            <a:r>
              <a:rPr lang="en-US" sz="4000" dirty="0" smtClean="0"/>
              <a:t>analysis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Let M be the size of the hash table.</a:t>
            </a:r>
          </a:p>
          <a:p>
            <a:r>
              <a:rPr lang="en-US" dirty="0" smtClean="0"/>
              <a:t>Let N be the total number of data items in the hash table. Then, </a:t>
            </a:r>
          </a:p>
          <a:p>
            <a:pPr lvl="1"/>
            <a:r>
              <a:rPr lang="en-US" dirty="0" smtClean="0"/>
              <a:t>The </a:t>
            </a:r>
            <a:r>
              <a:rPr lang="en-US" u="sng" dirty="0" smtClean="0"/>
              <a:t>average length of the linked list</a:t>
            </a:r>
            <a:r>
              <a:rPr lang="en-US" dirty="0" smtClean="0"/>
              <a:t> = N/M. </a:t>
            </a:r>
          </a:p>
          <a:p>
            <a:pPr lvl="1"/>
            <a:r>
              <a:rPr lang="en-US" dirty="0" smtClean="0"/>
              <a:t>Also called the </a:t>
            </a:r>
            <a:r>
              <a:rPr lang="en-US" u="sng" dirty="0" smtClean="0"/>
              <a:t>load factor (lf)</a:t>
            </a:r>
            <a:r>
              <a:rPr lang="en-US" dirty="0" smtClean="0"/>
              <a:t>. </a:t>
            </a:r>
            <a:r>
              <a:rPr lang="en-US" b="1" dirty="0" smtClean="0"/>
              <a:t>Note: </a:t>
            </a:r>
            <a:r>
              <a:rPr lang="en-US" dirty="0" smtClean="0"/>
              <a:t>different from the load factor (</a:t>
            </a:r>
            <a:r>
              <a:rPr lang="el-GR" dirty="0" smtClean="0"/>
              <a:t>λ</a:t>
            </a:r>
            <a:r>
              <a:rPr lang="en-US" dirty="0" smtClean="0"/>
              <a:t>) in earlier discussions.</a:t>
            </a:r>
          </a:p>
          <a:p>
            <a:pPr lvl="1"/>
            <a:r>
              <a:rPr lang="en-US" dirty="0" smtClean="0"/>
              <a:t>The average number of probes for an insertion = lf.</a:t>
            </a:r>
          </a:p>
          <a:p>
            <a:pPr lvl="1"/>
            <a:r>
              <a:rPr lang="en-US" dirty="0" smtClean="0"/>
              <a:t>The average number of probes for an unsuccessful search = lf.</a:t>
            </a:r>
          </a:p>
          <a:p>
            <a:pPr lvl="1"/>
            <a:r>
              <a:rPr lang="en-US" dirty="0" smtClean="0"/>
              <a:t>The average number of probes for a successful search = 1+lf/2.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Hashing vs Binary search tree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1828800"/>
          <a:ext cx="8305800" cy="4173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59196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operations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Binary search tree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Hashing</a:t>
                      </a:r>
                      <a:endParaRPr lang="en-US" sz="2400" dirty="0"/>
                    </a:p>
                  </a:txBody>
                  <a:tcPr/>
                </a:tc>
              </a:tr>
              <a:tr h="5919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Find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O(log 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70C0"/>
                          </a:solidFill>
                        </a:rPr>
                        <a:t>Constant</a:t>
                      </a:r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5919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Insert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O(log 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70C0"/>
                          </a:solidFill>
                        </a:rPr>
                        <a:t>Constant</a:t>
                      </a:r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5919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Delete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O(log 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70C0"/>
                          </a:solidFill>
                        </a:rPr>
                        <a:t>Constant</a:t>
                      </a:r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62156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findMin/findMax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O(log 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Not supported</a:t>
                      </a:r>
                      <a:endParaRPr lang="en-US" sz="2400" dirty="0"/>
                    </a:p>
                  </a:txBody>
                  <a:tcPr/>
                </a:tc>
              </a:tr>
              <a:tr h="5919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printAllSorted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O(N logN)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Not supported</a:t>
                      </a:r>
                      <a:endParaRPr lang="en-US" sz="2400" dirty="0"/>
                    </a:p>
                  </a:txBody>
                  <a:tcPr/>
                </a:tc>
              </a:tr>
              <a:tr h="5919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Overhead ?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6019800" y="4267200"/>
            <a:ext cx="2743200" cy="12954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Basic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Problem definition: </a:t>
            </a:r>
          </a:p>
          <a:p>
            <a:pPr lvl="1">
              <a:buNone/>
            </a:pPr>
            <a:r>
              <a:rPr lang="en-US" sz="2400" dirty="0" smtClean="0"/>
              <a:t>Given a set of items (</a:t>
            </a:r>
            <a:r>
              <a:rPr lang="en-US" sz="2400" b="1" dirty="0" smtClean="0"/>
              <a:t>S</a:t>
            </a:r>
            <a:r>
              <a:rPr lang="en-US" sz="2400" dirty="0" smtClean="0"/>
              <a:t>) and a given item (</a:t>
            </a:r>
            <a:r>
              <a:rPr lang="en-US" sz="2400" b="1" dirty="0" smtClean="0"/>
              <a:t>i</a:t>
            </a:r>
            <a:r>
              <a:rPr lang="en-US" sz="2400" dirty="0" smtClean="0"/>
              <a:t>), define a data structure that supports operations such as </a:t>
            </a:r>
            <a:r>
              <a:rPr lang="en-US" sz="2400" u="sng" dirty="0" smtClean="0"/>
              <a:t>find/insert/delete</a:t>
            </a:r>
            <a:r>
              <a:rPr lang="en-US" sz="2400" dirty="0" smtClean="0"/>
              <a:t> </a:t>
            </a:r>
            <a:r>
              <a:rPr lang="en-US" sz="2400" b="1" dirty="0" smtClean="0"/>
              <a:t>i </a:t>
            </a:r>
            <a:r>
              <a:rPr lang="en-US" sz="2400" dirty="0" smtClean="0"/>
              <a:t>in </a:t>
            </a:r>
            <a:r>
              <a:rPr lang="en-US" sz="2400" u="sng" dirty="0" smtClean="0"/>
              <a:t>constant</a:t>
            </a:r>
            <a:r>
              <a:rPr lang="en-US" sz="2400" dirty="0" smtClean="0"/>
              <a:t> time.</a:t>
            </a:r>
          </a:p>
          <a:p>
            <a:endParaRPr lang="en-US" sz="1000" dirty="0" smtClean="0"/>
          </a:p>
          <a:p>
            <a:r>
              <a:rPr lang="en-US" sz="2800" dirty="0" smtClean="0"/>
              <a:t>A solution: </a:t>
            </a:r>
          </a:p>
          <a:p>
            <a:pPr lvl="1">
              <a:buNone/>
            </a:pPr>
            <a:r>
              <a:rPr lang="en-US" sz="2400" dirty="0" smtClean="0"/>
              <a:t>A hashing function </a:t>
            </a:r>
            <a:r>
              <a:rPr lang="en-US" sz="2400" b="1" dirty="0" smtClean="0"/>
              <a:t>h </a:t>
            </a:r>
            <a:r>
              <a:rPr lang="en-US" sz="2400" dirty="0" smtClean="0"/>
              <a:t>maps a large data set into a small index set.</a:t>
            </a:r>
          </a:p>
          <a:p>
            <a:pPr lvl="1">
              <a:buNone/>
            </a:pPr>
            <a:r>
              <a:rPr lang="en-US" sz="2400" dirty="0" smtClean="0"/>
              <a:t>Typically the function involves the </a:t>
            </a:r>
            <a:r>
              <a:rPr lang="en-US" sz="2400" b="1" dirty="0" smtClean="0"/>
              <a:t>mod( )</a:t>
            </a:r>
            <a:r>
              <a:rPr lang="en-US" sz="2400" dirty="0" smtClean="0"/>
              <a:t> operation.</a:t>
            </a:r>
          </a:p>
          <a:p>
            <a:pPr>
              <a:spcBef>
                <a:spcPts val="600"/>
              </a:spcBef>
            </a:pPr>
            <a:endParaRPr lang="en-US" sz="1000" dirty="0" smtClean="0"/>
          </a:p>
          <a:p>
            <a:pPr>
              <a:spcBef>
                <a:spcPts val="600"/>
              </a:spcBef>
            </a:pPr>
            <a:r>
              <a:rPr lang="en-US" sz="2800" dirty="0" smtClean="0"/>
              <a:t>Example hashing function: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400" dirty="0" smtClean="0"/>
              <a:t>Let S be a set of 10,000 employee records.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400" dirty="0" smtClean="0"/>
              <a:t>Let LName be the LastName attribute of the employee record.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400" dirty="0" smtClean="0"/>
              <a:t>Suppose each array item can hold up to </a:t>
            </a:r>
            <a:r>
              <a:rPr lang="en-US" sz="2400" b="1" dirty="0" smtClean="0"/>
              <a:t>k</a:t>
            </a:r>
            <a:r>
              <a:rPr lang="en-US" sz="2400" dirty="0" smtClean="0"/>
              <a:t> employee records.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400" dirty="0" smtClean="0"/>
              <a:t>Suppose the array is of size N.   (Then Nk &gt; 10,000)</a:t>
            </a:r>
          </a:p>
          <a:p>
            <a:pPr lvl="1">
              <a:spcBef>
                <a:spcPts val="600"/>
              </a:spcBef>
              <a:buNone/>
            </a:pPr>
            <a:endParaRPr lang="en-US" sz="100" dirty="0" smtClean="0"/>
          </a:p>
          <a:p>
            <a:pPr lvl="1">
              <a:spcBef>
                <a:spcPts val="600"/>
              </a:spcBef>
              <a:buNone/>
            </a:pPr>
            <a:r>
              <a:rPr lang="en-US" sz="2400" dirty="0" smtClean="0"/>
              <a:t>Given an employee </a:t>
            </a:r>
            <a:r>
              <a:rPr lang="en-US" sz="2400" b="1" dirty="0" smtClean="0"/>
              <a:t>e</a:t>
            </a:r>
            <a:r>
              <a:rPr lang="en-US" sz="2400" dirty="0" smtClean="0"/>
              <a:t>,   </a:t>
            </a:r>
            <a:r>
              <a:rPr lang="en-US" sz="2400" b="1" dirty="0" smtClean="0"/>
              <a:t>h(e) = e.LName.toInteger( ) % N.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a hash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concerns:</a:t>
            </a:r>
          </a:p>
          <a:p>
            <a:pPr marL="971550" lvl="1" indent="-514350">
              <a:buAutoNum type="alphaLcPeriod"/>
            </a:pPr>
            <a:r>
              <a:rPr lang="en-US" dirty="0" smtClean="0"/>
              <a:t>The hash function should be simple enough.</a:t>
            </a:r>
          </a:p>
          <a:p>
            <a:pPr marL="971550" lvl="1" indent="-514350">
              <a:buAutoNum type="alphaLcPeriod"/>
            </a:pPr>
            <a:r>
              <a:rPr lang="en-US" dirty="0" smtClean="0"/>
              <a:t>The hash function should </a:t>
            </a:r>
            <a:r>
              <a:rPr lang="en-US" b="1" dirty="0" smtClean="0"/>
              <a:t>distribute </a:t>
            </a:r>
            <a:r>
              <a:rPr lang="en-US" dirty="0" smtClean="0"/>
              <a:t>the data items evenly over the whole array. </a:t>
            </a:r>
          </a:p>
          <a:p>
            <a:pPr marL="571500" indent="-514350"/>
            <a:r>
              <a:rPr lang="en-US" dirty="0" smtClean="0"/>
              <a:t>Why?</a:t>
            </a:r>
          </a:p>
          <a:p>
            <a:pPr marL="971550" lvl="1" indent="-514350"/>
            <a:r>
              <a:rPr lang="en-US" dirty="0" smtClean="0"/>
              <a:t>For (a): efficiency</a:t>
            </a:r>
          </a:p>
          <a:p>
            <a:pPr marL="971550" lvl="1" indent="-514350"/>
            <a:r>
              <a:rPr lang="en-US" dirty="0" smtClean="0"/>
              <a:t>For (b): to avoid </a:t>
            </a:r>
            <a:r>
              <a:rPr lang="en-US" b="1" dirty="0" smtClean="0"/>
              <a:t>collision</a:t>
            </a:r>
            <a:r>
              <a:rPr lang="en-US" dirty="0" smtClean="0"/>
              <a:t>, and to make good use of array space.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txBody>
          <a:bodyPr/>
          <a:lstStyle/>
          <a:p>
            <a:r>
              <a:rPr lang="en-US" dirty="0" smtClean="0"/>
              <a:t>A sample hash function in Java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2" descr="weiss20-02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066800"/>
            <a:ext cx="8382001" cy="4309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457200" y="5352871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buFont typeface="Arial" pitchFamily="34" charset="0"/>
              <a:buChar char="•"/>
            </a:pPr>
            <a:r>
              <a:rPr lang="en-US" sz="2400" b="1" dirty="0" smtClean="0"/>
              <a:t>Exercise: </a:t>
            </a:r>
            <a:r>
              <a:rPr lang="en-US" sz="2400" dirty="0" smtClean="0"/>
              <a:t>What are the respective hash codes of the following strings: Doe, Smith, Stevenson? Suppose tableSize is 10.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dirty="0" smtClean="0"/>
              <a:t>Linear probing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Collision: Given the hash function h, h(x) returns a position that is already occupied.</a:t>
            </a:r>
          </a:p>
          <a:p>
            <a:r>
              <a:rPr lang="en-US" dirty="0" smtClean="0"/>
              <a:t>Linear probing:</a:t>
            </a:r>
          </a:p>
          <a:p>
            <a:pPr lvl="1"/>
            <a:r>
              <a:rPr lang="en-US" dirty="0" smtClean="0"/>
              <a:t>When a collision occurs, search sequentially in the array until an empty cell is found (to </a:t>
            </a:r>
            <a:r>
              <a:rPr lang="en-US" b="1" dirty="0" smtClean="0"/>
              <a:t>insert</a:t>
            </a:r>
            <a:r>
              <a:rPr lang="en-US" dirty="0" smtClean="0"/>
              <a:t> the new data item).</a:t>
            </a:r>
          </a:p>
          <a:p>
            <a:pPr lvl="1"/>
            <a:r>
              <a:rPr lang="en-US" dirty="0" smtClean="0"/>
              <a:t>Wrap around if necessary.</a:t>
            </a:r>
          </a:p>
          <a:p>
            <a:r>
              <a:rPr lang="en-US" dirty="0" smtClean="0"/>
              <a:t>Example below.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/>
          </a:bodyPr>
          <a:lstStyle/>
          <a:p>
            <a:r>
              <a:rPr lang="en-US" dirty="0" smtClean="0"/>
              <a:t>Linear probing: example</a:t>
            </a:r>
            <a:br>
              <a:rPr lang="en-US" dirty="0" smtClean="0"/>
            </a:br>
            <a:r>
              <a:rPr lang="en-US" sz="3200" dirty="0" smtClean="0"/>
              <a:t>h(k,n) = k % 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2" descr="weiss20-04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787525"/>
            <a:ext cx="8229600" cy="499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probing: insert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Q: </a:t>
            </a:r>
            <a:r>
              <a:rPr lang="en-US" dirty="0" smtClean="0"/>
              <a:t>What’s the worst case cost when inserting an item using linear hashing?</a:t>
            </a:r>
          </a:p>
          <a:p>
            <a:pPr lvl="1">
              <a:buNone/>
            </a:pPr>
            <a:r>
              <a:rPr lang="en-US" dirty="0" smtClean="0"/>
              <a:t>N ?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1200" dirty="0" smtClean="0"/>
          </a:p>
          <a:p>
            <a:r>
              <a:rPr lang="en-US" b="1" dirty="0" smtClean="0"/>
              <a:t>Q: </a:t>
            </a:r>
            <a:r>
              <a:rPr lang="en-US" dirty="0" smtClean="0"/>
              <a:t>What’s the average cost?</a:t>
            </a:r>
          </a:p>
          <a:p>
            <a:pPr lvl="1">
              <a:buNone/>
            </a:pPr>
            <a:r>
              <a:rPr lang="en-US" dirty="0" smtClean="0"/>
              <a:t>Theorem 20.2 (next page)</a:t>
            </a:r>
          </a:p>
          <a:p>
            <a:pPr lvl="1">
              <a:buNone/>
            </a:pPr>
            <a:endParaRPr lang="en-US" sz="1200" dirty="0" smtClean="0"/>
          </a:p>
          <a:p>
            <a:r>
              <a:rPr lang="en-US" dirty="0" smtClean="0"/>
              <a:t>The performance of the hash table depends on how full the table is.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load factor</a:t>
            </a:r>
            <a:r>
              <a:rPr lang="en-US" dirty="0" smtClean="0"/>
              <a:t> (</a:t>
            </a:r>
            <a:r>
              <a:rPr lang="el-GR" b="1" dirty="0" smtClean="0"/>
              <a:t>λ</a:t>
            </a:r>
            <a:r>
              <a:rPr lang="en-US" dirty="0" smtClean="0"/>
              <a:t>) of a hash table is the fraction of the table that is full (between 0 and 1).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Theorem 20.2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average</a:t>
            </a:r>
            <a:r>
              <a:rPr lang="en-US" dirty="0" smtClean="0"/>
              <a:t> number of cells examined in an </a:t>
            </a:r>
            <a:r>
              <a:rPr lang="en-US" u="sng" dirty="0" smtClean="0"/>
              <a:t>insertion</a:t>
            </a:r>
            <a:r>
              <a:rPr lang="en-US" dirty="0" smtClean="0"/>
              <a:t> using linear probing is roughly </a:t>
            </a:r>
          </a:p>
          <a:p>
            <a:pPr lvl="1">
              <a:buNone/>
            </a:pPr>
            <a:r>
              <a:rPr lang="en-US" b="1" dirty="0" smtClean="0"/>
              <a:t>(1+1/(1-</a:t>
            </a:r>
            <a:r>
              <a:rPr lang="el-GR" dirty="0" smtClean="0"/>
              <a:t> </a:t>
            </a:r>
            <a:r>
              <a:rPr lang="el-GR" b="1" dirty="0" smtClean="0"/>
              <a:t>λ</a:t>
            </a:r>
            <a:r>
              <a:rPr lang="en-US" b="1" dirty="0" smtClean="0"/>
              <a:t>)</a:t>
            </a:r>
            <a:r>
              <a:rPr lang="en-US" b="1" baseline="30000" dirty="0" smtClean="0"/>
              <a:t>2</a:t>
            </a:r>
            <a:r>
              <a:rPr lang="en-US" b="1" dirty="0" smtClean="0"/>
              <a:t>)/2</a:t>
            </a:r>
            <a:r>
              <a:rPr lang="en-US" dirty="0" smtClean="0"/>
              <a:t>, where </a:t>
            </a:r>
            <a:r>
              <a:rPr lang="el-GR" dirty="0" smtClean="0"/>
              <a:t>λ</a:t>
            </a:r>
            <a:r>
              <a:rPr lang="en-US" dirty="0" smtClean="0"/>
              <a:t> is the load factor.</a:t>
            </a:r>
          </a:p>
          <a:p>
            <a:endParaRPr lang="en-US" sz="1100" dirty="0" smtClean="0"/>
          </a:p>
          <a:p>
            <a:r>
              <a:rPr lang="en-US" b="1" dirty="0" smtClean="0"/>
              <a:t>Exercises: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When the table is half full, what’s the average cost of inserting an item?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How if the load factor is 25%?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How if the load factor is 75%?</a:t>
            </a:r>
          </a:p>
          <a:p>
            <a:pPr marL="571500" indent="-514350"/>
            <a:endParaRPr lang="en-US" sz="1100" dirty="0" smtClean="0"/>
          </a:p>
          <a:p>
            <a:pPr marL="571500" indent="-514350"/>
            <a:r>
              <a:rPr lang="en-US" dirty="0" smtClean="0"/>
              <a:t>Why?</a:t>
            </a:r>
          </a:p>
          <a:p>
            <a:pPr marL="971550" lvl="1" indent="-514350">
              <a:buNone/>
            </a:pPr>
            <a:r>
              <a:rPr lang="en-US" b="1" dirty="0" smtClean="0"/>
              <a:t>Primary clustering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0" y="4800600"/>
          <a:ext cx="2895600" cy="1344930"/>
        </p:xfrm>
        <a:graphic>
          <a:graphicData uri="http://schemas.openxmlformats.org/drawingml/2006/table">
            <a:tbl>
              <a:tblPr/>
              <a:tblGrid>
                <a:gridCol w="819510"/>
                <a:gridCol w="2076090"/>
              </a:tblGrid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lf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average cost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2.50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8.50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11860</TotalTime>
  <Words>1192</Words>
  <Application>Microsoft Office PowerPoint</Application>
  <PresentationFormat>On-screen Show (4:3)</PresentationFormat>
  <Paragraphs>191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Chapter 20</vt:lpstr>
      <vt:lpstr>Outline</vt:lpstr>
      <vt:lpstr>Basic definitions</vt:lpstr>
      <vt:lpstr>Design of a hash function</vt:lpstr>
      <vt:lpstr>A sample hash function in Java </vt:lpstr>
      <vt:lpstr>Linear probing</vt:lpstr>
      <vt:lpstr>Linear probing: example h(k,n) = k % n</vt:lpstr>
      <vt:lpstr>Linear probing: insert</vt:lpstr>
      <vt:lpstr>Theorem 20.2</vt:lpstr>
      <vt:lpstr>Primary clustering</vt:lpstr>
      <vt:lpstr>Linear probing: search/find</vt:lpstr>
      <vt:lpstr>Linear probing: delete</vt:lpstr>
      <vt:lpstr>Quadratic probing</vt:lpstr>
      <vt:lpstr>Quadratic probing: example</vt:lpstr>
      <vt:lpstr>Theorem 20.4</vt:lpstr>
      <vt:lpstr>Rehashing</vt:lpstr>
      <vt:lpstr>Rehashing: example in Java</vt:lpstr>
      <vt:lpstr>Separate chaining hashing</vt:lpstr>
      <vt:lpstr>Figure 20.20 (a): See class Node next page</vt:lpstr>
      <vt:lpstr>Figure 20.20 (b)</vt:lpstr>
      <vt:lpstr>Exercise: hashing with separate chaining</vt:lpstr>
      <vt:lpstr>Separate chaining hashing:  analysis</vt:lpstr>
      <vt:lpstr>Hashing vs Binary search tree</vt:lpstr>
    </vt:vector>
  </TitlesOfParts>
  <Company>UHCL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Yang, T. Andrew</dc:creator>
  <cp:lastModifiedBy>yang</cp:lastModifiedBy>
  <cp:revision>699</cp:revision>
  <dcterms:created xsi:type="dcterms:W3CDTF">2011-01-18T01:12:11Z</dcterms:created>
  <dcterms:modified xsi:type="dcterms:W3CDTF">2012-04-18T17:13:43Z</dcterms:modified>
</cp:coreProperties>
</file>