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93" r:id="rId3"/>
    <p:sldId id="312" r:id="rId4"/>
    <p:sldId id="321" r:id="rId5"/>
    <p:sldId id="316" r:id="rId6"/>
    <p:sldId id="317" r:id="rId7"/>
    <p:sldId id="318" r:id="rId8"/>
    <p:sldId id="319" r:id="rId9"/>
    <p:sldId id="322" r:id="rId10"/>
    <p:sldId id="323" r:id="rId11"/>
    <p:sldId id="32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88540" autoAdjust="0"/>
  </p:normalViewPr>
  <p:slideViewPr>
    <p:cSldViewPr>
      <p:cViewPr varScale="1">
        <p:scale>
          <a:sx n="64" d="100"/>
          <a:sy n="64" d="100"/>
        </p:scale>
        <p:origin x="-92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26D00-C195-4285-89CF-6834958B9E55}" type="datetimeFigureOut">
              <a:rPr lang="en-US" smtClean="0"/>
              <a:pPr/>
              <a:t>9/19/2011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AA981A-1D11-46AB-B6CE-DC9E31F2ED5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9B5ED-7736-4E9F-977F-A4B604B444CA}" type="datetime1">
              <a:rPr lang="en-US" smtClean="0"/>
              <a:pPr/>
              <a:t>9/19/2011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080C-99B6-4991-8F81-AF3295C2BF87}" type="datetime1">
              <a:rPr lang="en-US" smtClean="0"/>
              <a:pPr/>
              <a:t>9/19/2011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9EBC4-7DE0-4188-BBD1-C2ADBE60921C}" type="datetime1">
              <a:rPr lang="en-US" smtClean="0"/>
              <a:pPr/>
              <a:t>9/19/2011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B059A-B95B-4963-8EF4-12D371DC36BD}" type="datetime1">
              <a:rPr lang="en-US" smtClean="0"/>
              <a:pPr/>
              <a:t>9/19/2011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43701-65D7-42EC-A03F-37409C16C658}" type="datetime1">
              <a:rPr lang="en-US" smtClean="0"/>
              <a:pPr/>
              <a:t>9/19/2011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8F072-2B61-4592-8E74-C39E4430B121}" type="datetime1">
              <a:rPr lang="en-US" smtClean="0"/>
              <a:pPr/>
              <a:t>9/19/2011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4C6A-4841-4DD0-8FF4-E451E3CBEA83}" type="datetime1">
              <a:rPr lang="en-US" smtClean="0"/>
              <a:pPr/>
              <a:t>9/19/2011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3EFA7-1CB6-44CD-996C-A2E0B9DAB22E}" type="datetime1">
              <a:rPr lang="en-US" smtClean="0"/>
              <a:pPr/>
              <a:t>9/19/2011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19DB1-D969-4745-BECA-AC5B88EE8D0F}" type="datetime1">
              <a:rPr lang="en-US" smtClean="0"/>
              <a:pPr/>
              <a:t>9/19/2011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1D6F4-8CB9-47A0-B3AE-A0DD937733D6}" type="datetime1">
              <a:rPr lang="en-US" smtClean="0"/>
              <a:pPr/>
              <a:t>9/19/2011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033B-DC81-44FB-9B37-E25567B3DA98}" type="datetime1">
              <a:rPr lang="en-US" smtClean="0"/>
              <a:pPr/>
              <a:t>9/19/2011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18480-509A-4205-B2B2-AEB8B647FD02}" type="datetime1">
              <a:rPr lang="en-US" smtClean="0"/>
              <a:pPr/>
              <a:t>9/19/2011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sce.uhcl.edu/yang/teaching/JavaProgrammingExamplesandRelatedTopics.htm#stacks" TargetMode="External"/><Relationship Id="rId2" Type="http://schemas.openxmlformats.org/officeDocument/2006/relationships/hyperlink" Target="http://sce.uhcl.edu/yang/teaching/ArrayStackDemo/ArrayStackDemo.ht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ownload.oracle.com/javase/6/docs/api/java/util/AbstractCollection.html" TargetMode="External"/><Relationship Id="rId2" Type="http://schemas.openxmlformats.org/officeDocument/2006/relationships/hyperlink" Target="http://download.oracle.com/javase/6/docs/api/java/lang/Object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ce.uhcl.edu/yang/teaching/JavaProgrammingExamplesandRelatedTopics.htm#stacks" TargetMode="External"/><Relationship Id="rId5" Type="http://schemas.openxmlformats.org/officeDocument/2006/relationships/hyperlink" Target="http://download.oracle.com/javase/6/docs/api/java/util/Vector.html" TargetMode="External"/><Relationship Id="rId4" Type="http://schemas.openxmlformats.org/officeDocument/2006/relationships/hyperlink" Target="http://download.oracle.com/javase/6/docs/api/java/util/AbstractList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3886200"/>
            <a:ext cx="7772400" cy="1470025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Chapter</a:t>
            </a:r>
            <a:r>
              <a:rPr lang="en-US" sz="4000" dirty="0" smtClean="0"/>
              <a:t> </a:t>
            </a:r>
            <a:r>
              <a:rPr lang="en-US" sz="36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6.6, 11, 16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1828800"/>
            <a:ext cx="64008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dirty="0" smtClean="0">
                <a:solidFill>
                  <a:schemeClr val="tx1"/>
                </a:solidFill>
              </a:rPr>
              <a:t>Stacks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of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45720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Based on the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ArrayStack.java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(Figure 16.2 – 16.7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and related programs, complete the following exercises.</a:t>
            </a:r>
          </a:p>
          <a:p>
            <a:pPr marL="914400" lvl="1" indent="-457200">
              <a:buNone/>
            </a:pPr>
            <a:endParaRPr lang="en-US" sz="500" dirty="0" smtClean="0"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Run the</a:t>
            </a:r>
            <a:r>
              <a:rPr lang="en-US" sz="2000" dirty="0" smtClean="0"/>
              <a:t> </a:t>
            </a:r>
            <a:r>
              <a:rPr lang="en-US" sz="2000" u="sng" dirty="0" err="1" smtClean="0">
                <a:hlinkClick r:id="rId2"/>
              </a:rPr>
              <a:t>ArrayStackDemo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application (available at </a:t>
            </a:r>
            <a:r>
              <a:rPr lang="en-US" sz="2000" dirty="0" smtClean="0">
                <a:hlinkClick r:id="rId3"/>
              </a:rPr>
              <a:t>http://</a:t>
            </a:r>
            <a:r>
              <a:rPr lang="en-US" sz="2000" dirty="0" smtClean="0">
                <a:hlinkClick r:id="rId3"/>
              </a:rPr>
              <a:t>sce.uhcl.edu/yang/teaching/JavaProgrammingExamplesandRelatedTopics.htm#stacks</a:t>
            </a:r>
            <a:r>
              <a:rPr lang="en-US" sz="2000" dirty="0" smtClean="0"/>
              <a:t>).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buFont typeface="+mj-lt"/>
              <a:buAutoNum type="arabicPeriod"/>
            </a:pPr>
            <a:endParaRPr lang="en-US" sz="800" dirty="0" smtClean="0"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Add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 instance variable (and appropriate methods) to keep track of the size of the stack.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2" indent="-342900">
              <a:buNone/>
            </a:pPr>
            <a:endParaRPr lang="en-US" sz="1050" dirty="0" smtClean="0"/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Run the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ListStack.java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(Figure 16.19 – 16.21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application.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java.util.</a:t>
            </a:r>
            <a:r>
              <a:rPr lang="en-US" b="1" dirty="0" err="1" smtClean="0"/>
              <a:t>Stack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hlinkClick r:id="rId2" tooltip="class in java.lang"/>
              </a:rPr>
              <a:t>http://download.oracle.com/javase/6/docs/api/java/util/Stack.html </a:t>
            </a:r>
            <a:endParaRPr lang="en-US" sz="2400" dirty="0" smtClean="0">
              <a:hlinkClick r:id="rId2" tooltip="class in java.lang"/>
            </a:endParaRPr>
          </a:p>
          <a:p>
            <a:pPr>
              <a:buNone/>
            </a:pPr>
            <a:endParaRPr lang="en-US" sz="1200" dirty="0" smtClean="0">
              <a:hlinkClick r:id="rId2" tooltip="class in java.lang"/>
            </a:endParaRPr>
          </a:p>
          <a:p>
            <a:pPr lvl="1">
              <a:buNone/>
            </a:pPr>
            <a:r>
              <a:rPr lang="en-US" sz="2000" dirty="0" err="1" smtClean="0">
                <a:hlinkClick r:id="rId2" tooltip="class in java.lang"/>
              </a:rPr>
              <a:t>java.lang.Object</a:t>
            </a:r>
            <a:r>
              <a:rPr lang="en-US" sz="2000" dirty="0" smtClean="0"/>
              <a:t> </a:t>
            </a:r>
          </a:p>
          <a:p>
            <a:pPr lvl="1">
              <a:buNone/>
            </a:pPr>
            <a:r>
              <a:rPr lang="en-US" sz="2000" dirty="0" smtClean="0"/>
              <a:t>	-- </a:t>
            </a:r>
            <a:r>
              <a:rPr lang="en-US" sz="2000" dirty="0" err="1" smtClean="0">
                <a:hlinkClick r:id="rId3" tooltip="class in java.util"/>
              </a:rPr>
              <a:t>java.util.AbstractCollection</a:t>
            </a:r>
            <a:r>
              <a:rPr lang="en-US" sz="2000" dirty="0" smtClean="0"/>
              <a:t>&lt;E&gt;</a:t>
            </a:r>
          </a:p>
          <a:p>
            <a:pPr lvl="1">
              <a:buNone/>
            </a:pPr>
            <a:r>
              <a:rPr lang="en-US" sz="2000" dirty="0" smtClean="0"/>
              <a:t>		-- </a:t>
            </a:r>
            <a:r>
              <a:rPr lang="en-US" sz="2000" dirty="0" err="1" smtClean="0">
                <a:hlinkClick r:id="rId4" tooltip="class in java.util"/>
              </a:rPr>
              <a:t>java.util.AbstractList</a:t>
            </a:r>
            <a:r>
              <a:rPr lang="en-US" sz="2000" dirty="0" smtClean="0"/>
              <a:t>&lt;E&gt; </a:t>
            </a:r>
          </a:p>
          <a:p>
            <a:pPr lvl="1">
              <a:buNone/>
            </a:pPr>
            <a:r>
              <a:rPr lang="en-US" sz="2000" dirty="0" smtClean="0"/>
              <a:t>			-- </a:t>
            </a:r>
            <a:r>
              <a:rPr lang="en-US" sz="2000" dirty="0" err="1" smtClean="0">
                <a:hlinkClick r:id="rId5" tooltip="class in java.util"/>
              </a:rPr>
              <a:t>java.util.Vector</a:t>
            </a:r>
            <a:r>
              <a:rPr lang="en-US" sz="2000" dirty="0" smtClean="0"/>
              <a:t>&lt;E&gt; </a:t>
            </a:r>
          </a:p>
          <a:p>
            <a:pPr lvl="1">
              <a:buNone/>
            </a:pPr>
            <a:r>
              <a:rPr lang="en-US" sz="2000" b="1" dirty="0" smtClean="0"/>
              <a:t>				-- </a:t>
            </a:r>
            <a:r>
              <a:rPr lang="en-US" sz="2000" b="1" dirty="0" err="1" smtClean="0"/>
              <a:t>java.util.Stack</a:t>
            </a:r>
            <a:r>
              <a:rPr lang="en-US" sz="2000" b="1" dirty="0" smtClean="0"/>
              <a:t>&lt;E</a:t>
            </a:r>
            <a:r>
              <a:rPr lang="en-US" sz="2000" b="1" dirty="0" smtClean="0"/>
              <a:t>&gt;</a:t>
            </a:r>
            <a:r>
              <a:rPr lang="en-US" sz="2000" dirty="0" smtClean="0"/>
              <a:t> </a:t>
            </a:r>
            <a:endParaRPr lang="en-US" sz="2400" dirty="0" smtClean="0"/>
          </a:p>
          <a:p>
            <a:pPr lvl="1">
              <a:buNone/>
            </a:pPr>
            <a:endParaRPr lang="en-US" sz="1200" dirty="0" smtClean="0"/>
          </a:p>
          <a:p>
            <a:r>
              <a:rPr lang="en-US" sz="2400" dirty="0" smtClean="0"/>
              <a:t>Sample applications using the Stack class </a:t>
            </a:r>
            <a:r>
              <a:rPr lang="en-US" sz="2000" dirty="0" smtClean="0"/>
              <a:t>(</a:t>
            </a:r>
            <a:r>
              <a:rPr lang="en-US" sz="2000" dirty="0" smtClean="0">
                <a:hlinkClick r:id="rId6"/>
              </a:rPr>
              <a:t>http://</a:t>
            </a:r>
            <a:r>
              <a:rPr lang="en-US" sz="2000" dirty="0" smtClean="0">
                <a:hlinkClick r:id="rId6"/>
              </a:rPr>
              <a:t>sce.uhcl.edu/yang/teaching/JavaProgrammingExamplesandRelatedTopics.htm#stacks</a:t>
            </a:r>
            <a:r>
              <a:rPr lang="en-US" sz="2000" dirty="0" smtClean="0"/>
              <a:t>)</a:t>
            </a:r>
            <a:endParaRPr lang="en-US" sz="2400" dirty="0" smtClean="0"/>
          </a:p>
          <a:p>
            <a:pPr lvl="1"/>
            <a:r>
              <a:rPr lang="en-US" sz="2000" dirty="0" err="1" smtClean="0"/>
              <a:t>StackDemo</a:t>
            </a:r>
            <a:endParaRPr lang="en-US" sz="2000" dirty="0" smtClean="0"/>
          </a:p>
          <a:p>
            <a:pPr lvl="1"/>
            <a:r>
              <a:rPr lang="en-US" sz="2000" dirty="0" err="1" smtClean="0"/>
              <a:t>StackPerson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90600"/>
            <a:ext cx="8229600" cy="762000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560637"/>
            <a:ext cx="7772400" cy="1935163"/>
          </a:xfrm>
        </p:spPr>
        <p:txBody>
          <a:bodyPr>
            <a:normAutofit/>
          </a:bodyPr>
          <a:lstStyle/>
          <a:p>
            <a:r>
              <a:rPr lang="en-US" dirty="0" smtClean="0"/>
              <a:t>Intro. to Stacks</a:t>
            </a:r>
          </a:p>
          <a:p>
            <a:r>
              <a:rPr lang="en-US" dirty="0" err="1" smtClean="0"/>
              <a:t>java.util.Stack</a:t>
            </a:r>
            <a:endParaRPr lang="en-US" dirty="0" smtClean="0"/>
          </a:p>
          <a:p>
            <a:r>
              <a:rPr lang="en-US" dirty="0" smtClean="0"/>
              <a:t>Example programs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Stacks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50292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A data structure in which access is restricted to the most recently inserted item.</a:t>
            </a:r>
          </a:p>
          <a:p>
            <a:r>
              <a:rPr lang="en-US" sz="2800" dirty="0" smtClean="0"/>
              <a:t>Supported operations: </a:t>
            </a:r>
          </a:p>
          <a:p>
            <a:pPr lvl="1"/>
            <a:r>
              <a:rPr lang="en-US" sz="2400" b="1" i="1" dirty="0" smtClean="0"/>
              <a:t>push</a:t>
            </a:r>
            <a:r>
              <a:rPr lang="en-US" sz="2400" i="1" dirty="0" smtClean="0"/>
              <a:t>( n): add n to the top of the stack</a:t>
            </a:r>
          </a:p>
          <a:p>
            <a:pPr lvl="1"/>
            <a:r>
              <a:rPr lang="en-US" sz="2400" b="1" dirty="0" smtClean="0"/>
              <a:t>pop</a:t>
            </a:r>
            <a:r>
              <a:rPr lang="en-US" sz="2400" dirty="0" smtClean="0"/>
              <a:t>( ): remove the object at the top of the stack and return that object</a:t>
            </a:r>
          </a:p>
          <a:p>
            <a:pPr lvl="1"/>
            <a:r>
              <a:rPr lang="en-US" sz="2400" b="1" i="1" dirty="0" smtClean="0"/>
              <a:t>top</a:t>
            </a:r>
            <a:r>
              <a:rPr lang="en-US" sz="2400" i="1" dirty="0" smtClean="0"/>
              <a:t>( ): </a:t>
            </a:r>
            <a:r>
              <a:rPr lang="en-US" sz="2400" dirty="0" smtClean="0"/>
              <a:t>aka. </a:t>
            </a:r>
            <a:r>
              <a:rPr lang="en-US" sz="2400" b="1" i="1" dirty="0" smtClean="0"/>
              <a:t>peek</a:t>
            </a:r>
            <a:r>
              <a:rPr lang="en-US" sz="2400" i="1" dirty="0" smtClean="0"/>
              <a:t>( )</a:t>
            </a:r>
          </a:p>
          <a:p>
            <a:pPr lvl="1">
              <a:buNone/>
            </a:pPr>
            <a:r>
              <a:rPr lang="en-US" sz="2400" i="1" dirty="0" smtClean="0"/>
              <a:t>	return the object at the top of the stack</a:t>
            </a:r>
          </a:p>
          <a:p>
            <a:r>
              <a:rPr lang="en-US" dirty="0" smtClean="0"/>
              <a:t>All three operations take constant time.</a:t>
            </a:r>
          </a:p>
          <a:p>
            <a:endParaRPr lang="en-US" sz="2800" dirty="0" smtClean="0"/>
          </a:p>
          <a:p>
            <a:endParaRPr lang="en-US" sz="28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8446" y="3276601"/>
            <a:ext cx="2898354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1676399"/>
            <a:ext cx="2362200" cy="1556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Special features:</a:t>
            </a:r>
          </a:p>
          <a:p>
            <a:pPr lvl="1">
              <a:buNone/>
            </a:pPr>
            <a:r>
              <a:rPr lang="en-US" dirty="0" smtClean="0"/>
              <a:t>Last in, first out (LIFO)</a:t>
            </a:r>
          </a:p>
          <a:p>
            <a:pPr lvl="1">
              <a:buNone/>
            </a:pPr>
            <a:r>
              <a:rPr lang="en-US" dirty="0" smtClean="0"/>
              <a:t>First in, last out (FILO)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top( ) and pop( ) returns the most recently pushed item in the stack.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 of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compiler design:</a:t>
            </a:r>
          </a:p>
          <a:p>
            <a:pPr lvl="1"/>
            <a:r>
              <a:rPr lang="en-US" dirty="0" smtClean="0"/>
              <a:t>Evaluation of balanced expressions</a:t>
            </a:r>
          </a:p>
          <a:p>
            <a:pPr lvl="2">
              <a:buNone/>
            </a:pPr>
            <a:r>
              <a:rPr lang="en-US" dirty="0" smtClean="0"/>
              <a:t>e = 3 * (5 – (8 + 2) * 4)+ 8 / (4 + 2)</a:t>
            </a:r>
          </a:p>
          <a:p>
            <a:pPr lvl="2">
              <a:buNone/>
            </a:pPr>
            <a:r>
              <a:rPr lang="en-US" dirty="0" smtClean="0"/>
              <a:t>Q: How would a Stack help to evaluate this expression?</a:t>
            </a:r>
          </a:p>
          <a:p>
            <a:pPr lvl="2">
              <a:buNone/>
            </a:pPr>
            <a:r>
              <a:rPr lang="en-US" dirty="0" smtClean="0"/>
              <a:t>See 11.1 balanced symbol checker &amp; 11.2 a simple calculator</a:t>
            </a:r>
          </a:p>
          <a:p>
            <a:pPr lvl="1"/>
            <a:r>
              <a:rPr lang="en-US" dirty="0" smtClean="0"/>
              <a:t>Evaluation of function/method calls</a:t>
            </a:r>
          </a:p>
          <a:p>
            <a:pPr lvl="2">
              <a:buNone/>
            </a:pPr>
            <a:r>
              <a:rPr lang="en-US" dirty="0" smtClean="0"/>
              <a:t>e.g., main() </a:t>
            </a:r>
            <a:r>
              <a:rPr lang="en-US" dirty="0" smtClean="0">
                <a:sym typeface="Wingdings" pitchFamily="2" charset="2"/>
              </a:rPr>
              <a:t> f1( )  f2( ) and f3( ), etc.</a:t>
            </a:r>
          </a:p>
          <a:p>
            <a:pPr lvl="2">
              <a:buNone/>
            </a:pPr>
            <a:r>
              <a:rPr lang="en-US" dirty="0" smtClean="0">
                <a:sym typeface="Wingdings" pitchFamily="2" charset="2"/>
              </a:rPr>
              <a:t>A function tree (next).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4400" y="1600200"/>
            <a:ext cx="3962400" cy="4038599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smtClean="0"/>
              <a:t>Q: </a:t>
            </a:r>
            <a:r>
              <a:rPr lang="en-US" dirty="0" smtClean="0"/>
              <a:t>How would a stack be used to manage the function calls?</a:t>
            </a:r>
          </a:p>
          <a:p>
            <a:pPr>
              <a:buNone/>
            </a:pPr>
            <a:r>
              <a:rPr lang="en-US" b="1" dirty="0" smtClean="0"/>
              <a:t>Q: </a:t>
            </a:r>
            <a:r>
              <a:rPr lang="en-US" dirty="0" smtClean="0"/>
              <a:t>How would the local variables and their values be managed across functions?</a:t>
            </a:r>
          </a:p>
          <a:p>
            <a:pPr>
              <a:buNone/>
            </a:pPr>
            <a:r>
              <a:rPr lang="en-US" b="1" dirty="0" smtClean="0"/>
              <a:t>Q: </a:t>
            </a:r>
            <a:r>
              <a:rPr lang="en-US" dirty="0" smtClean="0"/>
              <a:t>recursive functions ?</a:t>
            </a: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628775"/>
            <a:ext cx="4533900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Evaluation of a recursive function call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524000"/>
            <a:ext cx="8605040" cy="1927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609600" y="3962400"/>
            <a:ext cx="7848600" cy="21335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Q: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is F(5)? F(10)?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15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Note: 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Fibonacci is known to deliver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poor performance when implemented as a recursive function.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Evaluation of a recursive function call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09600" y="1828800"/>
            <a:ext cx="8229600" cy="4267199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Revisit the evaluation of </a:t>
            </a:r>
            <a:r>
              <a:rPr lang="en-US" sz="3200" dirty="0" err="1" smtClean="0"/>
              <a:t>maxSumRec</a:t>
            </a:r>
            <a:r>
              <a:rPr lang="en-US" sz="3200" dirty="0" smtClean="0"/>
              <a:t>( ):</a:t>
            </a:r>
          </a:p>
          <a:p>
            <a:pPr marL="800100" lvl="1" indent="-342900">
              <a:spcBef>
                <a:spcPct val="20000"/>
              </a:spcBef>
            </a:pPr>
            <a:r>
              <a:rPr lang="en-US" sz="2800" b="1" dirty="0" smtClean="0"/>
              <a:t>private static int </a:t>
            </a:r>
            <a:r>
              <a:rPr lang="en-US" sz="2800" b="1" dirty="0" err="1" smtClean="0"/>
              <a:t>maxSumRec</a:t>
            </a:r>
            <a:r>
              <a:rPr lang="en-US" sz="2800" b="1" dirty="0" smtClean="0"/>
              <a:t>( int [ ] a, int left, int right )</a:t>
            </a:r>
          </a:p>
          <a:p>
            <a:pPr marL="342900" lvl="0" indent="-342900">
              <a:spcBef>
                <a:spcPct val="20000"/>
              </a:spcBef>
            </a:pPr>
            <a:endParaRPr lang="en-US" sz="3200" dirty="0" smtClean="0"/>
          </a:p>
          <a:p>
            <a:pPr marL="800100" lvl="1" indent="-342900">
              <a:spcBef>
                <a:spcPct val="20000"/>
              </a:spcBef>
            </a:pP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 [ ] a = {-10,20,30,-40,50,60};</a:t>
            </a:r>
          </a:p>
          <a:p>
            <a:pPr marL="800100" lvl="1" indent="-342900">
              <a:spcBef>
                <a:spcPct val="20000"/>
              </a:spcBef>
            </a:pPr>
            <a:endParaRPr kumimoji="0" lang="en-US" sz="3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sz="3200" noProof="0" dirty="0" smtClean="0"/>
              <a:t>The call: </a:t>
            </a:r>
            <a:r>
              <a:rPr lang="en-US" sz="3200" b="1" noProof="0" dirty="0" err="1" smtClean="0"/>
              <a:t>maxSumRec</a:t>
            </a:r>
            <a:r>
              <a:rPr lang="en-US" sz="3200" b="1" noProof="0" dirty="0" smtClean="0"/>
              <a:t>(a, 0, 5)</a:t>
            </a:r>
          </a:p>
          <a:p>
            <a:pPr marL="800100" lvl="1" indent="-342900">
              <a:spcBef>
                <a:spcPct val="20000"/>
              </a:spcBef>
              <a:buFont typeface="Wingdings"/>
              <a:buChar char="à"/>
            </a:pPr>
            <a:r>
              <a:rPr lang="en-US" sz="3200" dirty="0" smtClean="0">
                <a:sym typeface="Wingdings" pitchFamily="2" charset="2"/>
              </a:rPr>
              <a:t> </a:t>
            </a:r>
            <a:r>
              <a:rPr lang="en-US" sz="3200" dirty="0" err="1" smtClean="0">
                <a:sym typeface="Wingdings" pitchFamily="2" charset="2"/>
              </a:rPr>
              <a:t>maxSumRec</a:t>
            </a:r>
            <a:r>
              <a:rPr lang="en-US" sz="3200" dirty="0" smtClean="0">
                <a:sym typeface="Wingdings" pitchFamily="2" charset="2"/>
              </a:rPr>
              <a:t>(a,0,2), </a:t>
            </a:r>
            <a:r>
              <a:rPr lang="en-US" sz="3200" dirty="0" err="1" smtClean="0">
                <a:sym typeface="Wingdings" pitchFamily="2" charset="2"/>
              </a:rPr>
              <a:t>maxSumRec</a:t>
            </a:r>
            <a:r>
              <a:rPr lang="en-US" sz="3200" dirty="0" smtClean="0">
                <a:sym typeface="Wingdings" pitchFamily="2" charset="2"/>
              </a:rPr>
              <a:t>(a,3,5)</a:t>
            </a:r>
          </a:p>
          <a:p>
            <a:pPr marL="800100" lvl="1" indent="-342900">
              <a:spcBef>
                <a:spcPct val="20000"/>
              </a:spcBef>
              <a:buFont typeface="Wingdings"/>
              <a:buChar char="à"/>
            </a:pPr>
            <a:r>
              <a:rPr lang="en-US" sz="3200" dirty="0" smtClean="0">
                <a:sym typeface="Wingdings" pitchFamily="2" charset="2"/>
              </a:rPr>
              <a:t> …</a:t>
            </a:r>
          </a:p>
          <a:p>
            <a:pPr marL="342900" lvl="0" indent="-342900">
              <a:spcBef>
                <a:spcPct val="20000"/>
              </a:spcBef>
            </a:pPr>
            <a:endParaRPr kumimoji="0" lang="en-US" sz="3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Q: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How would a stack be used to maintain all the variables and returned values?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15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of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Stack may be implemented as an Array or a Linked List.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Stack as a dynamic array: </a:t>
            </a:r>
          </a:p>
          <a:p>
            <a:pPr lvl="1"/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ArrayStack.java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(Figure 16.2 – 16.7)</a:t>
            </a:r>
          </a:p>
          <a:p>
            <a:pPr lvl="2">
              <a:buNone/>
            </a:pPr>
            <a:endParaRPr lang="en-US" sz="2000" dirty="0" smtClean="0"/>
          </a:p>
          <a:p>
            <a:pPr lvl="2">
              <a:buNone/>
            </a:pPr>
            <a:r>
              <a:rPr lang="en-US" sz="2000" dirty="0" smtClean="0"/>
              <a:t>Private&lt;</a:t>
            </a:r>
            <a:r>
              <a:rPr lang="en-US" sz="2000" dirty="0" err="1" smtClean="0"/>
              <a:t>AnyType</a:t>
            </a:r>
            <a:r>
              <a:rPr lang="en-US" sz="2000" dirty="0" smtClean="0"/>
              <a:t>&gt; [ ] </a:t>
            </a:r>
            <a:r>
              <a:rPr lang="en-US" sz="2000" dirty="0" err="1" smtClean="0"/>
              <a:t>theArray</a:t>
            </a:r>
            <a:r>
              <a:rPr lang="en-US" sz="2000" dirty="0" smtClean="0"/>
              <a:t>;</a:t>
            </a:r>
          </a:p>
          <a:p>
            <a:pPr lvl="2">
              <a:buNone/>
            </a:pPr>
            <a:r>
              <a:rPr lang="en-US" sz="2000" dirty="0" smtClean="0"/>
              <a:t>private int         </a:t>
            </a:r>
            <a:r>
              <a:rPr lang="en-US" sz="2000" dirty="0" err="1" smtClean="0"/>
              <a:t>topOfStack</a:t>
            </a:r>
            <a:r>
              <a:rPr lang="en-US" sz="2000" dirty="0" smtClean="0"/>
              <a:t>;</a:t>
            </a:r>
          </a:p>
          <a:p>
            <a:pPr marL="342900" lvl="2" indent="-342900"/>
            <a:endParaRPr lang="en-US" sz="1050" dirty="0" smtClean="0"/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Stack as a linked list: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ListStack.java (Figure 16.19 – 16.21)</a:t>
            </a:r>
          </a:p>
          <a:p>
            <a:pPr lvl="2">
              <a:buNone/>
            </a:pPr>
            <a:endParaRPr lang="en-US" sz="1050" dirty="0" smtClean="0"/>
          </a:p>
          <a:p>
            <a:pPr lvl="2">
              <a:buNone/>
            </a:pPr>
            <a:r>
              <a:rPr lang="en-US" sz="2000" dirty="0" smtClean="0"/>
              <a:t>private </a:t>
            </a:r>
            <a:r>
              <a:rPr lang="en-US" sz="2000" dirty="0" err="1" smtClean="0"/>
              <a:t>ListNode</a:t>
            </a:r>
            <a:r>
              <a:rPr lang="en-US" sz="2000" dirty="0" smtClean="0"/>
              <a:t>&lt;</a:t>
            </a:r>
            <a:r>
              <a:rPr lang="en-US" sz="2000" dirty="0" err="1" smtClean="0"/>
              <a:t>AnyType</a:t>
            </a:r>
            <a:r>
              <a:rPr lang="en-US" sz="2000" dirty="0" smtClean="0"/>
              <a:t>&gt; </a:t>
            </a:r>
            <a:r>
              <a:rPr lang="en-US" sz="2000" dirty="0" err="1" smtClean="0"/>
              <a:t>topOfStack</a:t>
            </a:r>
            <a:r>
              <a:rPr lang="en-US" sz="2000" dirty="0" smtClean="0"/>
              <a:t>;</a:t>
            </a:r>
          </a:p>
          <a:p>
            <a:pPr lvl="2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5091</TotalTime>
  <Words>469</Words>
  <Application>Microsoft Office PowerPoint</Application>
  <PresentationFormat>On-screen Show (4:3)</PresentationFormat>
  <Paragraphs>102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Chapter 6.6, 11, 16</vt:lpstr>
      <vt:lpstr>Outline</vt:lpstr>
      <vt:lpstr>Stacks</vt:lpstr>
      <vt:lpstr>Stacks</vt:lpstr>
      <vt:lpstr>Applications of Stack</vt:lpstr>
      <vt:lpstr>Function tree</vt:lpstr>
      <vt:lpstr>Evaluation of a recursive function call</vt:lpstr>
      <vt:lpstr>Evaluation of a recursive function call</vt:lpstr>
      <vt:lpstr>Implementation of Stack</vt:lpstr>
      <vt:lpstr>Implementation of Stack</vt:lpstr>
      <vt:lpstr>java.util.Stack</vt:lpstr>
    </vt:vector>
  </TitlesOfParts>
  <Company>UHCL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Yang, T. Andrew</dc:creator>
  <cp:lastModifiedBy>Yang, T. Andrew</cp:lastModifiedBy>
  <cp:revision>483</cp:revision>
  <dcterms:created xsi:type="dcterms:W3CDTF">2011-01-18T01:12:11Z</dcterms:created>
  <dcterms:modified xsi:type="dcterms:W3CDTF">2011-09-20T06:02:50Z</dcterms:modified>
</cp:coreProperties>
</file>