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93" r:id="rId3"/>
    <p:sldId id="312" r:id="rId4"/>
    <p:sldId id="313" r:id="rId5"/>
    <p:sldId id="321" r:id="rId6"/>
    <p:sldId id="319" r:id="rId7"/>
    <p:sldId id="314" r:id="rId8"/>
    <p:sldId id="316" r:id="rId9"/>
    <p:sldId id="318" r:id="rId10"/>
    <p:sldId id="320" r:id="rId11"/>
    <p:sldId id="317" r:id="rId12"/>
    <p:sldId id="31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8540" autoAdjust="0"/>
  </p:normalViewPr>
  <p:slideViewPr>
    <p:cSldViewPr>
      <p:cViewPr varScale="1">
        <p:scale>
          <a:sx n="64" d="100"/>
          <a:sy n="64" d="100"/>
        </p:scale>
        <p:origin x="-92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26D00-C195-4285-89CF-6834958B9E55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A981A-1D11-46AB-B6CE-DC9E31F2ED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9B5ED-7736-4E9F-977F-A4B604B444CA}" type="datetime1">
              <a:rPr lang="en-US" smtClean="0"/>
              <a:pPr/>
              <a:t>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80C-99B6-4991-8F81-AF3295C2BF87}" type="datetime1">
              <a:rPr lang="en-US" smtClean="0"/>
              <a:pPr/>
              <a:t>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EBC4-7DE0-4188-BBD1-C2ADBE60921C}" type="datetime1">
              <a:rPr lang="en-US" smtClean="0"/>
              <a:pPr/>
              <a:t>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059A-B95B-4963-8EF4-12D371DC36BD}" type="datetime1">
              <a:rPr lang="en-US" smtClean="0"/>
              <a:pPr/>
              <a:t>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3701-65D7-42EC-A03F-37409C16C658}" type="datetime1">
              <a:rPr lang="en-US" smtClean="0"/>
              <a:pPr/>
              <a:t>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F072-2B61-4592-8E74-C39E4430B121}" type="datetime1">
              <a:rPr lang="en-US" smtClean="0"/>
              <a:pPr/>
              <a:t>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4C6A-4841-4DD0-8FF4-E451E3CBEA83}" type="datetime1">
              <a:rPr lang="en-US" smtClean="0"/>
              <a:pPr/>
              <a:t>2/16/2011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EFA7-1CB6-44CD-996C-A2E0B9DAB22E}" type="datetime1">
              <a:rPr lang="en-US" smtClean="0"/>
              <a:pPr/>
              <a:t>2/16/2011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9DB1-D969-4745-BECA-AC5B88EE8D0F}" type="datetime1">
              <a:rPr lang="en-US" smtClean="0"/>
              <a:pPr/>
              <a:t>2/16/2011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1D6F4-8CB9-47A0-B3AE-A0DD937733D6}" type="datetime1">
              <a:rPr lang="en-US" smtClean="0"/>
              <a:pPr/>
              <a:t>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033B-DC81-44FB-9B37-E25567B3DA98}" type="datetime1">
              <a:rPr lang="en-US" smtClean="0"/>
              <a:pPr/>
              <a:t>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18480-509A-4205-B2B2-AEB8B647FD02}" type="datetime1">
              <a:rPr lang="en-US" smtClean="0"/>
              <a:pPr/>
              <a:t>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n.wikipedia.org/wiki/Linked_lis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evelopment.info/data/Programming/java/collections/LinkedListExample.java" TargetMode="External"/><Relationship Id="rId2" Type="http://schemas.openxmlformats.org/officeDocument/2006/relationships/hyperlink" Target="http://www.roseindia.net/java/jdk6/LinkedListExample.s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ebdocs.cs.ualberta.ca/~holte/T26/binary-search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ce.uhcl.edu/yang/teaching/JavaProgrammingExamplesandRelatedTopics.htm#linkedlis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lang/Object.html" TargetMode="External"/><Relationship Id="rId2" Type="http://schemas.openxmlformats.org/officeDocument/2006/relationships/hyperlink" Target="http://download.oracle.com/javase/6/docs/api/java/util/LinkedList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wnload.oracle.com/javase/6/docs/api/java/util/AbstractSequentialList.html" TargetMode="External"/><Relationship Id="rId5" Type="http://schemas.openxmlformats.org/officeDocument/2006/relationships/hyperlink" Target="http://download.oracle.com/javase/6/docs/api/java/util/AbstractList.html" TargetMode="External"/><Relationship Id="rId4" Type="http://schemas.openxmlformats.org/officeDocument/2006/relationships/hyperlink" Target="http://download.oracle.com/javase/6/docs/api/java/util/AbstractCollection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util/Iterator.html" TargetMode="External"/><Relationship Id="rId2" Type="http://schemas.openxmlformats.org/officeDocument/2006/relationships/hyperlink" Target="http://download.oracle.com/javase/6/docs/api/java/util/ListIterator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86200"/>
            <a:ext cx="77724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Chapter</a:t>
            </a:r>
            <a:r>
              <a:rPr lang="en-US" sz="4000" smtClean="0"/>
              <a:t> </a:t>
            </a:r>
            <a:r>
              <a:rPr lang="en-US" sz="3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6.5, 17</a:t>
            </a:r>
            <a:endParaRPr lang="en-US" sz="3600" dirty="0" smtClean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828800"/>
            <a:ext cx="6400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Linked Lists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305800" cy="2286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Doubly-Linked List: </a:t>
            </a:r>
            <a:r>
              <a:rPr lang="en-US" sz="2800" dirty="0" smtClean="0"/>
              <a:t>Each node contains, besides the next-node link, a second link pointing to the </a:t>
            </a:r>
            <a:r>
              <a:rPr lang="en-US" sz="2800" i="1" dirty="0" smtClean="0"/>
              <a:t>previous</a:t>
            </a:r>
            <a:r>
              <a:rPr lang="en-US" sz="2800" dirty="0" smtClean="0"/>
              <a:t> node in the sequence. The two links may be called </a:t>
            </a:r>
            <a:r>
              <a:rPr lang="en-US" sz="2800" b="1" dirty="0" smtClean="0"/>
              <a:t>forward</a:t>
            </a:r>
            <a:r>
              <a:rPr lang="en-US" sz="2800" dirty="0" smtClean="0"/>
              <a:t>(</a:t>
            </a:r>
            <a:r>
              <a:rPr lang="en-US" sz="2800" b="1" dirty="0" smtClean="0"/>
              <a:t>s</a:t>
            </a:r>
            <a:r>
              <a:rPr lang="en-US" sz="2800" dirty="0" smtClean="0"/>
              <a:t>) and </a:t>
            </a:r>
            <a:r>
              <a:rPr lang="en-US" sz="2800" b="1" dirty="0" smtClean="0"/>
              <a:t>backwards</a:t>
            </a:r>
            <a:r>
              <a:rPr lang="en-US" sz="2800" dirty="0" smtClean="0"/>
              <a:t>, or </a:t>
            </a:r>
            <a:r>
              <a:rPr lang="en-US" sz="2800" b="1" dirty="0" smtClean="0"/>
              <a:t>next</a:t>
            </a:r>
            <a:r>
              <a:rPr lang="en-US" sz="2800" dirty="0" smtClean="0"/>
              <a:t> and </a:t>
            </a:r>
            <a:r>
              <a:rPr lang="en-US" sz="2800" b="1" dirty="0" err="1" smtClean="0"/>
              <a:t>prev</a:t>
            </a:r>
            <a:r>
              <a:rPr lang="en-US" sz="2800" dirty="0" smtClean="0"/>
              <a:t>(</a:t>
            </a:r>
            <a:r>
              <a:rPr lang="en-US" sz="2800" b="1" dirty="0" err="1" smtClean="0"/>
              <a:t>ious</a:t>
            </a:r>
            <a:r>
              <a:rPr lang="en-US" sz="2800" dirty="0" smtClean="0"/>
              <a:t>).  </a:t>
            </a:r>
            <a:r>
              <a:rPr lang="en-US" sz="1800" dirty="0" smtClean="0"/>
              <a:t>Source: </a:t>
            </a:r>
            <a:r>
              <a:rPr lang="en-US" sz="1800" dirty="0" smtClean="0">
                <a:hlinkClick r:id="rId2"/>
              </a:rPr>
              <a:t>http://en.wikipedia.org/wiki/Linked_list</a:t>
            </a:r>
            <a:r>
              <a:rPr lang="en-US" sz="1800" dirty="0" smtClean="0"/>
              <a:t> </a:t>
            </a:r>
            <a:endParaRPr 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971800"/>
            <a:ext cx="8935844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381000" y="4419600"/>
            <a:ext cx="845820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="1" dirty="0" smtClean="0"/>
              <a:t>Multiply-linked list: </a:t>
            </a:r>
            <a:r>
              <a:rPr lang="en-US" sz="2800" dirty="0" smtClean="0"/>
              <a:t>Each node contains two or more link fields, each field being used to connect the same set of data records in a different order (e.g., by name, by department, by date of birth, etc.).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Java.util.linkedlist</a:t>
            </a:r>
            <a:r>
              <a:rPr lang="en-US" i="1" dirty="0" smtClean="0"/>
              <a:t> Examples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1: </a:t>
            </a:r>
            <a:r>
              <a:rPr lang="en-US" dirty="0" smtClean="0">
                <a:hlinkClick r:id="rId2"/>
              </a:rPr>
              <a:t>http://www.roseindia.net/java/jdk6/LinkedListExample.shtml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Example 2: </a:t>
            </a:r>
            <a:r>
              <a:rPr lang="en-US" dirty="0" smtClean="0">
                <a:hlinkClick r:id="rId3"/>
              </a:rPr>
              <a:t>http://www.idevelopment.info/data/Programming/java/collections/LinkedListExample.java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LinkedList</a:t>
            </a:r>
            <a:r>
              <a:rPr lang="en-US" dirty="0" smtClean="0"/>
              <a:t>   vs   ArrayList 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14400" y="914400"/>
          <a:ext cx="7467601" cy="4038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6865"/>
                <a:gridCol w="2380298"/>
                <a:gridCol w="3500438"/>
              </a:tblGrid>
              <a:tr h="430391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LinkedList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ArrayList</a:t>
                      </a:r>
                      <a:endParaRPr lang="en-US" dirty="0"/>
                    </a:p>
                  </a:txBody>
                  <a:tcPr/>
                </a:tc>
              </a:tr>
              <a:tr h="742867">
                <a:tc>
                  <a:txBody>
                    <a:bodyPr/>
                    <a:lstStyle/>
                    <a:p>
                      <a:r>
                        <a:rPr lang="en-US" dirty="0" smtClean="0"/>
                        <a:t>get(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Inefficient</a:t>
                      </a:r>
                    </a:p>
                    <a:p>
                      <a:r>
                        <a:rPr lang="en-US" dirty="0" smtClean="0"/>
                        <a:t>Requires</a:t>
                      </a:r>
                      <a:r>
                        <a:rPr lang="en-US" baseline="0" dirty="0" smtClean="0"/>
                        <a:t> link traversal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Fast (constant time</a:t>
                      </a:r>
                      <a:r>
                        <a:rPr lang="en-US" baseline="0" dirty="0" smtClean="0"/>
                        <a:t> given the index value)</a:t>
                      </a:r>
                      <a:endParaRPr lang="en-US" dirty="0"/>
                    </a:p>
                  </a:txBody>
                  <a:tcPr/>
                </a:tc>
              </a:tr>
              <a:tr h="1061238">
                <a:tc>
                  <a:txBody>
                    <a:bodyPr/>
                    <a:lstStyle/>
                    <a:p>
                      <a:r>
                        <a:rPr lang="en-US" dirty="0" smtClean="0"/>
                        <a:t>Delete an 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Efficient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Inefficient</a:t>
                      </a:r>
                    </a:p>
                    <a:p>
                      <a:r>
                        <a:rPr lang="en-US" dirty="0" smtClean="0"/>
                        <a:t>May require moving the items upward</a:t>
                      </a:r>
                      <a:endParaRPr lang="en-US" dirty="0"/>
                    </a:p>
                  </a:txBody>
                  <a:tcPr/>
                </a:tc>
              </a:tr>
              <a:tr h="1061238">
                <a:tc>
                  <a:txBody>
                    <a:bodyPr/>
                    <a:lstStyle/>
                    <a:p>
                      <a:r>
                        <a:rPr lang="en-US" dirty="0" smtClean="0"/>
                        <a:t>Add an 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Efficient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Inefficient</a:t>
                      </a:r>
                    </a:p>
                    <a:p>
                      <a:r>
                        <a:rPr lang="en-US" dirty="0" smtClean="0"/>
                        <a:t>May require moving the items downward</a:t>
                      </a:r>
                      <a:endParaRPr lang="en-US" dirty="0"/>
                    </a:p>
                  </a:txBody>
                  <a:tcPr/>
                </a:tc>
              </a:tr>
              <a:tr h="742867">
                <a:tc>
                  <a:txBody>
                    <a:bodyPr/>
                    <a:lstStyle/>
                    <a:p>
                      <a:r>
                        <a:rPr lang="en-US" dirty="0" smtClean="0"/>
                        <a:t>Binary Search 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Log (N)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5105400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you do a binary search on a linked list (even if the list is pre-sorted)?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b="1" baseline="0" dirty="0" smtClean="0"/>
              <a:t>A: </a:t>
            </a:r>
            <a:r>
              <a:rPr lang="en-US" sz="2400" baseline="0" dirty="0" smtClean="0"/>
              <a:t>excellent</a:t>
            </a:r>
            <a:r>
              <a:rPr lang="en-US" sz="2400" dirty="0" smtClean="0"/>
              <a:t> presentation at </a:t>
            </a:r>
            <a:r>
              <a:rPr lang="en-US" sz="1400" dirty="0" smtClean="0">
                <a:hlinkClick r:id="rId2"/>
              </a:rPr>
              <a:t>http://webdocs.cs.ualberta.ca/~holte/T26/binary-search.html</a:t>
            </a:r>
            <a:r>
              <a:rPr lang="en-US" sz="1400" dirty="0" smtClean="0"/>
              <a:t>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762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0637"/>
            <a:ext cx="8229600" cy="1935163"/>
          </a:xfrm>
        </p:spPr>
        <p:txBody>
          <a:bodyPr>
            <a:normAutofit/>
          </a:bodyPr>
          <a:lstStyle/>
          <a:p>
            <a:r>
              <a:rPr lang="en-US" dirty="0" smtClean="0"/>
              <a:t>Intro. to Linked Lists</a:t>
            </a:r>
          </a:p>
          <a:p>
            <a:r>
              <a:rPr lang="en-US" dirty="0" smtClean="0"/>
              <a:t>Compared with ArrayLists</a:t>
            </a:r>
          </a:p>
          <a:p>
            <a:r>
              <a:rPr lang="en-US" dirty="0" smtClean="0"/>
              <a:t>Example programs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Linked Lists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828799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A collection of entities, typically identically typed, into records/nodes.</a:t>
            </a:r>
          </a:p>
          <a:p>
            <a:r>
              <a:rPr lang="en-US" sz="2800" dirty="0" smtClean="0"/>
              <a:t>The </a:t>
            </a:r>
            <a:r>
              <a:rPr lang="en-US" sz="2800" b="1" dirty="0" smtClean="0"/>
              <a:t>nodes</a:t>
            </a:r>
            <a:r>
              <a:rPr lang="en-US" sz="2800" dirty="0" smtClean="0"/>
              <a:t> are typically stored in </a:t>
            </a:r>
            <a:r>
              <a:rPr lang="en-US" sz="2800" u="sng" dirty="0" smtClean="0"/>
              <a:t>noncontiguous</a:t>
            </a:r>
            <a:r>
              <a:rPr lang="en-US" sz="2800" dirty="0" smtClean="0"/>
              <a:t> manner.</a:t>
            </a:r>
          </a:p>
          <a:p>
            <a:r>
              <a:rPr lang="en-US" sz="2800" dirty="0" smtClean="0"/>
              <a:t>Each node has one or more </a:t>
            </a:r>
            <a:r>
              <a:rPr lang="en-US" sz="2800" b="1" dirty="0" smtClean="0"/>
              <a:t>fields </a:t>
            </a:r>
            <a:r>
              <a:rPr lang="en-US" sz="2800" dirty="0" smtClean="0"/>
              <a:t>to store values/objects, and a field to store a </a:t>
            </a:r>
            <a:r>
              <a:rPr lang="en-US" sz="2800" b="1" dirty="0" smtClean="0"/>
              <a:t>reference/link</a:t>
            </a:r>
            <a:r>
              <a:rPr lang="en-US" sz="2800" dirty="0" smtClean="0"/>
              <a:t> to the next node in the list.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8" name="Picture 2" descr="weiss06-19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041385"/>
            <a:ext cx="7772400" cy="1911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914400" y="5105400"/>
            <a:ext cx="25908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noProof="0" dirty="0" err="1" smtClean="0"/>
              <a:t>Clas</a:t>
            </a:r>
            <a:r>
              <a:rPr lang="en-US" sz="2000" noProof="0" dirty="0" smtClean="0"/>
              <a:t> </a:t>
            </a:r>
            <a:r>
              <a:rPr lang="en-US" sz="2000" b="1" noProof="0" dirty="0" err="1" smtClean="0"/>
              <a:t>ListNode</a:t>
            </a:r>
            <a:r>
              <a:rPr lang="en-US" sz="2000" noProof="0" dirty="0" smtClean="0"/>
              <a:t> {</a:t>
            </a:r>
            <a:endParaRPr kumimoji="0" lang="en-US" sz="20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Object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baseline="0" dirty="0" smtClean="0"/>
              <a:t>	</a:t>
            </a:r>
            <a:r>
              <a:rPr lang="en-US" sz="2000" b="1" baseline="0" dirty="0" err="1" smtClean="0"/>
              <a:t>ListNode</a:t>
            </a:r>
            <a:r>
              <a:rPr lang="en-US" sz="2000" dirty="0" smtClean="0"/>
              <a:t> next;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962400" y="4953000"/>
            <a:ext cx="4648200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noProof="0" dirty="0" err="1" smtClean="0"/>
              <a:t>first.data</a:t>
            </a:r>
            <a:r>
              <a:rPr lang="en-US" sz="2000" noProof="0" dirty="0" smtClean="0"/>
              <a:t> = 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first.next</a:t>
            </a: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noProof="0" dirty="0" err="1" smtClean="0"/>
              <a:t>first.next.data</a:t>
            </a:r>
            <a:r>
              <a:rPr lang="en-US" sz="2000" noProof="0" dirty="0" smtClean="0"/>
              <a:t> = 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err="1" smtClean="0"/>
              <a:t>last.data</a:t>
            </a:r>
            <a:r>
              <a:rPr lang="en-US" sz="2000" dirty="0" smtClean="0"/>
              <a:t> = ?	</a:t>
            </a:r>
            <a:r>
              <a:rPr lang="en-US" sz="2000" dirty="0" err="1" smtClean="0"/>
              <a:t>last.next</a:t>
            </a:r>
            <a:r>
              <a:rPr lang="en-US" sz="2000" dirty="0" smtClean="0"/>
              <a:t> = ?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Linked Lists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4938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add a new node to the end of an existing linked list: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last.next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new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ListNode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 );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last =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last.next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last.data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x;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Last.next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null;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to build the list from the scratch?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b="1" dirty="0" smtClean="0"/>
              <a:t>Q: </a:t>
            </a:r>
            <a:r>
              <a:rPr lang="en-US" sz="3200" dirty="0" smtClean="0"/>
              <a:t>How to search for an element and, if found, remove it from the list?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868362"/>
          </a:xfrm>
        </p:spPr>
        <p:txBody>
          <a:bodyPr>
            <a:noAutofit/>
          </a:bodyPr>
          <a:lstStyle/>
          <a:p>
            <a:pPr marL="225425" lvl="0" indent="-225425" algn="l"/>
            <a:r>
              <a:rPr lang="en-US" sz="1800" dirty="0" smtClean="0"/>
              <a:t>See </a:t>
            </a:r>
            <a:r>
              <a:rPr lang="en-US" sz="1800" dirty="0" smtClean="0">
                <a:hlinkClick r:id="rId2"/>
              </a:rPr>
              <a:t>http://sce.uhcl.edu/yang/teaching/JavaProgrammingExamplesandRelatedTopics.htm#linkedlist</a:t>
            </a:r>
            <a:r>
              <a:rPr lang="en-US" sz="1800" dirty="0" smtClean="0"/>
              <a:t> (</a:t>
            </a:r>
            <a:r>
              <a:rPr lang="en-US" sz="1800" b="1" dirty="0" smtClean="0"/>
              <a:t>ListNode.htm</a:t>
            </a:r>
            <a:r>
              <a:rPr lang="en-US" sz="1800" dirty="0" smtClean="0"/>
              <a:t>) for an example program.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05800" cy="586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/>
              <a:t> public static </a:t>
            </a:r>
            <a:r>
              <a:rPr lang="en-US" sz="1200" dirty="0" err="1" smtClean="0"/>
              <a:t>ListNode</a:t>
            </a:r>
            <a:r>
              <a:rPr lang="en-US" sz="1200" dirty="0" smtClean="0"/>
              <a:t> </a:t>
            </a:r>
            <a:r>
              <a:rPr lang="en-US" sz="1200" dirty="0" err="1" smtClean="0"/>
              <a:t>findAndRemove</a:t>
            </a:r>
            <a:r>
              <a:rPr lang="en-US" sz="1200" dirty="0" smtClean="0"/>
              <a:t> (</a:t>
            </a:r>
            <a:r>
              <a:rPr lang="en-US" sz="1200" dirty="0" err="1" smtClean="0"/>
              <a:t>ListNode</a:t>
            </a:r>
            <a:r>
              <a:rPr lang="en-US" sz="1200" dirty="0" smtClean="0"/>
              <a:t> list, int key) {</a:t>
            </a:r>
          </a:p>
          <a:p>
            <a:pPr>
              <a:buNone/>
            </a:pPr>
            <a:r>
              <a:rPr lang="en-US" sz="1200" dirty="0" smtClean="0"/>
              <a:t>            int </a:t>
            </a:r>
            <a:r>
              <a:rPr lang="en-US" sz="1200" dirty="0" err="1" smtClean="0"/>
              <a:t>foundNodes</a:t>
            </a:r>
            <a:r>
              <a:rPr lang="en-US" sz="1200" dirty="0" smtClean="0"/>
              <a:t> = 0;</a:t>
            </a:r>
          </a:p>
          <a:p>
            <a:pPr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ListNode</a:t>
            </a:r>
            <a:r>
              <a:rPr lang="en-US" sz="1200" dirty="0" smtClean="0"/>
              <a:t> </a:t>
            </a:r>
            <a:r>
              <a:rPr lang="en-US" sz="1200" dirty="0" err="1" smtClean="0"/>
              <a:t>tempNode</a:t>
            </a:r>
            <a:r>
              <a:rPr lang="en-US" sz="1200" dirty="0" smtClean="0"/>
              <a:t> = list;</a:t>
            </a:r>
          </a:p>
          <a:p>
            <a:pPr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ListNode</a:t>
            </a:r>
            <a:r>
              <a:rPr lang="en-US" sz="1200" dirty="0" smtClean="0"/>
              <a:t> previous = list;</a:t>
            </a:r>
          </a:p>
          <a:p>
            <a:pPr>
              <a:buNone/>
            </a:pPr>
            <a:r>
              <a:rPr lang="en-US" sz="1200" dirty="0" smtClean="0"/>
              <a:t>            for (int i=0; </a:t>
            </a:r>
            <a:r>
              <a:rPr lang="en-US" sz="1200" dirty="0" err="1" smtClean="0"/>
              <a:t>tempNode</a:t>
            </a:r>
            <a:r>
              <a:rPr lang="en-US" sz="1200" dirty="0" smtClean="0"/>
              <a:t> != null; </a:t>
            </a:r>
            <a:r>
              <a:rPr lang="en-US" sz="1200" dirty="0" err="1" smtClean="0"/>
              <a:t>tempNode</a:t>
            </a:r>
            <a:r>
              <a:rPr lang="en-US" sz="1200" dirty="0" smtClean="0"/>
              <a:t> = </a:t>
            </a:r>
            <a:r>
              <a:rPr lang="en-US" sz="1200" dirty="0" err="1" smtClean="0"/>
              <a:t>tempNode.next</a:t>
            </a:r>
            <a:r>
              <a:rPr lang="en-US" sz="1200" dirty="0" smtClean="0"/>
              <a:t>, i++){</a:t>
            </a:r>
          </a:p>
          <a:p>
            <a:pPr>
              <a:buNone/>
            </a:pPr>
            <a:r>
              <a:rPr lang="en-US" sz="1200" dirty="0" smtClean="0"/>
              <a:t>                if (</a:t>
            </a:r>
            <a:r>
              <a:rPr lang="en-US" sz="1200" dirty="0" err="1" smtClean="0"/>
              <a:t>tempNode.data</a:t>
            </a:r>
            <a:r>
              <a:rPr lang="en-US" sz="1200" dirty="0" smtClean="0"/>
              <a:t> == key) { // found</a:t>
            </a:r>
          </a:p>
          <a:p>
            <a:pPr>
              <a:buNone/>
            </a:pPr>
            <a:r>
              <a:rPr lang="en-US" sz="1200" dirty="0" smtClean="0"/>
              <a:t>                    </a:t>
            </a:r>
            <a:r>
              <a:rPr lang="en-US" sz="1200" dirty="0" err="1" smtClean="0"/>
              <a:t>foundNodes</a:t>
            </a:r>
            <a:r>
              <a:rPr lang="en-US" sz="1200" dirty="0" smtClean="0"/>
              <a:t>++; // one such node is found</a:t>
            </a:r>
          </a:p>
          <a:p>
            <a:pPr>
              <a:buNone/>
            </a:pPr>
            <a:r>
              <a:rPr lang="en-US" sz="1200" dirty="0" smtClean="0"/>
              <a:t>                    if (</a:t>
            </a:r>
            <a:r>
              <a:rPr lang="en-US" sz="1200" dirty="0" err="1" smtClean="0"/>
              <a:t>tempNode</a:t>
            </a:r>
            <a:r>
              <a:rPr lang="en-US" sz="1200" dirty="0" smtClean="0"/>
              <a:t> == previous) { // first node</a:t>
            </a:r>
          </a:p>
          <a:p>
            <a:pPr>
              <a:buNone/>
            </a:pPr>
            <a:r>
              <a:rPr lang="en-US" sz="1200" dirty="0" smtClean="0"/>
              <a:t>                        list = </a:t>
            </a:r>
            <a:r>
              <a:rPr lang="en-US" sz="1200" dirty="0" err="1" smtClean="0"/>
              <a:t>tempNode.next</a:t>
            </a:r>
            <a:r>
              <a:rPr lang="en-US" sz="1200" dirty="0" smtClean="0"/>
              <a:t>; // discard the original first</a:t>
            </a:r>
          </a:p>
          <a:p>
            <a:pPr>
              <a:buNone/>
            </a:pPr>
            <a:r>
              <a:rPr lang="en-US" sz="1200" dirty="0" smtClean="0"/>
              <a:t>                    }</a:t>
            </a:r>
          </a:p>
          <a:p>
            <a:pPr>
              <a:buNone/>
            </a:pPr>
            <a:r>
              <a:rPr lang="en-US" sz="1200" dirty="0" smtClean="0"/>
              <a:t>                    else if (</a:t>
            </a:r>
            <a:r>
              <a:rPr lang="en-US" sz="1200" dirty="0" err="1" smtClean="0"/>
              <a:t>tempNode</a:t>
            </a:r>
            <a:r>
              <a:rPr lang="en-US" sz="1200" dirty="0" smtClean="0"/>
              <a:t> == </a:t>
            </a:r>
            <a:r>
              <a:rPr lang="en-US" sz="1200" dirty="0" err="1" smtClean="0"/>
              <a:t>list.last</a:t>
            </a:r>
            <a:r>
              <a:rPr lang="en-US" sz="1200" dirty="0" smtClean="0"/>
              <a:t>) { //last node</a:t>
            </a:r>
          </a:p>
          <a:p>
            <a:pPr>
              <a:buNone/>
            </a:pPr>
            <a:r>
              <a:rPr lang="en-US" sz="1200" dirty="0" smtClean="0"/>
              <a:t>                        </a:t>
            </a:r>
            <a:r>
              <a:rPr lang="en-US" sz="1200" dirty="0" err="1" smtClean="0"/>
              <a:t>list.last</a:t>
            </a:r>
            <a:r>
              <a:rPr lang="en-US" sz="1200" dirty="0" smtClean="0"/>
              <a:t> = previous; //discard the original last</a:t>
            </a:r>
          </a:p>
          <a:p>
            <a:pPr>
              <a:buNone/>
            </a:pPr>
            <a:r>
              <a:rPr lang="en-US" sz="1200" dirty="0" smtClean="0"/>
              <a:t>                        </a:t>
            </a:r>
            <a:r>
              <a:rPr lang="en-US" sz="1200" dirty="0" err="1" smtClean="0"/>
              <a:t>list.last.next</a:t>
            </a:r>
            <a:r>
              <a:rPr lang="en-US" sz="1200" dirty="0" smtClean="0"/>
              <a:t> = null;</a:t>
            </a:r>
          </a:p>
          <a:p>
            <a:pPr>
              <a:buNone/>
            </a:pPr>
            <a:r>
              <a:rPr lang="en-US" sz="1200" dirty="0" smtClean="0"/>
              <a:t>                    }</a:t>
            </a:r>
          </a:p>
          <a:p>
            <a:pPr>
              <a:buNone/>
            </a:pPr>
            <a:r>
              <a:rPr lang="en-US" sz="1200" dirty="0" smtClean="0"/>
              <a:t>                    else { // somewhere in the middle</a:t>
            </a:r>
          </a:p>
          <a:p>
            <a:pPr>
              <a:buNone/>
            </a:pPr>
            <a:r>
              <a:rPr lang="en-US" sz="1200" dirty="0" smtClean="0"/>
              <a:t>                        </a:t>
            </a:r>
            <a:r>
              <a:rPr lang="en-US" sz="1200" dirty="0" err="1" smtClean="0"/>
              <a:t>previous.next</a:t>
            </a:r>
            <a:r>
              <a:rPr lang="en-US" sz="1200" dirty="0" smtClean="0"/>
              <a:t> = </a:t>
            </a:r>
            <a:r>
              <a:rPr lang="en-US" sz="1200" dirty="0" err="1" smtClean="0"/>
              <a:t>tempNode.next</a:t>
            </a:r>
            <a:r>
              <a:rPr lang="en-US" sz="1200" dirty="0" smtClean="0"/>
              <a:t>; //bypass the current node</a:t>
            </a:r>
          </a:p>
          <a:p>
            <a:pPr>
              <a:buNone/>
            </a:pPr>
            <a:r>
              <a:rPr lang="en-US" sz="1200" dirty="0" smtClean="0"/>
              <a:t>                    }</a:t>
            </a:r>
          </a:p>
          <a:p>
            <a:pPr>
              <a:buNone/>
            </a:pPr>
            <a:r>
              <a:rPr lang="en-US" sz="1200" dirty="0" smtClean="0"/>
              <a:t>                    </a:t>
            </a:r>
            <a:r>
              <a:rPr lang="en-US" sz="1200" dirty="0" err="1" smtClean="0"/>
              <a:t>list.numberOfNodes</a:t>
            </a:r>
            <a:r>
              <a:rPr lang="en-US" sz="1200" dirty="0" smtClean="0"/>
              <a:t>--;</a:t>
            </a:r>
          </a:p>
          <a:p>
            <a:pPr>
              <a:buNone/>
            </a:pPr>
            <a:r>
              <a:rPr lang="en-US" sz="1200" dirty="0" smtClean="0"/>
              <a:t>                }</a:t>
            </a:r>
          </a:p>
          <a:p>
            <a:pPr>
              <a:buNone/>
            </a:pPr>
            <a:r>
              <a:rPr lang="en-US" sz="1200" dirty="0" smtClean="0"/>
              <a:t>                else { // not found in this node</a:t>
            </a:r>
          </a:p>
          <a:p>
            <a:pPr>
              <a:buNone/>
            </a:pPr>
            <a:r>
              <a:rPr lang="en-US" sz="1200" dirty="0" smtClean="0"/>
              <a:t>                  previous=</a:t>
            </a:r>
            <a:r>
              <a:rPr lang="en-US" sz="1200" dirty="0" err="1" smtClean="0"/>
              <a:t>tempNode</a:t>
            </a:r>
            <a:r>
              <a:rPr lang="en-US" sz="1200" dirty="0" smtClean="0"/>
              <a:t>; //previous advances only when no node was found and deleted</a:t>
            </a:r>
          </a:p>
          <a:p>
            <a:pPr>
              <a:buNone/>
            </a:pPr>
            <a:r>
              <a:rPr lang="en-US" sz="1200" dirty="0" smtClean="0"/>
              <a:t>                }</a:t>
            </a:r>
          </a:p>
          <a:p>
            <a:pPr>
              <a:buNone/>
            </a:pPr>
            <a:r>
              <a:rPr lang="en-US" sz="1200" dirty="0" smtClean="0"/>
              <a:t>            } //for</a:t>
            </a:r>
          </a:p>
          <a:p>
            <a:pPr>
              <a:buNone/>
            </a:pPr>
            <a:r>
              <a:rPr lang="en-US" sz="1200" dirty="0" smtClean="0"/>
              <a:t>            System.out.println("Found " + </a:t>
            </a:r>
            <a:r>
              <a:rPr lang="en-US" sz="1200" dirty="0" err="1" smtClean="0"/>
              <a:t>foundNodes</a:t>
            </a:r>
            <a:r>
              <a:rPr lang="en-US" sz="1200" dirty="0" smtClean="0"/>
              <a:t> + " nodes with " + key);</a:t>
            </a:r>
          </a:p>
          <a:p>
            <a:pPr>
              <a:buNone/>
            </a:pPr>
            <a:r>
              <a:rPr lang="en-US" sz="1200" dirty="0" smtClean="0"/>
              <a:t>            return list;</a:t>
            </a:r>
          </a:p>
          <a:p>
            <a:pPr>
              <a:buNone/>
            </a:pPr>
            <a:r>
              <a:rPr lang="en-US" sz="1200" dirty="0" smtClean="0"/>
              <a:t>        }</a:t>
            </a:r>
            <a:endParaRPr lang="en-US" sz="1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Sample output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LinkedList</a:t>
            </a:r>
            <a:r>
              <a:rPr lang="en-US" dirty="0" smtClean="0"/>
              <a:t>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hlinkClick r:id="rId2"/>
              </a:rPr>
              <a:t>http://download.oracle.com/javase/6/docs/api/java/util/LinkedList.html</a:t>
            </a:r>
            <a:r>
              <a:rPr lang="en-US" sz="2000" dirty="0" smtClean="0"/>
              <a:t> 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Class </a:t>
            </a:r>
            <a:r>
              <a:rPr lang="en-US" sz="2400" b="1" dirty="0" err="1" smtClean="0"/>
              <a:t>LinkedList</a:t>
            </a:r>
            <a:r>
              <a:rPr lang="en-US" sz="2400" b="1" dirty="0" smtClean="0"/>
              <a:t>&lt;E&gt;</a:t>
            </a:r>
          </a:p>
          <a:p>
            <a:pPr>
              <a:buNone/>
            </a:pPr>
            <a:r>
              <a:rPr lang="en-US" sz="2400" dirty="0" smtClean="0">
                <a:hlinkClick r:id="rId3" tooltip="class in java.lang"/>
              </a:rPr>
              <a:t>	</a:t>
            </a:r>
            <a:r>
              <a:rPr lang="en-US" sz="2400" dirty="0" err="1" smtClean="0">
                <a:hlinkClick r:id="rId3" tooltip="class in java.lang"/>
              </a:rPr>
              <a:t>java.lang.Object</a:t>
            </a:r>
            <a:r>
              <a:rPr lang="en-US" sz="2400" dirty="0" smtClean="0"/>
              <a:t> 	</a:t>
            </a:r>
          </a:p>
          <a:p>
            <a:pPr>
              <a:buNone/>
            </a:pPr>
            <a:r>
              <a:rPr lang="en-US" sz="2400" dirty="0" smtClean="0">
                <a:hlinkClick r:id="rId4" tooltip="class in java.util"/>
              </a:rPr>
              <a:t>	   </a:t>
            </a:r>
            <a:r>
              <a:rPr lang="en-US" sz="2400" dirty="0" err="1" smtClean="0">
                <a:hlinkClick r:id="rId4" tooltip="class in java.util"/>
              </a:rPr>
              <a:t>java.util.AbstractCollection</a:t>
            </a:r>
            <a:r>
              <a:rPr lang="en-US" sz="2400" dirty="0" smtClean="0"/>
              <a:t>&lt;E&gt; </a:t>
            </a:r>
          </a:p>
          <a:p>
            <a:pPr>
              <a:buNone/>
            </a:pPr>
            <a:r>
              <a:rPr lang="en-US" sz="2400" dirty="0" smtClean="0">
                <a:hlinkClick r:id="rId5" tooltip="class in java.util"/>
              </a:rPr>
              <a:t>             </a:t>
            </a:r>
            <a:r>
              <a:rPr lang="en-US" sz="2400" dirty="0" err="1" smtClean="0">
                <a:hlinkClick r:id="rId5" tooltip="class in java.util"/>
              </a:rPr>
              <a:t>java.util.AbstractList</a:t>
            </a:r>
            <a:r>
              <a:rPr lang="en-US" sz="2400" dirty="0" smtClean="0"/>
              <a:t>&lt;E&gt;</a:t>
            </a:r>
          </a:p>
          <a:p>
            <a:pPr>
              <a:buNone/>
            </a:pPr>
            <a:r>
              <a:rPr lang="en-US" sz="2400" dirty="0" smtClean="0"/>
              <a:t>   		     </a:t>
            </a:r>
            <a:r>
              <a:rPr lang="en-US" sz="2400" dirty="0" err="1" smtClean="0">
                <a:hlinkClick r:id="rId6" tooltip="class in java.util"/>
              </a:rPr>
              <a:t>java.util.AbstractSequentialList</a:t>
            </a:r>
            <a:r>
              <a:rPr lang="en-US" sz="2400" dirty="0" smtClean="0"/>
              <a:t>&lt;E&gt; </a:t>
            </a:r>
          </a:p>
          <a:p>
            <a:pPr>
              <a:buNone/>
            </a:pPr>
            <a:r>
              <a:rPr lang="en-US" sz="2400" b="1" dirty="0" smtClean="0"/>
              <a:t>			</a:t>
            </a:r>
            <a:r>
              <a:rPr lang="en-US" sz="2400" b="1" dirty="0" err="1" smtClean="0"/>
              <a:t>java.util.LinkedList</a:t>
            </a:r>
            <a:r>
              <a:rPr lang="en-US" sz="2400" b="1" dirty="0" smtClean="0"/>
              <a:t>&lt;E&gt;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Methods in </a:t>
            </a:r>
            <a:r>
              <a:rPr lang="en-US" i="1" dirty="0" err="1" smtClean="0"/>
              <a:t>LinkedList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 smtClean="0"/>
              <a:t>add( )</a:t>
            </a:r>
          </a:p>
          <a:p>
            <a:r>
              <a:rPr lang="en-US" sz="2400" b="1" dirty="0" err="1" smtClean="0"/>
              <a:t>addLast</a:t>
            </a:r>
            <a:r>
              <a:rPr lang="en-US" sz="2400" b="1" dirty="0" smtClean="0"/>
              <a:t>( )</a:t>
            </a:r>
          </a:p>
          <a:p>
            <a:r>
              <a:rPr lang="en-US" sz="2400" b="1" dirty="0" err="1" smtClean="0"/>
              <a:t>addFirst</a:t>
            </a:r>
            <a:r>
              <a:rPr lang="en-US" sz="2400" b="1" dirty="0" smtClean="0"/>
              <a:t>( )</a:t>
            </a:r>
          </a:p>
          <a:p>
            <a:r>
              <a:rPr lang="en-US" sz="2400" b="1" dirty="0" smtClean="0"/>
              <a:t>contains()</a:t>
            </a:r>
          </a:p>
          <a:p>
            <a:r>
              <a:rPr lang="en-US" sz="2400" b="1" dirty="0" smtClean="0"/>
              <a:t>get( )</a:t>
            </a:r>
          </a:p>
          <a:p>
            <a:r>
              <a:rPr lang="en-US" sz="2400" b="1" dirty="0" err="1" smtClean="0"/>
              <a:t>getFirst</a:t>
            </a:r>
            <a:r>
              <a:rPr lang="en-US" sz="2400" b="1" dirty="0" smtClean="0"/>
              <a:t>( )</a:t>
            </a:r>
          </a:p>
          <a:p>
            <a:r>
              <a:rPr lang="en-US" sz="2400" b="1" dirty="0" err="1" smtClean="0"/>
              <a:t>getLast</a:t>
            </a:r>
            <a:r>
              <a:rPr lang="en-US" sz="2400" b="1" dirty="0" smtClean="0"/>
              <a:t>( )</a:t>
            </a:r>
          </a:p>
          <a:p>
            <a:r>
              <a:rPr lang="en-US" sz="2400" b="1" dirty="0" smtClean="0"/>
              <a:t>remove( )</a:t>
            </a:r>
          </a:p>
          <a:p>
            <a:r>
              <a:rPr lang="en-US" sz="2400" b="1" dirty="0" smtClean="0"/>
              <a:t>remove(int index)</a:t>
            </a:r>
          </a:p>
          <a:p>
            <a:r>
              <a:rPr lang="en-US" sz="2400" b="1" dirty="0" smtClean="0"/>
              <a:t>set( )</a:t>
            </a:r>
          </a:p>
          <a:p>
            <a:r>
              <a:rPr lang="en-US" sz="2400" b="1" dirty="0" smtClean="0"/>
              <a:t>size( )</a:t>
            </a:r>
          </a:p>
          <a:p>
            <a:r>
              <a:rPr lang="en-US" sz="2400" b="1" dirty="0" smtClean="0"/>
              <a:t>…</a:t>
            </a:r>
          </a:p>
          <a:p>
            <a:endParaRPr lang="en-US" sz="2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ListIterator</a:t>
            </a:r>
            <a:r>
              <a:rPr lang="en-US" sz="1600" dirty="0" smtClean="0">
                <a:hlinkClick r:id="rId2"/>
              </a:rPr>
              <a:t>http://download.oracle.com/javase/6/docs/api/java/util/ListIterator.html</a:t>
            </a:r>
            <a:r>
              <a:rPr lang="en-US" sz="2000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410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public interface </a:t>
            </a:r>
            <a:r>
              <a:rPr lang="en-US" sz="2400" b="1" dirty="0" err="1" smtClean="0"/>
              <a:t>ListIterator</a:t>
            </a:r>
            <a:r>
              <a:rPr lang="en-US" sz="2400" b="1" dirty="0" smtClean="0"/>
              <a:t>&lt;E&gt;</a:t>
            </a:r>
          </a:p>
          <a:p>
            <a:pPr>
              <a:buNone/>
            </a:pPr>
            <a:r>
              <a:rPr lang="en-US" sz="2400" b="1" dirty="0" smtClean="0"/>
              <a:t>	</a:t>
            </a:r>
            <a:r>
              <a:rPr lang="en-US" sz="2400" dirty="0" smtClean="0"/>
              <a:t>extends </a:t>
            </a:r>
            <a:r>
              <a:rPr lang="en-US" sz="2400" dirty="0" smtClean="0">
                <a:hlinkClick r:id="rId3" tooltip="interface in java.util"/>
              </a:rPr>
              <a:t>Iterator</a:t>
            </a:r>
            <a:r>
              <a:rPr lang="en-US" sz="2400" dirty="0" smtClean="0"/>
              <a:t>&lt;E&gt; </a:t>
            </a:r>
          </a:p>
          <a:p>
            <a:pPr lvl="1"/>
            <a:r>
              <a:rPr lang="en-US" sz="2000" dirty="0" smtClean="0"/>
              <a:t>An iterator for lists that allows the programmer to traverse the list in either direction, modify the list during iteration, and obtain the </a:t>
            </a:r>
            <a:r>
              <a:rPr lang="en-US" sz="2000" dirty="0" err="1" smtClean="0"/>
              <a:t>iterator's</a:t>
            </a:r>
            <a:r>
              <a:rPr lang="en-US" sz="2000" dirty="0" smtClean="0"/>
              <a:t> current position in the list. </a:t>
            </a:r>
          </a:p>
          <a:p>
            <a:pPr lvl="1"/>
            <a:r>
              <a:rPr lang="en-US" sz="2000" dirty="0" smtClean="0"/>
              <a:t>A </a:t>
            </a:r>
            <a:r>
              <a:rPr lang="en-US" sz="2000" dirty="0" err="1" smtClean="0"/>
              <a:t>ListIterator</a:t>
            </a:r>
            <a:r>
              <a:rPr lang="en-US" sz="2000" dirty="0" smtClean="0"/>
              <a:t> has no current element; its </a:t>
            </a:r>
            <a:r>
              <a:rPr lang="en-US" sz="2000" i="1" dirty="0" smtClean="0"/>
              <a:t>cursor position</a:t>
            </a:r>
            <a:r>
              <a:rPr lang="en-US" sz="2000" dirty="0" smtClean="0"/>
              <a:t> always lies between the element that would be returned by a call to previous() and the element that would be returned by a call to next(). </a:t>
            </a:r>
          </a:p>
          <a:p>
            <a:pPr lvl="1"/>
            <a:r>
              <a:rPr lang="en-US" sz="2000" dirty="0" smtClean="0"/>
              <a:t>An iterator for a list of length n has </a:t>
            </a:r>
            <a:r>
              <a:rPr lang="en-US" sz="2000" b="1" dirty="0" smtClean="0"/>
              <a:t>n+1</a:t>
            </a:r>
            <a:r>
              <a:rPr lang="en-US" sz="2000" dirty="0" smtClean="0"/>
              <a:t> possible cursor positions: </a:t>
            </a:r>
          </a:p>
          <a:p>
            <a:pPr>
              <a:buNone/>
            </a:pPr>
            <a:r>
              <a:rPr lang="en-US" sz="2000" dirty="0" smtClean="0"/>
              <a:t>			   Element(0)  Element(1)  Element(2) ...  Element(n-1) </a:t>
            </a:r>
          </a:p>
          <a:p>
            <a:pPr>
              <a:buNone/>
            </a:pPr>
            <a:r>
              <a:rPr lang="en-US" sz="2000" dirty="0" smtClean="0"/>
              <a:t>cursor positions:  </a:t>
            </a:r>
            <a:r>
              <a:rPr lang="en-US" sz="2400" dirty="0" smtClean="0"/>
              <a:t>^                 ^                ^         ...        ^                   ^</a:t>
            </a:r>
          </a:p>
          <a:p>
            <a:pPr>
              <a:buNone/>
            </a:pPr>
            <a:endParaRPr lang="en-US" sz="1100" b="1" dirty="0" smtClean="0"/>
          </a:p>
          <a:p>
            <a:r>
              <a:rPr lang="en-US" sz="2400" b="1" dirty="0" smtClean="0"/>
              <a:t>Q: </a:t>
            </a:r>
            <a:r>
              <a:rPr lang="en-US" sz="2400" dirty="0" smtClean="0"/>
              <a:t>What does </a:t>
            </a:r>
            <a:r>
              <a:rPr lang="en-US" sz="2400" i="1" dirty="0" err="1" smtClean="0"/>
              <a:t>li.previous</a:t>
            </a:r>
            <a:r>
              <a:rPr lang="en-US" sz="2400" i="1" dirty="0" smtClean="0"/>
              <a:t>()</a:t>
            </a:r>
            <a:r>
              <a:rPr lang="en-US" sz="2400" dirty="0" smtClean="0"/>
              <a:t> and </a:t>
            </a:r>
            <a:r>
              <a:rPr lang="en-US" sz="2400" i="1" dirty="0" err="1" smtClean="0"/>
              <a:t>li.next</a:t>
            </a:r>
            <a:r>
              <a:rPr lang="en-US" sz="2400" i="1" dirty="0" smtClean="0"/>
              <a:t>() </a:t>
            </a:r>
            <a:r>
              <a:rPr lang="en-US" sz="2400" dirty="0" smtClean="0"/>
              <a:t>refer to immediately after </a:t>
            </a:r>
            <a:r>
              <a:rPr lang="en-US" sz="2400" dirty="0" err="1" smtClean="0"/>
              <a:t>li</a:t>
            </a:r>
            <a:r>
              <a:rPr lang="en-US" sz="2400" dirty="0" smtClean="0"/>
              <a:t> is constructed?</a:t>
            </a:r>
            <a:endParaRPr lang="en-US" sz="2400" b="1" dirty="0" smtClean="0"/>
          </a:p>
          <a:p>
            <a:pPr lvl="1">
              <a:buNone/>
            </a:pPr>
            <a:r>
              <a:rPr lang="en-US" sz="2000" dirty="0" err="1" smtClean="0"/>
              <a:t>ListIterator</a:t>
            </a:r>
            <a:r>
              <a:rPr lang="en-US" sz="2000" dirty="0" smtClean="0"/>
              <a:t> </a:t>
            </a:r>
            <a:r>
              <a:rPr lang="en-US" sz="2000" dirty="0" err="1" smtClean="0"/>
              <a:t>li</a:t>
            </a:r>
            <a:r>
              <a:rPr lang="en-US" sz="2000" dirty="0" smtClean="0"/>
              <a:t> = </a:t>
            </a:r>
            <a:r>
              <a:rPr lang="en-US" sz="2000" dirty="0" err="1" smtClean="0"/>
              <a:t>listA.</a:t>
            </a:r>
            <a:r>
              <a:rPr lang="en-US" sz="2000" b="1" dirty="0" err="1" smtClean="0"/>
              <a:t>listIterator</a:t>
            </a:r>
            <a:r>
              <a:rPr lang="en-US" sz="2000" dirty="0" smtClean="0"/>
              <a:t>();</a:t>
            </a:r>
          </a:p>
          <a:p>
            <a:pPr lvl="1">
              <a:buNone/>
            </a:pPr>
            <a:r>
              <a:rPr lang="en-US" sz="2000" dirty="0" smtClean="0"/>
              <a:t> </a:t>
            </a:r>
            <a:endParaRPr lang="en-US" sz="20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4885</TotalTime>
  <Words>650</Words>
  <Application>Microsoft Office PowerPoint</Application>
  <PresentationFormat>On-screen Show (4:3)</PresentationFormat>
  <Paragraphs>139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Chapter 6.5, 17</vt:lpstr>
      <vt:lpstr>Outline</vt:lpstr>
      <vt:lpstr>Linked Lists</vt:lpstr>
      <vt:lpstr>Linked Lists</vt:lpstr>
      <vt:lpstr>See http://sce.uhcl.edu/yang/teaching/JavaProgrammingExamplesandRelatedTopics.htm#linkedlist (ListNode.htm) for an example program.</vt:lpstr>
      <vt:lpstr>Sample output</vt:lpstr>
      <vt:lpstr>LinkedList in Java</vt:lpstr>
      <vt:lpstr>Methods in LinkedList</vt:lpstr>
      <vt:lpstr>ListIteratorhttp://download.oracle.com/javase/6/docs/api/java/util/ListIterator.html </vt:lpstr>
      <vt:lpstr>Slide 10</vt:lpstr>
      <vt:lpstr>Java.util.linkedlist Examples</vt:lpstr>
      <vt:lpstr>LinkedList   vs   ArrayList ?</vt:lpstr>
    </vt:vector>
  </TitlesOfParts>
  <Company>UHCL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Yang, T. Andrew</dc:creator>
  <cp:lastModifiedBy>Yang, T. Andrew</cp:lastModifiedBy>
  <cp:revision>398</cp:revision>
  <dcterms:created xsi:type="dcterms:W3CDTF">2011-01-18T01:12:11Z</dcterms:created>
  <dcterms:modified xsi:type="dcterms:W3CDTF">2011-02-16T19:07:25Z</dcterms:modified>
</cp:coreProperties>
</file>