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2" autoAdjust="0"/>
  </p:normalViewPr>
  <p:slideViewPr>
    <p:cSldViewPr>
      <p:cViewPr varScale="1">
        <p:scale>
          <a:sx n="60" d="100"/>
          <a:sy n="60" d="100"/>
        </p:scale>
        <p:origin x="-10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63136-E732-4F95-8619-4E7137AE4071}" type="datetimeFigureOut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3D68C-A4DA-4536-AE69-F01032E369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B15D-E0C3-4C7B-8087-211DCC7A7F50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86D1-5C08-489C-A3B6-B1592AD44085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F825-C406-439D-8201-6DABF25306CF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60A2-1B2A-4CE1-8027-DC6EF9AB5D7F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F0D8-B076-4C26-B2E1-B237EE829FB4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9E111-48D9-4901-BE8E-61FC66EC856D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B7376-C913-401E-B68E-50CED92F9E8A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9754-F95D-42EA-B0A5-112F63F5F768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949B-0A9F-47F9-AA6D-F9D16516D311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1981200"/>
            <a:ext cx="8153400" cy="3810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C77F-9AA5-41E9-8E83-CDDEEFC512F5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298A-145B-494B-BE04-2A51A9569850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8785A-9F24-4A3E-81C6-EE88C6B3FCB9}" type="datetime1">
              <a:rPr lang="en-US" smtClean="0"/>
              <a:pPr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9E9F1-D9FE-4DCE-A18B-4D4CE2B743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Intro.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to Data Structures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971801"/>
            <a:ext cx="7772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Roughly based on Chapter 6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static search </a:t>
            </a:r>
            <a:r>
              <a:rPr lang="en-US" dirty="0" smtClean="0"/>
              <a:t>problem (Sec. 5.6)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Given </a:t>
            </a:r>
            <a:r>
              <a:rPr lang="en-US" dirty="0" smtClean="0"/>
              <a:t>an integer X and an array A, return the position of X in A or an indication that it is not present. If X occurs more than once, return any occurrence. The array A is never altered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applications: looking up a person, a book, a product, …</a:t>
            </a:r>
          </a:p>
          <a:p>
            <a:r>
              <a:rPr lang="en-US" dirty="0" smtClean="0"/>
              <a:t>Different solutions (algorithms) exist.</a:t>
            </a:r>
          </a:p>
          <a:p>
            <a:pPr lvl="1"/>
            <a:r>
              <a:rPr lang="en-US" dirty="0" smtClean="0"/>
              <a:t>Sequential search</a:t>
            </a:r>
          </a:p>
          <a:p>
            <a:pPr lvl="1"/>
            <a:r>
              <a:rPr lang="en-US" dirty="0" smtClean="0"/>
              <a:t>Binary search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different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each of the algorithms:</a:t>
            </a:r>
          </a:p>
          <a:p>
            <a:pPr lvl="1"/>
            <a:r>
              <a:rPr lang="en-US" dirty="0" smtClean="0"/>
              <a:t>Any prerequisites?</a:t>
            </a:r>
          </a:p>
          <a:p>
            <a:pPr lvl="1"/>
            <a:r>
              <a:rPr lang="en-US" dirty="0" smtClean="0"/>
              <a:t>Cost of unsuccessful search</a:t>
            </a:r>
          </a:p>
          <a:p>
            <a:pPr lvl="1"/>
            <a:r>
              <a:rPr lang="en-US" dirty="0" smtClean="0"/>
              <a:t>Worst case scenario for successful search</a:t>
            </a:r>
          </a:p>
          <a:p>
            <a:pPr lvl="1"/>
            <a:r>
              <a:rPr lang="en-US" dirty="0" smtClean="0"/>
              <a:t>Best case scenario for successful search</a:t>
            </a:r>
          </a:p>
          <a:p>
            <a:pPr lvl="1"/>
            <a:r>
              <a:rPr lang="en-US" dirty="0" smtClean="0"/>
              <a:t>Average case scenario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Contexts of comparison?</a:t>
            </a:r>
          </a:p>
          <a:p>
            <a:pPr lvl="1"/>
            <a:r>
              <a:rPr lang="en-US" dirty="0" smtClean="0"/>
              <a:t>Elapsed time only (assuming the whole array is in memory)</a:t>
            </a:r>
          </a:p>
          <a:p>
            <a:pPr lvl="1"/>
            <a:r>
              <a:rPr lang="en-US" dirty="0" smtClean="0"/>
              <a:t>Memory use?</a:t>
            </a:r>
          </a:p>
          <a:p>
            <a:pPr lvl="1"/>
            <a:r>
              <a:rPr lang="en-US" dirty="0" smtClean="0"/>
              <a:t>Disk access?</a:t>
            </a:r>
          </a:p>
          <a:p>
            <a:pPr lvl="1"/>
            <a:r>
              <a:rPr lang="en-US" dirty="0" smtClean="0"/>
              <a:t>Network latency?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data structure </a:t>
            </a:r>
            <a:r>
              <a:rPr lang="en-US" dirty="0" smtClean="0"/>
              <a:t>is a </a:t>
            </a:r>
            <a:r>
              <a:rPr lang="en-US" u="sng" dirty="0" smtClean="0"/>
              <a:t>representation</a:t>
            </a:r>
            <a:r>
              <a:rPr lang="en-US" dirty="0" smtClean="0"/>
              <a:t> of data and the </a:t>
            </a:r>
            <a:r>
              <a:rPr lang="en-US" u="sng" dirty="0" smtClean="0"/>
              <a:t>operations</a:t>
            </a:r>
            <a:r>
              <a:rPr lang="en-US" dirty="0" smtClean="0"/>
              <a:t> allowed on that data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object in OOP?</a:t>
            </a:r>
          </a:p>
          <a:p>
            <a:r>
              <a:rPr lang="en-US" dirty="0" smtClean="0"/>
              <a:t>ADT (abstract </a:t>
            </a:r>
            <a:r>
              <a:rPr lang="en-US" dirty="0" smtClean="0"/>
              <a:t>data </a:t>
            </a:r>
            <a:r>
              <a:rPr lang="en-US" dirty="0" smtClean="0"/>
              <a:t>type): </a:t>
            </a:r>
            <a:r>
              <a:rPr lang="en-US" dirty="0" smtClean="0"/>
              <a:t>a data structure that is defined indirectly by the operations that may be performed on it, and the mathematical properties of those </a:t>
            </a:r>
            <a:r>
              <a:rPr lang="en-US" dirty="0" smtClean="0"/>
              <a:t>operations.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Example data structures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Stacks</a:t>
            </a:r>
            <a:endParaRPr lang="en-US" dirty="0" smtClean="0"/>
          </a:p>
          <a:p>
            <a:pPr lvl="1"/>
            <a:r>
              <a:rPr lang="en-US" dirty="0" smtClean="0"/>
              <a:t>Queues</a:t>
            </a:r>
          </a:p>
          <a:p>
            <a:pPr lvl="1"/>
            <a:r>
              <a:rPr lang="en-US" dirty="0" smtClean="0"/>
              <a:t>Linked </a:t>
            </a:r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Trees</a:t>
            </a:r>
          </a:p>
          <a:p>
            <a:pPr lvl="1"/>
            <a:r>
              <a:rPr lang="en-US" dirty="0" smtClean="0"/>
              <a:t>Graphs</a:t>
            </a:r>
          </a:p>
          <a:p>
            <a:pPr lvl="1"/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05200" y="4038600"/>
            <a:ext cx="5334000" cy="2239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do we have without data structures?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 structures provide various </a:t>
            </a:r>
            <a:r>
              <a:rPr lang="en-US" i="1" dirty="0" smtClean="0"/>
              <a:t>abstractions</a:t>
            </a:r>
            <a:r>
              <a:rPr lang="en-US" dirty="0" smtClean="0"/>
              <a:t> (structures and operations) and can therefore be used for computer applications that benefit from such abstractions.</a:t>
            </a:r>
          </a:p>
          <a:p>
            <a:r>
              <a:rPr lang="en-US" dirty="0" smtClean="0"/>
              <a:t>A data structure is used along with </a:t>
            </a:r>
            <a:r>
              <a:rPr lang="en-US" i="1" dirty="0" smtClean="0"/>
              <a:t>algorithms</a:t>
            </a:r>
            <a:r>
              <a:rPr lang="en-US" dirty="0" smtClean="0"/>
              <a:t> to achieve </a:t>
            </a:r>
            <a:r>
              <a:rPr lang="en-US" u="sng" dirty="0" smtClean="0"/>
              <a:t>efficiency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Good performance (aka. efficiency) of a computer application depends on well-designed </a:t>
            </a:r>
            <a:r>
              <a:rPr lang="en-US" u="sng" dirty="0" smtClean="0"/>
              <a:t>data structures</a:t>
            </a:r>
            <a:r>
              <a:rPr lang="en-US" dirty="0" smtClean="0"/>
              <a:t> and their related </a:t>
            </a:r>
            <a:r>
              <a:rPr lang="en-US" u="sng" dirty="0" smtClean="0"/>
              <a:t>algorithms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example: exhaustive search vs binary search on arrays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7"/>
            <a:ext cx="8229600" cy="1143000"/>
          </a:xfrm>
        </p:spPr>
        <p:txBody>
          <a:bodyPr/>
          <a:lstStyle/>
          <a:p>
            <a:r>
              <a:rPr lang="en-US" u="sng" dirty="0" smtClean="0"/>
              <a:t>When</a:t>
            </a:r>
            <a:r>
              <a:rPr lang="en-US" dirty="0" smtClean="0"/>
              <a:t> do we use a data 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44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Whenever its use is justified in a program, usually depending on the </a:t>
            </a:r>
            <a:r>
              <a:rPr lang="en-US" u="sng" dirty="0" smtClean="0"/>
              <a:t>requirements</a:t>
            </a:r>
            <a:r>
              <a:rPr lang="en-US" dirty="0" smtClean="0"/>
              <a:t> and </a:t>
            </a:r>
            <a:r>
              <a:rPr lang="en-US" u="sng" dirty="0" smtClean="0"/>
              <a:t>constraints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403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Where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do we use a data structure?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8768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data structures supported in a programming languages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built-in features of the language</a:t>
            </a:r>
          </a:p>
          <a:p>
            <a:pPr lvl="1"/>
            <a:r>
              <a:rPr lang="en-US" i="1" dirty="0" smtClean="0"/>
              <a:t>Arrays</a:t>
            </a:r>
            <a:r>
              <a:rPr lang="en-US" dirty="0" smtClean="0"/>
              <a:t> are supported by most high-level languages</a:t>
            </a:r>
          </a:p>
          <a:p>
            <a:pPr lvl="1"/>
            <a:r>
              <a:rPr lang="en-US" i="1" dirty="0" smtClean="0"/>
              <a:t>Linked lists</a:t>
            </a:r>
            <a:r>
              <a:rPr lang="en-US" dirty="0" smtClean="0"/>
              <a:t> in some</a:t>
            </a:r>
          </a:p>
          <a:p>
            <a:pPr lvl="1"/>
            <a:r>
              <a:rPr lang="en-US" i="1" dirty="0" smtClean="0"/>
              <a:t>Hash tables (or associated arrays</a:t>
            </a:r>
            <a:r>
              <a:rPr lang="en-US" dirty="0" smtClean="0"/>
              <a:t>) in some</a:t>
            </a:r>
          </a:p>
          <a:p>
            <a:pPr lvl="1"/>
            <a:r>
              <a:rPr lang="en-US" i="1" dirty="0" smtClean="0"/>
              <a:t>Records</a:t>
            </a:r>
          </a:p>
          <a:p>
            <a:pPr lvl="1"/>
            <a:r>
              <a:rPr lang="en-US" i="1" dirty="0" smtClean="0"/>
              <a:t>ADTs</a:t>
            </a:r>
          </a:p>
          <a:p>
            <a:pPr lvl="1"/>
            <a:r>
              <a:rPr lang="en-US" i="1" dirty="0" smtClean="0"/>
              <a:t>Classes</a:t>
            </a:r>
            <a:r>
              <a:rPr lang="en-US" dirty="0" smtClean="0"/>
              <a:t> in OOP</a:t>
            </a:r>
          </a:p>
          <a:p>
            <a:r>
              <a:rPr lang="en-US" dirty="0" smtClean="0"/>
              <a:t>As features defined in libraries or packages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dirty="0" smtClean="0"/>
              <a:t>How do we learn to use data structures?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Understand the fundamental features of various data structures – the structure, the operations</a:t>
            </a:r>
          </a:p>
          <a:p>
            <a:r>
              <a:rPr lang="en-US" dirty="0" smtClean="0"/>
              <a:t>Learn how to evaluate the efficiency of a data structure and related algorithms.</a:t>
            </a:r>
          </a:p>
          <a:p>
            <a:r>
              <a:rPr lang="en-US" dirty="0" smtClean="0"/>
              <a:t>Evaluate different implementations of the same data structure for their respective performance.</a:t>
            </a:r>
          </a:p>
          <a:p>
            <a:r>
              <a:rPr lang="en-US" dirty="0" smtClean="0"/>
              <a:t>Apply the learned knowledge in programming projects.</a:t>
            </a:r>
          </a:p>
          <a:p>
            <a:r>
              <a:rPr lang="en-US" dirty="0" smtClean="0"/>
              <a:t>Practice! Practice!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2133600" cy="4983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Common operations </a:t>
            </a:r>
            <a:br>
              <a:rPr lang="en-US" sz="3200" dirty="0" smtClean="0"/>
            </a:br>
            <a:r>
              <a:rPr lang="en-US" sz="3200" dirty="0" smtClean="0"/>
              <a:t>in a data structure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2" descr="weiss06-09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7948"/>
            <a:ext cx="5459413" cy="6840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 descr="Fig3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8114" y="0"/>
            <a:ext cx="5421086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3200400" cy="1782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 example </a:t>
            </a:r>
            <a:r>
              <a:rPr lang="en-US" sz="3200" i="1" dirty="0" smtClean="0"/>
              <a:t>StringArrayList</a:t>
            </a:r>
            <a:endParaRPr lang="en-US" sz="3200" i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14400" y="4343400"/>
            <a:ext cx="2362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Dynamic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array expansion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0" y="4533900"/>
            <a:ext cx="4343400" cy="990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276600" y="49530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685800" y="2057400"/>
            <a:ext cx="3124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Q: 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latin typeface="+mj-lt"/>
                <a:ea typeface="+mj-ea"/>
                <a:cs typeface="+mj-cs"/>
              </a:rPr>
              <a:t>Q: 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operations ?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5486400"/>
            <a:ext cx="3124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Q: 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anything missing ?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iterator </a:t>
            </a:r>
            <a:r>
              <a:rPr lang="en-US" dirty="0" smtClean="0"/>
              <a:t>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common technique used in accessing an aggregate object such as arrays</a:t>
            </a:r>
          </a:p>
          <a:p>
            <a:r>
              <a:rPr lang="en-US" dirty="0" smtClean="0"/>
              <a:t>e.g., printing all items in array </a:t>
            </a:r>
            <a:r>
              <a:rPr lang="en-US" i="1" dirty="0" smtClean="0"/>
              <a:t>v</a:t>
            </a:r>
          </a:p>
          <a:p>
            <a:pPr lvl="2">
              <a:buNone/>
            </a:pPr>
            <a:r>
              <a:rPr lang="en-US" sz="4000" i="1" baseline="-25000" dirty="0" smtClean="0">
                <a:latin typeface="Times New Roman" pitchFamily="18" charset="0"/>
                <a:cs typeface="Times New Roman" pitchFamily="18" charset="0"/>
              </a:rPr>
              <a:t>for (int i=0; i &lt; v.length; i++) {</a:t>
            </a:r>
          </a:p>
          <a:p>
            <a:pPr lvl="2">
              <a:buNone/>
            </a:pPr>
            <a:r>
              <a:rPr lang="en-US" sz="4000" i="1" baseline="-25000" dirty="0" smtClean="0">
                <a:latin typeface="Times New Roman" pitchFamily="18" charset="0"/>
                <a:cs typeface="Times New Roman" pitchFamily="18" charset="0"/>
              </a:rPr>
              <a:t>	System.out.println ( v[i] );</a:t>
            </a:r>
          </a:p>
          <a:p>
            <a:pPr lvl="2">
              <a:buNone/>
            </a:pPr>
            <a:r>
              <a:rPr lang="en-US" sz="4000" i="1" baseline="-25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40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r>
              <a:rPr lang="en-US" b="1" dirty="0" smtClean="0"/>
              <a:t>Exercises: </a:t>
            </a:r>
            <a:r>
              <a:rPr lang="en-US" dirty="0" smtClean="0"/>
              <a:t>Assuming </a:t>
            </a:r>
            <a:r>
              <a:rPr lang="en-US" i="1" dirty="0" smtClean="0"/>
              <a:t>v</a:t>
            </a:r>
            <a:r>
              <a:rPr lang="en-US" dirty="0" smtClean="0"/>
              <a:t> is an integer array, define the following as a method.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Add all the items in </a:t>
            </a:r>
            <a:r>
              <a:rPr lang="en-US" i="1" dirty="0" smtClean="0"/>
              <a:t>v</a:t>
            </a:r>
            <a:r>
              <a:rPr lang="en-US" dirty="0" smtClean="0"/>
              <a:t> and return the sum.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Reverse the values in v.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Expand the capacity of </a:t>
            </a:r>
            <a:r>
              <a:rPr lang="en-US" i="1" dirty="0" smtClean="0"/>
              <a:t>v </a:t>
            </a:r>
            <a:r>
              <a:rPr lang="en-US" dirty="0" smtClean="0"/>
              <a:t>by doubling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E9F1-D9FE-4DCE-A18B-4D4CE2B7435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546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Intro. to Data Structures</vt:lpstr>
      <vt:lpstr>What?</vt:lpstr>
      <vt:lpstr>Why?</vt:lpstr>
      <vt:lpstr>When do we use a data structure?</vt:lpstr>
      <vt:lpstr>How are data structures supported in a programming languages ?</vt:lpstr>
      <vt:lpstr>How do we learn to use data structures?</vt:lpstr>
      <vt:lpstr>Common operations  in a data structure</vt:lpstr>
      <vt:lpstr>An example StringArrayList</vt:lpstr>
      <vt:lpstr>The iterator pattern</vt:lpstr>
      <vt:lpstr>The static search problem (Sec. 5.6)</vt:lpstr>
      <vt:lpstr>Evaluation of different algorithms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 Structures</dc:title>
  <dc:creator>Yang, T. Andrew</dc:creator>
  <cp:lastModifiedBy>Yang, T. Andrew</cp:lastModifiedBy>
  <cp:revision>84</cp:revision>
  <dcterms:created xsi:type="dcterms:W3CDTF">2011-01-17T19:25:28Z</dcterms:created>
  <dcterms:modified xsi:type="dcterms:W3CDTF">2011-01-18T06:15:52Z</dcterms:modified>
</cp:coreProperties>
</file>