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09" r:id="rId2"/>
    <p:sldId id="310" r:id="rId3"/>
    <p:sldId id="318" r:id="rId4"/>
    <p:sldId id="311" r:id="rId5"/>
    <p:sldId id="312" r:id="rId6"/>
    <p:sldId id="313" r:id="rId7"/>
    <p:sldId id="314" r:id="rId8"/>
    <p:sldId id="319" r:id="rId9"/>
    <p:sldId id="324" r:id="rId10"/>
    <p:sldId id="325" r:id="rId11"/>
    <p:sldId id="323" r:id="rId12"/>
    <p:sldId id="320" r:id="rId13"/>
    <p:sldId id="327" r:id="rId14"/>
    <p:sldId id="321" r:id="rId15"/>
    <p:sldId id="315" r:id="rId16"/>
    <p:sldId id="326" r:id="rId17"/>
    <p:sldId id="317" r:id="rId18"/>
    <p:sldId id="308" r:id="rId19"/>
    <p:sldId id="32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8175" autoAdjust="0"/>
  </p:normalViewPr>
  <p:slideViewPr>
    <p:cSldViewPr>
      <p:cViewPr varScale="1">
        <p:scale>
          <a:sx n="79" d="100"/>
          <a:sy n="79" d="100"/>
        </p:scale>
        <p:origin x="-97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5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26D00-C195-4285-89CF-6834958B9E55}" type="datetimeFigureOut">
              <a:rPr lang="en-US" smtClean="0"/>
              <a:pPr/>
              <a:t>3/3/2011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A981A-1D11-46AB-B6CE-DC9E31F2ED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A981A-1D11-46AB-B6CE-DC9E31F2ED5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9B5ED-7736-4E9F-977F-A4B604B444CA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080C-99B6-4991-8F81-AF3295C2BF87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9EBC4-7DE0-4188-BBD1-C2ADBE60921C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3C83B10-33B8-4244-A6AA-DD71417575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059A-B95B-4963-8EF4-12D371DC36BD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3701-65D7-42EC-A03F-37409C16C658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F072-2B61-4592-8E74-C39E4430B121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4C6A-4841-4DD0-8FF4-E451E3CBEA83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3EFA7-1CB6-44CD-996C-A2E0B9DAB22E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9DB1-D969-4745-BECA-AC5B88EE8D0F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1D6F4-8CB9-47A0-B3AE-A0DD937733D6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033B-DC81-44FB-9B37-E25567B3DA98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18480-509A-4205-B2B2-AEB8B647FD02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n.wikipedia.org/wiki/Fibonacci_numbe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810000"/>
            <a:ext cx="7772400" cy="93662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Chapter</a:t>
            </a:r>
            <a:r>
              <a:rPr lang="en-US" sz="3600" dirty="0" smtClean="0"/>
              <a:t> </a:t>
            </a:r>
            <a:r>
              <a:rPr lang="en-US" sz="3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7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676400"/>
            <a:ext cx="64008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Recursion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“jumping frog” analogy:</a:t>
            </a:r>
          </a:p>
          <a:p>
            <a:pPr lvl="1"/>
            <a:r>
              <a:rPr lang="en-US" sz="2400" dirty="0" smtClean="0"/>
              <a:t>Given a sequence of stepping stones  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 the sequence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1"/>
            <a:r>
              <a:rPr lang="en-US" sz="2400" dirty="0" smtClean="0"/>
              <a:t>We know that the frog can jump from stone k to stone k+1, for all k &gt;= 1. 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 the induction hypothesis</a:t>
            </a:r>
            <a:endParaRPr lang="en-US" sz="2400" dirty="0" smtClean="0"/>
          </a:p>
          <a:p>
            <a:pPr lvl="1"/>
            <a:r>
              <a:rPr lang="en-US" sz="2400" dirty="0" smtClean="0"/>
              <a:t>We also know that the frog is already on top of stone 1. 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 the basis</a:t>
            </a:r>
            <a:endParaRPr lang="en-US" sz="2400" dirty="0" smtClean="0"/>
          </a:p>
          <a:p>
            <a:pPr lvl="1"/>
            <a:r>
              <a:rPr lang="en-US" sz="2400" dirty="0" smtClean="0"/>
              <a:t>Then we can conclude that the frog eventually will reach stone N (if it keeps jumping forward). 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 by inference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Proof by Mathematical Induction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FD39E-77BF-4DFF-B6C5-74E0FABE7960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Proof by Mathematical Induction</a:t>
            </a:r>
            <a:endParaRPr lang="en-US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82000" cy="5029200"/>
          </a:xfrm>
        </p:spPr>
        <p:txBody>
          <a:bodyPr>
            <a:noAutofit/>
          </a:bodyPr>
          <a:lstStyle/>
          <a:p>
            <a:pPr marL="571500" indent="-514350">
              <a:spcAft>
                <a:spcPts val="1200"/>
              </a:spcAft>
            </a:pPr>
            <a:r>
              <a:rPr lang="en-US" sz="2400" b="1" dirty="0" smtClean="0"/>
              <a:t>Example: </a:t>
            </a:r>
            <a:r>
              <a:rPr lang="en-US" sz="2400" dirty="0" smtClean="0"/>
              <a:t>Given the following sequence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k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, </a:t>
            </a:r>
          </a:p>
          <a:p>
            <a:pPr marL="571500" indent="-514350">
              <a:spcAft>
                <a:spcPts val="600"/>
              </a:spcAft>
              <a:buNone/>
            </a:pPr>
            <a:r>
              <a:rPr lang="en-US" sz="2400" dirty="0" smtClean="0"/>
              <a:t>	prove  A</a:t>
            </a:r>
            <a:r>
              <a:rPr lang="en-US" sz="2400" baseline="-25000" dirty="0" smtClean="0"/>
              <a:t>N   </a:t>
            </a:r>
            <a:r>
              <a:rPr lang="en-US" sz="2400" dirty="0" smtClean="0"/>
              <a:t>= </a:t>
            </a:r>
            <a:r>
              <a:rPr lang="en-US" sz="2400" dirty="0" smtClean="0">
                <a:solidFill>
                  <a:schemeClr val="accent3"/>
                </a:solidFill>
              </a:rPr>
              <a:t>                 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itchFamily="18" charset="2"/>
              </a:rPr>
              <a:t></a:t>
            </a:r>
            <a:r>
              <a:rPr lang="en-US" sz="2400" dirty="0" smtClean="0"/>
              <a:t> N &gt; 0.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b="1" dirty="0" smtClean="0"/>
              <a:t>A</a:t>
            </a:r>
            <a:r>
              <a:rPr lang="en-US" b="1" baseline="-25000" dirty="0" smtClean="0"/>
              <a:t>1 </a:t>
            </a:r>
            <a:r>
              <a:rPr lang="en-US" b="1" dirty="0" smtClean="0"/>
              <a:t>= 1</a:t>
            </a:r>
            <a:r>
              <a:rPr lang="en-US" b="1" baseline="-25000" dirty="0" smtClean="0"/>
              <a:t> </a:t>
            </a:r>
          </a:p>
          <a:p>
            <a:pPr lvl="2">
              <a:lnSpc>
                <a:spcPct val="90000"/>
              </a:lnSpc>
              <a:buNone/>
            </a:pPr>
            <a:r>
              <a:rPr lang="en-US" b="1" dirty="0" err="1" smtClean="0"/>
              <a:t>A</a:t>
            </a:r>
            <a:r>
              <a:rPr lang="en-US" b="1" baseline="-25000" dirty="0" err="1" smtClean="0"/>
              <a:t>k</a:t>
            </a:r>
            <a:r>
              <a:rPr lang="en-US" b="1" baseline="-25000" dirty="0" smtClean="0"/>
              <a:t> </a:t>
            </a:r>
            <a:r>
              <a:rPr lang="en-US" b="1" dirty="0" smtClean="0"/>
              <a:t>= A</a:t>
            </a:r>
            <a:r>
              <a:rPr lang="en-US" b="1" baseline="-25000" dirty="0" smtClean="0"/>
              <a:t>k-1 </a:t>
            </a:r>
            <a:r>
              <a:rPr lang="en-US" b="1" dirty="0" smtClean="0"/>
              <a:t>+ k,</a:t>
            </a:r>
            <a:r>
              <a:rPr lang="en-US" b="1" baseline="-25000" dirty="0" smtClean="0"/>
              <a:t>, </a:t>
            </a:r>
            <a:r>
              <a:rPr lang="en-US" b="1" dirty="0" smtClean="0">
                <a:sym typeface="Symbol" pitchFamily="18" charset="2"/>
              </a:rPr>
              <a:t></a:t>
            </a:r>
            <a:r>
              <a:rPr lang="en-US" b="1" dirty="0" smtClean="0"/>
              <a:t> k &gt; 1</a:t>
            </a:r>
          </a:p>
          <a:p>
            <a:pPr marL="571500" indent="-514350">
              <a:buNone/>
            </a:pPr>
            <a:endParaRPr lang="en-US" sz="1100" dirty="0" smtClean="0"/>
          </a:p>
          <a:p>
            <a:pPr marL="571500" indent="-514350">
              <a:buNone/>
            </a:pPr>
            <a:r>
              <a:rPr lang="en-US" sz="2400" dirty="0" smtClean="0"/>
              <a:t>	The sequence = 1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+ 2 + … + N</a:t>
            </a:r>
            <a:r>
              <a:rPr lang="en-US" sz="2400" baseline="-25000" dirty="0" smtClean="0"/>
              <a:t> </a:t>
            </a:r>
            <a:endParaRPr lang="en-US" sz="2800" dirty="0" smtClean="0"/>
          </a:p>
          <a:p>
            <a:pPr marL="571500" indent="-514350">
              <a:spcBef>
                <a:spcPts val="12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b="1" dirty="0" smtClean="0"/>
              <a:t>basis</a:t>
            </a:r>
            <a:r>
              <a:rPr lang="en-US" sz="2400" dirty="0" smtClean="0"/>
              <a:t>: When k=1, A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400" dirty="0" smtClean="0"/>
              <a:t> = 1(1+1)/2 = 1.</a:t>
            </a:r>
          </a:p>
          <a:p>
            <a:pPr marL="571500" indent="-514350">
              <a:spcBef>
                <a:spcPts val="12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b="1" dirty="0" smtClean="0"/>
              <a:t>hypothesis</a:t>
            </a:r>
            <a:r>
              <a:rPr lang="en-US" sz="2400" dirty="0" smtClean="0"/>
              <a:t>: Assume 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 =                , for all k &gt;= </a:t>
            </a:r>
            <a:r>
              <a:rPr lang="en-US" sz="2400" dirty="0" smtClean="0">
                <a:solidFill>
                  <a:schemeClr val="accent3"/>
                </a:solidFill>
              </a:rPr>
              <a:t>1</a:t>
            </a:r>
            <a:r>
              <a:rPr lang="en-US" sz="2400" dirty="0" smtClean="0"/>
              <a:t>.</a:t>
            </a:r>
          </a:p>
          <a:p>
            <a:pPr marL="571500" indent="-514350">
              <a:spcBef>
                <a:spcPts val="12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b="1" dirty="0" smtClean="0"/>
              <a:t>proof</a:t>
            </a:r>
            <a:r>
              <a:rPr lang="en-US" sz="2400" dirty="0" smtClean="0"/>
              <a:t>: Prove that  A</a:t>
            </a:r>
            <a:r>
              <a:rPr lang="en-US" sz="2400" baseline="-25000" dirty="0" smtClean="0"/>
              <a:t>k+1</a:t>
            </a:r>
            <a:r>
              <a:rPr lang="en-US" sz="2400" dirty="0" smtClean="0"/>
              <a:t> =                       using substitution.</a:t>
            </a:r>
          </a:p>
          <a:p>
            <a:pPr marL="571500" indent="-514350">
              <a:buNone/>
            </a:pPr>
            <a:endParaRPr lang="en-US" sz="2400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549463" y="1828800"/>
          <a:ext cx="1230312" cy="762000"/>
        </p:xfrm>
        <a:graphic>
          <a:graphicData uri="http://schemas.openxmlformats.org/presentationml/2006/ole">
            <p:oleObj spid="_x0000_s26626" name="Equation" r:id="rId3" imgW="634680" imgH="393480" progId="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800600" y="4648200"/>
          <a:ext cx="990599" cy="731157"/>
        </p:xfrm>
        <a:graphic>
          <a:graphicData uri="http://schemas.openxmlformats.org/presentationml/2006/ole">
            <p:oleObj spid="_x0000_s26627" name="Equation" r:id="rId4" imgW="533160" imgH="393480" progId="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648200" y="5446963"/>
          <a:ext cx="1371600" cy="625288"/>
        </p:xfrm>
        <a:graphic>
          <a:graphicData uri="http://schemas.openxmlformats.org/presentationml/2006/ole">
            <p:oleObj spid="_x0000_s26628" name="Equation" r:id="rId5" imgW="863280" imgH="393480" progId="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800" dirty="0" smtClean="0"/>
              <a:t>Theorem 7.2:</a:t>
            </a:r>
            <a:endParaRPr lang="en-US" sz="2800" dirty="0" smtClean="0"/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The sum </a:t>
            </a:r>
          </a:p>
          <a:p>
            <a:pPr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2800" dirty="0" smtClean="0"/>
              <a:t>	is </a:t>
            </a:r>
          </a:p>
          <a:p>
            <a:pPr marL="571500" lvl="1" indent="-514350">
              <a:spcBef>
                <a:spcPts val="1200"/>
              </a:spcBef>
              <a:buFont typeface="Arial" pitchFamily="34" charset="0"/>
              <a:buChar char="•"/>
            </a:pPr>
            <a:endParaRPr lang="en-US" sz="500" dirty="0" smtClean="0"/>
          </a:p>
          <a:p>
            <a:pPr marL="571500" indent="-514350">
              <a:spcBef>
                <a:spcPts val="1200"/>
              </a:spcBef>
            </a:pPr>
            <a:r>
              <a:rPr lang="en-US" sz="2800" dirty="0" smtClean="0"/>
              <a:t>Example sequences: </a:t>
            </a:r>
          </a:p>
          <a:p>
            <a:pPr marL="971550" lvl="1" indent="-514350">
              <a:spcBef>
                <a:spcPts val="1200"/>
              </a:spcBef>
            </a:pPr>
            <a:r>
              <a:rPr lang="en-US" sz="2400" i="1" dirty="0" smtClean="0"/>
              <a:t>(when N = 4) </a:t>
            </a:r>
            <a:r>
              <a:rPr lang="en-US" sz="2400" i="1" dirty="0" smtClean="0"/>
              <a:t>4</a:t>
            </a:r>
            <a:r>
              <a:rPr lang="en-US" sz="2400" i="1" baseline="30000" dirty="0" smtClean="0"/>
              <a:t>2 </a:t>
            </a:r>
            <a:r>
              <a:rPr lang="en-US" sz="2400" i="1" dirty="0" smtClean="0"/>
              <a:t>- </a:t>
            </a:r>
            <a:r>
              <a:rPr lang="en-US" sz="2400" i="1" dirty="0" smtClean="0"/>
              <a:t>3</a:t>
            </a:r>
            <a:r>
              <a:rPr lang="en-US" sz="2400" i="1" baseline="30000" dirty="0" smtClean="0"/>
              <a:t>2 </a:t>
            </a:r>
            <a:r>
              <a:rPr lang="en-US" sz="2400" i="1" dirty="0" smtClean="0"/>
              <a:t>+ 2</a:t>
            </a:r>
            <a:r>
              <a:rPr lang="en-US" sz="2400" i="1" baseline="30000" dirty="0" smtClean="0"/>
              <a:t>2 </a:t>
            </a:r>
            <a:r>
              <a:rPr lang="en-US" sz="2400" i="1" dirty="0" smtClean="0"/>
              <a:t>- 1</a:t>
            </a:r>
          </a:p>
          <a:p>
            <a:pPr marL="971550" lvl="1" indent="-514350">
              <a:spcBef>
                <a:spcPts val="1200"/>
              </a:spcBef>
            </a:pPr>
            <a:r>
              <a:rPr lang="en-US" sz="2400" i="1" dirty="0" smtClean="0"/>
              <a:t>(</a:t>
            </a:r>
            <a:r>
              <a:rPr lang="en-US" sz="2400" i="1" dirty="0" smtClean="0"/>
              <a:t>when </a:t>
            </a:r>
            <a:r>
              <a:rPr lang="en-US" sz="2400" i="1" dirty="0" smtClean="0"/>
              <a:t>N = </a:t>
            </a:r>
            <a:r>
              <a:rPr lang="en-US" sz="2400" i="1" dirty="0" smtClean="0"/>
              <a:t>3</a:t>
            </a:r>
            <a:r>
              <a:rPr lang="en-US" sz="2400" i="1" dirty="0" smtClean="0"/>
              <a:t> ) </a:t>
            </a:r>
            <a:r>
              <a:rPr lang="en-US" sz="2400" i="1" dirty="0" smtClean="0"/>
              <a:t>3</a:t>
            </a:r>
            <a:r>
              <a:rPr lang="en-US" sz="2400" i="1" baseline="30000" dirty="0" smtClean="0"/>
              <a:t>2 </a:t>
            </a:r>
            <a:r>
              <a:rPr lang="en-US" sz="2400" i="1" dirty="0" smtClean="0"/>
              <a:t>- </a:t>
            </a:r>
            <a:r>
              <a:rPr lang="en-US" sz="2400" i="1" dirty="0" smtClean="0"/>
              <a:t>2</a:t>
            </a:r>
            <a:r>
              <a:rPr lang="en-US" sz="2400" i="1" baseline="30000" dirty="0" smtClean="0"/>
              <a:t>2 </a:t>
            </a:r>
            <a:r>
              <a:rPr lang="en-US" sz="2400" i="1" dirty="0" smtClean="0"/>
              <a:t>+ 1</a:t>
            </a:r>
            <a:endParaRPr lang="en-US" sz="2400" i="1" dirty="0" smtClean="0"/>
          </a:p>
          <a:p>
            <a:pPr marL="971550" lvl="1" indent="-514350">
              <a:spcBef>
                <a:spcPts val="1200"/>
              </a:spcBef>
              <a:buNone/>
            </a:pPr>
            <a:endParaRPr lang="en-US" sz="500" dirty="0" smtClean="0"/>
          </a:p>
          <a:p>
            <a:pPr marL="971550" lvl="1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dirty="0" smtClean="0"/>
              <a:t>basis: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/>
              <a:t>The induction hypothesis: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/>
              <a:t>The proof: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70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Proof by Mathematical Induction</a:t>
            </a:r>
            <a:endParaRPr lang="en-US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219200" y="2514600"/>
          <a:ext cx="1054100" cy="653594"/>
        </p:xfrm>
        <a:graphic>
          <a:graphicData uri="http://schemas.openxmlformats.org/presentationml/2006/ole">
            <p:oleObj spid="_x0000_s2051" name="Equation" r:id="rId3" imgW="634680" imgH="393480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133600" y="1981200"/>
          <a:ext cx="5334000" cy="437256"/>
        </p:xfrm>
        <a:graphic>
          <a:graphicData uri="http://schemas.openxmlformats.org/presentationml/2006/ole">
            <p:oleObj spid="_x0000_s2054" name="Equation" r:id="rId4" imgW="3873240" imgH="31716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800" b="1" dirty="0" smtClean="0"/>
              <a:t>Exercise: </a:t>
            </a:r>
            <a:r>
              <a:rPr lang="en-US" sz="2800" dirty="0" smtClean="0"/>
              <a:t>Given the sequence 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dirty="0" smtClean="0"/>
              <a:t>	A</a:t>
            </a:r>
            <a:r>
              <a:rPr lang="en-US" sz="2800" baseline="-25000" dirty="0" smtClean="0"/>
              <a:t>1 </a:t>
            </a:r>
            <a:r>
              <a:rPr lang="en-US" sz="2800" dirty="0" smtClean="0"/>
              <a:t>= 1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 and </a:t>
            </a:r>
            <a:r>
              <a:rPr lang="en-US" sz="2800" dirty="0" err="1" smtClean="0"/>
              <a:t>A</a:t>
            </a:r>
            <a:r>
              <a:rPr lang="en-US" sz="2800" baseline="-25000" dirty="0" err="1" smtClean="0"/>
              <a:t>k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=</a:t>
            </a:r>
            <a:r>
              <a:rPr lang="en-US" sz="2800" b="1" dirty="0" smtClean="0"/>
              <a:t> </a:t>
            </a:r>
            <a:r>
              <a:rPr lang="en-US" sz="2800" dirty="0" smtClean="0"/>
              <a:t>A</a:t>
            </a:r>
            <a:r>
              <a:rPr lang="en-US" sz="2800" baseline="-25000" dirty="0" smtClean="0"/>
              <a:t>k-1</a:t>
            </a:r>
            <a:r>
              <a:rPr lang="en-US" sz="2800" dirty="0" smtClean="0"/>
              <a:t> + </a:t>
            </a:r>
            <a:r>
              <a:rPr lang="en-US" sz="2800" b="1" dirty="0" smtClean="0"/>
              <a:t>              </a:t>
            </a:r>
            <a:r>
              <a:rPr lang="en-US" sz="2800" b="1" baseline="-25000" dirty="0" smtClean="0"/>
              <a:t>, </a:t>
            </a:r>
            <a:r>
              <a:rPr lang="en-US" sz="2800" dirty="0" smtClean="0">
                <a:sym typeface="Symbol" pitchFamily="18" charset="2"/>
              </a:rPr>
              <a:t></a:t>
            </a:r>
            <a:r>
              <a:rPr lang="en-US" sz="2800" dirty="0" smtClean="0"/>
              <a:t> k &gt; 0, 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dirty="0" smtClean="0"/>
              <a:t>	prove that </a:t>
            </a:r>
            <a:r>
              <a:rPr lang="en-US" sz="2800" dirty="0" err="1" smtClean="0"/>
              <a:t>A</a:t>
            </a:r>
            <a:r>
              <a:rPr lang="en-US" sz="2800" baseline="-25000" dirty="0" err="1" smtClean="0"/>
              <a:t>k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=</a:t>
            </a:r>
            <a:r>
              <a:rPr lang="en-US" sz="2800" b="1" dirty="0" smtClean="0"/>
              <a:t> </a:t>
            </a:r>
            <a:r>
              <a:rPr lang="en-US" sz="2800" b="1" dirty="0" smtClean="0"/>
              <a:t>           </a:t>
            </a:r>
            <a:r>
              <a:rPr lang="en-US" sz="2800" dirty="0" smtClean="0"/>
              <a:t>when k is odd, and 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A</a:t>
            </a:r>
            <a:r>
              <a:rPr lang="en-US" sz="2800" baseline="-25000" dirty="0" err="1" smtClean="0"/>
              <a:t>k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=</a:t>
            </a:r>
            <a:r>
              <a:rPr lang="en-US" sz="2800" b="1" dirty="0" smtClean="0"/>
              <a:t>             </a:t>
            </a:r>
            <a:r>
              <a:rPr lang="en-US" sz="2800" dirty="0" smtClean="0"/>
              <a:t>  </a:t>
            </a:r>
            <a:r>
              <a:rPr lang="en-US" sz="2800" dirty="0" smtClean="0"/>
              <a:t>when </a:t>
            </a:r>
            <a:r>
              <a:rPr lang="en-US" sz="2800" dirty="0" smtClean="0"/>
              <a:t>k is </a:t>
            </a:r>
            <a:r>
              <a:rPr lang="en-US" sz="2800" dirty="0" smtClean="0"/>
              <a:t>even.</a:t>
            </a:r>
            <a:endParaRPr lang="en-US" sz="2800" dirty="0" smtClean="0"/>
          </a:p>
          <a:p>
            <a:pPr marL="571500" indent="-514350">
              <a:spcBef>
                <a:spcPts val="1200"/>
              </a:spcBef>
            </a:pPr>
            <a:r>
              <a:rPr lang="en-US" sz="2800" dirty="0" smtClean="0"/>
              <a:t>The sequence: </a:t>
            </a:r>
            <a:r>
              <a:rPr lang="en-US" sz="2800" i="1" dirty="0" smtClean="0"/>
              <a:t>1 – 2</a:t>
            </a:r>
            <a:r>
              <a:rPr lang="en-US" sz="2800" i="1" baseline="30000" dirty="0" smtClean="0"/>
              <a:t>2 </a:t>
            </a:r>
            <a:r>
              <a:rPr lang="en-US" sz="2800" i="1" dirty="0" smtClean="0"/>
              <a:t>+ 3</a:t>
            </a:r>
            <a:r>
              <a:rPr lang="en-US" sz="2800" i="1" baseline="30000" dirty="0" smtClean="0"/>
              <a:t>2 </a:t>
            </a:r>
            <a:r>
              <a:rPr lang="en-US" sz="2800" i="1" dirty="0" smtClean="0"/>
              <a:t>– 4</a:t>
            </a:r>
            <a:r>
              <a:rPr lang="en-US" sz="2800" i="1" baseline="30000" dirty="0" smtClean="0"/>
              <a:t>2 </a:t>
            </a:r>
            <a:r>
              <a:rPr lang="en-US" sz="2800" i="1" dirty="0" smtClean="0"/>
              <a:t>+ … + (-</a:t>
            </a:r>
            <a:r>
              <a:rPr lang="en-US" sz="2800" i="1" dirty="0" smtClean="0"/>
              <a:t>1)</a:t>
            </a:r>
            <a:r>
              <a:rPr lang="en-US" sz="2800" i="1" baseline="30000" dirty="0" smtClean="0"/>
              <a:t>N+1</a:t>
            </a:r>
            <a:r>
              <a:rPr lang="en-US" sz="2800" i="1" dirty="0" smtClean="0"/>
              <a:t>N</a:t>
            </a:r>
            <a:r>
              <a:rPr lang="en-US" sz="2800" i="1" baseline="30000" dirty="0" smtClean="0"/>
              <a:t>2</a:t>
            </a:r>
          </a:p>
          <a:p>
            <a:pPr marL="571500" indent="-514350">
              <a:spcBef>
                <a:spcPts val="1200"/>
              </a:spcBef>
            </a:pPr>
            <a:r>
              <a:rPr lang="en-US" sz="2800" dirty="0" smtClean="0"/>
              <a:t>Hint: Use Theorem 7.2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7038"/>
            <a:ext cx="8229600" cy="868362"/>
          </a:xfrm>
        </p:spPr>
        <p:txBody>
          <a:bodyPr/>
          <a:lstStyle/>
          <a:p>
            <a:r>
              <a:rPr lang="en-US" dirty="0" smtClean="0"/>
              <a:t>Proof by Mathematical Induction</a:t>
            </a:r>
            <a:endParaRPr lang="en-US" dirty="0"/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3876575" y="2409525"/>
          <a:ext cx="1179513" cy="461963"/>
        </p:xfrm>
        <a:graphic>
          <a:graphicData uri="http://schemas.openxmlformats.org/presentationml/2006/ole">
            <p:oleObj spid="_x0000_s53251" name="Equation" r:id="rId3" imgW="583920" imgH="228600" progId="">
              <p:embed/>
            </p:oleObj>
          </a:graphicData>
        </a:graphic>
      </p:graphicFrame>
      <p:graphicFrame>
        <p:nvGraphicFramePr>
          <p:cNvPr id="53252" name="Object 4"/>
          <p:cNvGraphicFramePr>
            <a:graphicFrameLocks noChangeAspect="1"/>
          </p:cNvGraphicFramePr>
          <p:nvPr/>
        </p:nvGraphicFramePr>
        <p:xfrm>
          <a:off x="3038375" y="3038375"/>
          <a:ext cx="867803" cy="538503"/>
        </p:xfrm>
        <a:graphic>
          <a:graphicData uri="http://schemas.openxmlformats.org/presentationml/2006/ole">
            <p:oleObj spid="_x0000_s53252" name="Equation" r:id="rId4" imgW="634680" imgH="393480" progId="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447800" y="3638350"/>
          <a:ext cx="1122363" cy="609600"/>
        </p:xfrm>
        <a:graphic>
          <a:graphicData uri="http://schemas.openxmlformats.org/presentationml/2006/ole">
            <p:oleObj spid="_x0000_s53253" name="Equation" r:id="rId5" imgW="44424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Exercise:</a:t>
            </a:r>
          </a:p>
          <a:p>
            <a:pPr marL="514350" lvl="2" indent="-514350">
              <a:spcAft>
                <a:spcPts val="600"/>
              </a:spcAft>
              <a:buNone/>
            </a:pPr>
            <a:r>
              <a:rPr lang="en-US" dirty="0" smtClean="0"/>
              <a:t>	</a:t>
            </a:r>
            <a:r>
              <a:rPr lang="en-US" sz="2800" dirty="0" smtClean="0"/>
              <a:t>Given the sequence A</a:t>
            </a:r>
            <a:r>
              <a:rPr lang="en-US" sz="2800" baseline="-25000" dirty="0" smtClean="0"/>
              <a:t>1 </a:t>
            </a:r>
            <a:r>
              <a:rPr lang="en-US" sz="2800" dirty="0" smtClean="0"/>
              <a:t>= r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 and </a:t>
            </a:r>
            <a:r>
              <a:rPr lang="en-US" sz="2800" dirty="0" err="1" smtClean="0"/>
              <a:t>A</a:t>
            </a:r>
            <a:r>
              <a:rPr lang="en-US" sz="2800" baseline="-25000" dirty="0" err="1" smtClean="0"/>
              <a:t>k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=</a:t>
            </a:r>
            <a:r>
              <a:rPr lang="en-US" sz="2800" b="1" dirty="0" smtClean="0"/>
              <a:t> </a:t>
            </a:r>
            <a:r>
              <a:rPr lang="en-US" sz="2800" dirty="0" err="1" smtClean="0"/>
              <a:t>r</a:t>
            </a:r>
            <a:r>
              <a:rPr lang="en-US" sz="2800" baseline="30000" dirty="0" err="1" smtClean="0"/>
              <a:t>k</a:t>
            </a:r>
            <a:r>
              <a:rPr lang="en-US" sz="2800" b="1" dirty="0" smtClean="0"/>
              <a:t> </a:t>
            </a:r>
            <a:r>
              <a:rPr lang="en-US" sz="2800" b="1" baseline="-25000" dirty="0" smtClean="0"/>
              <a:t>, </a:t>
            </a:r>
            <a:r>
              <a:rPr lang="en-US" sz="2800" dirty="0" smtClean="0">
                <a:sym typeface="Symbol" pitchFamily="18" charset="2"/>
              </a:rPr>
              <a:t></a:t>
            </a:r>
            <a:r>
              <a:rPr lang="en-US" sz="2800" dirty="0" smtClean="0"/>
              <a:t> k &gt; 0,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sz="2400" dirty="0" smtClean="0"/>
              <a:t>prove</a:t>
            </a:r>
          </a:p>
          <a:p>
            <a:pPr marL="571500" indent="-514350"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dirty="0" smtClean="0"/>
              <a:t>The sequence: r</a:t>
            </a:r>
            <a:r>
              <a:rPr lang="en-US" baseline="30000" dirty="0" smtClean="0"/>
              <a:t>1</a:t>
            </a:r>
            <a:r>
              <a:rPr lang="en-US" dirty="0" smtClean="0"/>
              <a:t> + r</a:t>
            </a:r>
            <a:r>
              <a:rPr lang="en-US" baseline="30000" dirty="0" smtClean="0"/>
              <a:t>2</a:t>
            </a:r>
            <a:r>
              <a:rPr lang="en-US" dirty="0" smtClean="0"/>
              <a:t> + … + </a:t>
            </a:r>
            <a:r>
              <a:rPr lang="en-US" dirty="0" err="1" smtClean="0"/>
              <a:t>r</a:t>
            </a:r>
            <a:r>
              <a:rPr lang="en-US" baseline="30000" dirty="0" err="1" smtClean="0"/>
              <a:t>N</a:t>
            </a:r>
            <a:endParaRPr lang="en-US" dirty="0" smtClean="0"/>
          </a:p>
          <a:p>
            <a:pPr marL="571500" indent="-51435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/>
              <a:t>The basis: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The induction hypothesis: 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The proof: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Proof by Mathematical Induction</a:t>
            </a:r>
            <a:endParaRPr lang="en-US" dirty="0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828800" y="2621429"/>
          <a:ext cx="2422236" cy="868846"/>
        </p:xfrm>
        <a:graphic>
          <a:graphicData uri="http://schemas.openxmlformats.org/presentationml/2006/ole">
            <p:oleObj spid="_x0000_s3076" name="Equation" r:id="rId3" imgW="1168200" imgH="419040" progId="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DFA4-1E3E-4377-94DD-B3ABA6C8A4A0}" type="slidenum">
              <a:rPr lang="en-US"/>
              <a:pPr/>
              <a:t>15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Solving recurrence relations </a:t>
            </a:r>
            <a:r>
              <a:rPr lang="en-US" sz="2800"/>
              <a:t>(cont.)</a:t>
            </a:r>
          </a:p>
        </p:txBody>
      </p:sp>
      <p:graphicFrame>
        <p:nvGraphicFramePr>
          <p:cNvPr id="50220" name="Group 44"/>
          <p:cNvGraphicFramePr>
            <a:graphicFrameLocks noGrp="1"/>
          </p:cNvGraphicFramePr>
          <p:nvPr>
            <p:ph idx="1"/>
          </p:nvPr>
        </p:nvGraphicFramePr>
        <p:xfrm>
          <a:off x="4343400" y="1643063"/>
          <a:ext cx="4114800" cy="4529140"/>
        </p:xfrm>
        <a:graphic>
          <a:graphicData uri="http://schemas.openxmlformats.org/drawingml/2006/table">
            <a:tbl>
              <a:tblPr/>
              <a:tblGrid>
                <a:gridCol w="609600"/>
                <a:gridCol w="3505200"/>
              </a:tblGrid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r>
                        <a:rPr kumimoji="0" lang="en-US" sz="24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k</a:t>
                      </a:r>
                      <a:endParaRPr kumimoji="0" lang="en-US" sz="24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1+r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205" name="Rectangle 29"/>
          <p:cNvSpPr>
            <a:spLocks noChangeArrowheads="1"/>
          </p:cNvSpPr>
          <p:nvPr/>
        </p:nvSpPr>
        <p:spPr bwMode="auto">
          <a:xfrm>
            <a:off x="609600" y="1828800"/>
            <a:ext cx="3657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 smtClean="0"/>
              <a:t>Example sequence:</a:t>
            </a:r>
            <a:endParaRPr lang="en-US" sz="2800" dirty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r>
              <a:rPr lang="en-US" sz="2400" dirty="0"/>
              <a:t>a</a:t>
            </a:r>
            <a:r>
              <a:rPr lang="en-US" sz="2400" baseline="-25000" dirty="0"/>
              <a:t>0 </a:t>
            </a:r>
            <a:r>
              <a:rPr lang="en-US" sz="2400" dirty="0"/>
              <a:t>= 1</a:t>
            </a:r>
            <a:r>
              <a:rPr lang="en-US" sz="2400" baseline="-25000" dirty="0"/>
              <a:t> </a:t>
            </a:r>
            <a:endParaRPr lang="en-US" sz="2400" baseline="-25000" dirty="0" smtClean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r>
              <a:rPr lang="en-US" sz="2400" dirty="0" err="1" smtClean="0"/>
              <a:t>a</a:t>
            </a:r>
            <a:r>
              <a:rPr lang="en-US" sz="2400" baseline="-25000" dirty="0" err="1" smtClean="0"/>
              <a:t>k</a:t>
            </a:r>
            <a:r>
              <a:rPr lang="en-US" sz="2400" baseline="-25000" dirty="0" smtClean="0"/>
              <a:t> </a:t>
            </a:r>
            <a:r>
              <a:rPr lang="en-US" sz="2400" dirty="0"/>
              <a:t>= a</a:t>
            </a:r>
            <a:r>
              <a:rPr lang="en-US" sz="2400" baseline="-25000" dirty="0"/>
              <a:t>k-1</a:t>
            </a:r>
            <a:r>
              <a:rPr lang="en-US" sz="2400" dirty="0"/>
              <a:t> + </a:t>
            </a:r>
            <a:r>
              <a:rPr lang="en-US" sz="2400" dirty="0" err="1"/>
              <a:t>r</a:t>
            </a:r>
            <a:r>
              <a:rPr lang="en-US" sz="2400" baseline="30000" dirty="0" err="1"/>
              <a:t>k</a:t>
            </a:r>
            <a:r>
              <a:rPr lang="en-US" sz="2400" dirty="0"/>
              <a:t>,</a:t>
            </a:r>
            <a:r>
              <a:rPr lang="en-US" sz="2400" baseline="-25000" dirty="0"/>
              <a:t>,</a:t>
            </a:r>
            <a:r>
              <a:rPr lang="en-US" sz="2400" dirty="0">
                <a:sym typeface="Symbol" pitchFamily="18" charset="2"/>
              </a:rPr>
              <a:t></a:t>
            </a:r>
            <a:r>
              <a:rPr lang="en-US" sz="2400" dirty="0"/>
              <a:t> k &gt; </a:t>
            </a:r>
            <a:r>
              <a:rPr lang="en-US" sz="2400" dirty="0" smtClean="0"/>
              <a:t>0</a:t>
            </a:r>
            <a:endParaRPr lang="en-US" sz="2400" dirty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endParaRPr lang="en-US" sz="2400" dirty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endParaRPr lang="en-US" sz="2400" dirty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en-US" sz="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DFA4-1E3E-4377-94DD-B3ABA6C8A4A0}" type="slidenum">
              <a:rPr lang="en-US"/>
              <a:pPr/>
              <a:t>16</a:t>
            </a:fld>
            <a:endParaRPr lang="en-US"/>
          </a:p>
        </p:txBody>
      </p:sp>
      <p:sp>
        <p:nvSpPr>
          <p:cNvPr id="50205" name="Rectangle 29"/>
          <p:cNvSpPr>
            <a:spLocks noChangeArrowheads="1"/>
          </p:cNvSpPr>
          <p:nvPr/>
        </p:nvSpPr>
        <p:spPr bwMode="auto">
          <a:xfrm>
            <a:off x="6096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 smtClean="0"/>
              <a:t>Given the sequence  </a:t>
            </a:r>
            <a:r>
              <a:rPr lang="en-US" sz="2400" dirty="0" smtClean="0"/>
              <a:t>a</a:t>
            </a:r>
            <a:r>
              <a:rPr lang="en-US" sz="2400" baseline="-25000" dirty="0" smtClean="0"/>
              <a:t>0 </a:t>
            </a:r>
            <a:r>
              <a:rPr lang="en-US" sz="2400" dirty="0"/>
              <a:t>= 1 </a:t>
            </a:r>
            <a:r>
              <a:rPr lang="en-US" sz="2400" dirty="0" smtClean="0"/>
              <a:t>, and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k</a:t>
            </a:r>
            <a:r>
              <a:rPr lang="en-US" sz="2400" baseline="-25000" dirty="0" smtClean="0"/>
              <a:t> </a:t>
            </a:r>
            <a:r>
              <a:rPr lang="en-US" sz="2400" dirty="0"/>
              <a:t>= a</a:t>
            </a:r>
            <a:r>
              <a:rPr lang="en-US" sz="2400" baseline="-25000" dirty="0"/>
              <a:t>k-1</a:t>
            </a:r>
            <a:r>
              <a:rPr lang="en-US" sz="2400" dirty="0"/>
              <a:t> + </a:t>
            </a:r>
            <a:r>
              <a:rPr lang="en-US" sz="2400" dirty="0" err="1"/>
              <a:t>r</a:t>
            </a:r>
            <a:r>
              <a:rPr lang="en-US" sz="2400" baseline="30000" dirty="0" err="1"/>
              <a:t>k</a:t>
            </a:r>
            <a:r>
              <a:rPr lang="en-US" sz="2400" dirty="0"/>
              <a:t>,</a:t>
            </a:r>
            <a:r>
              <a:rPr lang="en-US" sz="2400" baseline="-25000" dirty="0"/>
              <a:t>,</a:t>
            </a:r>
            <a:r>
              <a:rPr lang="en-US" sz="2400" dirty="0">
                <a:sym typeface="Symbol" pitchFamily="18" charset="2"/>
              </a:rPr>
              <a:t></a:t>
            </a:r>
            <a:r>
              <a:rPr lang="en-US" sz="2400" dirty="0"/>
              <a:t> k &gt; </a:t>
            </a:r>
            <a:r>
              <a:rPr lang="en-US" sz="2400" dirty="0" smtClean="0"/>
              <a:t>0, show that 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N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= 1 + r(1 - </a:t>
            </a:r>
            <a:r>
              <a:rPr lang="en-US" sz="2400" dirty="0" err="1" smtClean="0"/>
              <a:t>r</a:t>
            </a:r>
            <a:r>
              <a:rPr lang="en-US" sz="2400" baseline="30000" dirty="0" err="1" smtClean="0"/>
              <a:t>N</a:t>
            </a:r>
            <a:r>
              <a:rPr lang="en-US" sz="2400" dirty="0" smtClean="0"/>
              <a:t> ) / (1 – r) .</a:t>
            </a: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Font typeface="+mj-lt"/>
              <a:buAutoNum type="arabicPeriod"/>
            </a:pPr>
            <a:endParaRPr lang="en-US" sz="2400" dirty="0" smtClean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457200" y="5032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Proof by Mathematical Induction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7364-AC58-45C2-AC12-8ED9AD312150}" type="slidenum">
              <a:rPr lang="en-US"/>
              <a:pPr/>
              <a:t>17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calls  vs  Stacks</a:t>
            </a:r>
            <a:endParaRPr lang="en-US" dirty="0"/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auto">
          <a:xfrm>
            <a:off x="609600" y="1524000"/>
            <a:ext cx="6934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 smtClean="0"/>
              <a:t>Like normal function calls, recursive function calls are managed by the system using Stack.</a:t>
            </a:r>
            <a:endParaRPr lang="en-US" sz="2800" dirty="0"/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r>
              <a:rPr lang="en-US" sz="2800" dirty="0" smtClean="0"/>
              <a:t>Example: Evaluate f(4) given the following definition.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dirty="0" smtClean="0"/>
              <a:t>Function f (int i) {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dirty="0" smtClean="0"/>
              <a:t>	Print i;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dirty="0" smtClean="0"/>
              <a:t>	if (i &lt;= 1) return 1;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dirty="0" smtClean="0"/>
              <a:t>	else return 2*f(i-1)*f(i-2);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dirty="0" smtClean="0"/>
              <a:t>}</a:t>
            </a:r>
            <a:endParaRPr lang="en-US" sz="2400" dirty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en-US" sz="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Recursion is a “natural” implementation of functions involving recurrent sequences.</a:t>
            </a:r>
          </a:p>
          <a:p>
            <a:r>
              <a:rPr lang="en-US" sz="2800" dirty="0" smtClean="0"/>
              <a:t>Too much recursion can be dangerous (time, space).</a:t>
            </a:r>
          </a:p>
          <a:p>
            <a:r>
              <a:rPr lang="en-US" sz="2800" dirty="0" smtClean="0"/>
              <a:t>Solutions: </a:t>
            </a:r>
          </a:p>
          <a:p>
            <a:pPr lvl="1"/>
            <a:r>
              <a:rPr lang="en-US" sz="2400" dirty="0" smtClean="0"/>
              <a:t>Use iteration to replace recursion.</a:t>
            </a:r>
          </a:p>
          <a:p>
            <a:pPr lvl="1"/>
            <a:r>
              <a:rPr lang="en-US" sz="2400" dirty="0" smtClean="0"/>
              <a:t>Use an explicit formula.</a:t>
            </a:r>
          </a:p>
          <a:p>
            <a:endParaRPr lang="en-US" sz="28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“Danger” of Recursion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Recursively defined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4343400" cy="47545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Linked list</a:t>
            </a:r>
          </a:p>
          <a:p>
            <a:pPr lvl="1">
              <a:spcBef>
                <a:spcPts val="0"/>
              </a:spcBef>
              <a:buNone/>
            </a:pPr>
            <a:r>
              <a:rPr lang="en-US" b="1" dirty="0" err="1" smtClean="0"/>
              <a:t>ListNode</a:t>
            </a:r>
            <a:r>
              <a:rPr lang="en-US" dirty="0" smtClean="0"/>
              <a:t> list {</a:t>
            </a:r>
          </a:p>
          <a:p>
            <a:pPr lvl="1">
              <a:spcBef>
                <a:spcPts val="0"/>
              </a:spcBef>
              <a:buNone/>
            </a:pPr>
            <a:r>
              <a:rPr lang="en-US" dirty="0" smtClean="0"/>
              <a:t>	Data d;</a:t>
            </a:r>
          </a:p>
          <a:p>
            <a:pPr lvl="1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ListNode</a:t>
            </a:r>
            <a:r>
              <a:rPr lang="en-US" dirty="0" smtClean="0"/>
              <a:t> next;</a:t>
            </a:r>
          </a:p>
          <a:p>
            <a:pPr lvl="1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ListNode</a:t>
            </a:r>
            <a:r>
              <a:rPr lang="en-US" dirty="0" smtClean="0"/>
              <a:t> </a:t>
            </a:r>
            <a:r>
              <a:rPr lang="en-US" dirty="0" err="1" smtClean="0"/>
              <a:t>prev</a:t>
            </a:r>
            <a:r>
              <a:rPr lang="en-US" dirty="0" smtClean="0"/>
              <a:t>;</a:t>
            </a:r>
          </a:p>
          <a:p>
            <a:pPr lvl="1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Tree</a:t>
            </a:r>
          </a:p>
          <a:p>
            <a:pPr lvl="1">
              <a:spcBef>
                <a:spcPts val="0"/>
              </a:spcBef>
              <a:buNone/>
            </a:pPr>
            <a:r>
              <a:rPr lang="en-US" b="1" dirty="0" err="1" smtClean="0"/>
              <a:t>TreeNode</a:t>
            </a:r>
            <a:r>
              <a:rPr lang="en-US" dirty="0" smtClean="0"/>
              <a:t> </a:t>
            </a:r>
            <a:r>
              <a:rPr lang="en-US" dirty="0" err="1" smtClean="0"/>
              <a:t>binaryTree</a:t>
            </a:r>
            <a:r>
              <a:rPr lang="en-US" dirty="0" smtClean="0"/>
              <a:t> {</a:t>
            </a:r>
          </a:p>
          <a:p>
            <a:pPr lvl="1">
              <a:spcBef>
                <a:spcPts val="0"/>
              </a:spcBef>
              <a:buNone/>
            </a:pPr>
            <a:r>
              <a:rPr lang="en-US" dirty="0" smtClean="0"/>
              <a:t>	Data d;</a:t>
            </a:r>
          </a:p>
          <a:p>
            <a:pPr lvl="1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TreeNode</a:t>
            </a:r>
            <a:r>
              <a:rPr lang="en-US" dirty="0" smtClean="0"/>
              <a:t> </a:t>
            </a:r>
            <a:r>
              <a:rPr lang="en-US" dirty="0" err="1" smtClean="0"/>
              <a:t>leftChild</a:t>
            </a:r>
            <a:r>
              <a:rPr lang="en-US" dirty="0" smtClean="0"/>
              <a:t>;</a:t>
            </a:r>
          </a:p>
          <a:p>
            <a:pPr lvl="1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TreeNode</a:t>
            </a:r>
            <a:r>
              <a:rPr lang="en-US" dirty="0" smtClean="0"/>
              <a:t> </a:t>
            </a:r>
            <a:r>
              <a:rPr lang="en-US" dirty="0" err="1" smtClean="0"/>
              <a:t>rightChild</a:t>
            </a:r>
            <a:r>
              <a:rPr lang="en-US" dirty="0" smtClean="0"/>
              <a:t>;</a:t>
            </a:r>
          </a:p>
          <a:p>
            <a:pPr lvl="1">
              <a:spcBef>
                <a:spcPts val="0"/>
              </a:spcBef>
              <a:buNone/>
            </a:pPr>
            <a:r>
              <a:rPr lang="en-US" dirty="0" smtClean="0"/>
              <a:t>}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800600" y="1447800"/>
            <a:ext cx="4038600" cy="46021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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Each node itself is the first node of a Linked list.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/>
          </a:p>
          <a:p>
            <a:pPr marL="342900" lvl="0" indent="-342900">
              <a:spcBef>
                <a:spcPts val="1200"/>
              </a:spcBef>
              <a:buFont typeface="Wingdings"/>
              <a:buChar char="ß"/>
            </a:pPr>
            <a:r>
              <a:rPr lang="en-US" sz="3200" dirty="0" smtClean="0"/>
              <a:t>Each tree node itself is the </a:t>
            </a:r>
            <a:r>
              <a:rPr lang="en-US" sz="3200" b="1" dirty="0" smtClean="0"/>
              <a:t>root</a:t>
            </a:r>
            <a:r>
              <a:rPr lang="en-US" sz="3200" dirty="0" smtClean="0"/>
              <a:t> of a </a:t>
            </a:r>
            <a:r>
              <a:rPr lang="en-US" sz="3200" dirty="0" err="1" smtClean="0"/>
              <a:t>subtree</a:t>
            </a:r>
            <a:r>
              <a:rPr lang="en-US" sz="3200" dirty="0" smtClean="0"/>
              <a:t>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Related terms: root, parent, child, branch, leaves.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More in later chapters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28E2-EB49-4332-B013-4299887F7FDF}" type="slidenum">
              <a:rPr lang="en-US"/>
              <a:pPr/>
              <a:t>2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Recurrent Sequence</a:t>
            </a:r>
            <a:endParaRPr lang="en-US" sz="4000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924800" cy="4953000"/>
          </a:xfrm>
        </p:spPr>
        <p:txBody>
          <a:bodyPr/>
          <a:lstStyle/>
          <a:p>
            <a:r>
              <a:rPr lang="en-US" sz="2800" dirty="0"/>
              <a:t>A </a:t>
            </a:r>
            <a:r>
              <a:rPr lang="en-US" sz="2800" b="1" i="1" dirty="0"/>
              <a:t>recursively defined </a:t>
            </a:r>
            <a:r>
              <a:rPr lang="en-US" sz="2800" b="1" dirty="0"/>
              <a:t>sequence</a:t>
            </a:r>
            <a:endParaRPr lang="en-US" sz="2800" b="1" i="1" dirty="0"/>
          </a:p>
          <a:p>
            <a:pPr lvl="1"/>
            <a:r>
              <a:rPr lang="en-US" sz="2000" dirty="0"/>
              <a:t>First, certain initial values are </a:t>
            </a:r>
            <a:r>
              <a:rPr lang="en-US" sz="2000" dirty="0" smtClean="0"/>
              <a:t>specified </a:t>
            </a:r>
            <a:r>
              <a:rPr lang="en-US" sz="2000" dirty="0" smtClean="0">
                <a:sym typeface="Wingdings" pitchFamily="2" charset="2"/>
              </a:rPr>
              <a:t> c.f., base condition</a:t>
            </a:r>
            <a:endParaRPr lang="en-US" sz="2000" dirty="0"/>
          </a:p>
          <a:p>
            <a:pPr lvl="1"/>
            <a:r>
              <a:rPr lang="en-US" sz="2000" dirty="0"/>
              <a:t>Later terms of the sequence are defined by relating them to earlier </a:t>
            </a:r>
            <a:r>
              <a:rPr lang="en-US" sz="2000" dirty="0" smtClean="0"/>
              <a:t>terms </a:t>
            </a:r>
            <a:r>
              <a:rPr lang="en-US" sz="2000" dirty="0" smtClean="0">
                <a:sym typeface="Wingdings" pitchFamily="2" charset="2"/>
              </a:rPr>
              <a:t>c.f., recursive function calls</a:t>
            </a:r>
            <a:endParaRPr lang="en-US" sz="2000" dirty="0"/>
          </a:p>
          <a:p>
            <a:endParaRPr lang="en-US" sz="1000" dirty="0"/>
          </a:p>
          <a:p>
            <a:r>
              <a:rPr lang="en-US" sz="2800" dirty="0"/>
              <a:t>Example</a:t>
            </a:r>
          </a:p>
          <a:p>
            <a:pPr lvl="1">
              <a:buFontTx/>
              <a:buNone/>
            </a:pPr>
            <a:r>
              <a:rPr lang="en-US" sz="2400" b="1" dirty="0"/>
              <a:t>a</a:t>
            </a:r>
            <a:r>
              <a:rPr lang="en-US" sz="2400" b="1" baseline="-25000" dirty="0"/>
              <a:t>1</a:t>
            </a:r>
            <a:r>
              <a:rPr lang="en-US" sz="2400" b="1" dirty="0"/>
              <a:t> = 1, a</a:t>
            </a:r>
            <a:r>
              <a:rPr lang="en-US" sz="2400" b="1" baseline="-25000" dirty="0"/>
              <a:t>2</a:t>
            </a:r>
            <a:r>
              <a:rPr lang="en-US" sz="2400" b="1" dirty="0"/>
              <a:t> = 1, and </a:t>
            </a:r>
            <a:r>
              <a:rPr lang="en-US" sz="2400" b="1" dirty="0" err="1"/>
              <a:t>a</a:t>
            </a:r>
            <a:r>
              <a:rPr lang="en-US" sz="2400" b="1" baseline="-25000" dirty="0" err="1"/>
              <a:t>k</a:t>
            </a:r>
            <a:r>
              <a:rPr lang="en-US" sz="2400" b="1" dirty="0"/>
              <a:t> = a</a:t>
            </a:r>
            <a:r>
              <a:rPr lang="en-US" sz="2400" b="1" baseline="-25000" dirty="0"/>
              <a:t>k-2</a:t>
            </a:r>
            <a:r>
              <a:rPr lang="en-US" sz="2400" b="1" dirty="0"/>
              <a:t> + a</a:t>
            </a:r>
            <a:r>
              <a:rPr lang="en-US" sz="2400" b="1" baseline="-25000" dirty="0"/>
              <a:t>k-1</a:t>
            </a:r>
            <a:r>
              <a:rPr lang="en-US" sz="2400" b="1" dirty="0"/>
              <a:t>, </a:t>
            </a:r>
            <a:r>
              <a:rPr lang="en-US" sz="2400" b="1" dirty="0">
                <a:sym typeface="Symbol" pitchFamily="18" charset="2"/>
              </a:rPr>
              <a:t></a:t>
            </a:r>
            <a:r>
              <a:rPr lang="en-US" sz="2400" b="1" dirty="0"/>
              <a:t> k &gt; 2</a:t>
            </a:r>
          </a:p>
          <a:p>
            <a:pPr lvl="1">
              <a:buFontTx/>
              <a:buNone/>
            </a:pPr>
            <a:r>
              <a:rPr lang="en-US" sz="2400" dirty="0"/>
              <a:t>Write down the first ten terms of that sequence.</a:t>
            </a:r>
          </a:p>
          <a:p>
            <a:pPr lvl="1">
              <a:buFontTx/>
              <a:buNone/>
            </a:pPr>
            <a:r>
              <a:rPr lang="en-US" sz="2400" dirty="0"/>
              <a:t>That’s the </a:t>
            </a:r>
            <a:r>
              <a:rPr lang="en-US" sz="2400" i="1" dirty="0"/>
              <a:t>Fibonacci sequence</a:t>
            </a:r>
            <a:r>
              <a:rPr lang="en-US" sz="2400" dirty="0" smtClean="0"/>
              <a:t>!</a:t>
            </a:r>
            <a:endParaRPr lang="en-US" sz="1800" dirty="0"/>
          </a:p>
          <a:p>
            <a:pPr lvl="1">
              <a:buFontTx/>
              <a:buNone/>
            </a:pPr>
            <a:r>
              <a:rPr lang="en-US" sz="1800" dirty="0"/>
              <a:t>See also </a:t>
            </a:r>
            <a:r>
              <a:rPr lang="en-US" sz="1800" dirty="0">
                <a:hlinkClick r:id="rId2"/>
              </a:rPr>
              <a:t>http://en.wikipedia.org/wiki/Fibonacci_number</a:t>
            </a:r>
            <a:r>
              <a:rPr lang="en-US" sz="1800" dirty="0"/>
              <a:t> </a:t>
            </a:r>
          </a:p>
        </p:txBody>
      </p:sp>
      <p:pic>
        <p:nvPicPr>
          <p:cNvPr id="44037" name="Picture 5" descr="&#10;  F_n =  &#10;  \begin{cases}&#10;    0               &amp; \mbox{if } n = 0; \\&#10;    1               &amp; \mbox{if } n = 1; \\&#10;    F_{n-1}+F_{n-2} &amp; \mbox{if } n &gt; 1. \\&#10;   \end{cases}&#10;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5257800"/>
            <a:ext cx="3657600" cy="1181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28E2-EB49-4332-B013-4299887F7FDF}" type="slidenum">
              <a:rPr lang="en-US"/>
              <a:pPr/>
              <a:t>3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Recurrent Sequence  vs  Recursive Function</a:t>
            </a:r>
            <a:endParaRPr lang="en-US" sz="4000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7924800" cy="2590800"/>
          </a:xfrm>
        </p:spPr>
        <p:txBody>
          <a:bodyPr>
            <a:normAutofit lnSpcReduction="10000"/>
          </a:bodyPr>
          <a:lstStyle/>
          <a:p>
            <a:endParaRPr lang="en-US" sz="1000" dirty="0"/>
          </a:p>
          <a:p>
            <a:r>
              <a:rPr lang="en-US" sz="2800" dirty="0" smtClean="0"/>
              <a:t>Examples</a:t>
            </a:r>
          </a:p>
          <a:p>
            <a:pPr lvl="1">
              <a:buNone/>
            </a:pPr>
            <a:r>
              <a:rPr lang="en-US" sz="2400" b="1" dirty="0" smtClean="0"/>
              <a:t>Q: </a:t>
            </a:r>
            <a:r>
              <a:rPr lang="en-US" sz="2400" dirty="0" smtClean="0"/>
              <a:t>Is the following a valid recursive function?</a:t>
            </a:r>
          </a:p>
          <a:p>
            <a:pPr lvl="2">
              <a:buNone/>
            </a:pPr>
            <a:r>
              <a:rPr lang="en-US" sz="2000" dirty="0" smtClean="0"/>
              <a:t>Function f (int i) {</a:t>
            </a:r>
          </a:p>
          <a:p>
            <a:pPr lvl="2">
              <a:buNone/>
            </a:pPr>
            <a:r>
              <a:rPr lang="en-US" sz="2000" dirty="0" smtClean="0"/>
              <a:t>	if (i &lt; 0) return i;</a:t>
            </a:r>
          </a:p>
          <a:p>
            <a:pPr lvl="2">
              <a:buNone/>
            </a:pPr>
            <a:r>
              <a:rPr lang="en-US" sz="2000" dirty="0" smtClean="0"/>
              <a:t>	else return f(i + i);</a:t>
            </a:r>
          </a:p>
          <a:p>
            <a:pPr lvl="2">
              <a:buNone/>
            </a:pPr>
            <a:r>
              <a:rPr lang="en-US" sz="2000" dirty="0" smtClean="0"/>
              <a:t>}</a:t>
            </a:r>
            <a:endParaRPr 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1143000"/>
          <a:ext cx="8305800" cy="2926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999"/>
                <a:gridCol w="3657600"/>
                <a:gridCol w="3886201"/>
              </a:tblGrid>
              <a:tr h="4571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Rules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Recurrent Sequence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Recursive Function</a:t>
                      </a:r>
                      <a:endParaRPr lang="en-US" dirty="0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en-US" dirty="0" smtClean="0"/>
                        <a:t>#1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First,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certain</a:t>
                      </a:r>
                      <a:r>
                        <a:rPr lang="en-US" sz="1800" dirty="0" smtClean="0"/>
                        <a:t> initial values are specified.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Wingdings" pitchFamily="2" charset="2"/>
                        </a:rPr>
                        <a:t>The base condition needs to be defined.</a:t>
                      </a:r>
                      <a:endParaRPr lang="en-US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marL="463550" indent="-463550"/>
                      <a:r>
                        <a:rPr lang="en-US" dirty="0" smtClean="0"/>
                        <a:t>#2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3550" indent="-463550"/>
                      <a:r>
                        <a:rPr lang="en-US" sz="1800" dirty="0" smtClean="0"/>
                        <a:t>Later terms of the sequence are defined by relating them to earlier terms.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Wingdings" pitchFamily="2" charset="2"/>
                        </a:rPr>
                        <a:t>Recursive function calls are made.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63550" indent="-463550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3550" indent="-463550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sequence must “move” toward the initial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values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3550" indent="-463550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parameters of the recursive calls must “approach” the base condition.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9B0F-4FB6-4FB7-BDC9-3D5C5473AD01}" type="slidenum">
              <a:rPr lang="en-US"/>
              <a:pPr/>
              <a:t>4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Recursion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4676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dirty="0"/>
              <a:t>Exercise: </a:t>
            </a:r>
            <a:r>
              <a:rPr lang="en-US" sz="2400" dirty="0"/>
              <a:t>Define </a:t>
            </a:r>
            <a:r>
              <a:rPr lang="en-US" sz="2400" u="sng" dirty="0"/>
              <a:t>the sum of the first k natural numbers</a:t>
            </a:r>
            <a:r>
              <a:rPr lang="en-US" sz="2400" dirty="0"/>
              <a:t> as a </a:t>
            </a:r>
            <a:r>
              <a:rPr lang="en-US" sz="2400" dirty="0" smtClean="0"/>
              <a:t>recurrent sequence.</a:t>
            </a:r>
            <a:endParaRPr lang="en-US" sz="2400" dirty="0"/>
          </a:p>
          <a:p>
            <a:pPr lvl="1">
              <a:lnSpc>
                <a:spcPct val="60000"/>
              </a:lnSpc>
              <a:buFontTx/>
              <a:buNone/>
            </a:pPr>
            <a:r>
              <a:rPr lang="en-US" b="1" dirty="0" err="1" smtClean="0"/>
              <a:t>Ans</a:t>
            </a:r>
            <a:r>
              <a:rPr lang="en-US" b="1" dirty="0" smtClean="0"/>
              <a:t>: 	a</a:t>
            </a:r>
            <a:r>
              <a:rPr lang="en-US" b="1" baseline="-25000" dirty="0" smtClean="0"/>
              <a:t>1</a:t>
            </a:r>
            <a:r>
              <a:rPr lang="en-US" b="1" dirty="0" smtClean="0"/>
              <a:t> </a:t>
            </a:r>
            <a:r>
              <a:rPr lang="en-US" b="1" dirty="0"/>
              <a:t>= 1, </a:t>
            </a:r>
          </a:p>
          <a:p>
            <a:pPr lvl="1">
              <a:lnSpc>
                <a:spcPct val="60000"/>
              </a:lnSpc>
              <a:buFontTx/>
              <a:buNone/>
            </a:pPr>
            <a:r>
              <a:rPr lang="en-US" b="1" dirty="0" smtClean="0"/>
              <a:t>			</a:t>
            </a:r>
            <a:r>
              <a:rPr lang="en-US" b="1" dirty="0" err="1" smtClean="0"/>
              <a:t>a</a:t>
            </a:r>
            <a:r>
              <a:rPr lang="en-US" b="1" baseline="-25000" dirty="0" err="1" smtClean="0"/>
              <a:t>k</a:t>
            </a:r>
            <a:r>
              <a:rPr lang="en-US" b="1" dirty="0" smtClean="0"/>
              <a:t> </a:t>
            </a:r>
            <a:r>
              <a:rPr lang="en-US" b="1" dirty="0"/>
              <a:t>= a</a:t>
            </a:r>
            <a:r>
              <a:rPr lang="en-US" b="1" baseline="-25000" dirty="0"/>
              <a:t>k-1</a:t>
            </a:r>
            <a:r>
              <a:rPr lang="en-US" b="1" dirty="0"/>
              <a:t> + k, </a:t>
            </a:r>
            <a:r>
              <a:rPr lang="en-US" b="1" dirty="0">
                <a:sym typeface="Symbol" pitchFamily="18" charset="2"/>
              </a:rPr>
              <a:t></a:t>
            </a:r>
            <a:r>
              <a:rPr lang="en-US" b="1" dirty="0"/>
              <a:t> k &gt; 1.</a:t>
            </a:r>
          </a:p>
          <a:p>
            <a:pPr>
              <a:lnSpc>
                <a:spcPct val="80000"/>
              </a:lnSpc>
            </a:pPr>
            <a:endParaRPr lang="en-US" sz="1000" dirty="0"/>
          </a:p>
          <a:p>
            <a:pPr>
              <a:lnSpc>
                <a:spcPct val="80000"/>
              </a:lnSpc>
            </a:pPr>
            <a:r>
              <a:rPr lang="en-US" sz="3600" dirty="0"/>
              <a:t>Exercise: </a:t>
            </a:r>
            <a:r>
              <a:rPr lang="en-US" sz="2400" dirty="0"/>
              <a:t>Given the above sequence </a:t>
            </a:r>
            <a:r>
              <a:rPr lang="en-US" sz="2400" b="1" dirty="0"/>
              <a:t>a</a:t>
            </a:r>
            <a:r>
              <a:rPr lang="en-US" sz="2400" dirty="0"/>
              <a:t>, determine whether the following statement is true or </a:t>
            </a:r>
            <a:r>
              <a:rPr lang="en-US" sz="2400" dirty="0" smtClean="0"/>
              <a:t>false.</a:t>
            </a:r>
            <a:endParaRPr lang="en-US" sz="2400" dirty="0"/>
          </a:p>
          <a:p>
            <a:pPr lvl="1">
              <a:lnSpc>
                <a:spcPct val="80000"/>
              </a:lnSpc>
              <a:buFont typeface="Symbol"/>
              <a:buChar char="&quot;"/>
            </a:pPr>
            <a:r>
              <a:rPr lang="en-US" b="1" dirty="0" smtClean="0"/>
              <a:t>k </a:t>
            </a:r>
            <a:r>
              <a:rPr lang="en-US" b="1" dirty="0"/>
              <a:t>&gt; 1, a</a:t>
            </a:r>
            <a:r>
              <a:rPr lang="en-US" b="1" baseline="-25000" dirty="0"/>
              <a:t>k+1</a:t>
            </a:r>
            <a:r>
              <a:rPr lang="en-US" b="1" dirty="0"/>
              <a:t> = </a:t>
            </a:r>
            <a:r>
              <a:rPr lang="en-US" b="1" dirty="0" err="1"/>
              <a:t>a</a:t>
            </a:r>
            <a:r>
              <a:rPr lang="en-US" b="1" baseline="-25000" dirty="0" err="1"/>
              <a:t>k</a:t>
            </a:r>
            <a:r>
              <a:rPr lang="en-US" b="1" dirty="0"/>
              <a:t> + k + 1</a:t>
            </a:r>
            <a:r>
              <a:rPr lang="en-US" b="1" dirty="0" smtClean="0"/>
              <a:t>. </a:t>
            </a:r>
          </a:p>
          <a:p>
            <a:pPr lvl="1">
              <a:lnSpc>
                <a:spcPct val="80000"/>
              </a:lnSpc>
              <a:buNone/>
            </a:pPr>
            <a:r>
              <a:rPr lang="en-US" dirty="0" smtClean="0"/>
              <a:t>(Hint: Proof by substitution)</a:t>
            </a:r>
          </a:p>
          <a:p>
            <a:pPr>
              <a:lnSpc>
                <a:spcPct val="80000"/>
              </a:lnSpc>
            </a:pPr>
            <a:endParaRPr lang="en-US" sz="1000" dirty="0"/>
          </a:p>
          <a:p>
            <a:pPr>
              <a:lnSpc>
                <a:spcPct val="80000"/>
              </a:lnSpc>
            </a:pPr>
            <a:r>
              <a:rPr lang="en-US" sz="3600" b="1" dirty="0"/>
              <a:t>Q:</a:t>
            </a:r>
            <a:r>
              <a:rPr lang="en-US" b="1" dirty="0"/>
              <a:t> </a:t>
            </a:r>
            <a:r>
              <a:rPr lang="en-US" sz="2400" dirty="0"/>
              <a:t>Can sequence </a:t>
            </a:r>
            <a:r>
              <a:rPr lang="en-US" sz="2400" b="1" dirty="0"/>
              <a:t>a</a:t>
            </a:r>
            <a:r>
              <a:rPr lang="en-US" sz="2400" dirty="0"/>
              <a:t> be defined as follows?</a:t>
            </a:r>
          </a:p>
          <a:p>
            <a:pPr lvl="1">
              <a:lnSpc>
                <a:spcPct val="60000"/>
              </a:lnSpc>
              <a:buFontTx/>
              <a:buNone/>
            </a:pPr>
            <a:r>
              <a:rPr lang="en-US" b="1" dirty="0"/>
              <a:t>a</a:t>
            </a:r>
            <a:r>
              <a:rPr lang="en-US" b="1" baseline="-25000" dirty="0"/>
              <a:t>1</a:t>
            </a:r>
            <a:r>
              <a:rPr lang="en-US" b="1" dirty="0"/>
              <a:t> = 1, </a:t>
            </a:r>
          </a:p>
          <a:p>
            <a:pPr lvl="1">
              <a:lnSpc>
                <a:spcPct val="60000"/>
              </a:lnSpc>
              <a:buFontTx/>
              <a:buNone/>
            </a:pPr>
            <a:r>
              <a:rPr lang="en-US" b="1" dirty="0"/>
              <a:t>a</a:t>
            </a:r>
            <a:r>
              <a:rPr lang="en-US" b="1" baseline="-25000" dirty="0"/>
              <a:t>k+1</a:t>
            </a:r>
            <a:r>
              <a:rPr lang="en-US" b="1" dirty="0"/>
              <a:t> = </a:t>
            </a:r>
            <a:r>
              <a:rPr lang="en-US" b="1" dirty="0" err="1"/>
              <a:t>a</a:t>
            </a:r>
            <a:r>
              <a:rPr lang="en-US" b="1" baseline="-25000" dirty="0" err="1"/>
              <a:t>k</a:t>
            </a:r>
            <a:r>
              <a:rPr lang="en-US" b="1" dirty="0"/>
              <a:t> + k + 1, </a:t>
            </a:r>
            <a:r>
              <a:rPr lang="en-US" b="1" dirty="0">
                <a:sym typeface="Symbol" pitchFamily="18" charset="2"/>
              </a:rPr>
              <a:t></a:t>
            </a:r>
            <a:r>
              <a:rPr lang="en-US" b="1" dirty="0"/>
              <a:t> k &gt; 1</a:t>
            </a:r>
            <a:r>
              <a:rPr lang="en-US" b="1" dirty="0" smtClean="0"/>
              <a:t>.</a:t>
            </a:r>
          </a:p>
          <a:p>
            <a:pPr lvl="1">
              <a:lnSpc>
                <a:spcPct val="60000"/>
              </a:lnSpc>
              <a:buFontTx/>
              <a:buNone/>
            </a:pPr>
            <a:r>
              <a:rPr lang="en-US" dirty="0" smtClean="0"/>
              <a:t>(Hint: Something is missing.)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3F43-84B2-439B-9515-AD617D49CA15}" type="slidenum">
              <a:rPr lang="en-US"/>
              <a:pPr/>
              <a:t>5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More Exercises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None/>
            </a:pPr>
            <a:r>
              <a:rPr lang="en-US" sz="2400" dirty="0" smtClean="0"/>
              <a:t>a. Define </a:t>
            </a:r>
            <a:r>
              <a:rPr lang="en-US" sz="2400" dirty="0"/>
              <a:t>the </a:t>
            </a:r>
            <a:r>
              <a:rPr lang="en-US" sz="2400" b="1" dirty="0"/>
              <a:t>sum of the squares of the first k natural numbers</a:t>
            </a:r>
            <a:r>
              <a:rPr lang="en-US" sz="2400" dirty="0"/>
              <a:t> as a </a:t>
            </a:r>
            <a:r>
              <a:rPr lang="en-US" sz="2400" dirty="0" smtClean="0"/>
              <a:t>recurrent sequence.</a:t>
            </a:r>
            <a:endParaRPr lang="en-US" sz="2800" b="1" dirty="0"/>
          </a:p>
          <a:p>
            <a:pPr>
              <a:lnSpc>
                <a:spcPct val="90000"/>
              </a:lnSpc>
            </a:pPr>
            <a:endParaRPr lang="en-US" sz="900" dirty="0"/>
          </a:p>
          <a:p>
            <a:pPr marL="457200" indent="-457200">
              <a:lnSpc>
                <a:spcPct val="90000"/>
              </a:lnSpc>
              <a:buNone/>
            </a:pPr>
            <a:r>
              <a:rPr lang="en-US" sz="2400" dirty="0" smtClean="0"/>
              <a:t>b. Write </a:t>
            </a:r>
            <a:r>
              <a:rPr lang="en-US" sz="2400" dirty="0"/>
              <a:t>down the first 10 terms of the following sequence.</a:t>
            </a:r>
          </a:p>
          <a:p>
            <a:pPr lvl="1">
              <a:lnSpc>
                <a:spcPct val="60000"/>
              </a:lnSpc>
              <a:buFontTx/>
              <a:buNone/>
            </a:pPr>
            <a:r>
              <a:rPr lang="en-US" sz="2400" b="1" dirty="0"/>
              <a:t>b</a:t>
            </a:r>
            <a:r>
              <a:rPr lang="en-US" sz="2400" b="1" baseline="-25000" dirty="0"/>
              <a:t>1</a:t>
            </a:r>
            <a:r>
              <a:rPr lang="en-US" sz="2400" b="1" dirty="0"/>
              <a:t> = 1, </a:t>
            </a:r>
          </a:p>
          <a:p>
            <a:pPr lvl="1">
              <a:lnSpc>
                <a:spcPct val="60000"/>
              </a:lnSpc>
              <a:buFontTx/>
              <a:buNone/>
            </a:pPr>
            <a:r>
              <a:rPr lang="en-US" sz="2400" b="1" dirty="0" err="1"/>
              <a:t>b</a:t>
            </a:r>
            <a:r>
              <a:rPr lang="en-US" sz="2400" b="1" baseline="-25000" dirty="0" err="1"/>
              <a:t>k</a:t>
            </a:r>
            <a:r>
              <a:rPr lang="en-US" sz="2400" b="1" dirty="0"/>
              <a:t> = 2b</a:t>
            </a:r>
            <a:r>
              <a:rPr lang="en-US" sz="2400" b="1" baseline="-25000" dirty="0"/>
              <a:t>k-1 </a:t>
            </a:r>
            <a:r>
              <a:rPr lang="en-US" sz="2400" b="1" dirty="0"/>
              <a:t>, </a:t>
            </a:r>
            <a:r>
              <a:rPr lang="en-US" sz="2400" b="1" dirty="0">
                <a:sym typeface="Symbol" pitchFamily="18" charset="2"/>
              </a:rPr>
              <a:t></a:t>
            </a:r>
            <a:r>
              <a:rPr lang="en-US" sz="2400" b="1" dirty="0"/>
              <a:t> k &gt; 1.</a:t>
            </a:r>
          </a:p>
          <a:p>
            <a:pPr>
              <a:lnSpc>
                <a:spcPct val="90000"/>
              </a:lnSpc>
            </a:pPr>
            <a:endParaRPr lang="en-US" sz="900" dirty="0"/>
          </a:p>
          <a:p>
            <a:pPr>
              <a:lnSpc>
                <a:spcPct val="90000"/>
              </a:lnSpc>
              <a:buNone/>
            </a:pPr>
            <a:r>
              <a:rPr lang="en-US" sz="2400" dirty="0" smtClean="0"/>
              <a:t>c. What’s </a:t>
            </a:r>
            <a:r>
              <a:rPr lang="en-US" sz="2400" dirty="0"/>
              <a:t>missing in the following </a:t>
            </a:r>
            <a:r>
              <a:rPr lang="en-US" sz="2400" dirty="0" smtClean="0"/>
              <a:t>recurrent sequence </a:t>
            </a:r>
            <a:r>
              <a:rPr lang="en-US" sz="2400" dirty="0"/>
              <a:t>definition?</a:t>
            </a:r>
          </a:p>
          <a:p>
            <a:pPr lvl="1">
              <a:lnSpc>
                <a:spcPct val="60000"/>
              </a:lnSpc>
              <a:buFontTx/>
              <a:buNone/>
            </a:pPr>
            <a:r>
              <a:rPr lang="en-US" sz="2400" b="1" dirty="0" err="1"/>
              <a:t>b</a:t>
            </a:r>
            <a:r>
              <a:rPr lang="en-US" sz="2400" b="1" baseline="-25000" dirty="0" err="1"/>
              <a:t>k</a:t>
            </a:r>
            <a:r>
              <a:rPr lang="en-US" sz="2400" b="1" dirty="0"/>
              <a:t> = b</a:t>
            </a:r>
            <a:r>
              <a:rPr lang="en-US" sz="2400" b="1" baseline="-25000" dirty="0"/>
              <a:t>k-1</a:t>
            </a:r>
            <a:r>
              <a:rPr lang="en-US" sz="2400" b="1" dirty="0"/>
              <a:t> + 2k, </a:t>
            </a:r>
            <a:r>
              <a:rPr lang="en-US" sz="2400" b="1" dirty="0">
                <a:sym typeface="Symbol" pitchFamily="18" charset="2"/>
              </a:rPr>
              <a:t></a:t>
            </a:r>
            <a:r>
              <a:rPr lang="en-US" sz="2400" b="1" dirty="0"/>
              <a:t> k &gt; 0.</a:t>
            </a:r>
          </a:p>
          <a:p>
            <a:pPr>
              <a:lnSpc>
                <a:spcPct val="90000"/>
              </a:lnSpc>
            </a:pPr>
            <a:endParaRPr lang="en-US" sz="900" dirty="0"/>
          </a:p>
          <a:p>
            <a:pPr>
              <a:lnSpc>
                <a:spcPct val="90000"/>
              </a:lnSpc>
              <a:buNone/>
            </a:pPr>
            <a:r>
              <a:rPr lang="en-US" sz="2400" dirty="0" smtClean="0"/>
              <a:t>d. Write </a:t>
            </a:r>
            <a:r>
              <a:rPr lang="en-US" sz="2400" dirty="0"/>
              <a:t>down the first 10 terms of the following sequence.</a:t>
            </a:r>
          </a:p>
          <a:p>
            <a:pPr lvl="1">
              <a:lnSpc>
                <a:spcPct val="60000"/>
              </a:lnSpc>
              <a:buFontTx/>
              <a:buNone/>
            </a:pPr>
            <a:r>
              <a:rPr lang="en-US" sz="2400" b="1" dirty="0"/>
              <a:t>b</a:t>
            </a:r>
            <a:r>
              <a:rPr lang="en-US" sz="2400" b="1" baseline="-25000" dirty="0"/>
              <a:t>1</a:t>
            </a:r>
            <a:r>
              <a:rPr lang="en-US" sz="2400" b="1" dirty="0"/>
              <a:t> = 2, </a:t>
            </a:r>
          </a:p>
          <a:p>
            <a:pPr lvl="1">
              <a:lnSpc>
                <a:spcPct val="60000"/>
              </a:lnSpc>
              <a:buFontTx/>
              <a:buNone/>
            </a:pPr>
            <a:r>
              <a:rPr lang="en-US" sz="2400" b="1" dirty="0" err="1"/>
              <a:t>b</a:t>
            </a:r>
            <a:r>
              <a:rPr lang="en-US" sz="2400" b="1" baseline="-25000" dirty="0" err="1"/>
              <a:t>k</a:t>
            </a:r>
            <a:r>
              <a:rPr lang="en-US" sz="2400" b="1" dirty="0"/>
              <a:t> = 2b</a:t>
            </a:r>
            <a:r>
              <a:rPr lang="en-US" sz="2400" b="1" baseline="-25000" dirty="0"/>
              <a:t>k-1</a:t>
            </a:r>
            <a:r>
              <a:rPr lang="en-US" sz="2400" b="1" dirty="0"/>
              <a:t>, </a:t>
            </a:r>
            <a:r>
              <a:rPr lang="en-US" sz="2400" b="1" dirty="0">
                <a:sym typeface="Symbol" pitchFamily="18" charset="2"/>
              </a:rPr>
              <a:t></a:t>
            </a:r>
            <a:r>
              <a:rPr lang="en-US" sz="2400" b="1" dirty="0"/>
              <a:t> k &gt; 1.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60A6-B454-467C-8993-4193EE80472F}" type="slidenum">
              <a:rPr lang="en-US"/>
              <a:pPr/>
              <a:t>6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</a:t>
            </a:r>
            <a:r>
              <a:rPr lang="en-US" dirty="0"/>
              <a:t>recurrence relations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 </a:t>
            </a:r>
            <a:r>
              <a:rPr lang="en-US" sz="2800" b="1" dirty="0"/>
              <a:t>solution </a:t>
            </a:r>
            <a:r>
              <a:rPr lang="en-US" sz="2800" dirty="0"/>
              <a:t>to a recurrence relation is an explicit formula for that sequence.</a:t>
            </a:r>
            <a:endParaRPr lang="en-US" b="1" dirty="0"/>
          </a:p>
          <a:p>
            <a:pPr>
              <a:lnSpc>
                <a:spcPct val="90000"/>
              </a:lnSpc>
            </a:pPr>
            <a:endParaRPr lang="en-US" sz="1000" dirty="0"/>
          </a:p>
          <a:p>
            <a:pPr>
              <a:lnSpc>
                <a:spcPct val="90000"/>
              </a:lnSpc>
            </a:pPr>
            <a:r>
              <a:rPr lang="en-US" sz="2800" dirty="0"/>
              <a:t>The most basic method for finding a solution for a recursively defined sequence is </a:t>
            </a:r>
            <a:r>
              <a:rPr lang="en-US" sz="2800" b="1" dirty="0"/>
              <a:t>iteration</a:t>
            </a:r>
            <a:r>
              <a:rPr lang="en-US" sz="2800" dirty="0"/>
              <a:t>.</a:t>
            </a:r>
          </a:p>
          <a:p>
            <a:pPr lvl="1"/>
            <a:r>
              <a:rPr lang="en-US" sz="2400" dirty="0"/>
              <a:t>Given a sequence </a:t>
            </a:r>
            <a:r>
              <a:rPr lang="en-US" sz="2400" b="1" dirty="0"/>
              <a:t>b</a:t>
            </a:r>
            <a:r>
              <a:rPr lang="en-US" sz="2400" b="1" baseline="-25000" dirty="0"/>
              <a:t>0</a:t>
            </a:r>
            <a:r>
              <a:rPr lang="en-US" sz="2400" dirty="0"/>
              <a:t> , </a:t>
            </a:r>
            <a:r>
              <a:rPr lang="en-US" sz="2400" b="1" dirty="0"/>
              <a:t>b</a:t>
            </a:r>
            <a:r>
              <a:rPr lang="en-US" sz="2400" b="1" baseline="-25000" dirty="0"/>
              <a:t>1</a:t>
            </a:r>
            <a:r>
              <a:rPr lang="en-US" sz="2400" dirty="0"/>
              <a:t> , </a:t>
            </a:r>
            <a:r>
              <a:rPr lang="en-US" sz="2400" b="1" dirty="0"/>
              <a:t>b</a:t>
            </a:r>
            <a:r>
              <a:rPr lang="en-US" sz="2400" b="1" baseline="-25000" dirty="0"/>
              <a:t>2</a:t>
            </a:r>
            <a:r>
              <a:rPr lang="en-US" sz="2400" dirty="0"/>
              <a:t> , …and initial conditions, start from the initial conditions;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Then, calculate the successive terms of the sequence until you see a particular pattern developing;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At that point, you guess an explicit formula.</a:t>
            </a:r>
          </a:p>
          <a:p>
            <a:pPr lvl="1">
              <a:lnSpc>
                <a:spcPct val="90000"/>
              </a:lnSpc>
            </a:pPr>
            <a:endParaRPr lang="en-US" sz="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D5DB-693D-4EA8-BC62-2A98B735F56E}" type="slidenum">
              <a:rPr lang="en-US"/>
              <a:pPr/>
              <a:t>7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Solving recurrence relations </a:t>
            </a:r>
            <a:r>
              <a:rPr lang="en-US" sz="2800"/>
              <a:t>(cont.)</a:t>
            </a:r>
          </a:p>
        </p:txBody>
      </p:sp>
      <p:graphicFrame>
        <p:nvGraphicFramePr>
          <p:cNvPr id="48169" name="Group 41"/>
          <p:cNvGraphicFramePr>
            <a:graphicFrameLocks noGrp="1"/>
          </p:cNvGraphicFramePr>
          <p:nvPr>
            <p:ph idx="1"/>
          </p:nvPr>
        </p:nvGraphicFramePr>
        <p:xfrm>
          <a:off x="4343400" y="1830388"/>
          <a:ext cx="4114800" cy="3960814"/>
        </p:xfrm>
        <a:graphic>
          <a:graphicData uri="http://schemas.openxmlformats.org/drawingml/2006/table">
            <a:tbl>
              <a:tblPr/>
              <a:tblGrid>
                <a:gridCol w="609600"/>
                <a:gridCol w="3505200"/>
              </a:tblGrid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r>
                        <a:rPr kumimoji="0" lang="en-US" sz="24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k</a:t>
                      </a:r>
                      <a:endParaRPr kumimoji="0" lang="en-US" sz="24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1+2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1+2+2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1+2+2+2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1+?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167" name="Rectangle 39"/>
          <p:cNvSpPr>
            <a:spLocks noChangeArrowheads="1"/>
          </p:cNvSpPr>
          <p:nvPr/>
        </p:nvSpPr>
        <p:spPr bwMode="auto">
          <a:xfrm>
            <a:off x="609600" y="1828800"/>
            <a:ext cx="3657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 smtClean="0"/>
              <a:t>Example sequence: </a:t>
            </a:r>
            <a:endParaRPr lang="en-US" sz="2800" dirty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r>
              <a:rPr lang="en-US" sz="2400" dirty="0"/>
              <a:t>a</a:t>
            </a:r>
            <a:r>
              <a:rPr lang="en-US" sz="2400" baseline="-25000" dirty="0"/>
              <a:t>0 </a:t>
            </a:r>
            <a:r>
              <a:rPr lang="en-US" sz="2400" dirty="0"/>
              <a:t>= 1</a:t>
            </a:r>
            <a:r>
              <a:rPr lang="en-US" sz="2400" baseline="-25000" dirty="0"/>
              <a:t>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r>
              <a:rPr lang="en-US" sz="2400" dirty="0" err="1"/>
              <a:t>a</a:t>
            </a:r>
            <a:r>
              <a:rPr lang="en-US" sz="2400" baseline="-25000" dirty="0" err="1"/>
              <a:t>k</a:t>
            </a:r>
            <a:r>
              <a:rPr lang="en-US" sz="2400" baseline="-25000" dirty="0"/>
              <a:t> </a:t>
            </a:r>
            <a:r>
              <a:rPr lang="en-US" sz="2400" dirty="0"/>
              <a:t>= a</a:t>
            </a:r>
            <a:r>
              <a:rPr lang="en-US" sz="2400" baseline="-25000" dirty="0"/>
              <a:t>k-1</a:t>
            </a:r>
            <a:r>
              <a:rPr lang="en-US" sz="2400" dirty="0"/>
              <a:t> + 2,</a:t>
            </a:r>
            <a:r>
              <a:rPr lang="en-US" sz="2400" baseline="-25000" dirty="0"/>
              <a:t>,</a:t>
            </a:r>
            <a:r>
              <a:rPr lang="en-US" sz="2400" dirty="0">
                <a:sym typeface="Symbol" pitchFamily="18" charset="2"/>
              </a:rPr>
              <a:t></a:t>
            </a:r>
            <a:r>
              <a:rPr lang="en-US" sz="2400" dirty="0"/>
              <a:t> k &gt; 0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en-US" sz="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FD39E-77BF-4DFF-B6C5-74E0FABE796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Proof by Mathematical Induction</a:t>
            </a:r>
            <a:endParaRPr lang="en-US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Bird’s-eye view:</a:t>
            </a:r>
            <a:endParaRPr lang="en-US" dirty="0" smtClean="0"/>
          </a:p>
          <a:p>
            <a:pPr lvl="1"/>
            <a:r>
              <a:rPr lang="en-US" sz="2400" dirty="0" smtClean="0"/>
              <a:t>Given a recurrent sequence (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) and an explicit formula (F) for that sequence, prove that the formula is correct.</a:t>
            </a:r>
            <a:endParaRPr lang="en-US" dirty="0" smtClean="0"/>
          </a:p>
          <a:p>
            <a:r>
              <a:rPr lang="en-US" sz="3000" dirty="0" smtClean="0"/>
              <a:t>The underlying rationale of proof by induction:</a:t>
            </a:r>
          </a:p>
          <a:p>
            <a:pPr lvl="1">
              <a:buNone/>
            </a:pPr>
            <a:r>
              <a:rPr lang="en-US" sz="2400" dirty="0" smtClean="0"/>
              <a:t>If we know that F is correct for some value of k (the basis), and if we can show that, whenever F is correct for some k (the hypothesis), it is also correct for k+1, then we have shown that F is correct for all k.</a:t>
            </a:r>
          </a:p>
          <a:p>
            <a:r>
              <a:rPr lang="en-US" sz="3000" dirty="0" smtClean="0"/>
              <a:t>3 Steps: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Given: 	the basis (The formula holds for the initial value.)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Known:	 the induction hypothesis (Assume the formula holds for some k &gt;= the initial value.)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Prove: Use </a:t>
            </a:r>
            <a:r>
              <a:rPr lang="en-US" sz="2000" u="sng" dirty="0" smtClean="0"/>
              <a:t>substitution</a:t>
            </a:r>
            <a:r>
              <a:rPr lang="en-US" sz="2000" dirty="0" smtClean="0"/>
              <a:t> to prove the formula is valid when K becomes k+1.</a:t>
            </a:r>
            <a:endParaRPr lang="en-US" dirty="0" smtClean="0"/>
          </a:p>
          <a:p>
            <a:pPr marL="571500" indent="-514350">
              <a:spcBef>
                <a:spcPts val="1200"/>
              </a:spcBef>
              <a:spcAft>
                <a:spcPts val="600"/>
              </a:spcAft>
            </a:pPr>
            <a:endParaRPr lang="en-US" sz="2000" dirty="0" smtClean="0"/>
          </a:p>
          <a:p>
            <a:pPr marL="57150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FD39E-77BF-4DFF-B6C5-74E0FABE796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Proof by Mathematical Induction</a:t>
            </a:r>
            <a:endParaRPr lang="en-US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lnSpcReduction="10000"/>
          </a:bodyPr>
          <a:lstStyle/>
          <a:p>
            <a:pPr marL="571500" indent="-514350">
              <a:spcBef>
                <a:spcPts val="1200"/>
              </a:spcBef>
              <a:spcAft>
                <a:spcPts val="600"/>
              </a:spcAft>
            </a:pPr>
            <a:r>
              <a:rPr lang="en-US" sz="2400" b="1" dirty="0" smtClean="0"/>
              <a:t>Example: </a:t>
            </a:r>
            <a:r>
              <a:rPr lang="en-US" sz="2400" dirty="0" smtClean="0"/>
              <a:t>Given the following recurrent sequence, show that </a:t>
            </a:r>
            <a:r>
              <a:rPr lang="en-US" sz="2400" b="1" dirty="0" smtClean="0"/>
              <a:t>A</a:t>
            </a:r>
            <a:r>
              <a:rPr lang="en-US" sz="2400" b="1" baseline="-25000" dirty="0" smtClean="0"/>
              <a:t>N</a:t>
            </a:r>
            <a:r>
              <a:rPr lang="en-US" sz="2400" b="1" dirty="0" smtClean="0"/>
              <a:t> = 1 + 2N</a:t>
            </a:r>
            <a:r>
              <a:rPr lang="en-US" sz="2400" dirty="0" smtClean="0"/>
              <a:t>, for all N &gt; 0.</a:t>
            </a:r>
            <a:endParaRPr lang="en-US" sz="2800" dirty="0" smtClean="0"/>
          </a:p>
          <a:p>
            <a:pPr lvl="2">
              <a:lnSpc>
                <a:spcPct val="90000"/>
              </a:lnSpc>
              <a:buNone/>
            </a:pPr>
            <a:r>
              <a:rPr lang="en-US" sz="2000" b="1" dirty="0" smtClean="0"/>
              <a:t>A</a:t>
            </a:r>
            <a:r>
              <a:rPr lang="en-US" sz="2000" b="1" baseline="-25000" dirty="0" smtClean="0"/>
              <a:t>0 </a:t>
            </a:r>
            <a:r>
              <a:rPr lang="en-US" sz="2000" b="1" dirty="0" smtClean="0"/>
              <a:t>= 1</a:t>
            </a:r>
            <a:r>
              <a:rPr lang="en-US" sz="2000" b="1" baseline="-25000" dirty="0" smtClean="0"/>
              <a:t> </a:t>
            </a:r>
          </a:p>
          <a:p>
            <a:pPr lvl="2">
              <a:lnSpc>
                <a:spcPct val="90000"/>
              </a:lnSpc>
              <a:buNone/>
            </a:pPr>
            <a:r>
              <a:rPr lang="en-US" sz="2000" b="1" dirty="0" err="1" smtClean="0"/>
              <a:t>A</a:t>
            </a:r>
            <a:r>
              <a:rPr lang="en-US" sz="2000" b="1" baseline="-25000" dirty="0" err="1" smtClean="0"/>
              <a:t>k</a:t>
            </a:r>
            <a:r>
              <a:rPr lang="en-US" sz="2000" b="1" baseline="-25000" dirty="0" smtClean="0"/>
              <a:t> </a:t>
            </a:r>
            <a:r>
              <a:rPr lang="en-US" sz="2000" b="1" dirty="0" smtClean="0"/>
              <a:t>= A</a:t>
            </a:r>
            <a:r>
              <a:rPr lang="en-US" sz="2000" b="1" baseline="-25000" dirty="0" smtClean="0"/>
              <a:t>k-1</a:t>
            </a:r>
            <a:r>
              <a:rPr lang="en-US" sz="2000" b="1" dirty="0" smtClean="0"/>
              <a:t> + 2,</a:t>
            </a:r>
            <a:r>
              <a:rPr lang="en-US" sz="2000" b="1" baseline="-25000" dirty="0" smtClean="0"/>
              <a:t>,</a:t>
            </a:r>
            <a:r>
              <a:rPr lang="en-US" sz="2000" b="1" dirty="0" smtClean="0">
                <a:sym typeface="Symbol" pitchFamily="18" charset="2"/>
              </a:rPr>
              <a:t></a:t>
            </a:r>
            <a:r>
              <a:rPr lang="en-US" sz="2000" b="1" dirty="0" smtClean="0"/>
              <a:t> k &gt; 0</a:t>
            </a:r>
          </a:p>
          <a:p>
            <a:pPr marL="571500" indent="-514350">
              <a:spcBef>
                <a:spcPts val="0"/>
              </a:spcBef>
              <a:buNone/>
            </a:pPr>
            <a:endParaRPr lang="en-US" sz="1900" dirty="0" smtClean="0"/>
          </a:p>
          <a:p>
            <a:pPr marL="971550" lvl="1" indent="-514350">
              <a:spcBef>
                <a:spcPts val="0"/>
              </a:spcBef>
              <a:buFont typeface="+mj-lt"/>
              <a:buAutoNum type="arabicPeriod"/>
            </a:pPr>
            <a:r>
              <a:rPr lang="en-US" sz="2000" dirty="0" smtClean="0"/>
              <a:t>When N = 1, a</a:t>
            </a:r>
            <a:r>
              <a:rPr lang="en-US" sz="20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000" dirty="0" smtClean="0"/>
              <a:t> = 1+2*0 = 1. So the formula holds when N is 1. (the basis)</a:t>
            </a:r>
          </a:p>
          <a:p>
            <a:pPr marL="971550" lvl="1" indent="-514350">
              <a:spcBef>
                <a:spcPts val="0"/>
              </a:spcBef>
              <a:buFont typeface="+mj-lt"/>
              <a:buAutoNum type="arabicPeriod"/>
            </a:pPr>
            <a:r>
              <a:rPr lang="en-US" sz="2000" dirty="0" smtClean="0"/>
              <a:t>Assume   </a:t>
            </a:r>
            <a:r>
              <a:rPr lang="en-US" sz="2000" dirty="0" err="1" smtClean="0"/>
              <a:t>A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= 1 + 2k, for all k &gt;= </a:t>
            </a:r>
            <a:r>
              <a:rPr lang="en-US" sz="2000" dirty="0" smtClean="0">
                <a:solidFill>
                  <a:schemeClr val="accent3"/>
                </a:solidFill>
              </a:rPr>
              <a:t>1</a:t>
            </a:r>
            <a:r>
              <a:rPr lang="en-US" sz="2000" dirty="0" smtClean="0"/>
              <a:t>. (the induction hypothesis)</a:t>
            </a:r>
          </a:p>
          <a:p>
            <a:pPr marL="971550" lvl="1" indent="-514350">
              <a:spcBef>
                <a:spcPts val="0"/>
              </a:spcBef>
              <a:buFont typeface="+mj-lt"/>
              <a:buAutoNum type="arabicPeriod"/>
            </a:pPr>
            <a:r>
              <a:rPr lang="en-US" sz="2000" dirty="0" smtClean="0"/>
              <a:t>Prove that  A</a:t>
            </a:r>
            <a:r>
              <a:rPr lang="en-US" sz="2000" baseline="-25000" dirty="0" smtClean="0"/>
              <a:t>k+1</a:t>
            </a:r>
            <a:r>
              <a:rPr lang="en-US" sz="2000" dirty="0" smtClean="0"/>
              <a:t> = 1 + 2(k+1) using the recurrent sequence definition and the hypothesis.</a:t>
            </a:r>
          </a:p>
          <a:p>
            <a:pPr marL="1371600" lvl="2" indent="-514350">
              <a:buNone/>
            </a:pPr>
            <a:r>
              <a:rPr lang="en-US" sz="2000" dirty="0" smtClean="0"/>
              <a:t>3.1 LHS = A</a:t>
            </a:r>
            <a:r>
              <a:rPr lang="en-US" sz="2000" baseline="-25000" dirty="0" smtClean="0"/>
              <a:t>k+1</a:t>
            </a:r>
            <a:r>
              <a:rPr lang="en-US" sz="2000" dirty="0" smtClean="0"/>
              <a:t> = </a:t>
            </a:r>
            <a:r>
              <a:rPr lang="en-US" sz="2000" dirty="0" err="1" smtClean="0"/>
              <a:t>A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+ 2 	-- from definition of </a:t>
            </a:r>
            <a:r>
              <a:rPr lang="en-US" sz="2000" dirty="0" err="1" smtClean="0"/>
              <a:t>A</a:t>
            </a:r>
            <a:r>
              <a:rPr lang="en-US" sz="2000" baseline="-25000" dirty="0" err="1" smtClean="0"/>
              <a:t>k</a:t>
            </a:r>
            <a:endParaRPr lang="en-US" sz="2000" baseline="-25000" dirty="0" smtClean="0"/>
          </a:p>
          <a:p>
            <a:pPr marL="1371600" lvl="2" indent="-514350">
              <a:spcBef>
                <a:spcPts val="0"/>
              </a:spcBef>
              <a:buNone/>
            </a:pPr>
            <a:r>
              <a:rPr lang="en-US" sz="2000" dirty="0" smtClean="0"/>
              <a:t>3.2 A</a:t>
            </a:r>
            <a:r>
              <a:rPr lang="en-US" sz="2000" baseline="-25000" dirty="0" smtClean="0"/>
              <a:t>k+1</a:t>
            </a:r>
            <a:r>
              <a:rPr lang="en-US" sz="2000" dirty="0" smtClean="0"/>
              <a:t> = (1 + 2k) + 2 	-- from the hypothesis</a:t>
            </a:r>
          </a:p>
          <a:p>
            <a:pPr marL="1371600" lvl="2" indent="-514350">
              <a:spcBef>
                <a:spcPts val="0"/>
              </a:spcBef>
              <a:buNone/>
            </a:pPr>
            <a:r>
              <a:rPr lang="en-US" sz="2000" dirty="0" smtClean="0"/>
              <a:t>3.3 So, A</a:t>
            </a:r>
            <a:r>
              <a:rPr lang="en-US" sz="2000" baseline="-25000" dirty="0" smtClean="0"/>
              <a:t>k+1</a:t>
            </a:r>
            <a:r>
              <a:rPr lang="en-US" sz="2000" dirty="0" smtClean="0"/>
              <a:t> = 1 + 2(k+1). </a:t>
            </a:r>
          </a:p>
          <a:p>
            <a:pPr marL="1371600" lvl="2" indent="-514350">
              <a:spcBef>
                <a:spcPts val="0"/>
              </a:spcBef>
              <a:buNone/>
            </a:pPr>
            <a:r>
              <a:rPr lang="en-US" sz="2000" dirty="0" smtClean="0"/>
              <a:t>3.4 Because, as shown above, whenever the formula is correct for k it is also correct for K+1, we have shown that the formula holds for all k &gt;= 0.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4053</TotalTime>
  <Words>977</Words>
  <Application>Microsoft Office PowerPoint</Application>
  <PresentationFormat>On-screen Show (4:3)</PresentationFormat>
  <Paragraphs>226</Paragraphs>
  <Slides>19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Office Theme</vt:lpstr>
      <vt:lpstr>Equation</vt:lpstr>
      <vt:lpstr>Microsoft Equation 3.0</vt:lpstr>
      <vt:lpstr>Chapter 7</vt:lpstr>
      <vt:lpstr>Recurrent Sequence</vt:lpstr>
      <vt:lpstr>Recurrent Sequence  vs  Recursive Function</vt:lpstr>
      <vt:lpstr>Recursion</vt:lpstr>
      <vt:lpstr>More Exercises</vt:lpstr>
      <vt:lpstr>Solving recurrence relations</vt:lpstr>
      <vt:lpstr>Solving recurrence relations (cont.)</vt:lpstr>
      <vt:lpstr>Proof by Mathematical Induction</vt:lpstr>
      <vt:lpstr>Proof by Mathematical Induction</vt:lpstr>
      <vt:lpstr>Proof by Mathematical Induction</vt:lpstr>
      <vt:lpstr>Proof by Mathematical Induction</vt:lpstr>
      <vt:lpstr>Proof by Mathematical Induction</vt:lpstr>
      <vt:lpstr>Proof by Mathematical Induction</vt:lpstr>
      <vt:lpstr>Proof by Mathematical Induction</vt:lpstr>
      <vt:lpstr>Solving recurrence relations (cont.)</vt:lpstr>
      <vt:lpstr>Slide 16</vt:lpstr>
      <vt:lpstr>Recursive calls  vs  Stacks</vt:lpstr>
      <vt:lpstr>“Danger” of Recursion</vt:lpstr>
      <vt:lpstr>Recursively defined data structures</vt:lpstr>
    </vt:vector>
  </TitlesOfParts>
  <Company>UHCL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Yang, T. Andrew</dc:creator>
  <cp:lastModifiedBy>yang</cp:lastModifiedBy>
  <cp:revision>438</cp:revision>
  <dcterms:created xsi:type="dcterms:W3CDTF">2011-01-18T01:12:11Z</dcterms:created>
  <dcterms:modified xsi:type="dcterms:W3CDTF">2011-03-03T21:44:11Z</dcterms:modified>
</cp:coreProperties>
</file>