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93" r:id="rId3"/>
    <p:sldId id="312" r:id="rId4"/>
    <p:sldId id="321" r:id="rId5"/>
    <p:sldId id="316" r:id="rId6"/>
    <p:sldId id="322" r:id="rId7"/>
    <p:sldId id="324" r:id="rId8"/>
    <p:sldId id="325" r:id="rId9"/>
    <p:sldId id="323" r:id="rId10"/>
    <p:sldId id="326" r:id="rId11"/>
    <p:sldId id="320" r:id="rId12"/>
    <p:sldId id="327" r:id="rId13"/>
    <p:sldId id="32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 autoAdjust="0"/>
    <p:restoredTop sz="88540" autoAdjust="0"/>
  </p:normalViewPr>
  <p:slideViewPr>
    <p:cSldViewPr>
      <p:cViewPr varScale="1">
        <p:scale>
          <a:sx n="64" d="100"/>
          <a:sy n="64" d="100"/>
        </p:scale>
        <p:origin x="-92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26D00-C195-4285-89CF-6834958B9E55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AA981A-1D11-46AB-B6CE-DC9E31F2ED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9B5ED-7736-4E9F-977F-A4B604B444CA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080C-99B6-4991-8F81-AF3295C2BF87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9EBC4-7DE0-4188-BBD1-C2ADBE60921C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B059A-B95B-4963-8EF4-12D371DC36BD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3701-65D7-42EC-A03F-37409C16C658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8F072-2B61-4592-8E74-C39E4430B121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4C6A-4841-4DD0-8FF4-E451E3CBEA83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3EFA7-1CB6-44CD-996C-A2E0B9DAB22E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19DB1-D969-4745-BECA-AC5B88EE8D0F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1D6F4-8CB9-47A0-B3AE-A0DD937733D6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033B-DC81-44FB-9B37-E25567B3DA98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18480-509A-4205-B2B2-AEB8B647FD02}" type="datetime1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19D0B-6E3B-40E4-877A-FAE04F02C7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download.oracle.com/javase/6/docs/api/java/lang/Object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oracle.com/javase/6/docs/api/java/util/ArrayDeque.html" TargetMode="External"/><Relationship Id="rId2" Type="http://schemas.openxmlformats.org/officeDocument/2006/relationships/hyperlink" Target="http://download.oracle.com/javase/6/docs/api/java/util/Deque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Double-ended_queu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sce.uhcl.edu/yang/teaching/JavaProgrammingExamplesandRelatedTopics.htm#queue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3886200"/>
            <a:ext cx="7772400" cy="1470025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Chapter</a:t>
            </a:r>
            <a:r>
              <a:rPr lang="en-US" sz="4000" dirty="0" smtClean="0"/>
              <a:t> </a:t>
            </a:r>
            <a:r>
              <a:rPr lang="en-US" sz="36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6.6, 16</a:t>
            </a:r>
            <a:br>
              <a:rPr lang="en-US" sz="36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en-US" sz="36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+ 13.2 (event-driven simulation)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828800"/>
            <a:ext cx="64008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dirty="0" smtClean="0">
                <a:solidFill>
                  <a:schemeClr val="tx1"/>
                </a:solidFill>
              </a:rPr>
              <a:t>Queues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28600"/>
            <a:ext cx="7315200" cy="167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599" y="2362201"/>
            <a:ext cx="7105607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Interface: </a:t>
            </a:r>
            <a:r>
              <a:rPr lang="en-US" dirty="0" err="1" smtClean="0"/>
              <a:t>java.util.</a:t>
            </a:r>
            <a:r>
              <a:rPr lang="en-US" b="1" dirty="0" err="1" smtClean="0"/>
              <a:t>Queue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smtClean="0">
                <a:hlinkClick r:id="rId2" tooltip="class in java.lang"/>
              </a:rPr>
              <a:t>http://download.oracle.com/javase/6/docs/api/java/util/Queue.html</a:t>
            </a:r>
            <a:r>
              <a:rPr lang="en-US" dirty="0" smtClean="0">
                <a:hlinkClick r:id="rId2" tooltip="class in java.lang"/>
              </a:rPr>
              <a:t> </a:t>
            </a:r>
          </a:p>
          <a:p>
            <a:pPr>
              <a:buNone/>
            </a:pPr>
            <a:endParaRPr lang="en-US" dirty="0" smtClean="0">
              <a:hlinkClick r:id="rId2" tooltip="class in java.lang"/>
            </a:endParaRPr>
          </a:p>
          <a:p>
            <a:pPr>
              <a:buNone/>
            </a:pPr>
            <a:r>
              <a:rPr lang="en-US" b="1" dirty="0" smtClean="0"/>
              <a:t>Interface Queue&lt;E&gt;</a:t>
            </a:r>
          </a:p>
          <a:p>
            <a:pPr>
              <a:buNone/>
            </a:pPr>
            <a:endParaRPr lang="en-US" dirty="0" smtClean="0">
              <a:hlinkClick r:id="rId2" tooltip="class in java.lang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Array-based queues  </a:t>
            </a:r>
            <a:br>
              <a:rPr lang="en-US" dirty="0" smtClean="0"/>
            </a:br>
            <a:r>
              <a:rPr lang="en-US" dirty="0" smtClean="0"/>
              <a:t>vs  </a:t>
            </a:r>
            <a:r>
              <a:rPr lang="en-US" dirty="0" err="1" smtClean="0"/>
              <a:t>LinkedList</a:t>
            </a:r>
            <a:r>
              <a:rPr lang="en-US" dirty="0" smtClean="0"/>
              <a:t>-based queues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200" y="1752599"/>
          <a:ext cx="7924801" cy="32362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4020"/>
                <a:gridCol w="3087033"/>
                <a:gridCol w="3153748"/>
              </a:tblGrid>
              <a:tr h="462236">
                <a:tc>
                  <a:txBody>
                    <a:bodyPr/>
                    <a:lstStyle/>
                    <a:p>
                      <a:r>
                        <a:rPr lang="en-US" dirty="0" smtClean="0"/>
                        <a:t>Operations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LinkedList</a:t>
                      </a:r>
                      <a:r>
                        <a:rPr lang="en-US" dirty="0" smtClean="0"/>
                        <a:t>-based Queues (L)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Array-based</a:t>
                      </a:r>
                      <a:r>
                        <a:rPr lang="en-US" baseline="0" dirty="0" smtClean="0"/>
                        <a:t> Queues  (A)</a:t>
                      </a:r>
                      <a:endParaRPr lang="en-US" dirty="0"/>
                    </a:p>
                  </a:txBody>
                  <a:tcPr/>
                </a:tc>
              </a:tr>
              <a:tr h="360379">
                <a:tc>
                  <a:txBody>
                    <a:bodyPr/>
                    <a:lstStyle/>
                    <a:p>
                      <a:r>
                        <a:rPr lang="en-US" dirty="0" smtClean="0"/>
                        <a:t>Run time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Both run in constant time per operation.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97396">
                <a:tc>
                  <a:txBody>
                    <a:bodyPr/>
                    <a:lstStyle/>
                    <a:p>
                      <a:r>
                        <a:rPr lang="en-US" dirty="0" smtClean="0"/>
                        <a:t>Space 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Less</a:t>
                      </a:r>
                      <a:r>
                        <a:rPr lang="en-US" baseline="0" dirty="0" smtClean="0"/>
                        <a:t> space. </a:t>
                      </a:r>
                    </a:p>
                    <a:p>
                      <a:r>
                        <a:rPr lang="en-US" baseline="0" dirty="0" smtClean="0"/>
                        <a:t>Allocated when a new node is added.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Estimated space requirement.</a:t>
                      </a:r>
                    </a:p>
                    <a:p>
                      <a:r>
                        <a:rPr lang="en-US" dirty="0" smtClean="0"/>
                        <a:t>Doubling the array takes up extra space.</a:t>
                      </a:r>
                      <a:endParaRPr lang="en-US" dirty="0"/>
                    </a:p>
                  </a:txBody>
                  <a:tcPr/>
                </a:tc>
              </a:tr>
              <a:tr h="696005">
                <a:tc>
                  <a:txBody>
                    <a:bodyPr/>
                    <a:lstStyle/>
                    <a:p>
                      <a:r>
                        <a:rPr lang="en-US" dirty="0" smtClean="0"/>
                        <a:t>Sequential access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L is not as efficient as A.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  <a:tr h="797832">
                <a:tc>
                  <a:txBody>
                    <a:bodyPr/>
                    <a:lstStyle/>
                    <a:p>
                      <a:r>
                        <a:rPr lang="en-US" dirty="0" smtClean="0"/>
                        <a:t>Code complexity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A is more complicated than L, owing to codes for wraparound and array doubling.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Double-Ended Queues (</a:t>
            </a:r>
            <a:r>
              <a:rPr lang="en-US" dirty="0" err="1" smtClean="0"/>
              <a:t>deque</a:t>
            </a:r>
            <a:r>
              <a:rPr lang="en-US" dirty="0" smtClean="0"/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 queue that allows access at both ends.</a:t>
            </a:r>
          </a:p>
          <a:p>
            <a:pPr lvl="1">
              <a:buNone/>
            </a:pPr>
            <a:r>
              <a:rPr lang="en-US" dirty="0" err="1" smtClean="0"/>
              <a:t>Enqueue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addFront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addRear</a:t>
            </a:r>
            <a:endParaRPr lang="en-US" dirty="0" smtClean="0">
              <a:sym typeface="Wingdings" pitchFamily="2" charset="2"/>
            </a:endParaRPr>
          </a:p>
          <a:p>
            <a:pPr lvl="1">
              <a:buNone/>
            </a:pPr>
            <a:r>
              <a:rPr lang="en-US" dirty="0" err="1" smtClean="0">
                <a:sym typeface="Wingdings" pitchFamily="2" charset="2"/>
              </a:rPr>
              <a:t>Dequeue</a:t>
            </a:r>
            <a:r>
              <a:rPr lang="en-US" dirty="0" smtClean="0">
                <a:sym typeface="Wingdings" pitchFamily="2" charset="2"/>
              </a:rPr>
              <a:t>  </a:t>
            </a:r>
            <a:r>
              <a:rPr lang="en-US" dirty="0" err="1" smtClean="0">
                <a:sym typeface="Wingdings" pitchFamily="2" charset="2"/>
              </a:rPr>
              <a:t>removeFront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removeRear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/>
              <a:t>In Java: </a:t>
            </a:r>
          </a:p>
          <a:p>
            <a:pPr lvl="1"/>
            <a:r>
              <a:rPr lang="en-US" dirty="0" err="1" smtClean="0"/>
              <a:t>java.util.</a:t>
            </a:r>
            <a:r>
              <a:rPr lang="en-US" b="1" dirty="0" err="1" smtClean="0"/>
              <a:t>Deque</a:t>
            </a:r>
            <a:r>
              <a:rPr lang="en-US" dirty="0" smtClean="0"/>
              <a:t> interface</a:t>
            </a:r>
          </a:p>
          <a:p>
            <a:pPr lvl="2">
              <a:buNone/>
            </a:pPr>
            <a:r>
              <a:rPr lang="en-US" sz="1800" dirty="0" smtClean="0">
                <a:hlinkClick r:id="rId2"/>
              </a:rPr>
              <a:t>http</a:t>
            </a:r>
            <a:r>
              <a:rPr lang="en-US" sz="1800" dirty="0" smtClean="0">
                <a:hlinkClick r:id="rId2"/>
              </a:rPr>
              <a:t>://</a:t>
            </a:r>
            <a:r>
              <a:rPr lang="en-US" sz="1800" dirty="0" smtClean="0">
                <a:hlinkClick r:id="rId2"/>
              </a:rPr>
              <a:t>download.oracle.com/javase/6/docs/api/java/util/Deque.html</a:t>
            </a:r>
            <a:r>
              <a:rPr lang="en-US" sz="1800" dirty="0" smtClean="0"/>
              <a:t> </a:t>
            </a:r>
            <a:endParaRPr lang="en-US" sz="1800" dirty="0" smtClean="0"/>
          </a:p>
          <a:p>
            <a:pPr lvl="1"/>
            <a:r>
              <a:rPr lang="en-US" dirty="0" smtClean="0"/>
              <a:t>Class </a:t>
            </a:r>
            <a:r>
              <a:rPr lang="en-US" b="1" dirty="0" err="1" smtClean="0"/>
              <a:t>ArrayDeque</a:t>
            </a:r>
            <a:r>
              <a:rPr lang="en-US" dirty="0" smtClean="0"/>
              <a:t>&lt;E</a:t>
            </a:r>
            <a:r>
              <a:rPr lang="en-US" dirty="0" smtClean="0"/>
              <a:t>&gt;</a:t>
            </a:r>
          </a:p>
          <a:p>
            <a:pPr lvl="2">
              <a:buNone/>
            </a:pPr>
            <a:r>
              <a:rPr lang="en-US" sz="1800" dirty="0" smtClean="0">
                <a:hlinkClick r:id="rId3"/>
              </a:rPr>
              <a:t>http://</a:t>
            </a:r>
            <a:r>
              <a:rPr lang="en-US" sz="1800" dirty="0" smtClean="0">
                <a:hlinkClick r:id="rId3"/>
              </a:rPr>
              <a:t>download.oracle.com/javase/6/docs/api/java/util/ArrayDeque.html</a:t>
            </a:r>
            <a:r>
              <a:rPr lang="en-US" sz="1800" dirty="0" smtClean="0"/>
              <a:t> </a:t>
            </a:r>
            <a:endParaRPr lang="en-US" sz="1800" dirty="0" smtClean="0"/>
          </a:p>
          <a:p>
            <a:pPr lvl="1"/>
            <a:r>
              <a:rPr lang="en-US" dirty="0" smtClean="0"/>
              <a:t>The </a:t>
            </a:r>
            <a:r>
              <a:rPr lang="en-US" b="1" dirty="0" err="1" smtClean="0"/>
              <a:t>LinkedList</a:t>
            </a:r>
            <a:r>
              <a:rPr lang="en-US" b="1" dirty="0" smtClean="0"/>
              <a:t> </a:t>
            </a:r>
            <a:r>
              <a:rPr lang="en-US" dirty="0" smtClean="0"/>
              <a:t>class </a:t>
            </a:r>
            <a:r>
              <a:rPr lang="en-US" dirty="0" smtClean="0"/>
              <a:t>can be used </a:t>
            </a:r>
            <a:r>
              <a:rPr lang="en-US" dirty="0" smtClean="0"/>
              <a:t>as a </a:t>
            </a:r>
            <a:r>
              <a:rPr lang="en-US" dirty="0" smtClean="0"/>
              <a:t>stack, queue, or </a:t>
            </a:r>
            <a:r>
              <a:rPr lang="en-US" dirty="0" err="1" smtClean="0"/>
              <a:t>deque</a:t>
            </a:r>
            <a:r>
              <a:rPr lang="en-US" dirty="0" smtClean="0"/>
              <a:t>, because it implements both the </a:t>
            </a:r>
            <a:r>
              <a:rPr lang="en-US" i="1" dirty="0" smtClean="0"/>
              <a:t>List</a:t>
            </a:r>
            <a:r>
              <a:rPr lang="en-US" dirty="0" smtClean="0"/>
              <a:t> and the </a:t>
            </a:r>
            <a:r>
              <a:rPr lang="en-US" i="1" dirty="0" err="1" smtClean="0"/>
              <a:t>Deque</a:t>
            </a:r>
            <a:r>
              <a:rPr lang="en-US" dirty="0" smtClean="0"/>
              <a:t> interfaces.</a:t>
            </a:r>
          </a:p>
          <a:p>
            <a:r>
              <a:rPr lang="en-US" sz="2600" dirty="0" smtClean="0">
                <a:hlinkClick r:id="rId4"/>
              </a:rPr>
              <a:t>http://</a:t>
            </a:r>
            <a:r>
              <a:rPr lang="en-US" sz="2600" dirty="0" smtClean="0">
                <a:hlinkClick r:id="rId4"/>
              </a:rPr>
              <a:t>en.wikipedia.org/wiki/Double-ended_queue</a:t>
            </a:r>
            <a:r>
              <a:rPr lang="en-US" sz="2600" dirty="0" smtClean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762000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560637"/>
            <a:ext cx="7772400" cy="1935163"/>
          </a:xfrm>
        </p:spPr>
        <p:txBody>
          <a:bodyPr>
            <a:normAutofit/>
          </a:bodyPr>
          <a:lstStyle/>
          <a:p>
            <a:r>
              <a:rPr lang="en-US" dirty="0" smtClean="0"/>
              <a:t>Intro. to Queues</a:t>
            </a:r>
          </a:p>
          <a:p>
            <a:r>
              <a:rPr lang="en-US" dirty="0" err="1" smtClean="0"/>
              <a:t>java.util.Queue</a:t>
            </a:r>
            <a:r>
              <a:rPr lang="en-US" dirty="0" smtClean="0"/>
              <a:t> interface</a:t>
            </a:r>
          </a:p>
          <a:p>
            <a:r>
              <a:rPr lang="en-US" dirty="0" smtClean="0"/>
              <a:t>Example programs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657600" y="76200"/>
            <a:ext cx="35052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Queue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5029200" cy="57150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Typical application of Queue: </a:t>
            </a:r>
            <a:endParaRPr lang="en-US" sz="2800" dirty="0" smtClean="0"/>
          </a:p>
          <a:p>
            <a:pPr lvl="1">
              <a:buNone/>
            </a:pPr>
            <a:r>
              <a:rPr lang="en-US" sz="2400" dirty="0" smtClean="0"/>
              <a:t>A </a:t>
            </a:r>
            <a:r>
              <a:rPr lang="en-US" sz="2400" dirty="0" smtClean="0"/>
              <a:t>collection designed for holding elements prior to processing.</a:t>
            </a:r>
          </a:p>
          <a:p>
            <a:endParaRPr lang="en-US" sz="800" dirty="0" smtClean="0"/>
          </a:p>
          <a:p>
            <a:r>
              <a:rPr lang="en-US" sz="2800" dirty="0" smtClean="0"/>
              <a:t>Supported </a:t>
            </a:r>
            <a:r>
              <a:rPr lang="en-US" sz="2800" dirty="0" smtClean="0"/>
              <a:t>operations: </a:t>
            </a:r>
          </a:p>
          <a:p>
            <a:pPr lvl="1"/>
            <a:r>
              <a:rPr lang="en-US" sz="2400" b="1" i="1" dirty="0" err="1" smtClean="0"/>
              <a:t>enqueue</a:t>
            </a:r>
            <a:r>
              <a:rPr lang="en-US" sz="2400" b="1" i="1" dirty="0" smtClean="0"/>
              <a:t> (n</a:t>
            </a:r>
            <a:r>
              <a:rPr lang="en-US" sz="2400" b="1" i="1" dirty="0" smtClean="0"/>
              <a:t>)</a:t>
            </a:r>
            <a:r>
              <a:rPr lang="en-US" sz="2400" i="1" dirty="0" smtClean="0"/>
              <a:t>: </a:t>
            </a:r>
            <a:r>
              <a:rPr lang="en-US" sz="2400" i="1" u="sng" dirty="0" smtClean="0"/>
              <a:t>add</a:t>
            </a:r>
            <a:r>
              <a:rPr lang="en-US" sz="2400" i="1" dirty="0" smtClean="0"/>
              <a:t> n at the back of the queue</a:t>
            </a:r>
          </a:p>
          <a:p>
            <a:pPr lvl="1"/>
            <a:r>
              <a:rPr lang="en-US" sz="2400" b="1" dirty="0" err="1" smtClean="0"/>
              <a:t>dequeue</a:t>
            </a:r>
            <a:r>
              <a:rPr lang="en-US" sz="2400" dirty="0" smtClean="0"/>
              <a:t>( ): </a:t>
            </a:r>
            <a:r>
              <a:rPr lang="en-US" sz="2400" u="sng" dirty="0" smtClean="0"/>
              <a:t>remove</a:t>
            </a:r>
            <a:r>
              <a:rPr lang="en-US" sz="2400" dirty="0" smtClean="0"/>
              <a:t> the object at the front /head of the queue and return that object</a:t>
            </a:r>
          </a:p>
          <a:p>
            <a:pPr lvl="1"/>
            <a:r>
              <a:rPr lang="en-US" sz="2400" b="1" i="1" dirty="0" err="1" smtClean="0"/>
              <a:t>getFront</a:t>
            </a:r>
            <a:r>
              <a:rPr lang="en-US" sz="2400" i="1" dirty="0" smtClean="0"/>
              <a:t>( ): </a:t>
            </a:r>
            <a:r>
              <a:rPr lang="en-US" sz="2400" dirty="0" smtClean="0"/>
              <a:t>aka. </a:t>
            </a:r>
            <a:r>
              <a:rPr lang="en-US" sz="2400" b="1" i="1" dirty="0" smtClean="0"/>
              <a:t>element</a:t>
            </a:r>
            <a:r>
              <a:rPr lang="en-US" sz="2400" i="1" dirty="0" smtClean="0"/>
              <a:t>( ), </a:t>
            </a:r>
            <a:r>
              <a:rPr lang="en-US" sz="2400" b="1" i="1" dirty="0" smtClean="0"/>
              <a:t>peek</a:t>
            </a:r>
            <a:r>
              <a:rPr lang="en-US" sz="2400" i="1" dirty="0" smtClean="0"/>
              <a:t>( )</a:t>
            </a:r>
          </a:p>
          <a:p>
            <a:pPr lvl="1">
              <a:buNone/>
            </a:pPr>
            <a:r>
              <a:rPr lang="en-US" sz="2400" i="1" dirty="0" smtClean="0"/>
              <a:t>	return the object at the front of the </a:t>
            </a:r>
            <a:r>
              <a:rPr lang="en-US" sz="2400" i="1" dirty="0" smtClean="0"/>
              <a:t>queue (w/o removing it from the queue)</a:t>
            </a:r>
            <a:endParaRPr lang="en-US" sz="2400" i="1" dirty="0" smtClean="0"/>
          </a:p>
          <a:p>
            <a:endParaRPr lang="en-US" sz="600" dirty="0" smtClean="0"/>
          </a:p>
          <a:p>
            <a:r>
              <a:rPr lang="en-US" sz="2600" dirty="0" smtClean="0"/>
              <a:t>All </a:t>
            </a:r>
            <a:r>
              <a:rPr lang="en-US" sz="2600" dirty="0" smtClean="0"/>
              <a:t>three operations take constant time.</a:t>
            </a:r>
          </a:p>
          <a:p>
            <a:endParaRPr lang="en-US" sz="2800" dirty="0" smtClean="0"/>
          </a:p>
          <a:p>
            <a:endParaRPr lang="en-US" sz="2800" dirty="0" smtClean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62650" y="3810000"/>
            <a:ext cx="364923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3884" y="1577905"/>
            <a:ext cx="2686716" cy="2146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Special features:</a:t>
            </a:r>
          </a:p>
          <a:p>
            <a:pPr lvl="1">
              <a:buNone/>
            </a:pPr>
            <a:r>
              <a:rPr lang="en-US" dirty="0" smtClean="0"/>
              <a:t>(typically) First in, first out (FIFO)</a:t>
            </a:r>
          </a:p>
          <a:p>
            <a:pPr lvl="2">
              <a:buNone/>
            </a:pPr>
            <a:r>
              <a:rPr lang="en-US" dirty="0" smtClean="0"/>
              <a:t>- </a:t>
            </a:r>
            <a:r>
              <a:rPr lang="en-US" dirty="0" err="1" smtClean="0"/>
              <a:t>dequeue</a:t>
            </a:r>
            <a:r>
              <a:rPr lang="en-US" dirty="0" smtClean="0"/>
              <a:t>( ) and </a:t>
            </a:r>
            <a:r>
              <a:rPr lang="en-US" dirty="0" err="1" smtClean="0"/>
              <a:t>getFront</a:t>
            </a:r>
            <a:r>
              <a:rPr lang="en-US" dirty="0" smtClean="0"/>
              <a:t>( ) returns the </a:t>
            </a:r>
            <a:r>
              <a:rPr lang="en-US" u="sng" dirty="0" smtClean="0"/>
              <a:t>least</a:t>
            </a:r>
            <a:r>
              <a:rPr lang="en-US" dirty="0" smtClean="0"/>
              <a:t> recently added item in the queue.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Exceptions: priority queues</a:t>
            </a:r>
          </a:p>
          <a:p>
            <a:pPr lvl="2">
              <a:buNone/>
            </a:pPr>
            <a:r>
              <a:rPr lang="en-US" dirty="0" smtClean="0"/>
              <a:t>Items in a priority queue are ordered according to some </a:t>
            </a:r>
            <a:r>
              <a:rPr lang="en-US" dirty="0" smtClean="0"/>
              <a:t>criteria (example: in OS, types of the processes, user privileges, etc.)</a:t>
            </a: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of 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any computer applications that need to deal with a waiting list of something.</a:t>
            </a:r>
          </a:p>
          <a:p>
            <a:pPr lvl="1">
              <a:buNone/>
            </a:pPr>
            <a:r>
              <a:rPr lang="en-US" dirty="0" smtClean="0"/>
              <a:t>e.g., In operating systems: A </a:t>
            </a:r>
            <a:r>
              <a:rPr lang="en-US" u="sng" dirty="0" smtClean="0"/>
              <a:t>process queue</a:t>
            </a:r>
            <a:r>
              <a:rPr lang="en-US" dirty="0" smtClean="0"/>
              <a:t> collects processes that are waiting to use the processor or other system resources.</a:t>
            </a:r>
          </a:p>
          <a:p>
            <a:pPr lvl="1">
              <a:buNone/>
            </a:pPr>
            <a:r>
              <a:rPr lang="en-US" dirty="0" smtClean="0"/>
              <a:t>e.g., In event-driven simulation: A </a:t>
            </a:r>
            <a:r>
              <a:rPr lang="en-US" u="sng" dirty="0" smtClean="0"/>
              <a:t>priority queue</a:t>
            </a:r>
            <a:r>
              <a:rPr lang="en-US" dirty="0" smtClean="0"/>
              <a:t> stores the list of events that need to be handled by the simulator.</a:t>
            </a:r>
          </a:p>
          <a:p>
            <a:pPr lvl="1">
              <a:buNone/>
            </a:pPr>
            <a:r>
              <a:rPr lang="en-US" dirty="0" smtClean="0"/>
              <a:t>e.g., 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Implementation of 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Queue may be implemented as an Array or a Linked List.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as a dynamic array: </a:t>
            </a:r>
          </a:p>
          <a:p>
            <a:pPr lvl="1"/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ArrayQueue.java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(Figure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16.8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16.17)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2">
              <a:buNone/>
            </a:pPr>
            <a:endParaRPr lang="en-US" sz="1100" dirty="0" smtClean="0"/>
          </a:p>
          <a:p>
            <a:pPr lvl="1">
              <a:buNone/>
            </a:pPr>
            <a:r>
              <a:rPr lang="en-US" sz="2000" dirty="0" smtClean="0"/>
              <a:t>  </a:t>
            </a:r>
            <a:r>
              <a:rPr lang="en-US" sz="2000" dirty="0" smtClean="0"/>
              <a:t>  private </a:t>
            </a:r>
            <a:r>
              <a:rPr lang="en-US" sz="2000" dirty="0" err="1" smtClean="0"/>
              <a:t>AnyType</a:t>
            </a:r>
            <a:r>
              <a:rPr lang="en-US" sz="2000" dirty="0" smtClean="0"/>
              <a:t> [ ] </a:t>
            </a:r>
            <a:r>
              <a:rPr lang="en-US" sz="2000" dirty="0" err="1" smtClean="0"/>
              <a:t>theArray</a:t>
            </a:r>
            <a:r>
              <a:rPr lang="en-US" sz="2000" dirty="0" smtClean="0"/>
              <a:t>;</a:t>
            </a:r>
          </a:p>
          <a:p>
            <a:pPr lvl="1">
              <a:buNone/>
            </a:pPr>
            <a:r>
              <a:rPr lang="en-US" sz="2000" dirty="0" smtClean="0"/>
              <a:t>    private int         </a:t>
            </a:r>
            <a:r>
              <a:rPr lang="en-US" sz="2000" dirty="0" err="1" smtClean="0"/>
              <a:t>currentSize</a:t>
            </a:r>
            <a:r>
              <a:rPr lang="en-US" sz="2000" dirty="0" smtClean="0"/>
              <a:t>;</a:t>
            </a:r>
          </a:p>
          <a:p>
            <a:pPr lvl="1">
              <a:buNone/>
            </a:pPr>
            <a:r>
              <a:rPr lang="en-US" sz="2000" dirty="0" smtClean="0"/>
              <a:t>    private int         front;</a:t>
            </a:r>
          </a:p>
          <a:p>
            <a:pPr lvl="1">
              <a:buNone/>
            </a:pPr>
            <a:r>
              <a:rPr lang="en-US" sz="2000" dirty="0" smtClean="0"/>
              <a:t>    private int         back</a:t>
            </a:r>
            <a:r>
              <a:rPr lang="en-US" sz="2000" dirty="0" smtClean="0"/>
              <a:t>;</a:t>
            </a:r>
            <a:endParaRPr lang="en-US" sz="2000" dirty="0" smtClean="0"/>
          </a:p>
          <a:p>
            <a:pPr lvl="1">
              <a:buNone/>
            </a:pPr>
            <a:r>
              <a:rPr lang="en-US" sz="2000" dirty="0" smtClean="0"/>
              <a:t>    private static final int DEFAULT_CAPACITY = 10;</a:t>
            </a:r>
          </a:p>
          <a:p>
            <a:pPr>
              <a:buNone/>
            </a:pPr>
            <a:endParaRPr lang="en-US" sz="2000" dirty="0" smtClean="0"/>
          </a:p>
          <a:p>
            <a:pPr lvl="2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1" y="364855"/>
            <a:ext cx="8434388" cy="5950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400" y="304800"/>
            <a:ext cx="7937500" cy="595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Implementation of 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marL="342900" lvl="2" indent="-342900"/>
            <a:endParaRPr lang="en-US" sz="1050" dirty="0" smtClean="0"/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as a linked list: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ListQueue.java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(Figure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16.23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16.27)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2">
              <a:buNone/>
            </a:pPr>
            <a:endParaRPr lang="en-US" sz="1050" dirty="0" smtClean="0"/>
          </a:p>
          <a:p>
            <a:pPr lvl="1">
              <a:buNone/>
            </a:pPr>
            <a:r>
              <a:rPr lang="en-US" sz="2400" dirty="0" smtClean="0"/>
              <a:t>See </a:t>
            </a:r>
            <a:r>
              <a:rPr lang="en-US" sz="2400" dirty="0" smtClean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sce.uhcl.edu/yang/teaching/JavaProgrammingExamplesandRelatedTopics.htm#queues</a:t>
            </a:r>
            <a:r>
              <a:rPr lang="en-US" sz="2400" dirty="0" smtClean="0"/>
              <a:t> for an example testing program.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3333 Data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5901</TotalTime>
  <Words>506</Words>
  <Application>Microsoft Office PowerPoint</Application>
  <PresentationFormat>On-screen Show (4:3)</PresentationFormat>
  <Paragraphs>101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Chapter 6.6, 16 + 13.2 (event-driven simulation)</vt:lpstr>
      <vt:lpstr>Outline</vt:lpstr>
      <vt:lpstr>Queue</vt:lpstr>
      <vt:lpstr>Queues</vt:lpstr>
      <vt:lpstr>Applications of Queue</vt:lpstr>
      <vt:lpstr>Implementation of Queue</vt:lpstr>
      <vt:lpstr>Slide 7</vt:lpstr>
      <vt:lpstr>Slide 8</vt:lpstr>
      <vt:lpstr>Implementation of Queue</vt:lpstr>
      <vt:lpstr>Slide 10</vt:lpstr>
      <vt:lpstr>Interface: java.util.Queue</vt:lpstr>
      <vt:lpstr>Array-based queues   vs  LinkedList-based queues</vt:lpstr>
      <vt:lpstr>Double-Ended Queues (deque)</vt:lpstr>
    </vt:vector>
  </TitlesOfParts>
  <Company>UHCL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Yang, T. Andrew</dc:creator>
  <cp:lastModifiedBy>Yang, T. Andrew</cp:lastModifiedBy>
  <cp:revision>532</cp:revision>
  <dcterms:created xsi:type="dcterms:W3CDTF">2011-01-18T01:12:11Z</dcterms:created>
  <dcterms:modified xsi:type="dcterms:W3CDTF">2011-02-16T19:05:53Z</dcterms:modified>
</cp:coreProperties>
</file>