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Default Extension="bin" ContentType="application/vnd.openxmlformats-officedocument.oleObject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293" r:id="rId3"/>
    <p:sldId id="294" r:id="rId4"/>
    <p:sldId id="295" r:id="rId5"/>
    <p:sldId id="296" r:id="rId6"/>
    <p:sldId id="303" r:id="rId7"/>
    <p:sldId id="297" r:id="rId8"/>
    <p:sldId id="309" r:id="rId9"/>
    <p:sldId id="310" r:id="rId10"/>
    <p:sldId id="304" r:id="rId11"/>
    <p:sldId id="305" r:id="rId12"/>
    <p:sldId id="308" r:id="rId13"/>
    <p:sldId id="306" r:id="rId14"/>
    <p:sldId id="311" r:id="rId15"/>
    <p:sldId id="312" r:id="rId16"/>
    <p:sldId id="313" r:id="rId17"/>
    <p:sldId id="299" r:id="rId18"/>
    <p:sldId id="314" r:id="rId19"/>
    <p:sldId id="315" r:id="rId20"/>
    <p:sldId id="316" r:id="rId21"/>
    <p:sldId id="317" r:id="rId22"/>
    <p:sldId id="318" r:id="rId23"/>
    <p:sldId id="319" r:id="rId24"/>
    <p:sldId id="32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1" autoAdjust="0"/>
    <p:restoredTop sz="88540" autoAdjust="0"/>
  </p:normalViewPr>
  <p:slideViewPr>
    <p:cSldViewPr>
      <p:cViewPr varScale="1">
        <p:scale>
          <a:sx n="64" d="100"/>
          <a:sy n="64" d="100"/>
        </p:scale>
        <p:origin x="-92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A26D00-C195-4285-89CF-6834958B9E55}" type="datetimeFigureOut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AA981A-1D11-46AB-B6CE-DC9E31F2ED5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99B5ED-7736-4E9F-977F-A4B604B444CA}" type="datetime1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93080C-99B6-4991-8F81-AF3295C2BF87}" type="datetime1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C9EBC4-7DE0-4188-BBD1-C2ADBE60921C}" type="datetime1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7B059A-B95B-4963-8EF4-12D371DC36BD}" type="datetime1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543701-65D7-42EC-A03F-37409C16C658}" type="datetime1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A8F072-2B61-4592-8E74-C39E4430B121}" type="datetime1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64C6A-4841-4DD0-8FF4-E451E3CBEA83}" type="datetime1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3EFA7-1CB6-44CD-996C-A2E0B9DAB22E}" type="datetime1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A19DB1-D969-4745-BECA-AC5B88EE8D0F}" type="datetime1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71D6F4-8CB9-47A0-B3AE-A0DD937733D6}" type="datetime1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A5033B-DC81-44FB-9B37-E25567B3DA98}" type="datetime1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18480-509A-4205-B2B2-AEB8B647FD02}" type="datetime1">
              <a:rPr lang="en-US" smtClean="0"/>
              <a:pPr/>
              <a:t>4/21/2011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719D0B-6E3B-40E4-877A-FAE04F02C71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Inversion_(discrete_mathematics)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en.wikipedia.org/wiki/Insertion_sort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leepoint.net/notes-java/data/arrays/32arraybubblesort.html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leepoint.net/notes-java/data/arrays/31arrayselectionsort.html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81000" y="3886200"/>
            <a:ext cx="7772400" cy="1470025"/>
          </a:xfrm>
        </p:spPr>
        <p:txBody>
          <a:bodyPr>
            <a:normAutofit/>
          </a:bodyPr>
          <a:lstStyle/>
          <a:p>
            <a:pPr eaLnBrk="1" hangingPunct="1"/>
            <a:r>
              <a:rPr lang="en-US" sz="36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Chapter</a:t>
            </a:r>
            <a:r>
              <a:rPr lang="en-US" sz="4000" dirty="0" smtClean="0"/>
              <a:t> </a:t>
            </a:r>
            <a:r>
              <a:rPr lang="en-US" sz="3600" dirty="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rPr>
              <a:t>8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95400" y="1828800"/>
            <a:ext cx="6400800" cy="1143000"/>
          </a:xfrm>
        </p:spPr>
        <p:txBody>
          <a:bodyPr>
            <a:normAutofit/>
          </a:bodyPr>
          <a:lstStyle/>
          <a:p>
            <a:pPr eaLnBrk="1" hangingPunct="1"/>
            <a:r>
              <a:rPr lang="en-US" sz="4000" dirty="0" smtClean="0">
                <a:solidFill>
                  <a:schemeClr val="tx1"/>
                </a:solidFill>
              </a:rPr>
              <a:t>Sorting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</p:spTree>
  </p:cSld>
  <p:clrMapOvr>
    <a:masterClrMapping/>
  </p:clrMapOvr>
  <p:transition spd="med"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Theorems wrt insertion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u="sng" dirty="0" smtClean="0"/>
              <a:t>Theorem 8.1:</a:t>
            </a:r>
            <a:r>
              <a:rPr lang="en-US" dirty="0" smtClean="0"/>
              <a:t> The </a:t>
            </a:r>
            <a:r>
              <a:rPr lang="en-US" b="1" dirty="0" smtClean="0"/>
              <a:t>average</a:t>
            </a:r>
            <a:r>
              <a:rPr lang="en-US" dirty="0" smtClean="0"/>
              <a:t> number of inversions in an array of N distinct numbers is </a:t>
            </a:r>
            <a:r>
              <a:rPr lang="en-US" b="1" dirty="0" smtClean="0"/>
              <a:t>N(N-1)/4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An </a:t>
            </a:r>
            <a:r>
              <a:rPr lang="en-US" b="1" dirty="0" smtClean="0"/>
              <a:t>inversion </a:t>
            </a:r>
            <a:r>
              <a:rPr lang="en-US" dirty="0" smtClean="0"/>
              <a:t>is a pair of elements that are out of order in an array.</a:t>
            </a:r>
          </a:p>
          <a:p>
            <a:pPr lvl="1"/>
            <a:r>
              <a:rPr lang="en-US" dirty="0" smtClean="0"/>
              <a:t>Formally, let </a:t>
            </a:r>
            <a:r>
              <a:rPr lang="en-US" i="1" dirty="0" smtClean="0"/>
              <a:t>A</a:t>
            </a:r>
            <a:r>
              <a:rPr lang="en-US" dirty="0" smtClean="0"/>
              <a:t>[1..</a:t>
            </a:r>
            <a:r>
              <a:rPr lang="en-US" i="1" dirty="0" smtClean="0"/>
              <a:t>n</a:t>
            </a:r>
            <a:r>
              <a:rPr lang="en-US" dirty="0" smtClean="0"/>
              <a:t>] be an array of </a:t>
            </a:r>
            <a:r>
              <a:rPr lang="en-US" i="1" dirty="0" smtClean="0"/>
              <a:t>n</a:t>
            </a:r>
            <a:r>
              <a:rPr lang="en-US" dirty="0" smtClean="0"/>
              <a:t> distinct numbers. If </a:t>
            </a:r>
            <a:r>
              <a:rPr lang="en-US" i="1" dirty="0" smtClean="0"/>
              <a:t>i</a:t>
            </a:r>
            <a:r>
              <a:rPr lang="en-US" dirty="0" smtClean="0"/>
              <a:t> &lt; </a:t>
            </a:r>
            <a:r>
              <a:rPr lang="en-US" i="1" dirty="0" smtClean="0"/>
              <a:t>j</a:t>
            </a:r>
            <a:r>
              <a:rPr lang="en-US" dirty="0" smtClean="0"/>
              <a:t> and </a:t>
            </a:r>
            <a:r>
              <a:rPr lang="en-US" i="1" dirty="0" smtClean="0"/>
              <a:t>A</a:t>
            </a:r>
            <a:r>
              <a:rPr lang="en-US" dirty="0" smtClean="0"/>
              <a:t>[</a:t>
            </a:r>
            <a:r>
              <a:rPr lang="en-US" i="1" dirty="0" smtClean="0"/>
              <a:t>i</a:t>
            </a:r>
            <a:r>
              <a:rPr lang="en-US" dirty="0" smtClean="0"/>
              <a:t>] &gt; </a:t>
            </a:r>
            <a:r>
              <a:rPr lang="en-US" i="1" dirty="0" smtClean="0"/>
              <a:t>A</a:t>
            </a:r>
            <a:r>
              <a:rPr lang="en-US" dirty="0" smtClean="0"/>
              <a:t>[</a:t>
            </a:r>
            <a:r>
              <a:rPr lang="en-US" i="1" dirty="0" smtClean="0"/>
              <a:t>j</a:t>
            </a:r>
            <a:r>
              <a:rPr lang="en-US" dirty="0" smtClean="0"/>
              <a:t>], then the pair (</a:t>
            </a:r>
            <a:r>
              <a:rPr lang="en-US" i="1" dirty="0" smtClean="0"/>
              <a:t>i</a:t>
            </a:r>
            <a:r>
              <a:rPr lang="en-US" dirty="0" smtClean="0"/>
              <a:t>,</a:t>
            </a:r>
            <a:r>
              <a:rPr lang="en-US" i="1" dirty="0" smtClean="0"/>
              <a:t>j</a:t>
            </a:r>
            <a:r>
              <a:rPr lang="en-US" dirty="0" smtClean="0"/>
              <a:t>) is called an </a:t>
            </a:r>
            <a:r>
              <a:rPr lang="en-US" b="1" dirty="0" smtClean="0"/>
              <a:t>inversion</a:t>
            </a:r>
            <a:r>
              <a:rPr lang="en-US" dirty="0" smtClean="0"/>
              <a:t> of </a:t>
            </a:r>
            <a:r>
              <a:rPr lang="en-US" i="1" dirty="0" smtClean="0"/>
              <a:t>A</a:t>
            </a:r>
            <a:r>
              <a:rPr lang="en-US" dirty="0" smtClean="0"/>
              <a:t>. (</a:t>
            </a:r>
            <a:r>
              <a:rPr lang="en-US" sz="1600" dirty="0" smtClean="0">
                <a:hlinkClick r:id="rId2"/>
              </a:rPr>
              <a:t>http://en.wikipedia.org/wiki/Inversion_%28discrete_mathematics%29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The number of inversions in an array measures its unsortedness.</a:t>
            </a:r>
          </a:p>
          <a:p>
            <a:r>
              <a:rPr lang="en-US" dirty="0" smtClean="0"/>
              <a:t>For data sets that are already substantially sorted, the time complexity of insertion sort is O(</a:t>
            </a:r>
            <a:r>
              <a:rPr lang="en-US" i="1" dirty="0" smtClean="0"/>
              <a:t>n</a:t>
            </a:r>
            <a:r>
              <a:rPr lang="en-US" dirty="0" smtClean="0"/>
              <a:t> + </a:t>
            </a:r>
            <a:r>
              <a:rPr lang="en-US" i="1" dirty="0" smtClean="0"/>
              <a:t>d</a:t>
            </a:r>
            <a:r>
              <a:rPr lang="en-US" dirty="0" smtClean="0"/>
              <a:t>), where </a:t>
            </a:r>
            <a:r>
              <a:rPr lang="en-US" i="1" dirty="0" smtClean="0"/>
              <a:t>d</a:t>
            </a:r>
            <a:r>
              <a:rPr lang="en-US" dirty="0" smtClean="0"/>
              <a:t> is the number of inversions. That is, the </a:t>
            </a:r>
            <a:r>
              <a:rPr lang="en-US" b="1" dirty="0" smtClean="0"/>
              <a:t>average</a:t>
            </a:r>
            <a:r>
              <a:rPr lang="en-US" dirty="0" smtClean="0"/>
              <a:t> cost is still O(N</a:t>
            </a:r>
            <a:r>
              <a:rPr lang="en-US" baseline="30000" dirty="0" smtClean="0"/>
              <a:t>2</a:t>
            </a:r>
            <a:r>
              <a:rPr lang="en-US" dirty="0" smtClean="0"/>
              <a:t>).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10</a:t>
            </a:fld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Theorems wrt insertion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u="sng" dirty="0" smtClean="0"/>
              <a:t>Theorem 8.2:</a:t>
            </a:r>
            <a:r>
              <a:rPr lang="en-US" dirty="0" smtClean="0"/>
              <a:t> Any algorithm that sorts by exchanging adjacent elements requires           time </a:t>
            </a:r>
            <a:r>
              <a:rPr lang="en-US" u="sng" dirty="0" smtClean="0"/>
              <a:t>on average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True for insertion, bubble, and selection sorts, all of which perform adjacent exchanges.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/>
        </p:nvGraphicFramePr>
        <p:xfrm>
          <a:off x="7377875" y="2181100"/>
          <a:ext cx="939800" cy="457200"/>
        </p:xfrm>
        <a:graphic>
          <a:graphicData uri="http://schemas.openxmlformats.org/presentationml/2006/ole">
            <p:oleObj spid="_x0000_s3074" name="Equation" r:id="rId3" imgW="469800" imgH="228600" progId="Equation.DSMT4">
              <p:embed/>
            </p:oleObj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vs Selection 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 smtClean="0"/>
              <a:t>Source: </a:t>
            </a:r>
            <a:r>
              <a:rPr lang="en-US" dirty="0" smtClean="0">
                <a:hlinkClick r:id="rId2"/>
              </a:rPr>
              <a:t>http://en.wikipedia.org/wiki/Insertion_sort</a:t>
            </a:r>
            <a:r>
              <a:rPr lang="en-US" dirty="0" smtClean="0"/>
              <a:t> </a:t>
            </a:r>
          </a:p>
          <a:p>
            <a:pPr lvl="1"/>
            <a:r>
              <a:rPr lang="en-US" dirty="0" smtClean="0"/>
              <a:t>While </a:t>
            </a:r>
            <a:r>
              <a:rPr lang="en-US" b="1" dirty="0" smtClean="0"/>
              <a:t>insertion</a:t>
            </a:r>
            <a:r>
              <a:rPr lang="en-US" dirty="0" smtClean="0"/>
              <a:t> sort typically makes fewer comparisons than </a:t>
            </a:r>
            <a:r>
              <a:rPr lang="en-US" b="1" dirty="0" smtClean="0"/>
              <a:t>selection</a:t>
            </a:r>
            <a:r>
              <a:rPr lang="en-US" dirty="0" smtClean="0"/>
              <a:t> sort, it requires more writes because the inner loop can require shifting large sections of the sorted portion of the array. </a:t>
            </a:r>
          </a:p>
          <a:p>
            <a:pPr lvl="1"/>
            <a:r>
              <a:rPr lang="en-US" dirty="0" smtClean="0"/>
              <a:t>In general, insertion sort will write to the array O(</a:t>
            </a:r>
            <a:r>
              <a:rPr lang="en-US" i="1" dirty="0" smtClean="0"/>
              <a:t>n</a:t>
            </a:r>
            <a:r>
              <a:rPr lang="en-US" baseline="30000" dirty="0" smtClean="0"/>
              <a:t>2</a:t>
            </a:r>
            <a:r>
              <a:rPr lang="en-US" dirty="0" smtClean="0"/>
              <a:t>) times, whereas selection sort will write only O(</a:t>
            </a:r>
            <a:r>
              <a:rPr lang="en-US" i="1" dirty="0" smtClean="0"/>
              <a:t>n</a:t>
            </a:r>
            <a:r>
              <a:rPr lang="en-US" dirty="0" smtClean="0"/>
              <a:t>) times. </a:t>
            </a:r>
          </a:p>
          <a:p>
            <a:pPr lvl="1">
              <a:buNone/>
            </a:pPr>
            <a:r>
              <a:rPr lang="en-US" b="1" dirty="0" smtClean="0"/>
              <a:t>Question: </a:t>
            </a:r>
            <a:r>
              <a:rPr lang="en-US" dirty="0" smtClean="0"/>
              <a:t>Do you agree with the above statement? Is there a way of verifying it?</a:t>
            </a:r>
            <a:endParaRPr lang="en-US" b="1" dirty="0" smtClean="0"/>
          </a:p>
          <a:p>
            <a:pPr lvl="1"/>
            <a:r>
              <a:rPr lang="en-US" dirty="0" smtClean="0"/>
              <a:t>For this reason selection sort may be preferable in cases where writing to memory is significantly more expensive than reading, such as with EEPROM or flash memory.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2057400" cy="9144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Shellsort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381000"/>
            <a:ext cx="5562600" cy="1676400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Discovered in 1959 by Donald Shell</a:t>
            </a:r>
          </a:p>
          <a:p>
            <a:r>
              <a:rPr lang="en-US" sz="2800" dirty="0" smtClean="0"/>
              <a:t>First algorithm to improve on the insertion sort substantially</a:t>
            </a:r>
          </a:p>
          <a:p>
            <a:r>
              <a:rPr lang="en-US" sz="2800" dirty="0" smtClean="0"/>
              <a:t>A subquadratic algorithm – o(N</a:t>
            </a:r>
            <a:r>
              <a:rPr lang="en-US" sz="2800" baseline="30000" dirty="0" smtClean="0"/>
              <a:t>2</a:t>
            </a:r>
            <a:r>
              <a:rPr lang="en-US" sz="2800" dirty="0" smtClean="0"/>
              <a:t>)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13</a:t>
            </a:fld>
            <a:endParaRPr lang="en-US" dirty="0"/>
          </a:p>
        </p:txBody>
      </p:sp>
      <p:pic>
        <p:nvPicPr>
          <p:cNvPr id="6" name="Picture 2" descr="weiss08-07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800" y="2114039"/>
            <a:ext cx="8458200" cy="47202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71596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Shellsort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14400"/>
            <a:ext cx="8229600" cy="40386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Shellsort uses a sequence called the </a:t>
            </a:r>
            <a:r>
              <a:rPr lang="en-US" i="1" dirty="0" smtClean="0"/>
              <a:t>increment sequence</a:t>
            </a:r>
            <a:r>
              <a:rPr lang="en-US" dirty="0" smtClean="0"/>
              <a:t>. </a:t>
            </a:r>
          </a:p>
          <a:p>
            <a:pPr lvl="1"/>
            <a:r>
              <a:rPr lang="en-US" dirty="0" smtClean="0"/>
              <a:t>After a phase, using some increment </a:t>
            </a:r>
            <a:r>
              <a:rPr lang="en-US" b="1" dirty="0" smtClean="0"/>
              <a:t>h</a:t>
            </a:r>
            <a:r>
              <a:rPr lang="en-US" b="1" baseline="-25000" dirty="0" smtClean="0"/>
              <a:t>k</a:t>
            </a:r>
            <a:r>
              <a:rPr lang="en-US" dirty="0" smtClean="0"/>
              <a:t>, we have for every i where </a:t>
            </a:r>
            <a:r>
              <a:rPr lang="en-US" b="1" dirty="0" smtClean="0"/>
              <a:t>i + h</a:t>
            </a:r>
            <a:r>
              <a:rPr lang="en-US" b="1" baseline="-25000" dirty="0" smtClean="0"/>
              <a:t>k</a:t>
            </a:r>
            <a:r>
              <a:rPr lang="en-US" dirty="0" smtClean="0"/>
              <a:t> is a valid index; all elements spaced </a:t>
            </a:r>
            <a:r>
              <a:rPr lang="en-US" b="1" dirty="0" smtClean="0"/>
              <a:t>h</a:t>
            </a:r>
            <a:r>
              <a:rPr lang="en-US" b="1" baseline="-25000" dirty="0" smtClean="0"/>
              <a:t>k</a:t>
            </a:r>
            <a:r>
              <a:rPr lang="en-US" dirty="0" smtClean="0"/>
              <a:t> apart are sorted. </a:t>
            </a:r>
          </a:p>
          <a:p>
            <a:pPr lvl="1"/>
            <a:r>
              <a:rPr lang="en-US" dirty="0" smtClean="0"/>
              <a:t>The array is then said to be </a:t>
            </a:r>
            <a:r>
              <a:rPr lang="en-US" b="1" i="1" dirty="0" smtClean="0"/>
              <a:t>h</a:t>
            </a:r>
            <a:r>
              <a:rPr lang="en-US" b="1" i="1" baseline="-25000" dirty="0" smtClean="0"/>
              <a:t>k</a:t>
            </a:r>
            <a:r>
              <a:rPr lang="en-US" b="1" i="1" dirty="0" smtClean="0"/>
              <a:t>-sorted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Exercise 1: </a:t>
            </a:r>
            <a:r>
              <a:rPr lang="en-US" dirty="0" smtClean="0"/>
              <a:t>Shellsort the array below using the </a:t>
            </a:r>
            <a:r>
              <a:rPr lang="en-US" dirty="0" err="1" smtClean="0"/>
              <a:t>shellsort</a:t>
            </a:r>
            <a:r>
              <a:rPr lang="en-US" dirty="0" smtClean="0"/>
              <a:t>() method shown above. </a:t>
            </a:r>
          </a:p>
          <a:p>
            <a:r>
              <a:rPr lang="en-US" b="1" dirty="0" smtClean="0"/>
              <a:t>Exercise </a:t>
            </a:r>
            <a:r>
              <a:rPr lang="en-US" b="1" dirty="0" smtClean="0"/>
              <a:t>2: </a:t>
            </a:r>
            <a:r>
              <a:rPr lang="en-US" dirty="0" smtClean="0"/>
              <a:t>Repeat the </a:t>
            </a:r>
            <a:r>
              <a:rPr lang="en-US" dirty="0" err="1" smtClean="0"/>
              <a:t>shellsort</a:t>
            </a:r>
            <a:r>
              <a:rPr lang="en-US" dirty="0" smtClean="0"/>
              <a:t> but use the sequence {1,3,5}. Compare their performance.</a:t>
            </a:r>
          </a:p>
          <a:p>
            <a:r>
              <a:rPr lang="en-US" b="1" dirty="0" smtClean="0"/>
              <a:t>Exercise </a:t>
            </a:r>
            <a:r>
              <a:rPr lang="en-US" b="1" dirty="0" smtClean="0"/>
              <a:t>3: </a:t>
            </a:r>
            <a:r>
              <a:rPr lang="en-US" dirty="0" smtClean="0"/>
              <a:t>Would the sequence {1,3,7} be better?</a:t>
            </a:r>
            <a:endParaRPr lang="en-US" b="1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14</a:t>
            </a:fld>
            <a:endParaRPr lang="en-US" dirty="0"/>
          </a:p>
        </p:txBody>
      </p:sp>
      <p:pic>
        <p:nvPicPr>
          <p:cNvPr id="6" name="Picture 2" descr="weiss08-05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866325"/>
            <a:ext cx="8229600" cy="197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Shellsort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 called </a:t>
            </a:r>
            <a:r>
              <a:rPr lang="en-US" i="1" dirty="0" smtClean="0"/>
              <a:t>diminishing gap sort</a:t>
            </a:r>
          </a:p>
          <a:p>
            <a:pPr lvl="1"/>
            <a:r>
              <a:rPr lang="en-US" dirty="0" smtClean="0"/>
              <a:t>For each </a:t>
            </a:r>
            <a:r>
              <a:rPr lang="en-US" i="1" dirty="0" smtClean="0"/>
              <a:t>gap</a:t>
            </a:r>
            <a:r>
              <a:rPr lang="en-US" dirty="0" smtClean="0"/>
              <a:t>, it performs a </a:t>
            </a:r>
            <a:r>
              <a:rPr lang="en-US" i="1" dirty="0" smtClean="0"/>
              <a:t>gap insertion sort</a:t>
            </a:r>
            <a:r>
              <a:rPr lang="en-US" dirty="0" smtClean="0"/>
              <a:t>.</a:t>
            </a:r>
          </a:p>
          <a:p>
            <a:pPr lvl="1"/>
            <a:r>
              <a:rPr lang="en-US" i="1" dirty="0" smtClean="0"/>
              <a:t>When </a:t>
            </a:r>
            <a:r>
              <a:rPr lang="en-US" dirty="0" smtClean="0"/>
              <a:t>gap </a:t>
            </a:r>
            <a:r>
              <a:rPr lang="en-US" i="1" dirty="0" smtClean="0"/>
              <a:t>becomes 1, it performs exactly the insertion sort.</a:t>
            </a:r>
          </a:p>
          <a:p>
            <a:r>
              <a:rPr lang="en-US" b="1" dirty="0" smtClean="0"/>
              <a:t>Question: </a:t>
            </a:r>
            <a:r>
              <a:rPr lang="en-US" dirty="0" smtClean="0"/>
              <a:t>The shell sort contains three loops. How can it be possible that it’s more efficient than the insertion sort, which contains only two loops?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15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Shellsort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382000" cy="1828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running time of Shellsort depends heavily on the choice of </a:t>
            </a:r>
            <a:r>
              <a:rPr lang="en-US" i="1" dirty="0" smtClean="0"/>
              <a:t>increment sequences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Better sequences (than what Shell proposed) are known.</a:t>
            </a:r>
          </a:p>
          <a:p>
            <a:pPr lvl="1"/>
            <a:r>
              <a:rPr lang="en-US" dirty="0" smtClean="0"/>
              <a:t>Odd gaps only: When the gap is even, add 1 to it.</a:t>
            </a:r>
          </a:p>
          <a:p>
            <a:pPr lvl="1"/>
            <a:r>
              <a:rPr lang="en-US" dirty="0" smtClean="0"/>
              <a:t>Divide the gap by 2.2, instead of 2 as in the Shell’s increments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16</a:t>
            </a:fld>
            <a:endParaRPr lang="en-US" dirty="0"/>
          </a:p>
        </p:txBody>
      </p:sp>
      <p:pic>
        <p:nvPicPr>
          <p:cNvPr id="6" name="Picture 2" descr="weiss08-06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971800"/>
            <a:ext cx="8229600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Quicksort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305800" cy="4724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 </a:t>
            </a:r>
            <a:r>
              <a:rPr lang="en-US" i="1" dirty="0" smtClean="0"/>
              <a:t>divide-and-conquer </a:t>
            </a:r>
            <a:r>
              <a:rPr lang="en-US" dirty="0" smtClean="0"/>
              <a:t>algorithm</a:t>
            </a:r>
          </a:p>
          <a:p>
            <a:r>
              <a:rPr lang="en-US" dirty="0" smtClean="0"/>
              <a:t>Average running time is O(N logN)</a:t>
            </a:r>
          </a:p>
          <a:p>
            <a:r>
              <a:rPr lang="en-US" dirty="0" smtClean="0"/>
              <a:t>Worst case: O(N</a:t>
            </a:r>
            <a:r>
              <a:rPr lang="en-US" baseline="30000" dirty="0" smtClean="0"/>
              <a:t>2</a:t>
            </a:r>
            <a:r>
              <a:rPr lang="en-US" dirty="0" smtClean="0"/>
              <a:t>), but can be avoided by choosing the pivot right</a:t>
            </a:r>
          </a:p>
          <a:p>
            <a:endParaRPr lang="en-US" dirty="0" smtClean="0"/>
          </a:p>
          <a:p>
            <a:r>
              <a:rPr lang="en-US" dirty="0" smtClean="0"/>
              <a:t>The basic idea: 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Given a set of items, choose one of them as the pivot, p.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Partition the items into three groups: those that are larger than p (L), those that are smaller than p (R), and those that are the same as p (S).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Continue the same process with L and R to sort them.</a:t>
            </a:r>
          </a:p>
          <a:p>
            <a:pPr marL="971550" lvl="1" indent="-514350">
              <a:buFont typeface="+mj-lt"/>
              <a:buAutoNum type="arabicParenR"/>
            </a:pPr>
            <a:r>
              <a:rPr lang="en-US" dirty="0" smtClean="0"/>
              <a:t>When done, combine L, S, and R.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17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2667000" cy="2971800"/>
          </a:xfrm>
        </p:spPr>
        <p:txBody>
          <a:bodyPr>
            <a:normAutofit/>
          </a:bodyPr>
          <a:lstStyle/>
          <a:p>
            <a:r>
              <a:rPr lang="en-US" dirty="0" smtClean="0"/>
              <a:t>Basic process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6" name="Picture 2" descr="weiss08-10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09800" y="304800"/>
            <a:ext cx="6477000" cy="647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28956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Quicksort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90600"/>
          </a:xfrm>
        </p:spPr>
        <p:txBody>
          <a:bodyPr>
            <a:norm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Quicksort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305800" cy="4724400"/>
          </a:xfrm>
        </p:spPr>
        <p:txBody>
          <a:bodyPr>
            <a:normAutofit/>
          </a:bodyPr>
          <a:lstStyle/>
          <a:p>
            <a:r>
              <a:rPr lang="en-US" dirty="0" smtClean="0"/>
              <a:t>The basic algorithm Quicksort(S):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If the number of elements in S is 0 or 1, then return.  //base condition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Pick an element v in S. It is called the </a:t>
            </a:r>
            <a:r>
              <a:rPr lang="en-US" i="1" dirty="0" smtClean="0"/>
              <a:t>pivot</a:t>
            </a:r>
            <a:r>
              <a:rPr lang="en-US" dirty="0" smtClean="0"/>
              <a:t>.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Partition S – { v} ( the remaining elements in S) into two disjoint groups: L = {x in S-{v} &lt;= v} and R = {x in S-{v} &gt;= v}. </a:t>
            </a:r>
          </a:p>
          <a:p>
            <a:pPr marL="971550" lvl="1" indent="-514350">
              <a:buFont typeface="+mj-lt"/>
              <a:buAutoNum type="arabicPeriod"/>
            </a:pPr>
            <a:r>
              <a:rPr lang="en-US" dirty="0" smtClean="0"/>
              <a:t>Return the result of Quicksort(L) + v + Quicksort(R).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19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990600"/>
            <a:ext cx="8229600" cy="762000"/>
          </a:xfrm>
        </p:spPr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2286001"/>
            <a:ext cx="7772400" cy="33528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Basic definitions</a:t>
            </a:r>
          </a:p>
          <a:p>
            <a:r>
              <a:rPr lang="en-US" dirty="0" smtClean="0"/>
              <a:t>Sorting algorithms</a:t>
            </a:r>
          </a:p>
          <a:p>
            <a:pPr lvl="1"/>
            <a:r>
              <a:rPr lang="en-US" dirty="0" smtClean="0"/>
              <a:t>Bubble sort</a:t>
            </a:r>
          </a:p>
          <a:p>
            <a:pPr lvl="1"/>
            <a:r>
              <a:rPr lang="en-US" dirty="0" smtClean="0"/>
              <a:t>Insertion sort</a:t>
            </a:r>
          </a:p>
          <a:p>
            <a:pPr lvl="1"/>
            <a:r>
              <a:rPr lang="en-US" dirty="0" smtClean="0"/>
              <a:t>Selection sort</a:t>
            </a:r>
          </a:p>
          <a:p>
            <a:pPr lvl="1"/>
            <a:r>
              <a:rPr lang="en-US" dirty="0" smtClean="0"/>
              <a:t>Quick sort</a:t>
            </a:r>
          </a:p>
          <a:p>
            <a:pPr lvl="1"/>
            <a:r>
              <a:rPr lang="en-US" dirty="0" smtClean="0"/>
              <a:t>Shell sort</a:t>
            </a:r>
          </a:p>
          <a:p>
            <a:pPr lvl="1"/>
            <a:r>
              <a:rPr lang="en-US" dirty="0" smtClean="0"/>
              <a:t>Merge sort</a:t>
            </a:r>
          </a:p>
          <a:p>
            <a:r>
              <a:rPr lang="en-US" dirty="0" smtClean="0"/>
              <a:t>Example programs</a:t>
            </a:r>
          </a:p>
          <a:p>
            <a:pPr>
              <a:buNone/>
            </a:pPr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2819400" cy="838200"/>
          </a:xfrm>
        </p:spPr>
        <p:txBody>
          <a:bodyPr>
            <a:noAutofit/>
          </a:bodyPr>
          <a:lstStyle/>
          <a:p>
            <a:pPr lvl="1" algn="ctr" rtl="0">
              <a:spcBef>
                <a:spcPct val="0"/>
              </a:spcBef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Example implementation</a:t>
            </a:r>
            <a:endParaRPr lang="en-US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6" name="Picture 2" descr="weiss08-21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9247" y="0"/>
            <a:ext cx="5452303" cy="6846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4648200" cy="4953000"/>
          </a:xfrm>
        </p:spPr>
        <p:txBody>
          <a:bodyPr>
            <a:normAutofit/>
          </a:bodyPr>
          <a:lstStyle/>
          <a:p>
            <a:r>
              <a:rPr lang="en-US" sz="2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Quicksort (a[ ], low, high)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If size(a) &lt; CUTOFF then insertionSort (a,low,high);</a:t>
            </a:r>
          </a:p>
          <a:p>
            <a:pPr marL="457200" indent="-457200">
              <a:buFont typeface="+mj-lt"/>
              <a:buAutoNum type="arabicParenR"/>
            </a:pPr>
            <a:r>
              <a:rPr lang="en-US" sz="20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Else</a:t>
            </a:r>
          </a:p>
          <a:p>
            <a:pPr marL="688975" lvl="1" indent="-288925">
              <a:buFont typeface="+mj-lt"/>
              <a:buAutoNum type="arabicParenR"/>
            </a:pPr>
            <a:r>
              <a:rPr lang="en-US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Sort the low, middle, high elements</a:t>
            </a:r>
          </a:p>
          <a:p>
            <a:pPr marL="688975" lvl="1" indent="-288925">
              <a:buFont typeface="+mj-lt"/>
              <a:buAutoNum type="arabicParenR"/>
            </a:pPr>
            <a:r>
              <a:rPr lang="en-US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Choose the middle as the pivot</a:t>
            </a:r>
          </a:p>
          <a:p>
            <a:pPr marL="688975" lvl="1" indent="-288925">
              <a:buFont typeface="+mj-lt"/>
              <a:buAutoNum type="arabicParenR"/>
            </a:pPr>
            <a:r>
              <a:rPr lang="en-US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Place the pivot at the high-1 position</a:t>
            </a:r>
          </a:p>
          <a:p>
            <a:pPr marL="688975" lvl="1" indent="-288925">
              <a:buFont typeface="+mj-lt"/>
              <a:buAutoNum type="arabicParenR"/>
            </a:pPr>
            <a:r>
              <a:rPr lang="en-US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Partitioning the range from low to pivot-1:</a:t>
            </a:r>
          </a:p>
          <a:p>
            <a:pPr marL="852488" lvl="2" indent="-288925">
              <a:buFont typeface="+mj-lt"/>
              <a:buAutoNum type="romanLcPeriod"/>
            </a:pPr>
            <a:r>
              <a:rPr lang="en-US" sz="1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Search from low toward the pivot until an item &gt;= the pivot is found (let i = the index of that item)</a:t>
            </a:r>
          </a:p>
          <a:p>
            <a:pPr marL="852488" lvl="2" indent="-288925">
              <a:buFont typeface="+mj-lt"/>
              <a:buAutoNum type="romanLcPeriod"/>
            </a:pPr>
            <a:r>
              <a:rPr lang="en-US" sz="14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Search from the pivot down toward low until an item &lt;= the pivot is found (let j = the index of that item)</a:t>
            </a:r>
            <a:endParaRPr lang="en-US" sz="800" dirty="0" smtClean="0">
              <a:latin typeface="Arial Unicode MS" pitchFamily="34" charset="-122"/>
              <a:ea typeface="Arial Unicode MS" pitchFamily="34" charset="-122"/>
              <a:cs typeface="Arial Unicode MS" pitchFamily="34" charset="-122"/>
            </a:endParaRPr>
          </a:p>
          <a:p>
            <a:pPr marL="688975" lvl="1" indent="-288925">
              <a:buFont typeface="+mj-lt"/>
              <a:buAutoNum type="arabicParenR"/>
            </a:pPr>
            <a:r>
              <a:rPr lang="en-US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Place the pivot to the right position, i.</a:t>
            </a:r>
          </a:p>
          <a:p>
            <a:pPr marL="688975" lvl="1" indent="-288925">
              <a:buFont typeface="+mj-lt"/>
              <a:buAutoNum type="arabicParenR"/>
            </a:pPr>
            <a:r>
              <a:rPr lang="en-US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Quicksort (a, low, i-1)</a:t>
            </a:r>
          </a:p>
          <a:p>
            <a:pPr marL="688975" lvl="1" indent="-288925">
              <a:buFont typeface="+mj-lt"/>
              <a:buAutoNum type="arabicParenR"/>
            </a:pPr>
            <a:r>
              <a:rPr lang="en-US" sz="1600" dirty="0" smtClean="0">
                <a:latin typeface="Arial Unicode MS" pitchFamily="34" charset="-122"/>
                <a:ea typeface="Arial Unicode MS" pitchFamily="34" charset="-122"/>
                <a:cs typeface="Arial Unicode MS" pitchFamily="34" charset="-122"/>
              </a:rPr>
              <a:t>Quicksort (a, i+1, high)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Quicksort: example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09600" y="1447800"/>
          <a:ext cx="80010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9000"/>
                <a:gridCol w="889000"/>
                <a:gridCol w="889000"/>
                <a:gridCol w="889000"/>
                <a:gridCol w="889000"/>
                <a:gridCol w="889000"/>
                <a:gridCol w="889000"/>
                <a:gridCol w="889000"/>
                <a:gridCol w="889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[ 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170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210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220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Mid 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Pivot =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 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 =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21</a:t>
            </a:fld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/>
          <a:lstStyle/>
          <a:p>
            <a:r>
              <a:rPr lang="en-US" dirty="0" smtClean="0"/>
              <a:t>Quicksort: example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09600" y="1447800"/>
          <a:ext cx="8001000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89000"/>
                <a:gridCol w="889000"/>
                <a:gridCol w="889000"/>
                <a:gridCol w="889000"/>
                <a:gridCol w="889000"/>
                <a:gridCol w="889000"/>
                <a:gridCol w="889000"/>
                <a:gridCol w="889000"/>
                <a:gridCol w="889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Index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 [ ]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220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4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200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6</a:t>
                      </a:r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150</a:t>
                      </a:r>
                      <a:endParaRPr lang="en-US" dirty="0"/>
                    </a:p>
                  </a:txBody>
                  <a:tcP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Mid 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Pivot =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i =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j =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22</a:t>
            </a:fld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of quicksort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Best case: O(N logN)</a:t>
            </a:r>
          </a:p>
          <a:p>
            <a:pPr lvl="1"/>
            <a:r>
              <a:rPr lang="en-US" dirty="0" smtClean="0"/>
              <a:t>In each phase, the pivot partitions the set into two equally sized subsets (logN)</a:t>
            </a:r>
          </a:p>
          <a:p>
            <a:pPr lvl="1"/>
            <a:r>
              <a:rPr lang="en-US" dirty="0" smtClean="0"/>
              <a:t>Each phase incurs linear overhead (N)</a:t>
            </a:r>
          </a:p>
          <a:p>
            <a:r>
              <a:rPr lang="en-US" dirty="0" smtClean="0"/>
              <a:t>Worst case: 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When the smallest (or the largest) element is chosen as the pivot</a:t>
            </a:r>
          </a:p>
          <a:p>
            <a:r>
              <a:rPr lang="en-US" dirty="0" smtClean="0"/>
              <a:t>Average case: O(N logN)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23</a:t>
            </a:fld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Exercises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 8.1: Sort the sequence 8,1,4,1,5,9,2,6,5 using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smtClean="0"/>
              <a:t>Insertion sort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smtClean="0"/>
              <a:t>Shellsort for the increments {1,3,5}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smtClean="0"/>
              <a:t>Quicksort, with the middle element as the pivot and no cutoff (show all steps)</a:t>
            </a:r>
          </a:p>
          <a:p>
            <a:pPr marL="971550" lvl="1" indent="-514350">
              <a:buFont typeface="+mj-lt"/>
              <a:buAutoNum type="alphaLcParenR"/>
            </a:pPr>
            <a:r>
              <a:rPr lang="en-US" dirty="0" smtClean="0"/>
              <a:t>Quicksort, with median-of-three pivot selection and a cutoff of 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24</a:t>
            </a:fld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14400"/>
          </a:xfrm>
        </p:spPr>
        <p:txBody>
          <a:bodyPr/>
          <a:lstStyle/>
          <a:p>
            <a:r>
              <a:rPr lang="en-US" dirty="0" smtClean="0"/>
              <a:t>Sorting &amp; related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524000"/>
            <a:ext cx="8305800" cy="4724400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 smtClean="0"/>
              <a:t>Sorting</a:t>
            </a:r>
            <a:r>
              <a:rPr lang="en-US" dirty="0" smtClean="0"/>
              <a:t>: A process of arranging the data items in a data structure to support ascending or descending order of the items.</a:t>
            </a:r>
          </a:p>
          <a:p>
            <a:r>
              <a:rPr lang="en-US" dirty="0" smtClean="0"/>
              <a:t>Typically the data structure is an array.</a:t>
            </a:r>
          </a:p>
          <a:p>
            <a:r>
              <a:rPr lang="en-US" dirty="0" smtClean="0"/>
              <a:t>Why sorting?</a:t>
            </a:r>
          </a:p>
          <a:p>
            <a:endParaRPr lang="en-US" sz="1200" dirty="0" smtClean="0"/>
          </a:p>
          <a:p>
            <a:r>
              <a:rPr lang="en-US" b="1" dirty="0" smtClean="0"/>
              <a:t>Key</a:t>
            </a:r>
            <a:r>
              <a:rPr lang="en-US" dirty="0" smtClean="0"/>
              <a:t>: When each data item is composed of multiple attributes, one of the attributes must be selected as the “key”.</a:t>
            </a:r>
          </a:p>
          <a:p>
            <a:pPr lvl="1"/>
            <a:r>
              <a:rPr lang="en-US" dirty="0" smtClean="0"/>
              <a:t>Sorting is based on comparing the </a:t>
            </a:r>
            <a:r>
              <a:rPr lang="en-US" i="1" dirty="0" smtClean="0"/>
              <a:t>key </a:t>
            </a:r>
            <a:r>
              <a:rPr lang="en-US" dirty="0" smtClean="0"/>
              <a:t>values of the data items.</a:t>
            </a:r>
          </a:p>
          <a:p>
            <a:r>
              <a:rPr lang="en-US" b="1" dirty="0" smtClean="0"/>
              <a:t>Comparability</a:t>
            </a:r>
            <a:r>
              <a:rPr lang="en-US" dirty="0" smtClean="0"/>
              <a:t> : The key values must be comparable.</a:t>
            </a:r>
          </a:p>
          <a:p>
            <a:endParaRPr lang="en-US" sz="1300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990600"/>
          </a:xfrm>
        </p:spPr>
        <p:txBody>
          <a:bodyPr/>
          <a:lstStyle/>
          <a:p>
            <a:r>
              <a:rPr lang="en-US" dirty="0" smtClean="0"/>
              <a:t>Sorting &amp; related concepts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828800"/>
            <a:ext cx="8305800" cy="4419600"/>
          </a:xfrm>
        </p:spPr>
        <p:txBody>
          <a:bodyPr>
            <a:normAutofit/>
          </a:bodyPr>
          <a:lstStyle/>
          <a:p>
            <a:r>
              <a:rPr lang="en-US" dirty="0" smtClean="0"/>
              <a:t>There exist various sorting algorithms</a:t>
            </a:r>
            <a:endParaRPr lang="en-US" sz="1300" dirty="0" smtClean="0"/>
          </a:p>
          <a:p>
            <a:pPr lvl="1"/>
            <a:r>
              <a:rPr lang="en-US" dirty="0" smtClean="0"/>
              <a:t>Bubble sort</a:t>
            </a:r>
          </a:p>
          <a:p>
            <a:pPr lvl="1"/>
            <a:r>
              <a:rPr lang="en-US" dirty="0" smtClean="0"/>
              <a:t>Insertion sort</a:t>
            </a:r>
          </a:p>
          <a:p>
            <a:pPr lvl="1"/>
            <a:r>
              <a:rPr lang="en-US" dirty="0" smtClean="0"/>
              <a:t>Selection sort</a:t>
            </a:r>
          </a:p>
          <a:p>
            <a:pPr lvl="1"/>
            <a:r>
              <a:rPr lang="en-US" dirty="0" smtClean="0"/>
              <a:t>Quick sort</a:t>
            </a:r>
          </a:p>
          <a:p>
            <a:pPr lvl="1"/>
            <a:r>
              <a:rPr lang="en-US" dirty="0" smtClean="0"/>
              <a:t>Shell sort</a:t>
            </a:r>
          </a:p>
          <a:p>
            <a:pPr lvl="1"/>
            <a:r>
              <a:rPr lang="en-US" dirty="0" smtClean="0"/>
              <a:t>Merge sort</a:t>
            </a:r>
          </a:p>
          <a:p>
            <a:pPr lvl="1"/>
            <a:r>
              <a:rPr lang="en-US" dirty="0" smtClean="0"/>
              <a:t>…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4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5334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Bubble sort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4419600"/>
            <a:ext cx="8305800" cy="20574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Source: </a:t>
            </a:r>
            <a:r>
              <a:rPr lang="en-US" sz="1600" dirty="0" smtClean="0">
                <a:hlinkClick r:id="rId2"/>
              </a:rPr>
              <a:t>http://www.leepoint.net/notes-java/data/arrays/32arraybubblesort.html</a:t>
            </a:r>
            <a:r>
              <a:rPr lang="en-US" sz="1600" dirty="0" smtClean="0"/>
              <a:t> </a:t>
            </a:r>
            <a:endParaRPr lang="en-US" dirty="0" smtClean="0"/>
          </a:p>
          <a:p>
            <a:r>
              <a:rPr lang="en-US" dirty="0" smtClean="0"/>
              <a:t>A simple sorting algorithm of O(N</a:t>
            </a:r>
            <a:r>
              <a:rPr lang="en-US" baseline="30000" dirty="0" smtClean="0"/>
              <a:t>2</a:t>
            </a:r>
            <a:r>
              <a:rPr lang="en-US" dirty="0" smtClean="0"/>
              <a:t>).</a:t>
            </a:r>
          </a:p>
          <a:p>
            <a:r>
              <a:rPr lang="en-US" dirty="0" smtClean="0"/>
              <a:t>Also called ‘sink sort’. Why?</a:t>
            </a:r>
          </a:p>
          <a:p>
            <a:r>
              <a:rPr lang="en-US" b="1" dirty="0" smtClean="0"/>
              <a:t>Exercise: </a:t>
            </a:r>
            <a:r>
              <a:rPr lang="en-US" dirty="0" smtClean="0"/>
              <a:t>Sort an array of the five items with bubble sort and count the number of comparisons.</a:t>
            </a:r>
          </a:p>
          <a:p>
            <a:r>
              <a:rPr lang="en-US" b="1" dirty="0" smtClean="0"/>
              <a:t>Question: </a:t>
            </a:r>
            <a:r>
              <a:rPr lang="en-US" dirty="0" smtClean="0"/>
              <a:t>How does the ‘sorted section’ grow with each pass?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5</a:t>
            </a:fld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914400"/>
            <a:ext cx="8371676" cy="34419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4572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Selection sort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343400"/>
            <a:ext cx="8458200" cy="19050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Source: </a:t>
            </a:r>
            <a:r>
              <a:rPr lang="en-US" sz="1600" dirty="0" smtClean="0">
                <a:hlinkClick r:id="rId2"/>
              </a:rPr>
              <a:t>http://www.leepoint.net/notes-java/data/arrays/31arrayselectionsort.html</a:t>
            </a:r>
            <a:r>
              <a:rPr lang="en-US" sz="1600" dirty="0" smtClean="0"/>
              <a:t> </a:t>
            </a:r>
          </a:p>
          <a:p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r>
              <a:rPr lang="en-US" b="1" dirty="0" smtClean="0"/>
              <a:t>Exercise: </a:t>
            </a:r>
            <a:r>
              <a:rPr lang="en-US" dirty="0" smtClean="0"/>
              <a:t>Sort an array of the five items with selection sort and count the number of comparisons.</a:t>
            </a:r>
          </a:p>
          <a:p>
            <a:r>
              <a:rPr lang="en-US" b="1" dirty="0" smtClean="0"/>
              <a:t>Question: </a:t>
            </a:r>
            <a:r>
              <a:rPr lang="en-US" dirty="0" smtClean="0"/>
              <a:t>How does the ‘sorted section’ grow with each pass? Where is the ‘sorted section’ located?</a:t>
            </a:r>
          </a:p>
          <a:p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6</a:t>
            </a:fld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73498" y="838200"/>
            <a:ext cx="8313302" cy="3340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229600" cy="609600"/>
          </a:xfrm>
        </p:spPr>
        <p:txBody>
          <a:bodyPr>
            <a:normAutofit fontScale="90000"/>
          </a:bodyPr>
          <a:lstStyle/>
          <a:p>
            <a:pPr lvl="1" algn="ctr" rtl="0">
              <a:spcBef>
                <a:spcPct val="0"/>
              </a:spcBef>
            </a:pPr>
            <a:r>
              <a:rPr lang="en-US" sz="4400" dirty="0" smtClean="0">
                <a:latin typeface="Times New Roman" pitchFamily="18" charset="0"/>
                <a:cs typeface="Times New Roman" pitchFamily="18" charset="0"/>
              </a:rPr>
              <a:t>Insertion sort</a:t>
            </a:r>
            <a:endParaRPr lang="en-US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4419600"/>
            <a:ext cx="8458200" cy="1981200"/>
          </a:xfrm>
        </p:spPr>
        <p:txBody>
          <a:bodyPr>
            <a:normAutofit fontScale="70000" lnSpcReduction="20000"/>
          </a:bodyPr>
          <a:lstStyle/>
          <a:p>
            <a:r>
              <a:rPr lang="en-US" dirty="0" smtClean="0"/>
              <a:t>O(N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r>
              <a:rPr lang="en-US" dirty="0" smtClean="0"/>
              <a:t>Only appropriate for small N.</a:t>
            </a:r>
          </a:p>
          <a:p>
            <a:r>
              <a:rPr lang="en-US" dirty="0" smtClean="0"/>
              <a:t>A good algorithm when most items are already sorted.</a:t>
            </a:r>
          </a:p>
          <a:p>
            <a:r>
              <a:rPr lang="en-US" dirty="0" smtClean="0"/>
              <a:t>More efficient in practice than most other simple quadratic algorithms such as selection sort or bubble sort; the best case (nearly sorted input) is O(</a:t>
            </a:r>
            <a:r>
              <a:rPr lang="en-US" i="1" dirty="0" smtClean="0"/>
              <a:t>n</a:t>
            </a:r>
            <a:r>
              <a:rPr lang="en-US" dirty="0" smtClean="0"/>
              <a:t>).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Picture 2" descr="weiss08-02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914400"/>
            <a:ext cx="8001000" cy="3545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sort: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6" name="Picture 2" descr="weiss08-03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4799" y="1828800"/>
            <a:ext cx="8696841" cy="31573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Insertion sort: example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CSCI 3333 Data Structures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719D0B-6E3B-40E4-877A-FAE04F02C714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7" name="Picture 2" descr="weiss08-04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7980" y="1752600"/>
            <a:ext cx="8757420" cy="3160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5525</TotalTime>
  <Words>1412</Words>
  <Application>Microsoft Office PowerPoint</Application>
  <PresentationFormat>On-screen Show (4:3)</PresentationFormat>
  <Paragraphs>219</Paragraphs>
  <Slides>24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6" baseType="lpstr">
      <vt:lpstr>Office Theme</vt:lpstr>
      <vt:lpstr>Equation</vt:lpstr>
      <vt:lpstr>Chapter 8</vt:lpstr>
      <vt:lpstr>Outline</vt:lpstr>
      <vt:lpstr>Sorting &amp; related concepts</vt:lpstr>
      <vt:lpstr>Sorting &amp; related concepts</vt:lpstr>
      <vt:lpstr>Bubble sort</vt:lpstr>
      <vt:lpstr>Selection sort</vt:lpstr>
      <vt:lpstr>Insertion sort</vt:lpstr>
      <vt:lpstr>Insertion sort: example</vt:lpstr>
      <vt:lpstr>Insertion sort: example</vt:lpstr>
      <vt:lpstr>Theorems wrt insertion sort</vt:lpstr>
      <vt:lpstr>Theorems wrt insertion sort</vt:lpstr>
      <vt:lpstr>Insertion vs Selection sort</vt:lpstr>
      <vt:lpstr>Shellsort</vt:lpstr>
      <vt:lpstr>Shellsort</vt:lpstr>
      <vt:lpstr>Shellsort</vt:lpstr>
      <vt:lpstr>Shellsort</vt:lpstr>
      <vt:lpstr>Quicksort</vt:lpstr>
      <vt:lpstr>Quicksort</vt:lpstr>
      <vt:lpstr>Quicksort</vt:lpstr>
      <vt:lpstr>Example implementation</vt:lpstr>
      <vt:lpstr>Quicksort: example</vt:lpstr>
      <vt:lpstr>Quicksort: example</vt:lpstr>
      <vt:lpstr>Analysis of quicksort</vt:lpstr>
      <vt:lpstr>Exercises</vt:lpstr>
    </vt:vector>
  </TitlesOfParts>
  <Company>UHCL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Yang, T. Andrew</dc:creator>
  <cp:lastModifiedBy>Yang, T. Andrew</cp:lastModifiedBy>
  <cp:revision>649</cp:revision>
  <dcterms:created xsi:type="dcterms:W3CDTF">2011-01-18T01:12:11Z</dcterms:created>
  <dcterms:modified xsi:type="dcterms:W3CDTF">2011-04-21T05:54:24Z</dcterms:modified>
</cp:coreProperties>
</file>