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93" r:id="rId3"/>
    <p:sldId id="310" r:id="rId4"/>
    <p:sldId id="311" r:id="rId5"/>
    <p:sldId id="312" r:id="rId6"/>
    <p:sldId id="314" r:id="rId7"/>
    <p:sldId id="316" r:id="rId8"/>
    <p:sldId id="315" r:id="rId9"/>
    <p:sldId id="317" r:id="rId10"/>
    <p:sldId id="318" r:id="rId11"/>
    <p:sldId id="319" r:id="rId12"/>
    <p:sldId id="309" r:id="rId13"/>
    <p:sldId id="32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ce.uhcl.edu/yang/teaching/JavaProgrammingExamplesandRelatedTopics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Object.html" TargetMode="External"/><Relationship Id="rId2" Type="http://schemas.openxmlformats.org/officeDocument/2006/relationships/hyperlink" Target="http://download.oracle.com/javase/6/docs/api/java/util/Array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docs/books/jls/third_edition/html/arrays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cis.fiu.edu/~weiss/dsj4/code/RandomNumbers.jav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ce.uhcl.edu/yang/teaching/JavaProgrammingExamplesandRelatedTopics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ce.uhcl.edu/yang/teaching/JavaProgrammingExamplesandRelatedTopics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Object.html" TargetMode="External"/><Relationship Id="rId2" Type="http://schemas.openxmlformats.org/officeDocument/2006/relationships/hyperlink" Target="http://download.oracle.com/javase/6/docs/api/java/util/ArrayLis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wnload.oracle.com/javase/6/docs/api/java/util/AbstractList.html" TargetMode="External"/><Relationship Id="rId4" Type="http://schemas.openxmlformats.org/officeDocument/2006/relationships/hyperlink" Target="http://download.oracle.com/javase/6/docs/api/java/util/AbstractCollection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Chapters</a:t>
            </a:r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2.4, 6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ArrayList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334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Only objects can be added into an </a:t>
            </a:r>
            <a:r>
              <a:rPr lang="en-US" sz="2800" i="1" dirty="0" smtClean="0"/>
              <a:t>ArrayList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Primitive types cannot be added into an </a:t>
            </a:r>
            <a:r>
              <a:rPr lang="en-US" sz="2800" i="1" dirty="0" smtClean="0"/>
              <a:t>ArrayList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Compare: </a:t>
            </a:r>
          </a:p>
          <a:p>
            <a:pPr lvl="1"/>
            <a:r>
              <a:rPr lang="en-US" sz="2400" dirty="0" smtClean="0"/>
              <a:t>Figure 4.25 (wrapper class) </a:t>
            </a:r>
            <a:r>
              <a:rPr lang="en-US" sz="2400" dirty="0" smtClean="0">
                <a:sym typeface="Wingdings" pitchFamily="2" charset="2"/>
              </a:rPr>
              <a:t> prior to Java 1.4</a:t>
            </a:r>
          </a:p>
          <a:p>
            <a:pPr lvl="1">
              <a:buNone/>
            </a:pPr>
            <a:r>
              <a:rPr lang="en-US" sz="2000" dirty="0" smtClean="0"/>
              <a:t>//import </a:t>
            </a:r>
            <a:r>
              <a:rPr lang="en-US" sz="2000" dirty="0" err="1" smtClean="0"/>
              <a:t>weiss.util.ArrayList</a:t>
            </a:r>
            <a:r>
              <a:rPr lang="en-US" sz="2000" dirty="0" smtClean="0"/>
              <a:t>;</a:t>
            </a:r>
          </a:p>
          <a:p>
            <a:pPr lvl="1">
              <a:buNone/>
            </a:pPr>
            <a:r>
              <a:rPr lang="en-US" sz="2000" dirty="0" smtClean="0"/>
              <a:t>import </a:t>
            </a:r>
            <a:r>
              <a:rPr lang="en-US" sz="2000" dirty="0" err="1" smtClean="0"/>
              <a:t>java.util</a:t>
            </a:r>
            <a:r>
              <a:rPr lang="en-US" sz="2000" dirty="0" smtClean="0"/>
              <a:t>.*;</a:t>
            </a:r>
          </a:p>
          <a:p>
            <a:pPr lvl="1">
              <a:buNone/>
            </a:pPr>
            <a:r>
              <a:rPr lang="en-US" sz="2000" dirty="0" smtClean="0"/>
              <a:t>public class </a:t>
            </a:r>
            <a:r>
              <a:rPr lang="en-US" sz="2000" dirty="0" err="1" smtClean="0"/>
              <a:t>BoxingDemo</a:t>
            </a:r>
            <a:r>
              <a:rPr lang="en-US" sz="2000" dirty="0" smtClean="0"/>
              <a:t> {</a:t>
            </a:r>
          </a:p>
          <a:p>
            <a:pPr lvl="1">
              <a:buNone/>
            </a:pPr>
            <a:r>
              <a:rPr lang="en-US" sz="2000" dirty="0" smtClean="0"/>
              <a:t>    public static void main( String [ ] args ) {</a:t>
            </a:r>
          </a:p>
          <a:p>
            <a:pPr lvl="1">
              <a:buNone/>
            </a:pPr>
            <a:r>
              <a:rPr lang="en-US" sz="2000" dirty="0" smtClean="0"/>
              <a:t>        ArrayList&lt;Integer&gt; </a:t>
            </a:r>
            <a:r>
              <a:rPr lang="en-US" sz="2000" dirty="0" err="1" smtClean="0"/>
              <a:t>arr</a:t>
            </a:r>
            <a:r>
              <a:rPr lang="en-US" sz="2000" dirty="0" smtClean="0"/>
              <a:t> = new ArrayList&lt;Integer&gt;( );</a:t>
            </a:r>
          </a:p>
          <a:p>
            <a:pPr lvl="1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arr.add</a:t>
            </a:r>
            <a:r>
              <a:rPr lang="en-US" sz="2000" dirty="0" smtClean="0"/>
              <a:t>( </a:t>
            </a:r>
            <a:r>
              <a:rPr lang="en-US" sz="2000" dirty="0" smtClean="0"/>
              <a:t>new </a:t>
            </a:r>
            <a:r>
              <a:rPr lang="en-US" sz="2000" b="1" dirty="0" smtClean="0"/>
              <a:t>Integer(46)</a:t>
            </a:r>
            <a:r>
              <a:rPr lang="en-US" sz="2000" dirty="0" smtClean="0"/>
              <a:t> ); // The int 46 is wrapped into the Integer class</a:t>
            </a:r>
          </a:p>
          <a:p>
            <a:pPr lvl="1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Integer </a:t>
            </a:r>
            <a:r>
              <a:rPr lang="en-US" sz="2000" dirty="0" err="1" smtClean="0"/>
              <a:t>wrapperVal</a:t>
            </a:r>
            <a:r>
              <a:rPr lang="en-US" sz="2000" dirty="0" smtClean="0"/>
              <a:t> = </a:t>
            </a:r>
            <a:r>
              <a:rPr lang="en-US" sz="2000" dirty="0" err="1" smtClean="0"/>
              <a:t>arr.get</a:t>
            </a:r>
            <a:r>
              <a:rPr lang="en-US" sz="2000" dirty="0" smtClean="0"/>
              <a:t>(0);</a:t>
            </a: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        int </a:t>
            </a:r>
            <a:r>
              <a:rPr lang="en-US" sz="2000" dirty="0" err="1" smtClean="0"/>
              <a:t>val</a:t>
            </a:r>
            <a:r>
              <a:rPr lang="en-US" sz="2000" dirty="0" smtClean="0"/>
              <a:t> = </a:t>
            </a:r>
            <a:r>
              <a:rPr lang="en-US" sz="2000" dirty="0" err="1" smtClean="0"/>
              <a:t>wrapperVal.get</a:t>
            </a:r>
            <a:r>
              <a:rPr lang="en-US" sz="2000" dirty="0" smtClean="0"/>
              <a:t>( 0 );</a:t>
            </a:r>
          </a:p>
          <a:p>
            <a:pPr lvl="1">
              <a:buNone/>
            </a:pPr>
            <a:r>
              <a:rPr lang="en-US" sz="2000" dirty="0" smtClean="0"/>
              <a:t>        System.out.println( "Position 0: " + </a:t>
            </a:r>
            <a:r>
              <a:rPr lang="en-US" sz="2000" dirty="0" err="1" smtClean="0"/>
              <a:t>val</a:t>
            </a:r>
            <a:r>
              <a:rPr lang="en-US" sz="2000" dirty="0" smtClean="0"/>
              <a:t> ); </a:t>
            </a:r>
          </a:p>
          <a:p>
            <a:pPr lvl="1">
              <a:buNone/>
            </a:pPr>
            <a:r>
              <a:rPr lang="en-US" sz="2000" dirty="0" smtClean="0"/>
              <a:t>    }</a:t>
            </a:r>
          </a:p>
          <a:p>
            <a:pPr lvl="1">
              <a:buNone/>
            </a:pPr>
            <a:r>
              <a:rPr lang="en-US" sz="2000" dirty="0" smtClean="0"/>
              <a:t>}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ArrayList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Autofit/>
          </a:bodyPr>
          <a:lstStyle/>
          <a:p>
            <a:pPr lvl="1"/>
            <a:r>
              <a:rPr lang="en-US" sz="2400" dirty="0" smtClean="0"/>
              <a:t>Figure 4.26 (</a:t>
            </a:r>
            <a:r>
              <a:rPr lang="en-US" sz="2400" dirty="0" err="1" smtClean="0"/>
              <a:t>autoboxing</a:t>
            </a:r>
            <a:r>
              <a:rPr lang="en-US" sz="2400" dirty="0" smtClean="0"/>
              <a:t>) </a:t>
            </a:r>
            <a:r>
              <a:rPr lang="en-US" sz="2400" dirty="0" smtClean="0">
                <a:sym typeface="Wingdings" pitchFamily="2" charset="2"/>
              </a:rPr>
              <a:t> for Java 1.5 and </a:t>
            </a:r>
            <a:r>
              <a:rPr lang="en-US" sz="2400" dirty="0" smtClean="0">
                <a:sym typeface="Wingdings" pitchFamily="2" charset="2"/>
              </a:rPr>
              <a:t>higher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//</a:t>
            </a:r>
            <a:r>
              <a:rPr lang="en-US" sz="2000" dirty="0" smtClean="0"/>
              <a:t>import </a:t>
            </a:r>
            <a:r>
              <a:rPr lang="en-US" sz="2000" dirty="0" err="1" smtClean="0"/>
              <a:t>weiss.util.ArrayList</a:t>
            </a:r>
            <a:r>
              <a:rPr lang="en-US" sz="2000" dirty="0" smtClean="0"/>
              <a:t>;</a:t>
            </a:r>
          </a:p>
          <a:p>
            <a:pPr lvl="1">
              <a:buNone/>
            </a:pPr>
            <a:r>
              <a:rPr lang="en-US" sz="2000" dirty="0" smtClean="0"/>
              <a:t>import </a:t>
            </a:r>
            <a:r>
              <a:rPr lang="en-US" sz="2000" dirty="0" err="1" smtClean="0"/>
              <a:t>java.util</a:t>
            </a:r>
            <a:r>
              <a:rPr lang="en-US" sz="2000" dirty="0" smtClean="0"/>
              <a:t>.*;</a:t>
            </a:r>
          </a:p>
          <a:p>
            <a:pPr lvl="1">
              <a:buNone/>
            </a:pPr>
            <a:r>
              <a:rPr lang="en-US" sz="2000" dirty="0" smtClean="0"/>
              <a:t>public class </a:t>
            </a:r>
            <a:r>
              <a:rPr lang="en-US" sz="2000" dirty="0" err="1" smtClean="0"/>
              <a:t>BoxingDemo</a:t>
            </a:r>
            <a:r>
              <a:rPr lang="en-US" sz="2000" dirty="0" smtClean="0"/>
              <a:t> {</a:t>
            </a:r>
          </a:p>
          <a:p>
            <a:pPr lvl="1">
              <a:buNone/>
            </a:pPr>
            <a:r>
              <a:rPr lang="en-US" sz="2000" dirty="0" smtClean="0"/>
              <a:t>    public static void main( String [ ] args ) {</a:t>
            </a:r>
          </a:p>
          <a:p>
            <a:pPr lvl="1">
              <a:buNone/>
            </a:pPr>
            <a:r>
              <a:rPr lang="en-US" sz="2000" dirty="0" smtClean="0"/>
              <a:t>        ArrayList&lt;Integer&gt; </a:t>
            </a:r>
            <a:r>
              <a:rPr lang="en-US" sz="2000" dirty="0" err="1" smtClean="0"/>
              <a:t>arr</a:t>
            </a:r>
            <a:r>
              <a:rPr lang="en-US" sz="2000" dirty="0" smtClean="0"/>
              <a:t> = new ArrayList&lt;Integer&gt;( );</a:t>
            </a:r>
          </a:p>
          <a:p>
            <a:pPr lvl="1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arr.add</a:t>
            </a:r>
            <a:r>
              <a:rPr lang="en-US" sz="2000" dirty="0" smtClean="0"/>
              <a:t>( </a:t>
            </a:r>
            <a:r>
              <a:rPr lang="en-US" sz="2000" b="1" dirty="0" smtClean="0"/>
              <a:t>46</a:t>
            </a:r>
            <a:r>
              <a:rPr lang="en-US" sz="2000" dirty="0" smtClean="0"/>
              <a:t> </a:t>
            </a:r>
            <a:r>
              <a:rPr lang="en-US" sz="2000" dirty="0" smtClean="0"/>
              <a:t>);  // The compiler will automatically call the Integer constructor behind the scene to add 46 into the ArrayList.</a:t>
            </a: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        int </a:t>
            </a:r>
            <a:r>
              <a:rPr lang="en-US" sz="2000" dirty="0" err="1" smtClean="0"/>
              <a:t>val</a:t>
            </a:r>
            <a:r>
              <a:rPr lang="en-US" sz="2000" dirty="0" smtClean="0"/>
              <a:t> = </a:t>
            </a:r>
            <a:r>
              <a:rPr lang="en-US" sz="2000" dirty="0" err="1" smtClean="0"/>
              <a:t>arr.get</a:t>
            </a:r>
            <a:r>
              <a:rPr lang="en-US" sz="2000" dirty="0" smtClean="0"/>
              <a:t>( 0 );</a:t>
            </a:r>
          </a:p>
          <a:p>
            <a:pPr lvl="1">
              <a:buNone/>
            </a:pPr>
            <a:r>
              <a:rPr lang="en-US" sz="2000" dirty="0" smtClean="0"/>
              <a:t>        System.out.println( "Position 0: " + </a:t>
            </a:r>
            <a:r>
              <a:rPr lang="en-US" sz="2000" dirty="0" err="1" smtClean="0"/>
              <a:t>val</a:t>
            </a:r>
            <a:r>
              <a:rPr lang="en-US" sz="2000" dirty="0" smtClean="0"/>
              <a:t> ); </a:t>
            </a:r>
          </a:p>
          <a:p>
            <a:pPr lvl="1">
              <a:buNone/>
            </a:pPr>
            <a:r>
              <a:rPr lang="en-US" sz="2000" dirty="0" smtClean="0"/>
              <a:t>    }</a:t>
            </a:r>
          </a:p>
          <a:p>
            <a:pPr lvl="1">
              <a:buNone/>
            </a:pPr>
            <a:r>
              <a:rPr lang="en-US" sz="2000" dirty="0" smtClean="0"/>
              <a:t>}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ArrayList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83820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ArrayListTest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in </a:t>
            </a:r>
            <a:r>
              <a:rPr lang="en-US" sz="2100" dirty="0" smtClean="0">
                <a:hlinkClick r:id="rId2"/>
              </a:rPr>
              <a:t>http://</a:t>
            </a:r>
            <a:r>
              <a:rPr lang="en-US" sz="2100" dirty="0" smtClean="0">
                <a:hlinkClick r:id="rId2"/>
              </a:rPr>
              <a:t>sce.uhcl.edu/yang/teaching/JavaProgrammingExamplesandRelatedTopics.htm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781300"/>
            <a:ext cx="794385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ArrayList of user-defined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3</a:t>
            </a:r>
          </a:p>
          <a:p>
            <a:pPr lvl="1"/>
            <a:r>
              <a:rPr lang="en-US" dirty="0" smtClean="0"/>
              <a:t>User-defined classes (e.g., class Employee with multiple attributes)</a:t>
            </a:r>
          </a:p>
          <a:p>
            <a:pPr lvl="1"/>
            <a:r>
              <a:rPr lang="en-US" dirty="0" smtClean="0"/>
              <a:t>Comparators (e.g., by ID, by </a:t>
            </a:r>
            <a:r>
              <a:rPr lang="en-US" dirty="0" err="1" smtClean="0"/>
              <a:t>firstName</a:t>
            </a:r>
            <a:r>
              <a:rPr lang="en-US" dirty="0" smtClean="0"/>
              <a:t>, by </a:t>
            </a:r>
            <a:r>
              <a:rPr lang="en-US" dirty="0" err="1" smtClean="0"/>
              <a:t>lastName</a:t>
            </a:r>
            <a:r>
              <a:rPr lang="en-US" dirty="0" smtClean="0"/>
              <a:t>, …)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0637"/>
            <a:ext cx="8229600" cy="1935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 of arrays</a:t>
            </a:r>
          </a:p>
          <a:p>
            <a:r>
              <a:rPr lang="en-US" dirty="0" smtClean="0"/>
              <a:t>Arrays in Java</a:t>
            </a:r>
          </a:p>
          <a:p>
            <a:r>
              <a:rPr lang="en-US" dirty="0" smtClean="0"/>
              <a:t>Example programs</a:t>
            </a:r>
          </a:p>
          <a:p>
            <a:r>
              <a:rPr lang="en-US" dirty="0" smtClean="0"/>
              <a:t>Exercises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A collection of </a:t>
            </a:r>
            <a:r>
              <a:rPr lang="en-US" u="sng" dirty="0" smtClean="0"/>
              <a:t>identically typed</a:t>
            </a:r>
            <a:r>
              <a:rPr lang="en-US" dirty="0" smtClean="0"/>
              <a:t> entities in one unit/variable.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81200" y="2981960"/>
          <a:ext cx="4800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n-1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</a:t>
                      </a:r>
                      <a:r>
                        <a:rPr lang="en-US" baseline="-25000" dirty="0" err="1" smtClean="0"/>
                        <a:t>n</a:t>
                      </a:r>
                      <a:endParaRPr lang="en-US" baseline="-25000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7391400" y="2590800"/>
            <a:ext cx="1219200" cy="457200"/>
          </a:xfrm>
          <a:prstGeom prst="wedgeRoundRectCallout">
            <a:avLst>
              <a:gd name="adj1" fmla="val -97180"/>
              <a:gd name="adj2" fmla="val 70067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>
                <a:alpha val="50000"/>
              </a:schemeClr>
            </a:outerShdw>
          </a:effectLst>
        </p:spPr>
        <p:txBody>
          <a:bodyPr/>
          <a:lstStyle/>
          <a:p>
            <a:pPr algn="ctr"/>
            <a:r>
              <a:rPr lang="en-US" sz="2000" dirty="0" smtClean="0">
                <a:solidFill>
                  <a:srgbClr val="0000FF"/>
                </a:solidFill>
                <a:latin typeface="CG Omega" pitchFamily="34" charset="0"/>
              </a:rPr>
              <a:t>values</a:t>
            </a:r>
            <a:endParaRPr lang="en-US" sz="2000" dirty="0">
              <a:solidFill>
                <a:srgbClr val="0000FF"/>
              </a:solidFill>
              <a:latin typeface="CG Omega" pitchFamily="34" charset="0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7391400" y="3352800"/>
            <a:ext cx="1219200" cy="381000"/>
          </a:xfrm>
          <a:prstGeom prst="wedgeRoundRectCallout">
            <a:avLst>
              <a:gd name="adj1" fmla="val -100102"/>
              <a:gd name="adj2" fmla="val -7855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>
                <a:alpha val="50000"/>
              </a:schemeClr>
            </a:outerShdw>
          </a:effectLst>
        </p:spPr>
        <p:txBody>
          <a:bodyPr/>
          <a:lstStyle/>
          <a:p>
            <a:pPr algn="ctr"/>
            <a:r>
              <a:rPr lang="en-US" sz="2000" dirty="0" smtClean="0">
                <a:solidFill>
                  <a:srgbClr val="0000FF"/>
                </a:solidFill>
                <a:latin typeface="CG Omega" pitchFamily="34" charset="0"/>
              </a:rPr>
              <a:t>indexes</a:t>
            </a:r>
            <a:endParaRPr lang="en-US" sz="2000" dirty="0">
              <a:solidFill>
                <a:srgbClr val="0000FF"/>
              </a:solidFill>
              <a:latin typeface="CG Omeg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2971800"/>
            <a:ext cx="1066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Av[ ]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33400" y="4114800"/>
            <a:ext cx="1600200" cy="381000"/>
          </a:xfrm>
          <a:prstGeom prst="wedgeRoundRectCallout">
            <a:avLst>
              <a:gd name="adj1" fmla="val -26864"/>
              <a:gd name="adj2" fmla="val -204218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>
                <a:alpha val="50000"/>
              </a:schemeClr>
            </a:outerShdw>
          </a:effectLst>
        </p:spPr>
        <p:txBody>
          <a:bodyPr/>
          <a:lstStyle/>
          <a:p>
            <a:pPr algn="ctr"/>
            <a:r>
              <a:rPr lang="en-US" sz="2000" dirty="0" smtClean="0">
                <a:solidFill>
                  <a:srgbClr val="0000FF"/>
                </a:solidFill>
                <a:latin typeface="CG Omega" pitchFamily="34" charset="0"/>
              </a:rPr>
              <a:t>Array name</a:t>
            </a:r>
            <a:endParaRPr lang="en-US" sz="2000" dirty="0">
              <a:solidFill>
                <a:srgbClr val="0000FF"/>
              </a:solidFill>
              <a:latin typeface="CG Omega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76600" y="4114800"/>
            <a:ext cx="35814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Av[0] = v</a:t>
            </a:r>
            <a:r>
              <a:rPr lang="en-US" sz="3200" baseline="-25000" dirty="0" smtClean="0"/>
              <a:t>1</a:t>
            </a:r>
            <a:endParaRPr kumimoji="0" lang="en-US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Av[1] </a:t>
            </a:r>
            <a:r>
              <a:rPr lang="en-US" sz="3200" dirty="0" smtClean="0"/>
              <a:t>=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endParaRPr lang="en-US" sz="3200" baseline="-25000" dirty="0" smtClean="0"/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…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Av[n-2] </a:t>
            </a:r>
            <a:r>
              <a:rPr lang="en-US" sz="3200" dirty="0" smtClean="0"/>
              <a:t>=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n-1</a:t>
            </a:r>
            <a:endParaRPr lang="en-US" sz="3200" baseline="-25000" dirty="0" smtClean="0"/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Av[n-1] </a:t>
            </a:r>
            <a:r>
              <a:rPr lang="en-US" sz="3200" dirty="0" smtClean="0"/>
              <a:t>= </a:t>
            </a:r>
            <a:r>
              <a:rPr lang="en-US" sz="3200" dirty="0" err="1" smtClean="0"/>
              <a:t>v</a:t>
            </a:r>
            <a:r>
              <a:rPr lang="en-US" sz="3200" baseline="-25000" dirty="0" err="1" smtClean="0"/>
              <a:t>n</a:t>
            </a:r>
            <a:endParaRPr lang="en-US" sz="3200" baseline="-25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  <p:bldP spid="8" grpId="0" animBg="1" autoUpdateAnimBg="0"/>
      <p:bldP spid="1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Arrays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Class Arrays </a:t>
            </a:r>
            <a:r>
              <a:rPr lang="en-US" sz="2600" dirty="0" smtClean="0"/>
              <a:t>(</a:t>
            </a:r>
            <a:r>
              <a:rPr lang="en-US" sz="2600" dirty="0" smtClean="0">
                <a:hlinkClick r:id="rId2"/>
              </a:rPr>
              <a:t>http://download.oracle.com/javase/6/docs/api/java/util/Arrays.html</a:t>
            </a:r>
            <a:r>
              <a:rPr lang="en-US" sz="2600" dirty="0" smtClean="0"/>
              <a:t>)</a:t>
            </a:r>
          </a:p>
          <a:p>
            <a:pPr lvl="1">
              <a:buNone/>
            </a:pPr>
            <a:r>
              <a:rPr lang="en-US" dirty="0" err="1" smtClean="0">
                <a:hlinkClick r:id="rId3" tooltip="class in java.lang"/>
              </a:rPr>
              <a:t>java.lang.Object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	--- </a:t>
            </a:r>
            <a:r>
              <a:rPr lang="en-US" b="1" dirty="0" err="1" smtClean="0"/>
              <a:t>java.util.Arrays</a:t>
            </a:r>
            <a:endParaRPr lang="en-US" b="1" dirty="0" smtClean="0"/>
          </a:p>
          <a:p>
            <a:pPr>
              <a:buNone/>
            </a:pPr>
            <a:endParaRPr lang="en-US" sz="2100" b="1" dirty="0" smtClean="0"/>
          </a:p>
          <a:p>
            <a:r>
              <a:rPr lang="en-US" dirty="0" smtClean="0">
                <a:hlinkClick r:id="rId4"/>
              </a:rPr>
              <a:t>http://java.sun.com/docs/books/jls/third_edition/html/arrays.html</a:t>
            </a:r>
            <a:r>
              <a:rPr lang="en-US" dirty="0" smtClean="0"/>
              <a:t>  </a:t>
            </a:r>
            <a:r>
              <a:rPr lang="en-US" sz="2800" dirty="0" smtClean="0"/>
              <a:t>(Chapter 10 </a:t>
            </a:r>
            <a:r>
              <a:rPr lang="en-US" sz="2800" dirty="0" smtClean="0"/>
              <a:t>Arrays, </a:t>
            </a:r>
            <a:r>
              <a:rPr lang="en-US" sz="2800" dirty="0" smtClean="0"/>
              <a:t>the </a:t>
            </a:r>
            <a:r>
              <a:rPr lang="en-US" sz="2800" i="1" dirty="0" smtClean="0"/>
              <a:t>Java Language Specification, 3</a:t>
            </a:r>
            <a:r>
              <a:rPr lang="en-US" sz="2800" i="1" baseline="30000" dirty="0" smtClean="0"/>
              <a:t>rd</a:t>
            </a:r>
            <a:r>
              <a:rPr lang="en-US" sz="2800" i="1" dirty="0" smtClean="0"/>
              <a:t> edition</a:t>
            </a:r>
            <a:r>
              <a:rPr lang="en-US" sz="2800" dirty="0" smtClean="0"/>
              <a:t>, 2005)</a:t>
            </a:r>
          </a:p>
          <a:p>
            <a:pPr>
              <a:buNone/>
            </a:pPr>
            <a:endParaRPr lang="en-US" sz="1900" b="1" dirty="0" smtClean="0"/>
          </a:p>
          <a:p>
            <a:r>
              <a:rPr lang="en-US" dirty="0" smtClean="0"/>
              <a:t>In Java, the array is not a primitive type; it is more like an object.</a:t>
            </a:r>
          </a:p>
          <a:p>
            <a:pPr>
              <a:buNone/>
            </a:pPr>
            <a:endParaRPr lang="en-US" sz="1900" b="1" dirty="0" smtClean="0"/>
          </a:p>
          <a:p>
            <a:r>
              <a:rPr lang="en-US" dirty="0" smtClean="0"/>
              <a:t>Upper and lower bounds of an array are automatically checked in Java.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dirty="0" smtClean="0"/>
              <a:t>A sample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Array initialization with random numbers</a:t>
            </a:r>
          </a:p>
          <a:p>
            <a:pPr lvl="1">
              <a:buNone/>
            </a:pPr>
            <a:r>
              <a:rPr lang="en-US" sz="2000" dirty="0" smtClean="0">
                <a:hlinkClick r:id="rId2"/>
              </a:rPr>
              <a:t>http://users.cis.fiu.edu/~weiss/dsj4/code/RandomNumbers.java</a:t>
            </a:r>
            <a:r>
              <a:rPr lang="en-US" sz="2000" dirty="0" smtClean="0"/>
              <a:t> </a:t>
            </a:r>
          </a:p>
          <a:p>
            <a:r>
              <a:rPr lang="en-US" b="1" dirty="0" smtClean="0"/>
              <a:t>Exercise: </a:t>
            </a:r>
            <a:r>
              <a:rPr lang="en-US" dirty="0" smtClean="0"/>
              <a:t>Modify the program so the numbers in the array will be sorted in ascending order, using the </a:t>
            </a:r>
            <a:r>
              <a:rPr lang="en-US" i="1" dirty="0" smtClean="0"/>
              <a:t>sort( )</a:t>
            </a:r>
            <a:r>
              <a:rPr lang="en-US" dirty="0" smtClean="0"/>
              <a:t> method.</a:t>
            </a:r>
          </a:p>
          <a:p>
            <a:r>
              <a:rPr lang="en-US" b="1" dirty="0" smtClean="0"/>
              <a:t>Exercise: </a:t>
            </a:r>
            <a:r>
              <a:rPr lang="en-US" dirty="0" smtClean="0"/>
              <a:t>(continued) Modify the above program so the sorted array will be searched for a given number, using the </a:t>
            </a:r>
            <a:r>
              <a:rPr lang="en-US" i="1" dirty="0" err="1" smtClean="0"/>
              <a:t>binarySearch</a:t>
            </a:r>
            <a:r>
              <a:rPr lang="en-US" i="1" dirty="0" smtClean="0"/>
              <a:t>( )</a:t>
            </a:r>
            <a:r>
              <a:rPr lang="en-US" dirty="0" smtClean="0"/>
              <a:t> method.</a:t>
            </a:r>
            <a:endParaRPr lang="en-US" b="1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Sample program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smtClean="0"/>
              <a:t>Array comparisons, etc.</a:t>
            </a:r>
          </a:p>
          <a:p>
            <a:pPr>
              <a:buNone/>
            </a:pPr>
            <a:r>
              <a:rPr lang="en-US" sz="1800" dirty="0" smtClean="0">
                <a:hlinkClick r:id="rId2"/>
              </a:rPr>
              <a:t>http://sce.uhcl.edu/yang/teaching/JavaProgrammingExamplesandRelatedTopics.htm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332435"/>
            <a:ext cx="8382000" cy="450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1752600" cy="1524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Sample program #3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"/>
            <a:ext cx="7696200" cy="114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RandomNumbers2.java:</a:t>
            </a:r>
          </a:p>
          <a:p>
            <a:pPr lvl="1">
              <a:buNone/>
            </a:pPr>
            <a:r>
              <a:rPr lang="en-US" dirty="0" err="1" smtClean="0"/>
              <a:t>Arrays.sort</a:t>
            </a:r>
            <a:r>
              <a:rPr lang="en-US" dirty="0" smtClean="0"/>
              <a:t>( ) &amp; </a:t>
            </a:r>
            <a:r>
              <a:rPr lang="en-US" dirty="0" err="1" smtClean="0"/>
              <a:t>Arrays.binarySearch</a:t>
            </a:r>
            <a:r>
              <a:rPr lang="en-US" dirty="0" smtClean="0"/>
              <a:t>( )</a:t>
            </a:r>
          </a:p>
          <a:p>
            <a:pPr lvl="1">
              <a:buNone/>
            </a:pPr>
            <a:r>
              <a:rPr lang="en-US" sz="1900" dirty="0" smtClean="0">
                <a:hlinkClick r:id="rId2"/>
              </a:rPr>
              <a:t>http://sce.uhcl.edu/yang/teaching/JavaProgrammingExamplesandRelatedTopics.htm</a:t>
            </a:r>
            <a:endParaRPr lang="en-U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981200"/>
            <a:ext cx="744495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r>
              <a:rPr lang="en-US" sz="2000" dirty="0" smtClean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download.oracle.com/javase/6/docs/api/java/util/ArrayList.html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Class ArrayList&lt;E&gt;</a:t>
            </a:r>
          </a:p>
          <a:p>
            <a:pPr lvl="1">
              <a:buNone/>
            </a:pPr>
            <a:r>
              <a:rPr lang="en-US" sz="2400" dirty="0" err="1" smtClean="0">
                <a:hlinkClick r:id="rId3" tooltip="class in java.lang"/>
              </a:rPr>
              <a:t>java.lang.Object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lvl="2">
              <a:buNone/>
            </a:pPr>
            <a:r>
              <a:rPr lang="en-US" dirty="0" smtClean="0">
                <a:hlinkClick r:id="rId4" tooltip="class in java.util"/>
              </a:rPr>
              <a:t>-- </a:t>
            </a:r>
            <a:r>
              <a:rPr lang="en-US" dirty="0" err="1" smtClean="0">
                <a:hlinkClick r:id="rId4" tooltip="class in java.util"/>
              </a:rPr>
              <a:t>java.util.AbstractCollection</a:t>
            </a:r>
            <a:r>
              <a:rPr lang="en-US" dirty="0" smtClean="0"/>
              <a:t>&lt;E</a:t>
            </a:r>
            <a:r>
              <a:rPr lang="en-US" dirty="0" smtClean="0"/>
              <a:t>&gt; </a:t>
            </a:r>
            <a:endParaRPr lang="en-US" dirty="0" smtClean="0"/>
          </a:p>
          <a:p>
            <a:pPr lvl="3">
              <a:buNone/>
            </a:pPr>
            <a:r>
              <a:rPr lang="en-US" sz="2400" dirty="0" smtClean="0">
                <a:hlinkClick r:id="rId5" tooltip="class in java.util"/>
              </a:rPr>
              <a:t>-- </a:t>
            </a:r>
            <a:r>
              <a:rPr lang="en-US" sz="2400" dirty="0" err="1" smtClean="0">
                <a:hlinkClick r:id="rId5" tooltip="class in java.util"/>
              </a:rPr>
              <a:t>java.util.AbstractList</a:t>
            </a:r>
            <a:r>
              <a:rPr lang="en-US" sz="2400" dirty="0" smtClean="0"/>
              <a:t>&lt;E</a:t>
            </a:r>
            <a:r>
              <a:rPr lang="en-US" sz="2400" dirty="0" smtClean="0"/>
              <a:t>&gt; </a:t>
            </a:r>
            <a:endParaRPr lang="en-US" sz="2400" dirty="0" smtClean="0"/>
          </a:p>
          <a:p>
            <a:pPr lvl="4">
              <a:buNone/>
            </a:pPr>
            <a:r>
              <a:rPr lang="en-US" sz="2400" b="1" dirty="0" smtClean="0"/>
              <a:t>-- java.util.ArrayList&lt;E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Each </a:t>
            </a:r>
            <a:r>
              <a:rPr lang="en-US" sz="2400" b="1" dirty="0" smtClean="0"/>
              <a:t>ArrayList</a:t>
            </a:r>
            <a:r>
              <a:rPr lang="en-US" sz="2400" dirty="0" smtClean="0"/>
              <a:t> instance has a </a:t>
            </a:r>
            <a:r>
              <a:rPr lang="en-US" sz="2400" i="1" dirty="0" smtClean="0"/>
              <a:t>capacity</a:t>
            </a:r>
            <a:r>
              <a:rPr lang="en-US" sz="2400" dirty="0" smtClean="0"/>
              <a:t>. The capacity is the size of the array used to store the elements in the list. </a:t>
            </a:r>
            <a:endParaRPr lang="en-US" sz="2400" dirty="0" smtClean="0"/>
          </a:p>
          <a:p>
            <a:r>
              <a:rPr lang="en-US" sz="2400" dirty="0" smtClean="0"/>
              <a:t>The array in an ArrayList is </a:t>
            </a:r>
            <a:r>
              <a:rPr lang="en-US" sz="2400" dirty="0" smtClean="0"/>
              <a:t>always at least as large as the list size. </a:t>
            </a:r>
            <a:endParaRPr lang="en-US" sz="2400" dirty="0" smtClean="0"/>
          </a:p>
          <a:p>
            <a:r>
              <a:rPr lang="en-US" sz="2400" dirty="0" smtClean="0"/>
              <a:t>As </a:t>
            </a:r>
            <a:r>
              <a:rPr lang="en-US" sz="2400" dirty="0" smtClean="0"/>
              <a:t>elements are added to an ArrayList, its capacity grows automatically.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ArrayList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Methods in ArrayList: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i="1" dirty="0" smtClean="0"/>
              <a:t>size</a:t>
            </a:r>
            <a:r>
              <a:rPr lang="en-US" sz="2400" dirty="0" smtClean="0"/>
              <a:t>, </a:t>
            </a:r>
            <a:r>
              <a:rPr lang="en-US" sz="2400" i="1" dirty="0" smtClean="0"/>
              <a:t>isEmpty</a:t>
            </a:r>
            <a:r>
              <a:rPr lang="en-US" sz="2400" dirty="0" smtClean="0"/>
              <a:t>, </a:t>
            </a:r>
            <a:r>
              <a:rPr lang="en-US" sz="2400" i="1" dirty="0" smtClean="0"/>
              <a:t>get</a:t>
            </a:r>
            <a:r>
              <a:rPr lang="en-US" sz="2400" dirty="0" smtClean="0"/>
              <a:t>, </a:t>
            </a:r>
            <a:r>
              <a:rPr lang="en-US" sz="2400" dirty="0" smtClean="0"/>
              <a:t>and </a:t>
            </a:r>
            <a:r>
              <a:rPr lang="en-US" sz="2400" i="1" dirty="0" smtClean="0"/>
              <a:t>set</a:t>
            </a:r>
            <a:r>
              <a:rPr lang="en-US" sz="2400" dirty="0" smtClean="0"/>
              <a:t> operations </a:t>
            </a:r>
            <a:r>
              <a:rPr lang="en-US" sz="2400" dirty="0" smtClean="0"/>
              <a:t>run in </a:t>
            </a:r>
            <a:r>
              <a:rPr lang="en-US" sz="2400" b="1" dirty="0" smtClean="0"/>
              <a:t>constant</a:t>
            </a:r>
            <a:r>
              <a:rPr lang="en-US" sz="2400" dirty="0" smtClean="0"/>
              <a:t> time. </a:t>
            </a:r>
            <a:endParaRPr lang="en-US" sz="2400" dirty="0" smtClean="0"/>
          </a:p>
          <a:p>
            <a:pPr lvl="1"/>
            <a:r>
              <a:rPr lang="en-US" sz="2400" dirty="0" smtClean="0"/>
              <a:t>The </a:t>
            </a:r>
            <a:r>
              <a:rPr lang="en-US" sz="2400" i="1" dirty="0" smtClean="0"/>
              <a:t>iterator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i="1" dirty="0" err="1" smtClean="0"/>
              <a:t>listIterator</a:t>
            </a:r>
            <a:r>
              <a:rPr lang="en-US" sz="2400" dirty="0" smtClean="0"/>
              <a:t> </a:t>
            </a:r>
            <a:r>
              <a:rPr lang="en-US" sz="2400" dirty="0" smtClean="0"/>
              <a:t> (methods defined in its super class, </a:t>
            </a:r>
            <a:r>
              <a:rPr lang="en-US" sz="2400" i="1" dirty="0" err="1" smtClean="0"/>
              <a:t>AbstractList</a:t>
            </a:r>
            <a:r>
              <a:rPr lang="en-US" sz="2400" dirty="0" smtClean="0"/>
              <a:t>) also run in </a:t>
            </a:r>
            <a:r>
              <a:rPr lang="en-US" sz="2400" b="1" dirty="0" smtClean="0"/>
              <a:t>constant </a:t>
            </a:r>
            <a:r>
              <a:rPr lang="en-US" sz="2400" dirty="0" smtClean="0"/>
              <a:t>time.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i="1" dirty="0" smtClean="0"/>
              <a:t>add</a:t>
            </a:r>
            <a:r>
              <a:rPr lang="en-US" sz="2400" dirty="0" smtClean="0"/>
              <a:t> operation runs in </a:t>
            </a:r>
            <a:r>
              <a:rPr lang="en-US" sz="2400" i="1" dirty="0" smtClean="0"/>
              <a:t>amortized constant time</a:t>
            </a:r>
            <a:r>
              <a:rPr lang="en-US" sz="2400" dirty="0" smtClean="0"/>
              <a:t>, that is, adding n elements requires </a:t>
            </a:r>
            <a:r>
              <a:rPr lang="en-US" sz="2400" b="1" dirty="0" smtClean="0"/>
              <a:t>O(n) </a:t>
            </a:r>
            <a:r>
              <a:rPr lang="en-US" sz="2400" dirty="0" smtClean="0"/>
              <a:t>time. </a:t>
            </a:r>
            <a:endParaRPr lang="en-US" sz="2400" dirty="0" smtClean="0"/>
          </a:p>
          <a:p>
            <a:pPr lvl="1"/>
            <a:r>
              <a:rPr lang="en-US" sz="2400" dirty="0" smtClean="0"/>
              <a:t>All </a:t>
            </a:r>
            <a:r>
              <a:rPr lang="en-US" sz="2400" dirty="0" smtClean="0"/>
              <a:t>of the other operations </a:t>
            </a:r>
            <a:r>
              <a:rPr lang="en-US" sz="2400" dirty="0" smtClean="0"/>
              <a:t>(e.g., </a:t>
            </a:r>
            <a:r>
              <a:rPr lang="en-US" sz="2400" i="1" dirty="0" smtClean="0"/>
              <a:t>clone</a:t>
            </a:r>
            <a:r>
              <a:rPr lang="en-US" sz="2400" dirty="0" smtClean="0"/>
              <a:t>, </a:t>
            </a:r>
            <a:r>
              <a:rPr lang="en-US" sz="2400" i="1" dirty="0" smtClean="0"/>
              <a:t>contains</a:t>
            </a:r>
            <a:r>
              <a:rPr lang="en-US" sz="2400" dirty="0" smtClean="0"/>
              <a:t>, </a:t>
            </a:r>
            <a:r>
              <a:rPr lang="en-US" sz="2400" i="1" dirty="0" smtClean="0"/>
              <a:t>remove</a:t>
            </a:r>
            <a:r>
              <a:rPr lang="en-US" sz="2400" dirty="0" smtClean="0"/>
              <a:t>) run </a:t>
            </a:r>
            <a:r>
              <a:rPr lang="en-US" sz="2400" dirty="0" smtClean="0"/>
              <a:t>in </a:t>
            </a:r>
            <a:r>
              <a:rPr lang="en-US" sz="2400" b="1" dirty="0" smtClean="0"/>
              <a:t>linear</a:t>
            </a:r>
            <a:r>
              <a:rPr lang="en-US" sz="2400" dirty="0" smtClean="0"/>
              <a:t> time (roughly speaking).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4471</TotalTime>
  <Words>630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Chapters 2.4, 6</vt:lpstr>
      <vt:lpstr>Outline</vt:lpstr>
      <vt:lpstr>Arrays</vt:lpstr>
      <vt:lpstr>Arrays in Java</vt:lpstr>
      <vt:lpstr>A sample program</vt:lpstr>
      <vt:lpstr>Sample program #2</vt:lpstr>
      <vt:lpstr>Sample program #3</vt:lpstr>
      <vt:lpstr>ArrayList</vt:lpstr>
      <vt:lpstr>ArrayList (cont.)</vt:lpstr>
      <vt:lpstr>ArrayList (cont.)</vt:lpstr>
      <vt:lpstr>ArrayList (cont.)</vt:lpstr>
      <vt:lpstr>ArrayList Examples</vt:lpstr>
      <vt:lpstr>ArrayList of user-defined classes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269</cp:revision>
  <dcterms:created xsi:type="dcterms:W3CDTF">2011-01-18T01:12:11Z</dcterms:created>
  <dcterms:modified xsi:type="dcterms:W3CDTF">2011-02-09T20:30:22Z</dcterms:modified>
</cp:coreProperties>
</file>