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93" r:id="rId3"/>
    <p:sldId id="322" r:id="rId4"/>
    <p:sldId id="323" r:id="rId5"/>
    <p:sldId id="324" r:id="rId6"/>
    <p:sldId id="325" r:id="rId7"/>
    <p:sldId id="326" r:id="rId8"/>
    <p:sldId id="327" r:id="rId9"/>
    <p:sldId id="328" r:id="rId10"/>
    <p:sldId id="329" r:id="rId11"/>
    <p:sldId id="330" r:id="rId12"/>
    <p:sldId id="331" r:id="rId13"/>
    <p:sldId id="332" r:id="rId14"/>
    <p:sldId id="378" r:id="rId15"/>
    <p:sldId id="333" r:id="rId16"/>
    <p:sldId id="334" r:id="rId17"/>
    <p:sldId id="335" r:id="rId18"/>
    <p:sldId id="336" r:id="rId19"/>
    <p:sldId id="337" r:id="rId20"/>
    <p:sldId id="338" r:id="rId21"/>
    <p:sldId id="339" r:id="rId22"/>
    <p:sldId id="340" r:id="rId23"/>
    <p:sldId id="341" r:id="rId24"/>
    <p:sldId id="342" r:id="rId25"/>
    <p:sldId id="379" r:id="rId26"/>
    <p:sldId id="380" r:id="rId27"/>
    <p:sldId id="343" r:id="rId28"/>
    <p:sldId id="344" r:id="rId29"/>
    <p:sldId id="345" r:id="rId30"/>
    <p:sldId id="346" r:id="rId31"/>
    <p:sldId id="347" r:id="rId32"/>
    <p:sldId id="348" r:id="rId33"/>
    <p:sldId id="349" r:id="rId34"/>
    <p:sldId id="377" r:id="rId35"/>
    <p:sldId id="350" r:id="rId36"/>
    <p:sldId id="351" r:id="rId37"/>
    <p:sldId id="352" r:id="rId38"/>
    <p:sldId id="353" r:id="rId39"/>
    <p:sldId id="354" r:id="rId40"/>
    <p:sldId id="355" r:id="rId41"/>
    <p:sldId id="356" r:id="rId42"/>
    <p:sldId id="357" r:id="rId43"/>
    <p:sldId id="358" r:id="rId44"/>
    <p:sldId id="359" r:id="rId45"/>
    <p:sldId id="363" r:id="rId46"/>
    <p:sldId id="360" r:id="rId47"/>
    <p:sldId id="361"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varScale="1">
        <p:scale>
          <a:sx n="63" d="100"/>
          <a:sy n="63" d="100"/>
        </p:scale>
        <p:origin x="-1073" y="-8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6/5/2012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extLst>
      <p:ext uri="{BB962C8B-B14F-4D97-AF65-F5344CB8AC3E}">
        <p14:creationId xmlns:p14="http://schemas.microsoft.com/office/powerpoint/2010/main" val="39966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Moore's_la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cse.iitkgp.ac.in/pds/notes/intro.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flinflon.brandonu.ca/dueck/mpc/diagram.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e.uhcl.edu/yang/teaching/StackPerson.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Operating_syste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oracle.com/technetwork/topics/newtojava/overview/index.html" TargetMode="External"/><Relationship Id="rId2" Type="http://schemas.openxmlformats.org/officeDocument/2006/relationships/hyperlink" Target="http://www.oracle.com/technetwork/java/javase/downloads/index.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828800"/>
            <a:ext cx="7391400" cy="1752600"/>
          </a:xfrm>
        </p:spPr>
        <p:txBody>
          <a:bodyPr>
            <a:noAutofit/>
          </a:bodyPr>
          <a:lstStyle/>
          <a:p>
            <a:pPr eaLnBrk="1" hangingPunct="1"/>
            <a:r>
              <a:rPr lang="en-US" sz="4400" dirty="0" smtClean="0">
                <a:solidFill>
                  <a:schemeClr val="tx1"/>
                </a:solidFill>
              </a:rPr>
              <a:t>Computers, Applications, and Java</a:t>
            </a: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6" name="Title 1"/>
          <p:cNvSpPr txBox="1">
            <a:spLocks/>
          </p:cNvSpPr>
          <p:nvPr/>
        </p:nvSpPr>
        <p:spPr>
          <a:xfrm>
            <a:off x="457200" y="44958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Modified and enhanced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10</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2133600"/>
            <a:ext cx="8229600" cy="3873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 programs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guide the computer through orderly sets of actions specified by people called computer</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programmers</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programs that run on a computer are referred to as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software</a:t>
            </a:r>
            <a:r>
              <a:rPr lang="en-US" sz="2500" dirty="0" smtClean="0">
                <a:solidFill>
                  <a:srgbClr val="000000"/>
                </a:solidFill>
                <a:latin typeface="Times New Roman" pitchFamily="18" charset="0"/>
              </a:rPr>
              <a:t> (or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applications</a:t>
            </a:r>
            <a:r>
              <a:rPr lang="en-US" sz="2500" dirty="0" smtClean="0">
                <a:solidFill>
                  <a:srgbClr val="000000"/>
                </a:solidFill>
                <a:latin typeface="Times New Roman" pitchFamily="18" charset="0"/>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today’s key programming methodology that’s enhancing programmer productivity, thereby reducing software-development costs — </a:t>
            </a:r>
            <a:r>
              <a:rPr lang="en-US" sz="2500" dirty="0" smtClean="0">
                <a:solidFill>
                  <a:srgbClr val="0000FF"/>
                </a:solidFill>
                <a:latin typeface="Times New Roman" pitchFamily="18" charset="0"/>
              </a:rPr>
              <a:t>object-oriented programming (OOP)</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11</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2057400"/>
            <a:ext cx="8229600" cy="3949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computer consists of various devices referred to as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hardware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(e.g., the keyboard, screen, mouse, hard disks, memory, DVDs and processing units)</a:t>
            </a:r>
            <a:r>
              <a:rPr kumimoji="0" lang="en-US" sz="21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Computing costs are dropping dramatically, owing to rapid developments in hardware and software technologies.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that might have filled large rooms and cost millions of dollars decades ago are now inscribed on silicon chips smaller than a fingernail, costing perhaps a few dollars each.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12</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Silicon-chip technology has made computing so economical that more than a billion general-purpose computers are in use worldwide, and this is expected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double in the next few years.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 chips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microprocessors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control countless devices.</a:t>
            </a:r>
          </a:p>
          <a:p>
            <a:pPr marL="800100" lvl="1" indent="-342900">
              <a:lnSpc>
                <a:spcPct val="90000"/>
              </a:lnSpc>
              <a:spcBef>
                <a:spcPct val="20000"/>
              </a:spcBef>
              <a:buFont typeface="Courier New" pitchFamily="49" charset="0"/>
              <a:buChar char="o"/>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Embedded systems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include anti-lock brakes in cars, navigation systems, smart home appliances, home security systems, cell phones and smartphones, robots, intelligent traffic intersections, collision avoidance systems, video game controllers and more.</a:t>
            </a:r>
          </a:p>
          <a:p>
            <a:pPr marL="800100" lvl="1" indent="-342900">
              <a:lnSpc>
                <a:spcPct val="90000"/>
              </a:lnSpc>
              <a:spcBef>
                <a:spcPct val="20000"/>
              </a:spcBef>
              <a:buFont typeface="Courier New" pitchFamily="49" charset="0"/>
              <a:buChar char="o"/>
            </a:pPr>
            <a:r>
              <a:rPr lang="en-US" sz="2000" dirty="0" smtClean="0">
                <a:solidFill>
                  <a:srgbClr val="000000"/>
                </a:solidFill>
                <a:latin typeface="Times New Roman" pitchFamily="18" charset="0"/>
              </a:rPr>
              <a:t>The vast majority of the microprocessors produced each year are embedded in devices other than general-purpose computers.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13</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81200"/>
            <a:ext cx="82296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Moore’s Law</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many decades, hardware costs have fallen rapidly.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year or two, the capacities of computers have approximately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doubled without any increase in price.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Observation often is called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Moore’s Law</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lvl="1" indent="-285750">
              <a:lnSpc>
                <a:spcPct val="90000"/>
              </a:lnSpc>
              <a:spcBef>
                <a:spcPct val="20000"/>
              </a:spcBef>
              <a:buFont typeface="Arial" pitchFamily="34" charset="0"/>
              <a:buChar char="–"/>
            </a:pPr>
            <a:r>
              <a:rPr lang="en-US" sz="2000" dirty="0" smtClean="0">
                <a:solidFill>
                  <a:srgbClr val="000000"/>
                </a:solidFill>
                <a:latin typeface="Times New Roman" pitchFamily="18" charset="0"/>
              </a:rPr>
              <a:t>Moore’s Law and related observations are especially true in relation to the amount of memory that computers have for programs, the amount of secondary storage (such as disk storage) they have to hold programs and data over longer periods of time, and their processor speeds—the speeds at which computers execute their programs (i.e., do their work).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marL="342900" indent="-342900">
              <a:buFont typeface="Arial" pitchFamily="34" charset="0"/>
              <a:buChar char="•"/>
            </a:pPr>
            <a:r>
              <a:rPr lang="en-US" sz="2000" dirty="0" smtClean="0"/>
              <a:t>Source: </a:t>
            </a:r>
            <a:r>
              <a:rPr lang="en-US" sz="2000" dirty="0">
                <a:hlinkClick r:id="rId2"/>
              </a:rPr>
              <a:t>http://en.wikipedia.org/wiki/Moore's_law</a:t>
            </a:r>
            <a:endParaRPr lang="en-US" sz="20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14</a:t>
            </a:fld>
            <a:endParaRPr lang="en-US" dirty="0"/>
          </a:p>
        </p:txBody>
      </p:sp>
      <p:pic>
        <p:nvPicPr>
          <p:cNvPr id="1026" name="Picture 2" descr="http://upload.wikimedia.org/wikipedia/commons/thumb/0/00/Transistor_Count_and_Moore%27s_Law_-_2011.svg/350px-Transistor_Count_and_Moore%27s_Law_-_201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620075"/>
            <a:ext cx="6931025" cy="623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759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15</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Similar growth has occurred in the communications field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Costs have plummeted as enormous demand for communications bandwidth has attracted intense competition.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phenomenal improvement is fostering 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Information Revolution.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24200" y="1121910"/>
            <a:ext cx="6019800" cy="553606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719D0B-6E3B-40E4-877A-FAE04F02C714}" type="slidenum">
              <a:rPr lang="en-US" smtClean="0"/>
              <a:pPr/>
              <a:t>16</a:t>
            </a:fld>
            <a:endParaRPr lang="en-US" dirty="0"/>
          </a:p>
        </p:txBody>
      </p:sp>
      <p:sp>
        <p:nvSpPr>
          <p:cNvPr id="3" name="Title 1"/>
          <p:cNvSpPr>
            <a:spLocks noGrp="1"/>
          </p:cNvSpPr>
          <p:nvPr>
            <p:ph type="title"/>
          </p:nvPr>
        </p:nvSpPr>
        <p:spPr>
          <a:xfrm>
            <a:off x="457200" y="274638"/>
            <a:ext cx="4419600" cy="1020762"/>
          </a:xfrm>
        </p:spPr>
        <p:txBody>
          <a:bodyPr>
            <a:normAutofit/>
          </a:bodyPr>
          <a:lstStyle/>
          <a:p>
            <a:pPr eaLnBrk="1" fontAlgn="auto" hangingPunct="1">
              <a:spcAft>
                <a:spcPts val="0"/>
              </a:spcAft>
              <a:defRPr/>
            </a:pPr>
            <a:r>
              <a:rPr lang="en-US" sz="3600" dirty="0" smtClean="0">
                <a:solidFill>
                  <a:srgbClr val="3380E6"/>
                </a:solidFill>
                <a:latin typeface="Arial"/>
              </a:rPr>
              <a:t>1.3  Data Hierarchy</a:t>
            </a:r>
          </a:p>
        </p:txBody>
      </p:sp>
      <p:sp>
        <p:nvSpPr>
          <p:cNvPr id="5" name="Text Placeholder 2"/>
          <p:cNvSpPr txBox="1">
            <a:spLocks/>
          </p:cNvSpPr>
          <p:nvPr/>
        </p:nvSpPr>
        <p:spPr>
          <a:xfrm>
            <a:off x="304800" y="1905000"/>
            <a:ext cx="38862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Data items processed by computers form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data hierarchy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becomes larger and more complex in structure</a:t>
            </a:r>
          </a:p>
          <a:p>
            <a:pPr marL="800100" lvl="1" indent="-342900">
              <a:spcBef>
                <a:spcPct val="20000"/>
              </a:spcBef>
              <a:buFont typeface="Courier New" pitchFamily="49" charset="0"/>
              <a:buChar char="o"/>
            </a:pPr>
            <a:r>
              <a:rPr lang="en-US" sz="2400" b="1" dirty="0" smtClean="0">
                <a:solidFill>
                  <a:srgbClr val="000000"/>
                </a:solidFill>
                <a:latin typeface="Times New Roman" pitchFamily="18" charset="0"/>
              </a:rPr>
              <a:t>bits</a:t>
            </a:r>
            <a:r>
              <a:rPr lang="en-US" sz="2400" dirty="0" smtClean="0">
                <a:solidFill>
                  <a:srgbClr val="000000"/>
                </a:solidFill>
                <a:latin typeface="Times New Roman" pitchFamily="18" charset="0"/>
              </a:rPr>
              <a:t> to </a:t>
            </a:r>
            <a:r>
              <a:rPr lang="en-US" sz="2400" b="1" dirty="0" smtClean="0">
                <a:solidFill>
                  <a:srgbClr val="000000"/>
                </a:solidFill>
                <a:latin typeface="Times New Roman" pitchFamily="18" charset="0"/>
              </a:rPr>
              <a:t>characters</a:t>
            </a:r>
            <a:r>
              <a:rPr lang="en-US" sz="2400" dirty="0" smtClean="0">
                <a:solidFill>
                  <a:srgbClr val="000000"/>
                </a:solidFill>
                <a:latin typeface="Times New Roman" pitchFamily="18" charset="0"/>
              </a:rPr>
              <a:t> to </a:t>
            </a:r>
            <a:r>
              <a:rPr lang="en-US" sz="2400" b="1" dirty="0" smtClean="0">
                <a:solidFill>
                  <a:srgbClr val="000000"/>
                </a:solidFill>
                <a:latin typeface="Times New Roman" pitchFamily="18" charset="0"/>
              </a:rPr>
              <a:t>fields</a:t>
            </a:r>
            <a:r>
              <a:rPr lang="en-US" sz="2400" dirty="0" smtClean="0">
                <a:solidFill>
                  <a:srgbClr val="000000"/>
                </a:solidFill>
                <a:latin typeface="Times New Roman" pitchFamily="18" charset="0"/>
              </a:rPr>
              <a:t>, and so 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37423" y="152400"/>
            <a:ext cx="7044577" cy="24193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82961" y="2743200"/>
            <a:ext cx="728967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18</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62000" y="76200"/>
            <a:ext cx="7059361" cy="2209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800" y="2478564"/>
            <a:ext cx="7162800" cy="4367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19</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9600" y="762000"/>
            <a:ext cx="770953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62000"/>
          </a:xfrm>
        </p:spPr>
        <p:txBody>
          <a:bodyPr/>
          <a:lstStyle/>
          <a:p>
            <a:r>
              <a:rPr lang="en-US" dirty="0" smtClean="0"/>
              <a:t>Outline</a:t>
            </a:r>
            <a:endParaRPr lang="en-US" dirty="0"/>
          </a:p>
        </p:txBody>
      </p:sp>
      <p:sp>
        <p:nvSpPr>
          <p:cNvPr id="3" name="Content Placeholder 2"/>
          <p:cNvSpPr>
            <a:spLocks noGrp="1"/>
          </p:cNvSpPr>
          <p:nvPr>
            <p:ph idx="1"/>
          </p:nvPr>
        </p:nvSpPr>
        <p:spPr>
          <a:xfrm>
            <a:off x="914400" y="2286001"/>
            <a:ext cx="7772400" cy="3352800"/>
          </a:xfrm>
        </p:spPr>
        <p:txBody>
          <a:bodyPr>
            <a:normAutofit/>
          </a:bodyPr>
          <a:lstStyle/>
          <a:p>
            <a:r>
              <a:rPr lang="en-US" dirty="0" smtClean="0"/>
              <a:t>Computers</a:t>
            </a:r>
          </a:p>
          <a:p>
            <a:r>
              <a:rPr lang="en-US" dirty="0" smtClean="0"/>
              <a:t>Programs and Software Applications</a:t>
            </a:r>
          </a:p>
          <a:p>
            <a:r>
              <a:rPr lang="en-US" dirty="0" smtClean="0"/>
              <a:t>Programming languages</a:t>
            </a:r>
          </a:p>
          <a:p>
            <a:r>
              <a:rPr lang="en-US" dirty="0" smtClean="0"/>
              <a:t>Java</a:t>
            </a:r>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20</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52400" y="152400"/>
            <a:ext cx="6019800" cy="5536066"/>
          </a:xfrm>
          <a:prstGeom prst="rect">
            <a:avLst/>
          </a:prstGeom>
          <a:noFill/>
          <a:ln w="9525">
            <a:noFill/>
            <a:miter lim="800000"/>
            <a:headEnd/>
            <a:tailEnd/>
          </a:ln>
        </p:spPr>
      </p:pic>
      <p:sp>
        <p:nvSpPr>
          <p:cNvPr id="5" name="Text Placeholder 2"/>
          <p:cNvSpPr txBox="1">
            <a:spLocks/>
          </p:cNvSpPr>
          <p:nvPr/>
        </p:nvSpPr>
        <p:spPr>
          <a:xfrm>
            <a:off x="4495800" y="5029200"/>
            <a:ext cx="38862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Extension of the hierarchy?</a:t>
            </a:r>
            <a:endParaRPr lang="en-US" sz="2400" b="1"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21</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1.4  Computer Organization</a:t>
            </a:r>
          </a:p>
        </p:txBody>
      </p:sp>
      <p:sp>
        <p:nvSpPr>
          <p:cNvPr id="5" name="Text Placeholder 2"/>
          <p:cNvSpPr txBox="1">
            <a:spLocks/>
          </p:cNvSpPr>
          <p:nvPr/>
        </p:nvSpPr>
        <p:spPr>
          <a:xfrm>
            <a:off x="457200" y="1524000"/>
            <a:ext cx="82296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can be envisioned as divided into various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logical units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sections.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533399" y="2438400"/>
            <a:ext cx="779185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22</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09600" y="228600"/>
            <a:ext cx="7678702" cy="2895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47675" y="3352800"/>
            <a:ext cx="8113162" cy="349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23</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33400" y="152400"/>
            <a:ext cx="7539757" cy="2590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33400" y="3276599"/>
            <a:ext cx="7746323" cy="3557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24</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09600" y="152400"/>
            <a:ext cx="7783673" cy="3962400"/>
          </a:xfrm>
          <a:prstGeom prst="rect">
            <a:avLst/>
          </a:prstGeom>
          <a:noFill/>
          <a:ln w="9525">
            <a:noFill/>
            <a:miter lim="800000"/>
            <a:headEnd/>
            <a:tailEnd/>
          </a:ln>
        </p:spPr>
      </p:pic>
      <p:sp>
        <p:nvSpPr>
          <p:cNvPr id="5" name="Text Placeholder 2"/>
          <p:cNvSpPr txBox="1">
            <a:spLocks/>
          </p:cNvSpPr>
          <p:nvPr/>
        </p:nvSpPr>
        <p:spPr>
          <a:xfrm>
            <a:off x="762000" y="4419600"/>
            <a:ext cx="73152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Exercise: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Draw a diagram to show the relationships among the various logical units of a computer.</a:t>
            </a:r>
            <a:endParaRPr lang="en-US" sz="2400" b="1"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4876800" cy="720174"/>
          </a:xfrm>
        </p:spPr>
        <p:txBody>
          <a:bodyPr>
            <a:normAutofit fontScale="90000"/>
          </a:bodyPr>
          <a:lstStyle/>
          <a:p>
            <a:pPr marL="342900" indent="-342900">
              <a:buFont typeface="Arial" pitchFamily="34" charset="0"/>
              <a:buChar char="•"/>
            </a:pPr>
            <a:r>
              <a:rPr lang="en-US" sz="2000" dirty="0" smtClean="0"/>
              <a:t>Source: </a:t>
            </a:r>
            <a:r>
              <a:rPr lang="en-US" sz="2000" dirty="0">
                <a:hlinkClick r:id="rId2"/>
              </a:rPr>
              <a:t>http://cse.iitkgp.ac.in/pds/notes/intro.html</a:t>
            </a:r>
            <a:endParaRPr lang="en-US" sz="20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25</a:t>
            </a:fld>
            <a:endParaRPr lang="en-US" dirty="0"/>
          </a:p>
        </p:txBody>
      </p:sp>
      <p:pic>
        <p:nvPicPr>
          <p:cNvPr id="2050" name="Picture 2" descr="computer organ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7029450" cy="5701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105400" y="304800"/>
            <a:ext cx="3600450" cy="762000"/>
          </a:xfrm>
        </p:spPr>
        <p:txBody>
          <a:bodyPr/>
          <a:lstStyle/>
          <a:p>
            <a:pPr marL="0" indent="0">
              <a:buNone/>
            </a:pPr>
            <a:r>
              <a:rPr lang="en-US" b="1" dirty="0" smtClean="0"/>
              <a:t>Q: </a:t>
            </a:r>
            <a:r>
              <a:rPr lang="en-US" dirty="0" smtClean="0"/>
              <a:t>Any changes?</a:t>
            </a:r>
            <a:endParaRPr lang="en-US" dirty="0"/>
          </a:p>
        </p:txBody>
      </p:sp>
    </p:spTree>
    <p:extLst>
      <p:ext uri="{BB962C8B-B14F-4D97-AF65-F5344CB8AC3E}">
        <p14:creationId xmlns:p14="http://schemas.microsoft.com/office/powerpoint/2010/main" val="342984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400800"/>
            <a:ext cx="7239000" cy="304798"/>
          </a:xfrm>
        </p:spPr>
        <p:txBody>
          <a:bodyPr>
            <a:normAutofit fontScale="92500" lnSpcReduction="20000"/>
          </a:bodyPr>
          <a:lstStyle/>
          <a:p>
            <a:r>
              <a:rPr lang="en-US" sz="1800" dirty="0" smtClean="0"/>
              <a:t>Source: </a:t>
            </a:r>
            <a:r>
              <a:rPr lang="en-US" sz="1800" dirty="0">
                <a:hlinkClick r:id="rId2"/>
              </a:rPr>
              <a:t>http://flinflon.brandonu.ca/dueck/mpc/diagram.htm</a:t>
            </a:r>
            <a:endParaRPr lang="en-US" sz="18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26</a:t>
            </a:fld>
            <a:endParaRPr lang="en-US" dirty="0"/>
          </a:p>
        </p:txBody>
      </p:sp>
      <p:pic>
        <p:nvPicPr>
          <p:cNvPr id="3074" name="Picture 2" descr="http://flinflon.brandonu.ca/dueck/mpc/m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199"/>
            <a:ext cx="6477000" cy="628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39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27</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sz="2800" dirty="0" smtClean="0">
                <a:solidFill>
                  <a:srgbClr val="3380E6"/>
                </a:solidFill>
                <a:latin typeface="Arial"/>
              </a:rPr>
              <a:t>1.5  Machine Languages, Assembly Languages and High-Level Languages</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Programmers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write instructions in various programming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languages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some directly understandable by computers and others requiring intermediate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translation steps.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These may be divided into three general types:</a:t>
            </a:r>
          </a:p>
          <a:p>
            <a:pPr marL="742950" lvl="1" indent="-285750">
              <a:spcBef>
                <a:spcPct val="20000"/>
              </a:spcBef>
              <a:buFont typeface="Arial" pitchFamily="34" charset="0"/>
              <a:buChar char="–"/>
              <a:defRPr/>
            </a:pPr>
            <a:r>
              <a:rPr lang="en-US" sz="2000" dirty="0" smtClean="0">
                <a:solidFill>
                  <a:srgbClr val="000000"/>
                </a:solidFill>
                <a:latin typeface="Times New Roman" pitchFamily="18" charset="0"/>
              </a:rPr>
              <a:t>High-level languages</a:t>
            </a:r>
          </a:p>
          <a:p>
            <a:pPr marL="742950" lvl="1" indent="-285750">
              <a:spcBef>
                <a:spcPct val="20000"/>
              </a:spcBef>
              <a:buFont typeface="Arial" pitchFamily="34" charset="0"/>
              <a:buChar char="–"/>
              <a:defRPr/>
            </a:pPr>
            <a:r>
              <a:rPr lang="en-US" sz="2000" dirty="0" smtClean="0">
                <a:solidFill>
                  <a:srgbClr val="000000"/>
                </a:solidFill>
                <a:latin typeface="Times New Roman" pitchFamily="18" charset="0"/>
              </a:rPr>
              <a:t>Assembly languages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28</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computer can directly understand only its own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machine language</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defined by its hardware design.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Generally consist of strings of numbers (ultimately reduced to 1s and 0s) that instruct computers to perform their most elementary operations one at a time.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Machine dependent — </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u="none" strike="noStrike" kern="1200" cap="none" spc="0" normalizeH="0" baseline="0" noProof="0" smtClean="0">
                <a:ln>
                  <a:noFill/>
                </a:ln>
                <a:solidFill>
                  <a:srgbClr val="000000"/>
                </a:solidFill>
                <a:effectLst/>
                <a:uLnTx/>
                <a:uFillTx/>
                <a:latin typeface="Times New Roman" pitchFamily="18" charset="0"/>
                <a:ea typeface="+mn-ea"/>
                <a:cs typeface="+mn-cs"/>
              </a:rPr>
              <a:t>particular </a:t>
            </a:r>
            <a:r>
              <a:rPr kumimoji="0" lang="en-US" sz="2000" b="0" u="none" strike="noStrike" kern="1200" cap="none" spc="0" normalizeH="0" baseline="0" noProof="0" smtClean="0">
                <a:ln>
                  <a:noFill/>
                </a:ln>
                <a:solidFill>
                  <a:srgbClr val="000000"/>
                </a:solidFill>
                <a:effectLst/>
                <a:uLnTx/>
                <a:uFillTx/>
                <a:latin typeface="Times New Roman" pitchFamily="18" charset="0"/>
                <a:ea typeface="+mn-ea"/>
                <a:cs typeface="+mn-cs"/>
              </a:rPr>
              <a:t>machine </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language can be used on only one type of computer.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English-like abbreviations that represent elementary operations  formed the basis of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assembly languages</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u="none" strike="noStrike" kern="1200" cap="none" spc="0" normalizeH="0" baseline="0" noProof="0" dirty="0" smtClean="0">
                <a:ln>
                  <a:noFill/>
                </a:ln>
                <a:solidFill>
                  <a:srgbClr val="000000"/>
                </a:solidFill>
                <a:effectLst/>
                <a:uLnTx/>
                <a:uFillTx/>
                <a:latin typeface="Times New Roman" pitchFamily="18" charset="0"/>
                <a:ea typeface="+mn-ea"/>
                <a:cs typeface="+mn-cs"/>
              </a:rPr>
              <a:t>Translator programs called </a:t>
            </a:r>
            <a:r>
              <a:rPr kumimoji="0" lang="en-US" sz="2300" b="0" u="none" strike="noStrike" kern="1200" cap="none" spc="0" normalizeH="0" baseline="0" noProof="0" dirty="0" smtClean="0">
                <a:ln>
                  <a:noFill/>
                </a:ln>
                <a:solidFill>
                  <a:srgbClr val="0000FF"/>
                </a:solidFill>
                <a:effectLst/>
                <a:uLnTx/>
                <a:uFillTx/>
                <a:latin typeface="Times New Roman" pitchFamily="18" charset="0"/>
                <a:ea typeface="+mn-ea"/>
                <a:cs typeface="+mn-cs"/>
              </a:rPr>
              <a:t>assemblers</a:t>
            </a:r>
            <a:r>
              <a:rPr kumimoji="0" lang="en-US" sz="2300" b="0" u="none" strike="noStrike" kern="1200" cap="none" spc="0" normalizeH="0" baseline="0" noProof="0" dirty="0" smtClean="0">
                <a:ln>
                  <a:noFill/>
                </a:ln>
                <a:solidFill>
                  <a:srgbClr val="000000"/>
                </a:solidFill>
                <a:effectLst/>
                <a:uLnTx/>
                <a:uFillTx/>
                <a:latin typeface="Times New Roman" pitchFamily="18" charset="0"/>
                <a:ea typeface="+mn-ea"/>
                <a:cs typeface="+mn-cs"/>
              </a:rPr>
              <a:t> convert early assembly-language programs to machine language programs.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29</a:t>
            </a:fld>
            <a:endParaRPr lang="en-US" dirty="0"/>
          </a:p>
        </p:txBody>
      </p:sp>
      <p:sp>
        <p:nvSpPr>
          <p:cNvPr id="5" name="Text Placeholder 2"/>
          <p:cNvSpPr txBox="1">
            <a:spLocks/>
          </p:cNvSpPr>
          <p:nvPr/>
        </p:nvSpPr>
        <p:spPr>
          <a:xfrm>
            <a:off x="457200" y="1219200"/>
            <a:ext cx="8229600" cy="426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High-level languages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convert high-level language programs into machine language</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Allow you to write instructions that look almost like everyday English and contain commonly used mathematical notations.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payroll program written in a high-level language might contain a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single statement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grossPay = basePay + overTimePay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high-level language program into machine language can take a considerable amount of computer time.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Interpreter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execute high-level language programs directly, although slower than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compiled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run.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organization</a:t>
            </a:r>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3</a:t>
            </a:fld>
            <a:endParaRPr lang="en-US" dirty="0"/>
          </a:p>
        </p:txBody>
      </p:sp>
      <p:pic>
        <p:nvPicPr>
          <p:cNvPr id="6" name="Picture 1" descr="jhtp_01_BoilDownImages_Page_03.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30</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a:t>
            </a:r>
          </a:p>
        </p:txBody>
      </p:sp>
      <p:sp>
        <p:nvSpPr>
          <p:cNvPr id="5" name="Text Placeholder 2"/>
          <p:cNvSpPr txBox="1">
            <a:spLocks/>
          </p:cNvSpPr>
          <p:nvPr/>
        </p:nvSpPr>
        <p:spPr>
          <a:xfrm>
            <a:off x="457200" y="1828800"/>
            <a:ext cx="8229600" cy="4419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more precisely, the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come from, are essentially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reusable software components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date objects, time objects, audio objects, video objects, automobile objects, people objects, etc.</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Almost any noun can be reasonably represented as a software object in terms of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(e.g., name, color and size) and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behaviors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(e.g., calculating, moving and communicating).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Using a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modular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design and implementation approach can make software-development much more productive than was possible with earlier popular techniques like “structured programming”.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often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easier to understand, correct and modify.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31</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Automobile as an Object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Let’s begin with a simple analogy.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Goal: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Suppose you want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drive a car and make it go faster by pressing its accelerator pedal.</a:t>
            </a:r>
          </a:p>
          <a:p>
            <a:pPr marL="742950" lvl="1" indent="-285750">
              <a:lnSpc>
                <a:spcPct val="90000"/>
              </a:lnSpc>
              <a:spcBef>
                <a:spcPct val="20000"/>
              </a:spcBef>
              <a:buFont typeface="Arial" pitchFamily="34" charset="0"/>
              <a:buChar char="–"/>
            </a:pPr>
            <a:r>
              <a:rPr lang="en-US" sz="2000" b="1" dirty="0" smtClean="0">
                <a:solidFill>
                  <a:srgbClr val="000000"/>
                </a:solidFill>
                <a:latin typeface="Times New Roman" pitchFamily="18" charset="0"/>
              </a:rPr>
              <a:t>Design: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can drive a car, someone has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design it.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car typically begins as engineering drawings, similar to the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blueprints that describe the design of a house.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Drawings include the design for an accelerator pedal.</a:t>
            </a: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Pedal </a:t>
            </a:r>
            <a:r>
              <a:rPr lang="en-US" sz="2000" i="1" dirty="0" smtClean="0">
                <a:solidFill>
                  <a:srgbClr val="000000"/>
                </a:solidFill>
                <a:latin typeface="Times New Roman" pitchFamily="18" charset="0"/>
              </a:rPr>
              <a:t>“hides” from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the driver the complex mechanisms that actually make the car go faster, just as the brake </a:t>
            </a:r>
            <a:r>
              <a:rPr lang="en-US" sz="2000" i="1" dirty="0" smtClean="0">
                <a:solidFill>
                  <a:srgbClr val="000000"/>
                </a:solidFill>
                <a:latin typeface="Times New Roman" pitchFamily="18" charset="0"/>
              </a:rPr>
              <a:t>pedal “hides” the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mechanisms that slow the car, and the steering wheel “hides” the mechanisms that turn the car.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32</a:t>
            </a:fld>
            <a:endParaRPr lang="en-US" dirty="0"/>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285750" indent="-285750">
              <a:lnSpc>
                <a:spcPct val="90000"/>
              </a:lnSpc>
              <a:spcBef>
                <a:spcPct val="20000"/>
              </a:spcBef>
              <a:buFont typeface="Arial" pitchFamily="34" charset="0"/>
              <a:buChar char="•"/>
            </a:pPr>
            <a:r>
              <a:rPr lang="en-US" sz="2400" dirty="0" smtClean="0">
                <a:solidFill>
                  <a:srgbClr val="000000"/>
                </a:solidFill>
                <a:latin typeface="Times New Roman" pitchFamily="18" charset="0"/>
              </a:rPr>
              <a:t>The Automobile as an Object (cont.)</a:t>
            </a: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design of the car enables people with little or no knowledge of how engines, braking and steering mechanisms work to drive a car easily.</a:t>
            </a:r>
          </a:p>
          <a:p>
            <a:pPr marL="742950" lvl="1" indent="-285750">
              <a:lnSpc>
                <a:spcPct val="90000"/>
              </a:lnSpc>
              <a:spcBef>
                <a:spcPct val="20000"/>
              </a:spcBef>
              <a:buFont typeface="Arial" pitchFamily="34" charset="0"/>
              <a:buChar char="–"/>
            </a:pPr>
            <a:r>
              <a:rPr lang="en-US" sz="2000" b="1" dirty="0" smtClean="0">
                <a:solidFill>
                  <a:srgbClr val="000000"/>
                </a:solidFill>
                <a:latin typeface="Times New Roman" pitchFamily="18" charset="0"/>
              </a:rPr>
              <a:t>Implementation/Manufacturing: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can drive a car, it must be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built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the engineering drawings that describe it.</a:t>
            </a: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completed car has an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actual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accelerator pedal to make the car go faster, but even that’s not enough—the car won’t accelerate on its own (hopefully!), so the driver must press the pedal to accelerate the car.</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33</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and Classes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Performing a task in a program requires 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method</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method houses the program statements that actually perform its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Hides these statements from its user, just as the accelerator pedal of a car hides from the driver the mechanisms of making the car go faster.</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Java, we create a program unit called 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house the set of methods that perform the class’s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class is similar in concept to a car’s engineering drawings, which house the design of an accelerator pedal, steering wheel, and so 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classes</a:t>
            </a:r>
            <a:endParaRPr lang="en-US" dirty="0"/>
          </a:p>
        </p:txBody>
      </p:sp>
      <p:sp>
        <p:nvSpPr>
          <p:cNvPr id="3" name="Content Placeholder 2"/>
          <p:cNvSpPr>
            <a:spLocks noGrp="1"/>
          </p:cNvSpPr>
          <p:nvPr>
            <p:ph idx="1"/>
          </p:nvPr>
        </p:nvSpPr>
        <p:spPr/>
        <p:txBody>
          <a:bodyPr/>
          <a:lstStyle/>
          <a:p>
            <a:r>
              <a:rPr lang="en-US" dirty="0" smtClean="0">
                <a:hlinkClick r:id="rId2"/>
              </a:rPr>
              <a:t>http://sce.uhcl.edu/yang/teaching/JavaProgrammingExamplesandRelatedTopics.htm</a:t>
            </a:r>
          </a:p>
          <a:p>
            <a:pPr lvl="1">
              <a:buNone/>
            </a:pPr>
            <a:r>
              <a:rPr lang="en-US" dirty="0" smtClean="0">
                <a:solidFill>
                  <a:srgbClr val="000000"/>
                </a:solidFill>
                <a:latin typeface="Times New Roman" pitchFamily="18" charset="0"/>
              </a:rPr>
              <a:t>e.g., </a:t>
            </a:r>
            <a:r>
              <a:rPr lang="en-US" dirty="0" smtClean="0">
                <a:hlinkClick r:id="rId2"/>
              </a:rPr>
              <a:t>StackPerson.htm</a:t>
            </a:r>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35</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0" u="none" strike="noStrike" kern="1200" cap="none" spc="0" normalizeH="0" baseline="0" noProof="0" dirty="0" smtClean="0">
                <a:ln>
                  <a:noFill/>
                </a:ln>
                <a:solidFill>
                  <a:srgbClr val="000000"/>
                </a:solidFill>
                <a:effectLst/>
                <a:uLnTx/>
                <a:uFillTx/>
                <a:latin typeface="Times New Roman" pitchFamily="18" charset="0"/>
                <a:ea typeface="+mn-ea"/>
                <a:cs typeface="+mn-cs"/>
              </a:rPr>
              <a:t>Instantiation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someone has to build a car from its engineering drawings before you can actually drive a car, you must build an object of a class before a program can perform the tasks that the class’s methods define.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then referred to as an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instance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its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0000"/>
                </a:solidFill>
                <a:latin typeface="Times New Roman" pitchFamily="18" charset="0"/>
              </a:rPr>
              <a:t>Instantiation</a:t>
            </a:r>
            <a:r>
              <a:rPr lang="en-US" sz="2800" dirty="0" smtClean="0">
                <a:solidFill>
                  <a:srgbClr val="000000"/>
                </a:solidFill>
                <a:latin typeface="Times New Roman" pitchFamily="18" charset="0"/>
              </a:rPr>
              <a:t>: the process of creating an instance of a class</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36</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752600"/>
            <a:ext cx="8229600" cy="4419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a car’s engineering drawings can be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reused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many times to build many cars, you can reuse a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many times to build many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 of existing classes when building new classes and programs saves time and effort.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 also helps you build more reliable and effective systems, because existing classes and components often have gone through extensive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testing, debugging and performance tuning.</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the notion of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interchangeable parts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was crucial to the Industrial Revolution,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reusable 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crucial to the software revolution that has been spurred by object technology.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37</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Messages and Methods Calls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you drive a car, pressing its gas pedal sends a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message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the car to perform a task—that is, to go faster.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Similarly, you send messages</a:t>
            </a:r>
            <a:r>
              <a:rPr kumimoji="0" lang="en-US" sz="2800" b="0" i="0" u="none" strike="noStrike" kern="1200" cap="none" spc="0" normalizeH="0" baseline="0" noProof="0" dirty="0" smtClean="0">
                <a:ln>
                  <a:noFill/>
                </a:ln>
                <a:solidFill>
                  <a:srgbClr val="3380E6"/>
                </a:solidFill>
                <a:effectLst/>
                <a:uLnTx/>
                <a:uFillTx/>
                <a:latin typeface="AGaramond Bold" pitchFamily="50" charset="0"/>
                <a:ea typeface="+mn-ea"/>
                <a:cs typeface="+mn-cs"/>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an object.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message is implemented as a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method call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tells a method of the object to perform its task.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38</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 and Instance Variables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car has </a:t>
            </a:r>
            <a:r>
              <a:rPr kumimoji="0" lang="en-US" sz="2800" b="1"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80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color, its number of doors, the amount of gas in its tank, its current speed and its record of total miles driven (i.e., its odometer reading).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car’s attributes are represented as part of its design in its engineering diagrams.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car maintains its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own attributes.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car knows how much gas is in its own gas tank, but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not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much is in the tanks of other cars.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39</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object, has attributes that it carries along as it’s used in a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Specified as part of the object’s class.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bank account object has a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balance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 that represents the amount of money in the account.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bank account object knows the balance in the account it represents, but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not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balances of the other accounts in the bank.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 are specified by the class’s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instance variables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719D0B-6E3B-40E4-877A-FAE04F02C714}" type="slidenum">
              <a:rPr lang="en-US" smtClean="0"/>
              <a:pPr/>
              <a:t>4</a:t>
            </a:fld>
            <a:endParaRPr lang="en-US" dirty="0"/>
          </a:p>
        </p:txBody>
      </p:sp>
      <p:sp>
        <p:nvSpPr>
          <p:cNvPr id="8" name="Title 1"/>
          <p:cNvSpPr>
            <a:spLocks noGrp="1"/>
          </p:cNvSpPr>
          <p:nvPr>
            <p:ph type="title"/>
          </p:nvPr>
        </p:nvSpPr>
        <p:spPr>
          <a:xfrm>
            <a:off x="457200" y="363538"/>
            <a:ext cx="8229600" cy="1143000"/>
          </a:xfrm>
        </p:spPr>
        <p:txBody>
          <a:bodyPr/>
          <a:lstStyle/>
          <a:p>
            <a:pPr eaLnBrk="1" fontAlgn="auto" hangingPunct="1">
              <a:spcAft>
                <a:spcPts val="0"/>
              </a:spcAft>
              <a:defRPr/>
            </a:pPr>
            <a:r>
              <a:rPr lang="en-US" dirty="0" smtClean="0">
                <a:solidFill>
                  <a:srgbClr val="3380E6"/>
                </a:solidFill>
                <a:latin typeface="Arial"/>
              </a:rPr>
              <a:t>1.1  Introduction</a:t>
            </a:r>
          </a:p>
        </p:txBody>
      </p:sp>
      <p:sp>
        <p:nvSpPr>
          <p:cNvPr id="9" name="Text Placeholder 2"/>
          <p:cNvSpPr txBox="1">
            <a:spLocks/>
          </p:cNvSpPr>
          <p:nvPr/>
        </p:nvSpPr>
        <p:spPr>
          <a:xfrm>
            <a:off x="457200" y="1646238"/>
            <a:ext cx="8229600" cy="45259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the world’s most widely used computer programming language.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to write instructions commanding computers to perform tasks.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the instructions you write) controls hardware (i.e., computers).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programming—today’s key programming methodology.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create and work with many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this class.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40</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Encapsulation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encapsulate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wrap)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into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800" i="0" u="none" strike="noStrike" kern="1200" cap="none" spc="0" normalizeH="0" baseline="0" noProof="0" dirty="0" smtClean="0">
                <a:ln>
                  <a:noFill/>
                </a:ln>
                <a:solidFill>
                  <a:srgbClr val="000000"/>
                </a:solidFill>
                <a:effectLst/>
                <a:uLnTx/>
                <a:uFillTx/>
                <a:latin typeface="Times New Roman" pitchFamily="18" charset="0"/>
                <a:ea typeface="+mn-ea"/>
                <a:cs typeface="+mn-cs"/>
              </a:rPr>
              <a:t> — an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attributes and methods are intimately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may communicate with one another, but they’re normally not allowed to know how other objects are implemented — implementation details are</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hidden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within the objects themselves</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Information hiding</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we’ll see, is crucial to good software engineering.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41</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Inheritance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new class of objects can be created quickly and conveniently by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inheritance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new class absorbs the characteristics of an existing class, possibly customizing them and adding unique characteristics of its own.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our car analogy, an object of class “convertible” certainly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 of the more general class “automobile,” but more specifically, the roof can be raised or lowered.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42</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572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Analysis and Design (OOAD)</a:t>
            </a:r>
          </a:p>
          <a:p>
            <a:pPr marL="742950" lvl="1" indent="-285750">
              <a:spcBef>
                <a:spcPct val="20000"/>
              </a:spcBef>
            </a:pPr>
            <a:endParaRPr lang="en-US" sz="800" dirty="0" smtClean="0">
              <a:solidFill>
                <a:srgbClr val="000000"/>
              </a:solidFill>
              <a:latin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will you create the </a:t>
            </a:r>
            <a:r>
              <a:rPr kumimoji="0" lang="en-US" sz="2400" b="1" i="0" u="none" strike="noStrike" kern="1200" cap="none" spc="0" normalizeH="0" baseline="0" noProof="0" dirty="0" smtClean="0">
                <a:ln>
                  <a:noFill/>
                </a:ln>
                <a:effectLst/>
                <a:uLnTx/>
                <a:uFillTx/>
                <a:latin typeface="Times New Roman" pitchFamily="18" charset="0"/>
                <a:ea typeface="+mn-ea"/>
                <a:cs typeface="+mn-cs"/>
              </a:rPr>
              <a:t>code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the program instructions) for your programs? </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Follow a detailed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analysis</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process for determining your project’s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requirements</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defining </a:t>
            </a:r>
            <a:r>
              <a:rPr kumimoji="0" lang="en-US" sz="2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what</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system is supposed to do). </a:t>
            </a: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Develop a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design</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satisfies them (i.e., deciding </a:t>
            </a:r>
            <a:r>
              <a:rPr kumimoji="0" lang="en-US" sz="2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how</a:t>
            </a:r>
            <a:r>
              <a:rPr kumimoji="0" lang="en-US" sz="2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system should do it).</a:t>
            </a: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Carefully </a:t>
            </a:r>
            <a:r>
              <a:rPr lang="en-US" sz="2200" dirty="0" smtClean="0">
                <a:solidFill>
                  <a:srgbClr val="0000FF"/>
                </a:solidFill>
                <a:latin typeface="Times New Roman" pitchFamily="18" charset="0"/>
              </a:rPr>
              <a:t>review</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design (and have your design reviewed by other software professionals) before writing any code.</a:t>
            </a:r>
          </a:p>
          <a:p>
            <a:pPr marL="1428750" lvl="2" indent="-514350">
              <a:spcBef>
                <a:spcPct val="20000"/>
              </a:spcBef>
              <a:buFont typeface="+mj-lt"/>
              <a:buAutoNum type="arabicPeriod"/>
            </a:pPr>
            <a:r>
              <a:rPr lang="en-US" sz="2200" noProof="0" dirty="0" smtClean="0">
                <a:solidFill>
                  <a:srgbClr val="000000"/>
                </a:solidFill>
                <a:latin typeface="Times New Roman" pitchFamily="18" charset="0"/>
              </a:rPr>
              <a:t>Develop the </a:t>
            </a:r>
            <a:r>
              <a:rPr lang="en-US" sz="2200" dirty="0" smtClean="0">
                <a:solidFill>
                  <a:srgbClr val="0000FF"/>
                </a:solidFill>
                <a:latin typeface="Times New Roman" pitchFamily="18" charset="0"/>
              </a:rPr>
              <a:t>code</a:t>
            </a:r>
            <a:r>
              <a:rPr lang="en-US" sz="2200" noProof="0" dirty="0" smtClean="0">
                <a:solidFill>
                  <a:srgbClr val="000000"/>
                </a:solidFill>
                <a:latin typeface="Times New Roman" pitchFamily="18" charset="0"/>
              </a:rPr>
              <a:t>.</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43</a:t>
            </a:fld>
            <a:endParaRPr lang="en-US" dirty="0"/>
          </a:p>
        </p:txBody>
      </p:sp>
      <p:sp>
        <p:nvSpPr>
          <p:cNvPr id="3" name="Text Placeholder 2"/>
          <p:cNvSpPr txBox="1">
            <a:spLocks/>
          </p:cNvSpPr>
          <p:nvPr/>
        </p:nvSpPr>
        <p:spPr>
          <a:xfrm>
            <a:off x="457200" y="762000"/>
            <a:ext cx="8229600" cy="3243262"/>
          </a:xfrm>
          <a:prstGeom prst="rect">
            <a:avLst/>
          </a:prstGeom>
        </p:spPr>
        <p:txBody>
          <a:bodyPr vert="horz" lIns="91440" tIns="45720" rIns="91440" bIns="45720" rtlCol="0">
            <a:normAutofit lnSpcReduction="100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Analyzing and designing your system from an object-oriented point of view is called an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analysis and design (OOAD) process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Languages like Java are object oriented.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programming (OOP)</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allows you to implement an object-oriented design as a working system. </a:t>
            </a:r>
          </a:p>
        </p:txBody>
      </p:sp>
      <p:sp>
        <p:nvSpPr>
          <p:cNvPr id="5" name="Text Placeholder 2"/>
          <p:cNvSpPr txBox="1">
            <a:spLocks/>
          </p:cNvSpPr>
          <p:nvPr/>
        </p:nvSpPr>
        <p:spPr>
          <a:xfrm>
            <a:off x="457200" y="4267200"/>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UML (Unified Modeling Language)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Unified Modeling Language (UML) is the most widely used graphical scheme for modeling object-oriented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44</a:t>
            </a:fld>
            <a:endParaRPr lang="en-US" dirty="0"/>
          </a:p>
        </p:txBody>
      </p:sp>
      <p:sp>
        <p:nvSpPr>
          <p:cNvPr id="7"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1.7  Operating Systems</a:t>
            </a:r>
          </a:p>
        </p:txBody>
      </p:sp>
      <p:sp>
        <p:nvSpPr>
          <p:cNvPr id="8" name="Text Placeholder 2"/>
          <p:cNvSpPr txBox="1">
            <a:spLocks/>
          </p:cNvSpPr>
          <p:nvPr/>
        </p:nvSpPr>
        <p:spPr>
          <a:xfrm>
            <a:off x="457200" y="1828800"/>
            <a:ext cx="8229600" cy="41783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systems that make using computers more convenient.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Provide services that allow each application to execute safely, efficiently and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concurrently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in parallel) with other applications.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software that contains the core components of the operating system is called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kernel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desktop operating systems include Linux, Windows 7 and Mac OS X.</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mobile operating systems used in smartphones and tablets include Google’s Android, BlackBerry OS and Apple’s iOS (for its iPhone, iPad and iPod Touch devices).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45</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895600" y="228600"/>
            <a:ext cx="3614738" cy="5366561"/>
          </a:xfrm>
          <a:prstGeom prst="rect">
            <a:avLst/>
          </a:prstGeom>
          <a:noFill/>
          <a:ln w="9525">
            <a:noFill/>
            <a:miter lim="800000"/>
            <a:headEnd/>
            <a:tailEnd/>
          </a:ln>
        </p:spPr>
      </p:pic>
      <p:sp>
        <p:nvSpPr>
          <p:cNvPr id="5" name="Text Placeholder 2"/>
          <p:cNvSpPr txBox="1">
            <a:spLocks/>
          </p:cNvSpPr>
          <p:nvPr/>
        </p:nvSpPr>
        <p:spPr>
          <a:xfrm>
            <a:off x="304800" y="5791200"/>
            <a:ext cx="8382000" cy="762000"/>
          </a:xfrm>
          <a:prstGeom prst="rect">
            <a:avLst/>
          </a:prstGeom>
        </p:spPr>
        <p:txBody>
          <a:bodyPr vert="horz" lIns="91440" tIns="45720" rIns="91440" bIns="45720" rtlCol="0">
            <a:noAutofit/>
          </a:bodyPr>
          <a:lstStyle/>
          <a:p>
            <a:pPr marL="742950" lvl="1" indent="-285750">
              <a:lnSpc>
                <a:spcPct val="90000"/>
              </a:lnSpc>
              <a:spcBef>
                <a:spcPct val="20000"/>
              </a:spcBef>
            </a:pPr>
            <a:r>
              <a:rPr lang="en-US" sz="2400" dirty="0" smtClean="0">
                <a:solidFill>
                  <a:srgbClr val="000000"/>
                </a:solidFill>
                <a:latin typeface="Times New Roman" pitchFamily="18" charset="0"/>
              </a:rPr>
              <a:t>Source:  </a:t>
            </a:r>
            <a:r>
              <a:rPr lang="en-US" sz="2400" dirty="0" smtClean="0">
                <a:solidFill>
                  <a:srgbClr val="000000"/>
                </a:solidFill>
                <a:latin typeface="Times New Roman" pitchFamily="18" charset="0"/>
                <a:hlinkClick r:id="rId3"/>
              </a:rPr>
              <a:t>http://en.wikipedia.org/wiki/Operating_system</a:t>
            </a:r>
            <a:r>
              <a:rPr lang="en-US" sz="2400" dirty="0" smtClean="0">
                <a:solidFill>
                  <a:srgbClr val="000000"/>
                </a:solidFill>
                <a:latin typeface="Times New Roman" pitchFamily="18" charset="0"/>
              </a:rPr>
              <a:t> </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46</a:t>
            </a:fld>
            <a:endParaRPr lang="en-US" dirty="0"/>
          </a:p>
        </p:txBody>
      </p:sp>
      <p:sp>
        <p:nvSpPr>
          <p:cNvPr id="6"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1.9  Java and a Typical Java Development Environment</a:t>
            </a:r>
          </a:p>
        </p:txBody>
      </p:sp>
      <p:sp>
        <p:nvSpPr>
          <p:cNvPr id="7" name="Text Placeholder 2"/>
          <p:cNvSpPr txBox="1">
            <a:spLocks/>
          </p:cNvSpPr>
          <p:nvPr/>
        </p:nvSpPr>
        <p:spPr>
          <a:xfrm>
            <a:off x="457200" y="1981200"/>
            <a:ext cx="8229600" cy="40259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Microprocessors are having a profound impact in intelligent consumer-electronic devices.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1991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Recognizing this, Sun Microsystems funded an internal corporate research project led by James Gosling, which resulted in a C++-based object-oriented programming language Sun called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Java</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Key goal of Java is to be able to write programs that will run on a great variety of computer systems and computer-control devices.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sometimes called “write once, run anywhere.”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47</a:t>
            </a:fld>
            <a:endParaRPr lang="en-US" dirty="0"/>
          </a:p>
        </p:txBody>
      </p:sp>
      <p:sp>
        <p:nvSpPr>
          <p:cNvPr id="5" name="Text Placeholder 2"/>
          <p:cNvSpPr txBox="1">
            <a:spLocks/>
          </p:cNvSpPr>
          <p:nvPr/>
        </p:nvSpPr>
        <p:spPr>
          <a:xfrm>
            <a:off x="457200" y="533400"/>
            <a:ext cx="8229600" cy="6019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1993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web exploded in popularity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Sun saw the potential of using Java to add dynamic content to web pages.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 Java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applets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 and Java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servlets</a:t>
            </a:r>
            <a:endPar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garnered the attention of the business community because of the phenomenal interest in the web.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used to develop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large-scale enterprise applications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enhance the functionality of web servers, to provide applications for consumer devices and for many other purposes.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Sun Microsystems was acquired by </a:t>
            </a:r>
            <a:r>
              <a:rPr lang="en-US" sz="2400" b="1" dirty="0" smtClean="0">
                <a:solidFill>
                  <a:srgbClr val="000000"/>
                </a:solidFill>
                <a:latin typeface="Times New Roman" pitchFamily="18" charset="0"/>
              </a:rPr>
              <a:t>Oracle</a:t>
            </a:r>
            <a:r>
              <a:rPr lang="en-US" sz="2400" dirty="0" smtClean="0">
                <a:solidFill>
                  <a:srgbClr val="000000"/>
                </a:solidFill>
                <a:latin typeface="Times New Roman" pitchFamily="18" charset="0"/>
              </a:rPr>
              <a:t> in 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As of 2010 97% of enterprise desktops, three billion handsets, and 80 million television devices run Java.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Java is the most widely used software development language in the world.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48</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200" dirty="0" smtClean="0">
                <a:solidFill>
                  <a:srgbClr val="3380E6"/>
                </a:solidFill>
                <a:latin typeface="Arial"/>
              </a:rPr>
              <a:t>1.9  Java and a Typical Java </a:t>
            </a:r>
            <a:r>
              <a:rPr lang="en-US" sz="2800" dirty="0" smtClean="0">
                <a:solidFill>
                  <a:srgbClr val="3380E6"/>
                </a:solidFill>
                <a:latin typeface="Arial"/>
              </a:rPr>
              <a:t>Development</a:t>
            </a:r>
            <a:r>
              <a:rPr lang="en-US" sz="3200" dirty="0" smtClean="0">
                <a:solidFill>
                  <a:srgbClr val="3380E6"/>
                </a:solidFill>
                <a:latin typeface="Arial"/>
              </a:rPr>
              <a:t> Environment (Cont.)</a:t>
            </a:r>
          </a:p>
        </p:txBody>
      </p:sp>
      <p:sp>
        <p:nvSpPr>
          <p:cNvPr id="5" name="Text Placeholder 2"/>
          <p:cNvSpPr txBox="1">
            <a:spLocks/>
          </p:cNvSpPr>
          <p:nvPr/>
        </p:nvSpPr>
        <p:spPr>
          <a:xfrm>
            <a:off x="457200" y="1481138"/>
            <a:ext cx="8229600" cy="1795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Class Libraries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Rich collections of existing classes and methods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Also known as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APIs (Application Programming 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10242" name="Picture 2"/>
          <p:cNvPicPr>
            <a:picLocks noChangeAspect="1" noChangeArrowheads="1"/>
          </p:cNvPicPr>
          <p:nvPr/>
        </p:nvPicPr>
        <p:blipFill>
          <a:blip r:embed="rId2" cstate="print"/>
          <a:srcRect/>
          <a:stretch>
            <a:fillRect/>
          </a:stretch>
        </p:blipFill>
        <p:spPr bwMode="auto">
          <a:xfrm>
            <a:off x="533400" y="3657600"/>
            <a:ext cx="8016416"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49</a:t>
            </a:fld>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914400" y="609600"/>
            <a:ext cx="723392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a:t>
            </a:fld>
            <a:endParaRPr lang="en-US" dirty="0"/>
          </a:p>
        </p:txBody>
      </p:sp>
      <p:sp>
        <p:nvSpPr>
          <p:cNvPr id="5"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6" name="Text Placeholder 2"/>
          <p:cNvSpPr txBox="1">
            <a:spLocks/>
          </p:cNvSpPr>
          <p:nvPr/>
        </p:nvSpPr>
        <p:spPr>
          <a:xfrm>
            <a:off x="457200" y="1828800"/>
            <a:ext cx="8077200" cy="41783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the preferred language for meeting many organizations’ enterprise programming needs.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has become the language of choice for implementing Internet-based applications and software for devices that communicate over a network.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use today are more than a billion general-purpose computers and billions more Java-enabled cell phones, smartphones and handheld devices (such as tablet computers).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50</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200" dirty="0" smtClean="0">
                <a:solidFill>
                  <a:srgbClr val="3380E6"/>
                </a:solidFill>
                <a:latin typeface="Arial"/>
              </a:rPr>
              <a:t>1.9  Java and a Typical Java Development Environment (Cont.)</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programs normally go through five phases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edit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load</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verify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execute</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Download the </a:t>
            </a:r>
            <a:r>
              <a:rPr kumimoji="0" lang="en-US" sz="2300" b="1" i="0" u="none" strike="noStrike" kern="1200" cap="none" spc="0" normalizeH="0" baseline="0" noProof="0" dirty="0" smtClean="0">
                <a:ln>
                  <a:noFill/>
                </a:ln>
                <a:solidFill>
                  <a:srgbClr val="000000"/>
                </a:solidFill>
                <a:effectLst/>
                <a:uLnTx/>
                <a:uFillTx/>
                <a:latin typeface="Times New Roman" pitchFamily="18" charset="0"/>
                <a:ea typeface="+mn-ea"/>
                <a:cs typeface="+mn-cs"/>
              </a:rPr>
              <a:t>JDK</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its documentation from</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Lucida Console" pitchFamily="49" charset="0"/>
                <a:ea typeface="+mn-ea"/>
                <a:cs typeface="+mn-cs"/>
                <a:hlinkClick r:id="rId2"/>
              </a:rPr>
              <a:t>http://www.oracle.com/technetwork/java/javase/downloads/index.html</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Read the </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Begin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section of this book to ensure that you set up your computer properly to compile and execute Java programs.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Visit Oracle’s </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New to Java Center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a:t>
            </a:r>
          </a:p>
          <a:p>
            <a:pPr marL="1143000" marR="0" lvl="2" indent="-228600" algn="l" defTabSz="914400" rtl="0" eaLnBrk="1" fontAlgn="auto" latinLnBrk="0" hangingPunct="1">
              <a:lnSpc>
                <a:spcPct val="80000"/>
              </a:lnSpc>
              <a:spcBef>
                <a:spcPct val="20000"/>
              </a:spcBef>
              <a:spcAft>
                <a:spcPts val="0"/>
              </a:spcAft>
              <a:buClrTx/>
              <a:buSzTx/>
              <a:tabLst/>
              <a:defRPr/>
            </a:pPr>
            <a:r>
              <a:rPr kumimoji="0" lang="en-US" sz="1300" b="0" i="0" u="none" strike="noStrike" kern="1200" cap="none" spc="0" normalizeH="0" baseline="0" noProof="0" dirty="0" smtClean="0">
                <a:ln>
                  <a:noFill/>
                </a:ln>
                <a:solidFill>
                  <a:srgbClr val="000000"/>
                </a:solidFill>
                <a:effectLst/>
                <a:uLnTx/>
                <a:uFillTx/>
                <a:latin typeface="Lucida Console" pitchFamily="49" charset="0"/>
                <a:ea typeface="+mn-ea"/>
                <a:cs typeface="+mn-cs"/>
                <a:hlinkClick r:id="rId3"/>
              </a:rPr>
              <a:t>http://www.oracle.com/technetwork/topics/newtojava/overview/index.html</a:t>
            </a:r>
            <a:r>
              <a:rPr kumimoji="0" lang="en-US" sz="13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51</a:t>
            </a:fld>
            <a:endParaRPr lang="en-US" dirty="0"/>
          </a:p>
        </p:txBody>
      </p:sp>
      <p:sp>
        <p:nvSpPr>
          <p:cNvPr id="5" name="Text Placeholder 2"/>
          <p:cNvSpPr txBox="1">
            <a:spLocks/>
          </p:cNvSpPr>
          <p:nvPr/>
        </p:nvSpPr>
        <p:spPr>
          <a:xfrm>
            <a:off x="457200" y="762000"/>
            <a:ext cx="8229600" cy="52451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Edit: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1 consists of editing a file with an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editor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Type a Java program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source code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using the editor.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Make any necessary corrections.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Save the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file name ending with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extension</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indicates that the file contains Java source code.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lang="en-US" sz="2400" dirty="0" smtClean="0">
                <a:solidFill>
                  <a:srgbClr val="000000"/>
                </a:solidFill>
                <a:latin typeface="Times New Roman" pitchFamily="18" charset="0"/>
              </a:rPr>
              <a:t>Various editors and IDEs:</a:t>
            </a:r>
          </a:p>
          <a:p>
            <a:pPr marL="742950" lvl="1" indent="-285750">
              <a:spcBef>
                <a:spcPct val="20000"/>
              </a:spcBef>
              <a:buFontTx/>
              <a:buChar char="-"/>
            </a:pPr>
            <a:r>
              <a:rPr lang="en-US" sz="2100" dirty="0" smtClean="0">
                <a:solidFill>
                  <a:srgbClr val="000000"/>
                </a:solidFill>
                <a:latin typeface="Times New Roman" pitchFamily="18" charset="0"/>
              </a:rPr>
              <a:t>Linux editors: </a:t>
            </a:r>
            <a:r>
              <a:rPr lang="en-US" sz="2100" dirty="0" smtClean="0">
                <a:solidFill>
                  <a:srgbClr val="000000"/>
                </a:solidFill>
                <a:latin typeface="Lucida Console" pitchFamily="49" charset="0"/>
              </a:rPr>
              <a:t>vi</a:t>
            </a:r>
            <a:r>
              <a:rPr lang="en-US" sz="2100" dirty="0" smtClean="0">
                <a:solidFill>
                  <a:srgbClr val="000000"/>
                </a:solidFill>
                <a:latin typeface="Times New Roman" pitchFamily="18" charset="0"/>
              </a:rPr>
              <a:t> and </a:t>
            </a:r>
            <a:r>
              <a:rPr lang="en-US" sz="2100" dirty="0" smtClean="0">
                <a:solidFill>
                  <a:srgbClr val="000000"/>
                </a:solidFill>
                <a:latin typeface="Lucida Console" pitchFamily="49" charset="0"/>
              </a:rPr>
              <a:t>emacs</a:t>
            </a:r>
            <a:endParaRPr lang="en-US" sz="2100" dirty="0" smtClean="0">
              <a:solidFill>
                <a:srgbClr val="000000"/>
              </a:solidFill>
              <a:latin typeface="Times New Roman" pitchFamily="18" charset="0"/>
            </a:endParaRPr>
          </a:p>
          <a:p>
            <a:pPr marL="742950" lvl="1" indent="-285750">
              <a:spcBef>
                <a:spcPct val="20000"/>
              </a:spcBef>
              <a:buFontTx/>
              <a:buChar char="-"/>
            </a:pPr>
            <a:endParaRPr lang="en-US" sz="2400" dirty="0" smtClean="0">
              <a:solidFill>
                <a:srgbClr val="0000FF"/>
              </a:solidFill>
              <a:latin typeface="Times New Roman" pitchFamily="18" charset="0"/>
            </a:endParaRPr>
          </a:p>
          <a:p>
            <a:pPr marL="742950" lvl="1" indent="-285750">
              <a:spcBef>
                <a:spcPct val="20000"/>
              </a:spcBef>
              <a:buFontTx/>
              <a:buChar char="-"/>
            </a:pPr>
            <a:r>
              <a:rPr lang="en-US" sz="2100" dirty="0" smtClean="0">
                <a:solidFill>
                  <a:srgbClr val="000000"/>
                </a:solidFill>
                <a:latin typeface="Times New Roman" pitchFamily="18" charset="0"/>
              </a:rPr>
              <a:t>Windows editors: </a:t>
            </a:r>
          </a:p>
          <a:p>
            <a:pPr lvl="2">
              <a:buFont typeface="Arial" pitchFamily="34" charset="0"/>
              <a:buChar char="•"/>
            </a:pPr>
            <a:r>
              <a:rPr lang="en-US" dirty="0" smtClean="0">
                <a:solidFill>
                  <a:srgbClr val="000000"/>
                </a:solidFill>
                <a:latin typeface="Times New Roman" pitchFamily="18" charset="0"/>
              </a:rPr>
              <a:t> Notepad</a:t>
            </a:r>
          </a:p>
          <a:p>
            <a:pPr lvl="2">
              <a:buFont typeface="Arial" pitchFamily="34" charset="0"/>
              <a:buChar char="•"/>
            </a:pPr>
            <a:r>
              <a:rPr lang="en-US" dirty="0" smtClean="0">
                <a:solidFill>
                  <a:srgbClr val="000000"/>
                </a:solidFill>
                <a:latin typeface="Times New Roman" pitchFamily="18" charset="0"/>
              </a:rPr>
              <a:t> EditPlus </a:t>
            </a:r>
            <a:r>
              <a:rPr lang="en-US" dirty="0" smtClean="0">
                <a:solidFill>
                  <a:srgbClr val="000000"/>
                </a:solidFill>
                <a:latin typeface="Lucida Console" pitchFamily="49" charset="0"/>
              </a:rPr>
              <a:t>(www.editplus.com</a:t>
            </a:r>
            <a:r>
              <a:rPr lang="en-US" dirty="0" smtClean="0">
                <a:solidFill>
                  <a:srgbClr val="000000"/>
                </a:solidFill>
                <a:latin typeface="Times New Roman" pitchFamily="18" charset="0"/>
              </a:rPr>
              <a:t>) </a:t>
            </a:r>
          </a:p>
          <a:p>
            <a:pPr lvl="2">
              <a:buFont typeface="Arial" pitchFamily="34" charset="0"/>
              <a:buChar char="•"/>
            </a:pPr>
            <a:r>
              <a:rPr lang="en-US" dirty="0" smtClean="0">
                <a:solidFill>
                  <a:srgbClr val="000000"/>
                </a:solidFill>
                <a:latin typeface="Times New Roman" pitchFamily="18" charset="0"/>
              </a:rPr>
              <a:t> TextPad (</a:t>
            </a:r>
            <a:r>
              <a:rPr lang="en-US" dirty="0" smtClean="0">
                <a:solidFill>
                  <a:srgbClr val="000000"/>
                </a:solidFill>
                <a:latin typeface="Lucida Console" pitchFamily="49" charset="0"/>
              </a:rPr>
              <a:t>www.textpad.com</a:t>
            </a:r>
            <a:r>
              <a:rPr lang="en-US" dirty="0" smtClean="0">
                <a:solidFill>
                  <a:srgbClr val="000000"/>
                </a:solidFill>
                <a:latin typeface="Times New Roman" pitchFamily="18" charset="0"/>
              </a:rPr>
              <a:t>) </a:t>
            </a:r>
          </a:p>
          <a:p>
            <a:pPr lvl="2">
              <a:buFont typeface="Arial" pitchFamily="34" charset="0"/>
              <a:buChar char="•"/>
            </a:pPr>
            <a:r>
              <a:rPr lang="en-US" dirty="0" smtClean="0">
                <a:solidFill>
                  <a:srgbClr val="000000"/>
                </a:solidFill>
                <a:latin typeface="Times New Roman" pitchFamily="18" charset="0"/>
              </a:rPr>
              <a:t> jEdit (</a:t>
            </a:r>
            <a:r>
              <a:rPr lang="en-US" dirty="0" smtClean="0">
                <a:solidFill>
                  <a:srgbClr val="000000"/>
                </a:solidFill>
                <a:latin typeface="Lucida Console" pitchFamily="49" charset="0"/>
              </a:rPr>
              <a:t>www.jedit.org</a:t>
            </a:r>
            <a:r>
              <a:rPr lang="en-US" dirty="0" smtClean="0">
                <a:solidFill>
                  <a:srgbClr val="000000"/>
                </a:solidFill>
                <a:latin typeface="Times New Roman" pitchFamily="18" charset="0"/>
              </a:rPr>
              <a:t>).</a:t>
            </a:r>
          </a:p>
          <a:p>
            <a:pPr lvl="1">
              <a:buFontTx/>
              <a:buChar char="-"/>
            </a:pPr>
            <a:endParaRPr lang="en-US" dirty="0" smtClean="0">
              <a:solidFill>
                <a:srgbClr val="0000FF"/>
              </a:solidFill>
              <a:latin typeface="Times New Roman" pitchFamily="18" charset="0"/>
            </a:endParaRPr>
          </a:p>
          <a:p>
            <a:pPr lvl="1">
              <a:buFontTx/>
              <a:buChar char="-"/>
            </a:pPr>
            <a:r>
              <a:rPr lang="en-US" sz="2100" dirty="0" smtClean="0">
                <a:solidFill>
                  <a:srgbClr val="0000FF"/>
                </a:solidFill>
                <a:latin typeface="Times New Roman" pitchFamily="18" charset="0"/>
              </a:rPr>
              <a:t> Integrated development environments (IDEs)</a:t>
            </a:r>
            <a:r>
              <a:rPr lang="en-US" sz="2100" dirty="0" smtClean="0">
                <a:solidFill>
                  <a:srgbClr val="000000"/>
                </a:solidFill>
                <a:latin typeface="Times New Roman" pitchFamily="18" charset="0"/>
              </a:rPr>
              <a:t> </a:t>
            </a:r>
            <a:endParaRPr lang="en-US" dirty="0" smtClean="0">
              <a:solidFill>
                <a:srgbClr val="000000"/>
              </a:solidFill>
              <a:latin typeface="Times New Roman" pitchFamily="18" charset="0"/>
            </a:endParaRPr>
          </a:p>
          <a:p>
            <a:pPr lvl="2">
              <a:buFont typeface="Arial" pitchFamily="34" charset="0"/>
              <a:buChar char="•"/>
            </a:pPr>
            <a:r>
              <a:rPr lang="en-US" dirty="0" smtClean="0">
                <a:solidFill>
                  <a:srgbClr val="000000"/>
                </a:solidFill>
                <a:latin typeface="Times New Roman" pitchFamily="18" charset="0"/>
              </a:rPr>
              <a:t> Provide tools that support the software development process, including editors for writing and editing programs and debuggers for locating </a:t>
            </a:r>
            <a:r>
              <a:rPr lang="en-US" dirty="0" smtClean="0">
                <a:solidFill>
                  <a:srgbClr val="0000FF"/>
                </a:solidFill>
                <a:latin typeface="Times New Roman" pitchFamily="18" charset="0"/>
              </a:rPr>
              <a:t>logic errors</a:t>
            </a:r>
            <a:r>
              <a:rPr lang="en-US" dirty="0" smtClean="0">
                <a:solidFill>
                  <a:srgbClr val="000000"/>
                </a:solidFill>
                <a:latin typeface="Times New Roman" pitchFamily="18" charset="0"/>
              </a:rPr>
              <a:t>—errors that cause programs to execute incorrectly.</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52</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Eclipse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www.eclipse.org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NetBeans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www.netbeans.org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jGRASP™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www.jgrasp.org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DrJava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www.drjava.org/download.shtml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BlueJ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www.bluej.org/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TextPad</a:t>
            </a:r>
            <a:r>
              <a:rPr kumimoji="0" lang="en-US" sz="2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Text Editor for Windows</a:t>
            </a:r>
            <a:r>
              <a:rPr kumimoji="0" lang="en-US" sz="2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www.textpad.com/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53</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2: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Compiling</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Java Program into Bytecodes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 the command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compiler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program. For example, to compile a program called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Welcome.java</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you’d type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 Welcome.java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program compiles, the compiler produces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 called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contains the compiled version of the program.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54</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compiler translates Java source code into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bytecodes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represent the tasks to execute.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executed by 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Virtual Machine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JVM</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part of the JDK and the foundation of the Java platform.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Virtual machine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VM</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software application that simulates a computer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Hides the underlying operating system and hardware from the programs that interact with it.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same VM is implemented on many computer platforms, applications that it executes can be used on all those platforms.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55</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platform independent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They do not depend on a particular hardware platform.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portable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same bytecodes can execute on any platform containing a JVM that understands the version of Java in which the bytecodes were compiled.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is invoked by 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command. For example, to execute a Java application called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you’d type the command</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 Welcome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56</a:t>
            </a:fld>
            <a:endParaRPr lang="en-US" dirty="0"/>
          </a:p>
        </p:txBody>
      </p:sp>
      <p:sp>
        <p:nvSpPr>
          <p:cNvPr id="3" name="Text Placeholder 2"/>
          <p:cNvSpPr txBox="1">
            <a:spLocks/>
          </p:cNvSpPr>
          <p:nvPr/>
        </p:nvSpPr>
        <p:spPr>
          <a:xfrm>
            <a:off x="533400" y="381000"/>
            <a:ext cx="8229600" cy="3048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3: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Loading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Program into Memory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places the program in memory to execute it — this is known as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loading</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 loader</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takes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containing the program’s bytecodes and transfers them to primary memory.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Also loads any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provided by Java that your program uses.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can be loaded from a disk on your system or over a network.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12290" name="Picture 2"/>
          <p:cNvPicPr>
            <a:picLocks noChangeAspect="1" noChangeArrowheads="1"/>
          </p:cNvPicPr>
          <p:nvPr/>
        </p:nvPicPr>
        <p:blipFill>
          <a:blip r:embed="rId2" cstate="print"/>
          <a:srcRect/>
          <a:stretch>
            <a:fillRect/>
          </a:stretch>
        </p:blipFill>
        <p:spPr bwMode="auto">
          <a:xfrm>
            <a:off x="1219200" y="3495784"/>
            <a:ext cx="6629400" cy="3350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57</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4: Bytecode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Verification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the classes are loaded,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bytecode verifier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examines their bytecodes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Ensures that they’re valid and do not violate Java’s security restrictions.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enforces strong security to make sure that Java programs arriving over the network do not damage your files or your system (as computer viruses and worms might).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58</a:t>
            </a:fld>
            <a:endParaRPr lang="en-US" dirty="0"/>
          </a:p>
        </p:txBody>
      </p:sp>
      <p:sp>
        <p:nvSpPr>
          <p:cNvPr id="3" name="Text Placeholder 2"/>
          <p:cNvSpPr txBox="1">
            <a:spLocks/>
          </p:cNvSpPr>
          <p:nvPr/>
        </p:nvSpPr>
        <p:spPr>
          <a:xfrm>
            <a:off x="533400" y="685800"/>
            <a:ext cx="8229600" cy="2743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5: </a:t>
            </a: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Execution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executes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program’s bytecodes.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JVMs typically execute bytecodes using a combination of interpretation and so-called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just-in-time (JIT) compilation</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Analyzes the bytecodes as they’re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interpreted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just-in-time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JIT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compiler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known as the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HotSpot compiler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translates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2100" b="0" i="0" u="sng"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into the underlying computer’s </a:t>
            </a:r>
            <a:r>
              <a:rPr kumimoji="0" lang="en-US" sz="2100" b="0" i="0" u="sng"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
        <p:nvSpPr>
          <p:cNvPr id="6" name="Text Placeholder 2"/>
          <p:cNvSpPr txBox="1">
            <a:spLocks/>
          </p:cNvSpPr>
          <p:nvPr/>
        </p:nvSpPr>
        <p:spPr>
          <a:xfrm>
            <a:off x="457200" y="3767138"/>
            <a:ext cx="8229600" cy="2633662"/>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JVM encounters these compiled parts again, the faster machine-language code executes.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programs go through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two compilation phases:</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One in which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source code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translated into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portability across JVMs on different computer platforms) and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second in which, during execution, the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translated into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 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the actual computer on which the program executes.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59</a:t>
            </a:fld>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838200" y="1066800"/>
            <a:ext cx="723462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6</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600200"/>
            <a:ext cx="8229600" cy="4648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Editions: SE, EE and 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book covers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Java Standard Edition 6 (Java SE 6)</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optional modules on the new features of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Java SE</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7</a:t>
            </a:r>
          </a:p>
          <a:p>
            <a:pPr marL="1200150" lvl="2" indent="-285750">
              <a:spcBef>
                <a:spcPct val="20000"/>
              </a:spcBef>
              <a:buFont typeface="Courier New" pitchFamily="49" charset="0"/>
              <a:buChar char="o"/>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Used for developing cross-platform, general-purpose applications.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used in such a broad spectrum of applications that it has two other editions.</a:t>
            </a:r>
          </a:p>
          <a:p>
            <a:pPr marL="1371600" lvl="2" indent="-457200">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Enterprise Edition (Java EE) </a:t>
            </a:r>
          </a:p>
          <a:p>
            <a:pPr marL="1657350" lvl="3"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Geared toward developing large-scale, distributed networking applications and web-based applications.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60</a:t>
            </a:fld>
            <a:endParaRPr lang="en-US" dirty="0"/>
          </a:p>
        </p:txBody>
      </p:sp>
      <p:sp>
        <p:nvSpPr>
          <p:cNvPr id="3"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rgbClr val="3380E6"/>
                </a:solidFill>
                <a:latin typeface="Arial"/>
              </a:rPr>
              <a:t>Test-Driving a Java Application</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n-ea"/>
                <a:cs typeface="+mn-cs"/>
              </a:rPr>
              <a:t>Check your Java setup!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begin, confirm that </a:t>
            </a:r>
          </a:p>
          <a:p>
            <a:pPr marL="971550" lvl="1" indent="-514350">
              <a:spcBef>
                <a:spcPct val="20000"/>
              </a:spcBef>
              <a:buFont typeface="+mj-lt"/>
              <a:buAutoNum type="arabicPeriod"/>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set up properly on your computer, and </a:t>
            </a:r>
          </a:p>
          <a:p>
            <a:pPr marL="971550" lvl="1" indent="-514350">
              <a:spcBef>
                <a:spcPct val="20000"/>
              </a:spcBef>
              <a:buFont typeface="+mj-lt"/>
              <a:buAutoNum type="arabicPeriod"/>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sample Java program is available as a file in your hard drive or USB drive.</a:t>
            </a:r>
          </a:p>
          <a:p>
            <a:pPr marL="514350" indent="-514350">
              <a:spcBef>
                <a:spcPct val="20000"/>
              </a:spcBef>
              <a:buFont typeface="Arial" pitchFamily="34" charset="0"/>
              <a:buChar char="•"/>
            </a:pPr>
            <a:endParaRPr lang="en-US" sz="2800" smtClean="0">
              <a:solidFill>
                <a:srgbClr val="000000"/>
              </a:solidFill>
              <a:latin typeface="Times New Roman" pitchFamily="18" charset="0"/>
            </a:endParaRPr>
          </a:p>
          <a:p>
            <a:pPr marL="514350" indent="-514350">
              <a:spcBef>
                <a:spcPct val="20000"/>
              </a:spcBef>
              <a:buFont typeface="Arial" pitchFamily="34" charset="0"/>
              <a:buChar char="•"/>
            </a:pPr>
            <a:r>
              <a:rPr lang="en-US" sz="2800" smtClean="0">
                <a:solidFill>
                  <a:srgbClr val="000000"/>
                </a:solidFill>
                <a:latin typeface="Times New Roman" pitchFamily="18" charset="0"/>
              </a:rPr>
              <a:t>Lab </a:t>
            </a:r>
            <a:r>
              <a:rPr lang="en-US" sz="2800" dirty="0" smtClean="0">
                <a:solidFill>
                  <a:srgbClr val="000000"/>
                </a:solidFill>
                <a:latin typeface="Times New Roman" pitchFamily="18" charset="0"/>
              </a:rPr>
              <a:t>1 projects</a:t>
            </a:r>
          </a:p>
          <a:p>
            <a:pPr marL="971550" lvl="1" indent="-514350">
              <a:spcBef>
                <a:spcPct val="20000"/>
              </a:spcBef>
              <a:buFont typeface="+mj-lt"/>
              <a:buAutoNum type="arabicPeriod"/>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7</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a:bodyPr>
          <a:lstStyle/>
          <a:p>
            <a:pPr marL="1371600" lvl="2" indent="-457200">
              <a:spcBef>
                <a:spcPct val="20000"/>
              </a:spcBef>
              <a:buFont typeface="+mj-lt"/>
              <a:buAutoNum type="arabicPeriod" startAt="2"/>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Micro Edition (Java 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1657350" lvl="3"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geared toward developing applications for small, memory-constrained devices, such as BlackBerry smartphones.</a:t>
            </a:r>
          </a:p>
          <a:p>
            <a:pPr marL="1657350" lvl="3" indent="-285750">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c.f., Google’s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Android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operating system is used on numerous smartphones, tablets (small, lightweight mobile computers with touch screens), e-readers and other devices — uses a customized version of Java not based on Java 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8</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524000"/>
            <a:ext cx="8229600" cy="4483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Computing in Industry and Research</a:t>
            </a:r>
          </a:p>
          <a:p>
            <a:pPr marL="742950" lvl="1" indent="-285750">
              <a:lnSpc>
                <a:spcPct val="80000"/>
              </a:lnSpc>
              <a:spcBef>
                <a:spcPct val="20000"/>
              </a:spcBef>
              <a:buFont typeface="Arial" pitchFamily="34" charset="0"/>
              <a:buChar char="–"/>
            </a:pPr>
            <a:r>
              <a:rPr lang="en-US" sz="2100" dirty="0" smtClean="0">
                <a:solidFill>
                  <a:srgbClr val="000000"/>
                </a:solidFill>
                <a:latin typeface="Times New Roman" pitchFamily="18" charset="0"/>
              </a:rPr>
              <a:t>Computers are used extensively in academic and industrial research.</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academic researches,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computational science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studies how computations using computer hardware,</a:t>
            </a:r>
            <a:r>
              <a:rPr kumimoji="0" lang="en-US" sz="2100" b="0" i="0" u="none" strike="noStrike" kern="1200" cap="none" spc="0" normalizeH="0" noProof="0" dirty="0" smtClean="0">
                <a:ln>
                  <a:noFill/>
                </a:ln>
                <a:solidFill>
                  <a:srgbClr val="000000"/>
                </a:solidFill>
                <a:effectLst/>
                <a:uLnTx/>
                <a:uFillTx/>
                <a:latin typeface="Times New Roman" pitchFamily="18" charset="0"/>
                <a:ea typeface="+mn-ea"/>
                <a:cs typeface="+mn-cs"/>
              </a:rPr>
              <a:t> software, and algorithms can be made efficiently to accomplish various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100" baseline="0" dirty="0" smtClean="0">
                <a:solidFill>
                  <a:srgbClr val="000000"/>
                </a:solidFill>
                <a:latin typeface="Times New Roman" pitchFamily="18" charset="0"/>
              </a:rPr>
              <a:t>Computer</a:t>
            </a:r>
            <a:r>
              <a:rPr lang="en-US" sz="2100" dirty="0" smtClean="0">
                <a:solidFill>
                  <a:srgbClr val="000000"/>
                </a:solidFill>
                <a:latin typeface="Times New Roman" pitchFamily="18" charset="0"/>
              </a:rPr>
              <a:t> science and Information systems students learn the fundamentals of developing computer applications at various level and in various industry.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Many of the most influential and successful businesses of the last two decades are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technology companies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including Apple, IBM, Hewlett Packard, Dell, Intel, Motorola, Cisco, Microsoft, Google, Amazon, Facebook, Twitter, Groupon, Foursquare, Yahoo!, eBay and many more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These are major employers of people who study computer science, information systems or related disciplines.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9</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Device that can perform computations and make logical decisions phenomenally faster than human beings </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can.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Today’s personal computers can perform billions of calculations in one second — more than a human can perform in a lifetime.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Supercomputers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are already performing thousands of trillions (quadrillions) of instructions per second!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process data under the control of sets of instructions called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computer programs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6254</TotalTime>
  <Words>3421</Words>
  <Application>Microsoft Office PowerPoint</Application>
  <PresentationFormat>On-screen Show (4:3)</PresentationFormat>
  <Paragraphs>346</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Outline</vt:lpstr>
      <vt:lpstr>Chapter organization</vt:lpstr>
      <vt:lpstr>1.1  Introduction</vt:lpstr>
      <vt:lpstr>1.1  Introduction (Cont.)</vt:lpstr>
      <vt:lpstr>1.1  Introduction (Cont.)</vt:lpstr>
      <vt:lpstr>1.1  Introduction (Cont.)</vt:lpstr>
      <vt:lpstr>1.1  Introduction (Cont.)</vt:lpstr>
      <vt:lpstr>1.2  Computers: Hardware and Software</vt:lpstr>
      <vt:lpstr>1.2  Computers: Hardware and Software (Cont.)</vt:lpstr>
      <vt:lpstr>1.2  Computers: Hardware and Software (Cont.)</vt:lpstr>
      <vt:lpstr>1.2  Computers: Hardware and Software (Cont.)</vt:lpstr>
      <vt:lpstr>1.2  Computers: Hardware and Software (Cont.)</vt:lpstr>
      <vt:lpstr>Source: http://en.wikipedia.org/wiki/Moore's_law</vt:lpstr>
      <vt:lpstr>1.2  Computers: Hardware and Software (Cont.)</vt:lpstr>
      <vt:lpstr>1.3  Data Hierarchy</vt:lpstr>
      <vt:lpstr>PowerPoint Presentation</vt:lpstr>
      <vt:lpstr>PowerPoint Presentation</vt:lpstr>
      <vt:lpstr>PowerPoint Presentation</vt:lpstr>
      <vt:lpstr>PowerPoint Presentation</vt:lpstr>
      <vt:lpstr>1.4  Computer Organization</vt:lpstr>
      <vt:lpstr>PowerPoint Presentation</vt:lpstr>
      <vt:lpstr>PowerPoint Presentation</vt:lpstr>
      <vt:lpstr>PowerPoint Presentation</vt:lpstr>
      <vt:lpstr>Source: http://cse.iitkgp.ac.in/pds/notes/intro.html</vt:lpstr>
      <vt:lpstr>PowerPoint Presentation</vt:lpstr>
      <vt:lpstr>1.5  Machine Languages, Assembly Languages and High-Level Languages</vt:lpstr>
      <vt:lpstr>PowerPoint Presentation</vt:lpstr>
      <vt:lpstr>PowerPoint Presentation</vt:lpstr>
      <vt:lpstr>1.6  Introduction to Object Technology</vt:lpstr>
      <vt:lpstr>1.6  Introduction to Object Technology (Cont.)</vt:lpstr>
      <vt:lpstr>PowerPoint Presentation</vt:lpstr>
      <vt:lpstr>1.6  Introduction to Object Technology (Cont.)</vt:lpstr>
      <vt:lpstr>Sample classes</vt:lpstr>
      <vt:lpstr>1.6  Introduction to Object Technology (Cont.)</vt:lpstr>
      <vt:lpstr>1.6  Introduction to Object Technology (Cont.)</vt:lpstr>
      <vt:lpstr>1.6  Introduction to Object Technology (Cont.)</vt:lpstr>
      <vt:lpstr>1.6  Introduction to Object Technology (Cont.)</vt:lpstr>
      <vt:lpstr>PowerPoint Presentation</vt:lpstr>
      <vt:lpstr>1.6  Introduction to Object Technology (Cont.)</vt:lpstr>
      <vt:lpstr>1.6  Introduction to Object Technology (Cont.)</vt:lpstr>
      <vt:lpstr>1.6  Introduction to Object Technology (Cont.)</vt:lpstr>
      <vt:lpstr>PowerPoint Presentation</vt:lpstr>
      <vt:lpstr>1.7  Operating Systems</vt:lpstr>
      <vt:lpstr>PowerPoint Presentation</vt:lpstr>
      <vt:lpstr>1.9  Java and a Typical Java Development Environment</vt:lpstr>
      <vt:lpstr>PowerPoint Presentation</vt:lpstr>
      <vt:lpstr>1.9  Java and a Typical Java Development Environment (Cont.)</vt:lpstr>
      <vt:lpstr>PowerPoint Presentation</vt:lpstr>
      <vt:lpstr>1.9  Java and a Typical Java Development Environment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Test-Driving a Java Application</vt:lpstr>
    </vt:vector>
  </TitlesOfParts>
  <Company>UHCL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T. A. Yang</cp:lastModifiedBy>
  <cp:revision>916</cp:revision>
  <dcterms:created xsi:type="dcterms:W3CDTF">2011-01-18T01:12:11Z</dcterms:created>
  <dcterms:modified xsi:type="dcterms:W3CDTF">2012-06-05T16:05:12Z</dcterms:modified>
</cp:coreProperties>
</file>