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93" r:id="rId3"/>
    <p:sldId id="353" r:id="rId4"/>
    <p:sldId id="392" r:id="rId5"/>
    <p:sldId id="430" r:id="rId6"/>
    <p:sldId id="393" r:id="rId7"/>
    <p:sldId id="395" r:id="rId8"/>
    <p:sldId id="394" r:id="rId9"/>
    <p:sldId id="396" r:id="rId10"/>
    <p:sldId id="397" r:id="rId11"/>
    <p:sldId id="431" r:id="rId12"/>
    <p:sldId id="398" r:id="rId13"/>
    <p:sldId id="399" r:id="rId14"/>
    <p:sldId id="400" r:id="rId15"/>
    <p:sldId id="401" r:id="rId16"/>
    <p:sldId id="403" r:id="rId17"/>
    <p:sldId id="432" r:id="rId18"/>
    <p:sldId id="405" r:id="rId19"/>
    <p:sldId id="464" r:id="rId20"/>
    <p:sldId id="406" r:id="rId21"/>
    <p:sldId id="404" r:id="rId22"/>
    <p:sldId id="433" r:id="rId23"/>
    <p:sldId id="407" r:id="rId24"/>
    <p:sldId id="408" r:id="rId25"/>
    <p:sldId id="409" r:id="rId26"/>
    <p:sldId id="410" r:id="rId27"/>
    <p:sldId id="412" r:id="rId28"/>
    <p:sldId id="413" r:id="rId29"/>
    <p:sldId id="414" r:id="rId30"/>
    <p:sldId id="434" r:id="rId31"/>
    <p:sldId id="435" r:id="rId32"/>
    <p:sldId id="443" r:id="rId33"/>
    <p:sldId id="444" r:id="rId34"/>
    <p:sldId id="438" r:id="rId35"/>
    <p:sldId id="439" r:id="rId36"/>
    <p:sldId id="440" r:id="rId37"/>
    <p:sldId id="457" r:id="rId38"/>
    <p:sldId id="446" r:id="rId39"/>
    <p:sldId id="448" r:id="rId40"/>
    <p:sldId id="447" r:id="rId41"/>
    <p:sldId id="441" r:id="rId42"/>
    <p:sldId id="456" r:id="rId43"/>
    <p:sldId id="427" r:id="rId44"/>
    <p:sldId id="428" r:id="rId45"/>
    <p:sldId id="429" r:id="rId46"/>
    <p:sldId id="449" r:id="rId47"/>
    <p:sldId id="450" r:id="rId48"/>
    <p:sldId id="451" r:id="rId49"/>
    <p:sldId id="452" r:id="rId50"/>
    <p:sldId id="453" r:id="rId51"/>
    <p:sldId id="454" r:id="rId52"/>
    <p:sldId id="455" r:id="rId53"/>
    <p:sldId id="458" r:id="rId54"/>
    <p:sldId id="459" r:id="rId55"/>
    <p:sldId id="460" r:id="rId56"/>
    <p:sldId id="461" r:id="rId57"/>
    <p:sldId id="462" r:id="rId58"/>
    <p:sldId id="46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06E8A"/>
    <a:srgbClr val="007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8540" autoAdjust="0"/>
  </p:normalViewPr>
  <p:slideViewPr>
    <p:cSldViewPr>
      <p:cViewPr>
        <p:scale>
          <a:sx n="66" d="100"/>
          <a:sy n="66" d="100"/>
        </p:scale>
        <p:origin x="-1368" y="-3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26D00-C195-4285-89CF-6834958B9E55}" type="datetimeFigureOut">
              <a:rPr lang="en-US" smtClean="0"/>
              <a:pPr/>
              <a:t>7/26/2012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A981A-1D11-46AB-B6CE-DC9E31F2ED51}" type="slidenum">
              <a:rPr lang="en-US" smtClean="0"/>
              <a:pPr/>
              <a:t>‹#›</a:t>
            </a:fld>
            <a:endParaRPr lang="en-US" dirty="0"/>
          </a:p>
        </p:txBody>
      </p:sp>
    </p:spTree>
    <p:extLst>
      <p:ext uri="{BB962C8B-B14F-4D97-AF65-F5344CB8AC3E}">
        <p14:creationId xmlns:p14="http://schemas.microsoft.com/office/powerpoint/2010/main" val="88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19D0B-6E3B-40E4-877A-FAE04F02C7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19D0B-6E3B-40E4-877A-FAE04F02C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Name_bind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e.uhcl.edu/yang/teaching/AbstractClassDemo/AbstractClassDemo.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odestyle.org/java/faq-Abstrac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uhcl.edu/yang/teaching/AbstractClassDemo2/AbstractClassDemo2.htm" TargetMode="External"/><Relationship Id="rId2" Type="http://schemas.openxmlformats.org/officeDocument/2006/relationships/hyperlink" Target="http://sce.uhcl.edu/yang/teaching/AbstractClassDemo/AbstractClassDemo.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e.uhcl.edu/yang/teaching/AbstractClassDemo2/AbstractClassDemo2.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javapractices.com/topic/TopicAction.do?Id=3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e.uhcl.edu/yang/teaching/InterfaceDemo/InterfaceDemo.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bm.com/developerworks/rational/library/content/RationalEdge/sep04/bel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wnload.oracle.com/javase/tutorial/java/IandI/polymorphism.html" TargetMode="External"/><Relationship Id="rId2" Type="http://schemas.openxmlformats.org/officeDocument/2006/relationships/hyperlink" Target="http://www.merriam-webster.com/dictionary/polymorphis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download.oracle.com/javase/tutorial/java/IandI/abstract.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avapassion.com/javase/javapolymorphism.pdf" TargetMode="External"/><Relationship Id="rId2" Type="http://schemas.openxmlformats.org/officeDocument/2006/relationships/hyperlink" Target="http://www.xyzws.com/Javafaq/what-is-runtime-polymorphism-in-java/1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am.ubc.ca/guides/javatut99/java/more/interfaceDef.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eekexplains.blogspot.com/2008/06/dynamic-binding-vs-static-binding-i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e.uhcl.edu/yang/teaching/Animals/PolymorphismTest.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1752600"/>
            <a:ext cx="7391400" cy="1219200"/>
          </a:xfrm>
        </p:spPr>
        <p:txBody>
          <a:bodyPr>
            <a:noAutofit/>
          </a:bodyPr>
          <a:lstStyle/>
          <a:p>
            <a:pPr eaLnBrk="1" hangingPunct="1"/>
            <a:r>
              <a:rPr lang="en-US" sz="4800" dirty="0" smtClean="0">
                <a:solidFill>
                  <a:schemeClr val="tx1"/>
                </a:solidFill>
                <a:latin typeface="Times New Roman" pitchFamily="18" charset="0"/>
                <a:cs typeface="Times New Roman" pitchFamily="18" charset="0"/>
              </a:rPr>
              <a:t>Polymorphism</a:t>
            </a:r>
          </a:p>
        </p:txBody>
      </p:sp>
      <p:sp>
        <p:nvSpPr>
          <p:cNvPr id="4" name="Slide Number Placeholder 3"/>
          <p:cNvSpPr>
            <a:spLocks noGrp="1"/>
          </p:cNvSpPr>
          <p:nvPr>
            <p:ph type="sldNum" sz="quarter" idx="12"/>
          </p:nvPr>
        </p:nvSpPr>
        <p:spPr/>
        <p:txBody>
          <a:bodyPr/>
          <a:lstStyle/>
          <a:p>
            <a:fld id="{49719D0B-6E3B-40E4-877A-FAE04F02C714}" type="slidenum">
              <a:rPr lang="en-US" smtClean="0"/>
              <a:pPr/>
              <a:t>1</a:t>
            </a:fld>
            <a:endParaRPr lang="en-US" dirty="0"/>
          </a:p>
        </p:txBody>
      </p:sp>
      <p:sp>
        <p:nvSpPr>
          <p:cNvPr id="5" name="Title 1"/>
          <p:cNvSpPr txBox="1">
            <a:spLocks/>
          </p:cNvSpPr>
          <p:nvPr/>
        </p:nvSpPr>
        <p:spPr>
          <a:xfrm>
            <a:off x="457200" y="4800600"/>
            <a:ext cx="8229600" cy="7620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Based on slides from Deitel &amp; Associates, Inc.</a:t>
            </a:r>
          </a:p>
          <a:p>
            <a:pPr marL="0" marR="0" lvl="0" indent="0" algn="ctr" defTabSz="914400" rtl="0" eaLnBrk="1" fontAlgn="auto" latinLnBrk="0" hangingPunct="1">
              <a:lnSpc>
                <a:spcPct val="100000"/>
              </a:lnSpc>
              <a:spcBef>
                <a:spcPct val="0"/>
              </a:spcBef>
              <a:spcAft>
                <a:spcPts val="0"/>
              </a:spcAft>
              <a:buClrTx/>
              <a:buSzTx/>
              <a:buFontTx/>
              <a:buChar char="-"/>
              <a:tabLst/>
              <a:defRPr/>
            </a:pPr>
            <a:r>
              <a:rPr lang="en-US" sz="4400" dirty="0" smtClean="0">
                <a:latin typeface="+mj-lt"/>
                <a:ea typeface="+mj-ea"/>
                <a:cs typeface="+mj-cs"/>
              </a:rPr>
              <a:t> Revised by T. A. Yang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95400" y="990600"/>
            <a:ext cx="6410325" cy="1895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71600" y="3514725"/>
            <a:ext cx="6334125"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11</a:t>
            </a:fld>
            <a:endParaRPr lang="en-US" dirty="0"/>
          </a:p>
        </p:txBody>
      </p:sp>
      <p:sp>
        <p:nvSpPr>
          <p:cNvPr id="3" name="Text Placeholder 2"/>
          <p:cNvSpPr txBox="1">
            <a:spLocks/>
          </p:cNvSpPr>
          <p:nvPr/>
        </p:nvSpPr>
        <p:spPr>
          <a:xfrm>
            <a:off x="609600" y="1600200"/>
            <a:ext cx="7848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superclass variable contains a reference to a subclass object, and that reference is used to call a method, the subclass version of the method is called.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Java compiler allows this “crossover” because an object of a subclass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object of its superclass (but not vice versa).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compiler encounters a method call made through a variable,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compiler</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determines if the method can be called by checking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the variable’s class type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that class contains the proper method declaration (or inherits one), the call is compiled.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At execution time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400" b="1" i="0" u="none" strike="noStrike" kern="1200" cap="none" spc="0" normalizeH="0" baseline="0" noProof="0" dirty="0" smtClean="0">
                <a:ln>
                  <a:noFill/>
                </a:ln>
                <a:effectLst/>
                <a:uLnTx/>
                <a:uFillTx/>
                <a:latin typeface="Times New Roman" pitchFamily="18" charset="0"/>
                <a:ea typeface="+mn-ea"/>
                <a:cs typeface="+mn-cs"/>
              </a:rPr>
              <a:t>the type of the object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which the variable refers determines the actual method to use.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process is called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dynamic binding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
        <p:nvSpPr>
          <p:cNvPr id="4" name="Rectangle 3"/>
          <p:cNvSpPr/>
          <p:nvPr/>
        </p:nvSpPr>
        <p:spPr>
          <a:xfrm>
            <a:off x="838200" y="587514"/>
            <a:ext cx="7391400" cy="707886"/>
          </a:xfrm>
          <a:prstGeom prst="rect">
            <a:avLst/>
          </a:prstGeom>
        </p:spPr>
        <p:txBody>
          <a:bodyPr wrap="square">
            <a:spAutoFit/>
          </a:bodyPr>
          <a:lstStyle/>
          <a:p>
            <a:pPr marL="463550" indent="-463550" algn="ctr">
              <a:spcBef>
                <a:spcPct val="0"/>
              </a:spcBef>
              <a:defRPr/>
            </a:pPr>
            <a:r>
              <a:rPr lang="en-US" sz="4000" b="1" dirty="0" smtClean="0">
                <a:solidFill>
                  <a:srgbClr val="0000FF"/>
                </a:solidFill>
                <a:latin typeface="Times New Roman" pitchFamily="18" charset="0"/>
                <a:cs typeface="Times New Roman" pitchFamily="18" charset="0"/>
              </a:rPr>
              <a:t>Dynamic</a:t>
            </a:r>
            <a:r>
              <a:rPr lang="en-US" sz="4000" dirty="0" smtClean="0">
                <a:solidFill>
                  <a:srgbClr val="0000FF"/>
                </a:solidFill>
                <a:latin typeface="Times New Roman" pitchFamily="18" charset="0"/>
                <a:cs typeface="Times New Roman" pitchFamily="18" charset="0"/>
              </a:rPr>
              <a:t> binding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12</a:t>
            </a:fld>
            <a:endParaRPr lang="en-US" dirty="0"/>
          </a:p>
        </p:txBody>
      </p:sp>
      <p:sp>
        <p:nvSpPr>
          <p:cNvPr id="3" name="Rectangle 2"/>
          <p:cNvSpPr/>
          <p:nvPr/>
        </p:nvSpPr>
        <p:spPr>
          <a:xfrm>
            <a:off x="990600" y="2057400"/>
            <a:ext cx="7391400" cy="4081117"/>
          </a:xfrm>
          <a:prstGeom prst="rect">
            <a:avLst/>
          </a:prstGeom>
        </p:spPr>
        <p:txBody>
          <a:bodyPr wrap="square">
            <a:spAutoFit/>
          </a:bodyPr>
          <a:lstStyle/>
          <a:p>
            <a:pPr marL="290513" indent="-290513">
              <a:lnSpc>
                <a:spcPct val="90000"/>
              </a:lnSpc>
              <a:buFont typeface="Arial" pitchFamily="34" charset="0"/>
              <a:buChar char="•"/>
            </a:pPr>
            <a:r>
              <a:rPr lang="en-US" sz="2400" dirty="0" smtClean="0">
                <a:solidFill>
                  <a:srgbClr val="000000"/>
                </a:solidFill>
                <a:latin typeface="Times New Roman" pitchFamily="18" charset="0"/>
              </a:rPr>
              <a:t>“</a:t>
            </a:r>
            <a:r>
              <a:rPr lang="en-US" sz="2400" dirty="0" smtClean="0"/>
              <a:t>In programming languages, </a:t>
            </a:r>
            <a:r>
              <a:rPr lang="en-US" sz="2400" b="1" dirty="0" smtClean="0"/>
              <a:t>name binding</a:t>
            </a:r>
            <a:r>
              <a:rPr lang="en-US" sz="2400" dirty="0" smtClean="0"/>
              <a:t> is the association of objects (data and/or code) with identifiers.”  </a:t>
            </a:r>
            <a:r>
              <a:rPr lang="en-US" sz="2000" dirty="0" smtClean="0"/>
              <a:t>(</a:t>
            </a:r>
            <a:r>
              <a:rPr lang="en-US" sz="2000" dirty="0" smtClean="0">
                <a:hlinkClick r:id="rId2"/>
              </a:rPr>
              <a:t>http://en.wikipedia.org/wiki/Name_binding</a:t>
            </a:r>
            <a:r>
              <a:rPr lang="en-US" sz="2000" dirty="0" smtClean="0"/>
              <a:t>)</a:t>
            </a:r>
          </a:p>
          <a:p>
            <a:pPr marL="290513" indent="-290513">
              <a:lnSpc>
                <a:spcPct val="90000"/>
              </a:lnSpc>
              <a:buFont typeface="Arial" pitchFamily="34" charset="0"/>
              <a:buChar char="•"/>
            </a:pPr>
            <a:endParaRPr lang="en-US" sz="12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Invoking a method on a subclass object via a superclass reference invokes the subclass functionality at run time. </a:t>
            </a:r>
            <a:r>
              <a:rPr lang="en-US" sz="2400" dirty="0" smtClean="0">
                <a:solidFill>
                  <a:srgbClr val="000000"/>
                </a:solidFill>
                <a:latin typeface="Times New Roman" pitchFamily="18" charset="0"/>
                <a:sym typeface="Wingdings" pitchFamily="2" charset="2"/>
              </a:rPr>
              <a:t> dynamic binding</a:t>
            </a:r>
            <a:endParaRPr lang="en-US" sz="2400" dirty="0" smtClean="0">
              <a:solidFill>
                <a:srgbClr val="000000"/>
              </a:solidFill>
              <a:latin typeface="Times New Roman" pitchFamily="18" charset="0"/>
            </a:endParaRPr>
          </a:p>
          <a:p>
            <a:pPr marL="290513" indent="-290513">
              <a:lnSpc>
                <a:spcPct val="90000"/>
              </a:lnSpc>
              <a:buFont typeface="Arial" pitchFamily="34" charset="0"/>
              <a:buChar char="•"/>
            </a:pPr>
            <a:endParaRPr lang="en-US" sz="12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The </a:t>
            </a:r>
            <a:r>
              <a:rPr lang="en-US" sz="2400" dirty="0" smtClean="0">
                <a:solidFill>
                  <a:srgbClr val="0000FF"/>
                </a:solidFill>
                <a:latin typeface="Times New Roman" pitchFamily="18" charset="0"/>
              </a:rPr>
              <a:t>type of the</a:t>
            </a:r>
            <a:r>
              <a:rPr lang="en-US" sz="2400" i="1" dirty="0" smtClean="0">
                <a:solidFill>
                  <a:srgbClr val="0000FF"/>
                </a:solidFill>
                <a:latin typeface="Times New Roman" pitchFamily="18" charset="0"/>
              </a:rPr>
              <a:t> </a:t>
            </a:r>
            <a:r>
              <a:rPr lang="en-US" sz="2400" dirty="0" smtClean="0">
                <a:solidFill>
                  <a:srgbClr val="0000FF"/>
                </a:solidFill>
                <a:latin typeface="Times New Roman" pitchFamily="18" charset="0"/>
              </a:rPr>
              <a:t>referenced object</a:t>
            </a:r>
            <a:r>
              <a:rPr lang="en-US" sz="2400" dirty="0" smtClean="0">
                <a:solidFill>
                  <a:srgbClr val="000000"/>
                </a:solidFill>
                <a:latin typeface="Times New Roman" pitchFamily="18" charset="0"/>
              </a:rPr>
              <a:t>, not the </a:t>
            </a:r>
            <a:r>
              <a:rPr lang="en-US" sz="2400" dirty="0" smtClean="0">
                <a:solidFill>
                  <a:srgbClr val="0000FF"/>
                </a:solidFill>
                <a:latin typeface="Times New Roman" pitchFamily="18" charset="0"/>
              </a:rPr>
              <a:t>type of the variable</a:t>
            </a:r>
            <a:r>
              <a:rPr lang="en-US" sz="2400" dirty="0" smtClean="0">
                <a:solidFill>
                  <a:srgbClr val="000000"/>
                </a:solidFill>
                <a:latin typeface="Times New Roman" pitchFamily="18" charset="0"/>
              </a:rPr>
              <a:t>, determines which method is called.</a:t>
            </a:r>
          </a:p>
          <a:p>
            <a:pPr marL="290513" indent="-290513">
              <a:lnSpc>
                <a:spcPct val="90000"/>
              </a:lnSpc>
              <a:buFont typeface="Arial" pitchFamily="34" charset="0"/>
              <a:buChar char="•"/>
            </a:pPr>
            <a:endParaRPr lang="en-US" sz="2400" dirty="0" smtClean="0">
              <a:solidFill>
                <a:srgbClr val="000000"/>
              </a:solidFill>
              <a:latin typeface="Times New Roman" pitchFamily="18" charset="0"/>
            </a:endParaRPr>
          </a:p>
          <a:p>
            <a:pPr marL="290513" indent="-290513">
              <a:lnSpc>
                <a:spcPct val="90000"/>
              </a:lnSpc>
              <a:buFont typeface="Arial" pitchFamily="34" charset="0"/>
              <a:buChar char="•"/>
            </a:pPr>
            <a:r>
              <a:rPr lang="en-US" sz="2400" dirty="0" smtClean="0">
                <a:solidFill>
                  <a:srgbClr val="000000"/>
                </a:solidFill>
                <a:latin typeface="Times New Roman" pitchFamily="18" charset="0"/>
              </a:rPr>
              <a:t>c.f., Static methods and instance variables are bound at compilation time. </a:t>
            </a:r>
            <a:r>
              <a:rPr lang="en-US" sz="2400" dirty="0" smtClean="0">
                <a:solidFill>
                  <a:srgbClr val="000000"/>
                </a:solidFill>
                <a:latin typeface="Times New Roman" pitchFamily="18" charset="0"/>
                <a:sym typeface="Wingdings" pitchFamily="2" charset="2"/>
              </a:rPr>
              <a:t> static binding</a:t>
            </a:r>
            <a:endParaRPr lang="en-US" sz="2400" dirty="0" smtClean="0">
              <a:solidFill>
                <a:srgbClr val="000000"/>
              </a:solidFill>
              <a:latin typeface="Times New Roman" pitchFamily="18" charset="0"/>
            </a:endParaRPr>
          </a:p>
        </p:txBody>
      </p:sp>
      <p:sp>
        <p:nvSpPr>
          <p:cNvPr id="4" name="Rectangle 3"/>
          <p:cNvSpPr/>
          <p:nvPr/>
        </p:nvSpPr>
        <p:spPr>
          <a:xfrm>
            <a:off x="838200" y="762000"/>
            <a:ext cx="7391400" cy="954107"/>
          </a:xfrm>
          <a:prstGeom prst="rect">
            <a:avLst/>
          </a:prstGeom>
        </p:spPr>
        <p:txBody>
          <a:bodyPr wrap="square">
            <a:spAutoFit/>
          </a:bodyPr>
          <a:lstStyle/>
          <a:p>
            <a:pPr marL="463550" indent="-463550" algn="ctr">
              <a:spcBef>
                <a:spcPct val="0"/>
              </a:spcBef>
              <a:defRPr/>
            </a:pPr>
            <a:r>
              <a:rPr lang="en-US" sz="2800" b="1" dirty="0" smtClean="0">
                <a:solidFill>
                  <a:srgbClr val="0000FF"/>
                </a:solidFill>
                <a:latin typeface="Times New Roman" pitchFamily="18" charset="0"/>
                <a:cs typeface="Times New Roman" pitchFamily="18" charset="0"/>
              </a:rPr>
              <a:t>Dynamic</a:t>
            </a:r>
            <a:r>
              <a:rPr lang="en-US" sz="2800" dirty="0" smtClean="0">
                <a:latin typeface="Times New Roman" pitchFamily="18" charset="0"/>
                <a:cs typeface="Times New Roman" pitchFamily="18" charset="0"/>
              </a:rPr>
              <a:t> (or Run-time) binding </a:t>
            </a:r>
          </a:p>
          <a:p>
            <a:pPr marL="463550" indent="-463550" algn="ctr">
              <a:spcBef>
                <a:spcPct val="0"/>
              </a:spcBef>
              <a:defRPr/>
            </a:pPr>
            <a:r>
              <a:rPr lang="en-US" sz="2800" dirty="0" smtClean="0">
                <a:latin typeface="Times New Roman" pitchFamily="18" charset="0"/>
                <a:cs typeface="Times New Roman" pitchFamily="18" charset="0"/>
              </a:rPr>
              <a:t>versus </a:t>
            </a:r>
            <a:r>
              <a:rPr lang="en-US" sz="2800" b="1" dirty="0" smtClean="0">
                <a:latin typeface="Times New Roman" pitchFamily="18" charset="0"/>
                <a:cs typeface="Times New Roman" pitchFamily="18" charset="0"/>
              </a:rPr>
              <a:t>Static</a:t>
            </a:r>
            <a:r>
              <a:rPr lang="en-US" sz="2800" dirty="0" smtClean="0">
                <a:latin typeface="Times New Roman" pitchFamily="18" charset="0"/>
                <a:cs typeface="Times New Roman" pitchFamily="18" charset="0"/>
              </a:rPr>
              <a:t> (or compilation-time) binding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13</a:t>
            </a:fld>
            <a:endParaRPr lang="en-US" dirty="0"/>
          </a:p>
        </p:txBody>
      </p:sp>
      <p:pic>
        <p:nvPicPr>
          <p:cNvPr id="3" name="Picture 1" descr="ch10imageslides_Page_05.png"/>
          <p:cNvPicPr>
            <a:picLocks noGrp="1" noChangeAspect="1"/>
          </p:cNvPicPr>
          <p:nvPr isPhoto="1"/>
        </p:nvPicPr>
        <p:blipFill>
          <a:blip r:embed="rId2" cstate="print"/>
          <a:srcRect/>
          <a:stretch>
            <a:fillRect/>
          </a:stretch>
        </p:blipFill>
        <p:spPr bwMode="auto">
          <a:xfrm>
            <a:off x="0" y="1306513"/>
            <a:ext cx="9144000" cy="5551487"/>
          </a:xfrm>
          <a:prstGeom prst="rect">
            <a:avLst/>
          </a:prstGeom>
          <a:noFill/>
          <a:ln w="9525">
            <a:noFill/>
            <a:miter lim="800000"/>
            <a:headEnd/>
            <a:tailEnd/>
          </a:ln>
        </p:spPr>
      </p:pic>
      <p:sp>
        <p:nvSpPr>
          <p:cNvPr id="4" name="Rectangle 3"/>
          <p:cNvSpPr/>
          <p:nvPr/>
        </p:nvSpPr>
        <p:spPr>
          <a:xfrm>
            <a:off x="685800" y="695980"/>
            <a:ext cx="7620000" cy="523220"/>
          </a:xfrm>
          <a:prstGeom prst="rect">
            <a:avLst/>
          </a:prstGeom>
        </p:spPr>
        <p:txBody>
          <a:bodyPr wrap="square">
            <a:spAutoFit/>
          </a:bodyPr>
          <a:lstStyle/>
          <a:p>
            <a:pPr marL="463550" indent="-463550" algn="ctr">
              <a:spcBef>
                <a:spcPct val="0"/>
              </a:spcBef>
              <a:defRPr/>
            </a:pPr>
            <a:r>
              <a:rPr lang="en-US" sz="2800" b="1" dirty="0" smtClean="0">
                <a:latin typeface="Times New Roman" pitchFamily="18" charset="0"/>
                <a:cs typeface="Times New Roman" pitchFamily="18" charset="0"/>
              </a:rPr>
              <a:t>Fig. 10.1:</a:t>
            </a:r>
            <a:r>
              <a:rPr lang="en-US" sz="2800" dirty="0" smtClean="0">
                <a:latin typeface="Times New Roman" pitchFamily="18" charset="0"/>
                <a:cs typeface="Times New Roman" pitchFamily="18" charset="0"/>
              </a:rPr>
              <a:t> Another example of </a:t>
            </a:r>
            <a:r>
              <a:rPr lang="en-US" sz="2800" dirty="0" smtClean="0">
                <a:solidFill>
                  <a:srgbClr val="0000FF"/>
                </a:solidFill>
                <a:latin typeface="Times New Roman" pitchFamily="18" charset="0"/>
                <a:cs typeface="Times New Roman" pitchFamily="18" charset="0"/>
              </a:rPr>
              <a:t>method overriding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14</a:t>
            </a:fld>
            <a:endParaRPr lang="en-US" dirty="0"/>
          </a:p>
        </p:txBody>
      </p:sp>
      <p:pic>
        <p:nvPicPr>
          <p:cNvPr id="3" name="Picture 1" descr="ch10imageslides_Page_06.png"/>
          <p:cNvPicPr>
            <a:picLocks noGrp="1" noChangeAspect="1"/>
          </p:cNvPicPr>
          <p:nvPr isPhoto="1"/>
        </p:nvPicPr>
        <p:blipFill>
          <a:blip r:embed="rId2" cstate="print"/>
          <a:srcRect/>
          <a:stretch>
            <a:fillRect/>
          </a:stretch>
        </p:blipFill>
        <p:spPr bwMode="auto">
          <a:xfrm>
            <a:off x="0" y="696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15</a:t>
            </a:fld>
            <a:endParaRPr lang="en-US" dirty="0"/>
          </a:p>
        </p:txBody>
      </p:sp>
      <p:pic>
        <p:nvPicPr>
          <p:cNvPr id="3" name="Picture 1" descr="ch10imageslides_Page_07.png"/>
          <p:cNvPicPr>
            <a:picLocks noGrp="1" noChangeAspect="1"/>
          </p:cNvPicPr>
          <p:nvPr isPhoto="1"/>
        </p:nvPicPr>
        <p:blipFill>
          <a:blip r:embed="rId2" cstate="print"/>
          <a:srcRect/>
          <a:stretch>
            <a:fillRect/>
          </a:stretch>
        </p:blipFill>
        <p:spPr bwMode="auto">
          <a:xfrm>
            <a:off x="0" y="1230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16</a:t>
            </a:fld>
            <a:endParaRPr lang="en-US" dirty="0"/>
          </a:p>
        </p:txBody>
      </p:sp>
      <p:sp>
        <p:nvSpPr>
          <p:cNvPr id="3" name="Title 1"/>
          <p:cNvSpPr>
            <a:spLocks noGrp="1"/>
          </p:cNvSpPr>
          <p:nvPr>
            <p:ph type="title"/>
          </p:nvPr>
        </p:nvSpPr>
        <p:spPr>
          <a:xfrm>
            <a:off x="457200" y="639762"/>
            <a:ext cx="8229600" cy="884238"/>
          </a:xfrm>
        </p:spPr>
        <p:txBody>
          <a:bodyPr>
            <a:normAutofit/>
          </a:bodyPr>
          <a:lstStyle/>
          <a:p>
            <a:pPr eaLnBrk="1" fontAlgn="auto" hangingPunct="1">
              <a:spcAft>
                <a:spcPts val="0"/>
              </a:spcAft>
              <a:defRPr/>
            </a:pPr>
            <a:r>
              <a:rPr lang="en-US" sz="3600" dirty="0" smtClean="0">
                <a:solidFill>
                  <a:srgbClr val="24B5A1"/>
                </a:solidFill>
                <a:latin typeface="Arial"/>
              </a:rPr>
              <a:t>10.4  </a:t>
            </a:r>
            <a:r>
              <a:rPr lang="en-US" sz="3600" b="1" dirty="0" smtClean="0">
                <a:solidFill>
                  <a:srgbClr val="3380E6"/>
                </a:solidFill>
                <a:latin typeface="Arial"/>
              </a:rPr>
              <a:t>Abstract</a:t>
            </a:r>
            <a:r>
              <a:rPr lang="en-US" sz="3600" dirty="0" smtClean="0">
                <a:solidFill>
                  <a:srgbClr val="3380E6"/>
                </a:solidFill>
                <a:latin typeface="Arial"/>
              </a:rPr>
              <a:t> Classes and Methods</a:t>
            </a:r>
          </a:p>
        </p:txBody>
      </p:sp>
      <p:sp>
        <p:nvSpPr>
          <p:cNvPr id="4" name="Text Placeholder 2"/>
          <p:cNvSpPr txBox="1">
            <a:spLocks/>
          </p:cNvSpPr>
          <p:nvPr/>
        </p:nvSpPr>
        <p:spPr>
          <a:xfrm>
            <a:off x="457200" y="16462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classes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Sometimes it’s useful to declare classes for which you never intend to create objects.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Used only as superclasses in inheritance hierarchies, so they are sometimes called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superclasses</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Cannot be used to instantiate objects — abstract classes are incomplete.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 must declare the “missing pieces” to become “</a:t>
            </a:r>
            <a:r>
              <a:rPr kumimoji="0" lang="en-US" sz="21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concrete</a:t>
            </a:r>
            <a:r>
              <a:rPr kumimoji="0" lang="en-US" sz="21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classes, from which you can instantiate objects; otherwise, these subclasses, too, will be abstract.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5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 class </a:t>
            </a:r>
            <a:r>
              <a:rPr kumimoji="0" lang="en-US" sz="25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provides a superclass from which other classes can inherit and thus share a common design.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17</a:t>
            </a:fld>
            <a:endParaRPr lang="en-US" dirty="0"/>
          </a:p>
        </p:txBody>
      </p:sp>
      <p:sp>
        <p:nvSpPr>
          <p:cNvPr id="3" name="Title 1"/>
          <p:cNvSpPr>
            <a:spLocks noGrp="1"/>
          </p:cNvSpPr>
          <p:nvPr>
            <p:ph type="title"/>
          </p:nvPr>
        </p:nvSpPr>
        <p:spPr>
          <a:xfrm>
            <a:off x="533400" y="457200"/>
            <a:ext cx="8229600" cy="762000"/>
          </a:xfrm>
        </p:spPr>
        <p:txBody>
          <a:bodyPr>
            <a:normAutofit/>
          </a:bodyPr>
          <a:lstStyle/>
          <a:p>
            <a:pPr marL="403225" lvl="0" indent="-403225" algn="l">
              <a:buFont typeface="Arial" pitchFamily="34" charset="0"/>
              <a:buChar char="•"/>
              <a:defRPr/>
            </a:pPr>
            <a:r>
              <a:rPr lang="en-US" sz="2400" dirty="0" smtClean="0"/>
              <a:t>An example program</a:t>
            </a:r>
            <a:r>
              <a:rPr lang="en-US" altLang="zh-CN" sz="2400" dirty="0" smtClean="0"/>
              <a:t>: </a:t>
            </a:r>
            <a:r>
              <a:rPr lang="en-US" altLang="zh-CN" sz="2000" dirty="0" smtClean="0"/>
              <a:t>	</a:t>
            </a:r>
            <a:r>
              <a:rPr lang="en-US" altLang="zh-CN" sz="2000" dirty="0" smtClean="0">
                <a:hlinkClick r:id="rId2"/>
              </a:rPr>
              <a:t>AbstractClassDemo</a:t>
            </a:r>
            <a:r>
              <a:rPr lang="en-US" sz="2000" dirty="0" smtClean="0"/>
              <a:t> </a:t>
            </a:r>
            <a:br>
              <a:rPr lang="en-US" sz="2000" dirty="0" smtClean="0"/>
            </a:br>
            <a:r>
              <a:rPr lang="en-US" sz="2000" dirty="0" smtClean="0"/>
              <a:t>// a simple application that illustrates the basic idea of abstract classes.</a:t>
            </a:r>
            <a:endParaRPr lang="en-US" sz="3200" dirty="0" smtClean="0"/>
          </a:p>
        </p:txBody>
      </p:sp>
      <p:graphicFrame>
        <p:nvGraphicFramePr>
          <p:cNvPr id="4" name="Table 3"/>
          <p:cNvGraphicFramePr>
            <a:graphicFrameLocks noGrp="1"/>
          </p:cNvGraphicFramePr>
          <p:nvPr/>
        </p:nvGraphicFramePr>
        <p:xfrm>
          <a:off x="228600" y="1371601"/>
          <a:ext cx="8763000" cy="5096987"/>
        </p:xfrm>
        <a:graphic>
          <a:graphicData uri="http://schemas.openxmlformats.org/drawingml/2006/table">
            <a:tbl>
              <a:tblPr firstRow="1" bandRow="1">
                <a:effectLst>
                  <a:innerShdw blurRad="114300">
                    <a:prstClr val="black"/>
                  </a:innerShdw>
                </a:effectLst>
                <a:tableStyleId>{5C22544A-7EE6-4342-B048-85BDC9FD1C3A}</a:tableStyleId>
              </a:tblPr>
              <a:tblGrid>
                <a:gridCol w="4114800"/>
                <a:gridCol w="4648200"/>
              </a:tblGrid>
              <a:tr h="2895599">
                <a:tc>
                  <a:txBody>
                    <a:bodyPr/>
                    <a:lstStyle/>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r>
                        <a:rPr lang="en-US" sz="1600" b="0" dirty="0" smtClean="0">
                          <a:solidFill>
                            <a:schemeClr val="tx1"/>
                          </a:solidFill>
                        </a:rPr>
                        <a:t>public </a:t>
                      </a:r>
                      <a:r>
                        <a:rPr lang="en-US" sz="1600" b="1" dirty="0" smtClean="0">
                          <a:solidFill>
                            <a:schemeClr val="tx1"/>
                          </a:solidFill>
                        </a:rPr>
                        <a:t>abstract</a:t>
                      </a:r>
                      <a:r>
                        <a:rPr lang="en-US" sz="1600" b="0" dirty="0" smtClean="0">
                          <a:solidFill>
                            <a:schemeClr val="tx1"/>
                          </a:solidFill>
                        </a:rPr>
                        <a:t> class Animal {</a:t>
                      </a:r>
                    </a:p>
                    <a:p>
                      <a:endParaRPr lang="en-US" sz="1600" b="0" dirty="0" smtClean="0">
                        <a:solidFill>
                          <a:schemeClr val="tx1"/>
                        </a:solidFill>
                      </a:endParaRPr>
                    </a:p>
                    <a:p>
                      <a:r>
                        <a:rPr lang="en-US" sz="1600" b="0" dirty="0" smtClean="0">
                          <a:solidFill>
                            <a:schemeClr val="tx1"/>
                          </a:solidFill>
                        </a:rPr>
                        <a:t>     public </a:t>
                      </a:r>
                      <a:r>
                        <a:rPr lang="en-US" sz="1600" b="1" dirty="0" smtClean="0">
                          <a:solidFill>
                            <a:schemeClr val="tx1"/>
                          </a:solidFill>
                        </a:rPr>
                        <a:t>abstract</a:t>
                      </a:r>
                      <a:r>
                        <a:rPr lang="en-US" sz="1600" b="0" dirty="0" smtClean="0">
                          <a:solidFill>
                            <a:schemeClr val="tx1"/>
                          </a:solidFill>
                        </a:rPr>
                        <a:t> void </a:t>
                      </a:r>
                      <a:r>
                        <a:rPr lang="en-US" sz="1600" b="0" dirty="0" smtClean="0">
                          <a:solidFill>
                            <a:srgbClr val="0000FF"/>
                          </a:solidFill>
                        </a:rPr>
                        <a:t>talk()</a:t>
                      </a:r>
                      <a:r>
                        <a:rPr lang="en-US" sz="1600" b="0" dirty="0" smtClean="0">
                          <a:solidFill>
                            <a:schemeClr val="tx1"/>
                          </a:solidFill>
                        </a:rPr>
                        <a:t>;</a:t>
                      </a:r>
                    </a:p>
                    <a:p>
                      <a:r>
                        <a:rPr lang="en-US" sz="1600" b="0" dirty="0" smtClean="0">
                          <a:solidFill>
                            <a:srgbClr val="0000FF"/>
                          </a:solidFill>
                        </a:rPr>
                        <a:t>     // An abstract method declaration.</a:t>
                      </a:r>
                    </a:p>
                    <a:p>
                      <a:r>
                        <a:rPr lang="en-US" sz="1600" b="0" dirty="0" smtClean="0">
                          <a:solidFill>
                            <a:schemeClr val="tx1"/>
                          </a:solidFill>
                        </a:rPr>
                        <a:t>     // It is implemented in the subclasses.</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rPr>
                        <a:t>public class </a:t>
                      </a:r>
                      <a:r>
                        <a:rPr lang="en-US" sz="1600" b="1" dirty="0" smtClean="0">
                          <a:solidFill>
                            <a:schemeClr val="tx1"/>
                          </a:solidFill>
                        </a:rPr>
                        <a:t>ClientClass</a:t>
                      </a:r>
                      <a:r>
                        <a:rPr lang="en-US" sz="1600" b="0" dirty="0" smtClean="0">
                          <a:solidFill>
                            <a:schemeClr val="tx1"/>
                          </a:solidFill>
                        </a:rPr>
                        <a:t> {</a:t>
                      </a:r>
                    </a:p>
                    <a:p>
                      <a:r>
                        <a:rPr lang="en-US" sz="1600" b="0" dirty="0" smtClean="0">
                          <a:solidFill>
                            <a:schemeClr val="tx1"/>
                          </a:solidFill>
                        </a:rPr>
                        <a:t>    public static void main(String[] args) {</a:t>
                      </a:r>
                    </a:p>
                    <a:p>
                      <a:r>
                        <a:rPr lang="en-US" sz="1600" b="0" dirty="0" smtClean="0">
                          <a:solidFill>
                            <a:schemeClr val="tx1"/>
                          </a:solidFill>
                        </a:rPr>
                        <a:t>        </a:t>
                      </a:r>
                      <a:r>
                        <a:rPr lang="en-US" sz="1600" b="0" dirty="0" smtClean="0">
                          <a:solidFill>
                            <a:srgbClr val="0000FF"/>
                          </a:solidFill>
                        </a:rPr>
                        <a:t>// Animal ani = new Animal();</a:t>
                      </a:r>
                    </a:p>
                    <a:p>
                      <a:r>
                        <a:rPr lang="en-US" sz="1600" b="0" dirty="0" smtClean="0">
                          <a:solidFill>
                            <a:srgbClr val="0000FF"/>
                          </a:solidFill>
                        </a:rPr>
                        <a:t>        // compilation error!</a:t>
                      </a:r>
                    </a:p>
                    <a:p>
                      <a:r>
                        <a:rPr lang="en-US" sz="1600" b="0" dirty="0" smtClean="0">
                          <a:solidFill>
                            <a:srgbClr val="0000FF"/>
                          </a:solidFill>
                        </a:rPr>
                        <a:t>        // Abstract classes cannot be instantiated.</a:t>
                      </a:r>
                    </a:p>
                    <a:p>
                      <a:r>
                        <a:rPr lang="en-US" sz="1600" b="0" dirty="0" smtClean="0">
                          <a:solidFill>
                            <a:schemeClr val="tx1"/>
                          </a:solidFill>
                        </a:rPr>
                        <a:t>        Animal dog = new Dog();</a:t>
                      </a:r>
                    </a:p>
                    <a:p>
                      <a:r>
                        <a:rPr lang="en-US" sz="1600" b="0" dirty="0" smtClean="0">
                          <a:solidFill>
                            <a:schemeClr val="tx1"/>
                          </a:solidFill>
                        </a:rPr>
                        <a:t>        Animal cat = new Cat();</a:t>
                      </a:r>
                    </a:p>
                    <a:p>
                      <a:r>
                        <a:rPr lang="en-US" sz="1600" b="0" dirty="0" smtClean="0">
                          <a:solidFill>
                            <a:schemeClr val="tx1"/>
                          </a:solidFill>
                        </a:rPr>
                        <a:t>        dog.talk();</a:t>
                      </a:r>
                    </a:p>
                    <a:p>
                      <a:r>
                        <a:rPr lang="en-US" sz="1600" b="0" dirty="0" smtClean="0">
                          <a:solidFill>
                            <a:schemeClr val="tx1"/>
                          </a:solidFill>
                        </a:rPr>
                        <a:t>        cat.talk();</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01388">
                <a:tc>
                  <a:txBody>
                    <a:bodyPr/>
                    <a:lstStyle/>
                    <a:p>
                      <a:endParaRPr lang="en-US" sz="1600" dirty="0" smtClean="0"/>
                    </a:p>
                    <a:p>
                      <a:r>
                        <a:rPr lang="en-US" sz="1600" dirty="0" smtClean="0"/>
                        <a:t> public class Cat extends Animal {</a:t>
                      </a:r>
                    </a:p>
                    <a:p>
                      <a:endParaRPr lang="en-US" sz="1600" dirty="0" smtClean="0"/>
                    </a:p>
                    <a:p>
                      <a:r>
                        <a:rPr lang="en-US" sz="1600" dirty="0" smtClean="0"/>
                        <a:t>     public void </a:t>
                      </a:r>
                      <a:r>
                        <a:rPr lang="en-US" sz="1600" dirty="0" smtClean="0">
                          <a:solidFill>
                            <a:srgbClr val="0000FF"/>
                          </a:solidFill>
                        </a:rPr>
                        <a:t>talk()</a:t>
                      </a:r>
                      <a:r>
                        <a:rPr lang="en-US" sz="1600" dirty="0" smtClean="0"/>
                        <a:t> {</a:t>
                      </a:r>
                    </a:p>
                    <a:p>
                      <a:r>
                        <a:rPr lang="en-US" sz="1600" dirty="0" smtClean="0"/>
                        <a:t>         System.out.println("Meow.");</a:t>
                      </a:r>
                    </a:p>
                    <a:p>
                      <a:r>
                        <a:rPr lang="en-US" sz="1600" dirty="0" smtClean="0"/>
                        <a:t>     }</a:t>
                      </a:r>
                    </a:p>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public class Dog extends Animal {</a:t>
                      </a:r>
                    </a:p>
                    <a:p>
                      <a:endParaRPr lang="en-US" sz="1600" dirty="0" smtClean="0"/>
                    </a:p>
                    <a:p>
                      <a:r>
                        <a:rPr lang="en-US" sz="1600" dirty="0" smtClean="0"/>
                        <a:t>     public void </a:t>
                      </a:r>
                      <a:r>
                        <a:rPr lang="en-US" sz="1600" dirty="0" smtClean="0">
                          <a:solidFill>
                            <a:srgbClr val="0000FF"/>
                          </a:solidFill>
                        </a:rPr>
                        <a:t>talk()</a:t>
                      </a:r>
                      <a:r>
                        <a:rPr lang="en-US" sz="1600" dirty="0" smtClean="0"/>
                        <a:t> {</a:t>
                      </a:r>
                    </a:p>
                    <a:p>
                      <a:r>
                        <a:rPr lang="en-US" sz="1600" dirty="0" smtClean="0"/>
                        <a:t>         System.out.println("Woof!");</a:t>
                      </a:r>
                    </a:p>
                    <a:p>
                      <a:r>
                        <a:rPr lang="en-US" sz="1600" dirty="0" smtClean="0"/>
                        <a:t>     }</a:t>
                      </a:r>
                    </a:p>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18</a:t>
            </a:fld>
            <a:endParaRPr lang="en-US" dirty="0"/>
          </a:p>
        </p:txBody>
      </p:sp>
      <p:sp>
        <p:nvSpPr>
          <p:cNvPr id="3" name="Text Placeholder 2"/>
          <p:cNvSpPr txBox="1">
            <a:spLocks/>
          </p:cNvSpPr>
          <p:nvPr/>
        </p:nvSpPr>
        <p:spPr>
          <a:xfrm>
            <a:off x="457200" y="533400"/>
            <a:ext cx="8229600" cy="5791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You make a class abstract by declaring it with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An abstract class normally contains </a:t>
            </a:r>
            <a:r>
              <a:rPr kumimoji="0" lang="en-US" sz="2400" b="0" i="0" u="sng"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one or more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An abstract method is one with keyword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in its declaration, as in</a:t>
            </a:r>
          </a:p>
          <a:p>
            <a:pPr marL="1143000" marR="0" lvl="2" indent="-2286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20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public abstract void </a:t>
            </a:r>
            <a:r>
              <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draw(); </a:t>
            </a:r>
            <a:r>
              <a:rPr kumimoji="0" lang="en-US" sz="2000" b="0" i="0" u="none" strike="noStrike" kern="1200" cap="none" spc="0" normalizeH="0" baseline="0" noProof="0" dirty="0" smtClean="0">
                <a:ln>
                  <a:noFill/>
                </a:ln>
                <a:solidFill>
                  <a:srgbClr val="00BF00"/>
                </a:solidFill>
                <a:effectLst/>
                <a:uLnTx/>
                <a:uFillTx/>
                <a:latin typeface="Times New Roman" pitchFamily="18" charset="0"/>
                <a:cs typeface="Times New Roman" pitchFamily="18" charset="0"/>
              </a:rPr>
              <a:t>// an abstract method</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Abstract methods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do not provide implementations.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class that contains abstract methods must be an abstract class even if that class contains some concrete (nonabstract) methods.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Each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concrete subclass </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of an abstract superclass also must provide concrete implementations of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of the superclass’s abstract methods.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Constructors and static methods cannot be declared abstract.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Why</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a:p>
            <a:pPr marL="800100" lvl="1" indent="-342900">
              <a:lnSpc>
                <a:spcPct val="80000"/>
              </a:lnSpc>
              <a:spcBef>
                <a:spcPct val="20000"/>
              </a:spcBef>
              <a:buFontTx/>
              <a:buChar char="-"/>
              <a:defRPr/>
            </a:pPr>
            <a:r>
              <a:rPr kumimoji="0" lang="en-US" sz="200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Constructors</a:t>
            </a:r>
            <a:r>
              <a:rPr kumimoji="0" lang="en-US" sz="200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 are not inherited. </a:t>
            </a:r>
          </a:p>
          <a:p>
            <a:pPr marL="800100" lvl="1" indent="-342900">
              <a:lnSpc>
                <a:spcPct val="80000"/>
              </a:lnSpc>
              <a:spcBef>
                <a:spcPct val="20000"/>
              </a:spcBef>
              <a:buFontTx/>
              <a:buChar char="-"/>
              <a:defRPr/>
            </a:pPr>
            <a:r>
              <a:rPr kumimoji="0" lang="en-US" sz="2000" i="0" u="none" strike="noStrike" kern="1200" cap="none" spc="0" normalizeH="0" noProof="0" dirty="0" smtClean="0">
                <a:ln>
                  <a:noFill/>
                </a:ln>
                <a:solidFill>
                  <a:srgbClr val="000000"/>
                </a:solidFill>
                <a:effectLst/>
                <a:uLnTx/>
                <a:uFillTx/>
                <a:latin typeface="Times New Roman" pitchFamily="18" charset="0"/>
                <a:cs typeface="Times New Roman" pitchFamily="18" charset="0"/>
              </a:rPr>
              <a:t>Static methods cannot be overridden.</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pPr marL="0" indent="0" fontAlgn="base">
              <a:buNone/>
            </a:pPr>
            <a:r>
              <a:rPr lang="en-US" sz="1800" b="1" dirty="0" smtClean="0">
                <a:latin typeface="Times New Roman" pitchFamily="18" charset="0"/>
                <a:cs typeface="Times New Roman" pitchFamily="18" charset="0"/>
              </a:rPr>
              <a:t>Source: </a:t>
            </a:r>
            <a:r>
              <a:rPr lang="en-US" sz="1800" dirty="0">
                <a:hlinkClick r:id="rId2"/>
              </a:rPr>
              <a:t>http://www.codestyle.org/java/faq-Abstract.shtml#staticabstract</a:t>
            </a:r>
            <a:endParaRPr lang="en-US" sz="1800" b="1" dirty="0" smtClean="0">
              <a:latin typeface="Times New Roman" pitchFamily="18" charset="0"/>
              <a:cs typeface="Times New Roman" pitchFamily="18" charset="0"/>
            </a:endParaRPr>
          </a:p>
          <a:p>
            <a:pPr fontAlgn="base"/>
            <a:endParaRPr lang="en-US" sz="1400" b="1" dirty="0" smtClean="0">
              <a:latin typeface="Times New Roman" pitchFamily="18" charset="0"/>
              <a:cs typeface="Times New Roman" pitchFamily="18" charset="0"/>
            </a:endParaRPr>
          </a:p>
          <a:p>
            <a:pPr fontAlgn="base"/>
            <a:r>
              <a:rPr lang="en-US" sz="2400" b="1" dirty="0" smtClean="0">
                <a:latin typeface="Times New Roman" pitchFamily="18" charset="0"/>
                <a:cs typeface="Times New Roman" pitchFamily="18" charset="0"/>
              </a:rPr>
              <a:t>Q</a:t>
            </a:r>
            <a:r>
              <a:rPr lang="en-US"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Can I declare a constructor for an abstract class</a:t>
            </a:r>
            <a:r>
              <a:rPr lang="en-US" sz="2400" b="1" dirty="0" smtClean="0">
                <a:latin typeface="Times New Roman" pitchFamily="18" charset="0"/>
                <a:cs typeface="Times New Roman" pitchFamily="18" charset="0"/>
              </a:rPr>
              <a:t>?</a:t>
            </a:r>
          </a:p>
          <a:p>
            <a:pPr fontAlgn="base"/>
            <a:endParaRPr lang="en-US" sz="1200" b="1" dirty="0" smtClean="0">
              <a:latin typeface="Times New Roman" pitchFamily="18" charset="0"/>
              <a:cs typeface="Times New Roman" pitchFamily="18" charset="0"/>
            </a:endParaRPr>
          </a:p>
          <a:p>
            <a:pPr fontAlgn="base"/>
            <a:r>
              <a:rPr lang="en-US" sz="2400" b="1" dirty="0" smtClean="0">
                <a:latin typeface="Times New Roman" pitchFamily="18" charset="0"/>
                <a:cs typeface="Times New Roman" pitchFamily="18" charset="0"/>
              </a:rPr>
              <a:t>A</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This may sound odd, but </a:t>
            </a:r>
            <a:r>
              <a:rPr lang="en-US" sz="2400" u="sng" dirty="0">
                <a:latin typeface="Times New Roman" pitchFamily="18" charset="0"/>
                <a:cs typeface="Times New Roman" pitchFamily="18" charset="0"/>
              </a:rPr>
              <a:t>an abstract class may have constructors, but they cannot be used to instantiate the abstract class.</a:t>
            </a:r>
            <a:r>
              <a:rPr lang="en-US" sz="2400" dirty="0">
                <a:latin typeface="Times New Roman" pitchFamily="18" charset="0"/>
                <a:cs typeface="Times New Roman" pitchFamily="18" charset="0"/>
              </a:rPr>
              <a:t> If you write statements to call the constructor the compiler will fail and report the class is "abstract; cannot be instantiated".</a:t>
            </a:r>
          </a:p>
          <a:p>
            <a:pPr lvl="1" fontAlgn="base"/>
            <a:r>
              <a:rPr lang="en-US" sz="1800" dirty="0" smtClean="0">
                <a:latin typeface="Times New Roman" pitchFamily="18" charset="0"/>
                <a:cs typeface="Times New Roman" pitchFamily="18" charset="0"/>
              </a:rPr>
              <a:t>Constructors </a:t>
            </a:r>
            <a:r>
              <a:rPr lang="en-US" sz="1800" dirty="0">
                <a:latin typeface="Times New Roman" pitchFamily="18" charset="0"/>
                <a:cs typeface="Times New Roman" pitchFamily="18" charset="0"/>
              </a:rPr>
              <a:t>in abstract classes are designed only to be used by their subclasses using a </a:t>
            </a:r>
            <a:r>
              <a:rPr lang="en-US" sz="1800" b="1" dirty="0">
                <a:latin typeface="Times New Roman" pitchFamily="18" charset="0"/>
                <a:cs typeface="Times New Roman" pitchFamily="18" charset="0"/>
              </a:rPr>
              <a:t>super</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call </a:t>
            </a:r>
            <a:r>
              <a:rPr lang="en-US" sz="1800" dirty="0">
                <a:latin typeface="Times New Roman" pitchFamily="18" charset="0"/>
                <a:cs typeface="Times New Roman" pitchFamily="18" charset="0"/>
              </a:rPr>
              <a:t>in their own constructors. Though the abstract class cannot stand as an instance in its own right, when its abstract methods are fulfilled by a subclass, its constructors can be called upon to deliver stock template-like </a:t>
            </a:r>
            <a:r>
              <a:rPr lang="en-US" sz="1800" dirty="0" smtClean="0">
                <a:latin typeface="Times New Roman" pitchFamily="18" charset="0"/>
                <a:cs typeface="Times New Roman" pitchFamily="18" charset="0"/>
              </a:rPr>
              <a:t>initialization behavior.</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19</a:t>
            </a:fld>
            <a:endParaRPr lang="en-US" dirty="0"/>
          </a:p>
        </p:txBody>
      </p:sp>
    </p:spTree>
    <p:extLst>
      <p:ext uri="{BB962C8B-B14F-4D97-AF65-F5344CB8AC3E}">
        <p14:creationId xmlns:p14="http://schemas.microsoft.com/office/powerpoint/2010/main" val="160834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Outline</a:t>
            </a:r>
            <a:endParaRPr lang="en-US" dirty="0"/>
          </a:p>
        </p:txBody>
      </p:sp>
      <p:sp>
        <p:nvSpPr>
          <p:cNvPr id="5" name="Slide Number Placeholder 4"/>
          <p:cNvSpPr>
            <a:spLocks noGrp="1"/>
          </p:cNvSpPr>
          <p:nvPr>
            <p:ph type="sldNum" sz="quarter" idx="12"/>
          </p:nvPr>
        </p:nvSpPr>
        <p:spPr/>
        <p:txBody>
          <a:bodyPr/>
          <a:lstStyle/>
          <a:p>
            <a:fld id="{49719D0B-6E3B-40E4-877A-FAE04F02C714}" type="slidenum">
              <a:rPr lang="en-US" smtClean="0"/>
              <a:pPr/>
              <a:t>2</a:t>
            </a:fld>
            <a:endParaRPr lang="en-US" dirty="0"/>
          </a:p>
        </p:txBody>
      </p:sp>
      <p:sp>
        <p:nvSpPr>
          <p:cNvPr id="6" name="Title 1"/>
          <p:cNvSpPr txBox="1">
            <a:spLocks/>
          </p:cNvSpPr>
          <p:nvPr/>
        </p:nvSpPr>
        <p:spPr>
          <a:xfrm>
            <a:off x="914400" y="1752600"/>
            <a:ext cx="7391400" cy="4495800"/>
          </a:xfrm>
          <a:prstGeom prst="rect">
            <a:avLst/>
          </a:prstGeom>
        </p:spPr>
        <p:txBody>
          <a:bodyPr vert="horz" lIns="91440" tIns="45720" rIns="91440" bIns="45720" rtlCol="0" anchor="ctr">
            <a:normAutofit/>
          </a:bodyPr>
          <a:lstStyle/>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lang="en-US" sz="3200" dirty="0" smtClean="0">
                <a:latin typeface="+mj-lt"/>
                <a:ea typeface="+mj-ea"/>
                <a:cs typeface="+mj-cs"/>
              </a:rPr>
              <a:t>Inheritance and polymorphism</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a:p>
            <a:pPr marL="225425" marR="0" lvl="0" indent="-225425" defTabSz="914400" rtl="0" eaLnBrk="1" fontAlgn="auto" latinLnBrk="0" hangingPunct="1">
              <a:lnSpc>
                <a:spcPct val="150000"/>
              </a:lnSpc>
              <a:spcBef>
                <a:spcPct val="0"/>
              </a:spcBef>
              <a:spcAft>
                <a:spcPts val="0"/>
              </a:spcAft>
              <a:buClrTx/>
              <a:buSzTx/>
              <a:buFont typeface="Arial" pitchFamily="34" charset="0"/>
              <a:buChar char="•"/>
              <a:tabLst/>
              <a:defRPr/>
            </a:pPr>
            <a:r>
              <a:rPr lang="en-US" sz="3200" dirty="0" smtClean="0">
                <a:latin typeface="+mj-lt"/>
                <a:ea typeface="+mj-ea"/>
                <a:cs typeface="+mj-cs"/>
              </a:rPr>
              <a:t>Implementing polymorphism in Java:</a:t>
            </a:r>
          </a:p>
          <a:p>
            <a:pPr marL="971550" lvl="1" indent="-514350">
              <a:lnSpc>
                <a:spcPct val="150000"/>
              </a:lnSpc>
              <a:spcBef>
                <a:spcPct val="0"/>
              </a:spcBef>
              <a:buFont typeface="+mj-lt"/>
              <a:buAutoNum type="arabicParenR"/>
              <a:defRPr/>
            </a:pPr>
            <a:r>
              <a:rPr lang="en-US" sz="2400" dirty="0" smtClean="0">
                <a:latin typeface="+mj-lt"/>
                <a:ea typeface="+mj-ea"/>
                <a:cs typeface="+mj-cs"/>
              </a:rPr>
              <a:t>Operator /method Overloading</a:t>
            </a:r>
          </a:p>
          <a:p>
            <a:pPr marL="971550" lvl="1" indent="-514350">
              <a:lnSpc>
                <a:spcPct val="150000"/>
              </a:lnSpc>
              <a:spcBef>
                <a:spcPct val="0"/>
              </a:spcBef>
              <a:buFont typeface="+mj-lt"/>
              <a:buAutoNum type="arabicParenR"/>
              <a:defRPr/>
            </a:pPr>
            <a:r>
              <a:rPr lang="en-US" sz="2400" dirty="0" smtClean="0">
                <a:latin typeface="+mj-lt"/>
                <a:ea typeface="+mj-ea"/>
                <a:cs typeface="+mj-cs"/>
              </a:rPr>
              <a:t>Method Overriding</a:t>
            </a:r>
          </a:p>
          <a:p>
            <a:pPr marL="971550" lvl="1" indent="-514350">
              <a:lnSpc>
                <a:spcPct val="150000"/>
              </a:lnSpc>
              <a:spcBef>
                <a:spcPct val="0"/>
              </a:spcBef>
              <a:buFont typeface="+mj-lt"/>
              <a:buAutoNum type="arabicParenR"/>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Abstract</a:t>
            </a:r>
            <a:r>
              <a:rPr kumimoji="0" lang="en-US" sz="2400" b="0" i="0" u="none" strike="noStrike" kern="1200" cap="none" spc="0" normalizeH="0" noProof="0" dirty="0" smtClean="0">
                <a:ln>
                  <a:noFill/>
                </a:ln>
                <a:solidFill>
                  <a:schemeClr val="tx1"/>
                </a:solidFill>
                <a:effectLst/>
                <a:uLnTx/>
                <a:uFillTx/>
                <a:latin typeface="+mj-lt"/>
                <a:ea typeface="+mj-ea"/>
                <a:cs typeface="+mj-cs"/>
              </a:rPr>
              <a:t> and Concrete Classes</a:t>
            </a:r>
          </a:p>
          <a:p>
            <a:pPr marL="971550" lvl="1" indent="-514350">
              <a:lnSpc>
                <a:spcPct val="150000"/>
              </a:lnSpc>
              <a:spcBef>
                <a:spcPct val="0"/>
              </a:spcBef>
              <a:buFont typeface="+mj-lt"/>
              <a:buAutoNum type="arabicParenR"/>
              <a:defRPr/>
            </a:pPr>
            <a:r>
              <a:rPr lang="en-US" sz="2400" baseline="0" dirty="0" smtClean="0">
                <a:latin typeface="+mj-lt"/>
                <a:ea typeface="+mj-ea"/>
                <a:cs typeface="+mj-cs"/>
              </a:rPr>
              <a:t>Interfaces</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990600"/>
            <a:ext cx="7096741" cy="2819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4680" y="4352925"/>
            <a:ext cx="753872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21</a:t>
            </a:fld>
            <a:endParaRPr lang="en-US" dirty="0"/>
          </a:p>
        </p:txBody>
      </p:sp>
      <p:sp>
        <p:nvSpPr>
          <p:cNvPr id="3" name="Text Placeholder 2"/>
          <p:cNvSpPr txBox="1">
            <a:spLocks/>
          </p:cNvSpPr>
          <p:nvPr/>
        </p:nvSpPr>
        <p:spPr>
          <a:xfrm>
            <a:off x="457200" y="685800"/>
            <a:ext cx="8229600" cy="571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rgbClr val="0000FF"/>
                </a:solidFill>
                <a:effectLst/>
                <a:uLnTx/>
                <a:uFillTx/>
                <a:latin typeface="Times New Roman" pitchFamily="18" charset="0"/>
                <a:ea typeface="+mn-ea"/>
                <a:cs typeface="+mn-cs"/>
              </a:rPr>
              <a:t>When to use an abstract class?</a:t>
            </a:r>
          </a:p>
          <a:p>
            <a:pPr marL="800100" lvl="1"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Programmers often write </a:t>
            </a:r>
            <a:r>
              <a:rPr kumimoji="0" lang="en-US" sz="2400" b="0" i="0" u="sng" strike="noStrike" kern="1200" cap="none" spc="0" normalizeH="0" baseline="0" noProof="0" dirty="0" smtClean="0">
                <a:ln>
                  <a:noFill/>
                </a:ln>
                <a:solidFill>
                  <a:srgbClr val="0000FF"/>
                </a:solidFill>
                <a:effectLst/>
                <a:uLnTx/>
                <a:uFillTx/>
                <a:latin typeface="Times New Roman" pitchFamily="18" charset="0"/>
                <a:ea typeface="+mn-ea"/>
                <a:cs typeface="+mn-cs"/>
              </a:rPr>
              <a:t>client code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that uses only abstract superclass types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reduce client code’s dependencies on a range of subclass types.</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can write a method with a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parameter</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an abstract superclass type. </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called, such a method can receive an object of any concrete class that directly or indirectly extends the superclass specified as the parameter’s type. </a:t>
            </a:r>
          </a:p>
          <a:p>
            <a:pPr marL="1200150" lvl="2" indent="-285750">
              <a:spcBef>
                <a:spcPct val="20000"/>
              </a:spcBef>
              <a:buFont typeface="Arial" pitchFamily="34" charset="0"/>
              <a:buChar char="–"/>
            </a:pPr>
            <a:endParaRPr lang="en-US" sz="1050" dirty="0" smtClean="0">
              <a:solidFill>
                <a:srgbClr val="000000"/>
              </a:solidFill>
              <a:latin typeface="Times New Roman" pitchFamily="18" charset="0"/>
            </a:endParaRPr>
          </a:p>
          <a:p>
            <a:pPr marL="285750" indent="-285750">
              <a:spcBef>
                <a:spcPct val="20000"/>
              </a:spcBef>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Q: </a:t>
            </a:r>
            <a:r>
              <a:rPr kumimoji="0" lang="en-US" sz="2400" i="0" u="none" strike="noStrike" kern="1200" cap="none" spc="0" normalizeH="0" baseline="0" noProof="0" dirty="0" smtClean="0">
                <a:ln>
                  <a:noFill/>
                </a:ln>
                <a:solidFill>
                  <a:srgbClr val="000000"/>
                </a:solidFill>
                <a:effectLst/>
                <a:uLnTx/>
                <a:uFillTx/>
                <a:latin typeface="Times New Roman" pitchFamily="18" charset="0"/>
                <a:ea typeface="+mn-ea"/>
                <a:cs typeface="+mn-cs"/>
              </a:rPr>
              <a:t>How would you verify the</a:t>
            </a:r>
            <a:r>
              <a:rPr kumimoji="0" lang="en-US" sz="2400" i="0" u="none" strike="noStrike" kern="1200" cap="none" spc="0" normalizeH="0" noProof="0" dirty="0" smtClean="0">
                <a:ln>
                  <a:noFill/>
                </a:ln>
                <a:solidFill>
                  <a:srgbClr val="000000"/>
                </a:solidFill>
                <a:effectLst/>
                <a:uLnTx/>
                <a:uFillTx/>
                <a:latin typeface="Times New Roman" pitchFamily="18" charset="0"/>
                <a:ea typeface="+mn-ea"/>
                <a:cs typeface="+mn-cs"/>
              </a:rPr>
              <a:t> above statement?</a:t>
            </a:r>
          </a:p>
          <a:p>
            <a:pPr marL="914400" lvl="1" indent="-457200">
              <a:spcBef>
                <a:spcPct val="20000"/>
              </a:spcBef>
              <a:buFont typeface="+mj-lt"/>
              <a:buAutoNum type="arabicPeriod"/>
            </a:pPr>
            <a:r>
              <a:rPr lang="en-US" sz="2000" baseline="0" dirty="0" smtClean="0">
                <a:solidFill>
                  <a:srgbClr val="000000"/>
                </a:solidFill>
                <a:latin typeface="Times New Roman" pitchFamily="18" charset="0"/>
              </a:rPr>
              <a:t>Modify </a:t>
            </a:r>
            <a:r>
              <a:rPr lang="en-US" altLang="zh-CN" sz="2000" dirty="0" smtClean="0">
                <a:hlinkClick r:id="rId2"/>
              </a:rPr>
              <a:t>AbstractClassDemo</a:t>
            </a:r>
            <a:r>
              <a:rPr lang="en-US" altLang="zh-CN" sz="2000" dirty="0" smtClean="0"/>
              <a:t> to add a method that takes a </a:t>
            </a:r>
            <a:r>
              <a:rPr lang="en-US" altLang="zh-CN" sz="2000" b="1" dirty="0" smtClean="0"/>
              <a:t>superclass</a:t>
            </a:r>
            <a:r>
              <a:rPr lang="en-US" altLang="zh-CN" sz="2000" dirty="0" smtClean="0"/>
              <a:t> as a parameter. </a:t>
            </a:r>
          </a:p>
          <a:p>
            <a:pPr marL="914400" lvl="1" indent="-457200">
              <a:spcBef>
                <a:spcPct val="20000"/>
              </a:spcBef>
              <a:buFont typeface="+mj-lt"/>
              <a:buAutoNum type="arabicPeriod"/>
            </a:pPr>
            <a:r>
              <a:rPr lang="en-US" altLang="zh-CN" sz="2000" dirty="0" smtClean="0"/>
              <a:t>Test that method with objects of various </a:t>
            </a:r>
            <a:r>
              <a:rPr lang="en-US" altLang="zh-CN" sz="2000" b="1" dirty="0" smtClean="0"/>
              <a:t>concrete subclasses</a:t>
            </a:r>
            <a:r>
              <a:rPr lang="en-US" altLang="zh-CN" sz="2000" dirty="0" smtClean="0"/>
              <a:t>.</a:t>
            </a:r>
          </a:p>
          <a:p>
            <a:pPr marL="457200" indent="-457200">
              <a:spcBef>
                <a:spcPct val="20000"/>
              </a:spcBef>
            </a:pPr>
            <a:r>
              <a:rPr lang="en-US" sz="2000" dirty="0" smtClean="0">
                <a:solidFill>
                  <a:srgbClr val="000000"/>
                </a:solidFill>
                <a:latin typeface="Times New Roman" pitchFamily="18" charset="0"/>
                <a:sym typeface="Wingdings" pitchFamily="2" charset="2"/>
              </a:rPr>
              <a:t> </a:t>
            </a:r>
            <a:r>
              <a:rPr lang="en-US" sz="2000" dirty="0" smtClean="0">
                <a:solidFill>
                  <a:srgbClr val="000000"/>
                </a:solidFill>
                <a:latin typeface="Times New Roman" pitchFamily="18" charset="0"/>
              </a:rPr>
              <a:t>See </a:t>
            </a:r>
            <a:r>
              <a:rPr lang="en-US" altLang="zh-CN" sz="2000" dirty="0" smtClean="0">
                <a:hlinkClick r:id="rId3"/>
              </a:rPr>
              <a:t>AbstractClassDemo2</a:t>
            </a:r>
            <a:r>
              <a:rPr lang="en-US" altLang="zh-CN" sz="2000" dirty="0" smtClean="0"/>
              <a:t>.</a:t>
            </a:r>
            <a:endParaRPr kumimoji="0" lang="en-US" sz="200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22</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Another sample application: </a:t>
            </a:r>
            <a:r>
              <a:rPr lang="en-US" altLang="zh-CN" sz="2400" dirty="0" smtClean="0">
                <a:hlinkClick r:id="rId2"/>
              </a:rPr>
              <a:t>AbstractClassDemo2</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Every object in Java knows its own class and can access this information through the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getClass()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which all classes inherit from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Object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returns an object of type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(from package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java.lang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contains information about the object’s type, including its class name.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result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call is used to invoke </a:t>
            </a:r>
            <a:r>
              <a:rPr kumimoji="0" lang="en-US" sz="20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getName()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get the object’s class name.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23</a:t>
            </a:fld>
            <a:endParaRPr lang="en-US" dirty="0"/>
          </a:p>
        </p:txBody>
      </p:sp>
      <p:sp>
        <p:nvSpPr>
          <p:cNvPr id="3" name="Text Placeholder 2"/>
          <p:cNvSpPr txBox="1">
            <a:spLocks/>
          </p:cNvSpPr>
          <p:nvPr/>
        </p:nvSpPr>
        <p:spPr>
          <a:xfrm>
            <a:off x="457200" y="2133600"/>
            <a:ext cx="82296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 is particularly effective for implementing so-called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layered software systems.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Operating systems and device drivers.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Commands to read or write data from and to devices may have a certain uniformity.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Device drivers control all communication between the operating system and the devices.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write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message sent to a device-driver object is interpreted in the context of that driver and how it manipulates devices of a specific type.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write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call itself really is no different from the write to any other device in the system — place some number of bytes from memory onto that device. </a:t>
            </a:r>
          </a:p>
        </p:txBody>
      </p:sp>
      <p:sp>
        <p:nvSpPr>
          <p:cNvPr id="4" name="Rectangle 3"/>
          <p:cNvSpPr/>
          <p:nvPr/>
        </p:nvSpPr>
        <p:spPr>
          <a:xfrm>
            <a:off x="914400" y="722293"/>
            <a:ext cx="7391400" cy="1077218"/>
          </a:xfrm>
          <a:prstGeom prst="rect">
            <a:avLst/>
          </a:prstGeom>
        </p:spPr>
        <p:txBody>
          <a:bodyPr wrap="square">
            <a:spAutoFit/>
          </a:bodyPr>
          <a:lstStyle/>
          <a:p>
            <a:pPr algn="ctr"/>
            <a:r>
              <a:rPr lang="en-US" sz="2800" dirty="0" smtClean="0">
                <a:solidFill>
                  <a:srgbClr val="000000"/>
                </a:solidFill>
                <a:latin typeface="Times New Roman" pitchFamily="18" charset="0"/>
              </a:rPr>
              <a:t>A Sample Application of Polymorphism:</a:t>
            </a:r>
          </a:p>
          <a:p>
            <a:pPr algn="ctr"/>
            <a:r>
              <a:rPr lang="en-US" sz="3600" i="1" dirty="0" smtClean="0">
                <a:solidFill>
                  <a:srgbClr val="0000FF"/>
                </a:solidFill>
                <a:latin typeface="Times New Roman" pitchFamily="18" charset="0"/>
              </a:rPr>
              <a:t>layered software systems</a:t>
            </a:r>
            <a:endParaRPr lang="en-US" sz="3600"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24</a:t>
            </a:fld>
            <a:endParaRPr lang="en-US" dirty="0"/>
          </a:p>
        </p:txBody>
      </p:sp>
      <p:sp>
        <p:nvSpPr>
          <p:cNvPr id="3" name="Text Placeholder 2"/>
          <p:cNvSpPr txBox="1">
            <a:spLocks/>
          </p:cNvSpPr>
          <p:nvPr/>
        </p:nvSpPr>
        <p:spPr>
          <a:xfrm>
            <a:off x="457200" y="1481138"/>
            <a:ext cx="79248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object-oriented operating system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might use an abstract superclass to provide an “interface” appropriate for all device drivers.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 are formed that all behave similarly.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device-driver methods are declared as </a:t>
            </a:r>
            <a:r>
              <a:rPr kumimoji="0" lang="en-US" sz="2000" b="0" i="0" u="sng" strike="noStrike" kern="1200" cap="none" spc="0" normalizeH="0" baseline="0" noProof="0" dirty="0" smtClean="0">
                <a:ln>
                  <a:noFill/>
                </a:ln>
                <a:solidFill>
                  <a:srgbClr val="000000"/>
                </a:solidFill>
                <a:effectLst/>
                <a:uLnTx/>
                <a:uFillTx/>
                <a:latin typeface="Times New Roman" pitchFamily="18" charset="0"/>
                <a:ea typeface="+mn-ea"/>
                <a:cs typeface="+mn-cs"/>
              </a:rPr>
              <a:t>abstract methods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abstract superclass.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implementations of these abstract methods are provided in the subclasses that correspond to the specific types of device drivers.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New devices are always being developed.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you buy a new device, it comes with a device driver provided by the device vendor and is immediately operational after you connect it and install the driver.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another elegant example of how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makes systems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extensible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25</a:t>
            </a:fld>
            <a:endParaRPr lang="en-US" dirty="0"/>
          </a:p>
        </p:txBody>
      </p:sp>
      <p:sp>
        <p:nvSpPr>
          <p:cNvPr id="3" name="Title 1"/>
          <p:cNvSpPr>
            <a:spLocks noGrp="1"/>
          </p:cNvSpPr>
          <p:nvPr>
            <p:ph type="title"/>
          </p:nvPr>
        </p:nvSpPr>
        <p:spPr>
          <a:xfrm>
            <a:off x="457200" y="503238"/>
            <a:ext cx="8229600" cy="868362"/>
          </a:xfrm>
        </p:spPr>
        <p:txBody>
          <a:bodyPr>
            <a:noAutofit/>
          </a:bodyPr>
          <a:lstStyle/>
          <a:p>
            <a:pPr eaLnBrk="1" fontAlgn="auto" hangingPunct="1">
              <a:spcAft>
                <a:spcPts val="0"/>
              </a:spcAft>
              <a:defRPr/>
            </a:pPr>
            <a:r>
              <a:rPr lang="en-US" sz="3200" dirty="0" smtClean="0">
                <a:solidFill>
                  <a:srgbClr val="24B5A1"/>
                </a:solidFill>
                <a:latin typeface="Arial"/>
              </a:rPr>
              <a:t>10.5  </a:t>
            </a:r>
            <a:r>
              <a:rPr lang="en-US" sz="3200" dirty="0" smtClean="0">
                <a:solidFill>
                  <a:srgbClr val="3380E6"/>
                </a:solidFill>
                <a:latin typeface="Arial"/>
              </a:rPr>
              <a:t>Payroll System Using Polymorphism</a:t>
            </a:r>
          </a:p>
        </p:txBody>
      </p:sp>
      <p:sp>
        <p:nvSpPr>
          <p:cNvPr id="4" name="Text Placeholder 2"/>
          <p:cNvSpPr txBox="1">
            <a:spLocks/>
          </p:cNvSpPr>
          <p:nvPr/>
        </p:nvSpPr>
        <p:spPr>
          <a:xfrm>
            <a:off x="457200" y="1676400"/>
            <a:ext cx="8229600" cy="4724400"/>
          </a:xfrm>
          <a:prstGeom prst="rect">
            <a:avLst/>
          </a:prstGeom>
        </p:spPr>
        <p:txBody>
          <a:bodyPr vert="horz" lIns="91440" tIns="45720" rIns="91440" bIns="45720" rtlCol="0">
            <a:noAutofit/>
          </a:bodyPr>
          <a:lstStyle/>
          <a:p>
            <a:pPr marL="285750" indent="-285750">
              <a:lnSpc>
                <a:spcPct val="80000"/>
              </a:lnSpc>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 company pays its employees on a weekly basis. The employees are of four types: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Salaried employees</a:t>
            </a:r>
            <a:r>
              <a:rPr kumimoji="0" lang="en-US" sz="2000" b="0" i="0" u="none" strike="noStrike" kern="1200" cap="none" spc="0" normalizeH="0" baseline="0" noProof="0" dirty="0" smtClean="0">
                <a:ln>
                  <a:noFill/>
                </a:ln>
                <a:solidFill>
                  <a:srgbClr val="000000"/>
                </a:solidFill>
                <a:effectLst/>
                <a:uLnTx/>
                <a:uFillTx/>
                <a:ea typeface="+mn-ea"/>
                <a:cs typeface="+mn-cs"/>
              </a:rPr>
              <a:t> are paid a fixed weekly salary regardless of the number of hours worked,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hourly employees </a:t>
            </a:r>
            <a:r>
              <a:rPr kumimoji="0" lang="en-US" sz="2000" b="0" i="0" u="none" strike="noStrike" kern="1200" cap="none" spc="0" normalizeH="0" baseline="0" noProof="0" dirty="0" smtClean="0">
                <a:ln>
                  <a:noFill/>
                </a:ln>
                <a:solidFill>
                  <a:srgbClr val="000000"/>
                </a:solidFill>
                <a:effectLst/>
                <a:uLnTx/>
                <a:uFillTx/>
                <a:ea typeface="+mn-ea"/>
                <a:cs typeface="+mn-cs"/>
              </a:rPr>
              <a:t>are paid by the hour and receive overtime pay (i.e., 1.5 times their hourly salary rate) for all hours worked in excess of 40 hours,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commission employees </a:t>
            </a:r>
            <a:r>
              <a:rPr kumimoji="0" lang="en-US" sz="2000" b="0" i="0" u="none" strike="noStrike" kern="1200" cap="none" spc="0" normalizeH="0" baseline="0" noProof="0" dirty="0" smtClean="0">
                <a:ln>
                  <a:noFill/>
                </a:ln>
                <a:solidFill>
                  <a:srgbClr val="000000"/>
                </a:solidFill>
                <a:effectLst/>
                <a:uLnTx/>
                <a:uFillTx/>
                <a:ea typeface="+mn-ea"/>
                <a:cs typeface="+mn-cs"/>
              </a:rPr>
              <a:t>are paid a percentage of their sales, and </a:t>
            </a:r>
          </a:p>
          <a:p>
            <a:pPr marL="742950" lvl="1"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FF"/>
                </a:solidFill>
                <a:effectLst/>
                <a:uLnTx/>
                <a:uFillTx/>
                <a:ea typeface="+mn-ea"/>
                <a:cs typeface="+mn-cs"/>
              </a:rPr>
              <a:t>base-salaried commission employees</a:t>
            </a:r>
            <a:r>
              <a:rPr kumimoji="0" lang="en-US" sz="2000" b="0" i="0" u="none" strike="noStrike" kern="1200" cap="none" spc="0" normalizeH="0" baseline="0" noProof="0" dirty="0" smtClean="0">
                <a:ln>
                  <a:noFill/>
                </a:ln>
                <a:solidFill>
                  <a:srgbClr val="000000"/>
                </a:solidFill>
                <a:effectLst/>
                <a:uLnTx/>
                <a:uFillTx/>
                <a:ea typeface="+mn-ea"/>
                <a:cs typeface="+mn-cs"/>
              </a:rPr>
              <a:t> receive a base salary plus a percentage of their sales. </a:t>
            </a:r>
          </a:p>
          <a:p>
            <a:pPr marL="285750" indent="-285750">
              <a:lnSpc>
                <a:spcPct val="80000"/>
              </a:lnSpc>
              <a:spcBef>
                <a:spcPct val="20000"/>
              </a:spcBef>
              <a:buFont typeface="Arial" pitchFamily="34" charset="0"/>
              <a:buChar cha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pPr marL="285750" indent="-285750">
              <a:lnSpc>
                <a:spcPct val="80000"/>
              </a:lnSpc>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The company wants to write a Java application that performs its payroll calculations </a:t>
            </a:r>
            <a:r>
              <a:rPr kumimoji="0" lang="en-US" sz="24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polymorphically</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26</a:t>
            </a:fld>
            <a:endParaRPr lang="en-US" dirty="0"/>
          </a:p>
        </p:txBody>
      </p:sp>
      <p:sp>
        <p:nvSpPr>
          <p:cNvPr id="6" name="Text Placeholder 2"/>
          <p:cNvSpPr txBox="1">
            <a:spLocks/>
          </p:cNvSpPr>
          <p:nvPr/>
        </p:nvSpPr>
        <p:spPr>
          <a:xfrm>
            <a:off x="533400" y="762000"/>
            <a:ext cx="82296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abstract class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represents the general concept of an employee.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Subclasses: </a:t>
            </a:r>
            <a:r>
              <a:rPr kumimoji="0" lang="en-US" sz="2400" b="0"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CommissionEmployee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sz="2400" dirty="0" smtClean="0">
                <a:solidFill>
                  <a:srgbClr val="0000FF"/>
                </a:solidFill>
                <a:latin typeface="Times New Roman" pitchFamily="18" charset="0"/>
                <a:cs typeface="Times New Roman" pitchFamily="18" charset="0"/>
              </a:rPr>
              <a:t>HourlyEmployee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and </a:t>
            </a:r>
            <a:r>
              <a:rPr lang="en-US" sz="2400" dirty="0" smtClean="0">
                <a:solidFill>
                  <a:srgbClr val="0000FF"/>
                </a:solidFill>
                <a:latin typeface="Times New Roman" pitchFamily="18" charset="0"/>
                <a:cs typeface="Times New Roman" pitchFamily="18" charset="0"/>
              </a:rPr>
              <a:t>BasePlusCommissionEmployee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Fig. 10.2 shows the inheritance hierarchy for our polymorphic employee-payroll application.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Abstract class names are italicized in the UML.</a:t>
            </a:r>
          </a:p>
        </p:txBody>
      </p:sp>
      <p:pic>
        <p:nvPicPr>
          <p:cNvPr id="2050" name="Picture 2"/>
          <p:cNvPicPr>
            <a:picLocks noChangeAspect="1" noChangeArrowheads="1"/>
          </p:cNvPicPr>
          <p:nvPr/>
        </p:nvPicPr>
        <p:blipFill>
          <a:blip r:embed="rId2" cstate="print"/>
          <a:srcRect/>
          <a:stretch>
            <a:fillRect/>
          </a:stretch>
        </p:blipFill>
        <p:spPr bwMode="auto">
          <a:xfrm>
            <a:off x="1352550" y="3810000"/>
            <a:ext cx="63436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27</a:t>
            </a:fld>
            <a:endParaRPr lang="en-US" dirty="0"/>
          </a:p>
        </p:txBody>
      </p:sp>
      <p:sp>
        <p:nvSpPr>
          <p:cNvPr id="3" name="Title 1"/>
          <p:cNvSpPr>
            <a:spLocks noGrp="1"/>
          </p:cNvSpPr>
          <p:nvPr>
            <p:ph type="title"/>
          </p:nvPr>
        </p:nvSpPr>
        <p:spPr>
          <a:xfrm>
            <a:off x="457200" y="685800"/>
            <a:ext cx="8229600" cy="1143000"/>
          </a:xfrm>
        </p:spPr>
        <p:txBody>
          <a:bodyPr>
            <a:noAutofit/>
          </a:bodyPr>
          <a:lstStyle/>
          <a:p>
            <a:pPr eaLnBrk="1" fontAlgn="auto" hangingPunct="1">
              <a:spcAft>
                <a:spcPts val="0"/>
              </a:spcAft>
              <a:defRPr/>
            </a:pPr>
            <a:r>
              <a:rPr lang="en-US" sz="2800" dirty="0" smtClean="0">
                <a:solidFill>
                  <a:srgbClr val="00B0F0"/>
                </a:solidFill>
                <a:latin typeface="Times New Roman" pitchFamily="18" charset="0"/>
                <a:cs typeface="Times New Roman" pitchFamily="18" charset="0"/>
              </a:rPr>
              <a:t>10.5.7 Allowed </a:t>
            </a:r>
            <a:r>
              <a:rPr lang="en-US" sz="2800" b="1" dirty="0" smtClean="0">
                <a:solidFill>
                  <a:srgbClr val="00B0F0"/>
                </a:solidFill>
                <a:latin typeface="Times New Roman" pitchFamily="18" charset="0"/>
                <a:cs typeface="Times New Roman" pitchFamily="18" charset="0"/>
              </a:rPr>
              <a:t>Assignments</a:t>
            </a:r>
            <a:r>
              <a:rPr lang="en-US" sz="2800" dirty="0" smtClean="0">
                <a:solidFill>
                  <a:srgbClr val="00B0F0"/>
                </a:solidFill>
                <a:latin typeface="Times New Roman" pitchFamily="18" charset="0"/>
                <a:cs typeface="Times New Roman" pitchFamily="18" charset="0"/>
              </a:rPr>
              <a:t> Between Superclass and Subclass Variables</a:t>
            </a:r>
          </a:p>
        </p:txBody>
      </p:sp>
      <p:sp>
        <p:nvSpPr>
          <p:cNvPr id="4" name="Text Placeholder 2"/>
          <p:cNvSpPr txBox="1">
            <a:spLocks/>
          </p:cNvSpPr>
          <p:nvPr/>
        </p:nvSpPr>
        <p:spPr>
          <a:xfrm>
            <a:off x="457200" y="1993900"/>
            <a:ext cx="8229600" cy="4330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four ways to assign superclass and subclass references to variables of superclass and subclass types.</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straightforward.</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straightforward.</a:t>
            </a:r>
          </a:p>
          <a:p>
            <a:pPr marL="914400" lvl="1" indent="-457200">
              <a:lnSpc>
                <a:spcPct val="80000"/>
              </a:lnSpc>
              <a:spcBef>
                <a:spcPct val="20000"/>
              </a:spcBef>
              <a:buFont typeface="+mj-lt"/>
              <a:buAutoNum type="arabicPeriod"/>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Assigning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variable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safe, because the subclass object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an object of its superclass.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superclass variable can be used to refer only to superclass members. </a:t>
            </a:r>
          </a:p>
          <a:p>
            <a:pPr marL="1200150" lvl="2" indent="-285750">
              <a:lnSpc>
                <a:spcPct val="80000"/>
              </a:lnSpc>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this code refers to subclass-only members through the superclass variable, the compiler reports errors.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28</a:t>
            </a:fld>
            <a:endParaRPr lang="en-US" dirty="0"/>
          </a:p>
        </p:txBody>
      </p:sp>
      <p:sp>
        <p:nvSpPr>
          <p:cNvPr id="3" name="Text Placeholder 2"/>
          <p:cNvSpPr txBox="1">
            <a:spLocks/>
          </p:cNvSpPr>
          <p:nvPr/>
        </p:nvSpPr>
        <p:spPr>
          <a:xfrm>
            <a:off x="457200" y="1219200"/>
            <a:ext cx="8229600" cy="5181600"/>
          </a:xfrm>
          <a:prstGeom prst="rect">
            <a:avLst/>
          </a:prstGeom>
        </p:spPr>
        <p:txBody>
          <a:bodyPr vert="horz" lIns="91440" tIns="45720" rIns="91440" bIns="45720" rtlCol="0">
            <a:normAutofit/>
          </a:bodyPr>
          <a:lstStyle/>
          <a:p>
            <a:pPr marL="914400" lvl="1" indent="-457200">
              <a:spcBef>
                <a:spcPct val="20000"/>
              </a:spcBef>
              <a:buFont typeface="+mj-lt"/>
              <a:buAutoNum type="arabicPeriod" startAt="4"/>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Attempting to assign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 reference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subclass variable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 compilation error. </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avoid this error, the superclass reference must be cast to a subclass type </a:t>
            </a: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explicitly</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so-called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downcasting</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t>
            </a:r>
            <a:r>
              <a:rPr kumimoji="0" lang="en-US" sz="2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execution time</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 if the object to which the reference refers is not a subclass object, an </a:t>
            </a:r>
            <a:r>
              <a:rPr kumimoji="0" lang="en-US" sz="2000" b="0" u="none" strike="noStrike" kern="1200" cap="none" spc="0" normalizeH="0" baseline="0" noProof="0" dirty="0" smtClean="0">
                <a:ln>
                  <a:noFill/>
                </a:ln>
                <a:solidFill>
                  <a:srgbClr val="0000FF"/>
                </a:solidFill>
                <a:effectLst/>
                <a:uLnTx/>
                <a:uFillTx/>
                <a:latin typeface="Times New Roman" pitchFamily="18" charset="0"/>
                <a:ea typeface="+mn-ea"/>
                <a:cs typeface="+mn-cs"/>
              </a:rPr>
              <a:t>exception</a:t>
            </a:r>
            <a:r>
              <a:rPr kumimoji="0" lang="en-US" sz="2000" b="0" u="none" strike="noStrike" kern="1200" cap="none" spc="0" normalizeH="0" baseline="0" noProof="0" dirty="0" smtClean="0">
                <a:ln>
                  <a:noFill/>
                </a:ln>
                <a:solidFill>
                  <a:srgbClr val="000000"/>
                </a:solidFill>
                <a:effectLst/>
                <a:uLnTx/>
                <a:uFillTx/>
                <a:latin typeface="Times New Roman" pitchFamily="18" charset="0"/>
                <a:ea typeface="+mn-ea"/>
                <a:cs typeface="+mn-cs"/>
              </a:rPr>
              <a:t> will occur.</a:t>
            </a:r>
          </a:p>
          <a:p>
            <a:pPr marL="1200150" lvl="2" indent="-285750">
              <a:spcBef>
                <a:spcPct val="20000"/>
              </a:spcBef>
              <a:buFont typeface="Arial" pitchFamily="34" charset="0"/>
              <a:buChar cha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Use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instanceof</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operator to ensure that such a cast is performed only if the object is indeed a subclass object.</a:t>
            </a:r>
          </a:p>
          <a:p>
            <a:pPr marL="1200150" lvl="2">
              <a:spcBef>
                <a:spcPct val="20000"/>
              </a:spcBef>
            </a:pPr>
            <a:endParaRPr lang="en-US" sz="1050" noProof="0" dirty="0" smtClean="0">
              <a:solidFill>
                <a:srgbClr val="000000"/>
              </a:solidFill>
              <a:latin typeface="Times New Roman" pitchFamily="18" charset="0"/>
            </a:endParaRPr>
          </a:p>
          <a:p>
            <a:pPr marL="1200150" lvl="2">
              <a:spcBef>
                <a:spcPct val="20000"/>
              </a:spcBef>
            </a:pPr>
            <a:r>
              <a:rPr lang="en-US" sz="2000" b="1" noProof="0" dirty="0" smtClean="0">
                <a:solidFill>
                  <a:srgbClr val="000000"/>
                </a:solidFill>
                <a:latin typeface="Times New Roman" pitchFamily="18" charset="0"/>
              </a:rPr>
              <a:t>Warning: </a:t>
            </a:r>
            <a:r>
              <a:rPr lang="en-US" sz="2000" noProof="0" dirty="0" smtClean="0">
                <a:solidFill>
                  <a:srgbClr val="000000"/>
                </a:solidFill>
                <a:latin typeface="Times New Roman" pitchFamily="18" charset="0"/>
              </a:rPr>
              <a:t>Unless really necessary (as in this case of determining whether to perform downcasting), avoid the use of the </a:t>
            </a:r>
            <a:r>
              <a:rPr lang="en-US" sz="2000" dirty="0" smtClean="0">
                <a:solidFill>
                  <a:srgbClr val="000000"/>
                </a:solidFill>
                <a:latin typeface="Lucida Console" pitchFamily="49" charset="0"/>
              </a:rPr>
              <a:t>instanceof</a:t>
            </a:r>
            <a:r>
              <a:rPr lang="en-US" sz="2000" dirty="0" smtClean="0">
                <a:solidFill>
                  <a:srgbClr val="000000"/>
                </a:solidFill>
                <a:latin typeface="Times New Roman" pitchFamily="18" charset="0"/>
              </a:rPr>
              <a:t> operator. Definitely do not use </a:t>
            </a:r>
            <a:r>
              <a:rPr lang="en-US" sz="2000" dirty="0" smtClean="0">
                <a:solidFill>
                  <a:srgbClr val="000000"/>
                </a:solidFill>
                <a:latin typeface="Lucida Console" pitchFamily="49" charset="0"/>
              </a:rPr>
              <a:t>instanceof</a:t>
            </a:r>
            <a:r>
              <a:rPr lang="en-US" sz="2000" dirty="0" smtClean="0">
                <a:solidFill>
                  <a:srgbClr val="000000"/>
                </a:solidFill>
                <a:latin typeface="Times New Roman" pitchFamily="18" charset="0"/>
                <a:cs typeface="Times New Roman" pitchFamily="18" charset="0"/>
              </a:rPr>
              <a:t> to substitute method overriding by subclasses. </a:t>
            </a:r>
          </a:p>
          <a:p>
            <a:pPr marL="1200150" lvl="2">
              <a:spcBef>
                <a:spcPct val="20000"/>
              </a:spcBef>
            </a:pPr>
            <a:r>
              <a:rPr lang="en-US" sz="2000" dirty="0" smtClean="0">
                <a:solidFill>
                  <a:srgbClr val="000000"/>
                </a:solidFill>
                <a:latin typeface="Times New Roman" pitchFamily="18" charset="0"/>
              </a:rPr>
              <a:t>(See </a:t>
            </a:r>
            <a:r>
              <a:rPr lang="en-US" sz="2000" dirty="0" smtClean="0">
                <a:solidFill>
                  <a:srgbClr val="000000"/>
                </a:solidFill>
                <a:latin typeface="Times New Roman" pitchFamily="18" charset="0"/>
                <a:hlinkClick r:id="rId2"/>
              </a:rPr>
              <a:t>http://www.javapractices.com/topic/TopicAction.do?Id=31</a:t>
            </a:r>
            <a:r>
              <a:rPr lang="en-US" sz="2000" dirty="0" smtClean="0">
                <a:solidFill>
                  <a:srgbClr val="000000"/>
                </a:solidFill>
                <a:latin typeface="Times New Roman" pitchFamily="18" charset="0"/>
              </a:rPr>
              <a:t> for discussion.)</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29</a:t>
            </a:fld>
            <a:endParaRPr lang="en-US" dirty="0"/>
          </a:p>
        </p:txBody>
      </p:sp>
      <p:sp>
        <p:nvSpPr>
          <p:cNvPr id="3" name="Title 1"/>
          <p:cNvSpPr>
            <a:spLocks noGrp="1"/>
          </p:cNvSpPr>
          <p:nvPr>
            <p:ph type="title"/>
          </p:nvPr>
        </p:nvSpPr>
        <p:spPr>
          <a:xfrm>
            <a:off x="457200" y="944562"/>
            <a:ext cx="8229600" cy="884238"/>
          </a:xfrm>
        </p:spPr>
        <p:txBody>
          <a:bodyPr>
            <a:normAutofit/>
          </a:bodyPr>
          <a:lstStyle/>
          <a:p>
            <a:pPr eaLnBrk="1" fontAlgn="auto" hangingPunct="1">
              <a:spcAft>
                <a:spcPts val="0"/>
              </a:spcAft>
              <a:defRPr/>
            </a:pPr>
            <a:r>
              <a:rPr lang="en-US" sz="3600" dirty="0" smtClean="0">
                <a:solidFill>
                  <a:srgbClr val="24B5A1"/>
                </a:solidFill>
                <a:latin typeface="Arial"/>
              </a:rPr>
              <a:t>10.6  </a:t>
            </a:r>
            <a:r>
              <a:rPr lang="en-US" sz="3600" dirty="0" smtClean="0">
                <a:solidFill>
                  <a:srgbClr val="3380E6"/>
                </a:solidFill>
                <a:latin typeface="Lucida Console"/>
              </a:rPr>
              <a:t>final</a:t>
            </a:r>
            <a:r>
              <a:rPr lang="en-US" sz="3600" dirty="0" smtClean="0">
                <a:solidFill>
                  <a:srgbClr val="3380E6"/>
                </a:solidFill>
                <a:latin typeface="Arial"/>
              </a:rPr>
              <a:t> Methods and Classes</a:t>
            </a:r>
          </a:p>
        </p:txBody>
      </p:sp>
      <p:sp>
        <p:nvSpPr>
          <p:cNvPr id="4" name="Text Placeholder 2"/>
          <p:cNvSpPr txBox="1">
            <a:spLocks/>
          </p:cNvSpPr>
          <p:nvPr/>
        </p:nvSpPr>
        <p:spPr>
          <a:xfrm>
            <a:off x="457200" y="2438400"/>
            <a:ext cx="82296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final</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method</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a superclass cannot be overridden in a subclass.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that are declared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private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because it’s not possible to override them in a subclass.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Methods that are declared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declaration can never change, so all subclasses use the same method implementation, and calls to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 are resolved at compile time—this is known as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static binding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719D0B-6E3B-40E4-877A-FAE04F02C714}" type="slidenum">
              <a:rPr lang="en-US" smtClean="0"/>
              <a:pPr/>
              <a:t>3</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4400" y="671513"/>
            <a:ext cx="7341326" cy="557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30</a:t>
            </a:fld>
            <a:endParaRPr lang="en-US" dirty="0"/>
          </a:p>
        </p:txBody>
      </p:sp>
      <p:sp>
        <p:nvSpPr>
          <p:cNvPr id="3" name="Text Placeholder 2"/>
          <p:cNvSpPr txBox="1">
            <a:spLocks/>
          </p:cNvSpPr>
          <p:nvPr/>
        </p:nvSpPr>
        <p:spPr>
          <a:xfrm>
            <a:off x="457200" y="914400"/>
            <a:ext cx="8229600" cy="50927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final</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a superclass (i.e., a class cannot extend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methods in a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an example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you were allowed to create a subclass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of that subclass could be used wherever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are expected.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Since class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extended, programs that use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can rely on the functionality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String</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as specified in the Java API.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Making the class </a:t>
            </a:r>
            <a:r>
              <a:rPr lang="en-US" sz="2400" dirty="0" smtClean="0">
                <a:solidFill>
                  <a:srgbClr val="000000"/>
                </a:solidFill>
                <a:latin typeface="Lucida Console" pitchFamily="49" charset="0"/>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if you do not like that</a:t>
            </a:r>
            <a:r>
              <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rPr>
              <a:t> class to be further extended.</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Making the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also prevents programmers from creating subclasses that might bypass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security restrictions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31</a:t>
            </a:fld>
            <a:endParaRPr lang="en-US" dirty="0"/>
          </a:p>
        </p:txBody>
      </p:sp>
      <p:sp>
        <p:nvSpPr>
          <p:cNvPr id="3" name="Title 1"/>
          <p:cNvSpPr>
            <a:spLocks noGrp="1"/>
          </p:cNvSpPr>
          <p:nvPr>
            <p:ph type="title"/>
          </p:nvPr>
        </p:nvSpPr>
        <p:spPr>
          <a:xfrm>
            <a:off x="457200" y="762000"/>
            <a:ext cx="8229600" cy="762000"/>
          </a:xfrm>
        </p:spPr>
        <p:txBody>
          <a:bodyPr>
            <a:noAutofit/>
          </a:bodyPr>
          <a:lstStyle/>
          <a:p>
            <a:pPr eaLnBrk="1" fontAlgn="auto" hangingPunct="1">
              <a:spcAft>
                <a:spcPts val="0"/>
              </a:spcAft>
              <a:defRPr/>
            </a:pPr>
            <a:r>
              <a:rPr lang="en-US" sz="3600" dirty="0" smtClean="0">
                <a:solidFill>
                  <a:srgbClr val="24B5A1"/>
                </a:solidFill>
                <a:latin typeface="Arial"/>
              </a:rPr>
              <a:t>10.7  </a:t>
            </a:r>
            <a:r>
              <a:rPr lang="en-US" sz="3600" dirty="0" smtClean="0">
                <a:solidFill>
                  <a:srgbClr val="3380E6"/>
                </a:solidFill>
                <a:latin typeface="Arial"/>
              </a:rPr>
              <a:t>Creating and Using </a:t>
            </a:r>
            <a:r>
              <a:rPr lang="en-US" sz="3600" b="1" dirty="0" smtClean="0">
                <a:solidFill>
                  <a:srgbClr val="3380E6"/>
                </a:solidFill>
                <a:latin typeface="Arial"/>
              </a:rPr>
              <a:t>Interfaces</a:t>
            </a:r>
          </a:p>
        </p:txBody>
      </p:sp>
      <p:sp>
        <p:nvSpPr>
          <p:cNvPr id="4" name="Text Placeholder 2"/>
          <p:cNvSpPr txBox="1">
            <a:spLocks/>
          </p:cNvSpPr>
          <p:nvPr/>
        </p:nvSpPr>
        <p:spPr>
          <a:xfrm>
            <a:off x="457200" y="1905000"/>
            <a:ext cx="82296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offer a capability allowing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unrelated 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implement a set of common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define and standardize the ways in which things such as people and systems can interact with one another.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 The controls on a radio serve as an interface between radio users and a radio’s internal components.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Can perform only a limited set of operations (e.g., change the station, adjust the volume, choose between AM and FM)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Different radios may implement the controls in different ways (e.g., using push buttons, dials, voice commands).</a:t>
            </a:r>
          </a:p>
          <a:p>
            <a:pPr marL="742950" lvl="1" indent="-285750">
              <a:spcBef>
                <a:spcPct val="20000"/>
              </a:spcBef>
              <a:buFont typeface="Arial" pitchFamily="34" charset="0"/>
              <a:buChar char="–"/>
            </a:pPr>
            <a:r>
              <a:rPr lang="en-US" sz="2000" dirty="0" smtClean="0">
                <a:solidFill>
                  <a:srgbClr val="000000"/>
                </a:solidFill>
                <a:latin typeface="Times New Roman" pitchFamily="18" charset="0"/>
              </a:rPr>
              <a:t>The interface specifies </a:t>
            </a:r>
            <a:r>
              <a:rPr lang="en-US" sz="2000" b="1" i="1" dirty="0" smtClean="0">
                <a:solidFill>
                  <a:srgbClr val="000000"/>
                </a:solidFill>
                <a:latin typeface="Times New Roman" pitchFamily="18" charset="0"/>
              </a:rPr>
              <a:t>what</a:t>
            </a:r>
            <a:r>
              <a:rPr lang="en-US" sz="2000" i="1" dirty="0" smtClean="0">
                <a:solidFill>
                  <a:srgbClr val="000000"/>
                </a:solidFill>
                <a:latin typeface="Times New Roman" pitchFamily="18" charset="0"/>
              </a:rPr>
              <a:t> </a:t>
            </a:r>
            <a:r>
              <a:rPr lang="en-US" sz="2000" dirty="0" smtClean="0">
                <a:solidFill>
                  <a:srgbClr val="000000"/>
                </a:solidFill>
                <a:latin typeface="Times New Roman" pitchFamily="18" charset="0"/>
              </a:rPr>
              <a:t>operations a radio must permit users to perform but does not specify </a:t>
            </a:r>
            <a:r>
              <a:rPr lang="en-US" sz="2000" b="1" i="1" dirty="0" smtClean="0">
                <a:solidFill>
                  <a:srgbClr val="000000"/>
                </a:solidFill>
                <a:latin typeface="Times New Roman" pitchFamily="18" charset="0"/>
              </a:rPr>
              <a:t>how</a:t>
            </a:r>
            <a:r>
              <a:rPr lang="en-US" sz="2000" i="1" dirty="0" smtClean="0">
                <a:solidFill>
                  <a:srgbClr val="000000"/>
                </a:solidFill>
                <a:latin typeface="Times New Roman" pitchFamily="18" charset="0"/>
              </a:rPr>
              <a:t> </a:t>
            </a:r>
            <a:r>
              <a:rPr lang="en-US" sz="2000" dirty="0" smtClean="0">
                <a:solidFill>
                  <a:srgbClr val="000000"/>
                </a:solidFill>
                <a:latin typeface="Times New Roman" pitchFamily="18" charset="0"/>
              </a:rPr>
              <a:t>the operations are performed. </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32</a:t>
            </a:fld>
            <a:endParaRPr lang="en-US" dirty="0"/>
          </a:p>
        </p:txBody>
      </p:sp>
      <p:sp>
        <p:nvSpPr>
          <p:cNvPr id="3" name="Text Placeholder 2"/>
          <p:cNvSpPr txBox="1">
            <a:spLocks/>
          </p:cNvSpPr>
          <p:nvPr/>
        </p:nvSpPr>
        <p:spPr>
          <a:xfrm>
            <a:off x="685800" y="2209800"/>
            <a:ext cx="7696200" cy="4038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describes a set of methods that can be called on an object, but does not provide concrete implementations for all the methods. </a:t>
            </a:r>
          </a:p>
          <a:p>
            <a:pPr marL="342900" lvl="0" indent="-342900">
              <a:spcBef>
                <a:spcPct val="20000"/>
              </a:spcBef>
              <a:buFont typeface="Arial" pitchFamily="34" charset="0"/>
              <a:buChar char="•"/>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You use the </a:t>
            </a:r>
            <a:r>
              <a:rPr lang="en-US" sz="2400" dirty="0" smtClean="0">
                <a:solidFill>
                  <a:srgbClr val="0000FF"/>
                </a:solidFill>
                <a:latin typeface="Times New Roman" pitchFamily="18" charset="0"/>
              </a:rPr>
              <a:t>implement </a:t>
            </a:r>
            <a:r>
              <a:rPr lang="en-US" sz="2400" dirty="0" smtClean="0">
                <a:solidFill>
                  <a:srgbClr val="000000"/>
                </a:solidFill>
                <a:latin typeface="Times New Roman" pitchFamily="18" charset="0"/>
              </a:rPr>
              <a:t>keyword to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declare that a class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(i.e., provides concrete implementations for the methods of) </a:t>
            </a:r>
            <a:r>
              <a:rPr kumimoji="0" lang="en-US" sz="2400" b="0" i="0" u="sng" strike="noStrike" kern="1200" cap="none" spc="0" normalizeH="0" baseline="0" noProof="0" dirty="0" smtClean="0">
                <a:ln>
                  <a:noFill/>
                </a:ln>
                <a:solidFill>
                  <a:srgbClr val="000000"/>
                </a:solidFill>
                <a:effectLst/>
                <a:uLnTx/>
                <a:uFillTx/>
                <a:latin typeface="Times New Roman" pitchFamily="18" charset="0"/>
                <a:ea typeface="+mn-ea"/>
                <a:cs typeface="+mn-cs"/>
              </a:rPr>
              <a:t>one or more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 method in an interface must be declared in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all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classes that explicitly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implement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interface. </a:t>
            </a:r>
          </a:p>
        </p:txBody>
      </p:sp>
      <p:sp>
        <p:nvSpPr>
          <p:cNvPr id="4" name="Title 1"/>
          <p:cNvSpPr>
            <a:spLocks noGrp="1"/>
          </p:cNvSpPr>
          <p:nvPr>
            <p:ph type="title"/>
          </p:nvPr>
        </p:nvSpPr>
        <p:spPr>
          <a:xfrm>
            <a:off x="457200" y="868362"/>
            <a:ext cx="8229600" cy="808038"/>
          </a:xfrm>
        </p:spPr>
        <p:txBody>
          <a:bodyPr>
            <a:normAutofit/>
          </a:bodyPr>
          <a:lstStyle/>
          <a:p>
            <a:pPr eaLnBrk="1" fontAlgn="auto" hangingPunct="1">
              <a:spcAft>
                <a:spcPts val="0"/>
              </a:spcAft>
              <a:defRPr/>
            </a:pPr>
            <a:r>
              <a:rPr lang="en-US" dirty="0" smtClean="0">
                <a:solidFill>
                  <a:srgbClr val="24B5A1"/>
                </a:solidFill>
                <a:latin typeface="Arial"/>
              </a:rPr>
              <a:t>Java Interface</a:t>
            </a:r>
            <a:endParaRPr lang="en-US" dirty="0" smtClean="0">
              <a:solidFill>
                <a:srgbClr val="3380E6"/>
              </a:solidFill>
              <a:latin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33</a:t>
            </a:fld>
            <a:endParaRPr lang="en-US" dirty="0"/>
          </a:p>
        </p:txBody>
      </p:sp>
      <p:sp>
        <p:nvSpPr>
          <p:cNvPr id="4" name="Text Placeholder 2"/>
          <p:cNvSpPr txBox="1">
            <a:spLocks/>
          </p:cNvSpPr>
          <p:nvPr/>
        </p:nvSpPr>
        <p:spPr>
          <a:xfrm>
            <a:off x="685800" y="1371600"/>
            <a:ext cx="7772400" cy="48006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Once a class implements 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that class have an </a:t>
            </a:r>
            <a:r>
              <a:rPr kumimoji="0" lang="en-US" sz="2400" b="0" i="1" u="none" strike="noStrike" kern="1200" cap="none" spc="0" normalizeH="0" baseline="0" noProof="0" dirty="0" smtClean="0">
                <a:ln>
                  <a:noFill/>
                </a:ln>
                <a:solidFill>
                  <a:srgbClr val="0000FF"/>
                </a:solidFill>
                <a:effectLst/>
                <a:uLnTx/>
                <a:uFillTx/>
                <a:latin typeface="Times New Roman" pitchFamily="18" charset="0"/>
                <a:ea typeface="+mn-ea"/>
                <a:cs typeface="+mn-cs"/>
              </a:rPr>
              <a:t>is-a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relationship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 the interface type, and all objects of the class are guaranteed to provide the functionality described by that interface. </a:t>
            </a:r>
          </a:p>
          <a:p>
            <a:pPr marL="800100" lvl="1" indent="-342900">
              <a:spcBef>
                <a:spcPct val="20000"/>
              </a:spcBef>
              <a:buFont typeface="Times New Roman" pitchFamily="18"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true of all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subclasses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that class as well.</a:t>
            </a:r>
          </a:p>
          <a:p>
            <a:pPr marL="800100" lvl="1" indent="-342900">
              <a:spcBef>
                <a:spcPct val="20000"/>
              </a:spcBef>
              <a:buFont typeface="Times New Roman" pitchFamily="18" charset="0"/>
              <a:buChar char="−"/>
            </a:pPr>
            <a:r>
              <a:rPr lang="en-US" sz="2400" dirty="0" smtClean="0">
                <a:solidFill>
                  <a:srgbClr val="000000"/>
                </a:solidFill>
                <a:latin typeface="Times New Roman" pitchFamily="18" charset="0"/>
              </a:rPr>
              <a:t>Sounds familiar? </a:t>
            </a:r>
          </a:p>
          <a:p>
            <a:pPr marL="800100" lvl="1" indent="-342900">
              <a:spcBef>
                <a:spcPct val="20000"/>
              </a:spcBef>
            </a:pPr>
            <a:r>
              <a:rPr lang="en-US" sz="2400" b="1" dirty="0" smtClean="0">
                <a:solidFill>
                  <a:srgbClr val="000000"/>
                </a:solidFill>
                <a:latin typeface="Times New Roman" pitchFamily="18" charset="0"/>
              </a:rPr>
              <a:t>Q: </a:t>
            </a:r>
            <a:r>
              <a:rPr lang="en-US" sz="2400" dirty="0" smtClean="0">
                <a:solidFill>
                  <a:srgbClr val="000000"/>
                </a:solidFill>
                <a:latin typeface="Times New Roman" pitchFamily="18" charset="0"/>
              </a:rPr>
              <a:t>Isn’t this the superclass/subclass relationship? What’s the difference?</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are particularly useful for assigning common functionality to possibly </a:t>
            </a:r>
            <a:r>
              <a:rPr kumimoji="0" lang="en-US" sz="2400" b="1" i="1" u="none" strike="noStrike" kern="1200" cap="none" spc="0" normalizeH="0" baseline="0" noProof="0" dirty="0" smtClean="0">
                <a:ln>
                  <a:noFill/>
                </a:ln>
                <a:solidFill>
                  <a:srgbClr val="000000"/>
                </a:solidFill>
                <a:effectLst/>
                <a:uLnTx/>
                <a:uFillTx/>
                <a:latin typeface="Times New Roman" pitchFamily="18" charset="0"/>
                <a:ea typeface="+mn-ea"/>
                <a:cs typeface="+mn-cs"/>
              </a:rPr>
              <a:t>unrelated</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classes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(i.e., classes that do not have the superclass/subclass relationship).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Allows objects of unrelated classes to be processed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polymorphically</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objects of classes that implement the same interface can respond to all of the interface method calls.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34</a:t>
            </a:fld>
            <a:endParaRPr lang="en-US" dirty="0"/>
          </a:p>
        </p:txBody>
      </p:sp>
      <p:sp>
        <p:nvSpPr>
          <p:cNvPr id="3" name="Text Placeholder 2"/>
          <p:cNvSpPr txBox="1">
            <a:spLocks/>
          </p:cNvSpPr>
          <p:nvPr/>
        </p:nvSpPr>
        <p:spPr>
          <a:xfrm>
            <a:off x="381000" y="566738"/>
            <a:ext cx="8229600" cy="33194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 declaration</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begins with the keyword </a:t>
            </a:r>
            <a:r>
              <a:rPr kumimoji="0" lang="en-US" sz="2400" b="1" i="0" u="none" strike="noStrike" kern="1200" cap="none" spc="0" normalizeH="0" baseline="0" noProof="0" dirty="0" smtClean="0">
                <a:ln>
                  <a:noFill/>
                </a:ln>
                <a:solidFill>
                  <a:srgbClr val="0000FF"/>
                </a:solidFill>
                <a:effectLst/>
                <a:uLnTx/>
                <a:uFillTx/>
                <a:latin typeface="LucidaSansTypewriter" pitchFamily="49" charset="0"/>
                <a:ea typeface="+mn-ea"/>
                <a:cs typeface="+mn-cs"/>
              </a:rPr>
              <a:t>interface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contains only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constants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400" b="1"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interface members must be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Interfaces may not specify any implementation details, such as concrete method declarations and instance variables.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methods declared in an interface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All fields are implicitly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public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static</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final</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p:txBody>
      </p:sp>
      <p:pic>
        <p:nvPicPr>
          <p:cNvPr id="3074" name="Picture 2"/>
          <p:cNvPicPr>
            <a:picLocks noChangeAspect="1" noChangeArrowheads="1"/>
          </p:cNvPicPr>
          <p:nvPr/>
        </p:nvPicPr>
        <p:blipFill>
          <a:blip r:embed="rId2" cstate="print"/>
          <a:srcRect/>
          <a:stretch>
            <a:fillRect/>
          </a:stretch>
        </p:blipFill>
        <p:spPr bwMode="auto">
          <a:xfrm>
            <a:off x="1219200" y="4267200"/>
            <a:ext cx="63817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35</a:t>
            </a:fld>
            <a:endParaRPr lang="en-US" dirty="0"/>
          </a:p>
        </p:txBody>
      </p:sp>
      <p:sp>
        <p:nvSpPr>
          <p:cNvPr id="3" name="Text Placeholder 2"/>
          <p:cNvSpPr txBox="1">
            <a:spLocks/>
          </p:cNvSpPr>
          <p:nvPr/>
        </p:nvSpPr>
        <p:spPr>
          <a:xfrm>
            <a:off x="457200" y="5334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use an interface, a concrete class must specify that it </a:t>
            </a:r>
            <a:r>
              <a:rPr kumimoji="0" lang="en-US" sz="2400" b="0" i="0" u="none" strike="noStrike" kern="1200" cap="none" spc="0" normalizeH="0" baseline="0" noProof="0" dirty="0" smtClean="0">
                <a:ln>
                  <a:noFill/>
                </a:ln>
                <a:solidFill>
                  <a:srgbClr val="0000FF"/>
                </a:solidFill>
                <a:effectLst/>
                <a:uLnTx/>
                <a:uFillTx/>
                <a:latin typeface="LucidaSansTypewriter"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interface and must declare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each</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in the interface with specified signature.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keyword and the name of the interface to the end of your class declaration’s first line.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class that does not implement all the methods of the interface is an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and must be declared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indent="-342900">
              <a:lnSpc>
                <a:spcPct val="90000"/>
              </a:lnSpc>
              <a:spcBef>
                <a:spcPct val="20000"/>
              </a:spcBef>
              <a:buFont typeface="Arial" pitchFamily="34" charset="0"/>
              <a:buChar char="•"/>
            </a:pPr>
            <a:endParaRPr lang="en-US" sz="1050" dirty="0" smtClean="0">
              <a:solidFill>
                <a:srgbClr val="000000"/>
              </a:solidFill>
              <a:latin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Implementing an interface is like signing a contract with the compiler that states, “I will declare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all</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methods specified by the interface or I will declare my 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pic>
        <p:nvPicPr>
          <p:cNvPr id="4098" name="Picture 2"/>
          <p:cNvPicPr>
            <a:picLocks noChangeAspect="1" noChangeArrowheads="1"/>
          </p:cNvPicPr>
          <p:nvPr/>
        </p:nvPicPr>
        <p:blipFill>
          <a:blip r:embed="rId2" cstate="print"/>
          <a:srcRect/>
          <a:stretch>
            <a:fillRect/>
          </a:stretch>
        </p:blipFill>
        <p:spPr bwMode="auto">
          <a:xfrm>
            <a:off x="685800" y="4572000"/>
            <a:ext cx="752837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36</a:t>
            </a:fld>
            <a:endParaRPr lang="en-US" dirty="0"/>
          </a:p>
        </p:txBody>
      </p:sp>
      <p:sp>
        <p:nvSpPr>
          <p:cNvPr id="3" name="Text Placeholder 2"/>
          <p:cNvSpPr txBox="1">
            <a:spLocks/>
          </p:cNvSpPr>
          <p:nvPr/>
        </p:nvSpPr>
        <p:spPr>
          <a:xfrm>
            <a:off x="457200" y="1481138"/>
            <a:ext cx="8229600" cy="1262062"/>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400" dirty="0" smtClean="0">
                <a:solidFill>
                  <a:srgbClr val="000000"/>
                </a:solidFill>
                <a:latin typeface="Times New Roman" pitchFamily="18" charset="0"/>
              </a:rPr>
              <a:t>A </a:t>
            </a:r>
            <a:r>
              <a:rPr lang="en-US" sz="2400" dirty="0" smtClean="0">
                <a:solidFill>
                  <a:srgbClr val="000000"/>
                </a:solidFill>
                <a:latin typeface="Lucida Console" pitchFamily="49" charset="0"/>
              </a:rPr>
              <a:t>public</a:t>
            </a:r>
            <a:r>
              <a:rPr lang="en-US" sz="2400" dirty="0" smtClean="0">
                <a:solidFill>
                  <a:srgbClr val="000000"/>
                </a:solidFill>
                <a:latin typeface="Times New Roman" pitchFamily="18" charset="0"/>
              </a:rPr>
              <a:t> </a:t>
            </a:r>
            <a:r>
              <a:rPr lang="en-US" sz="2400" dirty="0" smtClean="0">
                <a:solidFill>
                  <a:srgbClr val="0000FF"/>
                </a:solidFill>
                <a:latin typeface="Times New Roman" pitchFamily="18" charset="0"/>
              </a:rPr>
              <a:t>interface</a:t>
            </a:r>
            <a:r>
              <a:rPr lang="en-US" sz="2400" dirty="0" smtClean="0">
                <a:solidFill>
                  <a:srgbClr val="000000"/>
                </a:solidFill>
                <a:latin typeface="Times New Roman" pitchFamily="18" charset="0"/>
              </a:rPr>
              <a:t> must be declared in a file with the same name as the interface and the </a:t>
            </a:r>
            <a:r>
              <a:rPr lang="en-US" sz="2400" dirty="0" smtClean="0">
                <a:solidFill>
                  <a:srgbClr val="000000"/>
                </a:solidFill>
                <a:latin typeface="Lucida Console" pitchFamily="49" charset="0"/>
              </a:rPr>
              <a:t>.java</a:t>
            </a:r>
            <a:r>
              <a:rPr lang="en-US" sz="2400" dirty="0" smtClean="0">
                <a:solidFill>
                  <a:srgbClr val="000000"/>
                </a:solidFill>
                <a:latin typeface="Times New Roman" pitchFamily="18" charset="0"/>
              </a:rPr>
              <a:t> file-name extension.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580881" y="2881313"/>
            <a:ext cx="7877319" cy="191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program with </a:t>
            </a:r>
            <a:r>
              <a:rPr lang="en-US" b="1" dirty="0" smtClean="0"/>
              <a:t>interface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hlinkClick r:id="rId2"/>
              </a:rPr>
              <a:t>http://sce.uhcl.edu/yang/teaching/InterfaceDemo/InterfaceDemo.htm</a:t>
            </a:r>
            <a:r>
              <a:rPr lang="en-US" sz="2400" dirty="0" smtClean="0"/>
              <a:t> </a:t>
            </a:r>
          </a:p>
          <a:p>
            <a:endParaRPr lang="en-US" sz="2400" dirty="0" smtClean="0"/>
          </a:p>
          <a:p>
            <a:r>
              <a:rPr lang="en-US" sz="2400" b="1" dirty="0" smtClean="0"/>
              <a:t>Exercise: </a:t>
            </a:r>
            <a:r>
              <a:rPr lang="en-US" sz="2400" dirty="0" smtClean="0"/>
              <a:t>Run this application using NetBeans.</a:t>
            </a:r>
          </a:p>
          <a:p>
            <a:endParaRPr lang="en-US" sz="2400" b="1" dirty="0" smtClean="0"/>
          </a:p>
          <a:p>
            <a:r>
              <a:rPr lang="en-US" sz="2400" b="1" dirty="0" smtClean="0"/>
              <a:t>Q: </a:t>
            </a:r>
            <a:r>
              <a:rPr lang="en-US" sz="2400" dirty="0" smtClean="0"/>
              <a:t>If you want to make the interfaces (Fruit and Vegetable) </a:t>
            </a:r>
            <a:r>
              <a:rPr lang="en-US" sz="2400" dirty="0" smtClean="0">
                <a:solidFill>
                  <a:srgbClr val="0000FF"/>
                </a:solidFill>
              </a:rPr>
              <a:t>reusable by other projects in NetBeans</a:t>
            </a:r>
            <a:r>
              <a:rPr lang="en-US" sz="2400" dirty="0" smtClean="0"/>
              <a:t>, what needs to be done? </a:t>
            </a:r>
          </a:p>
          <a:p>
            <a:endParaRPr lang="en-US" sz="2400" dirty="0" smtClean="0"/>
          </a:p>
          <a:p>
            <a:r>
              <a:rPr lang="en-US" sz="2400" b="1" dirty="0" smtClean="0"/>
              <a:t>Exercise: </a:t>
            </a:r>
            <a:r>
              <a:rPr lang="en-US" sz="2400" dirty="0" smtClean="0"/>
              <a:t>Create another application with a fruit (say, Orange) and a vegetable (say, Spinach) and test the interfaces.</a:t>
            </a:r>
            <a:endParaRPr lang="en-US" sz="24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lstStyle/>
          <a:p>
            <a:r>
              <a:rPr lang="en-US" dirty="0" smtClean="0"/>
              <a:t>UML diagram for </a:t>
            </a:r>
            <a:r>
              <a:rPr lang="en-US" dirty="0" smtClean="0">
                <a:solidFill>
                  <a:srgbClr val="0000FF"/>
                </a:solidFill>
              </a:rPr>
              <a:t>Interface</a:t>
            </a:r>
            <a:endParaRPr lang="en-US" dirty="0">
              <a:solidFill>
                <a:srgbClr val="0000FF"/>
              </a:solidFill>
            </a:endParaRPr>
          </a:p>
        </p:txBody>
      </p:sp>
      <p:sp>
        <p:nvSpPr>
          <p:cNvPr id="3" name="Content Placeholder 2"/>
          <p:cNvSpPr>
            <a:spLocks noGrp="1"/>
          </p:cNvSpPr>
          <p:nvPr>
            <p:ph idx="1"/>
          </p:nvPr>
        </p:nvSpPr>
        <p:spPr>
          <a:xfrm>
            <a:off x="0" y="1600200"/>
            <a:ext cx="3429000" cy="3733800"/>
          </a:xfrm>
          <a:ln>
            <a:noFill/>
          </a:ln>
        </p:spPr>
        <p:style>
          <a:lnRef idx="2">
            <a:schemeClr val="dk1"/>
          </a:lnRef>
          <a:fillRef idx="1">
            <a:schemeClr val="lt1"/>
          </a:fillRef>
          <a:effectRef idx="0">
            <a:schemeClr val="dk1"/>
          </a:effectRef>
          <a:fontRef idx="minor">
            <a:schemeClr val="dk1"/>
          </a:fontRef>
        </p:style>
        <p:txBody>
          <a:bodyPr>
            <a:noAutofit/>
          </a:bodyPr>
          <a:lstStyle/>
          <a:p>
            <a:r>
              <a:rPr lang="en-US" sz="2000" dirty="0" smtClean="0"/>
              <a:t>In UML 2, an </a:t>
            </a:r>
            <a:r>
              <a:rPr lang="en-US" sz="2000" dirty="0" smtClean="0">
                <a:solidFill>
                  <a:srgbClr val="0000FF"/>
                </a:solidFill>
              </a:rPr>
              <a:t>interface</a:t>
            </a:r>
            <a:r>
              <a:rPr lang="en-US" sz="2000" dirty="0" smtClean="0"/>
              <a:t> is considered to be a specialization of a class modeling element. Therefore, an interface is drawn just like a class, but the top compartment of the rectangle also has the text "</a:t>
            </a:r>
            <a:r>
              <a:rPr lang="en-US" sz="2000" dirty="0" smtClean="0">
                <a:solidFill>
                  <a:srgbClr val="0000FF"/>
                </a:solidFill>
              </a:rPr>
              <a:t>«interface»</a:t>
            </a:r>
            <a:r>
              <a:rPr lang="en-US" sz="2000" dirty="0" smtClean="0"/>
              <a:t>", as shown in Figure 10. </a:t>
            </a:r>
            <a:r>
              <a:rPr lang="en-US" sz="1400" dirty="0" smtClean="0"/>
              <a:t>(source: </a:t>
            </a:r>
            <a:r>
              <a:rPr lang="en-US" sz="1400" dirty="0" smtClean="0">
                <a:hlinkClick r:id="rId2"/>
              </a:rPr>
              <a:t>http://www.ibm.com/developerworks/rational/library/content/RationalEdge/sep04/bell/</a:t>
            </a:r>
            <a:r>
              <a:rPr lang="en-US" sz="1400" dirty="0" smtClean="0"/>
              <a:t>)</a:t>
            </a:r>
            <a:endParaRPr lang="en-US" sz="20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05200" y="1235187"/>
            <a:ext cx="5257800" cy="4428111"/>
          </a:xfrm>
          <a:prstGeom prst="rect">
            <a:avLst/>
          </a:prstGeom>
          <a:noFill/>
          <a:ln w="9525">
            <a:noFill/>
            <a:miter lim="800000"/>
            <a:headEnd/>
            <a:tailEnd/>
          </a:ln>
        </p:spPr>
      </p:pic>
      <p:sp>
        <p:nvSpPr>
          <p:cNvPr id="6" name="Content Placeholder 2"/>
          <p:cNvSpPr txBox="1">
            <a:spLocks/>
          </p:cNvSpPr>
          <p:nvPr/>
        </p:nvSpPr>
        <p:spPr>
          <a:xfrm>
            <a:off x="685800" y="5867400"/>
            <a:ext cx="7391400" cy="76200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dk1"/>
                </a:solidFill>
                <a:effectLst/>
                <a:uLnTx/>
                <a:uFillTx/>
                <a:latin typeface="+mn-lt"/>
                <a:ea typeface="+mn-ea"/>
                <a:cs typeface="+mn-cs"/>
              </a:rPr>
              <a:t>Warning!</a:t>
            </a:r>
            <a:r>
              <a:rPr kumimoji="0" lang="en-US" sz="2400" i="0" u="none" strike="noStrike" kern="1200" cap="none" spc="0" normalizeH="0" baseline="0" noProof="0" dirty="0" smtClean="0">
                <a:ln>
                  <a:noFill/>
                </a:ln>
                <a:solidFill>
                  <a:schemeClr val="dk1"/>
                </a:solidFill>
                <a:effectLst/>
                <a:uLnTx/>
                <a:uFillTx/>
                <a:latin typeface="+mn-lt"/>
                <a:ea typeface="+mn-ea"/>
                <a:cs typeface="+mn-cs"/>
              </a:rPr>
              <a:t> </a:t>
            </a:r>
            <a:r>
              <a:rPr kumimoji="0" lang="en-US" sz="2000" i="0" u="none" strike="noStrike" kern="1200" cap="none" spc="0" normalizeH="0" baseline="0" noProof="0" dirty="0" smtClean="0">
                <a:ln>
                  <a:noFill/>
                </a:ln>
                <a:solidFill>
                  <a:srgbClr val="FF0000"/>
                </a:solidFill>
                <a:effectLst/>
                <a:uLnTx/>
                <a:uFillTx/>
                <a:latin typeface="+mn-lt"/>
                <a:ea typeface="+mn-ea"/>
                <a:cs typeface="+mn-cs"/>
              </a:rPr>
              <a:t>This is an incorrect example of </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interface</a:t>
            </a:r>
            <a:r>
              <a:rPr kumimoji="0" lang="en-US" sz="2000" i="0" u="none" strike="noStrike" kern="1200" cap="none" spc="0" normalizeH="0" baseline="0" noProof="0" dirty="0" smtClean="0">
                <a:ln>
                  <a:noFill/>
                </a:ln>
                <a:solidFill>
                  <a:srgbClr val="FF0000"/>
                </a:solidFill>
                <a:effectLst/>
                <a:uLnTx/>
                <a:uFillTx/>
                <a:latin typeface="+mn-lt"/>
                <a:ea typeface="+mn-ea"/>
                <a:cs typeface="+mn-cs"/>
              </a:rPr>
              <a:t>.</a:t>
            </a:r>
            <a:r>
              <a:rPr kumimoji="0" lang="en-US" sz="2000" i="0" u="none" strike="noStrike" kern="1200" cap="none" spc="0" normalizeH="0" baseline="0" noProof="0" dirty="0" smtClean="0">
                <a:ln>
                  <a:noFill/>
                </a:ln>
                <a:solidFill>
                  <a:schemeClr val="dk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dk1"/>
                </a:solidFill>
                <a:effectLst/>
                <a:uLnTx/>
                <a:uFillTx/>
                <a:latin typeface="+mn-lt"/>
                <a:ea typeface="+mn-ea"/>
                <a:cs typeface="+mn-cs"/>
              </a:rPr>
              <a:t> Why?</a:t>
            </a:r>
            <a:endParaRPr kumimoji="0" lang="en-US" sz="20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886200"/>
          </a:xfrm>
        </p:spPr>
        <p:txBody>
          <a:bodyPr>
            <a:normAutofit/>
          </a:bodyPr>
          <a:lstStyle/>
          <a:p>
            <a:r>
              <a:rPr lang="en-US" sz="2800" b="1" dirty="0" smtClean="0"/>
              <a:t>Exercise: </a:t>
            </a:r>
          </a:p>
          <a:p>
            <a:pPr marL="463550" lvl="1" indent="-6350">
              <a:buNone/>
            </a:pPr>
            <a:r>
              <a:rPr lang="en-US" sz="2400" dirty="0" smtClean="0"/>
              <a:t>Redraw the interface diagram in the previous slide as an UML diagram with </a:t>
            </a:r>
            <a:r>
              <a:rPr lang="en-US" sz="2400" i="1" dirty="0" smtClean="0"/>
              <a:t>inheritance</a:t>
            </a:r>
            <a:r>
              <a:rPr lang="en-US" sz="2400" dirty="0" smtClean="0"/>
              <a:t>, by replacing the interface with an </a:t>
            </a:r>
            <a:r>
              <a:rPr lang="en-US" sz="2400" i="1" dirty="0" smtClean="0"/>
              <a:t>abstract</a:t>
            </a:r>
            <a:r>
              <a:rPr lang="en-US" sz="2400" dirty="0" smtClean="0"/>
              <a:t> class.</a:t>
            </a:r>
            <a:endParaRPr lang="en-US" sz="2400" b="1"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39</a:t>
            </a:fld>
            <a:endParaRPr lang="en-US" dirty="0"/>
          </a:p>
        </p:txBody>
      </p:sp>
      <p:sp>
        <p:nvSpPr>
          <p:cNvPr id="5" name="Title 1"/>
          <p:cNvSpPr>
            <a:spLocks noGrp="1"/>
          </p:cNvSpPr>
          <p:nvPr>
            <p:ph type="title"/>
          </p:nvPr>
        </p:nvSpPr>
        <p:spPr>
          <a:xfrm>
            <a:off x="457200" y="990600"/>
            <a:ext cx="8229600" cy="1143000"/>
          </a:xfrm>
        </p:spPr>
        <p:txBody>
          <a:bodyPr/>
          <a:lstStyle/>
          <a:p>
            <a:r>
              <a:rPr lang="en-US" dirty="0" smtClean="0">
                <a:solidFill>
                  <a:srgbClr val="0000FF"/>
                </a:solidFill>
              </a:rPr>
              <a:t>Interfaces</a:t>
            </a:r>
            <a:r>
              <a:rPr lang="en-US" dirty="0" smtClean="0"/>
              <a:t> vs </a:t>
            </a:r>
            <a:r>
              <a:rPr lang="en-US" dirty="0" smtClean="0">
                <a:solidFill>
                  <a:srgbClr val="0000FF"/>
                </a:solidFill>
              </a:rPr>
              <a:t>abstract classes</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a:t>
            </a:fld>
            <a:endParaRPr lang="en-US" dirty="0"/>
          </a:p>
        </p:txBody>
      </p:sp>
      <p:sp>
        <p:nvSpPr>
          <p:cNvPr id="9" name="Title 1"/>
          <p:cNvSpPr>
            <a:spLocks noGrp="1"/>
          </p:cNvSpPr>
          <p:nvPr>
            <p:ph type="title"/>
          </p:nvPr>
        </p:nvSpPr>
        <p:spPr>
          <a:xfrm>
            <a:off x="457200" y="731838"/>
            <a:ext cx="8229600" cy="944562"/>
          </a:xfrm>
        </p:spPr>
        <p:txBody>
          <a:bodyPr>
            <a:normAutofit/>
          </a:bodyPr>
          <a:lstStyle/>
          <a:p>
            <a:pPr>
              <a:defRPr/>
            </a:pPr>
            <a:r>
              <a:rPr lang="en-US" dirty="0" smtClean="0">
                <a:solidFill>
                  <a:srgbClr val="0000FF"/>
                </a:solidFill>
                <a:latin typeface="Times New Roman" pitchFamily="18" charset="0"/>
              </a:rPr>
              <a:t>Polymorphism</a:t>
            </a:r>
            <a:endParaRPr lang="en-US" dirty="0" smtClean="0">
              <a:solidFill>
                <a:srgbClr val="3380E6"/>
              </a:solidFill>
              <a:latin typeface="Arial"/>
            </a:endParaRPr>
          </a:p>
        </p:txBody>
      </p:sp>
      <p:sp>
        <p:nvSpPr>
          <p:cNvPr id="10" name="Text Placeholder 2"/>
          <p:cNvSpPr txBox="1">
            <a:spLocks/>
          </p:cNvSpPr>
          <p:nvPr/>
        </p:nvSpPr>
        <p:spPr>
          <a:xfrm>
            <a:off x="457200" y="2438400"/>
            <a:ext cx="8229600" cy="3657600"/>
          </a:xfrm>
          <a:prstGeom prst="rect">
            <a:avLst/>
          </a:prstGeom>
        </p:spPr>
        <p:txBody>
          <a:bodyPr vert="horz" lIns="91440" tIns="45720" rIns="91440" bIns="45720" rtlCol="0">
            <a:normAutofit/>
          </a:bodyPr>
          <a:lstStyle/>
          <a:p>
            <a:pPr marL="285750" indent="-285750">
              <a:spcBef>
                <a:spcPct val="20000"/>
              </a:spcBef>
              <a:buFont typeface="Arial" pitchFamily="34" charset="0"/>
              <a:buChar char="•"/>
            </a:pPr>
            <a:r>
              <a:rPr lang="en-US" sz="2600" dirty="0" smtClean="0"/>
              <a:t>Meaning of polymorphism</a:t>
            </a:r>
          </a:p>
          <a:p>
            <a:pPr marL="742950" lvl="1" indent="-285750">
              <a:spcBef>
                <a:spcPct val="20000"/>
              </a:spcBef>
              <a:buFont typeface="Arial" pitchFamily="34" charset="0"/>
              <a:buChar char="–"/>
            </a:pPr>
            <a:r>
              <a:rPr lang="en-US" sz="2400" dirty="0" smtClean="0"/>
              <a:t>“the quality or state of existing in or assuming different forms”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2"/>
              </a:rPr>
              <a:t>http://www.merriam-webster.com/dictionary/polymorphism</a:t>
            </a:r>
            <a:r>
              <a:rPr lang="en-US" dirty="0" smtClean="0">
                <a:solidFill>
                  <a:srgbClr val="000000"/>
                </a:solidFill>
                <a:latin typeface="Times New Roman" pitchFamily="18" charset="0"/>
              </a:rPr>
              <a:t>)</a:t>
            </a:r>
          </a:p>
          <a:p>
            <a:pPr marL="742950" lvl="1" indent="-285750">
              <a:spcBef>
                <a:spcPct val="20000"/>
              </a:spcBef>
              <a:buFont typeface="Arial" pitchFamily="34" charset="0"/>
              <a:buChar char="–"/>
            </a:pPr>
            <a:endParaRPr lang="en-US" sz="1400" dirty="0" smtClean="0">
              <a:solidFill>
                <a:srgbClr val="000000"/>
              </a:solidFill>
              <a:latin typeface="Times New Roman" pitchFamily="18" charset="0"/>
            </a:endParaRPr>
          </a:p>
          <a:p>
            <a:pPr marL="742950" lvl="1" indent="-285750">
              <a:spcBef>
                <a:spcPct val="20000"/>
              </a:spcBef>
              <a:buFont typeface="Arial" pitchFamily="34" charset="0"/>
              <a:buChar cha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lang="en-US" sz="2400" dirty="0" smtClean="0"/>
              <a:t>a principle in biology in which an organism or species can have many different forms or stages</a:t>
            </a:r>
            <a:r>
              <a:rPr lang="en-US" sz="2400" dirty="0" smtClean="0">
                <a:solidFill>
                  <a:srgbClr val="000000"/>
                </a:solidFill>
                <a:latin typeface="Times New Roman" pitchFamily="18" charset="0"/>
              </a:rPr>
              <a:t>”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3"/>
              </a:rPr>
              <a:t>http://download.oracle.com/javase/tutorial/java/IandI/polymorphism.html</a:t>
            </a:r>
            <a:r>
              <a:rPr lang="en-US" dirty="0" smtClean="0">
                <a:solidFill>
                  <a:srgbClr val="000000"/>
                </a:solidFill>
                <a:latin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lvl="1" indent="-285750">
              <a:spcBef>
                <a:spcPct val="20000"/>
              </a:spcBef>
              <a:buFont typeface="Arial" pitchFamily="34" charset="0"/>
              <a:buChar char="–"/>
            </a:pPr>
            <a:endPar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solidFill>
                  <a:srgbClr val="0000FF"/>
                </a:solidFill>
              </a:rPr>
              <a:t>Interfaces</a:t>
            </a:r>
            <a:r>
              <a:rPr lang="en-US" dirty="0" smtClean="0"/>
              <a:t> vs </a:t>
            </a:r>
            <a:r>
              <a:rPr lang="en-US" dirty="0" smtClean="0">
                <a:solidFill>
                  <a:srgbClr val="0000FF"/>
                </a:solidFill>
              </a:rPr>
              <a:t>Abstract Classes</a:t>
            </a:r>
            <a:endParaRPr lang="en-US" dirty="0">
              <a:solidFill>
                <a:srgbClr val="0000FF"/>
              </a:solidFill>
            </a:endParaRPr>
          </a:p>
        </p:txBody>
      </p:sp>
      <p:sp>
        <p:nvSpPr>
          <p:cNvPr id="3" name="Content Placeholder 2"/>
          <p:cNvSpPr>
            <a:spLocks noGrp="1"/>
          </p:cNvSpPr>
          <p:nvPr>
            <p:ph idx="1"/>
          </p:nvPr>
        </p:nvSpPr>
        <p:spPr>
          <a:xfrm>
            <a:off x="457200" y="1676399"/>
            <a:ext cx="8229600" cy="4724401"/>
          </a:xfrm>
        </p:spPr>
        <p:txBody>
          <a:bodyPr>
            <a:normAutofit fontScale="92500" lnSpcReduction="10000"/>
          </a:bodyPr>
          <a:lstStyle/>
          <a:p>
            <a:pPr>
              <a:buNone/>
            </a:pPr>
            <a:r>
              <a:rPr lang="en-US" sz="1800" dirty="0" smtClean="0"/>
              <a:t>Source: </a:t>
            </a:r>
            <a:r>
              <a:rPr lang="en-US" sz="1800" dirty="0" smtClean="0">
                <a:hlinkClick r:id="rId2"/>
              </a:rPr>
              <a:t>http://download.oracle.com/javase/tutorial/java/IandI/abstract.html</a:t>
            </a:r>
            <a:r>
              <a:rPr lang="en-US" sz="1800" dirty="0" smtClean="0"/>
              <a:t> </a:t>
            </a:r>
          </a:p>
          <a:p>
            <a:r>
              <a:rPr lang="en-US" sz="2400" dirty="0" smtClean="0"/>
              <a:t>Unlike interfaces, </a:t>
            </a:r>
            <a:r>
              <a:rPr lang="en-US" sz="2400" dirty="0" smtClean="0">
                <a:solidFill>
                  <a:srgbClr val="0000FF"/>
                </a:solidFill>
              </a:rPr>
              <a:t>abstract classes </a:t>
            </a:r>
            <a:r>
              <a:rPr lang="en-US" sz="2400" dirty="0" smtClean="0"/>
              <a:t>can contain </a:t>
            </a:r>
            <a:r>
              <a:rPr lang="en-US" sz="2400" b="1" dirty="0" smtClean="0"/>
              <a:t>fields</a:t>
            </a:r>
            <a:r>
              <a:rPr lang="en-US" sz="2400" dirty="0" smtClean="0"/>
              <a:t> that are not static and final, and they can contain implemented methods. </a:t>
            </a:r>
          </a:p>
          <a:p>
            <a:r>
              <a:rPr lang="en-US" sz="2400" dirty="0" smtClean="0"/>
              <a:t>Such </a:t>
            </a:r>
            <a:r>
              <a:rPr lang="en-US" sz="2400" dirty="0" smtClean="0">
                <a:solidFill>
                  <a:srgbClr val="0000FF"/>
                </a:solidFill>
              </a:rPr>
              <a:t>abstract classes </a:t>
            </a:r>
            <a:r>
              <a:rPr lang="en-US" sz="2400" dirty="0" smtClean="0"/>
              <a:t>are similar to interfaces, except that they provide a partial implementation, leaving it to subclasses to complete the implementation.</a:t>
            </a:r>
          </a:p>
          <a:p>
            <a:endParaRPr lang="en-US" sz="800" dirty="0" smtClean="0"/>
          </a:p>
          <a:p>
            <a:r>
              <a:rPr lang="en-US" sz="2400" dirty="0" smtClean="0"/>
              <a:t>Multiple </a:t>
            </a:r>
            <a:r>
              <a:rPr lang="en-US" sz="2400" dirty="0" smtClean="0">
                <a:solidFill>
                  <a:srgbClr val="0000FF"/>
                </a:solidFill>
              </a:rPr>
              <a:t>interfaces</a:t>
            </a:r>
            <a:r>
              <a:rPr lang="en-US" sz="2400" dirty="0" smtClean="0"/>
              <a:t> can be implemented by classes anywhere in the class hierarchy, whether or not they are related to one another in any way.</a:t>
            </a:r>
          </a:p>
          <a:p>
            <a:r>
              <a:rPr lang="en-US" sz="2400" dirty="0" smtClean="0"/>
              <a:t>By comparison, </a:t>
            </a:r>
            <a:r>
              <a:rPr lang="en-US" sz="2400" dirty="0" smtClean="0">
                <a:solidFill>
                  <a:srgbClr val="0000FF"/>
                </a:solidFill>
              </a:rPr>
              <a:t>abstract classes </a:t>
            </a:r>
            <a:r>
              <a:rPr lang="en-US" sz="2400" dirty="0" smtClean="0"/>
              <a:t>are most commonly subclassed to share pieces of implementation. A single abstract class is subclassed by similar classes that have a lot in common (the implemented parts of the abstract class), but also have some differences (the abstract methods).</a:t>
            </a:r>
            <a:endParaRPr lang="en-US" sz="2400" dirty="0"/>
          </a:p>
        </p:txBody>
      </p:sp>
      <p:sp>
        <p:nvSpPr>
          <p:cNvPr id="4" name="Slide Number Placeholder 3"/>
          <p:cNvSpPr>
            <a:spLocks noGrp="1"/>
          </p:cNvSpPr>
          <p:nvPr>
            <p:ph type="sldNum" sz="quarter" idx="12"/>
          </p:nvPr>
        </p:nvSpPr>
        <p:spPr/>
        <p:txBody>
          <a:bodyPr/>
          <a:lstStyle/>
          <a:p>
            <a:fld id="{49719D0B-6E3B-40E4-877A-FAE04F02C714}"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41</a:t>
            </a:fld>
            <a:endParaRPr lang="en-US" dirty="0"/>
          </a:p>
        </p:txBody>
      </p:sp>
      <p:sp>
        <p:nvSpPr>
          <p:cNvPr id="3" name="Title 1"/>
          <p:cNvSpPr>
            <a:spLocks noGrp="1"/>
          </p:cNvSpPr>
          <p:nvPr>
            <p:ph type="title"/>
          </p:nvPr>
        </p:nvSpPr>
        <p:spPr>
          <a:xfrm>
            <a:off x="457200" y="228600"/>
            <a:ext cx="8229600" cy="838200"/>
          </a:xfrm>
        </p:spPr>
        <p:txBody>
          <a:bodyPr>
            <a:noAutofit/>
          </a:bodyPr>
          <a:lstStyle/>
          <a:p>
            <a:pPr eaLnBrk="1" fontAlgn="auto" hangingPunct="1">
              <a:spcAft>
                <a:spcPts val="0"/>
              </a:spcAft>
              <a:defRPr/>
            </a:pPr>
            <a:r>
              <a:rPr lang="en-US" sz="3600" dirty="0" smtClean="0">
                <a:solidFill>
                  <a:srgbClr val="00B050"/>
                </a:solidFill>
                <a:latin typeface="Times New Roman" pitchFamily="18" charset="0"/>
                <a:cs typeface="Times New Roman" pitchFamily="18" charset="0"/>
              </a:rPr>
              <a:t>10.7.1 Developing a </a:t>
            </a:r>
            <a:r>
              <a:rPr lang="en-US" sz="3600" i="1" dirty="0" smtClean="0">
                <a:solidFill>
                  <a:srgbClr val="00B050"/>
                </a:solidFill>
                <a:latin typeface="Times New Roman" pitchFamily="18" charset="0"/>
                <a:cs typeface="Times New Roman" pitchFamily="18" charset="0"/>
              </a:rPr>
              <a:t>Payable</a:t>
            </a:r>
            <a:r>
              <a:rPr lang="en-US" sz="3600" dirty="0" smtClean="0">
                <a:solidFill>
                  <a:srgbClr val="00B050"/>
                </a:solidFill>
                <a:latin typeface="Times New Roman" pitchFamily="18" charset="0"/>
                <a:cs typeface="Times New Roman" pitchFamily="18" charset="0"/>
              </a:rPr>
              <a:t> Hierarchy</a:t>
            </a:r>
          </a:p>
        </p:txBody>
      </p:sp>
      <p:sp>
        <p:nvSpPr>
          <p:cNvPr id="4" name="Text Placeholder 2"/>
          <p:cNvSpPr txBox="1">
            <a:spLocks/>
          </p:cNvSpPr>
          <p:nvPr/>
        </p:nvSpPr>
        <p:spPr>
          <a:xfrm>
            <a:off x="457200" y="1066800"/>
            <a:ext cx="8229600" cy="3733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example application in </a:t>
            </a: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10.7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builds an application that can determine payments for employees and invoices alike.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Classes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both represent things for which the company must be able to calculate a payment amount.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Both classes implement the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Payable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interface, so a program can invoke method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getPaymentAmount()</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and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alike.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Enables the polymorphic processing of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and </a:t>
            </a:r>
            <a:r>
              <a:rPr lang="en-US" sz="2000" dirty="0" smtClean="0">
                <a:solidFill>
                  <a:srgbClr val="000000"/>
                </a:solidFill>
                <a:latin typeface="Lucida Console" pitchFamily="49" charset="0"/>
              </a:rPr>
              <a:t>Employees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lvl="1" indent="-285750">
              <a:spcBef>
                <a:spcPct val="20000"/>
              </a:spcBef>
              <a:buFont typeface="Arial" pitchFamily="34" charset="0"/>
              <a:buChar char="–"/>
            </a:pPr>
            <a:endParaRPr lang="en-US" sz="1000" dirty="0" smtClean="0">
              <a:solidFill>
                <a:srgbClr val="000000"/>
              </a:solidFill>
              <a:latin typeface="Times New Roman" pitchFamily="18" charset="0"/>
            </a:endParaRPr>
          </a:p>
          <a:p>
            <a:pPr marL="742950" lvl="1" indent="-285750">
              <a:spcBef>
                <a:spcPct val="20000"/>
              </a:spcBef>
              <a:buFont typeface="Arial" pitchFamily="34" charset="0"/>
              <a:buChar char="–"/>
            </a:pPr>
            <a:r>
              <a:rPr lang="en-US" sz="2000" dirty="0" smtClean="0">
                <a:solidFill>
                  <a:srgbClr val="000000"/>
                </a:solidFill>
                <a:latin typeface="Times New Roman" pitchFamily="18" charset="0"/>
              </a:rPr>
              <a:t>Note that </a:t>
            </a:r>
            <a:r>
              <a:rPr lang="en-US" sz="2000" dirty="0" smtClean="0">
                <a:solidFill>
                  <a:srgbClr val="000000"/>
                </a:solidFill>
                <a:latin typeface="Lucida Console" pitchFamily="49" charset="0"/>
              </a:rPr>
              <a:t>Invoice</a:t>
            </a:r>
            <a:r>
              <a:rPr lang="en-US" sz="2000" dirty="0" smtClean="0">
                <a:solidFill>
                  <a:srgbClr val="000000"/>
                </a:solidFill>
                <a:latin typeface="Times New Roman" pitchFamily="18" charset="0"/>
              </a:rPr>
              <a:t>s and </a:t>
            </a:r>
            <a:r>
              <a:rPr lang="en-US" sz="2000" dirty="0" smtClean="0">
                <a:solidFill>
                  <a:srgbClr val="000000"/>
                </a:solidFill>
                <a:latin typeface="Lucida Console" pitchFamily="49" charset="0"/>
              </a:rPr>
              <a:t>Employees</a:t>
            </a:r>
            <a:r>
              <a:rPr lang="en-US" sz="2000" dirty="0" smtClean="0">
                <a:solidFill>
                  <a:srgbClr val="000000"/>
                </a:solidFill>
                <a:latin typeface="Times New Roman" pitchFamily="18" charset="0"/>
              </a:rPr>
              <a:t> are different type of objects, and do not belong to the same inheritance hierarchy.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990600" y="4813342"/>
            <a:ext cx="7420968" cy="2044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0000FF"/>
                </a:solidFill>
              </a:rPr>
              <a:t>Interface Hierarchy</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49719D0B-6E3B-40E4-877A-FAE04F02C714}" type="slidenum">
              <a:rPr lang="en-US" smtClean="0"/>
              <a:pPr/>
              <a:t>42</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02792" y="2033588"/>
            <a:ext cx="6922008" cy="368141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43</a:t>
            </a:fld>
            <a:endParaRPr lang="en-US" dirty="0"/>
          </a:p>
        </p:txBody>
      </p:sp>
      <p:sp>
        <p:nvSpPr>
          <p:cNvPr id="3" name="Text Placeholder 2"/>
          <p:cNvSpPr txBox="1">
            <a:spLocks/>
          </p:cNvSpPr>
          <p:nvPr/>
        </p:nvSpPr>
        <p:spPr>
          <a:xfrm>
            <a:off x="457200" y="18748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Java does not allow subclasses to inherit from more than one superclass, but it allows a class to inherit from one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implement as many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it needs.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implement more than one interface, use a comma-separated list of interface names after keyword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the class declaration, as in:</a:t>
            </a:r>
          </a:p>
          <a:p>
            <a:pPr marL="1143000" marR="0" lvl="2" indent="-2286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public class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ClassName</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extends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SuperclassName</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b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b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FF"/>
                </a:solidFill>
                <a:effectLst/>
                <a:uLnTx/>
                <a:uFillTx/>
                <a:latin typeface="Lucida Console" pitchFamily="49" charset="0"/>
                <a:ea typeface="+mn-ea"/>
                <a:cs typeface="+mn-cs"/>
              </a:rPr>
              <a:t>implements</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FirstInterface</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a:t>
            </a:r>
            <a:r>
              <a:rPr kumimoji="0" lang="en-US" b="0" i="1"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1" u="none" strike="noStrike" kern="1200" cap="none" spc="0" normalizeH="0" baseline="0" noProof="0" dirty="0" smtClean="0">
                <a:ln>
                  <a:noFill/>
                </a:ln>
                <a:solidFill>
                  <a:srgbClr val="000000"/>
                </a:solidFill>
                <a:effectLst/>
                <a:uLnTx/>
                <a:uFillTx/>
                <a:latin typeface="AGaramond" pitchFamily="50" charset="0"/>
                <a:ea typeface="+mn-ea"/>
                <a:cs typeface="+mn-cs"/>
              </a:rPr>
              <a:t>SecondInterface</a:t>
            </a:r>
            <a:r>
              <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rPr>
              <a:t>, </a:t>
            </a:r>
            <a:r>
              <a:rPr kumimoji="0" lang="en-US" b="0" i="0" u="none" strike="noStrike" kern="1200" cap="none" spc="0" normalizeH="0" baseline="0" noProof="0" dirty="0" smtClean="0">
                <a:ln>
                  <a:noFill/>
                </a:ln>
                <a:solidFill>
                  <a:srgbClr val="000000"/>
                </a:solidFill>
                <a:effectLst/>
                <a:uLnTx/>
                <a:uFillTx/>
                <a:latin typeface="AGaramond" pitchFamily="50" charset="0"/>
                <a:ea typeface="+mn-ea"/>
                <a:cs typeface="+mn-cs"/>
              </a:rPr>
              <a:t>…</a:t>
            </a:r>
            <a:endParaRPr kumimoji="0" lang="en-US" b="0" i="0" u="none" strike="noStrike" kern="1200" cap="none" spc="0" normalizeH="0" baseline="0" noProof="0" dirty="0" smtClean="0">
              <a:ln>
                <a:noFill/>
              </a:ln>
              <a:solidFill>
                <a:srgbClr val="000000"/>
              </a:solidFill>
              <a:effectLst/>
              <a:uLnTx/>
              <a:uFillTx/>
              <a:latin typeface="Lucida Console" pitchFamily="49" charset="0"/>
              <a:ea typeface="+mn-ea"/>
              <a:cs typeface="+mn-cs"/>
            </a:endParaRPr>
          </a:p>
        </p:txBody>
      </p:sp>
      <p:sp>
        <p:nvSpPr>
          <p:cNvPr id="4" name="Title 1"/>
          <p:cNvSpPr>
            <a:spLocks noGrp="1"/>
          </p:cNvSpPr>
          <p:nvPr>
            <p:ph type="title"/>
          </p:nvPr>
        </p:nvSpPr>
        <p:spPr>
          <a:xfrm>
            <a:off x="533400" y="762000"/>
            <a:ext cx="8229600" cy="838200"/>
          </a:xfrm>
        </p:spPr>
        <p:txBody>
          <a:bodyPr>
            <a:noAutofit/>
          </a:bodyPr>
          <a:lstStyle/>
          <a:p>
            <a:pPr eaLnBrk="1" fontAlgn="auto" hangingPunct="1">
              <a:spcAft>
                <a:spcPts val="0"/>
              </a:spcAft>
              <a:defRPr/>
            </a:pPr>
            <a:r>
              <a:rPr lang="en-US" sz="3200" dirty="0" smtClean="0">
                <a:solidFill>
                  <a:srgbClr val="0000FF"/>
                </a:solidFill>
                <a:latin typeface="Times New Roman" pitchFamily="18" charset="0"/>
                <a:cs typeface="Times New Roman" pitchFamily="18" charset="0"/>
              </a:rPr>
              <a:t>No </a:t>
            </a:r>
            <a:r>
              <a:rPr lang="en-US" sz="3200" b="1" dirty="0" smtClean="0">
                <a:solidFill>
                  <a:srgbClr val="0000FF"/>
                </a:solidFill>
                <a:latin typeface="Times New Roman" pitchFamily="18" charset="0"/>
                <a:cs typeface="Times New Roman" pitchFamily="18" charset="0"/>
              </a:rPr>
              <a:t>Multiple Inheritance </a:t>
            </a:r>
            <a:r>
              <a:rPr lang="en-US" sz="3200" dirty="0" smtClean="0">
                <a:solidFill>
                  <a:srgbClr val="0000FF"/>
                </a:solidFill>
                <a:latin typeface="Times New Roman" pitchFamily="18" charset="0"/>
                <a:cs typeface="Times New Roman" pitchFamily="18" charset="0"/>
              </a:rPr>
              <a:t>in Java!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44</a:t>
            </a:fld>
            <a:endParaRPr lang="en-US" dirty="0"/>
          </a:p>
        </p:txBody>
      </p:sp>
      <p:pic>
        <p:nvPicPr>
          <p:cNvPr id="3" name="Picture 1" descr="ch10imageslides_Page_51.png"/>
          <p:cNvPicPr>
            <a:picLocks noGrp="1" noChangeAspect="1"/>
          </p:cNvPicPr>
          <p:nvPr isPhoto="1"/>
        </p:nvPicPr>
        <p:blipFill>
          <a:blip r:embed="rId2" cstate="print"/>
          <a:srcRect/>
          <a:stretch>
            <a:fillRect/>
          </a:stretch>
        </p:blipFill>
        <p:spPr bwMode="auto">
          <a:xfrm>
            <a:off x="0" y="9255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45</a:t>
            </a:fld>
            <a:endParaRPr lang="en-US" dirty="0"/>
          </a:p>
        </p:txBody>
      </p:sp>
      <p:pic>
        <p:nvPicPr>
          <p:cNvPr id="3" name="Picture 1" descr="ch10imageslides_Page_5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46</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class implements an interface, it makes a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contract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the compiler.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class will implement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each</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methods in the interface or that the class will be declared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latter, we do not need to declare the interface methods as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class—they are already implicitly declared as such in the interface.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concrete subclass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a:t>
            </a:r>
            <a:r>
              <a:rPr kumimoji="0" lang="en-US" sz="2000" b="0" i="0" u="none" strike="noStrike" kern="1200" cap="none" spc="0" normalizeH="0" baseline="0" noProof="0" dirty="0" smtClean="0">
                <a:ln>
                  <a:noFill/>
                </a:ln>
                <a:solidFill>
                  <a:srgbClr val="000000"/>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class </a:t>
            </a:r>
            <a:r>
              <a:rPr kumimoji="0" lang="en-US" sz="2000" b="0" i="0" u="none" strike="noStrike" kern="1200" cap="none" spc="0" normalizeH="0" baseline="0" noProof="0" dirty="0" smtClean="0">
                <a:ln>
                  <a:noFill/>
                </a:ln>
                <a:solidFill>
                  <a:srgbClr val="0000FF"/>
                </a:solidFill>
                <a:effectLst/>
                <a:uLnTx/>
                <a:uFillTx/>
                <a:latin typeface="Times New Roman" pitchFamily="18" charset="0"/>
                <a:ea typeface="+mn-ea"/>
                <a:cs typeface="+mn-cs"/>
              </a:rPr>
              <a:t>must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implement the interface methods to fulfill the contract.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subclass does not do so, it too must be declared </a:t>
            </a:r>
            <a:r>
              <a:rPr kumimoji="0" lang="en-US" sz="2000" b="0" i="0" u="none" strike="noStrike" kern="1200" cap="none" spc="0" normalizeH="0" baseline="0" noProof="0" dirty="0" smtClean="0">
                <a:ln>
                  <a:noFill/>
                </a:ln>
                <a:solidFill>
                  <a:srgbClr val="0000FF"/>
                </a:solidFill>
                <a:effectLst/>
                <a:uLnTx/>
                <a:uFillTx/>
                <a:latin typeface="Lucida Console" pitchFamily="49" charset="0"/>
                <a:ea typeface="+mn-ea"/>
                <a:cs typeface="+mn-cs"/>
              </a:rPr>
              <a:t>abstract</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Each direct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subclass inherits the superclass’s contract to implement method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getPaymentAmount</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thus must implement this method to become a concrete class for which objects can be instantiated.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47</a:t>
            </a:fld>
            <a:endParaRPr lang="en-US" dirty="0"/>
          </a:p>
        </p:txBody>
      </p:sp>
      <p:pic>
        <p:nvPicPr>
          <p:cNvPr id="3" name="Picture 1" descr="ch10imageslides_Page_56.png"/>
          <p:cNvPicPr>
            <a:picLocks noGrp="1" noChangeAspect="1"/>
          </p:cNvPicPr>
          <p:nvPr isPhoto="1"/>
        </p:nvPicPr>
        <p:blipFill>
          <a:blip r:embed="rId2" cstate="print"/>
          <a:srcRect/>
          <a:stretch>
            <a:fillRect/>
          </a:stretch>
        </p:blipFill>
        <p:spPr bwMode="auto">
          <a:xfrm>
            <a:off x="0" y="8493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48</a:t>
            </a:fld>
            <a:endParaRPr lang="en-US" dirty="0"/>
          </a:p>
        </p:txBody>
      </p:sp>
      <p:pic>
        <p:nvPicPr>
          <p:cNvPr id="3" name="Picture 1" descr="ch10imageslides_Page_58.png"/>
          <p:cNvPicPr>
            <a:picLocks noGrp="1" noChangeAspect="1"/>
          </p:cNvPicPr>
          <p:nvPr isPhoto="1"/>
        </p:nvPicPr>
        <p:blipFill>
          <a:blip r:embed="rId2" cstate="print"/>
          <a:srcRect/>
          <a:stretch>
            <a:fillRect/>
          </a:stretch>
        </p:blipFill>
        <p:spPr bwMode="auto">
          <a:xfrm>
            <a:off x="0" y="696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49</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00175" y="1219200"/>
            <a:ext cx="6343650" cy="12573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362075" y="3124200"/>
            <a:ext cx="64198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a:t>
            </a:fld>
            <a:endParaRPr lang="en-US" dirty="0"/>
          </a:p>
        </p:txBody>
      </p:sp>
      <p:sp>
        <p:nvSpPr>
          <p:cNvPr id="9" name="Title 1"/>
          <p:cNvSpPr>
            <a:spLocks noGrp="1"/>
          </p:cNvSpPr>
          <p:nvPr>
            <p:ph type="title"/>
          </p:nvPr>
        </p:nvSpPr>
        <p:spPr>
          <a:xfrm>
            <a:off x="457200" y="655638"/>
            <a:ext cx="8229600" cy="944562"/>
          </a:xfrm>
        </p:spPr>
        <p:txBody>
          <a:bodyPr>
            <a:normAutofit/>
          </a:bodyPr>
          <a:lstStyle/>
          <a:p>
            <a:pPr>
              <a:defRPr/>
            </a:pPr>
            <a:r>
              <a:rPr lang="en-US" sz="4000" dirty="0" smtClean="0">
                <a:solidFill>
                  <a:srgbClr val="0000FF"/>
                </a:solidFill>
                <a:latin typeface="Times New Roman" pitchFamily="18" charset="0"/>
              </a:rPr>
              <a:t>Polymorphism in Java</a:t>
            </a:r>
            <a:endParaRPr lang="en-US" sz="4000" dirty="0" smtClean="0">
              <a:solidFill>
                <a:srgbClr val="3380E6"/>
              </a:solidFill>
              <a:latin typeface="Arial"/>
            </a:endParaRPr>
          </a:p>
        </p:txBody>
      </p:sp>
      <p:sp>
        <p:nvSpPr>
          <p:cNvPr id="10" name="Text Placeholder 2"/>
          <p:cNvSpPr txBox="1">
            <a:spLocks/>
          </p:cNvSpPr>
          <p:nvPr/>
        </p:nvSpPr>
        <p:spPr>
          <a:xfrm>
            <a:off x="457200" y="1752600"/>
            <a:ext cx="8229600" cy="4648200"/>
          </a:xfrm>
          <a:prstGeom prst="rect">
            <a:avLst/>
          </a:prstGeom>
        </p:spPr>
        <p:txBody>
          <a:bodyPr vert="horz" lIns="91440" tIns="45720" rIns="91440" bIns="45720" rtlCol="0">
            <a:normAutofit/>
          </a:bodyPr>
          <a:lstStyle/>
          <a:p>
            <a:pPr marL="285750" indent="-285750">
              <a:spcBef>
                <a:spcPct val="20000"/>
              </a:spcBef>
              <a:buFont typeface="Courier New" pitchFamily="49" charset="0"/>
              <a:buChar char="o"/>
            </a:pPr>
            <a:r>
              <a:rPr lang="en-US" sz="2400" dirty="0" smtClean="0">
                <a:solidFill>
                  <a:srgbClr val="000000"/>
                </a:solidFill>
                <a:latin typeface="Times New Roman" pitchFamily="18" charset="0"/>
              </a:rPr>
              <a:t>“</a:t>
            </a:r>
            <a:r>
              <a:rPr lang="en-US" sz="2400" dirty="0" smtClean="0"/>
              <a:t>The capability of an action or </a:t>
            </a:r>
            <a:r>
              <a:rPr lang="en-US" sz="2400" dirty="0" smtClean="0">
                <a:solidFill>
                  <a:srgbClr val="0000FF"/>
                </a:solidFill>
              </a:rPr>
              <a:t>method</a:t>
            </a:r>
            <a:r>
              <a:rPr lang="en-US" sz="2400" dirty="0" smtClean="0"/>
              <a:t> to do different things based on the </a:t>
            </a:r>
            <a:r>
              <a:rPr lang="en-US" sz="2400" dirty="0" smtClean="0">
                <a:solidFill>
                  <a:srgbClr val="0000FF"/>
                </a:solidFill>
              </a:rPr>
              <a:t>object</a:t>
            </a:r>
            <a:r>
              <a:rPr lang="en-US" sz="2400" dirty="0" smtClean="0"/>
              <a:t> that it is acting upon</a:t>
            </a:r>
            <a:r>
              <a:rPr lang="en-US" sz="2400" dirty="0" smtClean="0">
                <a:solidFill>
                  <a:srgbClr val="000000"/>
                </a:solidFill>
                <a:latin typeface="Times New Roman" pitchFamily="18" charset="0"/>
              </a:rPr>
              <a:t>” </a:t>
            </a:r>
            <a:r>
              <a:rPr lang="en-US" dirty="0" smtClean="0">
                <a:solidFill>
                  <a:srgbClr val="000000"/>
                </a:solidFill>
                <a:latin typeface="Times New Roman" pitchFamily="18" charset="0"/>
              </a:rPr>
              <a:t>(</a:t>
            </a:r>
            <a:r>
              <a:rPr lang="en-US" dirty="0" smtClean="0">
                <a:solidFill>
                  <a:srgbClr val="000000"/>
                </a:solidFill>
                <a:latin typeface="Times New Roman" pitchFamily="18" charset="0"/>
                <a:hlinkClick r:id="rId2"/>
              </a:rPr>
              <a:t>http://www.xyzws.com/Javafaq/what-is-runtime-polymorphism-in-java/16</a:t>
            </a:r>
            <a:r>
              <a:rPr lang="en-US" dirty="0" smtClean="0">
                <a:solidFill>
                  <a:srgbClr val="000000"/>
                </a:solidFill>
                <a:latin typeface="Times New Roman" pitchFamily="18" charset="0"/>
              </a:rPr>
              <a:t>) </a:t>
            </a:r>
          </a:p>
          <a:p>
            <a:pPr marL="1200150" lvl="2" indent="-285750">
              <a:spcBef>
                <a:spcPct val="20000"/>
              </a:spcBef>
              <a:buFont typeface="Arial" pitchFamily="34" charset="0"/>
              <a:buChar char="–"/>
            </a:pPr>
            <a:r>
              <a:rPr lang="en-US" sz="2200" dirty="0" smtClean="0"/>
              <a:t>Polymorphism allows you define one </a:t>
            </a:r>
            <a:r>
              <a:rPr lang="en-US" sz="2200" dirty="0" smtClean="0">
                <a:solidFill>
                  <a:srgbClr val="0000FF"/>
                </a:solidFill>
              </a:rPr>
              <a:t>interface</a:t>
            </a:r>
            <a:r>
              <a:rPr lang="en-US" sz="2200" dirty="0" smtClean="0"/>
              <a:t> and have multiple </a:t>
            </a:r>
            <a:r>
              <a:rPr lang="en-US" sz="2200" dirty="0" smtClean="0">
                <a:solidFill>
                  <a:srgbClr val="0000FF"/>
                </a:solidFill>
              </a:rPr>
              <a:t>implementations</a:t>
            </a:r>
            <a:r>
              <a:rPr lang="en-US" sz="2200" dirty="0" smtClean="0"/>
              <a:t>.</a:t>
            </a:r>
            <a:endParaRPr kumimoji="0" lang="en-US" sz="2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spcBef>
                <a:spcPct val="20000"/>
              </a:spcBef>
              <a:buFont typeface="Arial" pitchFamily="34" charset="0"/>
              <a:buChar char="–"/>
              <a:defRPr/>
            </a:pPr>
            <a:endPar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285750" indent="-285750">
              <a:buFont typeface="Courier New" pitchFamily="49" charset="0"/>
              <a:buChar char="o"/>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“Polymorphism enables you to write programs that process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objects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share the same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superclass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if they’re all objects of that superclass.” </a:t>
            </a:r>
            <a:r>
              <a:rPr kumimoji="0" lang="en-US" sz="19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(Deitel</a:t>
            </a:r>
            <a:r>
              <a:rPr kumimoji="0" lang="en-US" sz="1900" b="0" i="0" u="none" strike="noStrike" kern="1200" cap="none" spc="0" normalizeH="0" noProof="0" dirty="0" smtClean="0">
                <a:ln>
                  <a:noFill/>
                </a:ln>
                <a:solidFill>
                  <a:srgbClr val="000000"/>
                </a:solidFill>
                <a:effectLst/>
                <a:uLnTx/>
                <a:uFillTx/>
                <a:latin typeface="Times New Roman" pitchFamily="18" charset="0"/>
                <a:ea typeface="+mn-ea"/>
                <a:cs typeface="+mn-cs"/>
              </a:rPr>
              <a:t> &amp; Deitel)</a:t>
            </a:r>
          </a:p>
          <a:p>
            <a:pPr marL="285750" indent="-285750">
              <a:buFont typeface="Courier New" pitchFamily="49" charset="0"/>
              <a:buChar char="o"/>
              <a:defRPr/>
            </a:pPr>
            <a:endParaRPr lang="en-US" sz="900" dirty="0" smtClean="0">
              <a:solidFill>
                <a:srgbClr val="000000"/>
              </a:solidFill>
              <a:latin typeface="Times New Roman" pitchFamily="18" charset="0"/>
            </a:endParaRPr>
          </a:p>
          <a:p>
            <a:pPr marL="285750" indent="-285750">
              <a:buFont typeface="Courier New" pitchFamily="49" charset="0"/>
              <a:buChar char="o"/>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r>
              <a:rPr lang="en-US" sz="2400" dirty="0" smtClean="0">
                <a:latin typeface="Times New Roman" pitchFamily="18" charset="0"/>
                <a:cs typeface="Times New Roman" pitchFamily="18" charset="0"/>
              </a:rPr>
              <a:t>The ability of a </a:t>
            </a:r>
            <a:r>
              <a:rPr lang="en-US" sz="2400" dirty="0" smtClean="0">
                <a:solidFill>
                  <a:srgbClr val="0000FF"/>
                </a:solidFill>
                <a:latin typeface="Times New Roman" pitchFamily="18" charset="0"/>
                <a:cs typeface="Times New Roman" pitchFamily="18" charset="0"/>
              </a:rPr>
              <a:t>reference variable</a:t>
            </a:r>
            <a:r>
              <a:rPr lang="en-US" sz="2400" dirty="0" smtClean="0">
                <a:latin typeface="Times New Roman" pitchFamily="18" charset="0"/>
                <a:cs typeface="Times New Roman" pitchFamily="18" charset="0"/>
              </a:rPr>
              <a:t> to change behavior according to what </a:t>
            </a:r>
            <a:r>
              <a:rPr lang="en-US" sz="2400" dirty="0" smtClean="0">
                <a:solidFill>
                  <a:srgbClr val="0000FF"/>
                </a:solidFill>
                <a:latin typeface="Times New Roman" pitchFamily="18" charset="0"/>
                <a:cs typeface="Times New Roman" pitchFamily="18" charset="0"/>
              </a:rPr>
              <a:t>object instance</a:t>
            </a:r>
            <a:r>
              <a:rPr lang="en-US" sz="2400" dirty="0" smtClean="0">
                <a:latin typeface="Times New Roman" pitchFamily="18" charset="0"/>
                <a:cs typeface="Times New Roman" pitchFamily="18" charset="0"/>
              </a:rPr>
              <a:t> it is holding.”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hlinkClick r:id="rId3"/>
              </a:rPr>
              <a:t>http://www.javapassion.com/javase/javapolymorphism.pdf</a:t>
            </a:r>
            <a:r>
              <a:rPr lang="en-US" sz="2000" dirty="0" smtClean="0">
                <a:latin typeface="Times New Roman" pitchFamily="18" charset="0"/>
                <a:cs typeface="Times New Roman" pitchFamily="18" charset="0"/>
              </a:rPr>
              <a:t>)</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50</a:t>
            </a:fld>
            <a:endParaRPr lang="en-US" dirty="0"/>
          </a:p>
        </p:txBody>
      </p:sp>
      <p:pic>
        <p:nvPicPr>
          <p:cNvPr id="3" name="Picture 1" descr="ch10imageslides_Page_61.png"/>
          <p:cNvPicPr>
            <a:picLocks noGrp="1" noChangeAspect="1"/>
          </p:cNvPicPr>
          <p:nvPr isPhoto="1"/>
        </p:nvPicPr>
        <p:blipFill>
          <a:blip r:embed="rId2" cstate="print"/>
          <a:srcRect/>
          <a:stretch>
            <a:fillRect/>
          </a:stretch>
        </p:blipFill>
        <p:spPr bwMode="auto">
          <a:xfrm>
            <a:off x="0" y="1295400"/>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51</a:t>
            </a:fld>
            <a:endParaRPr lang="en-US" dirty="0"/>
          </a:p>
        </p:txBody>
      </p:sp>
      <p:pic>
        <p:nvPicPr>
          <p:cNvPr id="3" name="Picture 1" descr="ch10imageslides_Page_63.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52</a:t>
            </a:fld>
            <a:endParaRPr lang="en-US" dirty="0"/>
          </a:p>
        </p:txBody>
      </p:sp>
      <p:sp>
        <p:nvSpPr>
          <p:cNvPr id="3" name="Text Placeholder 2"/>
          <p:cNvSpPr txBox="1">
            <a:spLocks/>
          </p:cNvSpPr>
          <p:nvPr/>
        </p:nvSpPr>
        <p:spPr>
          <a:xfrm>
            <a:off x="457200" y="1481138"/>
            <a:ext cx="8229600" cy="4525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of any subclasses of a class that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implements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 interface can also be thought of as objects of the interface type.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Thus, just as we can assign the reference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 superclass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we can assign the reference of a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SalariedEmployee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an interface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implements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 an </a:t>
            </a:r>
            <a:r>
              <a:rPr kumimoji="0" lang="en-US" sz="2400" b="0" i="0"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also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is a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object, and we can assign the reference of an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Invoice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object to a </a:t>
            </a:r>
            <a:r>
              <a:rPr kumimoji="0" lang="en-US" sz="2400" b="0" i="1" u="none" strike="noStrike" kern="1200" cap="none" spc="0" normalizeH="0" baseline="0" noProof="0" dirty="0" smtClean="0">
                <a:ln>
                  <a:noFill/>
                </a:ln>
                <a:solidFill>
                  <a:srgbClr val="000000"/>
                </a:solidFill>
                <a:effectLst/>
                <a:uLnTx/>
                <a:uFillTx/>
                <a:latin typeface="Lucida Console" pitchFamily="49" charset="0"/>
                <a:ea typeface="+mn-ea"/>
                <a:cs typeface="+mn-cs"/>
              </a:rPr>
              <a:t>Payable</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variable.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53</a:t>
            </a:fld>
            <a:endParaRPr lang="en-US" dirty="0"/>
          </a:p>
        </p:txBody>
      </p:sp>
      <p:pic>
        <p:nvPicPr>
          <p:cNvPr id="3" name="Picture 1" descr="ch10imageslides_Page_64.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54</a:t>
            </a:fld>
            <a:endParaRPr lang="en-US" dirty="0"/>
          </a:p>
        </p:txBody>
      </p:sp>
      <p:pic>
        <p:nvPicPr>
          <p:cNvPr id="3" name="Picture 1" descr="ch10imageslides_Page_65.png"/>
          <p:cNvPicPr>
            <a:picLocks noGrp="1" noChangeAspect="1"/>
          </p:cNvPicPr>
          <p:nvPr isPhoto="1"/>
        </p:nvPicPr>
        <p:blipFill>
          <a:blip r:embed="rId2" cstate="print"/>
          <a:srcRect/>
          <a:stretch>
            <a:fillRect/>
          </a:stretch>
        </p:blipFill>
        <p:spPr bwMode="auto">
          <a:xfrm>
            <a:off x="0" y="10017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55</a:t>
            </a:fld>
            <a:endParaRPr lang="en-US" dirty="0"/>
          </a:p>
        </p:txBody>
      </p:sp>
      <p:pic>
        <p:nvPicPr>
          <p:cNvPr id="3" name="Picture 1" descr="ch10imageslides_Page_66.png"/>
          <p:cNvPicPr>
            <a:picLocks noGrp="1" noChangeAspect="1"/>
          </p:cNvPicPr>
          <p:nvPr isPhoto="1"/>
        </p:nvPicPr>
        <p:blipFill>
          <a:blip r:embed="rId2" cstate="print"/>
          <a:srcRect/>
          <a:stretch>
            <a:fillRect/>
          </a:stretch>
        </p:blipFill>
        <p:spPr bwMode="auto">
          <a:xfrm>
            <a:off x="0" y="1077913"/>
            <a:ext cx="9144000" cy="555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56</a:t>
            </a:fld>
            <a:endParaRPr lang="en-US" dirty="0"/>
          </a:p>
        </p:txBody>
      </p:sp>
      <p:sp>
        <p:nvSpPr>
          <p:cNvPr id="3" name="Title 1"/>
          <p:cNvSpPr>
            <a:spLocks noGrp="1"/>
          </p:cNvSpPr>
          <p:nvPr>
            <p:ph type="title"/>
          </p:nvPr>
        </p:nvSpPr>
        <p:spPr>
          <a:xfrm>
            <a:off x="457200" y="274638"/>
            <a:ext cx="8229600" cy="1143000"/>
          </a:xfrm>
        </p:spPr>
        <p:txBody>
          <a:bodyPr>
            <a:noAutofit/>
          </a:bodyPr>
          <a:lstStyle/>
          <a:p>
            <a:pPr eaLnBrk="1" fontAlgn="auto" hangingPunct="1">
              <a:spcAft>
                <a:spcPts val="0"/>
              </a:spcAft>
              <a:defRPr/>
            </a:pPr>
            <a:r>
              <a:rPr lang="en-US" sz="3600" dirty="0" smtClean="0">
                <a:solidFill>
                  <a:srgbClr val="59D9B3"/>
                </a:solidFill>
                <a:latin typeface="Times New Roman" pitchFamily="18" charset="0"/>
                <a:cs typeface="Times New Roman" pitchFamily="18" charset="0"/>
              </a:rPr>
              <a:t>10.7.7 </a:t>
            </a:r>
            <a:r>
              <a:rPr lang="en-US" sz="3600" dirty="0" smtClean="0">
                <a:solidFill>
                  <a:srgbClr val="33B38C"/>
                </a:solidFill>
                <a:latin typeface="Times New Roman" pitchFamily="18" charset="0"/>
                <a:cs typeface="Times New Roman" pitchFamily="18" charset="0"/>
              </a:rPr>
              <a:t>Common Interfaces of the Java API</a:t>
            </a:r>
          </a:p>
        </p:txBody>
      </p:sp>
      <p:sp>
        <p:nvSpPr>
          <p:cNvPr id="4" name="Text Placeholder 2"/>
          <p:cNvSpPr txBox="1">
            <a:spLocks/>
          </p:cNvSpPr>
          <p:nvPr/>
        </p:nvSpPr>
        <p:spPr>
          <a:xfrm>
            <a:off x="457200" y="1600200"/>
            <a:ext cx="8229600" cy="4406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Java API’s interfaces</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enable you to use your own classes within the frameworks provided by Java, such as comparing objects of your own types and creating tasks that can execute concurrently with other tasks in the same program.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Figure 10.16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presents a brief overview of a few of the more popular interfaces of the Java API</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57</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85800" y="660221"/>
            <a:ext cx="7772400" cy="5537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58</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38196" y="990600"/>
            <a:ext cx="7744676"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6</a:t>
            </a:fld>
            <a:endParaRPr lang="en-US" dirty="0"/>
          </a:p>
        </p:txBody>
      </p:sp>
      <p:sp>
        <p:nvSpPr>
          <p:cNvPr id="3" name="Title 1"/>
          <p:cNvSpPr>
            <a:spLocks noGrp="1"/>
          </p:cNvSpPr>
          <p:nvPr>
            <p:ph type="title"/>
          </p:nvPr>
        </p:nvSpPr>
        <p:spPr>
          <a:xfrm>
            <a:off x="457200" y="381000"/>
            <a:ext cx="8229600" cy="914400"/>
          </a:xfrm>
        </p:spPr>
        <p:txBody>
          <a:bodyPr>
            <a:normAutofit fontScale="90000"/>
          </a:bodyPr>
          <a:lstStyle/>
          <a:p>
            <a:pPr marL="225425" lvl="0" indent="-225425">
              <a:lnSpc>
                <a:spcPct val="150000"/>
              </a:lnSpc>
              <a:defRPr/>
            </a:pPr>
            <a:r>
              <a:rPr lang="en-US" sz="4000" dirty="0" smtClean="0"/>
              <a:t>Examples of polymorphism in Java</a:t>
            </a:r>
          </a:p>
        </p:txBody>
      </p:sp>
      <p:sp>
        <p:nvSpPr>
          <p:cNvPr id="4" name="Title 1"/>
          <p:cNvSpPr txBox="1">
            <a:spLocks/>
          </p:cNvSpPr>
          <p:nvPr/>
        </p:nvSpPr>
        <p:spPr>
          <a:xfrm>
            <a:off x="609600" y="1295400"/>
            <a:ext cx="8001000" cy="5181600"/>
          </a:xfrm>
          <a:prstGeom prst="rect">
            <a:avLst/>
          </a:prstGeom>
        </p:spPr>
        <p:txBody>
          <a:bodyPr vert="horz" lIns="91440" tIns="45720" rIns="91440" bIns="45720" rtlCol="0" anchor="ctr">
            <a:normAutofit fontScale="77500" lnSpcReduction="20000"/>
          </a:bodyPr>
          <a:lstStyle/>
          <a:p>
            <a:pPr marL="514350" indent="-514350">
              <a:lnSpc>
                <a:spcPct val="110000"/>
              </a:lnSpc>
              <a:spcBef>
                <a:spcPts val="600"/>
              </a:spcBef>
              <a:buFont typeface="Arial" pitchFamily="34" charset="0"/>
              <a:buChar char="•"/>
              <a:defRPr/>
            </a:pPr>
            <a:r>
              <a:rPr lang="en-US" sz="2800" dirty="0" smtClean="0">
                <a:solidFill>
                  <a:srgbClr val="0000FF"/>
                </a:solidFill>
                <a:ea typeface="+mj-ea"/>
                <a:cs typeface="+mj-cs"/>
              </a:rPr>
              <a:t>Operator Overloading</a:t>
            </a:r>
          </a:p>
          <a:p>
            <a:pPr marL="971550" lvl="1" indent="-514350">
              <a:spcBef>
                <a:spcPct val="0"/>
              </a:spcBef>
              <a:buFont typeface="Calibri" pitchFamily="34" charset="0"/>
              <a:buChar char="⁻"/>
              <a:defRPr/>
            </a:pPr>
            <a:r>
              <a:rPr lang="en-US" sz="2400" dirty="0" smtClean="0">
                <a:latin typeface="+mj-lt"/>
                <a:ea typeface="+mj-ea"/>
                <a:cs typeface="+mj-cs"/>
              </a:rPr>
              <a:t>An operator, like ‘+’, can handle different </a:t>
            </a:r>
            <a:r>
              <a:rPr lang="en-US" sz="2400" b="1" dirty="0" smtClean="0">
                <a:latin typeface="+mj-lt"/>
                <a:ea typeface="+mj-ea"/>
                <a:cs typeface="+mj-cs"/>
              </a:rPr>
              <a:t>types</a:t>
            </a:r>
            <a:r>
              <a:rPr lang="en-US" sz="2400" dirty="0" smtClean="0">
                <a:latin typeface="+mj-lt"/>
                <a:ea typeface="+mj-ea"/>
                <a:cs typeface="+mj-cs"/>
              </a:rPr>
              <a:t> of operands (e.g., int, float, String).</a:t>
            </a:r>
          </a:p>
          <a:p>
            <a:pPr marL="971550" lvl="1" indent="-514350">
              <a:spcBef>
                <a:spcPct val="0"/>
              </a:spcBef>
              <a:buFont typeface="Calibri" pitchFamily="34" charset="0"/>
              <a:buChar char="⁻"/>
              <a:defRPr/>
            </a:pPr>
            <a:endParaRPr lang="en-US" sz="1000" dirty="0" smtClean="0"/>
          </a:p>
          <a:p>
            <a:pPr marL="514350" indent="-514350">
              <a:spcBef>
                <a:spcPct val="0"/>
              </a:spcBef>
              <a:buFont typeface="Arial" pitchFamily="34" charset="0"/>
              <a:buChar char="•"/>
              <a:defRPr/>
            </a:pPr>
            <a:r>
              <a:rPr lang="en-US" sz="2800" dirty="0" smtClean="0">
                <a:solidFill>
                  <a:srgbClr val="0000FF"/>
                </a:solidFill>
                <a:ea typeface="+mj-ea"/>
                <a:cs typeface="+mj-cs"/>
              </a:rPr>
              <a:t>Method Overloading</a:t>
            </a:r>
          </a:p>
          <a:p>
            <a:pPr marL="971550" lvl="1" indent="-514350">
              <a:spcBef>
                <a:spcPct val="0"/>
              </a:spcBef>
              <a:buFont typeface="Calibri" pitchFamily="34" charset="0"/>
              <a:buChar char="⁻"/>
              <a:defRPr/>
            </a:pPr>
            <a:r>
              <a:rPr lang="en-US" sz="2400" dirty="0" smtClean="0">
                <a:latin typeface="+mj-lt"/>
                <a:ea typeface="+mj-ea"/>
                <a:cs typeface="+mj-cs"/>
              </a:rPr>
              <a:t>Methods </a:t>
            </a:r>
            <a:r>
              <a:rPr lang="en-US" sz="2400" u="sng" dirty="0" smtClean="0">
                <a:latin typeface="+mj-lt"/>
                <a:ea typeface="+mj-ea"/>
                <a:cs typeface="+mj-cs"/>
              </a:rPr>
              <a:t>with the same name</a:t>
            </a:r>
            <a:r>
              <a:rPr lang="en-US" sz="2400" dirty="0" smtClean="0">
                <a:latin typeface="+mj-lt"/>
                <a:ea typeface="+mj-ea"/>
                <a:cs typeface="+mj-cs"/>
              </a:rPr>
              <a:t> (but different signatures) are defined within a class. e.g., </a:t>
            </a:r>
            <a:r>
              <a:rPr lang="en-US" sz="2400" dirty="0" smtClean="0">
                <a:ea typeface="+mj-ea"/>
                <a:cs typeface="+mj-cs"/>
              </a:rPr>
              <a:t>System.out.print( ) is overloaded in </a:t>
            </a:r>
            <a:r>
              <a:rPr lang="en-US" sz="2400" i="1" dirty="0" smtClean="0">
                <a:ea typeface="+mj-ea"/>
                <a:cs typeface="+mj-cs"/>
              </a:rPr>
              <a:t>PrintStream</a:t>
            </a:r>
            <a:r>
              <a:rPr lang="en-US" sz="2400" dirty="0" smtClean="0">
                <a:ea typeface="+mj-ea"/>
                <a:cs typeface="+mj-cs"/>
              </a:rPr>
              <a:t>.</a:t>
            </a:r>
          </a:p>
          <a:p>
            <a:pPr marL="971550" lvl="1" indent="-514350">
              <a:spcBef>
                <a:spcPct val="0"/>
              </a:spcBef>
              <a:buFont typeface="Calibri" pitchFamily="34" charset="0"/>
              <a:buChar char="⁻"/>
              <a:defRPr/>
            </a:pPr>
            <a:endParaRPr lang="en-US" sz="1100" dirty="0" smtClean="0">
              <a:latin typeface="+mj-lt"/>
              <a:ea typeface="+mj-ea"/>
              <a:cs typeface="+mj-cs"/>
            </a:endParaRPr>
          </a:p>
          <a:p>
            <a:pPr marL="514350" indent="-514350">
              <a:spcBef>
                <a:spcPct val="0"/>
              </a:spcBef>
              <a:buFont typeface="Arial" pitchFamily="34" charset="0"/>
              <a:buChar char="•"/>
              <a:defRPr/>
            </a:pPr>
            <a:r>
              <a:rPr lang="en-US" sz="2800" dirty="0" smtClean="0">
                <a:solidFill>
                  <a:srgbClr val="0000FF"/>
                </a:solidFill>
              </a:rPr>
              <a:t>Method Overriding</a:t>
            </a:r>
          </a:p>
          <a:p>
            <a:pPr marL="971550" lvl="1" indent="-514350">
              <a:spcBef>
                <a:spcPct val="0"/>
              </a:spcBef>
              <a:buFont typeface="Calibri" pitchFamily="34" charset="0"/>
              <a:buChar char="⁻"/>
              <a:defRPr/>
            </a:pPr>
            <a:r>
              <a:rPr lang="en-US" sz="2400" dirty="0" smtClean="0">
                <a:latin typeface="+mj-lt"/>
                <a:ea typeface="+mj-ea"/>
                <a:cs typeface="+mj-cs"/>
              </a:rPr>
              <a:t>A method defined in a superclass is re-defined/specialized in a subclass by a method </a:t>
            </a:r>
            <a:r>
              <a:rPr lang="en-US" sz="2400" u="sng" dirty="0" smtClean="0">
                <a:latin typeface="+mj-lt"/>
                <a:ea typeface="+mj-ea"/>
                <a:cs typeface="+mj-cs"/>
              </a:rPr>
              <a:t>with the same signature</a:t>
            </a:r>
            <a:r>
              <a:rPr lang="en-US" sz="2400" dirty="0" smtClean="0">
                <a:latin typeface="+mj-lt"/>
                <a:ea typeface="+mj-ea"/>
                <a:cs typeface="+mj-cs"/>
              </a:rPr>
              <a:t>.</a:t>
            </a:r>
          </a:p>
          <a:p>
            <a:pPr marL="971550" lvl="1" indent="-514350">
              <a:spcBef>
                <a:spcPct val="0"/>
              </a:spcBef>
              <a:buFont typeface="Calibri" pitchFamily="34" charset="0"/>
              <a:buChar char="⁻"/>
              <a:defRPr/>
            </a:pPr>
            <a:endParaRPr lang="en-US" sz="1300" dirty="0" smtClean="0"/>
          </a:p>
          <a:p>
            <a:pPr marL="514350" indent="-514350">
              <a:spcBef>
                <a:spcPct val="0"/>
              </a:spcBef>
              <a:buFont typeface="Arial" pitchFamily="34" charset="0"/>
              <a:buChar char="•"/>
              <a:defRPr/>
            </a:pPr>
            <a:r>
              <a:rPr lang="en-US" sz="2800" dirty="0" smtClean="0">
                <a:solidFill>
                  <a:srgbClr val="0000FF"/>
                </a:solidFill>
              </a:rPr>
              <a:t>Abstract</a:t>
            </a:r>
            <a:r>
              <a:rPr lang="en-US" sz="2800" dirty="0" smtClean="0"/>
              <a:t> and </a:t>
            </a:r>
            <a:r>
              <a:rPr lang="en-US" sz="2800" dirty="0" smtClean="0">
                <a:solidFill>
                  <a:srgbClr val="0000FF"/>
                </a:solidFill>
              </a:rPr>
              <a:t>Concrete</a:t>
            </a:r>
            <a:r>
              <a:rPr lang="en-US" sz="2800" dirty="0" smtClean="0"/>
              <a:t> Classes</a:t>
            </a:r>
          </a:p>
          <a:p>
            <a:pPr marL="971550" lvl="1" indent="-514350">
              <a:spcBef>
                <a:spcPct val="0"/>
              </a:spcBef>
              <a:buFont typeface="Calibri" pitchFamily="34" charset="0"/>
              <a:buChar char="⁻"/>
              <a:defRPr/>
            </a:pPr>
            <a:r>
              <a:rPr lang="en-US" sz="2400" dirty="0" smtClean="0">
                <a:latin typeface="+mj-lt"/>
                <a:ea typeface="+mj-ea"/>
                <a:cs typeface="+mj-cs"/>
              </a:rPr>
              <a:t>The </a:t>
            </a:r>
            <a:r>
              <a:rPr lang="en-US" sz="2400" i="1" dirty="0" smtClean="0">
                <a:latin typeface="+mj-lt"/>
                <a:ea typeface="+mj-ea"/>
                <a:cs typeface="+mj-cs"/>
              </a:rPr>
              <a:t>virtual/abstract methods</a:t>
            </a:r>
            <a:r>
              <a:rPr lang="en-US" sz="2400" dirty="0" smtClean="0">
                <a:latin typeface="+mj-lt"/>
                <a:ea typeface="+mj-ea"/>
                <a:cs typeface="+mj-cs"/>
              </a:rPr>
              <a:t> defined in an </a:t>
            </a:r>
            <a:r>
              <a:rPr lang="en-US" sz="2400" i="1" dirty="0" smtClean="0">
                <a:latin typeface="+mj-lt"/>
                <a:ea typeface="+mj-ea"/>
                <a:cs typeface="+mj-cs"/>
              </a:rPr>
              <a:t>abstract class </a:t>
            </a:r>
            <a:r>
              <a:rPr lang="en-US" sz="2400" dirty="0" smtClean="0">
                <a:latin typeface="+mj-lt"/>
                <a:ea typeface="+mj-ea"/>
                <a:cs typeface="+mj-cs"/>
              </a:rPr>
              <a:t>are implemented in its subclasses.</a:t>
            </a:r>
          </a:p>
          <a:p>
            <a:pPr marL="971550" lvl="1" indent="-514350">
              <a:spcBef>
                <a:spcPct val="0"/>
              </a:spcBef>
              <a:buFont typeface="Calibri" pitchFamily="34" charset="0"/>
              <a:buChar char="⁻"/>
              <a:defRPr/>
            </a:pPr>
            <a:endParaRPr lang="en-US" sz="1300" dirty="0" smtClean="0">
              <a:latin typeface="+mj-lt"/>
              <a:ea typeface="+mj-ea"/>
              <a:cs typeface="+mj-cs"/>
            </a:endParaRPr>
          </a:p>
          <a:p>
            <a:pPr marL="514350" indent="-514350">
              <a:spcBef>
                <a:spcPct val="0"/>
              </a:spcBef>
              <a:buFont typeface="Arial" pitchFamily="34" charset="0"/>
              <a:buChar char="•"/>
              <a:defRPr/>
            </a:pPr>
            <a:r>
              <a:rPr lang="en-US" sz="2800" dirty="0" smtClean="0">
                <a:solidFill>
                  <a:srgbClr val="0000FF"/>
                </a:solidFill>
              </a:rPr>
              <a:t>Interfaces </a:t>
            </a:r>
          </a:p>
          <a:p>
            <a:pPr marL="971550" lvl="1" indent="-514350">
              <a:spcBef>
                <a:spcPct val="0"/>
              </a:spcBef>
              <a:buFont typeface="Calibri" pitchFamily="34" charset="0"/>
              <a:buChar char="⁻"/>
              <a:defRPr/>
            </a:pPr>
            <a:r>
              <a:rPr lang="en-US" sz="2400" dirty="0" smtClean="0"/>
              <a:t>A Java </a:t>
            </a:r>
            <a:r>
              <a:rPr lang="en-US" sz="2400" i="1" dirty="0" smtClean="0"/>
              <a:t>interface</a:t>
            </a:r>
            <a:r>
              <a:rPr lang="en-US" sz="2400" dirty="0" smtClean="0"/>
              <a:t> defines </a:t>
            </a:r>
            <a:r>
              <a:rPr lang="en-US" sz="2400" u="sng" dirty="0" smtClean="0"/>
              <a:t>a set of methods </a:t>
            </a:r>
            <a:r>
              <a:rPr lang="en-US" sz="2400" dirty="0" smtClean="0"/>
              <a:t>but does not implement them. </a:t>
            </a:r>
          </a:p>
          <a:p>
            <a:pPr marL="971550" lvl="1" indent="-514350">
              <a:spcBef>
                <a:spcPct val="0"/>
              </a:spcBef>
              <a:buFont typeface="Calibri" pitchFamily="34" charset="0"/>
              <a:buChar char="⁻"/>
              <a:defRPr/>
            </a:pPr>
            <a:r>
              <a:rPr lang="en-US" sz="2400" dirty="0" smtClean="0"/>
              <a:t>A class that implements the interface agrees to implement </a:t>
            </a:r>
            <a:r>
              <a:rPr lang="en-US" sz="2400" b="1" dirty="0" smtClean="0"/>
              <a:t>all</a:t>
            </a:r>
            <a:r>
              <a:rPr lang="en-US" sz="2400" dirty="0" smtClean="0"/>
              <a:t> of the methods defined in that interface, thereby agreeing to certain behavior.  </a:t>
            </a:r>
            <a:r>
              <a:rPr lang="en-US" sz="2100" dirty="0" smtClean="0"/>
              <a:t>(</a:t>
            </a:r>
            <a:r>
              <a:rPr lang="en-US" sz="2100" dirty="0" smtClean="0">
                <a:hlinkClick r:id="rId2"/>
              </a:rPr>
              <a:t>http://www.iam.ubc.ca/guides/javatut99/java/more/interfaceDef.html</a:t>
            </a:r>
            <a:r>
              <a:rPr lang="en-US" sz="2100" dirty="0" smtClean="0"/>
              <a:t>)</a:t>
            </a:r>
            <a:endParaRPr lang="en-US" sz="2400" dirty="0" smtClean="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7</a:t>
            </a:fld>
            <a:endParaRPr lang="en-US" dirty="0"/>
          </a:p>
        </p:txBody>
      </p:sp>
      <p:sp>
        <p:nvSpPr>
          <p:cNvPr id="3" name="Rectangle 2"/>
          <p:cNvSpPr/>
          <p:nvPr/>
        </p:nvSpPr>
        <p:spPr>
          <a:xfrm>
            <a:off x="914400" y="609600"/>
            <a:ext cx="7467600" cy="2900794"/>
          </a:xfrm>
          <a:prstGeom prst="rect">
            <a:avLst/>
          </a:prstGeom>
        </p:spPr>
        <p:txBody>
          <a:bodyPr wrap="square">
            <a:spAutoFit/>
          </a:bodyPr>
          <a:lstStyle/>
          <a:p>
            <a:pPr marL="463550" indent="-463550">
              <a:spcBef>
                <a:spcPct val="0"/>
              </a:spcBef>
              <a:buFont typeface="Arial" pitchFamily="34" charset="0"/>
              <a:buChar char="•"/>
              <a:defRPr/>
            </a:pPr>
            <a:r>
              <a:rPr lang="en-US" sz="3200" dirty="0" smtClean="0">
                <a:solidFill>
                  <a:srgbClr val="0000FF"/>
                </a:solidFill>
                <a:latin typeface="Times New Roman" pitchFamily="18" charset="0"/>
                <a:cs typeface="Times New Roman" pitchFamily="18" charset="0"/>
              </a:rPr>
              <a:t>Method Overriding</a:t>
            </a:r>
          </a:p>
          <a:p>
            <a:pPr marL="463550" lvl="1" indent="-6350">
              <a:spcBef>
                <a:spcPct val="0"/>
              </a:spcBef>
              <a:defRPr/>
            </a:pPr>
            <a:r>
              <a:rPr lang="en-US" sz="2000" dirty="0" smtClean="0">
                <a:latin typeface="Times New Roman" pitchFamily="18" charset="0"/>
                <a:cs typeface="Times New Roman" pitchFamily="18" charset="0"/>
              </a:rPr>
              <a:t>A method defined in a superclass is re-defined or specialized in a subclass by a method </a:t>
            </a:r>
            <a:r>
              <a:rPr lang="en-US" sz="2000" u="sng" dirty="0" smtClean="0">
                <a:latin typeface="Times New Roman" pitchFamily="18" charset="0"/>
                <a:cs typeface="Times New Roman" pitchFamily="18" charset="0"/>
              </a:rPr>
              <a:t>with the same signature</a:t>
            </a:r>
            <a:r>
              <a:rPr lang="en-US" sz="2000" dirty="0" smtClean="0">
                <a:latin typeface="Times New Roman" pitchFamily="18" charset="0"/>
                <a:cs typeface="Times New Roman" pitchFamily="18" charset="0"/>
              </a:rPr>
              <a:t>.</a:t>
            </a:r>
          </a:p>
          <a:p>
            <a:pPr marL="463550" lvl="1" indent="-6350">
              <a:spcBef>
                <a:spcPct val="0"/>
              </a:spcBef>
              <a:defRPr/>
            </a:pPr>
            <a:endParaRPr lang="en-US" sz="1050" dirty="0" smtClean="0">
              <a:latin typeface="Times New Roman" pitchFamily="18" charset="0"/>
              <a:cs typeface="Times New Roman" pitchFamily="18" charset="0"/>
            </a:endParaRPr>
          </a:p>
          <a:p>
            <a:pPr marL="920750" lvl="1" indent="-463550">
              <a:spcBef>
                <a:spcPct val="0"/>
              </a:spcBef>
              <a:buFont typeface="Times New Roman" pitchFamily="18" charset="0"/>
              <a:buChar char="−"/>
              <a:defRPr/>
            </a:pPr>
            <a:r>
              <a:rPr lang="en-US" sz="2000" dirty="0" smtClean="0">
                <a:latin typeface="Times New Roman" pitchFamily="18" charset="0"/>
                <a:cs typeface="Times New Roman" pitchFamily="18" charset="0"/>
              </a:rPr>
              <a:t>A reference of a subclass may be assigned to a variable of the superclass. (</a:t>
            </a:r>
            <a:r>
              <a:rPr lang="en-US" sz="2000" dirty="0" smtClean="0">
                <a:solidFill>
                  <a:srgbClr val="000000"/>
                </a:solidFill>
                <a:latin typeface="Times New Roman" pitchFamily="18" charset="0"/>
              </a:rPr>
              <a:t>This is allowed because each subclass object </a:t>
            </a:r>
            <a:r>
              <a:rPr lang="en-US" sz="2000" i="1" dirty="0" smtClean="0">
                <a:solidFill>
                  <a:srgbClr val="000000"/>
                </a:solidFill>
                <a:latin typeface="Times New Roman" pitchFamily="18" charset="0"/>
              </a:rPr>
              <a:t>is an </a:t>
            </a:r>
            <a:r>
              <a:rPr lang="en-US" sz="2000" dirty="0" smtClean="0">
                <a:solidFill>
                  <a:srgbClr val="000000"/>
                </a:solidFill>
                <a:latin typeface="Times New Roman" pitchFamily="18" charset="0"/>
              </a:rPr>
              <a:t>object of its superclass.)</a:t>
            </a:r>
            <a:endParaRPr lang="en-US" sz="2000" dirty="0" smtClean="0">
              <a:latin typeface="Times New Roman" pitchFamily="18" charset="0"/>
              <a:cs typeface="Times New Roman" pitchFamily="18" charset="0"/>
            </a:endParaRPr>
          </a:p>
          <a:p>
            <a:pPr marL="920750" lvl="1" indent="-463550">
              <a:spcBef>
                <a:spcPct val="0"/>
              </a:spcBef>
              <a:buFont typeface="Times New Roman" pitchFamily="18" charset="0"/>
              <a:buChar char="−"/>
              <a:defRPr/>
            </a:pPr>
            <a:r>
              <a:rPr lang="en-US" sz="2000" dirty="0" smtClean="0">
                <a:latin typeface="Times New Roman" pitchFamily="18" charset="0"/>
                <a:cs typeface="Times New Roman" pitchFamily="18" charset="0"/>
              </a:rPr>
              <a:t>A method defined in the superclass is </a:t>
            </a:r>
            <a:r>
              <a:rPr lang="en-US" sz="2000" dirty="0" smtClean="0">
                <a:solidFill>
                  <a:srgbClr val="0000FF"/>
                </a:solidFill>
                <a:latin typeface="Times New Roman" pitchFamily="18" charset="0"/>
                <a:cs typeface="Times New Roman" pitchFamily="18" charset="0"/>
              </a:rPr>
              <a:t>overridden</a:t>
            </a:r>
            <a:r>
              <a:rPr lang="en-US" sz="2000" dirty="0" smtClean="0">
                <a:latin typeface="Times New Roman" pitchFamily="18" charset="0"/>
                <a:cs typeface="Times New Roman" pitchFamily="18" charset="0"/>
              </a:rPr>
              <a:t> in the subclass.</a:t>
            </a:r>
          </a:p>
        </p:txBody>
      </p:sp>
      <p:sp>
        <p:nvSpPr>
          <p:cNvPr id="4" name="Rectangle 3"/>
          <p:cNvSpPr/>
          <p:nvPr/>
        </p:nvSpPr>
        <p:spPr>
          <a:xfrm>
            <a:off x="762000" y="3877032"/>
            <a:ext cx="7772400" cy="25237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63550" lvl="1" indent="-6350">
              <a:spcBef>
                <a:spcPct val="0"/>
              </a:spcBef>
              <a:defRPr/>
            </a:pPr>
            <a:r>
              <a:rPr lang="en-US" dirty="0" smtClean="0"/>
              <a:t>...</a:t>
            </a:r>
            <a:br>
              <a:rPr lang="en-US" dirty="0" smtClean="0"/>
            </a:br>
            <a:r>
              <a:rPr lang="en-US" dirty="0" smtClean="0"/>
              <a:t>SuperClass obj1 = new SuperClass();</a:t>
            </a:r>
            <a:br>
              <a:rPr lang="en-US" dirty="0" smtClean="0"/>
            </a:br>
            <a:r>
              <a:rPr lang="en-US" dirty="0" smtClean="0"/>
              <a:t>SuperClass obj2 = new SubClass();</a:t>
            </a:r>
            <a:br>
              <a:rPr lang="en-US" dirty="0" smtClean="0"/>
            </a:br>
            <a:r>
              <a:rPr lang="en-US" dirty="0" smtClean="0"/>
              <a:t>...</a:t>
            </a:r>
            <a:br>
              <a:rPr lang="en-US" dirty="0" smtClean="0"/>
            </a:br>
            <a:r>
              <a:rPr lang="en-US" dirty="0" smtClean="0"/>
              <a:t>obj1.</a:t>
            </a:r>
            <a:r>
              <a:rPr lang="en-US" dirty="0" smtClean="0">
                <a:solidFill>
                  <a:srgbClr val="0000FF"/>
                </a:solidFill>
              </a:rPr>
              <a:t>someMethod()</a:t>
            </a:r>
            <a:r>
              <a:rPr lang="en-US" dirty="0" smtClean="0"/>
              <a:t>; // SuperClass version is called</a:t>
            </a:r>
            <a:br>
              <a:rPr lang="en-US" dirty="0" smtClean="0"/>
            </a:br>
            <a:r>
              <a:rPr lang="en-US" dirty="0" smtClean="0">
                <a:solidFill>
                  <a:schemeClr val="tx1"/>
                </a:solidFill>
              </a:rPr>
              <a:t>obj2.</a:t>
            </a:r>
            <a:r>
              <a:rPr lang="en-US" dirty="0" smtClean="0">
                <a:solidFill>
                  <a:srgbClr val="0000FF"/>
                </a:solidFill>
              </a:rPr>
              <a:t>someMethod()</a:t>
            </a:r>
            <a:r>
              <a:rPr lang="en-US" dirty="0" smtClean="0"/>
              <a:t>; // SubClass version is called</a:t>
            </a:r>
            <a:br>
              <a:rPr lang="en-US" dirty="0" smtClean="0"/>
            </a:br>
            <a:r>
              <a:rPr lang="en-US" dirty="0" smtClean="0"/>
              <a:t>....</a:t>
            </a:r>
          </a:p>
          <a:p>
            <a:pPr marL="688975" lvl="1" indent="-688975">
              <a:spcBef>
                <a:spcPct val="0"/>
              </a:spcBef>
              <a:defRPr/>
            </a:pPr>
            <a:r>
              <a:rPr lang="en-US" sz="1600" dirty="0" smtClean="0"/>
              <a:t>(source: </a:t>
            </a:r>
            <a:r>
              <a:rPr lang="en-US" sz="1600" dirty="0" smtClean="0">
                <a:hlinkClick r:id="rId2"/>
              </a:rPr>
              <a:t>http://geekexplains.blogspot.com/2008/06/dynamic-binding-vs-static-binding-in.html</a:t>
            </a:r>
            <a:r>
              <a:rPr lang="en-US" sz="1600" dirty="0" smtClean="0"/>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8</a:t>
            </a:fld>
            <a:endParaRPr lang="en-US" dirty="0"/>
          </a:p>
        </p:txBody>
      </p:sp>
      <p:sp>
        <p:nvSpPr>
          <p:cNvPr id="3" name="Title 1"/>
          <p:cNvSpPr>
            <a:spLocks noGrp="1"/>
          </p:cNvSpPr>
          <p:nvPr>
            <p:ph type="title"/>
          </p:nvPr>
        </p:nvSpPr>
        <p:spPr>
          <a:xfrm>
            <a:off x="533400" y="304800"/>
            <a:ext cx="8229600" cy="914400"/>
          </a:xfrm>
        </p:spPr>
        <p:txBody>
          <a:bodyPr>
            <a:normAutofit/>
          </a:bodyPr>
          <a:lstStyle/>
          <a:p>
            <a:pPr marL="403225" lvl="0" indent="-403225" algn="l">
              <a:buFont typeface="Arial" pitchFamily="34" charset="0"/>
              <a:buChar char="•"/>
              <a:defRPr/>
            </a:pPr>
            <a:r>
              <a:rPr lang="en-US" sz="2400" dirty="0" smtClean="0"/>
              <a:t>An example program</a:t>
            </a:r>
            <a:r>
              <a:rPr lang="en-US" altLang="zh-CN" sz="2400" dirty="0" smtClean="0"/>
              <a:t>: </a:t>
            </a:r>
            <a:r>
              <a:rPr lang="en-US" sz="2000" dirty="0" smtClean="0">
                <a:hlinkClick r:id="rId2"/>
              </a:rPr>
              <a:t>InheritanceAndPolymorphism</a:t>
            </a:r>
            <a:r>
              <a:rPr lang="en-US" sz="2000" dirty="0" smtClean="0"/>
              <a:t> </a:t>
            </a:r>
            <a:br>
              <a:rPr lang="en-US" sz="2000" dirty="0" smtClean="0"/>
            </a:br>
            <a:r>
              <a:rPr lang="en-US" sz="2000" dirty="0" smtClean="0"/>
              <a:t>// a simple application that illustrates the basic idea of polymorphism</a:t>
            </a:r>
            <a:endParaRPr lang="en-US" sz="3200" dirty="0" smtClean="0"/>
          </a:p>
        </p:txBody>
      </p:sp>
      <p:graphicFrame>
        <p:nvGraphicFramePr>
          <p:cNvPr id="4" name="Table 3"/>
          <p:cNvGraphicFramePr>
            <a:graphicFrameLocks noGrp="1"/>
          </p:cNvGraphicFramePr>
          <p:nvPr/>
        </p:nvGraphicFramePr>
        <p:xfrm>
          <a:off x="228600" y="1371600"/>
          <a:ext cx="8763000" cy="5257800"/>
        </p:xfrm>
        <a:graphic>
          <a:graphicData uri="http://schemas.openxmlformats.org/drawingml/2006/table">
            <a:tbl>
              <a:tblPr firstRow="1" bandRow="1">
                <a:effectLst>
                  <a:innerShdw blurRad="114300">
                    <a:prstClr val="black"/>
                  </a:innerShdw>
                </a:effectLst>
                <a:tableStyleId>{5C22544A-7EE6-4342-B048-85BDC9FD1C3A}</a:tableStyleId>
              </a:tblPr>
              <a:tblGrid>
                <a:gridCol w="2921000"/>
                <a:gridCol w="2921000"/>
                <a:gridCol w="2921000"/>
              </a:tblGrid>
              <a:tr h="2628900">
                <a:tc>
                  <a:txBody>
                    <a:bodyPr/>
                    <a:lstStyle/>
                    <a:p>
                      <a:endParaRPr lang="en-US" sz="1600" b="0" dirty="0" smtClean="0">
                        <a:solidFill>
                          <a:schemeClr val="tx1"/>
                        </a:solidFill>
                      </a:endParaRPr>
                    </a:p>
                    <a:p>
                      <a:r>
                        <a:rPr lang="en-US" sz="1600" b="0" dirty="0" smtClean="0">
                          <a:solidFill>
                            <a:schemeClr val="tx1"/>
                          </a:solidFill>
                        </a:rPr>
                        <a:t>package Animals;</a:t>
                      </a:r>
                    </a:p>
                    <a:p>
                      <a:r>
                        <a:rPr lang="en-US" sz="1600" b="0" dirty="0" smtClean="0">
                          <a:solidFill>
                            <a:schemeClr val="tx1"/>
                          </a:solidFill>
                        </a:rPr>
                        <a:t>public class </a:t>
                      </a:r>
                      <a:r>
                        <a:rPr lang="en-US" sz="1600" b="1" dirty="0" smtClean="0">
                          <a:solidFill>
                            <a:schemeClr val="tx1"/>
                          </a:solidFill>
                        </a:rPr>
                        <a:t>Animal</a:t>
                      </a:r>
                      <a:r>
                        <a:rPr lang="en-US" sz="1600" b="0" dirty="0" smtClean="0">
                          <a:solidFill>
                            <a:schemeClr val="tx1"/>
                          </a:solidFill>
                        </a:rPr>
                        <a:t> {</a:t>
                      </a:r>
                    </a:p>
                    <a:p>
                      <a:r>
                        <a:rPr lang="en-US" sz="1600" b="0" dirty="0" smtClean="0">
                          <a:solidFill>
                            <a:schemeClr val="tx1"/>
                          </a:solidFill>
                        </a:rPr>
                        <a:t>  </a:t>
                      </a:r>
                      <a:r>
                        <a:rPr lang="en-US" sz="1600" b="1" dirty="0" smtClean="0">
                          <a:solidFill>
                            <a:schemeClr val="tx1"/>
                          </a:solidFill>
                        </a:rPr>
                        <a:t>public void whoAmI() </a:t>
                      </a:r>
                      <a:r>
                        <a:rPr lang="en-US" sz="1600" b="0" dirty="0" smtClean="0">
                          <a:solidFill>
                            <a:schemeClr val="tx1"/>
                          </a:solidFill>
                        </a:rPr>
                        <a:t>{</a:t>
                      </a:r>
                    </a:p>
                    <a:p>
                      <a:r>
                        <a:rPr lang="en-US" sz="1600" b="0" dirty="0" smtClean="0">
                          <a:solidFill>
                            <a:schemeClr val="tx1"/>
                          </a:solidFill>
                        </a:rPr>
                        <a:t>    System.out.println("I am a generic Animal.");</a:t>
                      </a:r>
                    </a:p>
                    <a:p>
                      <a:r>
                        <a:rPr lang="en-US" sz="1600" b="0" dirty="0" smtClean="0">
                          <a:solidFill>
                            <a:schemeClr val="tx1"/>
                          </a:solidFill>
                        </a:rPr>
                        <a:t>  }</a:t>
                      </a:r>
                    </a:p>
                    <a:p>
                      <a:r>
                        <a:rPr lang="en-US" sz="1600" b="0" dirty="0" smtClean="0">
                          <a:solidFill>
                            <a:schemeClr val="tx1"/>
                          </a:solidFill>
                        </a:rPr>
                        <a: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chemeClr val="tx1"/>
                          </a:solidFill>
                        </a:rPr>
                        <a:t>//Driver program</a:t>
                      </a:r>
                    </a:p>
                    <a:p>
                      <a:endParaRPr lang="en-US" sz="1600" b="0" dirty="0" smtClean="0">
                        <a:solidFill>
                          <a:schemeClr val="tx1"/>
                        </a:solidFill>
                      </a:endParaRPr>
                    </a:p>
                    <a:p>
                      <a:r>
                        <a:rPr lang="en-US" sz="1600" b="0" dirty="0" smtClean="0">
                          <a:solidFill>
                            <a:schemeClr val="tx1"/>
                          </a:solidFill>
                        </a:rPr>
                        <a:t>import Animals.*;</a:t>
                      </a:r>
                    </a:p>
                    <a:p>
                      <a:endParaRPr lang="en-US" sz="1600" b="0" dirty="0" smtClean="0">
                        <a:solidFill>
                          <a:schemeClr val="tx1"/>
                        </a:solidFill>
                      </a:endParaRPr>
                    </a:p>
                    <a:p>
                      <a:r>
                        <a:rPr lang="en-US" sz="1600" b="0" dirty="0" smtClean="0">
                          <a:solidFill>
                            <a:schemeClr val="tx1"/>
                          </a:solidFill>
                        </a:rPr>
                        <a:t>class </a:t>
                      </a:r>
                      <a:r>
                        <a:rPr lang="en-US" sz="1600" b="1" dirty="0" smtClean="0">
                          <a:solidFill>
                            <a:schemeClr val="tx1"/>
                          </a:solidFill>
                        </a:rPr>
                        <a:t>PolymorphismDemo</a:t>
                      </a:r>
                      <a:r>
                        <a:rPr lang="en-US" sz="1600" b="0" dirty="0" smtClean="0">
                          <a:solidFill>
                            <a:schemeClr val="tx1"/>
                          </a:solidFill>
                        </a:rPr>
                        <a:t> {</a:t>
                      </a:r>
                    </a:p>
                    <a:p>
                      <a:endParaRPr lang="en-US" sz="1600" b="0" dirty="0" smtClean="0">
                        <a:solidFill>
                          <a:schemeClr val="tx1"/>
                        </a:solidFill>
                      </a:endParaRPr>
                    </a:p>
                    <a:p>
                      <a:r>
                        <a:rPr lang="en-US" sz="1600" b="0" dirty="0" smtClean="0">
                          <a:solidFill>
                            <a:schemeClr val="tx1"/>
                          </a:solidFill>
                        </a:rPr>
                        <a:t>  public static void </a:t>
                      </a:r>
                      <a:r>
                        <a:rPr lang="en-US" sz="1600" b="1" dirty="0" smtClean="0">
                          <a:solidFill>
                            <a:schemeClr val="tx1"/>
                          </a:solidFill>
                        </a:rPr>
                        <a:t>main</a:t>
                      </a:r>
                      <a:r>
                        <a:rPr lang="en-US" sz="1600" b="0" dirty="0" smtClean="0">
                          <a:solidFill>
                            <a:schemeClr val="tx1"/>
                          </a:solidFill>
                        </a:rPr>
                        <a:t>(String[] args) {</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ref1 = new Animal();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600" b="0" dirty="0" smtClean="0">
                          <a:solidFill>
                            <a:schemeClr val="tx1"/>
                          </a:solidFill>
                        </a:rPr>
                        <a:t> </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ref2 = new Dog();</a:t>
                      </a:r>
                    </a:p>
                    <a:p>
                      <a:r>
                        <a:rPr lang="en-US" sz="1600" b="0" dirty="0" smtClean="0">
                          <a:solidFill>
                            <a:schemeClr val="tx1"/>
                          </a:solidFill>
                        </a:rPr>
                        <a:t>    </a:t>
                      </a:r>
                      <a:r>
                        <a:rPr lang="en-US" sz="1600" b="1" dirty="0" smtClean="0">
                          <a:solidFill>
                            <a:schemeClr val="tx1"/>
                          </a:solidFill>
                        </a:rPr>
                        <a:t>Animal</a:t>
                      </a:r>
                      <a:r>
                        <a:rPr lang="en-US" sz="1600" b="0" dirty="0" smtClean="0">
                          <a:solidFill>
                            <a:schemeClr val="tx1"/>
                          </a:solidFill>
                        </a:rPr>
                        <a:t> ref3 = new Cat();</a:t>
                      </a:r>
                    </a:p>
                    <a:p>
                      <a:r>
                        <a:rPr lang="en-US" sz="1600" b="0" dirty="0" smtClean="0">
                          <a:solidFill>
                            <a:schemeClr val="tx1"/>
                          </a:solidFill>
                        </a:rPr>
                        <a:t>   </a:t>
                      </a:r>
                      <a:r>
                        <a:rPr lang="en-US" sz="1600" b="1" dirty="0" smtClean="0">
                          <a:solidFill>
                            <a:schemeClr val="tx1"/>
                          </a:solidFill>
                        </a:rPr>
                        <a:t> Animal</a:t>
                      </a:r>
                      <a:r>
                        <a:rPr lang="en-US" sz="1600" b="0" dirty="0" smtClean="0">
                          <a:solidFill>
                            <a:schemeClr val="tx1"/>
                          </a:solidFill>
                        </a:rPr>
                        <a:t> ref4 = new Bird();</a:t>
                      </a:r>
                    </a:p>
                    <a:p>
                      <a:r>
                        <a:rPr lang="en-US" sz="1600" b="0" dirty="0" smtClean="0">
                          <a:solidFill>
                            <a:schemeClr val="tx1"/>
                          </a:solidFill>
                        </a:rPr>
                        <a:t>    ref1.whoAmI();</a:t>
                      </a:r>
                    </a:p>
                    <a:p>
                      <a:r>
                        <a:rPr lang="en-US" sz="1600" b="0" dirty="0" smtClean="0">
                          <a:solidFill>
                            <a:schemeClr val="tx1"/>
                          </a:solidFill>
                        </a:rPr>
                        <a:t>    ref2.whoAmI();</a:t>
                      </a:r>
                    </a:p>
                    <a:p>
                      <a:r>
                        <a:rPr lang="en-US" sz="1600" b="0" dirty="0" smtClean="0">
                          <a:solidFill>
                            <a:schemeClr val="tx1"/>
                          </a:solidFill>
                        </a:rPr>
                        <a:t>    ref3.whoAmI();</a:t>
                      </a:r>
                    </a:p>
                    <a:p>
                      <a:r>
                        <a:rPr lang="en-US" sz="1600" b="0" dirty="0" smtClean="0">
                          <a:solidFill>
                            <a:schemeClr val="tx1"/>
                          </a:solidFill>
                        </a:rPr>
                        <a:t>    ref4.whoAmI();</a:t>
                      </a:r>
                    </a:p>
                    <a:p>
                      <a:r>
                        <a:rPr lang="en-US" sz="1600" b="0" dirty="0" smtClean="0">
                          <a:solidFill>
                            <a:schemeClr val="tx1"/>
                          </a:solidFill>
                        </a:rPr>
                        <a:t>  }</a:t>
                      </a:r>
                    </a:p>
                    <a:p>
                      <a:r>
                        <a:rPr lang="en-US" sz="1600" b="0" dirty="0" smtClean="0">
                          <a:solidFill>
                            <a:schemeClr val="tx1"/>
                          </a:solidFill>
                        </a:rPr>
                        <a:t>}</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628900">
                <a:tc>
                  <a:txBody>
                    <a:bodyPr/>
                    <a:lstStyle/>
                    <a:p>
                      <a:endParaRPr lang="en-US" sz="1600" dirty="0" smtClean="0"/>
                    </a:p>
                    <a:p>
                      <a:r>
                        <a:rPr lang="en-US" sz="1600" dirty="0" smtClean="0"/>
                        <a:t>package Animals;</a:t>
                      </a:r>
                    </a:p>
                    <a:p>
                      <a:r>
                        <a:rPr lang="en-US" sz="1600" dirty="0" smtClean="0"/>
                        <a:t>public class </a:t>
                      </a:r>
                      <a:r>
                        <a:rPr lang="en-US" sz="1600" b="1" dirty="0" smtClean="0"/>
                        <a:t>Dog</a:t>
                      </a:r>
                      <a:r>
                        <a:rPr lang="en-US" sz="1600" dirty="0" smtClean="0"/>
                        <a:t> extends Animal {</a:t>
                      </a:r>
                    </a:p>
                    <a:p>
                      <a:r>
                        <a:rPr lang="en-US" sz="1600" dirty="0" smtClean="0"/>
                        <a:t>    @Override</a:t>
                      </a:r>
                    </a:p>
                    <a:p>
                      <a:r>
                        <a:rPr lang="en-US" sz="1600" dirty="0" smtClean="0"/>
                        <a:t>    </a:t>
                      </a:r>
                      <a:r>
                        <a:rPr lang="en-US" sz="1600" b="1" dirty="0" smtClean="0"/>
                        <a:t>public void whoAmI() </a:t>
                      </a:r>
                      <a:r>
                        <a:rPr lang="en-US" sz="1600" dirty="0" smtClean="0"/>
                        <a:t>{</a:t>
                      </a:r>
                    </a:p>
                    <a:p>
                      <a:r>
                        <a:rPr lang="en-US" sz="1600" dirty="0" smtClean="0"/>
                        <a:t>    System.out.println("I am a Dog.");</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package Animals;</a:t>
                      </a:r>
                    </a:p>
                    <a:p>
                      <a:r>
                        <a:rPr lang="en-US" sz="1600" dirty="0" smtClean="0"/>
                        <a:t>public class </a:t>
                      </a:r>
                      <a:r>
                        <a:rPr lang="en-US" sz="1600" b="1" dirty="0" smtClean="0"/>
                        <a:t>Cat</a:t>
                      </a:r>
                      <a:r>
                        <a:rPr lang="en-US" sz="1600" dirty="0" smtClean="0"/>
                        <a:t> extends Animal {</a:t>
                      </a:r>
                    </a:p>
                    <a:p>
                      <a:r>
                        <a:rPr lang="en-US" sz="1600" dirty="0" smtClean="0"/>
                        <a:t>    @Override</a:t>
                      </a:r>
                    </a:p>
                    <a:p>
                      <a:r>
                        <a:rPr lang="en-US" sz="1600" b="1" dirty="0" smtClean="0"/>
                        <a:t>  public void whoAmI() </a:t>
                      </a:r>
                      <a:r>
                        <a:rPr lang="en-US" sz="1600" dirty="0" smtClean="0"/>
                        <a:t>{</a:t>
                      </a:r>
                    </a:p>
                    <a:p>
                      <a:r>
                        <a:rPr lang="en-US" sz="1600" dirty="0" smtClean="0"/>
                        <a:t>    System.out.println("I am a Cat.");</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smtClean="0"/>
                    </a:p>
                    <a:p>
                      <a:r>
                        <a:rPr lang="en-US" sz="1600" dirty="0" smtClean="0"/>
                        <a:t>package Animals;</a:t>
                      </a:r>
                    </a:p>
                    <a:p>
                      <a:r>
                        <a:rPr lang="en-US" sz="1600" dirty="0" smtClean="0"/>
                        <a:t>public class </a:t>
                      </a:r>
                      <a:r>
                        <a:rPr lang="en-US" sz="1600" b="1" dirty="0" smtClean="0"/>
                        <a:t>Bird</a:t>
                      </a:r>
                      <a:r>
                        <a:rPr lang="en-US" sz="1600" dirty="0" smtClean="0"/>
                        <a:t> extends Animal {</a:t>
                      </a:r>
                    </a:p>
                    <a:p>
                      <a:r>
                        <a:rPr lang="en-US" sz="1600" dirty="0" smtClean="0"/>
                        <a:t>    @Override</a:t>
                      </a:r>
                    </a:p>
                    <a:p>
                      <a:r>
                        <a:rPr lang="en-US" sz="1600" dirty="0" smtClean="0"/>
                        <a:t>  </a:t>
                      </a:r>
                      <a:r>
                        <a:rPr lang="en-US" sz="1600" b="1" dirty="0" smtClean="0"/>
                        <a:t>  public void whoAmI() </a:t>
                      </a:r>
                      <a:r>
                        <a:rPr lang="en-US" sz="1600" dirty="0" smtClean="0"/>
                        <a:t>{</a:t>
                      </a:r>
                    </a:p>
                    <a:p>
                      <a:r>
                        <a:rPr lang="en-US" sz="1600" dirty="0" smtClean="0"/>
                        <a:t>    System.out.println("I am a Bird.");</a:t>
                      </a:r>
                    </a:p>
                    <a:p>
                      <a:r>
                        <a:rPr lang="en-US" sz="1600" dirty="0" smtClean="0"/>
                        <a:t>  }</a:t>
                      </a:r>
                    </a:p>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80150"/>
            <a:ext cx="2133600" cy="365125"/>
          </a:xfrm>
        </p:spPr>
        <p:txBody>
          <a:bodyPr/>
          <a:lstStyle/>
          <a:p>
            <a:fld id="{49719D0B-6E3B-40E4-877A-FAE04F02C714}" type="slidenum">
              <a:rPr lang="en-US" smtClean="0"/>
              <a:pPr/>
              <a:t>9</a:t>
            </a:fld>
            <a:endParaRPr lang="en-US" dirty="0"/>
          </a:p>
        </p:txBody>
      </p:sp>
      <p:sp>
        <p:nvSpPr>
          <p:cNvPr id="3" name="Text Placeholder 2"/>
          <p:cNvSpPr txBox="1">
            <a:spLocks/>
          </p:cNvSpPr>
          <p:nvPr/>
        </p:nvSpPr>
        <p:spPr>
          <a:xfrm>
            <a:off x="457200" y="1752600"/>
            <a:ext cx="8229600" cy="4648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Extensibility: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With polymorphism, we can design and implement systems that are easily </a:t>
            </a:r>
            <a:r>
              <a:rPr kumimoji="0" lang="en-US" sz="24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extensible</a:t>
            </a:r>
            <a:r>
              <a:rPr kumimoji="0" lang="en-US" sz="2400" b="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New classes can be added with little or no modification to the general portions of the program, as long as the new classes are part of the </a:t>
            </a:r>
            <a:r>
              <a:rPr kumimoji="0" lang="en-US" sz="2400" b="0" i="0" u="none" strike="noStrike" kern="1200" cap="none" spc="0" normalizeH="0" baseline="0" noProof="0" dirty="0" smtClean="0">
                <a:ln>
                  <a:noFill/>
                </a:ln>
                <a:solidFill>
                  <a:srgbClr val="0000FF"/>
                </a:solidFill>
                <a:effectLst/>
                <a:uLnTx/>
                <a:uFillTx/>
                <a:latin typeface="Times New Roman" pitchFamily="18" charset="0"/>
                <a:ea typeface="+mn-ea"/>
                <a:cs typeface="+mn-cs"/>
              </a:rPr>
              <a:t>inheritance hierarchy </a:t>
            </a: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the program processes generically. </a:t>
            </a:r>
          </a:p>
          <a:p>
            <a:pPr marL="742950" lvl="1" indent="-285750">
              <a:spcBef>
                <a:spcPct val="20000"/>
              </a:spcBef>
              <a:buFont typeface="Arial" pitchFamily="34" charset="0"/>
              <a:buChar char="–"/>
            </a:pPr>
            <a:endParaRPr lang="en-US" sz="600" dirty="0" smtClean="0">
              <a:solidFill>
                <a:srgbClr val="000000"/>
              </a:solidFill>
              <a:latin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only parts of a program that must be altered to accommodate new classes are those that require direct knowledge of the new classes that we add to the hierarchy. </a:t>
            </a:r>
            <a:endParaRPr kumimoji="0" lang="en-US" sz="2400" b="0" i="0" u="none" strike="noStrike" kern="1200" cap="none" spc="0" normalizeH="0" noProof="0" dirty="0" smtClean="0">
              <a:ln>
                <a:noFill/>
              </a:ln>
              <a:solidFill>
                <a:srgbClr val="000000"/>
              </a:solidFill>
              <a:effectLst/>
              <a:uLnTx/>
              <a:uFillTx/>
              <a:latin typeface="Times New Roman" pitchFamily="18" charset="0"/>
              <a:ea typeface="+mn-ea"/>
              <a:cs typeface="+mn-cs"/>
            </a:endParaRPr>
          </a:p>
          <a:p>
            <a:pPr marL="285750" lvl="1" indent="-285750">
              <a:spcBef>
                <a:spcPct val="20000"/>
              </a:spcBef>
              <a:buFont typeface="Arial" pitchFamily="34" charset="0"/>
              <a:buChar char="•"/>
            </a:pPr>
            <a:endParaRPr lang="en-US" sz="600" dirty="0" smtClean="0">
              <a:solidFill>
                <a:srgbClr val="000000"/>
              </a:solidFill>
              <a:latin typeface="Times New Roman" pitchFamily="18" charset="0"/>
            </a:endParaRPr>
          </a:p>
          <a:p>
            <a:pPr marL="285750" indent="-285750">
              <a:spcBef>
                <a:spcPct val="20000"/>
              </a:spcBef>
              <a:buFont typeface="Arial" pitchFamily="34" charset="0"/>
              <a:buChar char="•"/>
            </a:pPr>
            <a:r>
              <a:rPr lang="en-US" sz="2400" dirty="0" smtClean="0">
                <a:solidFill>
                  <a:srgbClr val="0000FF"/>
                </a:solidFill>
                <a:latin typeface="Times New Roman" pitchFamily="18" charset="0"/>
              </a:rPr>
              <a:t>Easy maintenance of changes: </a:t>
            </a:r>
            <a:r>
              <a:rPr lang="en-US" sz="2400" dirty="0" smtClean="0">
                <a:solidFill>
                  <a:srgbClr val="000000"/>
                </a:solidFill>
                <a:latin typeface="Times New Roman" pitchFamily="18" charset="0"/>
              </a:rPr>
              <a:t>When new classes are added, existing client codes do not need to be changed.</a:t>
            </a:r>
            <a:endPar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4" name="Title 1"/>
          <p:cNvSpPr>
            <a:spLocks noGrp="1"/>
          </p:cNvSpPr>
          <p:nvPr>
            <p:ph type="title"/>
          </p:nvPr>
        </p:nvSpPr>
        <p:spPr>
          <a:xfrm>
            <a:off x="457200" y="503238"/>
            <a:ext cx="8229600" cy="944562"/>
          </a:xfrm>
        </p:spPr>
        <p:txBody>
          <a:bodyPr>
            <a:normAutofit/>
          </a:bodyPr>
          <a:lstStyle/>
          <a:p>
            <a:pPr>
              <a:defRPr/>
            </a:pPr>
            <a:r>
              <a:rPr lang="en-US" dirty="0" smtClean="0">
                <a:solidFill>
                  <a:srgbClr val="0000FF"/>
                </a:solidFill>
                <a:latin typeface="Times New Roman" pitchFamily="18" charset="0"/>
              </a:rPr>
              <a:t>Why polymorphism?</a:t>
            </a:r>
            <a:endParaRPr lang="en-US" dirty="0" smtClean="0">
              <a:solidFill>
                <a:srgbClr val="3380E6"/>
              </a:solidFill>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15728</TotalTime>
  <Words>3413</Words>
  <Application>Microsoft Office PowerPoint</Application>
  <PresentationFormat>On-screen Show (4:3)</PresentationFormat>
  <Paragraphs>384</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Outline</vt:lpstr>
      <vt:lpstr>PowerPoint Presentation</vt:lpstr>
      <vt:lpstr>Polymorphism</vt:lpstr>
      <vt:lpstr>Polymorphism in Java</vt:lpstr>
      <vt:lpstr>Examples of polymorphism in Java</vt:lpstr>
      <vt:lpstr>PowerPoint Presentation</vt:lpstr>
      <vt:lpstr>An example program: InheritanceAndPolymorphism  // a simple application that illustrates the basic idea of polymorphism</vt:lpstr>
      <vt:lpstr>Why polymorphism?</vt:lpstr>
      <vt:lpstr>PowerPoint Presentation</vt:lpstr>
      <vt:lpstr>PowerPoint Presentation</vt:lpstr>
      <vt:lpstr>PowerPoint Presentation</vt:lpstr>
      <vt:lpstr>PowerPoint Presentation</vt:lpstr>
      <vt:lpstr>PowerPoint Presentation</vt:lpstr>
      <vt:lpstr>PowerPoint Presentation</vt:lpstr>
      <vt:lpstr>10.4  Abstract Classes and Methods</vt:lpstr>
      <vt:lpstr>An example program:  AbstractClassDemo  // a simple application that illustrates the basic idea of abstract classes.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10.5  Payroll System Using Polymorphism</vt:lpstr>
      <vt:lpstr>PowerPoint Presentation</vt:lpstr>
      <vt:lpstr>10.5.7 Allowed Assignments Between Superclass and Subclass Variables</vt:lpstr>
      <vt:lpstr>PowerPoint Presentation</vt:lpstr>
      <vt:lpstr>10.6  final Methods and Classes</vt:lpstr>
      <vt:lpstr>PowerPoint Presentation</vt:lpstr>
      <vt:lpstr>10.7  Creating and Using Interfaces</vt:lpstr>
      <vt:lpstr>Java Interface</vt:lpstr>
      <vt:lpstr>PowerPoint Presentation</vt:lpstr>
      <vt:lpstr>PowerPoint Presentation</vt:lpstr>
      <vt:lpstr>PowerPoint Presentation</vt:lpstr>
      <vt:lpstr>PowerPoint Presentation</vt:lpstr>
      <vt:lpstr>Example program with interface</vt:lpstr>
      <vt:lpstr>UML diagram for Interface</vt:lpstr>
      <vt:lpstr>Interfaces vs abstract classes</vt:lpstr>
      <vt:lpstr>Interfaces vs Abstract Classes</vt:lpstr>
      <vt:lpstr>10.7.1 Developing a Payable Hierarchy</vt:lpstr>
      <vt:lpstr>Interface Hierarchy</vt:lpstr>
      <vt:lpstr>No Multiple Inheritance in Java!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10.7.7 Common Interfaces of the Java API</vt:lpstr>
      <vt:lpstr>PowerPoint Presentation</vt:lpstr>
      <vt:lpstr>PowerPoint Presentation</vt:lpstr>
    </vt:vector>
  </TitlesOfParts>
  <Company>UHCL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Yang, T. Andrew</dc:creator>
  <cp:lastModifiedBy>yang</cp:lastModifiedBy>
  <cp:revision>1620</cp:revision>
  <dcterms:created xsi:type="dcterms:W3CDTF">2011-01-18T01:12:11Z</dcterms:created>
  <dcterms:modified xsi:type="dcterms:W3CDTF">2012-07-26T18:56:49Z</dcterms:modified>
</cp:coreProperties>
</file>