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93" r:id="rId3"/>
    <p:sldId id="353" r:id="rId4"/>
    <p:sldId id="394" r:id="rId5"/>
    <p:sldId id="395" r:id="rId6"/>
    <p:sldId id="396" r:id="rId7"/>
    <p:sldId id="398" r:id="rId8"/>
    <p:sldId id="412" r:id="rId9"/>
    <p:sldId id="397" r:id="rId10"/>
    <p:sldId id="399" r:id="rId11"/>
    <p:sldId id="400" r:id="rId12"/>
    <p:sldId id="401" r:id="rId13"/>
    <p:sldId id="402" r:id="rId14"/>
    <p:sldId id="413" r:id="rId15"/>
    <p:sldId id="414" r:id="rId16"/>
    <p:sldId id="403" r:id="rId17"/>
    <p:sldId id="415" r:id="rId18"/>
    <p:sldId id="404" r:id="rId19"/>
    <p:sldId id="39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6E8A"/>
    <a:srgbClr val="007D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7/7/2011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io/package-tre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io/ObjectInputStream.html" TargetMode="External"/><Relationship Id="rId2" Type="http://schemas.openxmlformats.org/officeDocument/2006/relationships/hyperlink" Target="http://download.oracle.com/javase/6/docs/api/java/io/ObjectOutputStream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ce.uhcl.edu/yang/teaching/JavaProgrammingExamplesandRelatedTopics.htm#Files" TargetMode="External"/><Relationship Id="rId2" Type="http://schemas.openxmlformats.org/officeDocument/2006/relationships/hyperlink" Target="file:///C:\Documents%20and%20Settings\Yang\My%20Documents\Data\pages\teaching\ObjectInputOutputDemo.jav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sce.uhcl.edu/yang/teaching/JavaProgrammingExamplesandRelatedTopics.htm#Fil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java/javaOO/enum.html" TargetMode="External"/><Relationship Id="rId2" Type="http://schemas.openxmlformats.org/officeDocument/2006/relationships/hyperlink" Target="http://leepoint.net/notes-java/flow/loops/foreach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ce.uhcl.edu/yang/teaching/FileReaderTest" TargetMode="External"/><Relationship Id="rId2" Type="http://schemas.openxmlformats.org/officeDocument/2006/relationships/hyperlink" Target="http://sce.uhcl.edu/yang/teaching/JavaProgrammingExamplesandRelatedTopic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ile:///C:\Documents%20and%20Settings\Yang\My%20Documents\Data\pages\teaching\ArrayBytesDemo.htm" TargetMode="External"/><Relationship Id="rId5" Type="http://schemas.openxmlformats.org/officeDocument/2006/relationships/hyperlink" Target="file:///C:\Documents%20and%20Settings\Yang\My%20Documents\Data\pages\teaching\ScannerFiles.htm" TargetMode="External"/><Relationship Id="rId4" Type="http://schemas.openxmlformats.org/officeDocument/2006/relationships/hyperlink" Target="http://sce.uhcl.edu/yang/teaching/FileInputStreamExampl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752600"/>
            <a:ext cx="7391400" cy="1219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Files and Streams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800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Based on slides from Deitel &amp; Associates, Inc.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 Revised by T. A. Yang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24B5A1"/>
                </a:solidFill>
                <a:latin typeface="Arial"/>
              </a:rPr>
              <a:t>The </a:t>
            </a:r>
            <a:r>
              <a:rPr lang="en-US" b="1" dirty="0" smtClean="0">
                <a:solidFill>
                  <a:srgbClr val="24B5A1"/>
                </a:solidFill>
                <a:latin typeface="Arial"/>
              </a:rPr>
              <a:t>java.io </a:t>
            </a:r>
            <a:r>
              <a:rPr lang="en-US" dirty="0" smtClean="0">
                <a:solidFill>
                  <a:srgbClr val="24B5A1"/>
                </a:solidFill>
                <a:latin typeface="Arial"/>
              </a:rPr>
              <a:t>package</a:t>
            </a:r>
            <a:endParaRPr lang="en-US" dirty="0" smtClean="0">
              <a:solidFill>
                <a:srgbClr val="004DCC"/>
              </a:solidFill>
              <a:latin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752600"/>
            <a:ext cx="8229600" cy="4254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Pre-defined classes support input and output of various types of data: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Primitive data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Objects</a:t>
            </a:r>
          </a:p>
          <a:p>
            <a:pPr marL="800100" lvl="1" indent="-342900">
              <a:spcBef>
                <a:spcPct val="20000"/>
              </a:spcBef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perform such input and output operations, objects of classes 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ObjectInputStream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ObjectOutputStream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can be used together with the byte-based file stream classes </a:t>
            </a:r>
            <a:r>
              <a:rPr kumimoji="0" lang="en-US" sz="25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FileInputStream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en-US" sz="25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FileOutputStream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15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complete hierarchy of classes in package 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java.io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can be viewed in the online documentation at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hlinkClick r:id="rId2"/>
              </a:rPr>
              <a:t>http://download.oracle.com/javase/6/docs/api/java/io/package-tree.html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533400"/>
            <a:ext cx="8229600" cy="2971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For example, to write an object that can be read later: </a:t>
            </a:r>
            <a:br>
              <a:rPr lang="en-US" sz="2400" dirty="0" smtClean="0"/>
            </a:br>
            <a:endParaRPr lang="en-US" sz="1050" dirty="0" smtClean="0"/>
          </a:p>
          <a:p>
            <a:pPr lvl="1"/>
            <a:r>
              <a:rPr lang="en-US" sz="2000" dirty="0" err="1" smtClean="0"/>
              <a:t>FileOutputStream</a:t>
            </a:r>
            <a:r>
              <a:rPr lang="en-US" sz="2000" dirty="0" smtClean="0"/>
              <a:t> </a:t>
            </a:r>
            <a:r>
              <a:rPr lang="en-US" sz="2000" dirty="0" err="1" smtClean="0"/>
              <a:t>fos</a:t>
            </a:r>
            <a:r>
              <a:rPr lang="en-US" sz="2000" dirty="0" smtClean="0"/>
              <a:t> = new </a:t>
            </a:r>
            <a:r>
              <a:rPr lang="en-US" sz="2000" b="1" dirty="0" err="1" smtClean="0"/>
              <a:t>FileOutputStream</a:t>
            </a:r>
            <a:r>
              <a:rPr lang="en-US" sz="2000" dirty="0" smtClean="0"/>
              <a:t>("t.tmp"); </a:t>
            </a:r>
          </a:p>
          <a:p>
            <a:pPr lvl="1"/>
            <a:r>
              <a:rPr lang="en-US" sz="2000" dirty="0" err="1" smtClean="0"/>
              <a:t>ObjectOutputStream</a:t>
            </a:r>
            <a:r>
              <a:rPr lang="en-US" sz="2000" dirty="0" smtClean="0"/>
              <a:t> </a:t>
            </a:r>
            <a:r>
              <a:rPr lang="en-US" sz="2000" dirty="0" err="1" smtClean="0"/>
              <a:t>oos</a:t>
            </a:r>
            <a:r>
              <a:rPr lang="en-US" sz="2000" dirty="0" smtClean="0"/>
              <a:t> = new </a:t>
            </a:r>
            <a:r>
              <a:rPr lang="en-US" sz="2000" b="1" dirty="0" err="1" smtClean="0"/>
              <a:t>ObjectOutputStream</a:t>
            </a:r>
            <a:r>
              <a:rPr lang="en-US" sz="2000" dirty="0" smtClean="0"/>
              <a:t>(</a:t>
            </a:r>
            <a:r>
              <a:rPr lang="en-US" sz="2000" dirty="0" err="1" smtClean="0"/>
              <a:t>fos</a:t>
            </a:r>
            <a:r>
              <a:rPr lang="en-US" sz="2000" dirty="0" smtClean="0"/>
              <a:t>);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err="1" smtClean="0"/>
              <a:t>oos.writeInt</a:t>
            </a:r>
            <a:r>
              <a:rPr lang="en-US" sz="2000" dirty="0" smtClean="0"/>
              <a:t>(12345); </a:t>
            </a:r>
          </a:p>
          <a:p>
            <a:pPr lvl="1"/>
            <a:r>
              <a:rPr lang="en-US" sz="2000" dirty="0" err="1" smtClean="0"/>
              <a:t>oos.writeObject</a:t>
            </a:r>
            <a:r>
              <a:rPr lang="en-US" sz="2000" dirty="0" smtClean="0"/>
              <a:t>("Today"); </a:t>
            </a:r>
          </a:p>
          <a:p>
            <a:pPr lvl="1"/>
            <a:r>
              <a:rPr lang="en-US" sz="2000" dirty="0" err="1" smtClean="0"/>
              <a:t>oos.writeObject</a:t>
            </a:r>
            <a:r>
              <a:rPr lang="en-US" sz="2000" dirty="0" smtClean="0"/>
              <a:t>(new Date()); 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err="1" smtClean="0"/>
              <a:t>oos.close</a:t>
            </a:r>
            <a:r>
              <a:rPr lang="en-US" sz="2000" dirty="0" smtClean="0"/>
              <a:t>(); 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/>
          </a:p>
          <a:p>
            <a:r>
              <a:rPr lang="en-US" sz="2000" dirty="0" err="1" smtClean="0"/>
              <a:t>Src</a:t>
            </a:r>
            <a:r>
              <a:rPr lang="en-US" sz="2000" dirty="0" smtClean="0"/>
              <a:t>: </a:t>
            </a:r>
            <a:r>
              <a:rPr lang="en-US" sz="1900" dirty="0" smtClean="0">
                <a:hlinkClick r:id="rId2"/>
              </a:rPr>
              <a:t>http://download.oracle.com/javase/6/docs/api/java/io/ObjectOutputStream.html</a:t>
            </a:r>
            <a:r>
              <a:rPr lang="en-US" sz="1900" dirty="0" smtClean="0"/>
              <a:t> </a:t>
            </a:r>
          </a:p>
          <a:p>
            <a:pPr lvl="1"/>
            <a:endParaRPr lang="en-US" sz="2000" dirty="0" smtClean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381000" y="3733800"/>
            <a:ext cx="8229600" cy="2819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To read the object saved in t.tmp: </a:t>
            </a:r>
            <a:br>
              <a:rPr lang="en-US" sz="2400" dirty="0" smtClean="0"/>
            </a:br>
            <a:endParaRPr lang="en-US" sz="1050" dirty="0" smtClean="0"/>
          </a:p>
          <a:p>
            <a:pPr lvl="1"/>
            <a:r>
              <a:rPr lang="en-US" sz="1900" dirty="0" err="1" smtClean="0"/>
              <a:t>FileInputStream</a:t>
            </a:r>
            <a:r>
              <a:rPr lang="en-US" sz="1900" dirty="0" smtClean="0"/>
              <a:t> </a:t>
            </a:r>
            <a:r>
              <a:rPr lang="en-US" sz="1900" dirty="0" err="1" smtClean="0"/>
              <a:t>fis</a:t>
            </a:r>
            <a:r>
              <a:rPr lang="en-US" sz="1900" dirty="0" smtClean="0"/>
              <a:t> = new </a:t>
            </a:r>
            <a:r>
              <a:rPr lang="en-US" sz="1900" dirty="0" err="1" smtClean="0"/>
              <a:t>FileInputStream</a:t>
            </a:r>
            <a:r>
              <a:rPr lang="en-US" sz="1900" dirty="0" smtClean="0"/>
              <a:t>("t.tmp"); </a:t>
            </a:r>
          </a:p>
          <a:p>
            <a:pPr lvl="1"/>
            <a:r>
              <a:rPr lang="en-US" sz="1900" dirty="0" err="1" smtClean="0"/>
              <a:t>ObjectInputStream</a:t>
            </a:r>
            <a:r>
              <a:rPr lang="en-US" sz="1900" dirty="0" smtClean="0"/>
              <a:t> </a:t>
            </a:r>
            <a:r>
              <a:rPr lang="en-US" sz="1900" dirty="0" err="1" smtClean="0"/>
              <a:t>ois</a:t>
            </a:r>
            <a:r>
              <a:rPr lang="en-US" sz="1900" dirty="0" smtClean="0"/>
              <a:t> = new </a:t>
            </a:r>
            <a:r>
              <a:rPr lang="en-US" sz="1900" dirty="0" err="1" smtClean="0"/>
              <a:t>ObjectInputStream</a:t>
            </a:r>
            <a:r>
              <a:rPr lang="en-US" sz="1900" dirty="0" smtClean="0"/>
              <a:t>(</a:t>
            </a:r>
            <a:r>
              <a:rPr lang="en-US" sz="1900" dirty="0" err="1" smtClean="0"/>
              <a:t>fis</a:t>
            </a:r>
            <a:r>
              <a:rPr lang="en-US" sz="1900" dirty="0" smtClean="0"/>
              <a:t>); 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1900" dirty="0" smtClean="0"/>
              <a:t>int i = </a:t>
            </a:r>
            <a:r>
              <a:rPr lang="en-US" sz="1900" dirty="0" err="1" smtClean="0"/>
              <a:t>ois.readInt</a:t>
            </a:r>
            <a:r>
              <a:rPr lang="en-US" sz="1900" dirty="0" smtClean="0"/>
              <a:t>(); </a:t>
            </a:r>
          </a:p>
          <a:p>
            <a:pPr lvl="1"/>
            <a:r>
              <a:rPr lang="en-US" sz="1900" dirty="0" smtClean="0"/>
              <a:t>String today = (String) </a:t>
            </a:r>
            <a:r>
              <a:rPr lang="en-US" sz="1900" dirty="0" err="1" smtClean="0"/>
              <a:t>ois.readObject</a:t>
            </a:r>
            <a:r>
              <a:rPr lang="en-US" sz="1900" dirty="0" smtClean="0"/>
              <a:t>(); </a:t>
            </a:r>
          </a:p>
          <a:p>
            <a:pPr lvl="1"/>
            <a:r>
              <a:rPr lang="en-US" sz="1900" dirty="0" smtClean="0"/>
              <a:t>Date </a:t>
            </a:r>
            <a:r>
              <a:rPr lang="en-US" sz="1900" dirty="0" err="1" smtClean="0"/>
              <a:t>date</a:t>
            </a:r>
            <a:r>
              <a:rPr lang="en-US" sz="1900" dirty="0" smtClean="0"/>
              <a:t> = (Date) </a:t>
            </a:r>
            <a:r>
              <a:rPr lang="en-US" sz="1900" dirty="0" err="1" smtClean="0"/>
              <a:t>ois.readObject</a:t>
            </a:r>
            <a:r>
              <a:rPr lang="en-US" sz="1900" dirty="0" smtClean="0"/>
              <a:t>(); </a:t>
            </a:r>
          </a:p>
          <a:p>
            <a:pPr lvl="1"/>
            <a:endParaRPr lang="en-US" sz="1900" dirty="0" smtClean="0"/>
          </a:p>
          <a:p>
            <a:pPr lvl="1"/>
            <a:r>
              <a:rPr lang="en-US" sz="1900" dirty="0" err="1" smtClean="0"/>
              <a:t>ois.close</a:t>
            </a:r>
            <a:r>
              <a:rPr lang="en-US" sz="1900" dirty="0" smtClean="0"/>
              <a:t>();</a:t>
            </a:r>
          </a:p>
          <a:p>
            <a:pPr lvl="1"/>
            <a:endParaRPr lang="en-US" sz="2000" dirty="0" smtClean="0"/>
          </a:p>
          <a:p>
            <a:r>
              <a:rPr lang="en-US" sz="2000" dirty="0" err="1" smtClean="0"/>
              <a:t>Src</a:t>
            </a:r>
            <a:r>
              <a:rPr lang="en-US" sz="2000" dirty="0" smtClean="0"/>
              <a:t>: </a:t>
            </a:r>
            <a:r>
              <a:rPr lang="en-US" dirty="0" smtClean="0">
                <a:hlinkClick r:id="rId3"/>
              </a:rPr>
              <a:t>http://download.oracle.com/javase/6/docs/api/java/io/ObjectInputStream.html</a:t>
            </a:r>
            <a:r>
              <a:rPr lang="en-US" dirty="0" smtClean="0"/>
              <a:t> </a:t>
            </a:r>
            <a:endParaRPr lang="en-US" sz="19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762000" y="1266885"/>
            <a:ext cx="7772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5425" indent="-2254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Exercise: </a:t>
            </a: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Combine the code segments from the page above to create a Java application that first writes some objects into the file t.tmp and then reads the data back and have them displayed on the console output.</a:t>
            </a:r>
          </a:p>
          <a:p>
            <a:pPr marL="225425" indent="-225425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225425" indent="-2254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  <a:hlinkClick r:id="rId2"/>
            </a:endParaRPr>
          </a:p>
          <a:p>
            <a:pPr marL="225425" indent="-2254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Challenges: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Appropriate </a:t>
            </a:r>
            <a:r>
              <a:rPr lang="en-US" sz="2400" i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import</a:t>
            </a: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 statements need to be added.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Appropriate </a:t>
            </a:r>
            <a:r>
              <a:rPr lang="en-US" sz="2400" i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exception handling</a:t>
            </a: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 are needed.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225425" indent="-2254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Sample solution: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  <a:hlinkClick r:id="rId3"/>
              </a:rPr>
              <a:t>ObjectInputOutputDemo.java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marL="225425" indent="-2254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4DCC"/>
                </a:solidFill>
                <a:latin typeface="Arial"/>
              </a:rPr>
              <a:t>The </a:t>
            </a:r>
            <a:r>
              <a:rPr lang="en-US" b="1" dirty="0" smtClean="0">
                <a:solidFill>
                  <a:srgbClr val="004DCC"/>
                </a:solidFill>
                <a:latin typeface="Arial"/>
              </a:rPr>
              <a:t>File</a:t>
            </a:r>
            <a:r>
              <a:rPr lang="en-US" dirty="0" smtClean="0">
                <a:solidFill>
                  <a:srgbClr val="004DCC"/>
                </a:solidFill>
                <a:latin typeface="Arial"/>
              </a:rPr>
              <a:t> Class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481138"/>
            <a:ext cx="8229600" cy="3243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Class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LucidaSansTypewriter" pitchFamily="49" charset="0"/>
              </a:rPr>
              <a:t>java.io.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File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provides information about files and directories.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4488" indent="-344488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Figure 17.2 lists some common </a:t>
            </a:r>
            <a:r>
              <a:rPr lang="en-US" sz="2400" dirty="0" smtClean="0">
                <a:solidFill>
                  <a:srgbClr val="000000"/>
                </a:solidFill>
                <a:latin typeface="Lucida Console" pitchFamily="49" charset="0"/>
              </a:rPr>
              <a:t>File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methods.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hlinkClick r:id="rId2"/>
              </a:rPr>
              <a:t>http://download.oracle.com/javase/6/docs/api/java/io/File.html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09" y="838200"/>
            <a:ext cx="8537666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139" y="533400"/>
            <a:ext cx="8501721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57200" y="548670"/>
            <a:ext cx="8305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Sample Application using the </a:t>
            </a:r>
            <a:r>
              <a:rPr lang="en-US" sz="24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File </a:t>
            </a:r>
            <a:r>
              <a:rPr lang="en-US" sz="2400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class: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  <a:hlinkClick r:id="rId2"/>
              </a:rPr>
              <a:t>FileDemonstration.java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//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Fig. 17.3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from Deitel &amp; Deitel, Java How to Program, 9e.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33" y="2133600"/>
            <a:ext cx="901564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33400" y="1137872"/>
            <a:ext cx="8305800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for-each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loop in Java: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endParaRPr lang="en-US" sz="1050" dirty="0" smtClean="0">
              <a:cs typeface="Arial" pitchFamily="34" charset="0"/>
            </a:endParaRP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cs typeface="Arial" pitchFamily="34" charset="0"/>
              </a:rPr>
              <a:t>File name = new File( path );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cs typeface="Arial" pitchFamily="34" charset="0"/>
              </a:rPr>
              <a:t>… 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cs typeface="Arial" pitchFamily="34" charset="0"/>
              </a:rPr>
              <a:t>String</a:t>
            </a:r>
            <a:r>
              <a:rPr lang="en-US" sz="2400" dirty="0" smtClean="0">
                <a:cs typeface="Arial" pitchFamily="34" charset="0"/>
              </a:rPr>
              <a:t>[] directory = </a:t>
            </a:r>
            <a:r>
              <a:rPr lang="en-US" sz="2400" dirty="0" err="1" smtClean="0">
                <a:cs typeface="Arial" pitchFamily="34" charset="0"/>
              </a:rPr>
              <a:t>name.list</a:t>
            </a:r>
            <a:r>
              <a:rPr lang="en-US" sz="2400" dirty="0" smtClean="0">
                <a:cs typeface="Arial" pitchFamily="34" charset="0"/>
              </a:rPr>
              <a:t>();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70C0"/>
                </a:solidFill>
                <a:cs typeface="Arial" pitchFamily="34" charset="0"/>
              </a:rPr>
              <a:t>for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( String </a:t>
            </a:r>
            <a:r>
              <a:rPr lang="en-US" sz="2400" dirty="0" err="1" smtClean="0">
                <a:cs typeface="Arial" pitchFamily="34" charset="0"/>
              </a:rPr>
              <a:t>directoryName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cs typeface="Arial" pitchFamily="34" charset="0"/>
              </a:rPr>
              <a:t>: </a:t>
            </a:r>
            <a:r>
              <a:rPr lang="en-US" sz="2400" dirty="0" smtClean="0">
                <a:cs typeface="Arial" pitchFamily="34" charset="0"/>
              </a:rPr>
              <a:t>directory )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cs typeface="Arial" pitchFamily="34" charset="0"/>
              </a:rPr>
              <a:t>               System.out.println( </a:t>
            </a:r>
            <a:r>
              <a:rPr lang="en-US" sz="2400" dirty="0" err="1" smtClean="0">
                <a:cs typeface="Arial" pitchFamily="34" charset="0"/>
              </a:rPr>
              <a:t>directoryName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en-US" sz="2400" dirty="0" smtClean="0">
                <a:cs typeface="Arial" pitchFamily="34" charset="0"/>
              </a:rPr>
              <a:t>);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</a:pPr>
            <a:endParaRPr lang="en-US" sz="1050" dirty="0" smtClean="0">
              <a:cs typeface="Arial" pitchFamily="34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Syntax: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for (x : y) …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Meaning: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For each x in y, …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must be of type array or collection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leepoint.net/notes-java/flow/loops/foreach.html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information about the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enum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download.oracle.com/javase/tutorial/java/javaOO/enum.html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60960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separator character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is used to separate directories and files in the path.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On Windows, the separator character is a backslash 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\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On Linux/UNIX, it’s a forward slash 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/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Java processes both characters identically in a path name.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When building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String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 that represent path information, use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File.separator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to obtain the local computer’s proper separator.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This constant returns 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String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consisting of one character—the proper separator for the system.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601441"/>
            <a:ext cx="7467600" cy="1951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381000" y="990600"/>
            <a:ext cx="84582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Exercises: 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+mj-lt"/>
              <a:buAutoNum type="alphaLcParenR"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Test the FileDemonstration.java program to see how the </a:t>
            </a:r>
            <a:r>
              <a:rPr lang="en-US" sz="25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File.</a:t>
            </a:r>
            <a:r>
              <a:rPr lang="en-US" sz="25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getParent</a:t>
            </a:r>
            <a:r>
              <a:rPr lang="en-US" sz="2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 ) 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method work. When would </a:t>
            </a:r>
            <a:r>
              <a:rPr lang="en-US" sz="25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null 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 returned? When would the parent information be returned?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+mj-lt"/>
              <a:buAutoNum type="alphaLcParenR"/>
            </a:pPr>
            <a:endParaRPr lang="en-US" sz="25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Font typeface="+mj-lt"/>
              <a:buAutoNum type="alphaLcParenR"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How would you modify the FileDemonstration.java program such that it always displays the parent information of the </a:t>
            </a:r>
            <a:r>
              <a:rPr lang="en-US" sz="25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given file/folder?</a:t>
            </a:r>
            <a:endParaRPr lang="en-US" sz="25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Streams</a:t>
            </a:r>
          </a:p>
          <a:p>
            <a:r>
              <a:rPr lang="en-US" dirty="0" smtClean="0"/>
              <a:t>Files, Text files vs Binary files </a:t>
            </a:r>
          </a:p>
          <a:p>
            <a:r>
              <a:rPr lang="en-US" dirty="0" smtClean="0"/>
              <a:t>Related Java classes: </a:t>
            </a:r>
          </a:p>
          <a:p>
            <a:pPr lvl="1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java.io.FileReader</a:t>
            </a:r>
            <a:r>
              <a:rPr lang="en-US" sz="2600" i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reading streams of characters)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java.io.FileWriter</a:t>
            </a:r>
            <a:r>
              <a:rPr lang="en-US" sz="2600" i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writing streams of characters)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800" dirty="0" smtClean="0">
              <a:solidFill>
                <a:srgbClr val="0070C0"/>
              </a:solidFill>
            </a:endParaRPr>
          </a:p>
          <a:p>
            <a:pPr lvl="1">
              <a:spcBef>
                <a:spcPts val="600"/>
              </a:spcBef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java.io.File</a:t>
            </a:r>
            <a:r>
              <a:rPr lang="en-US" sz="2600" i="1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handling file attributes, folders, etc.)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6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dirty="0" err="1" smtClean="0">
                <a:solidFill>
                  <a:srgbClr val="0070C0"/>
                </a:solidFill>
              </a:rPr>
              <a:t>java.io.InputStream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reading streams of raw bytes)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java.io.FileInputStream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java.io.ObjectInputStream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1">
              <a:buNone/>
            </a:pPr>
            <a:endParaRPr lang="en-US" sz="6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sz="2600" dirty="0" err="1" smtClean="0">
                <a:solidFill>
                  <a:srgbClr val="0070C0"/>
                </a:solidFill>
              </a:rPr>
              <a:t>java.io.OutputStream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(for writing streams of raw bytes)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java.io.FileOutputStream</a:t>
            </a:r>
            <a:endParaRPr lang="en-US" sz="2600" dirty="0" smtClean="0">
              <a:solidFill>
                <a:srgbClr val="0070C0"/>
              </a:solidFill>
            </a:endParaRPr>
          </a:p>
          <a:p>
            <a:pPr lvl="2">
              <a:buNone/>
            </a:pPr>
            <a:r>
              <a:rPr lang="en-US" sz="2600" i="1" dirty="0" err="1" smtClean="0">
                <a:solidFill>
                  <a:srgbClr val="0070C0"/>
                </a:solidFill>
              </a:rPr>
              <a:t>java.io.ObjectOutputStream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endParaRPr lang="en-US" sz="2200" i="1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1" descr="ch17imageslides_Page_03.pn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30313"/>
            <a:ext cx="9144000" cy="55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24B5A1"/>
                </a:solidFill>
                <a:latin typeface="Arial"/>
              </a:rPr>
              <a:t>17.1  </a:t>
            </a:r>
            <a:r>
              <a:rPr lang="en-US" dirty="0" smtClean="0">
                <a:solidFill>
                  <a:srgbClr val="004DCC"/>
                </a:solidFill>
                <a:latin typeface="Arial"/>
              </a:rPr>
              <a:t>Introduction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57200" y="1905000"/>
            <a:ext cx="8229600" cy="4102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Why use files?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Data stored in variables and arrays are temporary (in memory)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 long-term retention of  data, computers use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files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Computers store files on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secondary storage devices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1200150" lvl="2" indent="-28575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hard disks, optical disks, flash drives and magnetic tapes. </a:t>
            </a:r>
          </a:p>
          <a:p>
            <a:pPr marL="800100" lvl="1" indent="-342900"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Data maintained in files are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persistent data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because they exist beyond the duration of program execution.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867765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457200" y="304800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Java views each file as a sequential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stream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bytes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Every operating system provides a mechanism to determine the end of a file, such as an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end-of-file marker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or a count of the total bytes in the file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 Java program simply receives an indication from the operating system when it reaches the end of the stream. (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system independent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How about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objects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in your program? Can they be saved in files and retrieved later?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1765300"/>
            <a:ext cx="8229600" cy="46355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File streams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can be used to input and output data as bytes or characters.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3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Streams that input and output 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characters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are known as 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character-based streams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representing data as a sequence of characters.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−"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Files created using character-based streams are referred to as 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text files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Text files can be read by text editors. </a:t>
            </a: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1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</a:rPr>
              <a:t>Streams that input and output </a:t>
            </a:r>
            <a:r>
              <a:rPr lang="en-US" sz="2500" b="1" dirty="0" smtClean="0">
                <a:solidFill>
                  <a:srgbClr val="000000"/>
                </a:solidFill>
                <a:latin typeface="Times New Roman" pitchFamily="18" charset="0"/>
              </a:rPr>
              <a:t>bytes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</a:rPr>
              <a:t> are known as 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</a:rPr>
              <a:t>byte-based streams</a:t>
            </a: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</a:rPr>
              <a:t>, representing data in its binary format. 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−"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</a:rPr>
              <a:t>Files that are created using byte-based streams are referred to as 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</a:rPr>
              <a:t>binary files</a:t>
            </a:r>
            <a:r>
              <a:rPr lang="en-US" sz="2500" b="1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−"/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</a:rPr>
              <a:t>Binary files are read by programs that understand the specific content of the file and the ordering of that content.</a:t>
            </a:r>
            <a:endParaRPr kumimoji="0" lang="en-US" sz="25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/>
          <a:lstStyle/>
          <a:p>
            <a:r>
              <a:rPr lang="en-US" dirty="0" smtClean="0"/>
              <a:t>Text vs Binary Files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914400"/>
            <a:ext cx="8229600" cy="5092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Java programs perform file processing by using classes from package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java.io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FileReader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(for character-based input from a file)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LucidaSansTypewriter" pitchFamily="49" charset="0"/>
                <a:ea typeface="+mn-ea"/>
                <a:cs typeface="+mn-cs"/>
              </a:rPr>
              <a:t>FileWriter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(for character-based output to a file)</a:t>
            </a:r>
          </a:p>
          <a:p>
            <a:pPr marL="742950" lvl="1" indent="-285750">
              <a:spcBef>
                <a:spcPct val="20000"/>
              </a:spcBef>
              <a:defRPr/>
            </a:pPr>
            <a:endParaRPr lang="en-US" sz="1600" b="1" dirty="0" smtClean="0">
              <a:solidFill>
                <a:srgbClr val="0000FF"/>
              </a:solidFill>
              <a:latin typeface="LucidaSansTypewriter" pitchFamily="49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b="1" dirty="0" err="1" smtClean="0">
                <a:solidFill>
                  <a:srgbClr val="0000FF"/>
                </a:solidFill>
                <a:latin typeface="LucidaSansTypewriter" pitchFamily="49" charset="0"/>
              </a:rPr>
              <a:t>FileInputStream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(for byte-based input from a file)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sz="2800" b="1" dirty="0" err="1" smtClean="0">
                <a:solidFill>
                  <a:srgbClr val="0000FF"/>
                </a:solidFill>
                <a:latin typeface="LucidaSansTypewriter" pitchFamily="49" charset="0"/>
              </a:rPr>
              <a:t>FileOutputStream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(for byte-based output to a file)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en-US" sz="1600" b="1" dirty="0" smtClean="0">
              <a:solidFill>
                <a:srgbClr val="0000FF"/>
              </a:solidFill>
              <a:latin typeface="LucidaSansTypewriter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You open a file by creating an object of one of these stream classes. The object’s constructor opens the file.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8229600" cy="9604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rgbClr val="24B5A1"/>
                </a:solidFill>
                <a:latin typeface="Arial"/>
              </a:rPr>
              <a:t>Examples of Basic File Processing</a:t>
            </a:r>
            <a:endParaRPr lang="en-US" dirty="0" smtClean="0">
              <a:solidFill>
                <a:srgbClr val="004DCC"/>
              </a:solidFill>
              <a:latin typeface="Arial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357250" y="1828800"/>
            <a:ext cx="8458200" cy="4178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Example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Java applications by topics: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hlinkClick r:id="rId2"/>
              </a:rPr>
              <a:t>http://sce.uhcl.edu/yang/teaching/JavaProgrammingExamplesandRelatedTopics.htm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2400" dirty="0" smtClean="0">
              <a:hlinkClick r:id="rId3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400" dirty="0" err="1" smtClean="0">
                <a:hlinkClick r:id="rId3"/>
              </a:rPr>
              <a:t>FileReaderTest</a:t>
            </a:r>
            <a:r>
              <a:rPr lang="en-US" sz="2400" dirty="0" smtClean="0"/>
              <a:t> // Demonstration of reading input from a data file using </a:t>
            </a:r>
            <a:r>
              <a:rPr lang="en-US" sz="2400" i="1" dirty="0" err="1" smtClean="0"/>
              <a:t>FileReader</a:t>
            </a:r>
            <a:r>
              <a:rPr lang="en-US" sz="2400" dirty="0" smtClean="0"/>
              <a:t> class</a:t>
            </a:r>
            <a:endParaRPr lang="en-US" sz="2400" dirty="0" smtClean="0">
              <a:hlinkClick r:id="rId4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400" dirty="0" err="1" smtClean="0">
                <a:hlinkClick r:id="rId4"/>
              </a:rPr>
              <a:t>FileInputStreamExample</a:t>
            </a:r>
            <a:r>
              <a:rPr lang="en-US" sz="2400" dirty="0" smtClean="0"/>
              <a:t> // Demonstration of reading input from a data file using </a:t>
            </a:r>
            <a:r>
              <a:rPr lang="en-US" sz="2400" i="1" dirty="0" err="1" smtClean="0"/>
              <a:t>FileInputStream</a:t>
            </a:r>
            <a:r>
              <a:rPr lang="en-US" sz="2400" dirty="0" smtClean="0"/>
              <a:t> class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400" u="sng" dirty="0" smtClean="0">
                <a:hlinkClick r:id="rId5"/>
              </a:rPr>
              <a:t>Scanning a data file using the </a:t>
            </a:r>
            <a:r>
              <a:rPr lang="en-US" sz="2400" i="1" u="sng" dirty="0" smtClean="0">
                <a:hlinkClick r:id="rId5"/>
              </a:rPr>
              <a:t>Scanner</a:t>
            </a:r>
            <a:r>
              <a:rPr lang="en-US" sz="2400" u="sng" dirty="0" smtClean="0">
                <a:hlinkClick r:id="rId5"/>
              </a:rPr>
              <a:t> class</a:t>
            </a:r>
            <a:endParaRPr lang="en-US" sz="2400" u="sng" dirty="0" smtClean="0"/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2400" u="sng" dirty="0" smtClean="0">
                <a:hlinkClick r:id="rId6"/>
              </a:rPr>
              <a:t>Reading a data file into an array of bytes and printing words by words on console output</a:t>
            </a:r>
            <a:r>
              <a:rPr lang="en-US" sz="2400" dirty="0" smtClean="0"/>
              <a:t> //based on </a:t>
            </a:r>
            <a:r>
              <a:rPr lang="en-US" sz="2400" u="sng" dirty="0" err="1" smtClean="0"/>
              <a:t>FileReaderTest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57200" y="914400"/>
            <a:ext cx="8229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 Java program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opens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 file by creating an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object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and associating a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stream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of bytes or characters with it.</a:t>
            </a: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e.g., </a:t>
            </a:r>
            <a:r>
              <a:rPr lang="en-US" sz="2400" dirty="0" err="1" smtClean="0"/>
              <a:t>FileInputStream</a:t>
            </a:r>
            <a:r>
              <a:rPr lang="en-US" sz="2400" dirty="0" smtClean="0"/>
              <a:t> </a:t>
            </a:r>
            <a:r>
              <a:rPr lang="en-US" sz="2400" dirty="0" err="1" smtClean="0"/>
              <a:t>fStream</a:t>
            </a:r>
            <a:r>
              <a:rPr lang="en-US" sz="2400" dirty="0" smtClean="0"/>
              <a:t> = new </a:t>
            </a:r>
            <a:r>
              <a:rPr lang="en-US" sz="2400" dirty="0" err="1" smtClean="0"/>
              <a:t>FileInputStream</a:t>
            </a:r>
            <a:r>
              <a:rPr lang="en-US" sz="2400" dirty="0" smtClean="0"/>
              <a:t>(args[0]);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endParaRPr lang="en-US" sz="105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Can also associate streams with different devices. </a:t>
            </a:r>
          </a:p>
          <a:p>
            <a:pPr marL="1257300" lvl="2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e.g., network cards, game controllers, mouse, 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Java creates three stream objects when a program begins executing: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System.in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(the standard input stream object) normally inputs bytes from the keyboard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System.out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(the standard output stream object) normally outputs character data to the screen</a:t>
            </a:r>
          </a:p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Console" pitchFamily="49" charset="0"/>
                <a:ea typeface="+mn-ea"/>
                <a:cs typeface="+mn-cs"/>
              </a:rPr>
              <a:t>System.err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(the standard error stream object) normally outputs character-based error messages to the screen.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12248</TotalTime>
  <Words>987</Words>
  <Application>Microsoft Office PowerPoint</Application>
  <PresentationFormat>On-screen Show (4:3)</PresentationFormat>
  <Paragraphs>154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Outline</vt:lpstr>
      <vt:lpstr>Slide 3</vt:lpstr>
      <vt:lpstr>17.1  Introduction</vt:lpstr>
      <vt:lpstr>Slide 5</vt:lpstr>
      <vt:lpstr>Text vs Binary Files</vt:lpstr>
      <vt:lpstr>Slide 7</vt:lpstr>
      <vt:lpstr>Examples of Basic File Processing</vt:lpstr>
      <vt:lpstr>Slide 9</vt:lpstr>
      <vt:lpstr>The java.io package</vt:lpstr>
      <vt:lpstr>Slide 11</vt:lpstr>
      <vt:lpstr>Slide 12</vt:lpstr>
      <vt:lpstr>The File Class</vt:lpstr>
      <vt:lpstr>Slide 14</vt:lpstr>
      <vt:lpstr>Slide 15</vt:lpstr>
      <vt:lpstr>Slide 16</vt:lpstr>
      <vt:lpstr>Slide 17</vt:lpstr>
      <vt:lpstr>Slide 18</vt:lpstr>
      <vt:lpstr>Slide 19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1243</cp:revision>
  <dcterms:created xsi:type="dcterms:W3CDTF">2011-01-18T01:12:11Z</dcterms:created>
  <dcterms:modified xsi:type="dcterms:W3CDTF">2011-07-07T15:31:56Z</dcterms:modified>
</cp:coreProperties>
</file>