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353" r:id="rId3"/>
    <p:sldId id="402" r:id="rId4"/>
    <p:sldId id="423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4" r:id="rId13"/>
    <p:sldId id="435" r:id="rId14"/>
    <p:sldId id="443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33" r:id="rId23"/>
    <p:sldId id="444" r:id="rId24"/>
    <p:sldId id="445" r:id="rId25"/>
    <p:sldId id="452" r:id="rId26"/>
    <p:sldId id="447" r:id="rId27"/>
    <p:sldId id="446" r:id="rId28"/>
    <p:sldId id="448" r:id="rId29"/>
    <p:sldId id="449" r:id="rId30"/>
    <p:sldId id="450" r:id="rId31"/>
    <p:sldId id="451" r:id="rId32"/>
    <p:sldId id="453" r:id="rId33"/>
    <p:sldId id="424" r:id="rId34"/>
    <p:sldId id="42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06E8A"/>
    <a:srgbClr val="007D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8540" autoAdjust="0"/>
  </p:normalViewPr>
  <p:slideViewPr>
    <p:cSldViewPr>
      <p:cViewPr varScale="1">
        <p:scale>
          <a:sx n="64" d="100"/>
          <a:sy n="64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6D00-C195-4285-89CF-6834958B9E55}" type="datetimeFigureOut">
              <a:rPr lang="en-US" smtClean="0"/>
              <a:pPr/>
              <a:t>7/13/2011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981A-1D11-46AB-B6CE-DC9E31F2ED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6/docs/api/java/util/Collection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ce.uhcl.edu/yang/teaching/JavaProgrammingExamplesandRelatedTopics.htm#arraylist" TargetMode="External"/><Relationship Id="rId2" Type="http://schemas.openxmlformats.org/officeDocument/2006/relationships/hyperlink" Target="http://download.oracle.com/javase/6/docs/api/java/util/ArrayList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752600"/>
            <a:ext cx="7391400" cy="1828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Arrays</a:t>
            </a:r>
          </a:p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(part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800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Based on slides from Deitel &amp; Associates, Inc.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Revised by T. A. Yang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8600" y="1371600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Exercise: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Consider the two array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declarations below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What are their respective trade-offs?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300" baseline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Approach 1: 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[][] b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 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][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];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defRPr/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Approach 2:</a:t>
            </a: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[][] b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 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][ ];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create 2 rows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 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create 5 columns for row 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 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create 3 columns for row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F00"/>
              </a:solidFill>
              <a:effectLst/>
              <a:uLnTx/>
              <a:uFillTx/>
              <a:latin typeface="Lucida Console" pitchFamily="49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4B5A1"/>
                </a:solidFill>
                <a:latin typeface="Arial"/>
              </a:rPr>
              <a:t>7.11  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Variable-Length Argument Lists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828800"/>
            <a:ext cx="8229600" cy="4178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Variable-length argument lists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be used to create methods that receive 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unspecified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number of arguments.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Parameter type followed by 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ellipsis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...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indicates that the method receives a variable number of arguments of that particular type.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ellipsis can occur only once at the end of a parameter list.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formal parameter 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implicitly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converted into an array, and can be used as such.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1" descr="ch07imageslides_Page_6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93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 descr="ch07imageslides_Page_6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41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4B5A1"/>
                </a:solidFill>
                <a:latin typeface="Arial"/>
              </a:rPr>
              <a:t>7.12  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Using Command-Line Arguments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7526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Command-line arguments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pass arguments from the command line to an application.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Arguments that appear after the class name in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java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command are received by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main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String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array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args[]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number of command-line arguments is obtained by accessing the array’s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length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attribute.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Command-line arguments are separated by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white space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not commas.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Fig. 7.21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1" descr="ch07imageslides_Page_6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93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1" descr="ch07imageslides_Page_7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93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1" descr="ch07imageslides_Page_7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79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4B5A1"/>
                </a:solidFill>
                <a:latin typeface="Arial"/>
              </a:rPr>
              <a:t>7.13  </a:t>
            </a:r>
            <a:r>
              <a:rPr lang="en-US" sz="4000" dirty="0" smtClean="0">
                <a:solidFill>
                  <a:srgbClr val="3380E6"/>
                </a:solidFill>
                <a:latin typeface="Arial"/>
              </a:rPr>
              <a:t>java.util.</a:t>
            </a:r>
            <a:r>
              <a:rPr lang="en-US" sz="4000" b="1" dirty="0" smtClean="0">
                <a:solidFill>
                  <a:srgbClr val="3380E6"/>
                </a:solidFill>
                <a:latin typeface="Lucida Console"/>
              </a:rPr>
              <a:t>Arrays</a:t>
            </a:r>
            <a:r>
              <a:rPr lang="en-US" sz="4000" dirty="0" smtClean="0">
                <a:solidFill>
                  <a:srgbClr val="3380E6"/>
                </a:solidFill>
                <a:latin typeface="Arial"/>
              </a:rPr>
              <a:t> </a:t>
            </a:r>
            <a:endParaRPr lang="en-US" sz="4000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Provides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static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methods for common array manipulations.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Example methods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Sort()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for sorting an array (ascending order by default)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binarySearch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for searching a sorted array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Equals()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for comparing arrays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Fill()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for placing values into an array.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err="1" smtClean="0">
                <a:solidFill>
                  <a:srgbClr val="0000FF"/>
                </a:solidFill>
              </a:rPr>
              <a:t>copyOf</a:t>
            </a:r>
            <a:r>
              <a:rPr lang="en-US" sz="2000" dirty="0" smtClean="0">
                <a:solidFill>
                  <a:srgbClr val="0000FF"/>
                </a:solidFill>
              </a:rPr>
              <a:t>()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for copying part of an array into another array.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Methods are overloaded for primitive-type arrays and for arrays of objects.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System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arraycopy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()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Copies contents of one array into another.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Example application: Fig. 7.22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99" y="609600"/>
            <a:ext cx="794960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1" descr="ch07imageslides_Page_7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79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1" descr="ch07imageslides_Page_7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17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1" descr="ch07imageslides_Page_7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55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735" y="1193334"/>
            <a:ext cx="6877665" cy="391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24B5A1"/>
                </a:solidFill>
                <a:latin typeface="Arial"/>
              </a:rPr>
              <a:t>7.14  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Collections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and Class </a:t>
            </a:r>
            <a:r>
              <a:rPr lang="en-US" sz="3200" b="1" dirty="0" smtClean="0">
                <a:solidFill>
                  <a:srgbClr val="3380E6"/>
                </a:solidFill>
                <a:latin typeface="Lucida Console"/>
              </a:rPr>
              <a:t>ArrayList</a:t>
            </a:r>
            <a:r>
              <a:rPr lang="en-US" sz="3200" b="1" dirty="0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481138"/>
            <a:ext cx="8229600" cy="49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API provides several predefined data structures, called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collections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used to store groups of related objects.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Each provides efficient methods that organize, store and retrieve your data without requiring knowledge of how the data is being stored.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Implementation details of each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collection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hidden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from the programmer, who focuses on the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interface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functions provided by that collection.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Reduce application-development time.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9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From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http://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download.oracle.com/javase/6/docs/api/java/util/Collection.html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0000FF"/>
                </a:solidFill>
              </a:rPr>
              <a:t>collection</a:t>
            </a:r>
            <a:r>
              <a:rPr lang="en-US" sz="2000" dirty="0" smtClean="0"/>
              <a:t> represents a group of objects, known as its </a:t>
            </a:r>
            <a:r>
              <a:rPr lang="en-US" sz="2000" i="1" dirty="0" smtClean="0"/>
              <a:t>elements</a:t>
            </a:r>
            <a:r>
              <a:rPr lang="en-US" sz="2000" dirty="0" smtClean="0"/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2000" dirty="0" smtClean="0"/>
              <a:t>Some </a:t>
            </a:r>
            <a:r>
              <a:rPr lang="en-US" sz="2000" dirty="0" smtClean="0"/>
              <a:t>collections allow duplicate elements and others do not. 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2000" dirty="0" smtClean="0"/>
              <a:t>Some </a:t>
            </a:r>
            <a:r>
              <a:rPr lang="en-US" sz="2000" dirty="0" smtClean="0"/>
              <a:t>are ordered and others unordered</a:t>
            </a:r>
            <a:r>
              <a:rPr lang="en-US" sz="2000" dirty="0" smtClean="0"/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Calibri" pitchFamily="34" charset="0"/>
              <a:buChar char="–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Example collections: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AbstractSet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ArrayList, LinkedList,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PriorityQueue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Stack, …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80E6"/>
                </a:solidFill>
                <a:latin typeface="Times New Roman" pitchFamily="18" charset="0"/>
                <a:cs typeface="Times New Roman" pitchFamily="18" charset="0"/>
              </a:rPr>
              <a:t>Java.util.</a:t>
            </a:r>
            <a:r>
              <a:rPr lang="en-US" sz="3200" b="1" dirty="0" smtClean="0">
                <a:solidFill>
                  <a:srgbClr val="3380E6"/>
                </a:solidFill>
                <a:latin typeface="Times New Roman" pitchFamily="18" charset="0"/>
                <a:cs typeface="Times New Roman" pitchFamily="18" charset="0"/>
              </a:rPr>
              <a:t>ArrayList </a:t>
            </a:r>
            <a:endParaRPr lang="en-US" sz="3200" b="1" dirty="0" smtClean="0">
              <a:solidFill>
                <a:srgbClr val="3380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8288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download.oracle.com/javase/6/docs/api/java/util/ArrayList.html</a:t>
            </a:r>
            <a:r>
              <a:rPr lang="en-US" sz="2400" dirty="0" smtClean="0"/>
              <a:t>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US" sz="1100" dirty="0" smtClean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smtClean="0"/>
              <a:t>Each ArrayList instance has a </a:t>
            </a:r>
            <a:r>
              <a:rPr lang="en-US" sz="2400" i="1" dirty="0" smtClean="0"/>
              <a:t>capacity</a:t>
            </a:r>
            <a:r>
              <a:rPr lang="en-US" sz="2400" dirty="0" smtClean="0"/>
              <a:t>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smtClean="0"/>
              <a:t>The capacity is the size of the array used to store the elements in the list.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smtClean="0"/>
              <a:t>It is always at least as large as the list size.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smtClean="0"/>
              <a:t>As elements are added to an ArrayList, its capacity grows automatically.</a:t>
            </a:r>
            <a:endParaRPr lang="en-US" sz="240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10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Example applications using ArrayList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http://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sce.uhcl.edu/yang/teaching/JavaProgrammingExamplesandRelatedTopics.htm#arraylist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6200" y="341716"/>
            <a:ext cx="8991600" cy="61863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import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java.util.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宋体" pitchFamily="2" charset="-122"/>
              </a:rPr>
              <a:t>Collections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import java.util.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宋体" pitchFamily="2" charset="-122"/>
              </a:rPr>
              <a:t>ArrayList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public class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ArrayListTest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 {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	public static void main (String args[]) {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	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宋体" pitchFamily="2" charset="-122"/>
              </a:rPr>
              <a:t>ArrayList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 animals = new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宋体" pitchFamily="2" charset="-122"/>
              </a:rPr>
              <a:t>ArrayList()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		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animals.add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("snake");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		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animals.add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("kangaroo");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		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animals.add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("wombat");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		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animals.add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("bird");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		for (int i=0; i&lt;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animals.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宋体" pitchFamily="2" charset="-122"/>
              </a:rPr>
              <a:t>size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宋体" pitchFamily="2" charset="-122"/>
              </a:rPr>
              <a:t>()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; i++) {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  		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System.out.println("animal " + i + " : " + (String)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animals.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宋体" pitchFamily="2" charset="-122"/>
              </a:rPr>
              <a:t>get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宋体" pitchFamily="2" charset="-122"/>
              </a:rPr>
              <a:t>(i)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		}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	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宋体" pitchFamily="2" charset="-122"/>
              </a:rPr>
              <a:t>Collections.sort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(animals); //sort the ArrayList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		for (int i=0; i&lt;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animals.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宋体" pitchFamily="2" charset="-122"/>
              </a:rPr>
              <a:t>size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宋体" pitchFamily="2" charset="-122"/>
              </a:rPr>
              <a:t>()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; i++) {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  		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System.out.println("animal " + i + " : " + (String)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animals.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宋体" pitchFamily="2" charset="-122"/>
              </a:rPr>
              <a:t>get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宋体" pitchFamily="2" charset="-122"/>
              </a:rPr>
              <a:t>(i)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		}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	} //main()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} //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ArrayListTest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宋体" pitchFamily="2" charset="-122"/>
              </a:rPr>
              <a:t> class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20574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ArrayList&lt;T&gt;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(package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java.util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a placeholder for the type of element stored in the collection.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is similar to specifying the type when declaring an array, except that only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nonprimitive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types can be used with these collection classes.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Classes with this kind of placeholder that can be used with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any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type are called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generic classes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754559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</a:rPr>
              <a:t>Generic 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</a:rPr>
              <a:t>classes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80" y="1066800"/>
            <a:ext cx="856822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z="1400" smtClean="0"/>
              <a:pPr/>
              <a:t>29</a:t>
            </a:fld>
            <a:endParaRPr lang="en-US" sz="14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8600" y="7620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Figure 7.24 demonstrates some common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ArrayList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capabilities.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55663" lvl="1" indent="-398463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400" dirty="0" smtClean="0">
                <a:solidFill>
                  <a:srgbClr val="0000FF"/>
                </a:solidFill>
                <a:latin typeface="LucidaSansTypewriter" pitchFamily="49" charset="0"/>
              </a:rPr>
              <a:t>add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adds elements to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1033463" lvl="2" indent="-285750">
              <a:lnSpc>
                <a:spcPct val="80000"/>
              </a:lnSpc>
              <a:buFontTx/>
              <a:buChar char="‾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One-argument version appends its argument to the end of the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marL="1033463" lvl="2" indent="-285750">
              <a:lnSpc>
                <a:spcPct val="80000"/>
              </a:lnSpc>
              <a:buFontTx/>
              <a:buChar char="‾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Two-argument version inserts a new element at the specified position. </a:t>
            </a:r>
          </a:p>
          <a:p>
            <a:pPr marL="1033463" lvl="2" indent="-285750">
              <a:lnSpc>
                <a:spcPct val="80000"/>
              </a:lnSpc>
              <a:buFontTx/>
              <a:buChar char="‾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Collection indices start at zero.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55663" lvl="1" indent="-398463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400" dirty="0" smtClean="0">
                <a:solidFill>
                  <a:srgbClr val="0000FF"/>
                </a:solidFill>
                <a:latin typeface="LucidaSansTypewriter" pitchFamily="49" charset="0"/>
              </a:rPr>
              <a:t>size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returns the number of elements in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endParaRPr lang="en-US" sz="24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marL="855663" lvl="1" indent="-398463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ethod </a:t>
            </a:r>
            <a:r>
              <a:rPr lang="en-US" sz="2400" dirty="0" smtClean="0">
                <a:solidFill>
                  <a:srgbClr val="0000FF"/>
                </a:solidFill>
                <a:latin typeface="LucidaSansTypewriter" pitchFamily="49" charset="0"/>
              </a:rPr>
              <a:t>get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obtains the element at a specified index.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55663" lvl="1" indent="-398463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400" dirty="0" smtClean="0">
                <a:solidFill>
                  <a:srgbClr val="0000FF"/>
                </a:solidFill>
                <a:latin typeface="LucidaSansTypewriter" pitchFamily="49" charset="0"/>
              </a:rPr>
              <a:t>remove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deletes an element with a specific value. </a:t>
            </a:r>
          </a:p>
          <a:p>
            <a:pPr marL="1081088" lvl="2" indent="-333375">
              <a:lnSpc>
                <a:spcPct val="80000"/>
              </a:lnSpc>
              <a:buFont typeface="Times New Roman" pitchFamily="18" charset="0"/>
              <a:buChar char="‾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An overloaded version of the method removes the element at the specified index.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55663" lvl="1" indent="-398463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400" dirty="0" smtClean="0">
                <a:solidFill>
                  <a:srgbClr val="0000FF"/>
                </a:solidFill>
                <a:latin typeface="LucidaSansTypewriter" pitchFamily="49" charset="0"/>
              </a:rPr>
              <a:t>contains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determines if an item is in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4B5A1"/>
                </a:solidFill>
                <a:latin typeface="Arial"/>
              </a:rPr>
              <a:t>7.9  	</a:t>
            </a:r>
            <a:r>
              <a:rPr lang="en-US" sz="4000" dirty="0" smtClean="0">
                <a:solidFill>
                  <a:srgbClr val="3380E6"/>
                </a:solidFill>
                <a:latin typeface="Arial"/>
              </a:rPr>
              <a:t>Multidimensional Arrays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600200"/>
            <a:ext cx="82296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Two-dimensional arrays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are often used to represent tables of values consisting of information arranged in rows and columns.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Identify a particular table element with two indices.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convention, the first identifies the element’s row and the second its column.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Multidimensional arrays can have more than two dimensions.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does not support multidimensional arrays directly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Allows you to specify one-dimensional arrays whose elements are also one-dimensional arrays, thus achieving the same effect.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general, an array with </a:t>
            </a: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rows and </a:t>
            </a: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columns is called an </a:t>
            </a: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-by-</a:t>
            </a: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array</a:t>
            </a: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1" descr="ch07imageslides_Page_7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55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1" descr="ch07imageslides_Page_7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79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1" descr="ch07imageslides_Page_8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41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381000"/>
            <a:ext cx="8305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Exercise: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rgbClr val="000000"/>
                </a:solidFill>
                <a:cs typeface="Times New Roman" pitchFamily="18" charset="0"/>
              </a:rPr>
              <a:t>Show the screen output of the following program.</a:t>
            </a:r>
          </a:p>
          <a:p>
            <a:pPr marL="914400" lvl="1" indent="-457200">
              <a:spcBef>
                <a:spcPct val="20000"/>
              </a:spcBef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public class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ArraysTest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{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public 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static void main(String args[]) {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long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longArray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[] = new long[5];</a:t>
            </a:r>
          </a:p>
          <a:p>
            <a:pPr marL="914400" lvl="1" indent="-457200">
              <a:spcBef>
                <a:spcPct val="20000"/>
              </a:spcBef>
            </a:pPr>
            <a:endParaRPr lang="en-US" sz="26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for (int i = 0; i &lt;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longArray.length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; i++) {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   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longArray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[i] = i * i + 10;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}//for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for (int i = 0; i &lt;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longArray.length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; i++) {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    System.out.printf("[%d]: %d\t", i,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longArray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[i]);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}//for</a:t>
            </a:r>
          </a:p>
          <a:p>
            <a:pPr marL="914400" lvl="1" indent="-457200">
              <a:spcBef>
                <a:spcPct val="20000"/>
              </a:spcBef>
            </a:pPr>
            <a:endParaRPr lang="en-US" sz="26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long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tempArray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[] =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longArray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;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for (int i = 0; i &lt;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longArray.length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; i++) {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   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longArray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[i] =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tempArray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[(i+1)%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longArray.length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];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}//for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System.out.println();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for (int i = 0; i &lt;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longArray.length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; i++) {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    System.out.printf("[%d]: %d\t", i, </a:t>
            </a:r>
            <a:r>
              <a:rPr lang="en-US" sz="2600" dirty="0" err="1" smtClean="0">
                <a:solidFill>
                  <a:srgbClr val="0000FF"/>
                </a:solidFill>
                <a:cs typeface="Times New Roman" pitchFamily="18" charset="0"/>
              </a:rPr>
              <a:t>longArray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[i]);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    }//for</a:t>
            </a:r>
          </a:p>
          <a:p>
            <a:pPr marL="914400" lvl="1" indent="-457200">
              <a:spcBef>
                <a:spcPct val="20000"/>
              </a:spcBef>
            </a:pPr>
            <a:endParaRPr lang="en-US" sz="26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    }//main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}//</a:t>
            </a:r>
            <a:r>
              <a:rPr lang="en-US" sz="2600" dirty="0" smtClean="0">
                <a:solidFill>
                  <a:srgbClr val="0000FF"/>
                </a:solidFill>
                <a:cs typeface="Times New Roman" pitchFamily="18" charset="0"/>
              </a:rPr>
              <a:t>class</a:t>
            </a:r>
            <a:endParaRPr lang="en-US" sz="230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3" y="1371600"/>
            <a:ext cx="8950007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10331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Multidimensional arrays can be initialized with array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initializers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declarations.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two-dimensional array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with two rows and two columns could be declared and initialized with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nested array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initializers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 follows: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int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[][] b = { {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}, {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} };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initial values are grouped by row in braces.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number of nested array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initializers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(represented by sets of braces within the outer braces) determines the number of rows.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number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initializer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values in the nested array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initializer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a row determines the number of columns in that row.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Rows can have different lengths.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lengths of the rows in a two-dimensional array are not required to be the same: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int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[][] b = { {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}, {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} };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Each element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a reference to a one-dimensional array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array for row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a one-dimensional array with two elements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array for row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a one-dimensional array with three elements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762000"/>
            <a:ext cx="82296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multidimensional array with the same number of columns in every row can be created with an array-creation expression.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[][] b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 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4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];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rows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columns.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elements of a multidimensional array are initialized when the array object is created.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multidimensional array in which each row has a different number of columns can be created as follows: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[][] b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 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][ ];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create 2 rows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 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create 5 columns for row 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 int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create 3 columns for row 1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Creates a two-dimensional array with two rows.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Row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has five columns, and row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has three columns.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52400" y="4572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Figure 7.17 demonstrates initializing two-dimensional arrays with array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initializers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using nested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loops 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traverse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arrays.</a:t>
            </a:r>
          </a:p>
        </p:txBody>
      </p:sp>
      <p:pic>
        <p:nvPicPr>
          <p:cNvPr id="4" name="Picture 1" descr="ch07imageslides_Page_5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65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1" descr="ch07imageslides_Page_5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13163</TotalTime>
  <Words>873</Words>
  <Application>Microsoft Office PowerPoint</Application>
  <PresentationFormat>On-screen Show (4:3)</PresentationFormat>
  <Paragraphs>192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7.9   Multidimensional Arrays</vt:lpstr>
      <vt:lpstr>Slide 4</vt:lpstr>
      <vt:lpstr>Slide 5</vt:lpstr>
      <vt:lpstr>Slide 6</vt:lpstr>
      <vt:lpstr>Slide 7</vt:lpstr>
      <vt:lpstr>Slide 8</vt:lpstr>
      <vt:lpstr>Slide 9</vt:lpstr>
      <vt:lpstr>Slide 10</vt:lpstr>
      <vt:lpstr>7.11  Variable-Length Argument Lists</vt:lpstr>
      <vt:lpstr>Slide 12</vt:lpstr>
      <vt:lpstr>Slide 13</vt:lpstr>
      <vt:lpstr>Slide 14</vt:lpstr>
      <vt:lpstr>7.12  Using Command-Line Arguments</vt:lpstr>
      <vt:lpstr>Slide 16</vt:lpstr>
      <vt:lpstr>Slide 17</vt:lpstr>
      <vt:lpstr>Slide 18</vt:lpstr>
      <vt:lpstr>7.13  java.util.Arrays </vt:lpstr>
      <vt:lpstr>Slide 20</vt:lpstr>
      <vt:lpstr>Slide 21</vt:lpstr>
      <vt:lpstr>Slide 22</vt:lpstr>
      <vt:lpstr>Slide 23</vt:lpstr>
      <vt:lpstr>7.14  Collections and Class ArrayList </vt:lpstr>
      <vt:lpstr>Java.util.ArrayList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UHCL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Yang, T. Andrew</dc:creator>
  <cp:lastModifiedBy>Yang, T. Andrew</cp:lastModifiedBy>
  <cp:revision>1473</cp:revision>
  <dcterms:created xsi:type="dcterms:W3CDTF">2011-01-18T01:12:11Z</dcterms:created>
  <dcterms:modified xsi:type="dcterms:W3CDTF">2011-07-13T20:08:30Z</dcterms:modified>
</cp:coreProperties>
</file>