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93" r:id="rId3"/>
    <p:sldId id="353" r:id="rId4"/>
    <p:sldId id="393" r:id="rId5"/>
    <p:sldId id="394" r:id="rId6"/>
    <p:sldId id="395" r:id="rId7"/>
    <p:sldId id="397" r:id="rId8"/>
    <p:sldId id="398" r:id="rId9"/>
    <p:sldId id="399" r:id="rId10"/>
    <p:sldId id="400" r:id="rId11"/>
    <p:sldId id="401" r:id="rId12"/>
    <p:sldId id="403" r:id="rId13"/>
    <p:sldId id="404" r:id="rId14"/>
    <p:sldId id="406" r:id="rId15"/>
    <p:sldId id="405" r:id="rId16"/>
    <p:sldId id="407" r:id="rId17"/>
    <p:sldId id="408" r:id="rId18"/>
    <p:sldId id="409" r:id="rId19"/>
    <p:sldId id="411" r:id="rId20"/>
    <p:sldId id="410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22" r:id="rId29"/>
    <p:sldId id="420" r:id="rId30"/>
    <p:sldId id="421" r:id="rId31"/>
    <p:sldId id="396" r:id="rId32"/>
    <p:sldId id="3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6E8A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8540" autoAdjust="0"/>
  </p:normalViewPr>
  <p:slideViewPr>
    <p:cSldViewPr>
      <p:cViewPr>
        <p:scale>
          <a:sx n="70" d="100"/>
          <a:sy n="70" d="100"/>
        </p:scale>
        <p:origin x="-864" y="1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7/9/2012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0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C035E16-29A3-4D91-87AC-5AEB6C0D0B36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6/docs/api/java/lang/ArrayIndexOutOfBoundsExceptio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752600"/>
            <a:ext cx="7391400" cy="121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80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on slides from Deitel &amp; Associates,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Revised by T. A. Yang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1" descr="ch07imageslides_Page_0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82000" cy="508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4114800"/>
            <a:ext cx="5143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066800"/>
            <a:ext cx="8229600" cy="494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 initializer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comma-separated list of expressions (called an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initializer list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enclosed in braces.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Used to create an array and initialize its elements.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 length is determined by the number of elements in the initializer list.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 n = {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10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20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30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40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50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};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Creates a five-element array with index values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4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Compiler counts the number of initializers in the list to determine the size of the array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sets up the appropriate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operation “behind the scenes.”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1" descr="ch07imageslid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"/>
            <a:ext cx="8382000" cy="508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453285"/>
            <a:ext cx="4962525" cy="238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731838"/>
            <a:ext cx="8229600" cy="292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must be initialized before they are used and cannot be modified thereafter.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attempt to modify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 after it’s initialized causes a compilation error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cannot assign a value to final variable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aramond" pitchFamily="5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attempt to access the value of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 before it’s initialized causes a compilation error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936" y="3733800"/>
            <a:ext cx="744626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66800"/>
            <a:ext cx="8229600" cy="494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 7.6: BarChart.java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Many programs present data to users in a graphical manner.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Numeric values are often displayed as bars in a bar chart.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simple way to display numeric data is with a bar chart that shows each numeric value as a bar of asterisks (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*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Format specifier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%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2d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indicates that an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value should be formatted as a field of two digits.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0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flag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displays a leading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values with fewer digits than the field width (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99" y="0"/>
            <a:ext cx="7002101" cy="686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2192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Sometimes, programs use counter variables to summarize data, such as the results of a survey.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 6.7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used separate counters in a die-rolling program to track the number of occurrences of each side of a six-sided die as the program rolled the die 6,000,000 times.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 7.7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shows an array version of this application.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 14 of this program replaces lines 23–46 of Fig. 6.7.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frequency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must be large enough to store six counters.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use a seven-element array in which we ignore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frequency[0]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More logical to have the face value 1 increment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frequency[1]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than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frequency[0]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1" descr="ch07imageslides_Page_2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032703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097" y="4572000"/>
            <a:ext cx="600530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609600"/>
            <a:ext cx="8229600" cy="5397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Bounds checking </a:t>
            </a:r>
            <a:r>
              <a:rPr lang="en-US" sz="2800" dirty="0" smtClean="0">
                <a:latin typeface="Times New Roman" pitchFamily="18" charset="0"/>
              </a:rPr>
              <a:t>and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exceptions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JVM checks array indices to ensure that they are greater than or equal to 0 and less than the length of the array.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the program tries to reference an element that is outside the bounds of the array,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generates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indicate that an error occurred in the program at execution time.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exception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indicates a problem that occurs while a program executes.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name “exception” suggests that the problem occurs infrequently — if the “rule” is that a statement normally executes correctly, then the problem represents the “exception to the rule.”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Exception handling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enables you to create fault-tolerant programs that can resolve (or handle) exceptions.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400"/>
            <a:ext cx="5105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0" y="533400"/>
            <a:ext cx="36576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Exception handling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handle an exception, place any code that might throw an exception in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statement.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contains the code that might throw an exception.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contains the code that handles the exception if one occurs. You can have many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blocks to handle different types of exceptions that might be thrown in the corresponding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One-dimensional arrays</a:t>
            </a:r>
          </a:p>
          <a:p>
            <a:pPr lvl="1"/>
            <a:r>
              <a:rPr lang="en-US" dirty="0" smtClean="0"/>
              <a:t>Multi-dimensional arrays</a:t>
            </a:r>
          </a:p>
          <a:p>
            <a:r>
              <a:rPr lang="en-US" dirty="0" smtClean="0"/>
              <a:t>Arrays and Loops</a:t>
            </a:r>
          </a:p>
          <a:p>
            <a:r>
              <a:rPr lang="en-US" dirty="0" smtClean="0"/>
              <a:t>Arrays as parameters to methods</a:t>
            </a:r>
          </a:p>
          <a:p>
            <a:r>
              <a:rPr lang="en-US" dirty="0" smtClean="0"/>
              <a:t>The java.util.</a:t>
            </a:r>
            <a:r>
              <a:rPr lang="en-US" b="1" dirty="0" smtClean="0"/>
              <a:t>Arrays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The java.util.</a:t>
            </a:r>
            <a:r>
              <a:rPr lang="en-US" b="1" dirty="0" smtClean="0"/>
              <a:t>ArrayList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Examples &amp; exercises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304800"/>
            <a:ext cx="3810000" cy="640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Executing 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the program encounters the value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 responses array, it attempts to add 1 to frequency[14], which is outside the bounds of the array — the frequency array has only six elements.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array bounds checking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performed at execution time, the JVM generates an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exception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— specifically line 19 throws an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ArrayIndexOutOfBoundsException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notify the program of this problem.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 this point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try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terminates and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begins executing — if you declared any variables in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try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block, they’re now out of scope.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400"/>
            <a:ext cx="5105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685800"/>
            <a:ext cx="8229600" cy="5321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declares 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type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an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exception parameter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and can handle exceptions of the specified type.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Inside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block, you can use the parameter’s identifier to interact with a caught exception object.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exception object’s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toString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method returns the error message that is stored in the exception object.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exception is considered handled when program control reaches the closing right brace of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http://download.oracle.com/javase/6/docs/api/java/lang/ArrayIndexOutOfBoundsException.html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7.6  	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Enhanced </a:t>
            </a:r>
            <a:r>
              <a:rPr lang="en-US" sz="3600" b="1" dirty="0" smtClean="0">
                <a:solidFill>
                  <a:srgbClr val="3380E6"/>
                </a:solidFill>
                <a:latin typeface="Lucida Console"/>
              </a:rPr>
              <a:t>for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 Statement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52600"/>
            <a:ext cx="8229600" cy="4254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Enhanced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for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Iterates through the elements of an array without using a counter.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Avoids the possibility of “stepping outside” the array.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Also works with the Java API’s prebuilt collections (see Section 7.14).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Syntax: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for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( 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aramond" pitchFamily="50" charset="0"/>
                <a:ea typeface="+mn-ea"/>
                <a:cs typeface="+mn-cs"/>
              </a:rPr>
              <a:t>parameter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: 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aramond" pitchFamily="50" charset="0"/>
                <a:ea typeface="+mn-ea"/>
                <a:cs typeface="+mn-cs"/>
              </a:rPr>
              <a:t>arrayName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)</a:t>
            </a:r>
            <a:b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  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aramond" pitchFamily="50" charset="0"/>
                <a:ea typeface="+mn-ea"/>
                <a:cs typeface="+mn-cs"/>
              </a:rPr>
              <a:t>statement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where 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 a type and an identifier and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arrayName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the array through which to iterate.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 type must be consistent with the array’s element type.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enhanced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for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 simplifies the code for iterating through an array.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1" descr="ch07imageslides_Page_3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enhanced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 can be used only 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obtain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array elements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cannot be used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modify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elements.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modify elements, use the traditional counter-controlled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be used in place of the counter-controlled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 if you don’t need to access the index of the element.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7.7  	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Passing Arrays to Methods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pass an array argument to a method, specify the name of the array without any brackets.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Since every array object “knows” its own length, we need not pass the array length as an additional argument.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receive an array, the method’s parameter list must specify an array parameter.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an argument to a method is an entire array or an individual array element of a reference type, the called method receives a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that reference.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an argument to a method is an individual array element of a primitive type, the called method receives a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the element’s value.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Such primitive values are called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scalars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scalar quantities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1" descr="ch07imageslides_Page_3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1" descr="ch07imageslides_Page_3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ch07imageslides_Page_36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914400"/>
            <a:ext cx="8229600" cy="509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Pass-by-value (also called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call-by-value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copy of the argument’s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value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passed to the called method.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called method works exclusively with the copy.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Changes to the called method’s copy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 not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affect the original variable’s value in the caller.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Pass-by-reference (also called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call-by-reference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called method can access the argument’s value in the caller directly 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modify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data, if necessary.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Improves performance by eliminating the need to copy possibly large amounts of data.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99" y="609600"/>
            <a:ext cx="794960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838200"/>
            <a:ext cx="8229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arguments in Java are passed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value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method call can pass two types of values to a method</a:t>
            </a:r>
          </a:p>
          <a:p>
            <a:pPr marL="914400" marR="0" lvl="1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Copies of primitive values 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Example: (Line 30) </a:t>
            </a:r>
            <a:r>
              <a:rPr lang="en-US" sz="2000" b="1" dirty="0" smtClean="0">
                <a:solidFill>
                  <a:srgbClr val="000000"/>
                </a:solidFill>
              </a:rPr>
              <a:t>modifyElement (array[3]);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Copies of references to objects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Example: (Line 19) </a:t>
            </a:r>
            <a:r>
              <a:rPr lang="en-US" sz="2000" b="1" dirty="0" smtClean="0">
                <a:solidFill>
                  <a:srgbClr val="000000"/>
                </a:solidFill>
              </a:rPr>
              <a:t>modifyArray (array);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 method modifies a reference-type parameter so that it refers to another object, only the parameter refers to the new object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reference stored in the caller’s variable still refers to the original object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R="0" lvl="1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Q: How would this be verified?</a:t>
            </a:r>
          </a:p>
          <a:p>
            <a:pPr marR="0" lvl="1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>Exercise: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>Modify the program in Fig. 7-13 to verify the above statement.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Although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object’s reference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passed by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value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 method can still interact with the referenced object by calling its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 using the copy of the object’s reference.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called method and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argument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calling method refer to the same object in memory.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533400"/>
            <a:ext cx="8305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Exercises: </a:t>
            </a:r>
          </a:p>
          <a:p>
            <a:pPr marL="800100" lvl="1" indent="-342900">
              <a:spcBef>
                <a:spcPct val="20000"/>
              </a:spcBef>
            </a:pPr>
            <a:endParaRPr lang="en-US" sz="1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[ ] c1;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c2[ ];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c3[ ] = {-45, 6, 0, 72, 1543, -89, 0, 62, -3, 1, 6453, 78};</a:t>
            </a:r>
          </a:p>
          <a:p>
            <a:pPr marL="342900" lvl="0" indent="-342900">
              <a:spcBef>
                <a:spcPct val="20000"/>
              </a:spcBef>
            </a:pPr>
            <a:endParaRPr lang="en-US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1: display each of the elements in c3;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    displayArray (c3);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solidFill>
                  <a:srgbClr val="000000"/>
                </a:solidFill>
                <a:cs typeface="Times New Roman" pitchFamily="18" charset="0"/>
              </a:rPr>
              <a:t> 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2: make c2 the same as c3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    c2 = c3;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    displayArray(c2);</a:t>
            </a:r>
          </a:p>
          <a:p>
            <a:pPr marL="342900" lvl="0" indent="-342900">
              <a:spcBef>
                <a:spcPct val="20000"/>
              </a:spcBef>
            </a:pPr>
            <a:endParaRPr lang="en-US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3: copy elements in c3 to c1; keep them as separate arrays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    c1 =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Arrays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.copyOf (c3, c3.length);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    displayArray(c1); 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533400"/>
            <a:ext cx="8305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Exercises: </a:t>
            </a:r>
          </a:p>
          <a:p>
            <a:pPr marL="342900" lvl="0" indent="-342900">
              <a:spcBef>
                <a:spcPct val="20000"/>
              </a:spcBef>
            </a:pPr>
            <a:endParaRPr lang="en-US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4: add the values in c2 into c1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5: add the values in c1 to get the sum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5: add the values in c1 and c2 and save the sum into the corresponding elements in c3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7.1  	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52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Data structures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Collections of related data items.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Discussed in depth in Chapters 20–22.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separate course: csci 3333 Data Structures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Data structures consisting of related data items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the same type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Make it convenient to process related groups of values.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Remain the same length once they are created.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100" dirty="0" smtClean="0">
                <a:solidFill>
                  <a:srgbClr val="0070C0"/>
                </a:solidFill>
                <a:latin typeface="Times New Roman" pitchFamily="18" charset="0"/>
              </a:rPr>
              <a:t>Arrays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are 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</a:rPr>
              <a:t>objects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so they are reference types.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100" dirty="0" smtClean="0">
                <a:solidFill>
                  <a:srgbClr val="0070C0"/>
                </a:solidFill>
                <a:latin typeface="Times New Roman" pitchFamily="18" charset="0"/>
              </a:rPr>
              <a:t>Elements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can be either primitive or reference types.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938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class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java.util.Arrays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methods for common array manipulations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ArrayList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collection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Similar to arrays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Dynamic resizing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They automatically increase their size at execution time to accommodate additional elements.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6046414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85800" y="7620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[ ] c;</a:t>
            </a:r>
          </a:p>
          <a:p>
            <a:pPr marL="342900" lvl="0" indent="-342900">
              <a:spcBef>
                <a:spcPct val="20000"/>
              </a:spcBef>
            </a:pPr>
            <a:endParaRPr lang="en-US" sz="13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c[ ];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c[ ] = {-45, 6, 0, 72, 1543, -89, 0, 62, -3, 1, 6453, 78};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index must be a nonnegative integer.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use an expression as an index.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 array object knows its own length and stores it in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variable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called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length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length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cannot be changed because it’s a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variable.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670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7.3  	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Declaring and Creating Arrays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905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 objects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Created with keyword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specify the element type and the number of elements in an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array-creation expression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which returns a reference that can be stored in an array variable.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Declaration and array-creation expression for an array of 12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elements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 c =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new int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be performed in two steps as follows: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 c;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declare the array variable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 =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 int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];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creates the array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itchFamily="49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8382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an array is created, each element of the array receives a default value.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Zero for the numeric primitive-type elements,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false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boolean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elements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null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references.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53442"/>
            <a:ext cx="7239000" cy="39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12997</TotalTime>
  <Words>1493</Words>
  <Application>Microsoft Office PowerPoint</Application>
  <PresentationFormat>On-screen Show (4:3)</PresentationFormat>
  <Paragraphs>204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Outline</vt:lpstr>
      <vt:lpstr>PowerPoint Presentation</vt:lpstr>
      <vt:lpstr>7.1   Introduction</vt:lpstr>
      <vt:lpstr>PowerPoint Presentation</vt:lpstr>
      <vt:lpstr>PowerPoint Presentation</vt:lpstr>
      <vt:lpstr>PowerPoint Presentation</vt:lpstr>
      <vt:lpstr>7.3   Declaring and Creating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7.6   Enhanced for Statement</vt:lpstr>
      <vt:lpstr>PowerPoint Presentation</vt:lpstr>
      <vt:lpstr>PowerPoint Presentation</vt:lpstr>
      <vt:lpstr>7.7   Passing Arrays to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T. A. Yang</cp:lastModifiedBy>
  <cp:revision>1385</cp:revision>
  <dcterms:created xsi:type="dcterms:W3CDTF">2011-01-18T01:12:11Z</dcterms:created>
  <dcterms:modified xsi:type="dcterms:W3CDTF">2012-07-10T00:34:31Z</dcterms:modified>
</cp:coreProperties>
</file>